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16"/>
  </p:notesMasterIdLst>
  <p:sldIdLst>
    <p:sldId id="269" r:id="rId3"/>
    <p:sldId id="274" r:id="rId4"/>
    <p:sldId id="257" r:id="rId5"/>
    <p:sldId id="258" r:id="rId6"/>
    <p:sldId id="259" r:id="rId7"/>
    <p:sldId id="260" r:id="rId8"/>
    <p:sldId id="261" r:id="rId9"/>
    <p:sldId id="262" r:id="rId10"/>
    <p:sldId id="263" r:id="rId11"/>
    <p:sldId id="264" r:id="rId12"/>
    <p:sldId id="272" r:id="rId13"/>
    <p:sldId id="271" r:id="rId14"/>
    <p:sldId id="273"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77F97-6930-4300-BCC5-BC7B8C0E2047}" v="9" dt="2026-03-22T22:02:39.725"/>
    <p1510:client id="{70F88240-576D-4C12-A338-DC37D0694D75}" v="41" dt="2026-03-22T21:43:22.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8" d="100"/>
          <a:sy n="58" d="100"/>
        </p:scale>
        <p:origin x="1514" y="2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s hamid" userId="6e00e54c3072b760" providerId="LiveId" clId="{7CD03C02-1B9A-48A2-88BB-56004BDC3CAF}"/>
    <pc:docChg chg="custSel addSld delSld modSld">
      <pc:chgData name="shamis hamid" userId="6e00e54c3072b760" providerId="LiveId" clId="{7CD03C02-1B9A-48A2-88BB-56004BDC3CAF}" dt="2026-03-22T22:02:50.881" v="174" actId="1076"/>
      <pc:docMkLst>
        <pc:docMk/>
      </pc:docMkLst>
      <pc:sldChg chg="addSp delSp modSp mod modAnim">
        <pc:chgData name="shamis hamid" userId="6e00e54c3072b760" providerId="LiveId" clId="{7CD03C02-1B9A-48A2-88BB-56004BDC3CAF}" dt="2026-03-22T21:48:40.888" v="150" actId="14100"/>
        <pc:sldMkLst>
          <pc:docMk/>
          <pc:sldMk cId="0" sldId="257"/>
        </pc:sldMkLst>
        <pc:spChg chg="mod">
          <ac:chgData name="shamis hamid" userId="6e00e54c3072b760" providerId="LiveId" clId="{7CD03C02-1B9A-48A2-88BB-56004BDC3CAF}" dt="2026-03-22T15:21:42.439" v="75" actId="255"/>
          <ac:spMkLst>
            <pc:docMk/>
            <pc:sldMk cId="0" sldId="257"/>
            <ac:spMk id="5" creationId="{413D1E94-8568-9DA2-B1B9-75CBE908C15C}"/>
          </ac:spMkLst>
        </pc:spChg>
        <pc:picChg chg="add mod ord">
          <ac:chgData name="shamis hamid" userId="6e00e54c3072b760" providerId="LiveId" clId="{7CD03C02-1B9A-48A2-88BB-56004BDC3CAF}" dt="2026-03-22T21:48:32.833" v="149" actId="166"/>
          <ac:picMkLst>
            <pc:docMk/>
            <pc:sldMk cId="0" sldId="257"/>
            <ac:picMk id="3" creationId="{BC4014E1-4CA2-2495-B425-00BA55C16C5A}"/>
          </ac:picMkLst>
        </pc:picChg>
        <pc:picChg chg="add mod">
          <ac:chgData name="shamis hamid" userId="6e00e54c3072b760" providerId="LiveId" clId="{7CD03C02-1B9A-48A2-88BB-56004BDC3CAF}" dt="2026-03-22T21:48:40.888" v="150" actId="14100"/>
          <ac:picMkLst>
            <pc:docMk/>
            <pc:sldMk cId="0" sldId="257"/>
            <ac:picMk id="6" creationId="{8643580E-5371-CEB6-CA44-356C92350E9A}"/>
          </ac:picMkLst>
        </pc:picChg>
        <pc:picChg chg="del mod">
          <ac:chgData name="shamis hamid" userId="6e00e54c3072b760" providerId="LiveId" clId="{7CD03C02-1B9A-48A2-88BB-56004BDC3CAF}" dt="2026-03-22T21:48:08.036" v="144" actId="478"/>
          <ac:picMkLst>
            <pc:docMk/>
            <pc:sldMk cId="0" sldId="257"/>
            <ac:picMk id="8" creationId="{9704D94A-9BA8-3181-BA20-FA836A185639}"/>
          </ac:picMkLst>
        </pc:picChg>
      </pc:sldChg>
      <pc:sldChg chg="addSp delSp modSp mod modAnim">
        <pc:chgData name="shamis hamid" userId="6e00e54c3072b760" providerId="LiveId" clId="{7CD03C02-1B9A-48A2-88BB-56004BDC3CAF}" dt="2026-03-22T21:48:59.569" v="152" actId="478"/>
        <pc:sldMkLst>
          <pc:docMk/>
          <pc:sldMk cId="0" sldId="258"/>
        </pc:sldMkLst>
        <pc:spChg chg="del">
          <ac:chgData name="shamis hamid" userId="6e00e54c3072b760" providerId="LiveId" clId="{7CD03C02-1B9A-48A2-88BB-56004BDC3CAF}" dt="2026-03-22T21:48:59.569" v="152" actId="478"/>
          <ac:spMkLst>
            <pc:docMk/>
            <pc:sldMk cId="0" sldId="258"/>
            <ac:spMk id="3" creationId="{D21A8897-F393-AF54-D399-C2DD2BFC70C6}"/>
          </ac:spMkLst>
        </pc:spChg>
        <pc:picChg chg="add mod">
          <ac:chgData name="shamis hamid" userId="6e00e54c3072b760" providerId="LiveId" clId="{7CD03C02-1B9A-48A2-88BB-56004BDC3CAF}" dt="2026-03-22T21:33:53.741" v="105" actId="1076"/>
          <ac:picMkLst>
            <pc:docMk/>
            <pc:sldMk cId="0" sldId="258"/>
            <ac:picMk id="5" creationId="{81876A27-C4AA-BFF1-39A6-ED1D013ED7A9}"/>
          </ac:picMkLst>
        </pc:picChg>
        <pc:picChg chg="mod">
          <ac:chgData name="shamis hamid" userId="6e00e54c3072b760" providerId="LiveId" clId="{7CD03C02-1B9A-48A2-88BB-56004BDC3CAF}" dt="2026-03-22T21:48:47.456" v="151" actId="1076"/>
          <ac:picMkLst>
            <pc:docMk/>
            <pc:sldMk cId="0" sldId="258"/>
            <ac:picMk id="7" creationId="{A9BE03B0-24BF-AD60-E4DF-140AC460641B}"/>
          </ac:picMkLst>
        </pc:picChg>
      </pc:sldChg>
      <pc:sldChg chg="addSp modSp mod modAnim">
        <pc:chgData name="shamis hamid" userId="6e00e54c3072b760" providerId="LiveId" clId="{7CD03C02-1B9A-48A2-88BB-56004BDC3CAF}" dt="2026-03-22T21:34:39.195" v="110" actId="1076"/>
        <pc:sldMkLst>
          <pc:docMk/>
          <pc:sldMk cId="0" sldId="259"/>
        </pc:sldMkLst>
        <pc:picChg chg="add mod">
          <ac:chgData name="shamis hamid" userId="6e00e54c3072b760" providerId="LiveId" clId="{7CD03C02-1B9A-48A2-88BB-56004BDC3CAF}" dt="2026-03-22T21:34:39.195" v="110" actId="1076"/>
          <ac:picMkLst>
            <pc:docMk/>
            <pc:sldMk cId="0" sldId="259"/>
            <ac:picMk id="3" creationId="{AA5DED1C-D070-2F31-2EFD-BD1C1BAB667F}"/>
          </ac:picMkLst>
        </pc:picChg>
      </pc:sldChg>
      <pc:sldChg chg="addSp modSp mod modAnim">
        <pc:chgData name="shamis hamid" userId="6e00e54c3072b760" providerId="LiveId" clId="{7CD03C02-1B9A-48A2-88BB-56004BDC3CAF}" dt="2026-03-22T21:35:32.139" v="115" actId="1076"/>
        <pc:sldMkLst>
          <pc:docMk/>
          <pc:sldMk cId="0" sldId="260"/>
        </pc:sldMkLst>
        <pc:graphicFrameChg chg="mod modGraphic">
          <ac:chgData name="shamis hamid" userId="6e00e54c3072b760" providerId="LiveId" clId="{7CD03C02-1B9A-48A2-88BB-56004BDC3CAF}" dt="2026-03-22T15:22:02.307" v="77" actId="255"/>
          <ac:graphicFrameMkLst>
            <pc:docMk/>
            <pc:sldMk cId="0" sldId="260"/>
            <ac:graphicFrameMk id="45" creationId="{8BA5971F-C8C0-E4CC-672B-93F8FBE25819}"/>
          </ac:graphicFrameMkLst>
        </pc:graphicFrameChg>
        <pc:picChg chg="add mod">
          <ac:chgData name="shamis hamid" userId="6e00e54c3072b760" providerId="LiveId" clId="{7CD03C02-1B9A-48A2-88BB-56004BDC3CAF}" dt="2026-03-22T21:35:32.139" v="115" actId="1076"/>
          <ac:picMkLst>
            <pc:docMk/>
            <pc:sldMk cId="0" sldId="260"/>
            <ac:picMk id="3" creationId="{BD0515ED-86EB-99D0-F3A4-706BCE7854AE}"/>
          </ac:picMkLst>
        </pc:picChg>
      </pc:sldChg>
      <pc:sldChg chg="addSp modSp mod modAnim">
        <pc:chgData name="shamis hamid" userId="6e00e54c3072b760" providerId="LiveId" clId="{7CD03C02-1B9A-48A2-88BB-56004BDC3CAF}" dt="2026-03-22T21:36:14.860" v="118" actId="1076"/>
        <pc:sldMkLst>
          <pc:docMk/>
          <pc:sldMk cId="0" sldId="261"/>
        </pc:sldMkLst>
        <pc:picChg chg="add mod">
          <ac:chgData name="shamis hamid" userId="6e00e54c3072b760" providerId="LiveId" clId="{7CD03C02-1B9A-48A2-88BB-56004BDC3CAF}" dt="2026-03-22T21:36:14.860" v="118" actId="1076"/>
          <ac:picMkLst>
            <pc:docMk/>
            <pc:sldMk cId="0" sldId="261"/>
            <ac:picMk id="3" creationId="{55B2F126-B9D1-4066-99B1-A88D86F99D2E}"/>
          </ac:picMkLst>
        </pc:picChg>
      </pc:sldChg>
      <pc:sldChg chg="addSp modSp mod modAnim">
        <pc:chgData name="shamis hamid" userId="6e00e54c3072b760" providerId="LiveId" clId="{7CD03C02-1B9A-48A2-88BB-56004BDC3CAF}" dt="2026-03-22T21:36:58.718" v="121" actId="1076"/>
        <pc:sldMkLst>
          <pc:docMk/>
          <pc:sldMk cId="0" sldId="262"/>
        </pc:sldMkLst>
        <pc:picChg chg="add mod">
          <ac:chgData name="shamis hamid" userId="6e00e54c3072b760" providerId="LiveId" clId="{7CD03C02-1B9A-48A2-88BB-56004BDC3CAF}" dt="2026-03-22T21:36:58.718" v="121" actId="1076"/>
          <ac:picMkLst>
            <pc:docMk/>
            <pc:sldMk cId="0" sldId="262"/>
            <ac:picMk id="3" creationId="{46A07FBB-DA37-2052-991E-DBA9C886A9D4}"/>
          </ac:picMkLst>
        </pc:picChg>
      </pc:sldChg>
      <pc:sldChg chg="addSp modSp mod modAnim">
        <pc:chgData name="shamis hamid" userId="6e00e54c3072b760" providerId="LiveId" clId="{7CD03C02-1B9A-48A2-88BB-56004BDC3CAF}" dt="2026-03-22T21:37:44.856" v="124" actId="1076"/>
        <pc:sldMkLst>
          <pc:docMk/>
          <pc:sldMk cId="0" sldId="263"/>
        </pc:sldMkLst>
        <pc:graphicFrameChg chg="mod">
          <ac:chgData name="shamis hamid" userId="6e00e54c3072b760" providerId="LiveId" clId="{7CD03C02-1B9A-48A2-88BB-56004BDC3CAF}" dt="2026-03-22T15:20:48.784" v="72" actId="313"/>
          <ac:graphicFrameMkLst>
            <pc:docMk/>
            <pc:sldMk cId="0" sldId="263"/>
            <ac:graphicFrameMk id="6" creationId="{710C4820-BEC5-358D-D007-2A86CEDC0127}"/>
          </ac:graphicFrameMkLst>
        </pc:graphicFrameChg>
        <pc:picChg chg="add mod">
          <ac:chgData name="shamis hamid" userId="6e00e54c3072b760" providerId="LiveId" clId="{7CD03C02-1B9A-48A2-88BB-56004BDC3CAF}" dt="2026-03-22T21:37:44.856" v="124" actId="1076"/>
          <ac:picMkLst>
            <pc:docMk/>
            <pc:sldMk cId="0" sldId="263"/>
            <ac:picMk id="3" creationId="{1F8C1DA0-C8D0-9FD7-85B3-119D782485DE}"/>
          </ac:picMkLst>
        </pc:picChg>
      </pc:sldChg>
      <pc:sldChg chg="addSp delSp modSp mod delAnim modAnim">
        <pc:chgData name="shamis hamid" userId="6e00e54c3072b760" providerId="LiveId" clId="{7CD03C02-1B9A-48A2-88BB-56004BDC3CAF}" dt="2026-03-22T22:02:50.881" v="174" actId="1076"/>
        <pc:sldMkLst>
          <pc:docMk/>
          <pc:sldMk cId="0" sldId="264"/>
        </pc:sldMkLst>
        <pc:graphicFrameChg chg="mod">
          <ac:chgData name="shamis hamid" userId="6e00e54c3072b760" providerId="LiveId" clId="{7CD03C02-1B9A-48A2-88BB-56004BDC3CAF}" dt="2026-03-22T15:22:52.968" v="82" actId="255"/>
          <ac:graphicFrameMkLst>
            <pc:docMk/>
            <pc:sldMk cId="0" sldId="264"/>
            <ac:graphicFrameMk id="6" creationId="{405B1DB1-EA31-3EF4-2497-941102BE8726}"/>
          </ac:graphicFrameMkLst>
        </pc:graphicFrameChg>
        <pc:picChg chg="add del mod ord">
          <ac:chgData name="shamis hamid" userId="6e00e54c3072b760" providerId="LiveId" clId="{7CD03C02-1B9A-48A2-88BB-56004BDC3CAF}" dt="2026-03-22T22:02:22.418" v="169" actId="478"/>
          <ac:picMkLst>
            <pc:docMk/>
            <pc:sldMk cId="0" sldId="264"/>
            <ac:picMk id="3" creationId="{D7A4B838-E47D-EFFF-8683-097A2DD6A7C9}"/>
          </ac:picMkLst>
        </pc:picChg>
        <pc:picChg chg="add mod">
          <ac:chgData name="shamis hamid" userId="6e00e54c3072b760" providerId="LiveId" clId="{7CD03C02-1B9A-48A2-88BB-56004BDC3CAF}" dt="2026-03-22T22:02:50.881" v="174" actId="1076"/>
          <ac:picMkLst>
            <pc:docMk/>
            <pc:sldMk cId="0" sldId="264"/>
            <ac:picMk id="4" creationId="{BAF1C390-F687-54C6-67C3-815FD50649B1}"/>
          </ac:picMkLst>
        </pc:picChg>
      </pc:sldChg>
      <pc:sldChg chg="addSp delSp modSp del mod delAnim modAnim">
        <pc:chgData name="shamis hamid" userId="6e00e54c3072b760" providerId="LiveId" clId="{7CD03C02-1B9A-48A2-88BB-56004BDC3CAF}" dt="2026-03-22T21:52:46.972" v="159" actId="2696"/>
        <pc:sldMkLst>
          <pc:docMk/>
          <pc:sldMk cId="0" sldId="268"/>
        </pc:sldMkLst>
        <pc:spChg chg="mod">
          <ac:chgData name="shamis hamid" userId="6e00e54c3072b760" providerId="LiveId" clId="{7CD03C02-1B9A-48A2-88BB-56004BDC3CAF}" dt="2026-03-22T20:23:22.278" v="85" actId="207"/>
          <ac:spMkLst>
            <pc:docMk/>
            <pc:sldMk cId="0" sldId="268"/>
            <ac:spMk id="2" creationId="{00000000-0000-0000-0000-000000000000}"/>
          </ac:spMkLst>
        </pc:spChg>
        <pc:spChg chg="add mod">
          <ac:chgData name="shamis hamid" userId="6e00e54c3072b760" providerId="LiveId" clId="{7CD03C02-1B9A-48A2-88BB-56004BDC3CAF}" dt="2026-03-22T21:31:12.397" v="88"/>
          <ac:spMkLst>
            <pc:docMk/>
            <pc:sldMk cId="0" sldId="268"/>
            <ac:spMk id="4" creationId="{DD770D22-C85D-80B3-4696-0C8042154003}"/>
          </ac:spMkLst>
        </pc:spChg>
        <pc:picChg chg="add mod">
          <ac:chgData name="shamis hamid" userId="6e00e54c3072b760" providerId="LiveId" clId="{7CD03C02-1B9A-48A2-88BB-56004BDC3CAF}" dt="2026-03-22T21:31:12.800" v="89"/>
          <ac:picMkLst>
            <pc:docMk/>
            <pc:sldMk cId="0" sldId="268"/>
            <ac:picMk id="3" creationId="{5A837D67-B84F-9D5F-7180-E5C055DDF09F}"/>
          </ac:picMkLst>
        </pc:picChg>
        <pc:picChg chg="add del mod">
          <ac:chgData name="shamis hamid" userId="6e00e54c3072b760" providerId="LiveId" clId="{7CD03C02-1B9A-48A2-88BB-56004BDC3CAF}" dt="2026-03-22T21:52:17.447" v="155" actId="21"/>
          <ac:picMkLst>
            <pc:docMk/>
            <pc:sldMk cId="0" sldId="268"/>
            <ac:picMk id="5" creationId="{7925674B-ACC2-F1AA-D971-490FE727D3DF}"/>
          </ac:picMkLst>
        </pc:picChg>
      </pc:sldChg>
      <pc:sldChg chg="addSp modSp mod modAnim">
        <pc:chgData name="shamis hamid" userId="6e00e54c3072b760" providerId="LiveId" clId="{7CD03C02-1B9A-48A2-88BB-56004BDC3CAF}" dt="2026-03-22T21:41:26.127" v="140" actId="1076"/>
        <pc:sldMkLst>
          <pc:docMk/>
          <pc:sldMk cId="0" sldId="271"/>
        </pc:sldMkLst>
        <pc:picChg chg="add mod">
          <ac:chgData name="shamis hamid" userId="6e00e54c3072b760" providerId="LiveId" clId="{7CD03C02-1B9A-48A2-88BB-56004BDC3CAF}" dt="2026-03-22T21:41:26.127" v="140" actId="1076"/>
          <ac:picMkLst>
            <pc:docMk/>
            <pc:sldMk cId="0" sldId="271"/>
            <ac:picMk id="3" creationId="{9D238CF1-F5D8-C96B-E9D8-E212151DDAE7}"/>
          </ac:picMkLst>
        </pc:picChg>
      </pc:sldChg>
      <pc:sldChg chg="addSp modSp mod modAnim">
        <pc:chgData name="shamis hamid" userId="6e00e54c3072b760" providerId="LiveId" clId="{7CD03C02-1B9A-48A2-88BB-56004BDC3CAF}" dt="2026-03-22T21:40:49.512" v="137" actId="1076"/>
        <pc:sldMkLst>
          <pc:docMk/>
          <pc:sldMk cId="0" sldId="272"/>
        </pc:sldMkLst>
        <pc:spChg chg="mod">
          <ac:chgData name="shamis hamid" userId="6e00e54c3072b760" providerId="LiveId" clId="{7CD03C02-1B9A-48A2-88BB-56004BDC3CAF}" dt="2026-03-22T15:10:16.801" v="24" actId="6549"/>
          <ac:spMkLst>
            <pc:docMk/>
            <pc:sldMk cId="0" sldId="272"/>
            <ac:spMk id="4" creationId="{587F43CC-092F-4417-720F-70C740F0A378}"/>
          </ac:spMkLst>
        </pc:spChg>
        <pc:picChg chg="add mod">
          <ac:chgData name="shamis hamid" userId="6e00e54c3072b760" providerId="LiveId" clId="{7CD03C02-1B9A-48A2-88BB-56004BDC3CAF}" dt="2026-03-22T21:40:49.512" v="137" actId="1076"/>
          <ac:picMkLst>
            <pc:docMk/>
            <pc:sldMk cId="0" sldId="272"/>
            <ac:picMk id="3" creationId="{CC63EBA2-7BF4-F5C8-0496-C2C02493E81E}"/>
          </ac:picMkLst>
        </pc:picChg>
      </pc:sldChg>
      <pc:sldChg chg="modSp mod">
        <pc:chgData name="shamis hamid" userId="6e00e54c3072b760" providerId="LiveId" clId="{7CD03C02-1B9A-48A2-88BB-56004BDC3CAF}" dt="2026-03-22T15:23:17.223" v="84" actId="1076"/>
        <pc:sldMkLst>
          <pc:docMk/>
          <pc:sldMk cId="0" sldId="273"/>
        </pc:sldMkLst>
        <pc:spChg chg="mod">
          <ac:chgData name="shamis hamid" userId="6e00e54c3072b760" providerId="LiveId" clId="{7CD03C02-1B9A-48A2-88BB-56004BDC3CAF}" dt="2026-03-22T15:23:17.223" v="84" actId="1076"/>
          <ac:spMkLst>
            <pc:docMk/>
            <pc:sldMk cId="0" sldId="273"/>
            <ac:spMk id="3" creationId="{00000000-0000-0000-0000-000000000000}"/>
          </ac:spMkLst>
        </pc:spChg>
      </pc:sldChg>
      <pc:sldChg chg="addSp delSp modSp add mod setBg modAnim delDesignElem">
        <pc:chgData name="shamis hamid" userId="6e00e54c3072b760" providerId="LiveId" clId="{7CD03C02-1B9A-48A2-88BB-56004BDC3CAF}" dt="2026-03-22T21:54:37.685" v="167" actId="14100"/>
        <pc:sldMkLst>
          <pc:docMk/>
          <pc:sldMk cId="0" sldId="274"/>
        </pc:sldMkLst>
        <pc:spChg chg="mod">
          <ac:chgData name="shamis hamid" userId="6e00e54c3072b760" providerId="LiveId" clId="{7CD03C02-1B9A-48A2-88BB-56004BDC3CAF}" dt="2026-03-22T21:54:09.385" v="163" actId="255"/>
          <ac:spMkLst>
            <pc:docMk/>
            <pc:sldMk cId="0" sldId="274"/>
            <ac:spMk id="2" creationId="{00000000-0000-0000-0000-000000000000}"/>
          </ac:spMkLst>
        </pc:spChg>
        <pc:spChg chg="del">
          <ac:chgData name="shamis hamid" userId="6e00e54c3072b760" providerId="LiveId" clId="{7CD03C02-1B9A-48A2-88BB-56004BDC3CAF}" dt="2026-03-22T21:52:13.522" v="154"/>
          <ac:spMkLst>
            <pc:docMk/>
            <pc:sldMk cId="0" sldId="274"/>
            <ac:spMk id="8" creationId="{C1DD1A8A-57D5-4A81-AD04-532B043C5611}"/>
          </ac:spMkLst>
        </pc:spChg>
        <pc:spChg chg="del">
          <ac:chgData name="shamis hamid" userId="6e00e54c3072b760" providerId="LiveId" clId="{7CD03C02-1B9A-48A2-88BB-56004BDC3CAF}" dt="2026-03-22T21:52:13.522" v="154"/>
          <ac:spMkLst>
            <pc:docMk/>
            <pc:sldMk cId="0" sldId="274"/>
            <ac:spMk id="10" creationId="{007891EC-4501-44ED-A8C8-B11B6DB767AB}"/>
          </ac:spMkLst>
        </pc:spChg>
        <pc:picChg chg="mod">
          <ac:chgData name="shamis hamid" userId="6e00e54c3072b760" providerId="LiveId" clId="{7CD03C02-1B9A-48A2-88BB-56004BDC3CAF}" dt="2026-03-22T21:54:37.685" v="167" actId="14100"/>
          <ac:picMkLst>
            <pc:docMk/>
            <pc:sldMk cId="0" sldId="274"/>
            <ac:picMk id="4" creationId="{1D0CB857-F3F9-FACF-C9B0-C0537B2C44A8}"/>
          </ac:picMkLst>
        </pc:picChg>
        <pc:picChg chg="add mod">
          <ac:chgData name="shamis hamid" userId="6e00e54c3072b760" providerId="LiveId" clId="{7CD03C02-1B9A-48A2-88BB-56004BDC3CAF}" dt="2026-03-22T21:52:19.947" v="156"/>
          <ac:picMkLst>
            <pc:docMk/>
            <pc:sldMk cId="0" sldId="274"/>
            <ac:picMk id="5" creationId="{7925674B-ACC2-F1AA-D971-490FE727D3DF}"/>
          </ac:picMkLst>
        </pc:picChg>
      </pc:sldChg>
      <pc:sldChg chg="add del">
        <pc:chgData name="shamis hamid" userId="6e00e54c3072b760" providerId="LiveId" clId="{7CD03C02-1B9A-48A2-88BB-56004BDC3CAF}" dt="2026-03-22T21:52:42.383" v="158"/>
        <pc:sldMkLst>
          <pc:docMk/>
          <pc:sldMk cId="0" sldId="275"/>
        </pc:sldMkLst>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B46918-3DD1-4A7E-A4DA-A4D2D606DB62}"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BC78F94F-4A30-47B4-8C6B-688377AD0132}">
      <dgm:prSet custT="1"/>
      <dgm:spPr/>
      <dgm:t>
        <a:bodyPr/>
        <a:lstStyle/>
        <a:p>
          <a:r>
            <a:rPr lang="en-GB" sz="1400" dirty="0"/>
            <a:t>Name of Patient - </a:t>
          </a:r>
          <a:r>
            <a:rPr lang="en-US" sz="1400" dirty="0"/>
            <a:t>John Smith, 62</a:t>
          </a:r>
        </a:p>
        <a:p>
          <a:r>
            <a:rPr lang="en-US" sz="1400" dirty="0"/>
            <a:t>Weight: 118 KG (18.5 Stones)</a:t>
          </a:r>
        </a:p>
        <a:p>
          <a:r>
            <a:rPr lang="en-US" sz="1400" dirty="0"/>
            <a:t>Height: 5ft 9inchs</a:t>
          </a:r>
        </a:p>
        <a:p>
          <a:r>
            <a:rPr lang="en-US" sz="1400" dirty="0"/>
            <a:t>Occupation: </a:t>
          </a:r>
          <a:r>
            <a:rPr lang="en-GB" sz="1400" dirty="0"/>
            <a:t>Factory worker</a:t>
          </a:r>
          <a:endParaRPr lang="en-US" sz="1400" dirty="0"/>
        </a:p>
        <a:p>
          <a:r>
            <a:rPr lang="en-US" sz="1400" dirty="0"/>
            <a:t>Rural/urban: Urban </a:t>
          </a:r>
        </a:p>
      </dgm:t>
    </dgm:pt>
    <dgm:pt modelId="{C5BF9766-FB00-41AB-AD52-FFE8945E9B8E}" type="parTrans" cxnId="{5417717F-EBF0-487A-9709-A46B1E5C31BD}">
      <dgm:prSet/>
      <dgm:spPr/>
      <dgm:t>
        <a:bodyPr/>
        <a:lstStyle/>
        <a:p>
          <a:endParaRPr lang="en-US"/>
        </a:p>
      </dgm:t>
    </dgm:pt>
    <dgm:pt modelId="{B47AB50B-C303-429A-984C-4C3027CC46E2}" type="sibTrans" cxnId="{5417717F-EBF0-487A-9709-A46B1E5C31BD}">
      <dgm:prSet phldrT="1" phldr="0"/>
      <dgm:spPr/>
      <dgm:t>
        <a:bodyPr/>
        <a:lstStyle/>
        <a:p>
          <a:r>
            <a:rPr lang="en-US"/>
            <a:t>1</a:t>
          </a:r>
        </a:p>
      </dgm:t>
    </dgm:pt>
    <dgm:pt modelId="{A933067B-F330-42DA-A522-1FA11A50A13C}">
      <dgm:prSet/>
      <dgm:spPr/>
      <dgm:t>
        <a:bodyPr/>
        <a:lstStyle/>
        <a:p>
          <a:r>
            <a:rPr lang="en-GB"/>
            <a:t>Type of Cancer - </a:t>
          </a:r>
          <a:r>
            <a:rPr lang="en-US"/>
            <a:t>Stage II lung cancer</a:t>
          </a:r>
        </a:p>
      </dgm:t>
    </dgm:pt>
    <dgm:pt modelId="{B6BE412E-6343-4002-A19B-04DB405E2FCA}" type="parTrans" cxnId="{682321EE-2986-46FE-B8EB-EC590606FABD}">
      <dgm:prSet/>
      <dgm:spPr/>
      <dgm:t>
        <a:bodyPr/>
        <a:lstStyle/>
        <a:p>
          <a:endParaRPr lang="en-US"/>
        </a:p>
      </dgm:t>
    </dgm:pt>
    <dgm:pt modelId="{EFDD8BC3-0F57-421A-ACF6-A07702156228}" type="sibTrans" cxnId="{682321EE-2986-46FE-B8EB-EC590606FABD}">
      <dgm:prSet phldrT="2" phldr="0"/>
      <dgm:spPr/>
      <dgm:t>
        <a:bodyPr/>
        <a:lstStyle/>
        <a:p>
          <a:r>
            <a:rPr lang="en-US"/>
            <a:t>2</a:t>
          </a:r>
        </a:p>
      </dgm:t>
    </dgm:pt>
    <dgm:pt modelId="{70CBB552-478D-4B63-8E9F-C7DD3ABF17C7}">
      <dgm:prSet/>
      <dgm:spPr/>
      <dgm:t>
        <a:bodyPr/>
        <a:lstStyle/>
        <a:p>
          <a:r>
            <a:rPr lang="en-GB"/>
            <a:t>Root Cause - Smoker, low activity </a:t>
          </a:r>
          <a:endParaRPr lang="en-US"/>
        </a:p>
      </dgm:t>
    </dgm:pt>
    <dgm:pt modelId="{0A6FA7BC-AF79-4022-8EB1-95EE12DE9A0F}" type="parTrans" cxnId="{20A300A1-8DEF-4DD0-BE7A-0FAF2BE9228F}">
      <dgm:prSet/>
      <dgm:spPr/>
      <dgm:t>
        <a:bodyPr/>
        <a:lstStyle/>
        <a:p>
          <a:endParaRPr lang="en-US"/>
        </a:p>
      </dgm:t>
    </dgm:pt>
    <dgm:pt modelId="{15496FF1-5323-4D3E-B8D2-757AFC4162F7}" type="sibTrans" cxnId="{20A300A1-8DEF-4DD0-BE7A-0FAF2BE9228F}">
      <dgm:prSet phldrT="3" phldr="0"/>
      <dgm:spPr/>
      <dgm:t>
        <a:bodyPr/>
        <a:lstStyle/>
        <a:p>
          <a:r>
            <a:rPr lang="en-US"/>
            <a:t>3</a:t>
          </a:r>
        </a:p>
      </dgm:t>
    </dgm:pt>
    <dgm:pt modelId="{A755E9C3-076D-4A45-B971-030257E4988C}" type="pres">
      <dgm:prSet presAssocID="{93B46918-3DD1-4A7E-A4DA-A4D2D606DB62}" presName="Name0" presStyleCnt="0">
        <dgm:presLayoutVars>
          <dgm:animLvl val="lvl"/>
          <dgm:resizeHandles val="exact"/>
        </dgm:presLayoutVars>
      </dgm:prSet>
      <dgm:spPr/>
    </dgm:pt>
    <dgm:pt modelId="{7524F782-B5C3-462E-A3DA-5D6C65CB3E31}" type="pres">
      <dgm:prSet presAssocID="{BC78F94F-4A30-47B4-8C6B-688377AD0132}" presName="compositeNode" presStyleCnt="0">
        <dgm:presLayoutVars>
          <dgm:bulletEnabled val="1"/>
        </dgm:presLayoutVars>
      </dgm:prSet>
      <dgm:spPr/>
    </dgm:pt>
    <dgm:pt modelId="{87E60078-D206-41C4-B270-35F280B80618}" type="pres">
      <dgm:prSet presAssocID="{BC78F94F-4A30-47B4-8C6B-688377AD0132}" presName="bgRect" presStyleLbl="bgAccFollowNode1" presStyleIdx="0" presStyleCnt="3"/>
      <dgm:spPr/>
    </dgm:pt>
    <dgm:pt modelId="{224E86BB-1B40-459A-B203-5A0FCD172D2F}" type="pres">
      <dgm:prSet presAssocID="{B47AB50B-C303-429A-984C-4C3027CC46E2}" presName="sibTransNodeCircle" presStyleLbl="alignNode1" presStyleIdx="0" presStyleCnt="6">
        <dgm:presLayoutVars>
          <dgm:chMax val="0"/>
          <dgm:bulletEnabled/>
        </dgm:presLayoutVars>
      </dgm:prSet>
      <dgm:spPr/>
    </dgm:pt>
    <dgm:pt modelId="{54F882D4-8D7A-4C42-A9DE-8A53AECA1A4A}" type="pres">
      <dgm:prSet presAssocID="{BC78F94F-4A30-47B4-8C6B-688377AD0132}" presName="bottomLine" presStyleLbl="alignNode1" presStyleIdx="1" presStyleCnt="6">
        <dgm:presLayoutVars/>
      </dgm:prSet>
      <dgm:spPr/>
    </dgm:pt>
    <dgm:pt modelId="{75B1D365-CF72-4F29-BFD3-B6FD732BCFA9}" type="pres">
      <dgm:prSet presAssocID="{BC78F94F-4A30-47B4-8C6B-688377AD0132}" presName="nodeText" presStyleLbl="bgAccFollowNode1" presStyleIdx="0" presStyleCnt="3">
        <dgm:presLayoutVars>
          <dgm:bulletEnabled val="1"/>
        </dgm:presLayoutVars>
      </dgm:prSet>
      <dgm:spPr/>
    </dgm:pt>
    <dgm:pt modelId="{CCD7A080-7EC9-4FE8-97B5-542330405028}" type="pres">
      <dgm:prSet presAssocID="{B47AB50B-C303-429A-984C-4C3027CC46E2}" presName="sibTrans" presStyleCnt="0"/>
      <dgm:spPr/>
    </dgm:pt>
    <dgm:pt modelId="{D4217185-8F4C-4C78-A382-01D7A5527731}" type="pres">
      <dgm:prSet presAssocID="{A933067B-F330-42DA-A522-1FA11A50A13C}" presName="compositeNode" presStyleCnt="0">
        <dgm:presLayoutVars>
          <dgm:bulletEnabled val="1"/>
        </dgm:presLayoutVars>
      </dgm:prSet>
      <dgm:spPr/>
    </dgm:pt>
    <dgm:pt modelId="{6260F69A-3B8A-439E-B351-F74B849AE3C6}" type="pres">
      <dgm:prSet presAssocID="{A933067B-F330-42DA-A522-1FA11A50A13C}" presName="bgRect" presStyleLbl="bgAccFollowNode1" presStyleIdx="1" presStyleCnt="3"/>
      <dgm:spPr/>
    </dgm:pt>
    <dgm:pt modelId="{31E46728-6E99-43D4-BDFA-70CCA37B2F3B}" type="pres">
      <dgm:prSet presAssocID="{EFDD8BC3-0F57-421A-ACF6-A07702156228}" presName="sibTransNodeCircle" presStyleLbl="alignNode1" presStyleIdx="2" presStyleCnt="6">
        <dgm:presLayoutVars>
          <dgm:chMax val="0"/>
          <dgm:bulletEnabled/>
        </dgm:presLayoutVars>
      </dgm:prSet>
      <dgm:spPr/>
    </dgm:pt>
    <dgm:pt modelId="{D6673909-86CD-4085-A771-5A7B9BC83A2E}" type="pres">
      <dgm:prSet presAssocID="{A933067B-F330-42DA-A522-1FA11A50A13C}" presName="bottomLine" presStyleLbl="alignNode1" presStyleIdx="3" presStyleCnt="6">
        <dgm:presLayoutVars/>
      </dgm:prSet>
      <dgm:spPr/>
    </dgm:pt>
    <dgm:pt modelId="{F80BCE99-98A6-4E25-B0E8-8FEC91F96F68}" type="pres">
      <dgm:prSet presAssocID="{A933067B-F330-42DA-A522-1FA11A50A13C}" presName="nodeText" presStyleLbl="bgAccFollowNode1" presStyleIdx="1" presStyleCnt="3">
        <dgm:presLayoutVars>
          <dgm:bulletEnabled val="1"/>
        </dgm:presLayoutVars>
      </dgm:prSet>
      <dgm:spPr/>
    </dgm:pt>
    <dgm:pt modelId="{17A278EC-9F28-4032-A051-1B5DB897017F}" type="pres">
      <dgm:prSet presAssocID="{EFDD8BC3-0F57-421A-ACF6-A07702156228}" presName="sibTrans" presStyleCnt="0"/>
      <dgm:spPr/>
    </dgm:pt>
    <dgm:pt modelId="{C5080527-AE2E-4105-88BA-E54469FA0001}" type="pres">
      <dgm:prSet presAssocID="{70CBB552-478D-4B63-8E9F-C7DD3ABF17C7}" presName="compositeNode" presStyleCnt="0">
        <dgm:presLayoutVars>
          <dgm:bulletEnabled val="1"/>
        </dgm:presLayoutVars>
      </dgm:prSet>
      <dgm:spPr/>
    </dgm:pt>
    <dgm:pt modelId="{D6F643CF-A114-496B-985F-EA1A1791DF0D}" type="pres">
      <dgm:prSet presAssocID="{70CBB552-478D-4B63-8E9F-C7DD3ABF17C7}" presName="bgRect" presStyleLbl="bgAccFollowNode1" presStyleIdx="2" presStyleCnt="3"/>
      <dgm:spPr/>
    </dgm:pt>
    <dgm:pt modelId="{0ECB4CA9-0704-4CEC-967C-2DA8F075379C}" type="pres">
      <dgm:prSet presAssocID="{15496FF1-5323-4D3E-B8D2-757AFC4162F7}" presName="sibTransNodeCircle" presStyleLbl="alignNode1" presStyleIdx="4" presStyleCnt="6">
        <dgm:presLayoutVars>
          <dgm:chMax val="0"/>
          <dgm:bulletEnabled/>
        </dgm:presLayoutVars>
      </dgm:prSet>
      <dgm:spPr/>
    </dgm:pt>
    <dgm:pt modelId="{943657B7-DA76-4527-B16C-7E7425C50E73}" type="pres">
      <dgm:prSet presAssocID="{70CBB552-478D-4B63-8E9F-C7DD3ABF17C7}" presName="bottomLine" presStyleLbl="alignNode1" presStyleIdx="5" presStyleCnt="6">
        <dgm:presLayoutVars/>
      </dgm:prSet>
      <dgm:spPr/>
    </dgm:pt>
    <dgm:pt modelId="{AC862E1B-C8B0-46CD-A0B4-62217693ED1C}" type="pres">
      <dgm:prSet presAssocID="{70CBB552-478D-4B63-8E9F-C7DD3ABF17C7}" presName="nodeText" presStyleLbl="bgAccFollowNode1" presStyleIdx="2" presStyleCnt="3">
        <dgm:presLayoutVars>
          <dgm:bulletEnabled val="1"/>
        </dgm:presLayoutVars>
      </dgm:prSet>
      <dgm:spPr/>
    </dgm:pt>
  </dgm:ptLst>
  <dgm:cxnLst>
    <dgm:cxn modelId="{0BD64513-47EA-460F-99E8-CB36959B5E6C}" type="presOf" srcId="{BC78F94F-4A30-47B4-8C6B-688377AD0132}" destId="{87E60078-D206-41C4-B270-35F280B80618}" srcOrd="0" destOrd="0" presId="urn:microsoft.com/office/officeart/2016/7/layout/BasicLinearProcessNumbered"/>
    <dgm:cxn modelId="{14AA9D1D-A0D9-4142-B00D-1913301E1E60}" type="presOf" srcId="{B47AB50B-C303-429A-984C-4C3027CC46E2}" destId="{224E86BB-1B40-459A-B203-5A0FCD172D2F}" srcOrd="0" destOrd="0" presId="urn:microsoft.com/office/officeart/2016/7/layout/BasicLinearProcessNumbered"/>
    <dgm:cxn modelId="{BFB14960-6B22-46FD-94F6-0459C41CC01C}" type="presOf" srcId="{93B46918-3DD1-4A7E-A4DA-A4D2D606DB62}" destId="{A755E9C3-076D-4A45-B971-030257E4988C}" srcOrd="0" destOrd="0" presId="urn:microsoft.com/office/officeart/2016/7/layout/BasicLinearProcessNumbered"/>
    <dgm:cxn modelId="{531BCD63-5F35-48B9-BA90-C7202815CE50}" type="presOf" srcId="{A933067B-F330-42DA-A522-1FA11A50A13C}" destId="{6260F69A-3B8A-439E-B351-F74B849AE3C6}" srcOrd="0" destOrd="0" presId="urn:microsoft.com/office/officeart/2016/7/layout/BasicLinearProcessNumbered"/>
    <dgm:cxn modelId="{7C109A7E-C409-45AE-8C8E-4A409C40E837}" type="presOf" srcId="{A933067B-F330-42DA-A522-1FA11A50A13C}" destId="{F80BCE99-98A6-4E25-B0E8-8FEC91F96F68}" srcOrd="1" destOrd="0" presId="urn:microsoft.com/office/officeart/2016/7/layout/BasicLinearProcessNumbered"/>
    <dgm:cxn modelId="{5417717F-EBF0-487A-9709-A46B1E5C31BD}" srcId="{93B46918-3DD1-4A7E-A4DA-A4D2D606DB62}" destId="{BC78F94F-4A30-47B4-8C6B-688377AD0132}" srcOrd="0" destOrd="0" parTransId="{C5BF9766-FB00-41AB-AD52-FFE8945E9B8E}" sibTransId="{B47AB50B-C303-429A-984C-4C3027CC46E2}"/>
    <dgm:cxn modelId="{20A300A1-8DEF-4DD0-BE7A-0FAF2BE9228F}" srcId="{93B46918-3DD1-4A7E-A4DA-A4D2D606DB62}" destId="{70CBB552-478D-4B63-8E9F-C7DD3ABF17C7}" srcOrd="2" destOrd="0" parTransId="{0A6FA7BC-AF79-4022-8EB1-95EE12DE9A0F}" sibTransId="{15496FF1-5323-4D3E-B8D2-757AFC4162F7}"/>
    <dgm:cxn modelId="{98218AA6-08F6-4010-97D1-AC8B450FD119}" type="presOf" srcId="{70CBB552-478D-4B63-8E9F-C7DD3ABF17C7}" destId="{AC862E1B-C8B0-46CD-A0B4-62217693ED1C}" srcOrd="1" destOrd="0" presId="urn:microsoft.com/office/officeart/2016/7/layout/BasicLinearProcessNumbered"/>
    <dgm:cxn modelId="{8AFE46BB-732D-469D-A7C6-2AA280050C2C}" type="presOf" srcId="{15496FF1-5323-4D3E-B8D2-757AFC4162F7}" destId="{0ECB4CA9-0704-4CEC-967C-2DA8F075379C}" srcOrd="0" destOrd="0" presId="urn:microsoft.com/office/officeart/2016/7/layout/BasicLinearProcessNumbered"/>
    <dgm:cxn modelId="{1A4CAAC3-521A-45C3-BB2B-F10E2CCC1F50}" type="presOf" srcId="{BC78F94F-4A30-47B4-8C6B-688377AD0132}" destId="{75B1D365-CF72-4F29-BFD3-B6FD732BCFA9}" srcOrd="1" destOrd="0" presId="urn:microsoft.com/office/officeart/2016/7/layout/BasicLinearProcessNumbered"/>
    <dgm:cxn modelId="{B39726DF-2AF0-47AE-9CBD-3A97CBB2188D}" type="presOf" srcId="{EFDD8BC3-0F57-421A-ACF6-A07702156228}" destId="{31E46728-6E99-43D4-BDFA-70CCA37B2F3B}" srcOrd="0" destOrd="0" presId="urn:microsoft.com/office/officeart/2016/7/layout/BasicLinearProcessNumbered"/>
    <dgm:cxn modelId="{97B0C0E6-6B2C-4786-831A-4F66019A6EC7}" type="presOf" srcId="{70CBB552-478D-4B63-8E9F-C7DD3ABF17C7}" destId="{D6F643CF-A114-496B-985F-EA1A1791DF0D}" srcOrd="0" destOrd="0" presId="urn:microsoft.com/office/officeart/2016/7/layout/BasicLinearProcessNumbered"/>
    <dgm:cxn modelId="{682321EE-2986-46FE-B8EB-EC590606FABD}" srcId="{93B46918-3DD1-4A7E-A4DA-A4D2D606DB62}" destId="{A933067B-F330-42DA-A522-1FA11A50A13C}" srcOrd="1" destOrd="0" parTransId="{B6BE412E-6343-4002-A19B-04DB405E2FCA}" sibTransId="{EFDD8BC3-0F57-421A-ACF6-A07702156228}"/>
    <dgm:cxn modelId="{BDBB2F00-222D-4758-86D9-973837027954}" type="presParOf" srcId="{A755E9C3-076D-4A45-B971-030257E4988C}" destId="{7524F782-B5C3-462E-A3DA-5D6C65CB3E31}" srcOrd="0" destOrd="0" presId="urn:microsoft.com/office/officeart/2016/7/layout/BasicLinearProcessNumbered"/>
    <dgm:cxn modelId="{F3D273CF-7A60-4B3F-8C62-873F761D08F8}" type="presParOf" srcId="{7524F782-B5C3-462E-A3DA-5D6C65CB3E31}" destId="{87E60078-D206-41C4-B270-35F280B80618}" srcOrd="0" destOrd="0" presId="urn:microsoft.com/office/officeart/2016/7/layout/BasicLinearProcessNumbered"/>
    <dgm:cxn modelId="{EC232C31-F39F-4E29-9C52-3D5C40F22719}" type="presParOf" srcId="{7524F782-B5C3-462E-A3DA-5D6C65CB3E31}" destId="{224E86BB-1B40-459A-B203-5A0FCD172D2F}" srcOrd="1" destOrd="0" presId="urn:microsoft.com/office/officeart/2016/7/layout/BasicLinearProcessNumbered"/>
    <dgm:cxn modelId="{17330465-DC3A-448A-9B83-2FC9F2EE9004}" type="presParOf" srcId="{7524F782-B5C3-462E-A3DA-5D6C65CB3E31}" destId="{54F882D4-8D7A-4C42-A9DE-8A53AECA1A4A}" srcOrd="2" destOrd="0" presId="urn:microsoft.com/office/officeart/2016/7/layout/BasicLinearProcessNumbered"/>
    <dgm:cxn modelId="{5D5326B7-681A-465C-B057-F9D70BECD69C}" type="presParOf" srcId="{7524F782-B5C3-462E-A3DA-5D6C65CB3E31}" destId="{75B1D365-CF72-4F29-BFD3-B6FD732BCFA9}" srcOrd="3" destOrd="0" presId="urn:microsoft.com/office/officeart/2016/7/layout/BasicLinearProcessNumbered"/>
    <dgm:cxn modelId="{CE7D70E0-2196-4EE7-B428-61193EFFC9B6}" type="presParOf" srcId="{A755E9C3-076D-4A45-B971-030257E4988C}" destId="{CCD7A080-7EC9-4FE8-97B5-542330405028}" srcOrd="1" destOrd="0" presId="urn:microsoft.com/office/officeart/2016/7/layout/BasicLinearProcessNumbered"/>
    <dgm:cxn modelId="{D4377495-3875-4A20-BA36-D4A3836CC1E0}" type="presParOf" srcId="{A755E9C3-076D-4A45-B971-030257E4988C}" destId="{D4217185-8F4C-4C78-A382-01D7A5527731}" srcOrd="2" destOrd="0" presId="urn:microsoft.com/office/officeart/2016/7/layout/BasicLinearProcessNumbered"/>
    <dgm:cxn modelId="{F3DE4302-F219-47FB-8E75-A1025F688738}" type="presParOf" srcId="{D4217185-8F4C-4C78-A382-01D7A5527731}" destId="{6260F69A-3B8A-439E-B351-F74B849AE3C6}" srcOrd="0" destOrd="0" presId="urn:microsoft.com/office/officeart/2016/7/layout/BasicLinearProcessNumbered"/>
    <dgm:cxn modelId="{7C519559-2988-4A42-BF80-327AAE05A291}" type="presParOf" srcId="{D4217185-8F4C-4C78-A382-01D7A5527731}" destId="{31E46728-6E99-43D4-BDFA-70CCA37B2F3B}" srcOrd="1" destOrd="0" presId="urn:microsoft.com/office/officeart/2016/7/layout/BasicLinearProcessNumbered"/>
    <dgm:cxn modelId="{374628E6-348B-490F-B8F3-05ED01983D17}" type="presParOf" srcId="{D4217185-8F4C-4C78-A382-01D7A5527731}" destId="{D6673909-86CD-4085-A771-5A7B9BC83A2E}" srcOrd="2" destOrd="0" presId="urn:microsoft.com/office/officeart/2016/7/layout/BasicLinearProcessNumbered"/>
    <dgm:cxn modelId="{5DCFC636-E43E-4261-9655-5BD6C85EED02}" type="presParOf" srcId="{D4217185-8F4C-4C78-A382-01D7A5527731}" destId="{F80BCE99-98A6-4E25-B0E8-8FEC91F96F68}" srcOrd="3" destOrd="0" presId="urn:microsoft.com/office/officeart/2016/7/layout/BasicLinearProcessNumbered"/>
    <dgm:cxn modelId="{E810E7B5-2095-4400-B2EE-1CD00AFBF939}" type="presParOf" srcId="{A755E9C3-076D-4A45-B971-030257E4988C}" destId="{17A278EC-9F28-4032-A051-1B5DB897017F}" srcOrd="3" destOrd="0" presId="urn:microsoft.com/office/officeart/2016/7/layout/BasicLinearProcessNumbered"/>
    <dgm:cxn modelId="{8099E88E-B79C-47F3-AC3F-F372195E2642}" type="presParOf" srcId="{A755E9C3-076D-4A45-B971-030257E4988C}" destId="{C5080527-AE2E-4105-88BA-E54469FA0001}" srcOrd="4" destOrd="0" presId="urn:microsoft.com/office/officeart/2016/7/layout/BasicLinearProcessNumbered"/>
    <dgm:cxn modelId="{EA763477-E3E4-46CD-AA22-328DDE2A6377}" type="presParOf" srcId="{C5080527-AE2E-4105-88BA-E54469FA0001}" destId="{D6F643CF-A114-496B-985F-EA1A1791DF0D}" srcOrd="0" destOrd="0" presId="urn:microsoft.com/office/officeart/2016/7/layout/BasicLinearProcessNumbered"/>
    <dgm:cxn modelId="{DDDBFA92-5BAD-4078-84C5-D7BF29779D31}" type="presParOf" srcId="{C5080527-AE2E-4105-88BA-E54469FA0001}" destId="{0ECB4CA9-0704-4CEC-967C-2DA8F075379C}" srcOrd="1" destOrd="0" presId="urn:microsoft.com/office/officeart/2016/7/layout/BasicLinearProcessNumbered"/>
    <dgm:cxn modelId="{F823D3F9-7674-4445-A4FD-845AEE702433}" type="presParOf" srcId="{C5080527-AE2E-4105-88BA-E54469FA0001}" destId="{943657B7-DA76-4527-B16C-7E7425C50E73}" srcOrd="2" destOrd="0" presId="urn:microsoft.com/office/officeart/2016/7/layout/BasicLinearProcessNumbered"/>
    <dgm:cxn modelId="{EB2E8FFA-0C62-4686-BD03-18AE3F2EB49B}" type="presParOf" srcId="{C5080527-AE2E-4105-88BA-E54469FA0001}" destId="{AC862E1B-C8B0-46CD-A0B4-62217693ED1C}"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8402F8-9E8B-42BB-BD4B-C126D9C083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8E5288B-F739-4999-8D1C-5428AD4B0089}">
      <dgm:prSet/>
      <dgm:spPr/>
      <dgm:t>
        <a:bodyPr/>
        <a:lstStyle/>
        <a:p>
          <a:r>
            <a:rPr lang="en-US" b="1" i="0" baseline="0"/>
            <a:t>Chemotherapy</a:t>
          </a:r>
          <a:r>
            <a:rPr lang="en-US" b="0" i="0" baseline="0"/>
            <a:t> – Uses cytotoxic drugs to destroy rapidly dividing cancer cells and slow tumour growth </a:t>
          </a:r>
          <a:r>
            <a:rPr lang="en-US" b="0" i="1" baseline="0"/>
            <a:t>(NICE, 2022)</a:t>
          </a:r>
          <a:endParaRPr lang="en-US"/>
        </a:p>
      </dgm:t>
    </dgm:pt>
    <dgm:pt modelId="{E96A16D6-9809-4EDA-B223-16B31CD46E06}" type="parTrans" cxnId="{A4DD24AB-40AB-42AA-9EDB-0025F4E8F4CF}">
      <dgm:prSet/>
      <dgm:spPr/>
      <dgm:t>
        <a:bodyPr/>
        <a:lstStyle/>
        <a:p>
          <a:endParaRPr lang="en-US"/>
        </a:p>
      </dgm:t>
    </dgm:pt>
    <dgm:pt modelId="{5C944FBB-E7F1-461C-BD7C-09651C8D1CBB}" type="sibTrans" cxnId="{A4DD24AB-40AB-42AA-9EDB-0025F4E8F4CF}">
      <dgm:prSet/>
      <dgm:spPr/>
      <dgm:t>
        <a:bodyPr/>
        <a:lstStyle/>
        <a:p>
          <a:endParaRPr lang="en-US"/>
        </a:p>
      </dgm:t>
    </dgm:pt>
    <dgm:pt modelId="{3DD53482-AA5C-4D5D-86BC-F440B6FAE2B8}">
      <dgm:prSet/>
      <dgm:spPr/>
      <dgm:t>
        <a:bodyPr/>
        <a:lstStyle/>
        <a:p>
          <a:r>
            <a:rPr lang="en-US" b="1" i="0" baseline="0"/>
            <a:t>Pain management</a:t>
          </a:r>
          <a:r>
            <a:rPr lang="en-US" b="0" i="0" baseline="0"/>
            <a:t> – Involves analgesics such as opioids to control cancer-related pain and improve comfort </a:t>
          </a:r>
          <a:r>
            <a:rPr lang="en-US" b="0" i="1" baseline="0"/>
            <a:t>(NHS, 2023)</a:t>
          </a:r>
          <a:endParaRPr lang="en-US"/>
        </a:p>
      </dgm:t>
    </dgm:pt>
    <dgm:pt modelId="{51FEFFE4-9A23-4BCD-9EE9-495868E44B79}" type="parTrans" cxnId="{73182BA1-2044-4115-A261-7CBE8A8C5F29}">
      <dgm:prSet/>
      <dgm:spPr/>
      <dgm:t>
        <a:bodyPr/>
        <a:lstStyle/>
        <a:p>
          <a:endParaRPr lang="en-US"/>
        </a:p>
      </dgm:t>
    </dgm:pt>
    <dgm:pt modelId="{62A44B4D-C291-43F6-9F87-2E67E4C0F7FC}" type="sibTrans" cxnId="{73182BA1-2044-4115-A261-7CBE8A8C5F29}">
      <dgm:prSet/>
      <dgm:spPr/>
      <dgm:t>
        <a:bodyPr/>
        <a:lstStyle/>
        <a:p>
          <a:endParaRPr lang="en-US"/>
        </a:p>
      </dgm:t>
    </dgm:pt>
    <dgm:pt modelId="{48AE378B-6CFF-4747-AE72-551744176514}">
      <dgm:prSet/>
      <dgm:spPr/>
      <dgm:t>
        <a:bodyPr/>
        <a:lstStyle/>
        <a:p>
          <a:r>
            <a:rPr lang="en-US" b="1" i="0" baseline="0"/>
            <a:t>Nutritional support</a:t>
          </a:r>
          <a:r>
            <a:rPr lang="en-US" b="0" i="0" baseline="0"/>
            <a:t> – Provides dietary interventions to prevent weight loss and maintain strength during treatment</a:t>
          </a:r>
          <a:endParaRPr lang="en-US"/>
        </a:p>
      </dgm:t>
    </dgm:pt>
    <dgm:pt modelId="{CB13E0AD-EDAB-4D6A-8171-EF83E9F1D210}" type="parTrans" cxnId="{186F118A-0CAB-4E85-A7E4-8082F90D330F}">
      <dgm:prSet/>
      <dgm:spPr/>
      <dgm:t>
        <a:bodyPr/>
        <a:lstStyle/>
        <a:p>
          <a:endParaRPr lang="en-US"/>
        </a:p>
      </dgm:t>
    </dgm:pt>
    <dgm:pt modelId="{769DC60B-5846-496F-852A-B619E4B2C2DB}" type="sibTrans" cxnId="{186F118A-0CAB-4E85-A7E4-8082F90D330F}">
      <dgm:prSet/>
      <dgm:spPr/>
      <dgm:t>
        <a:bodyPr/>
        <a:lstStyle/>
        <a:p>
          <a:endParaRPr lang="en-US"/>
        </a:p>
      </dgm:t>
    </dgm:pt>
    <dgm:pt modelId="{0E014669-A1A8-41D3-BD5B-93475B0D211E}">
      <dgm:prSet/>
      <dgm:spPr/>
      <dgm:t>
        <a:bodyPr/>
        <a:lstStyle/>
        <a:p>
          <a:r>
            <a:rPr lang="en-US" b="1" i="0" baseline="0"/>
            <a:t>Smoking cessation</a:t>
          </a:r>
          <a:r>
            <a:rPr lang="en-US" b="0" i="0" baseline="0"/>
            <a:t> – Reduces further lung damage and improves treatment effectiveness </a:t>
          </a:r>
          <a:r>
            <a:rPr lang="en-US" b="0" i="1" baseline="0"/>
            <a:t>(NICE, 2022)</a:t>
          </a:r>
          <a:endParaRPr lang="en-US"/>
        </a:p>
      </dgm:t>
    </dgm:pt>
    <dgm:pt modelId="{3CF5109A-D19F-488F-98D5-16CB3C7A7BE7}" type="parTrans" cxnId="{7BCE7CA0-4CA4-4902-BF96-CAE61107407E}">
      <dgm:prSet/>
      <dgm:spPr/>
      <dgm:t>
        <a:bodyPr/>
        <a:lstStyle/>
        <a:p>
          <a:endParaRPr lang="en-US"/>
        </a:p>
      </dgm:t>
    </dgm:pt>
    <dgm:pt modelId="{3C8E79BC-B0C1-412C-8D0F-9CE899392756}" type="sibTrans" cxnId="{7BCE7CA0-4CA4-4902-BF96-CAE61107407E}">
      <dgm:prSet/>
      <dgm:spPr/>
      <dgm:t>
        <a:bodyPr/>
        <a:lstStyle/>
        <a:p>
          <a:endParaRPr lang="en-US"/>
        </a:p>
      </dgm:t>
    </dgm:pt>
    <dgm:pt modelId="{3BE19857-825E-4A3D-943F-5C331C0844F9}" type="pres">
      <dgm:prSet presAssocID="{5E8402F8-9E8B-42BB-BD4B-C126D9C08306}" presName="linear" presStyleCnt="0">
        <dgm:presLayoutVars>
          <dgm:animLvl val="lvl"/>
          <dgm:resizeHandles val="exact"/>
        </dgm:presLayoutVars>
      </dgm:prSet>
      <dgm:spPr/>
    </dgm:pt>
    <dgm:pt modelId="{D81F9762-1F7F-4E6F-B11F-C3CC9CBE4F8C}" type="pres">
      <dgm:prSet presAssocID="{38E5288B-F739-4999-8D1C-5428AD4B0089}" presName="parentText" presStyleLbl="node1" presStyleIdx="0" presStyleCnt="4">
        <dgm:presLayoutVars>
          <dgm:chMax val="0"/>
          <dgm:bulletEnabled val="1"/>
        </dgm:presLayoutVars>
      </dgm:prSet>
      <dgm:spPr/>
    </dgm:pt>
    <dgm:pt modelId="{F84A02C9-8136-44C2-8A1D-B05D94157560}" type="pres">
      <dgm:prSet presAssocID="{5C944FBB-E7F1-461C-BD7C-09651C8D1CBB}" presName="spacer" presStyleCnt="0"/>
      <dgm:spPr/>
    </dgm:pt>
    <dgm:pt modelId="{1172D992-26BE-4B7F-85E3-4851DE7E936E}" type="pres">
      <dgm:prSet presAssocID="{3DD53482-AA5C-4D5D-86BC-F440B6FAE2B8}" presName="parentText" presStyleLbl="node1" presStyleIdx="1" presStyleCnt="4">
        <dgm:presLayoutVars>
          <dgm:chMax val="0"/>
          <dgm:bulletEnabled val="1"/>
        </dgm:presLayoutVars>
      </dgm:prSet>
      <dgm:spPr/>
    </dgm:pt>
    <dgm:pt modelId="{D6116475-FB3F-4E1B-A0DF-955966903AC2}" type="pres">
      <dgm:prSet presAssocID="{62A44B4D-C291-43F6-9F87-2E67E4C0F7FC}" presName="spacer" presStyleCnt="0"/>
      <dgm:spPr/>
    </dgm:pt>
    <dgm:pt modelId="{FE877FB8-7614-42F5-91CE-BAA9B4A79DA7}" type="pres">
      <dgm:prSet presAssocID="{48AE378B-6CFF-4747-AE72-551744176514}" presName="parentText" presStyleLbl="node1" presStyleIdx="2" presStyleCnt="4">
        <dgm:presLayoutVars>
          <dgm:chMax val="0"/>
          <dgm:bulletEnabled val="1"/>
        </dgm:presLayoutVars>
      </dgm:prSet>
      <dgm:spPr/>
    </dgm:pt>
    <dgm:pt modelId="{DCA5BCC2-171B-4EDF-B104-65EDD77E6171}" type="pres">
      <dgm:prSet presAssocID="{769DC60B-5846-496F-852A-B619E4B2C2DB}" presName="spacer" presStyleCnt="0"/>
      <dgm:spPr/>
    </dgm:pt>
    <dgm:pt modelId="{1768C6CE-DDB1-48BF-9728-D639A8887CAE}" type="pres">
      <dgm:prSet presAssocID="{0E014669-A1A8-41D3-BD5B-93475B0D211E}" presName="parentText" presStyleLbl="node1" presStyleIdx="3" presStyleCnt="4">
        <dgm:presLayoutVars>
          <dgm:chMax val="0"/>
          <dgm:bulletEnabled val="1"/>
        </dgm:presLayoutVars>
      </dgm:prSet>
      <dgm:spPr/>
    </dgm:pt>
  </dgm:ptLst>
  <dgm:cxnLst>
    <dgm:cxn modelId="{6A0DD002-7AE6-4B6A-AA80-D4BA98FA743F}" type="presOf" srcId="{0E014669-A1A8-41D3-BD5B-93475B0D211E}" destId="{1768C6CE-DDB1-48BF-9728-D639A8887CAE}" srcOrd="0" destOrd="0" presId="urn:microsoft.com/office/officeart/2005/8/layout/vList2"/>
    <dgm:cxn modelId="{9B14F074-3590-45B8-B5BE-0B9D802CF6E4}" type="presOf" srcId="{48AE378B-6CFF-4747-AE72-551744176514}" destId="{FE877FB8-7614-42F5-91CE-BAA9B4A79DA7}" srcOrd="0" destOrd="0" presId="urn:microsoft.com/office/officeart/2005/8/layout/vList2"/>
    <dgm:cxn modelId="{186F118A-0CAB-4E85-A7E4-8082F90D330F}" srcId="{5E8402F8-9E8B-42BB-BD4B-C126D9C08306}" destId="{48AE378B-6CFF-4747-AE72-551744176514}" srcOrd="2" destOrd="0" parTransId="{CB13E0AD-EDAB-4D6A-8171-EF83E9F1D210}" sibTransId="{769DC60B-5846-496F-852A-B619E4B2C2DB}"/>
    <dgm:cxn modelId="{2DA2D79C-90B8-4856-8D32-A12A7B78AF10}" type="presOf" srcId="{3DD53482-AA5C-4D5D-86BC-F440B6FAE2B8}" destId="{1172D992-26BE-4B7F-85E3-4851DE7E936E}" srcOrd="0" destOrd="0" presId="urn:microsoft.com/office/officeart/2005/8/layout/vList2"/>
    <dgm:cxn modelId="{7BCE7CA0-4CA4-4902-BF96-CAE61107407E}" srcId="{5E8402F8-9E8B-42BB-BD4B-C126D9C08306}" destId="{0E014669-A1A8-41D3-BD5B-93475B0D211E}" srcOrd="3" destOrd="0" parTransId="{3CF5109A-D19F-488F-98D5-16CB3C7A7BE7}" sibTransId="{3C8E79BC-B0C1-412C-8D0F-9CE899392756}"/>
    <dgm:cxn modelId="{73182BA1-2044-4115-A261-7CBE8A8C5F29}" srcId="{5E8402F8-9E8B-42BB-BD4B-C126D9C08306}" destId="{3DD53482-AA5C-4D5D-86BC-F440B6FAE2B8}" srcOrd="1" destOrd="0" parTransId="{51FEFFE4-9A23-4BCD-9EE9-495868E44B79}" sibTransId="{62A44B4D-C291-43F6-9F87-2E67E4C0F7FC}"/>
    <dgm:cxn modelId="{A4DD24AB-40AB-42AA-9EDB-0025F4E8F4CF}" srcId="{5E8402F8-9E8B-42BB-BD4B-C126D9C08306}" destId="{38E5288B-F739-4999-8D1C-5428AD4B0089}" srcOrd="0" destOrd="0" parTransId="{E96A16D6-9809-4EDA-B223-16B31CD46E06}" sibTransId="{5C944FBB-E7F1-461C-BD7C-09651C8D1CBB}"/>
    <dgm:cxn modelId="{DC0DDEEA-2814-46F3-BCCC-4FB74C07DFA8}" type="presOf" srcId="{5E8402F8-9E8B-42BB-BD4B-C126D9C08306}" destId="{3BE19857-825E-4A3D-943F-5C331C0844F9}" srcOrd="0" destOrd="0" presId="urn:microsoft.com/office/officeart/2005/8/layout/vList2"/>
    <dgm:cxn modelId="{ABE622F8-F31B-45D3-8002-B28619423CA4}" type="presOf" srcId="{38E5288B-F739-4999-8D1C-5428AD4B0089}" destId="{D81F9762-1F7F-4E6F-B11F-C3CC9CBE4F8C}" srcOrd="0" destOrd="0" presId="urn:microsoft.com/office/officeart/2005/8/layout/vList2"/>
    <dgm:cxn modelId="{941D79CA-A842-486F-93B3-1D277814303D}" type="presParOf" srcId="{3BE19857-825E-4A3D-943F-5C331C0844F9}" destId="{D81F9762-1F7F-4E6F-B11F-C3CC9CBE4F8C}" srcOrd="0" destOrd="0" presId="urn:microsoft.com/office/officeart/2005/8/layout/vList2"/>
    <dgm:cxn modelId="{46D09E7B-A9E3-4807-8A48-E1E77F48E74B}" type="presParOf" srcId="{3BE19857-825E-4A3D-943F-5C331C0844F9}" destId="{F84A02C9-8136-44C2-8A1D-B05D94157560}" srcOrd="1" destOrd="0" presId="urn:microsoft.com/office/officeart/2005/8/layout/vList2"/>
    <dgm:cxn modelId="{318D6675-76A0-46F5-B37E-7F0FEF18429F}" type="presParOf" srcId="{3BE19857-825E-4A3D-943F-5C331C0844F9}" destId="{1172D992-26BE-4B7F-85E3-4851DE7E936E}" srcOrd="2" destOrd="0" presId="urn:microsoft.com/office/officeart/2005/8/layout/vList2"/>
    <dgm:cxn modelId="{C1CCB5EF-0720-4BB0-9660-8D64EF794E54}" type="presParOf" srcId="{3BE19857-825E-4A3D-943F-5C331C0844F9}" destId="{D6116475-FB3F-4E1B-A0DF-955966903AC2}" srcOrd="3" destOrd="0" presId="urn:microsoft.com/office/officeart/2005/8/layout/vList2"/>
    <dgm:cxn modelId="{F903458C-CF4C-47DC-A8C4-CEE3CDA049F2}" type="presParOf" srcId="{3BE19857-825E-4A3D-943F-5C331C0844F9}" destId="{FE877FB8-7614-42F5-91CE-BAA9B4A79DA7}" srcOrd="4" destOrd="0" presId="urn:microsoft.com/office/officeart/2005/8/layout/vList2"/>
    <dgm:cxn modelId="{D3FC80CE-6404-4BB5-96B5-23EFD9E978BF}" type="presParOf" srcId="{3BE19857-825E-4A3D-943F-5C331C0844F9}" destId="{DCA5BCC2-171B-4EDF-B104-65EDD77E6171}" srcOrd="5" destOrd="0" presId="urn:microsoft.com/office/officeart/2005/8/layout/vList2"/>
    <dgm:cxn modelId="{9745543F-41C6-4911-B9FF-523046FF5D31}" type="presParOf" srcId="{3BE19857-825E-4A3D-943F-5C331C0844F9}" destId="{1768C6CE-DDB1-48BF-9728-D639A8887CAE}"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CFA84B-24CC-4123-BDFD-D7F3C7CCB82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ED240DB-78AF-435B-8D7F-CB6ED2F7999C}">
      <dgm:prSet/>
      <dgm:spPr/>
      <dgm:t>
        <a:bodyPr/>
        <a:lstStyle/>
        <a:p>
          <a:r>
            <a:rPr lang="en-US" b="1" i="0" baseline="0"/>
            <a:t>Smoking</a:t>
          </a:r>
          <a:r>
            <a:rPr lang="en-US" b="0" i="0" baseline="0"/>
            <a:t> – The primary cause of lung cancer due to exposure to carcinogens that damage lung DNA </a:t>
          </a:r>
          <a:r>
            <a:rPr lang="en-US" b="0" i="1" baseline="0"/>
            <a:t>(Cancer Research UK, 2023)</a:t>
          </a:r>
          <a:endParaRPr lang="en-US"/>
        </a:p>
      </dgm:t>
    </dgm:pt>
    <dgm:pt modelId="{FE844534-E8DC-48F4-84FE-252838F1B35E}" type="parTrans" cxnId="{FA620359-321F-46E4-AB06-CA9D6B71079D}">
      <dgm:prSet/>
      <dgm:spPr/>
      <dgm:t>
        <a:bodyPr/>
        <a:lstStyle/>
        <a:p>
          <a:endParaRPr lang="en-US"/>
        </a:p>
      </dgm:t>
    </dgm:pt>
    <dgm:pt modelId="{893C2980-8210-4B6F-BF36-51806542C5C1}" type="sibTrans" cxnId="{FA620359-321F-46E4-AB06-CA9D6B71079D}">
      <dgm:prSet/>
      <dgm:spPr/>
      <dgm:t>
        <a:bodyPr/>
        <a:lstStyle/>
        <a:p>
          <a:endParaRPr lang="en-US"/>
        </a:p>
      </dgm:t>
    </dgm:pt>
    <dgm:pt modelId="{4442B948-F41C-4770-B677-A6B4C6306A58}">
      <dgm:prSet/>
      <dgm:spPr/>
      <dgm:t>
        <a:bodyPr/>
        <a:lstStyle/>
        <a:p>
          <a:r>
            <a:rPr lang="en-US" b="1" i="0" baseline="0"/>
            <a:t>Asbestos exposure</a:t>
          </a:r>
          <a:r>
            <a:rPr lang="en-US" b="0" i="0" baseline="0"/>
            <a:t> – Inhalation of fibres causes long-term lung irritation and increases cancer risk</a:t>
          </a:r>
          <a:endParaRPr lang="en-US"/>
        </a:p>
      </dgm:t>
    </dgm:pt>
    <dgm:pt modelId="{8943FB73-485A-4688-8339-988B0A4102DB}" type="parTrans" cxnId="{DC9592C3-974F-40A1-B315-4EBB15CF38FE}">
      <dgm:prSet/>
      <dgm:spPr/>
      <dgm:t>
        <a:bodyPr/>
        <a:lstStyle/>
        <a:p>
          <a:endParaRPr lang="en-US"/>
        </a:p>
      </dgm:t>
    </dgm:pt>
    <dgm:pt modelId="{8068BB44-EE87-432A-9855-9F58F2FB38C3}" type="sibTrans" cxnId="{DC9592C3-974F-40A1-B315-4EBB15CF38FE}">
      <dgm:prSet/>
      <dgm:spPr/>
      <dgm:t>
        <a:bodyPr/>
        <a:lstStyle/>
        <a:p>
          <a:endParaRPr lang="en-US"/>
        </a:p>
      </dgm:t>
    </dgm:pt>
    <dgm:pt modelId="{384F11E4-3B0B-4687-9880-A65AF15BC51C}">
      <dgm:prSet/>
      <dgm:spPr/>
      <dgm:t>
        <a:bodyPr/>
        <a:lstStyle/>
        <a:p>
          <a:r>
            <a:rPr lang="en-US" b="1" i="0" baseline="0"/>
            <a:t>Age</a:t>
          </a:r>
          <a:r>
            <a:rPr lang="en-US" b="0" i="0" baseline="0"/>
            <a:t> – Risk increases with age due to cumulative cellular damage over time</a:t>
          </a:r>
          <a:endParaRPr lang="en-US"/>
        </a:p>
      </dgm:t>
    </dgm:pt>
    <dgm:pt modelId="{06CFB26F-324B-42D5-87B6-9C2CC48035A6}" type="parTrans" cxnId="{DDC35D31-D57D-4FFC-8C36-A17D3273F4D6}">
      <dgm:prSet/>
      <dgm:spPr/>
      <dgm:t>
        <a:bodyPr/>
        <a:lstStyle/>
        <a:p>
          <a:endParaRPr lang="en-US"/>
        </a:p>
      </dgm:t>
    </dgm:pt>
    <dgm:pt modelId="{538BAFAE-B2FD-4471-8340-CDB2B48520DF}" type="sibTrans" cxnId="{DDC35D31-D57D-4FFC-8C36-A17D3273F4D6}">
      <dgm:prSet/>
      <dgm:spPr/>
      <dgm:t>
        <a:bodyPr/>
        <a:lstStyle/>
        <a:p>
          <a:endParaRPr lang="en-US"/>
        </a:p>
      </dgm:t>
    </dgm:pt>
    <dgm:pt modelId="{DDD009C6-56AC-42F3-9001-014EC612A9A6}">
      <dgm:prSet/>
      <dgm:spPr/>
      <dgm:t>
        <a:bodyPr/>
        <a:lstStyle/>
        <a:p>
          <a:r>
            <a:rPr lang="en-US" b="1" i="0" baseline="0"/>
            <a:t>Air pollution</a:t>
          </a:r>
          <a:r>
            <a:rPr lang="en-US" b="0" i="0" baseline="0"/>
            <a:t> – Long-term exposure to pollutants contributes to respiratory disease and cancer development </a:t>
          </a:r>
          <a:r>
            <a:rPr lang="en-US" b="0" i="1" baseline="0"/>
            <a:t>(WHO, 2022)</a:t>
          </a:r>
          <a:endParaRPr lang="en-US"/>
        </a:p>
      </dgm:t>
    </dgm:pt>
    <dgm:pt modelId="{3DC47C0C-C3B2-46D6-AA8A-5A1883390993}" type="parTrans" cxnId="{7C91298A-9FCF-4FB9-98EA-86DA9970362B}">
      <dgm:prSet/>
      <dgm:spPr/>
      <dgm:t>
        <a:bodyPr/>
        <a:lstStyle/>
        <a:p>
          <a:endParaRPr lang="en-US"/>
        </a:p>
      </dgm:t>
    </dgm:pt>
    <dgm:pt modelId="{15B7D8D8-F067-4DF8-BB59-B178EBB68D5F}" type="sibTrans" cxnId="{7C91298A-9FCF-4FB9-98EA-86DA9970362B}">
      <dgm:prSet/>
      <dgm:spPr/>
      <dgm:t>
        <a:bodyPr/>
        <a:lstStyle/>
        <a:p>
          <a:endParaRPr lang="en-US"/>
        </a:p>
      </dgm:t>
    </dgm:pt>
    <dgm:pt modelId="{F7490488-7487-45B1-BB64-E3CE860FC544}" type="pres">
      <dgm:prSet presAssocID="{E4CFA84B-24CC-4123-BDFD-D7F3C7CCB82E}" presName="linear" presStyleCnt="0">
        <dgm:presLayoutVars>
          <dgm:animLvl val="lvl"/>
          <dgm:resizeHandles val="exact"/>
        </dgm:presLayoutVars>
      </dgm:prSet>
      <dgm:spPr/>
    </dgm:pt>
    <dgm:pt modelId="{184D7FA5-AEA5-43C1-AC9D-7B313096D8D4}" type="pres">
      <dgm:prSet presAssocID="{6ED240DB-78AF-435B-8D7F-CB6ED2F7999C}" presName="parentText" presStyleLbl="node1" presStyleIdx="0" presStyleCnt="4">
        <dgm:presLayoutVars>
          <dgm:chMax val="0"/>
          <dgm:bulletEnabled val="1"/>
        </dgm:presLayoutVars>
      </dgm:prSet>
      <dgm:spPr/>
    </dgm:pt>
    <dgm:pt modelId="{23E76946-6473-4B9C-9AC6-453E94283C29}" type="pres">
      <dgm:prSet presAssocID="{893C2980-8210-4B6F-BF36-51806542C5C1}" presName="spacer" presStyleCnt="0"/>
      <dgm:spPr/>
    </dgm:pt>
    <dgm:pt modelId="{FBFD23AD-BA6D-4D6A-B12C-A1E7A3879DB8}" type="pres">
      <dgm:prSet presAssocID="{4442B948-F41C-4770-B677-A6B4C6306A58}" presName="parentText" presStyleLbl="node1" presStyleIdx="1" presStyleCnt="4">
        <dgm:presLayoutVars>
          <dgm:chMax val="0"/>
          <dgm:bulletEnabled val="1"/>
        </dgm:presLayoutVars>
      </dgm:prSet>
      <dgm:spPr/>
    </dgm:pt>
    <dgm:pt modelId="{192AFF78-1091-4AAC-967D-A0533E5886E5}" type="pres">
      <dgm:prSet presAssocID="{8068BB44-EE87-432A-9855-9F58F2FB38C3}" presName="spacer" presStyleCnt="0"/>
      <dgm:spPr/>
    </dgm:pt>
    <dgm:pt modelId="{07738C3C-56EB-4C40-917E-0558C6273662}" type="pres">
      <dgm:prSet presAssocID="{384F11E4-3B0B-4687-9880-A65AF15BC51C}" presName="parentText" presStyleLbl="node1" presStyleIdx="2" presStyleCnt="4">
        <dgm:presLayoutVars>
          <dgm:chMax val="0"/>
          <dgm:bulletEnabled val="1"/>
        </dgm:presLayoutVars>
      </dgm:prSet>
      <dgm:spPr/>
    </dgm:pt>
    <dgm:pt modelId="{F1493CC9-3312-4BA5-90A8-EA054A90A621}" type="pres">
      <dgm:prSet presAssocID="{538BAFAE-B2FD-4471-8340-CDB2B48520DF}" presName="spacer" presStyleCnt="0"/>
      <dgm:spPr/>
    </dgm:pt>
    <dgm:pt modelId="{56B086DC-3DD9-4B78-A5A2-1CB55F7C44BE}" type="pres">
      <dgm:prSet presAssocID="{DDD009C6-56AC-42F3-9001-014EC612A9A6}" presName="parentText" presStyleLbl="node1" presStyleIdx="3" presStyleCnt="4">
        <dgm:presLayoutVars>
          <dgm:chMax val="0"/>
          <dgm:bulletEnabled val="1"/>
        </dgm:presLayoutVars>
      </dgm:prSet>
      <dgm:spPr/>
    </dgm:pt>
  </dgm:ptLst>
  <dgm:cxnLst>
    <dgm:cxn modelId="{48935D23-D25F-4C3D-8E34-E696B768DB38}" type="presOf" srcId="{6ED240DB-78AF-435B-8D7F-CB6ED2F7999C}" destId="{184D7FA5-AEA5-43C1-AC9D-7B313096D8D4}" srcOrd="0" destOrd="0" presId="urn:microsoft.com/office/officeart/2005/8/layout/vList2"/>
    <dgm:cxn modelId="{DDC35D31-D57D-4FFC-8C36-A17D3273F4D6}" srcId="{E4CFA84B-24CC-4123-BDFD-D7F3C7CCB82E}" destId="{384F11E4-3B0B-4687-9880-A65AF15BC51C}" srcOrd="2" destOrd="0" parTransId="{06CFB26F-324B-42D5-87B6-9C2CC48035A6}" sibTransId="{538BAFAE-B2FD-4471-8340-CDB2B48520DF}"/>
    <dgm:cxn modelId="{48D46648-3684-4223-B1EA-7EF8045E86D6}" type="presOf" srcId="{E4CFA84B-24CC-4123-BDFD-D7F3C7CCB82E}" destId="{F7490488-7487-45B1-BB64-E3CE860FC544}" srcOrd="0" destOrd="0" presId="urn:microsoft.com/office/officeart/2005/8/layout/vList2"/>
    <dgm:cxn modelId="{FA620359-321F-46E4-AB06-CA9D6B71079D}" srcId="{E4CFA84B-24CC-4123-BDFD-D7F3C7CCB82E}" destId="{6ED240DB-78AF-435B-8D7F-CB6ED2F7999C}" srcOrd="0" destOrd="0" parTransId="{FE844534-E8DC-48F4-84FE-252838F1B35E}" sibTransId="{893C2980-8210-4B6F-BF36-51806542C5C1}"/>
    <dgm:cxn modelId="{7C91298A-9FCF-4FB9-98EA-86DA9970362B}" srcId="{E4CFA84B-24CC-4123-BDFD-D7F3C7CCB82E}" destId="{DDD009C6-56AC-42F3-9001-014EC612A9A6}" srcOrd="3" destOrd="0" parTransId="{3DC47C0C-C3B2-46D6-AA8A-5A1883390993}" sibTransId="{15B7D8D8-F067-4DF8-BB59-B178EBB68D5F}"/>
    <dgm:cxn modelId="{BD5E95AB-3F19-4AD0-B54C-06CF2C673548}" type="presOf" srcId="{4442B948-F41C-4770-B677-A6B4C6306A58}" destId="{FBFD23AD-BA6D-4D6A-B12C-A1E7A3879DB8}" srcOrd="0" destOrd="0" presId="urn:microsoft.com/office/officeart/2005/8/layout/vList2"/>
    <dgm:cxn modelId="{DC5BB2AC-CC15-4355-81C0-05B22231574C}" type="presOf" srcId="{384F11E4-3B0B-4687-9880-A65AF15BC51C}" destId="{07738C3C-56EB-4C40-917E-0558C6273662}" srcOrd="0" destOrd="0" presId="urn:microsoft.com/office/officeart/2005/8/layout/vList2"/>
    <dgm:cxn modelId="{DC9592C3-974F-40A1-B315-4EBB15CF38FE}" srcId="{E4CFA84B-24CC-4123-BDFD-D7F3C7CCB82E}" destId="{4442B948-F41C-4770-B677-A6B4C6306A58}" srcOrd="1" destOrd="0" parTransId="{8943FB73-485A-4688-8339-988B0A4102DB}" sibTransId="{8068BB44-EE87-432A-9855-9F58F2FB38C3}"/>
    <dgm:cxn modelId="{22DBFCE1-683D-4F31-997B-6C8D0BB14B03}" type="presOf" srcId="{DDD009C6-56AC-42F3-9001-014EC612A9A6}" destId="{56B086DC-3DD9-4B78-A5A2-1CB55F7C44BE}" srcOrd="0" destOrd="0" presId="urn:microsoft.com/office/officeart/2005/8/layout/vList2"/>
    <dgm:cxn modelId="{6996846A-3DE9-4B87-A71B-2591F6771D57}" type="presParOf" srcId="{F7490488-7487-45B1-BB64-E3CE860FC544}" destId="{184D7FA5-AEA5-43C1-AC9D-7B313096D8D4}" srcOrd="0" destOrd="0" presId="urn:microsoft.com/office/officeart/2005/8/layout/vList2"/>
    <dgm:cxn modelId="{7C2E20EB-96FD-4924-B3FA-1B25F752C42A}" type="presParOf" srcId="{F7490488-7487-45B1-BB64-E3CE860FC544}" destId="{23E76946-6473-4B9C-9AC6-453E94283C29}" srcOrd="1" destOrd="0" presId="urn:microsoft.com/office/officeart/2005/8/layout/vList2"/>
    <dgm:cxn modelId="{173E9F9A-2A48-4DBD-9A27-879EA72FEB98}" type="presParOf" srcId="{F7490488-7487-45B1-BB64-E3CE860FC544}" destId="{FBFD23AD-BA6D-4D6A-B12C-A1E7A3879DB8}" srcOrd="2" destOrd="0" presId="urn:microsoft.com/office/officeart/2005/8/layout/vList2"/>
    <dgm:cxn modelId="{B831623E-3E8B-4673-8CC8-87986604041C}" type="presParOf" srcId="{F7490488-7487-45B1-BB64-E3CE860FC544}" destId="{192AFF78-1091-4AAC-967D-A0533E5886E5}" srcOrd="3" destOrd="0" presId="urn:microsoft.com/office/officeart/2005/8/layout/vList2"/>
    <dgm:cxn modelId="{04EF815A-B818-46DA-9E77-2DB64B1F3B5B}" type="presParOf" srcId="{F7490488-7487-45B1-BB64-E3CE860FC544}" destId="{07738C3C-56EB-4C40-917E-0558C6273662}" srcOrd="4" destOrd="0" presId="urn:microsoft.com/office/officeart/2005/8/layout/vList2"/>
    <dgm:cxn modelId="{DEB7ADD2-9D78-487C-A2E2-F3AF95DC6F56}" type="presParOf" srcId="{F7490488-7487-45B1-BB64-E3CE860FC544}" destId="{F1493CC9-3312-4BA5-90A8-EA054A90A621}" srcOrd="5" destOrd="0" presId="urn:microsoft.com/office/officeart/2005/8/layout/vList2"/>
    <dgm:cxn modelId="{6B6D3624-1408-4326-9D31-6C67F29B166A}" type="presParOf" srcId="{F7490488-7487-45B1-BB64-E3CE860FC544}" destId="{56B086DC-3DD9-4B78-A5A2-1CB55F7C44BE}"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C647D2-9DF3-478F-BB42-8D98D47DAF1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5112B92-EED8-4334-943F-F3F638E48CBE}">
      <dgm:prSet custT="1"/>
      <dgm:spPr/>
      <dgm:t>
        <a:bodyPr/>
        <a:lstStyle/>
        <a:p>
          <a:r>
            <a:rPr lang="en-US" sz="1600" b="1" i="0" baseline="0" dirty="0"/>
            <a:t>NICE guidelines</a:t>
          </a:r>
          <a:r>
            <a:rPr lang="en-US" sz="1600" b="0" i="0" baseline="0" dirty="0"/>
            <a:t> – Provide evidence-based pathways for diagnosis, treatment, and ongoing management </a:t>
          </a:r>
          <a:r>
            <a:rPr lang="en-US" sz="1600" b="0" i="1" baseline="0" dirty="0"/>
            <a:t>(NICE, 2022)</a:t>
          </a:r>
          <a:endParaRPr lang="en-US" sz="1600" dirty="0"/>
        </a:p>
      </dgm:t>
    </dgm:pt>
    <dgm:pt modelId="{F0710A8D-A382-426A-A1A9-E8E9E1536CEA}" type="parTrans" cxnId="{54F76099-4A22-4157-876F-6279086CD097}">
      <dgm:prSet/>
      <dgm:spPr/>
      <dgm:t>
        <a:bodyPr/>
        <a:lstStyle/>
        <a:p>
          <a:endParaRPr lang="en-US"/>
        </a:p>
      </dgm:t>
    </dgm:pt>
    <dgm:pt modelId="{AD15CEA9-91EE-431C-A0CE-67BB16525E1F}" type="sibTrans" cxnId="{54F76099-4A22-4157-876F-6279086CD097}">
      <dgm:prSet/>
      <dgm:spPr/>
      <dgm:t>
        <a:bodyPr/>
        <a:lstStyle/>
        <a:p>
          <a:endParaRPr lang="en-US"/>
        </a:p>
      </dgm:t>
    </dgm:pt>
    <dgm:pt modelId="{0EB799E7-6683-4F12-8581-212C5FEB1707}">
      <dgm:prSet custT="1"/>
      <dgm:spPr/>
      <dgm:t>
        <a:bodyPr/>
        <a:lstStyle/>
        <a:p>
          <a:r>
            <a:rPr lang="en-US" sz="1600" b="1" i="0" baseline="0" dirty="0"/>
            <a:t>CT monitoring</a:t>
          </a:r>
          <a:r>
            <a:rPr lang="en-US" sz="1600" b="0" i="0" baseline="0" dirty="0"/>
            <a:t> – Regular imaging allows early detection of tumor progression or treatment response</a:t>
          </a:r>
          <a:endParaRPr lang="en-US" sz="1600" dirty="0"/>
        </a:p>
      </dgm:t>
    </dgm:pt>
    <dgm:pt modelId="{B43F2E90-F8F7-48F2-A18F-7FEB1521DBD3}" type="parTrans" cxnId="{6EFEBE72-7636-4A4B-A8EA-A893B823B959}">
      <dgm:prSet/>
      <dgm:spPr/>
      <dgm:t>
        <a:bodyPr/>
        <a:lstStyle/>
        <a:p>
          <a:endParaRPr lang="en-US"/>
        </a:p>
      </dgm:t>
    </dgm:pt>
    <dgm:pt modelId="{68DC6012-072B-4C76-AB27-5CBE6A57AC46}" type="sibTrans" cxnId="{6EFEBE72-7636-4A4B-A8EA-A893B823B959}">
      <dgm:prSet/>
      <dgm:spPr/>
      <dgm:t>
        <a:bodyPr/>
        <a:lstStyle/>
        <a:p>
          <a:endParaRPr lang="en-US"/>
        </a:p>
      </dgm:t>
    </dgm:pt>
    <dgm:pt modelId="{2CC62A35-B271-4B2A-AAFE-00C23B3EE326}">
      <dgm:prSet custT="1"/>
      <dgm:spPr/>
      <dgm:t>
        <a:bodyPr/>
        <a:lstStyle/>
        <a:p>
          <a:r>
            <a:rPr lang="en-US" sz="1600" b="1" i="0" baseline="0" dirty="0"/>
            <a:t>Multidisciplinary team (MDT)</a:t>
          </a:r>
          <a:r>
            <a:rPr lang="en-US" sz="1600" b="0" i="0" baseline="0" dirty="0"/>
            <a:t> – Collaborative approach involving specialists ensures comprehensive care</a:t>
          </a:r>
          <a:endParaRPr lang="en-US" sz="1600" dirty="0"/>
        </a:p>
      </dgm:t>
    </dgm:pt>
    <dgm:pt modelId="{5DCF7839-A156-4EFC-A8BB-83AC2432E055}" type="parTrans" cxnId="{232D77C6-2E7F-49F2-BC4D-F81132903AE4}">
      <dgm:prSet/>
      <dgm:spPr/>
      <dgm:t>
        <a:bodyPr/>
        <a:lstStyle/>
        <a:p>
          <a:endParaRPr lang="en-US"/>
        </a:p>
      </dgm:t>
    </dgm:pt>
    <dgm:pt modelId="{A342F7D7-A90B-42E8-8AB0-A2FBAB1B3537}" type="sibTrans" cxnId="{232D77C6-2E7F-49F2-BC4D-F81132903AE4}">
      <dgm:prSet/>
      <dgm:spPr/>
      <dgm:t>
        <a:bodyPr/>
        <a:lstStyle/>
        <a:p>
          <a:endParaRPr lang="en-US"/>
        </a:p>
      </dgm:t>
    </dgm:pt>
    <dgm:pt modelId="{943ED424-E04A-4C56-BCCB-0B5766803DBF}">
      <dgm:prSet custT="1"/>
      <dgm:spPr/>
      <dgm:t>
        <a:bodyPr/>
        <a:lstStyle/>
        <a:p>
          <a:r>
            <a:rPr lang="en-US" sz="1600" b="1" i="0" baseline="0" dirty="0"/>
            <a:t>Patient-</a:t>
          </a:r>
          <a:r>
            <a:rPr lang="en-US" sz="1600" b="1" i="0" baseline="0" dirty="0" err="1"/>
            <a:t>centred</a:t>
          </a:r>
          <a:r>
            <a:rPr lang="en-US" sz="1600" b="1" i="0" baseline="0" dirty="0"/>
            <a:t> care</a:t>
          </a:r>
          <a:r>
            <a:rPr lang="en-US" sz="1600" b="0" i="0" baseline="0" dirty="0"/>
            <a:t> – Involves shared decision-making and respects patient preferences </a:t>
          </a:r>
          <a:r>
            <a:rPr lang="en-US" sz="1600" b="0" i="1" baseline="0" dirty="0"/>
            <a:t>(NHS, 2023)</a:t>
          </a:r>
          <a:endParaRPr lang="en-US" sz="1600" dirty="0"/>
        </a:p>
      </dgm:t>
    </dgm:pt>
    <dgm:pt modelId="{B6E0D63B-FAA5-467F-913C-CB6329B193DC}" type="parTrans" cxnId="{29D82CC6-AF7B-4389-BAFC-D3EE726DE9D7}">
      <dgm:prSet/>
      <dgm:spPr/>
      <dgm:t>
        <a:bodyPr/>
        <a:lstStyle/>
        <a:p>
          <a:endParaRPr lang="en-US"/>
        </a:p>
      </dgm:t>
    </dgm:pt>
    <dgm:pt modelId="{981663F8-7F82-4123-890D-6FD882D685C6}" type="sibTrans" cxnId="{29D82CC6-AF7B-4389-BAFC-D3EE726DE9D7}">
      <dgm:prSet/>
      <dgm:spPr/>
      <dgm:t>
        <a:bodyPr/>
        <a:lstStyle/>
        <a:p>
          <a:endParaRPr lang="en-US"/>
        </a:p>
      </dgm:t>
    </dgm:pt>
    <dgm:pt modelId="{9829D010-C14D-44DB-AA14-7B9D2F0558E6}" type="pres">
      <dgm:prSet presAssocID="{E8C647D2-9DF3-478F-BB42-8D98D47DAF11}" presName="root" presStyleCnt="0">
        <dgm:presLayoutVars>
          <dgm:dir/>
          <dgm:resizeHandles val="exact"/>
        </dgm:presLayoutVars>
      </dgm:prSet>
      <dgm:spPr/>
    </dgm:pt>
    <dgm:pt modelId="{2DAC4DC5-37D3-4705-9A2E-5F51AEEC3179}" type="pres">
      <dgm:prSet presAssocID="{E8C647D2-9DF3-478F-BB42-8D98D47DAF11}" presName="container" presStyleCnt="0">
        <dgm:presLayoutVars>
          <dgm:dir/>
          <dgm:resizeHandles val="exact"/>
        </dgm:presLayoutVars>
      </dgm:prSet>
      <dgm:spPr/>
    </dgm:pt>
    <dgm:pt modelId="{849BE9F3-A281-4C8E-80F7-6C93F5E78B86}" type="pres">
      <dgm:prSet presAssocID="{A5112B92-EED8-4334-943F-F3F638E48CBE}" presName="compNode" presStyleCnt="0"/>
      <dgm:spPr/>
    </dgm:pt>
    <dgm:pt modelId="{7C242B6C-E1C8-4946-B946-42E888871B87}" type="pres">
      <dgm:prSet presAssocID="{A5112B92-EED8-4334-943F-F3F638E48CBE}" presName="iconBgRect" presStyleLbl="bgShp" presStyleIdx="0" presStyleCnt="4"/>
      <dgm:spPr/>
    </dgm:pt>
    <dgm:pt modelId="{ED925DFC-3537-414A-83C1-95A9C7345AF7}" type="pres">
      <dgm:prSet presAssocID="{A5112B92-EED8-4334-943F-F3F638E48C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D63AB542-1A58-4DCE-A412-63311D16839F}" type="pres">
      <dgm:prSet presAssocID="{A5112B92-EED8-4334-943F-F3F638E48CBE}" presName="spaceRect" presStyleCnt="0"/>
      <dgm:spPr/>
    </dgm:pt>
    <dgm:pt modelId="{5EFAF535-E487-4449-8CE1-25FAA3131673}" type="pres">
      <dgm:prSet presAssocID="{A5112B92-EED8-4334-943F-F3F638E48CBE}" presName="textRect" presStyleLbl="revTx" presStyleIdx="0" presStyleCnt="4">
        <dgm:presLayoutVars>
          <dgm:chMax val="1"/>
          <dgm:chPref val="1"/>
        </dgm:presLayoutVars>
      </dgm:prSet>
      <dgm:spPr/>
    </dgm:pt>
    <dgm:pt modelId="{4D8B15B3-770E-47C8-A3F3-9F143CB8F623}" type="pres">
      <dgm:prSet presAssocID="{AD15CEA9-91EE-431C-A0CE-67BB16525E1F}" presName="sibTrans" presStyleLbl="sibTrans2D1" presStyleIdx="0" presStyleCnt="0"/>
      <dgm:spPr/>
    </dgm:pt>
    <dgm:pt modelId="{D33E6EC8-CA29-4E1A-BFA5-ACD501931F14}" type="pres">
      <dgm:prSet presAssocID="{0EB799E7-6683-4F12-8581-212C5FEB1707}" presName="compNode" presStyleCnt="0"/>
      <dgm:spPr/>
    </dgm:pt>
    <dgm:pt modelId="{BFDDBBEC-E343-4473-81B6-9DDA620534FB}" type="pres">
      <dgm:prSet presAssocID="{0EB799E7-6683-4F12-8581-212C5FEB1707}" presName="iconBgRect" presStyleLbl="bgShp" presStyleIdx="1" presStyleCnt="4"/>
      <dgm:spPr/>
    </dgm:pt>
    <dgm:pt modelId="{DA460668-F90A-447D-BB9D-2E4388DF527C}" type="pres">
      <dgm:prSet presAssocID="{0EB799E7-6683-4F12-8581-212C5FEB170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14C0274-EA23-4851-A5E5-4C51816D02CB}" type="pres">
      <dgm:prSet presAssocID="{0EB799E7-6683-4F12-8581-212C5FEB1707}" presName="spaceRect" presStyleCnt="0"/>
      <dgm:spPr/>
    </dgm:pt>
    <dgm:pt modelId="{43FF2BE9-ABC1-42F0-9A93-CE2538D3ED5A}" type="pres">
      <dgm:prSet presAssocID="{0EB799E7-6683-4F12-8581-212C5FEB1707}" presName="textRect" presStyleLbl="revTx" presStyleIdx="1" presStyleCnt="4">
        <dgm:presLayoutVars>
          <dgm:chMax val="1"/>
          <dgm:chPref val="1"/>
        </dgm:presLayoutVars>
      </dgm:prSet>
      <dgm:spPr/>
    </dgm:pt>
    <dgm:pt modelId="{86592B0C-2FCE-4B0C-990C-A5F2E30E3D89}" type="pres">
      <dgm:prSet presAssocID="{68DC6012-072B-4C76-AB27-5CBE6A57AC46}" presName="sibTrans" presStyleLbl="sibTrans2D1" presStyleIdx="0" presStyleCnt="0"/>
      <dgm:spPr/>
    </dgm:pt>
    <dgm:pt modelId="{F0F6D7D7-B98F-4693-AF7E-52D8523A8780}" type="pres">
      <dgm:prSet presAssocID="{2CC62A35-B271-4B2A-AAFE-00C23B3EE326}" presName="compNode" presStyleCnt="0"/>
      <dgm:spPr/>
    </dgm:pt>
    <dgm:pt modelId="{D9A7C4FE-03F7-4FA1-9F40-79810834B178}" type="pres">
      <dgm:prSet presAssocID="{2CC62A35-B271-4B2A-AAFE-00C23B3EE326}" presName="iconBgRect" presStyleLbl="bgShp" presStyleIdx="2" presStyleCnt="4"/>
      <dgm:spPr/>
    </dgm:pt>
    <dgm:pt modelId="{3A25B921-8C10-48C7-9A2F-364C8B04A8AD}" type="pres">
      <dgm:prSet presAssocID="{2CC62A35-B271-4B2A-AAFE-00C23B3EE32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F03FA43A-D13D-43FA-B1F6-283CCC859880}" type="pres">
      <dgm:prSet presAssocID="{2CC62A35-B271-4B2A-AAFE-00C23B3EE326}" presName="spaceRect" presStyleCnt="0"/>
      <dgm:spPr/>
    </dgm:pt>
    <dgm:pt modelId="{C0EADC5C-5218-4BC3-8840-64A46DF85CA2}" type="pres">
      <dgm:prSet presAssocID="{2CC62A35-B271-4B2A-AAFE-00C23B3EE326}" presName="textRect" presStyleLbl="revTx" presStyleIdx="2" presStyleCnt="4">
        <dgm:presLayoutVars>
          <dgm:chMax val="1"/>
          <dgm:chPref val="1"/>
        </dgm:presLayoutVars>
      </dgm:prSet>
      <dgm:spPr/>
    </dgm:pt>
    <dgm:pt modelId="{3A42EF53-1345-4E39-94EE-9E8424D845D9}" type="pres">
      <dgm:prSet presAssocID="{A342F7D7-A90B-42E8-8AB0-A2FBAB1B3537}" presName="sibTrans" presStyleLbl="sibTrans2D1" presStyleIdx="0" presStyleCnt="0"/>
      <dgm:spPr/>
    </dgm:pt>
    <dgm:pt modelId="{2877C87E-F8BA-4DCC-B220-A1C371C12C5F}" type="pres">
      <dgm:prSet presAssocID="{943ED424-E04A-4C56-BCCB-0B5766803DBF}" presName="compNode" presStyleCnt="0"/>
      <dgm:spPr/>
    </dgm:pt>
    <dgm:pt modelId="{EB644BCE-7F8B-4070-9538-496D2B985ECF}" type="pres">
      <dgm:prSet presAssocID="{943ED424-E04A-4C56-BCCB-0B5766803DBF}" presName="iconBgRect" presStyleLbl="bgShp" presStyleIdx="3" presStyleCnt="4"/>
      <dgm:spPr/>
    </dgm:pt>
    <dgm:pt modelId="{A8FBA829-05F6-4024-98C0-C3E29B8FB1BF}" type="pres">
      <dgm:prSet presAssocID="{943ED424-E04A-4C56-BCCB-0B5766803D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rrow Circle"/>
        </a:ext>
      </dgm:extLst>
    </dgm:pt>
    <dgm:pt modelId="{5D45CE5E-DE0B-4625-85B5-A0278065C946}" type="pres">
      <dgm:prSet presAssocID="{943ED424-E04A-4C56-BCCB-0B5766803DBF}" presName="spaceRect" presStyleCnt="0"/>
      <dgm:spPr/>
    </dgm:pt>
    <dgm:pt modelId="{122237C0-3674-4B7D-9513-04A7AFBCF44F}" type="pres">
      <dgm:prSet presAssocID="{943ED424-E04A-4C56-BCCB-0B5766803DBF}" presName="textRect" presStyleLbl="revTx" presStyleIdx="3" presStyleCnt="4">
        <dgm:presLayoutVars>
          <dgm:chMax val="1"/>
          <dgm:chPref val="1"/>
        </dgm:presLayoutVars>
      </dgm:prSet>
      <dgm:spPr/>
    </dgm:pt>
  </dgm:ptLst>
  <dgm:cxnLst>
    <dgm:cxn modelId="{438FD600-9B6A-4A5D-8869-2B62D83F526C}" type="presOf" srcId="{0EB799E7-6683-4F12-8581-212C5FEB1707}" destId="{43FF2BE9-ABC1-42F0-9A93-CE2538D3ED5A}" srcOrd="0" destOrd="0" presId="urn:microsoft.com/office/officeart/2018/2/layout/IconCircleList"/>
    <dgm:cxn modelId="{BEFAA533-D376-42DE-8A88-EFD4CF65D8EC}" type="presOf" srcId="{2CC62A35-B271-4B2A-AAFE-00C23B3EE326}" destId="{C0EADC5C-5218-4BC3-8840-64A46DF85CA2}" srcOrd="0" destOrd="0" presId="urn:microsoft.com/office/officeart/2018/2/layout/IconCircleList"/>
    <dgm:cxn modelId="{78A02A6F-FB97-4EFD-9DFE-245DD6E22FB3}" type="presOf" srcId="{A5112B92-EED8-4334-943F-F3F638E48CBE}" destId="{5EFAF535-E487-4449-8CE1-25FAA3131673}" srcOrd="0" destOrd="0" presId="urn:microsoft.com/office/officeart/2018/2/layout/IconCircleList"/>
    <dgm:cxn modelId="{E2796C71-A5D1-4005-9171-083BF4D52AF5}" type="presOf" srcId="{943ED424-E04A-4C56-BCCB-0B5766803DBF}" destId="{122237C0-3674-4B7D-9513-04A7AFBCF44F}" srcOrd="0" destOrd="0" presId="urn:microsoft.com/office/officeart/2018/2/layout/IconCircleList"/>
    <dgm:cxn modelId="{6EFEBE72-7636-4A4B-A8EA-A893B823B959}" srcId="{E8C647D2-9DF3-478F-BB42-8D98D47DAF11}" destId="{0EB799E7-6683-4F12-8581-212C5FEB1707}" srcOrd="1" destOrd="0" parTransId="{B43F2E90-F8F7-48F2-A18F-7FEB1521DBD3}" sibTransId="{68DC6012-072B-4C76-AB27-5CBE6A57AC46}"/>
    <dgm:cxn modelId="{3FF39173-45F6-48A9-80AF-4E254D783DB2}" type="presOf" srcId="{A342F7D7-A90B-42E8-8AB0-A2FBAB1B3537}" destId="{3A42EF53-1345-4E39-94EE-9E8424D845D9}" srcOrd="0" destOrd="0" presId="urn:microsoft.com/office/officeart/2018/2/layout/IconCircleList"/>
    <dgm:cxn modelId="{54F76099-4A22-4157-876F-6279086CD097}" srcId="{E8C647D2-9DF3-478F-BB42-8D98D47DAF11}" destId="{A5112B92-EED8-4334-943F-F3F638E48CBE}" srcOrd="0" destOrd="0" parTransId="{F0710A8D-A382-426A-A1A9-E8E9E1536CEA}" sibTransId="{AD15CEA9-91EE-431C-A0CE-67BB16525E1F}"/>
    <dgm:cxn modelId="{29D82CC6-AF7B-4389-BAFC-D3EE726DE9D7}" srcId="{E8C647D2-9DF3-478F-BB42-8D98D47DAF11}" destId="{943ED424-E04A-4C56-BCCB-0B5766803DBF}" srcOrd="3" destOrd="0" parTransId="{B6E0D63B-FAA5-467F-913C-CB6329B193DC}" sibTransId="{981663F8-7F82-4123-890D-6FD882D685C6}"/>
    <dgm:cxn modelId="{232D77C6-2E7F-49F2-BC4D-F81132903AE4}" srcId="{E8C647D2-9DF3-478F-BB42-8D98D47DAF11}" destId="{2CC62A35-B271-4B2A-AAFE-00C23B3EE326}" srcOrd="2" destOrd="0" parTransId="{5DCF7839-A156-4EFC-A8BB-83AC2432E055}" sibTransId="{A342F7D7-A90B-42E8-8AB0-A2FBAB1B3537}"/>
    <dgm:cxn modelId="{4CB939E2-E4A1-4032-9004-8EE1303BB86A}" type="presOf" srcId="{68DC6012-072B-4C76-AB27-5CBE6A57AC46}" destId="{86592B0C-2FCE-4B0C-990C-A5F2E30E3D89}" srcOrd="0" destOrd="0" presId="urn:microsoft.com/office/officeart/2018/2/layout/IconCircleList"/>
    <dgm:cxn modelId="{5A0D38EE-FC90-496F-AE58-A7AA9F95A839}" type="presOf" srcId="{E8C647D2-9DF3-478F-BB42-8D98D47DAF11}" destId="{9829D010-C14D-44DB-AA14-7B9D2F0558E6}" srcOrd="0" destOrd="0" presId="urn:microsoft.com/office/officeart/2018/2/layout/IconCircleList"/>
    <dgm:cxn modelId="{F73FB5FB-AE7F-4335-A4BB-D8602262CF03}" type="presOf" srcId="{AD15CEA9-91EE-431C-A0CE-67BB16525E1F}" destId="{4D8B15B3-770E-47C8-A3F3-9F143CB8F623}" srcOrd="0" destOrd="0" presId="urn:microsoft.com/office/officeart/2018/2/layout/IconCircleList"/>
    <dgm:cxn modelId="{8ACC17DB-6854-47DC-ADBD-C8E3DA01AEA3}" type="presParOf" srcId="{9829D010-C14D-44DB-AA14-7B9D2F0558E6}" destId="{2DAC4DC5-37D3-4705-9A2E-5F51AEEC3179}" srcOrd="0" destOrd="0" presId="urn:microsoft.com/office/officeart/2018/2/layout/IconCircleList"/>
    <dgm:cxn modelId="{84C8A4F0-D98C-4E9B-912E-FC23DE2DA389}" type="presParOf" srcId="{2DAC4DC5-37D3-4705-9A2E-5F51AEEC3179}" destId="{849BE9F3-A281-4C8E-80F7-6C93F5E78B86}" srcOrd="0" destOrd="0" presId="urn:microsoft.com/office/officeart/2018/2/layout/IconCircleList"/>
    <dgm:cxn modelId="{CBD491F5-4372-44CC-AC5C-DA064313B522}" type="presParOf" srcId="{849BE9F3-A281-4C8E-80F7-6C93F5E78B86}" destId="{7C242B6C-E1C8-4946-B946-42E888871B87}" srcOrd="0" destOrd="0" presId="urn:microsoft.com/office/officeart/2018/2/layout/IconCircleList"/>
    <dgm:cxn modelId="{48CCFCAE-6687-481E-85C1-64F3D2012576}" type="presParOf" srcId="{849BE9F3-A281-4C8E-80F7-6C93F5E78B86}" destId="{ED925DFC-3537-414A-83C1-95A9C7345AF7}" srcOrd="1" destOrd="0" presId="urn:microsoft.com/office/officeart/2018/2/layout/IconCircleList"/>
    <dgm:cxn modelId="{ABB40FC3-8BB6-423D-89C4-BA72FCED892E}" type="presParOf" srcId="{849BE9F3-A281-4C8E-80F7-6C93F5E78B86}" destId="{D63AB542-1A58-4DCE-A412-63311D16839F}" srcOrd="2" destOrd="0" presId="urn:microsoft.com/office/officeart/2018/2/layout/IconCircleList"/>
    <dgm:cxn modelId="{C7870DE9-85E3-4F72-AA85-83B556FB380A}" type="presParOf" srcId="{849BE9F3-A281-4C8E-80F7-6C93F5E78B86}" destId="{5EFAF535-E487-4449-8CE1-25FAA3131673}" srcOrd="3" destOrd="0" presId="urn:microsoft.com/office/officeart/2018/2/layout/IconCircleList"/>
    <dgm:cxn modelId="{224318ED-A6BB-43B8-8265-8ACD36773117}" type="presParOf" srcId="{2DAC4DC5-37D3-4705-9A2E-5F51AEEC3179}" destId="{4D8B15B3-770E-47C8-A3F3-9F143CB8F623}" srcOrd="1" destOrd="0" presId="urn:microsoft.com/office/officeart/2018/2/layout/IconCircleList"/>
    <dgm:cxn modelId="{30891E7E-FF3C-4126-9B72-413A7B026001}" type="presParOf" srcId="{2DAC4DC5-37D3-4705-9A2E-5F51AEEC3179}" destId="{D33E6EC8-CA29-4E1A-BFA5-ACD501931F14}" srcOrd="2" destOrd="0" presId="urn:microsoft.com/office/officeart/2018/2/layout/IconCircleList"/>
    <dgm:cxn modelId="{309B0449-87B0-4FA3-939B-DF89CA7BCEC3}" type="presParOf" srcId="{D33E6EC8-CA29-4E1A-BFA5-ACD501931F14}" destId="{BFDDBBEC-E343-4473-81B6-9DDA620534FB}" srcOrd="0" destOrd="0" presId="urn:microsoft.com/office/officeart/2018/2/layout/IconCircleList"/>
    <dgm:cxn modelId="{245D221A-4CE9-4436-A03C-2B138B591A68}" type="presParOf" srcId="{D33E6EC8-CA29-4E1A-BFA5-ACD501931F14}" destId="{DA460668-F90A-447D-BB9D-2E4388DF527C}" srcOrd="1" destOrd="0" presId="urn:microsoft.com/office/officeart/2018/2/layout/IconCircleList"/>
    <dgm:cxn modelId="{C14E0FA3-F57D-48C8-BE4F-054B649C2F6D}" type="presParOf" srcId="{D33E6EC8-CA29-4E1A-BFA5-ACD501931F14}" destId="{814C0274-EA23-4851-A5E5-4C51816D02CB}" srcOrd="2" destOrd="0" presId="urn:microsoft.com/office/officeart/2018/2/layout/IconCircleList"/>
    <dgm:cxn modelId="{A7CEF267-FC99-4506-AE1B-937611690BA4}" type="presParOf" srcId="{D33E6EC8-CA29-4E1A-BFA5-ACD501931F14}" destId="{43FF2BE9-ABC1-42F0-9A93-CE2538D3ED5A}" srcOrd="3" destOrd="0" presId="urn:microsoft.com/office/officeart/2018/2/layout/IconCircleList"/>
    <dgm:cxn modelId="{BE977BB1-58D4-4956-B781-58853F12880D}" type="presParOf" srcId="{2DAC4DC5-37D3-4705-9A2E-5F51AEEC3179}" destId="{86592B0C-2FCE-4B0C-990C-A5F2E30E3D89}" srcOrd="3" destOrd="0" presId="urn:microsoft.com/office/officeart/2018/2/layout/IconCircleList"/>
    <dgm:cxn modelId="{2916C65F-254A-41D7-B10C-7B88486B003F}" type="presParOf" srcId="{2DAC4DC5-37D3-4705-9A2E-5F51AEEC3179}" destId="{F0F6D7D7-B98F-4693-AF7E-52D8523A8780}" srcOrd="4" destOrd="0" presId="urn:microsoft.com/office/officeart/2018/2/layout/IconCircleList"/>
    <dgm:cxn modelId="{271D949A-3B0F-4D02-A5F6-CBE30C428BAA}" type="presParOf" srcId="{F0F6D7D7-B98F-4693-AF7E-52D8523A8780}" destId="{D9A7C4FE-03F7-4FA1-9F40-79810834B178}" srcOrd="0" destOrd="0" presId="urn:microsoft.com/office/officeart/2018/2/layout/IconCircleList"/>
    <dgm:cxn modelId="{371015B7-DBBF-4BB5-B4F0-4A8530521615}" type="presParOf" srcId="{F0F6D7D7-B98F-4693-AF7E-52D8523A8780}" destId="{3A25B921-8C10-48C7-9A2F-364C8B04A8AD}" srcOrd="1" destOrd="0" presId="urn:microsoft.com/office/officeart/2018/2/layout/IconCircleList"/>
    <dgm:cxn modelId="{ECFD1DE0-D298-4D78-92FA-665E034384A9}" type="presParOf" srcId="{F0F6D7D7-B98F-4693-AF7E-52D8523A8780}" destId="{F03FA43A-D13D-43FA-B1F6-283CCC859880}" srcOrd="2" destOrd="0" presId="urn:microsoft.com/office/officeart/2018/2/layout/IconCircleList"/>
    <dgm:cxn modelId="{98CCD428-A05B-4B1A-9F36-95CBDE2B3787}" type="presParOf" srcId="{F0F6D7D7-B98F-4693-AF7E-52D8523A8780}" destId="{C0EADC5C-5218-4BC3-8840-64A46DF85CA2}" srcOrd="3" destOrd="0" presId="urn:microsoft.com/office/officeart/2018/2/layout/IconCircleList"/>
    <dgm:cxn modelId="{A2B2EA9C-FE9C-413C-B10E-4A5F7F4492DE}" type="presParOf" srcId="{2DAC4DC5-37D3-4705-9A2E-5F51AEEC3179}" destId="{3A42EF53-1345-4E39-94EE-9E8424D845D9}" srcOrd="5" destOrd="0" presId="urn:microsoft.com/office/officeart/2018/2/layout/IconCircleList"/>
    <dgm:cxn modelId="{61D1E275-AB0B-430E-9DE2-B0BFD8BB0DEA}" type="presParOf" srcId="{2DAC4DC5-37D3-4705-9A2E-5F51AEEC3179}" destId="{2877C87E-F8BA-4DCC-B220-A1C371C12C5F}" srcOrd="6" destOrd="0" presId="urn:microsoft.com/office/officeart/2018/2/layout/IconCircleList"/>
    <dgm:cxn modelId="{BF5E1806-933D-4DAB-B854-5E5BD282D502}" type="presParOf" srcId="{2877C87E-F8BA-4DCC-B220-A1C371C12C5F}" destId="{EB644BCE-7F8B-4070-9538-496D2B985ECF}" srcOrd="0" destOrd="0" presId="urn:microsoft.com/office/officeart/2018/2/layout/IconCircleList"/>
    <dgm:cxn modelId="{8ECEB32C-A516-4B28-BDF1-464585005F55}" type="presParOf" srcId="{2877C87E-F8BA-4DCC-B220-A1C371C12C5F}" destId="{A8FBA829-05F6-4024-98C0-C3E29B8FB1BF}" srcOrd="1" destOrd="0" presId="urn:microsoft.com/office/officeart/2018/2/layout/IconCircleList"/>
    <dgm:cxn modelId="{47867FD9-A46F-49FC-AB23-699D614EAF3B}" type="presParOf" srcId="{2877C87E-F8BA-4DCC-B220-A1C371C12C5F}" destId="{5D45CE5E-DE0B-4625-85B5-A0278065C946}" srcOrd="2" destOrd="0" presId="urn:microsoft.com/office/officeart/2018/2/layout/IconCircleList"/>
    <dgm:cxn modelId="{73630590-97CD-4880-AC80-0A47E88BDEB2}" type="presParOf" srcId="{2877C87E-F8BA-4DCC-B220-A1C371C12C5F}" destId="{122237C0-3674-4B7D-9513-04A7AFBCF44F}"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D0EBA5-8F63-41DC-986F-0B3A659A1F1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6C590E-ACDA-423D-899B-B4BF6D9C6DC7}">
      <dgm:prSet custT="1"/>
      <dgm:spPr/>
      <dgm:t>
        <a:bodyPr/>
        <a:lstStyle/>
        <a:p>
          <a:r>
            <a:rPr lang="en-US" sz="1600" b="1" i="0" baseline="0" dirty="0"/>
            <a:t>Airway obstruction</a:t>
          </a:r>
          <a:r>
            <a:rPr lang="en-US" sz="1600" b="0" i="0" baseline="0" dirty="0"/>
            <a:t> – Tumor growth within the bronchi narrows or blocks airways, reducing airflow into the lungs</a:t>
          </a:r>
          <a:endParaRPr lang="en-US" sz="1600" dirty="0"/>
        </a:p>
      </dgm:t>
    </dgm:pt>
    <dgm:pt modelId="{B04B5FBA-6D97-4848-AFC5-4BC351584AC5}" type="parTrans" cxnId="{4F146716-619A-4665-9D8F-0B35772E32CD}">
      <dgm:prSet/>
      <dgm:spPr/>
      <dgm:t>
        <a:bodyPr/>
        <a:lstStyle/>
        <a:p>
          <a:endParaRPr lang="en-US"/>
        </a:p>
      </dgm:t>
    </dgm:pt>
    <dgm:pt modelId="{90C610CA-391D-4D7A-8075-740B47BFB4B6}" type="sibTrans" cxnId="{4F146716-619A-4665-9D8F-0B35772E32CD}">
      <dgm:prSet/>
      <dgm:spPr/>
      <dgm:t>
        <a:bodyPr/>
        <a:lstStyle/>
        <a:p>
          <a:endParaRPr lang="en-US"/>
        </a:p>
      </dgm:t>
    </dgm:pt>
    <dgm:pt modelId="{5562F38F-36B9-4830-A5C2-75F03E824D42}">
      <dgm:prSet custT="1"/>
      <dgm:spPr/>
      <dgm:t>
        <a:bodyPr/>
        <a:lstStyle/>
        <a:p>
          <a:r>
            <a:rPr lang="en-US" sz="1600" b="1" i="0" baseline="0" dirty="0"/>
            <a:t>Reduced gas exchange</a:t>
          </a:r>
          <a:r>
            <a:rPr lang="en-US" sz="1600" b="0" i="0" baseline="0" dirty="0"/>
            <a:t> – Damage to alveolar structures decreases the surface area available for oxygen and carbon dioxide diffusion </a:t>
          </a:r>
          <a:r>
            <a:rPr lang="en-US" sz="1600" b="0" i="1" baseline="0" dirty="0"/>
            <a:t>(Tortora and Derrickson, 2021)</a:t>
          </a:r>
          <a:endParaRPr lang="en-US" sz="1600" dirty="0"/>
        </a:p>
      </dgm:t>
    </dgm:pt>
    <dgm:pt modelId="{1BC0C060-130E-4E61-9181-044C377D67D3}" type="parTrans" cxnId="{1B399CFF-D8BF-45CD-A99D-9ABE2316BEAB}">
      <dgm:prSet/>
      <dgm:spPr/>
      <dgm:t>
        <a:bodyPr/>
        <a:lstStyle/>
        <a:p>
          <a:endParaRPr lang="en-US"/>
        </a:p>
      </dgm:t>
    </dgm:pt>
    <dgm:pt modelId="{1668BE19-173C-48D2-9A90-98FD6C22BA52}" type="sibTrans" cxnId="{1B399CFF-D8BF-45CD-A99D-9ABE2316BEAB}">
      <dgm:prSet/>
      <dgm:spPr/>
      <dgm:t>
        <a:bodyPr/>
        <a:lstStyle/>
        <a:p>
          <a:endParaRPr lang="en-US"/>
        </a:p>
      </dgm:t>
    </dgm:pt>
    <dgm:pt modelId="{85AB4DEE-3AA3-4E47-A625-A92F71B3A545}">
      <dgm:prSet custT="1"/>
      <dgm:spPr/>
      <dgm:t>
        <a:bodyPr/>
        <a:lstStyle/>
        <a:p>
          <a:r>
            <a:rPr lang="en-US" sz="1600" b="1" i="0" baseline="0" dirty="0"/>
            <a:t>Hypoxia</a:t>
          </a:r>
          <a:r>
            <a:rPr lang="en-US" sz="1600" b="0" i="0" baseline="0" dirty="0"/>
            <a:t> – Reduced oxygen levels in the blood impair cellular respiration and organ function </a:t>
          </a:r>
          <a:r>
            <a:rPr lang="en-US" sz="1600" b="0" i="1" baseline="0" dirty="0"/>
            <a:t>(NHS, 2023)</a:t>
          </a:r>
          <a:endParaRPr lang="en-US" sz="1600" dirty="0"/>
        </a:p>
      </dgm:t>
    </dgm:pt>
    <dgm:pt modelId="{3A3593D0-FF6C-4D9E-BF1D-45875833E8D3}" type="parTrans" cxnId="{CF64B30E-8583-4564-859D-583D1FE0D4D2}">
      <dgm:prSet/>
      <dgm:spPr/>
      <dgm:t>
        <a:bodyPr/>
        <a:lstStyle/>
        <a:p>
          <a:endParaRPr lang="en-US"/>
        </a:p>
      </dgm:t>
    </dgm:pt>
    <dgm:pt modelId="{2A1F9BA8-3BB3-4FE9-81E5-65091B8CEFA4}" type="sibTrans" cxnId="{CF64B30E-8583-4564-859D-583D1FE0D4D2}">
      <dgm:prSet/>
      <dgm:spPr/>
      <dgm:t>
        <a:bodyPr/>
        <a:lstStyle/>
        <a:p>
          <a:endParaRPr lang="en-US"/>
        </a:p>
      </dgm:t>
    </dgm:pt>
    <dgm:pt modelId="{BCAA57F2-21EF-4026-8951-6757210FBB6F}">
      <dgm:prSet custT="1"/>
      <dgm:spPr/>
      <dgm:t>
        <a:bodyPr/>
        <a:lstStyle/>
        <a:p>
          <a:r>
            <a:rPr lang="en-US" sz="1600" b="1" i="0" baseline="0" dirty="0"/>
            <a:t>Cardiovascular strain</a:t>
          </a:r>
          <a:r>
            <a:rPr lang="en-US" sz="1600" b="0" i="0" baseline="0" dirty="0"/>
            <a:t> – The heart increases its workload to compensate for low oxygen levels, potentially leading to complications </a:t>
          </a:r>
          <a:r>
            <a:rPr lang="en-US" sz="1600" b="0" i="1" baseline="0" dirty="0"/>
            <a:t>(Hall, 2020)</a:t>
          </a:r>
          <a:endParaRPr lang="en-US" sz="1600" dirty="0"/>
        </a:p>
      </dgm:t>
    </dgm:pt>
    <dgm:pt modelId="{8A4EDDF4-C817-4797-9C40-BB13EDB49E39}" type="parTrans" cxnId="{91D2702D-505D-4311-A20C-F5660D99FE80}">
      <dgm:prSet/>
      <dgm:spPr/>
      <dgm:t>
        <a:bodyPr/>
        <a:lstStyle/>
        <a:p>
          <a:endParaRPr lang="en-US"/>
        </a:p>
      </dgm:t>
    </dgm:pt>
    <dgm:pt modelId="{A7B4103A-9CCC-4964-A177-768574ECEB9F}" type="sibTrans" cxnId="{91D2702D-505D-4311-A20C-F5660D99FE80}">
      <dgm:prSet/>
      <dgm:spPr/>
      <dgm:t>
        <a:bodyPr/>
        <a:lstStyle/>
        <a:p>
          <a:endParaRPr lang="en-US"/>
        </a:p>
      </dgm:t>
    </dgm:pt>
    <dgm:pt modelId="{049EBE66-6098-4EC7-ACDD-A4A3EBB905B2}" type="pres">
      <dgm:prSet presAssocID="{5ED0EBA5-8F63-41DC-986F-0B3A659A1F1A}" presName="root" presStyleCnt="0">
        <dgm:presLayoutVars>
          <dgm:dir/>
          <dgm:resizeHandles val="exact"/>
        </dgm:presLayoutVars>
      </dgm:prSet>
      <dgm:spPr/>
    </dgm:pt>
    <dgm:pt modelId="{ED0EAC02-4209-4CFF-B765-1C84739418F0}" type="pres">
      <dgm:prSet presAssocID="{F86C590E-ACDA-423D-899B-B4BF6D9C6DC7}" presName="compNode" presStyleCnt="0"/>
      <dgm:spPr/>
    </dgm:pt>
    <dgm:pt modelId="{A046AE40-FC7A-4067-9AF9-52A86AE7A8DE}" type="pres">
      <dgm:prSet presAssocID="{F86C590E-ACDA-423D-899B-B4BF6D9C6D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33F1EF19-5EC7-47D4-A1D9-3F8AB2B5A630}" type="pres">
      <dgm:prSet presAssocID="{F86C590E-ACDA-423D-899B-B4BF6D9C6DC7}" presName="spaceRect" presStyleCnt="0"/>
      <dgm:spPr/>
    </dgm:pt>
    <dgm:pt modelId="{4EE0045B-322C-4DCA-94A1-034E9DF5DC62}" type="pres">
      <dgm:prSet presAssocID="{F86C590E-ACDA-423D-899B-B4BF6D9C6DC7}" presName="textRect" presStyleLbl="revTx" presStyleIdx="0" presStyleCnt="4">
        <dgm:presLayoutVars>
          <dgm:chMax val="1"/>
          <dgm:chPref val="1"/>
        </dgm:presLayoutVars>
      </dgm:prSet>
      <dgm:spPr/>
    </dgm:pt>
    <dgm:pt modelId="{8BD67E1A-3853-4075-91DF-A70A3E74C2FB}" type="pres">
      <dgm:prSet presAssocID="{90C610CA-391D-4D7A-8075-740B47BFB4B6}" presName="sibTrans" presStyleCnt="0"/>
      <dgm:spPr/>
    </dgm:pt>
    <dgm:pt modelId="{1759977D-1953-4611-A92E-F3B6FD602FAB}" type="pres">
      <dgm:prSet presAssocID="{5562F38F-36B9-4830-A5C2-75F03E824D42}" presName="compNode" presStyleCnt="0"/>
      <dgm:spPr/>
    </dgm:pt>
    <dgm:pt modelId="{6D4C5CB5-4DF9-49A8-BD08-76D5EE2243E1}" type="pres">
      <dgm:prSet presAssocID="{5562F38F-36B9-4830-A5C2-75F03E824D4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9F84549-7946-4370-9F0B-1B2B1F57EF54}" type="pres">
      <dgm:prSet presAssocID="{5562F38F-36B9-4830-A5C2-75F03E824D42}" presName="spaceRect" presStyleCnt="0"/>
      <dgm:spPr/>
    </dgm:pt>
    <dgm:pt modelId="{45814684-A077-45B1-8181-6F272DEBF793}" type="pres">
      <dgm:prSet presAssocID="{5562F38F-36B9-4830-A5C2-75F03E824D42}" presName="textRect" presStyleLbl="revTx" presStyleIdx="1" presStyleCnt="4">
        <dgm:presLayoutVars>
          <dgm:chMax val="1"/>
          <dgm:chPref val="1"/>
        </dgm:presLayoutVars>
      </dgm:prSet>
      <dgm:spPr/>
    </dgm:pt>
    <dgm:pt modelId="{38945A24-1A54-4521-B546-46AB77AC0C39}" type="pres">
      <dgm:prSet presAssocID="{1668BE19-173C-48D2-9A90-98FD6C22BA52}" presName="sibTrans" presStyleCnt="0"/>
      <dgm:spPr/>
    </dgm:pt>
    <dgm:pt modelId="{B782C713-9084-4FC3-8C6E-83008AFF03F2}" type="pres">
      <dgm:prSet presAssocID="{85AB4DEE-3AA3-4E47-A625-A92F71B3A545}" presName="compNode" presStyleCnt="0"/>
      <dgm:spPr/>
    </dgm:pt>
    <dgm:pt modelId="{251DC279-CF7F-4575-8A65-A4201396188E}" type="pres">
      <dgm:prSet presAssocID="{85AB4DEE-3AA3-4E47-A625-A92F71B3A5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ABE4E1E9-E609-44D1-8AD3-AB9A0827C351}" type="pres">
      <dgm:prSet presAssocID="{85AB4DEE-3AA3-4E47-A625-A92F71B3A545}" presName="spaceRect" presStyleCnt="0"/>
      <dgm:spPr/>
    </dgm:pt>
    <dgm:pt modelId="{B257EEE2-92D1-47DA-87B1-1472E98AC38C}" type="pres">
      <dgm:prSet presAssocID="{85AB4DEE-3AA3-4E47-A625-A92F71B3A545}" presName="textRect" presStyleLbl="revTx" presStyleIdx="2" presStyleCnt="4">
        <dgm:presLayoutVars>
          <dgm:chMax val="1"/>
          <dgm:chPref val="1"/>
        </dgm:presLayoutVars>
      </dgm:prSet>
      <dgm:spPr/>
    </dgm:pt>
    <dgm:pt modelId="{4D2AFECC-3C9D-4E55-A5E3-B8991E403AAD}" type="pres">
      <dgm:prSet presAssocID="{2A1F9BA8-3BB3-4FE9-81E5-65091B8CEFA4}" presName="sibTrans" presStyleCnt="0"/>
      <dgm:spPr/>
    </dgm:pt>
    <dgm:pt modelId="{C313B633-B7BE-4ECC-9B4D-A66573FB86BB}" type="pres">
      <dgm:prSet presAssocID="{BCAA57F2-21EF-4026-8951-6757210FBB6F}" presName="compNode" presStyleCnt="0"/>
      <dgm:spPr/>
    </dgm:pt>
    <dgm:pt modelId="{84728BA7-19E3-4F99-BD56-7BFDE3CA1E10}" type="pres">
      <dgm:prSet presAssocID="{BCAA57F2-21EF-4026-8951-6757210FBB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with Pulse"/>
        </a:ext>
      </dgm:extLst>
    </dgm:pt>
    <dgm:pt modelId="{CB52CBB4-F8BA-479C-B96F-85A6ADFF7C7A}" type="pres">
      <dgm:prSet presAssocID="{BCAA57F2-21EF-4026-8951-6757210FBB6F}" presName="spaceRect" presStyleCnt="0"/>
      <dgm:spPr/>
    </dgm:pt>
    <dgm:pt modelId="{13DCC42B-676D-43F6-9B3C-721582CE7F29}" type="pres">
      <dgm:prSet presAssocID="{BCAA57F2-21EF-4026-8951-6757210FBB6F}" presName="textRect" presStyleLbl="revTx" presStyleIdx="3" presStyleCnt="4">
        <dgm:presLayoutVars>
          <dgm:chMax val="1"/>
          <dgm:chPref val="1"/>
        </dgm:presLayoutVars>
      </dgm:prSet>
      <dgm:spPr/>
    </dgm:pt>
  </dgm:ptLst>
  <dgm:cxnLst>
    <dgm:cxn modelId="{CF64B30E-8583-4564-859D-583D1FE0D4D2}" srcId="{5ED0EBA5-8F63-41DC-986F-0B3A659A1F1A}" destId="{85AB4DEE-3AA3-4E47-A625-A92F71B3A545}" srcOrd="2" destOrd="0" parTransId="{3A3593D0-FF6C-4D9E-BF1D-45875833E8D3}" sibTransId="{2A1F9BA8-3BB3-4FE9-81E5-65091B8CEFA4}"/>
    <dgm:cxn modelId="{E414C514-9AEA-4971-8039-A3C85034A617}" type="presOf" srcId="{5562F38F-36B9-4830-A5C2-75F03E824D42}" destId="{45814684-A077-45B1-8181-6F272DEBF793}" srcOrd="0" destOrd="0" presId="urn:microsoft.com/office/officeart/2018/2/layout/IconLabelList"/>
    <dgm:cxn modelId="{4F146716-619A-4665-9D8F-0B35772E32CD}" srcId="{5ED0EBA5-8F63-41DC-986F-0B3A659A1F1A}" destId="{F86C590E-ACDA-423D-899B-B4BF6D9C6DC7}" srcOrd="0" destOrd="0" parTransId="{B04B5FBA-6D97-4848-AFC5-4BC351584AC5}" sibTransId="{90C610CA-391D-4D7A-8075-740B47BFB4B6}"/>
    <dgm:cxn modelId="{91D2702D-505D-4311-A20C-F5660D99FE80}" srcId="{5ED0EBA5-8F63-41DC-986F-0B3A659A1F1A}" destId="{BCAA57F2-21EF-4026-8951-6757210FBB6F}" srcOrd="3" destOrd="0" parTransId="{8A4EDDF4-C817-4797-9C40-BB13EDB49E39}" sibTransId="{A7B4103A-9CCC-4964-A177-768574ECEB9F}"/>
    <dgm:cxn modelId="{DEEAB348-44BA-4535-A18A-2BF64909E765}" type="presOf" srcId="{F86C590E-ACDA-423D-899B-B4BF6D9C6DC7}" destId="{4EE0045B-322C-4DCA-94A1-034E9DF5DC62}" srcOrd="0" destOrd="0" presId="urn:microsoft.com/office/officeart/2018/2/layout/IconLabelList"/>
    <dgm:cxn modelId="{6EFD6B85-A328-41D0-BBC3-4FE3E75812C2}" type="presOf" srcId="{85AB4DEE-3AA3-4E47-A625-A92F71B3A545}" destId="{B257EEE2-92D1-47DA-87B1-1472E98AC38C}" srcOrd="0" destOrd="0" presId="urn:microsoft.com/office/officeart/2018/2/layout/IconLabelList"/>
    <dgm:cxn modelId="{98114791-2D91-4C19-AEB1-B02E87E078EF}" type="presOf" srcId="{5ED0EBA5-8F63-41DC-986F-0B3A659A1F1A}" destId="{049EBE66-6098-4EC7-ACDD-A4A3EBB905B2}" srcOrd="0" destOrd="0" presId="urn:microsoft.com/office/officeart/2018/2/layout/IconLabelList"/>
    <dgm:cxn modelId="{D9E4CEDD-E6F8-430E-8ACA-60672C112110}" type="presOf" srcId="{BCAA57F2-21EF-4026-8951-6757210FBB6F}" destId="{13DCC42B-676D-43F6-9B3C-721582CE7F29}" srcOrd="0" destOrd="0" presId="urn:microsoft.com/office/officeart/2018/2/layout/IconLabelList"/>
    <dgm:cxn modelId="{1B399CFF-D8BF-45CD-A99D-9ABE2316BEAB}" srcId="{5ED0EBA5-8F63-41DC-986F-0B3A659A1F1A}" destId="{5562F38F-36B9-4830-A5C2-75F03E824D42}" srcOrd="1" destOrd="0" parTransId="{1BC0C060-130E-4E61-9181-044C377D67D3}" sibTransId="{1668BE19-173C-48D2-9A90-98FD6C22BA52}"/>
    <dgm:cxn modelId="{57F7B7AD-9249-4EB9-A68E-23BB216DD8F9}" type="presParOf" srcId="{049EBE66-6098-4EC7-ACDD-A4A3EBB905B2}" destId="{ED0EAC02-4209-4CFF-B765-1C84739418F0}" srcOrd="0" destOrd="0" presId="urn:microsoft.com/office/officeart/2018/2/layout/IconLabelList"/>
    <dgm:cxn modelId="{0CAC903E-CA3D-44A0-B4A0-7B0CC0C3CF34}" type="presParOf" srcId="{ED0EAC02-4209-4CFF-B765-1C84739418F0}" destId="{A046AE40-FC7A-4067-9AF9-52A86AE7A8DE}" srcOrd="0" destOrd="0" presId="urn:microsoft.com/office/officeart/2018/2/layout/IconLabelList"/>
    <dgm:cxn modelId="{A38DCC11-4214-4AC2-892C-536C13D91078}" type="presParOf" srcId="{ED0EAC02-4209-4CFF-B765-1C84739418F0}" destId="{33F1EF19-5EC7-47D4-A1D9-3F8AB2B5A630}" srcOrd="1" destOrd="0" presId="urn:microsoft.com/office/officeart/2018/2/layout/IconLabelList"/>
    <dgm:cxn modelId="{B807C11C-E5D1-416B-AADE-4FB347E272E5}" type="presParOf" srcId="{ED0EAC02-4209-4CFF-B765-1C84739418F0}" destId="{4EE0045B-322C-4DCA-94A1-034E9DF5DC62}" srcOrd="2" destOrd="0" presId="urn:microsoft.com/office/officeart/2018/2/layout/IconLabelList"/>
    <dgm:cxn modelId="{D9A42A5A-EB24-4123-8022-52B232FAA566}" type="presParOf" srcId="{049EBE66-6098-4EC7-ACDD-A4A3EBB905B2}" destId="{8BD67E1A-3853-4075-91DF-A70A3E74C2FB}" srcOrd="1" destOrd="0" presId="urn:microsoft.com/office/officeart/2018/2/layout/IconLabelList"/>
    <dgm:cxn modelId="{60F7FEBE-A130-4D56-9C4B-F9FC23D80758}" type="presParOf" srcId="{049EBE66-6098-4EC7-ACDD-A4A3EBB905B2}" destId="{1759977D-1953-4611-A92E-F3B6FD602FAB}" srcOrd="2" destOrd="0" presId="urn:microsoft.com/office/officeart/2018/2/layout/IconLabelList"/>
    <dgm:cxn modelId="{C5EE8D10-35D7-4091-99A4-8E61FE2C3277}" type="presParOf" srcId="{1759977D-1953-4611-A92E-F3B6FD602FAB}" destId="{6D4C5CB5-4DF9-49A8-BD08-76D5EE2243E1}" srcOrd="0" destOrd="0" presId="urn:microsoft.com/office/officeart/2018/2/layout/IconLabelList"/>
    <dgm:cxn modelId="{749D54B7-3847-42D3-AD81-E24F5A6D26A3}" type="presParOf" srcId="{1759977D-1953-4611-A92E-F3B6FD602FAB}" destId="{79F84549-7946-4370-9F0B-1B2B1F57EF54}" srcOrd="1" destOrd="0" presId="urn:microsoft.com/office/officeart/2018/2/layout/IconLabelList"/>
    <dgm:cxn modelId="{587C8B1F-FBA1-4C3F-A32E-FF5A174AF30D}" type="presParOf" srcId="{1759977D-1953-4611-A92E-F3B6FD602FAB}" destId="{45814684-A077-45B1-8181-6F272DEBF793}" srcOrd="2" destOrd="0" presId="urn:microsoft.com/office/officeart/2018/2/layout/IconLabelList"/>
    <dgm:cxn modelId="{EF7631C6-0AE1-48E2-9F02-291B6B8CDD2D}" type="presParOf" srcId="{049EBE66-6098-4EC7-ACDD-A4A3EBB905B2}" destId="{38945A24-1A54-4521-B546-46AB77AC0C39}" srcOrd="3" destOrd="0" presId="urn:microsoft.com/office/officeart/2018/2/layout/IconLabelList"/>
    <dgm:cxn modelId="{3DDBBFD5-FE57-4BFC-AC5F-DE9E8A6C4B39}" type="presParOf" srcId="{049EBE66-6098-4EC7-ACDD-A4A3EBB905B2}" destId="{B782C713-9084-4FC3-8C6E-83008AFF03F2}" srcOrd="4" destOrd="0" presId="urn:microsoft.com/office/officeart/2018/2/layout/IconLabelList"/>
    <dgm:cxn modelId="{D94F6EC9-0474-4F3E-AAEE-D63D274E6D24}" type="presParOf" srcId="{B782C713-9084-4FC3-8C6E-83008AFF03F2}" destId="{251DC279-CF7F-4575-8A65-A4201396188E}" srcOrd="0" destOrd="0" presId="urn:microsoft.com/office/officeart/2018/2/layout/IconLabelList"/>
    <dgm:cxn modelId="{0B9CF9D6-D1AB-4E14-9AF6-CB2A2FFBA806}" type="presParOf" srcId="{B782C713-9084-4FC3-8C6E-83008AFF03F2}" destId="{ABE4E1E9-E609-44D1-8AD3-AB9A0827C351}" srcOrd="1" destOrd="0" presId="urn:microsoft.com/office/officeart/2018/2/layout/IconLabelList"/>
    <dgm:cxn modelId="{65D0CED2-2DE7-4329-9A94-944BB0466D73}" type="presParOf" srcId="{B782C713-9084-4FC3-8C6E-83008AFF03F2}" destId="{B257EEE2-92D1-47DA-87B1-1472E98AC38C}" srcOrd="2" destOrd="0" presId="urn:microsoft.com/office/officeart/2018/2/layout/IconLabelList"/>
    <dgm:cxn modelId="{6E91EF54-0134-4733-B864-0F875F3DBDD5}" type="presParOf" srcId="{049EBE66-6098-4EC7-ACDD-A4A3EBB905B2}" destId="{4D2AFECC-3C9D-4E55-A5E3-B8991E403AAD}" srcOrd="5" destOrd="0" presId="urn:microsoft.com/office/officeart/2018/2/layout/IconLabelList"/>
    <dgm:cxn modelId="{E956B3BF-5DC7-48FE-BD0B-953FAF9531D2}" type="presParOf" srcId="{049EBE66-6098-4EC7-ACDD-A4A3EBB905B2}" destId="{C313B633-B7BE-4ECC-9B4D-A66573FB86BB}" srcOrd="6" destOrd="0" presId="urn:microsoft.com/office/officeart/2018/2/layout/IconLabelList"/>
    <dgm:cxn modelId="{7488BB70-2651-4FE0-940A-6303ED9EBCF3}" type="presParOf" srcId="{C313B633-B7BE-4ECC-9B4D-A66573FB86BB}" destId="{84728BA7-19E3-4F99-BD56-7BFDE3CA1E10}" srcOrd="0" destOrd="0" presId="urn:microsoft.com/office/officeart/2018/2/layout/IconLabelList"/>
    <dgm:cxn modelId="{E05A9A23-C3F8-4C69-B9FC-F235743BBCB2}" type="presParOf" srcId="{C313B633-B7BE-4ECC-9B4D-A66573FB86BB}" destId="{CB52CBB4-F8BA-479C-B96F-85A6ADFF7C7A}" srcOrd="1" destOrd="0" presId="urn:microsoft.com/office/officeart/2018/2/layout/IconLabelList"/>
    <dgm:cxn modelId="{596C68EC-97F0-471B-BA6B-EE6ECCB25640}" type="presParOf" srcId="{C313B633-B7BE-4ECC-9B4D-A66573FB86BB}" destId="{13DCC42B-676D-43F6-9B3C-721582CE7F29}"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D9AD8D-8FFA-4D73-B18B-3DC151BB77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9C3F18-3E2D-458F-9A8B-7F2E9A700BC6}">
      <dgm:prSet custT="1"/>
      <dgm:spPr/>
      <dgm:t>
        <a:bodyPr/>
        <a:lstStyle/>
        <a:p>
          <a:r>
            <a:rPr lang="en-US" sz="1600" b="1" dirty="0"/>
            <a:t>System disruption</a:t>
          </a:r>
          <a:r>
            <a:rPr lang="en-US" sz="1600" dirty="0"/>
            <a:t> – Lung cancer impairs both the respiratory and cardiovascular systems, reducing oxygen delivery to the body</a:t>
          </a:r>
        </a:p>
      </dgm:t>
    </dgm:pt>
    <dgm:pt modelId="{9E2ADC5F-0E0C-4CE1-8AE6-CC39FAD50F3F}" type="parTrans" cxnId="{BCD7F946-D70C-49AC-AAF9-1BD13C9DEEC3}">
      <dgm:prSet/>
      <dgm:spPr/>
      <dgm:t>
        <a:bodyPr/>
        <a:lstStyle/>
        <a:p>
          <a:endParaRPr lang="en-US"/>
        </a:p>
      </dgm:t>
    </dgm:pt>
    <dgm:pt modelId="{5D39831E-1D11-4478-8E53-4AC33AEA2015}" type="sibTrans" cxnId="{BCD7F946-D70C-49AC-AAF9-1BD13C9DEEC3}">
      <dgm:prSet/>
      <dgm:spPr/>
      <dgm:t>
        <a:bodyPr/>
        <a:lstStyle/>
        <a:p>
          <a:endParaRPr lang="en-US"/>
        </a:p>
      </dgm:t>
    </dgm:pt>
    <dgm:pt modelId="{CB47F1B1-074D-4D3C-ACD5-7ED8E3C01997}">
      <dgm:prSet custT="1"/>
      <dgm:spPr/>
      <dgm:t>
        <a:bodyPr/>
        <a:lstStyle/>
        <a:p>
          <a:r>
            <a:rPr lang="en-US" sz="1600" b="1" dirty="0"/>
            <a:t>Importance of early diagnosis</a:t>
          </a:r>
          <a:r>
            <a:rPr lang="en-US" sz="1600" dirty="0"/>
            <a:t> – Early detection improves treatment effectiveness and survival outcomes </a:t>
          </a:r>
          <a:r>
            <a:rPr lang="en-US" sz="1600" i="1" dirty="0"/>
            <a:t>(NHS, 2023)</a:t>
          </a:r>
          <a:endParaRPr lang="en-US" sz="1600" dirty="0"/>
        </a:p>
      </dgm:t>
    </dgm:pt>
    <dgm:pt modelId="{A17028A7-3169-4181-81AF-2C932293CF9A}" type="parTrans" cxnId="{FE74E602-4EA6-4591-ACBB-C719EF943474}">
      <dgm:prSet/>
      <dgm:spPr/>
      <dgm:t>
        <a:bodyPr/>
        <a:lstStyle/>
        <a:p>
          <a:endParaRPr lang="en-US"/>
        </a:p>
      </dgm:t>
    </dgm:pt>
    <dgm:pt modelId="{63B7E20A-6C02-460B-BABB-E96FDC9C0B81}" type="sibTrans" cxnId="{FE74E602-4EA6-4591-ACBB-C719EF943474}">
      <dgm:prSet/>
      <dgm:spPr/>
      <dgm:t>
        <a:bodyPr/>
        <a:lstStyle/>
        <a:p>
          <a:endParaRPr lang="en-US"/>
        </a:p>
      </dgm:t>
    </dgm:pt>
    <dgm:pt modelId="{59C02731-5912-4001-94DB-C174C0FBE37A}">
      <dgm:prSet custT="1"/>
      <dgm:spPr/>
      <dgm:t>
        <a:bodyPr/>
        <a:lstStyle/>
        <a:p>
          <a:r>
            <a:rPr lang="en-US" sz="1600" b="1" dirty="0"/>
            <a:t>Holistic care approach</a:t>
          </a:r>
          <a:r>
            <a:rPr lang="en-US" sz="1600" dirty="0"/>
            <a:t> – Effective management requires addressing physical, psychological, and social needs </a:t>
          </a:r>
          <a:r>
            <a:rPr lang="en-US" sz="1600" i="1" dirty="0"/>
            <a:t>(NICE, 2022)</a:t>
          </a:r>
          <a:endParaRPr lang="en-US" sz="1600" dirty="0"/>
        </a:p>
      </dgm:t>
    </dgm:pt>
    <dgm:pt modelId="{9EEEB702-D8FC-44AE-B133-E9032B2C45FD}" type="parTrans" cxnId="{B5B789BE-CD8E-4920-A1E7-825E84FC354C}">
      <dgm:prSet/>
      <dgm:spPr/>
      <dgm:t>
        <a:bodyPr/>
        <a:lstStyle/>
        <a:p>
          <a:endParaRPr lang="en-US"/>
        </a:p>
      </dgm:t>
    </dgm:pt>
    <dgm:pt modelId="{A3B16459-0061-46B2-A48F-219C42883B7F}" type="sibTrans" cxnId="{B5B789BE-CD8E-4920-A1E7-825E84FC354C}">
      <dgm:prSet/>
      <dgm:spPr/>
      <dgm:t>
        <a:bodyPr/>
        <a:lstStyle/>
        <a:p>
          <a:endParaRPr lang="en-US"/>
        </a:p>
      </dgm:t>
    </dgm:pt>
    <dgm:pt modelId="{D1BEF405-E740-4375-BE01-6866E42A21EC}" type="pres">
      <dgm:prSet presAssocID="{06D9AD8D-8FFA-4D73-B18B-3DC151BB779E}" presName="root" presStyleCnt="0">
        <dgm:presLayoutVars>
          <dgm:dir/>
          <dgm:resizeHandles val="exact"/>
        </dgm:presLayoutVars>
      </dgm:prSet>
      <dgm:spPr/>
    </dgm:pt>
    <dgm:pt modelId="{D3409085-BEBD-410F-9E9F-7A7A600256BD}" type="pres">
      <dgm:prSet presAssocID="{F99C3F18-3E2D-458F-9A8B-7F2E9A700BC6}" presName="compNode" presStyleCnt="0"/>
      <dgm:spPr/>
    </dgm:pt>
    <dgm:pt modelId="{BF4C8237-75B1-421D-B8F0-720EF2403BE7}" type="pres">
      <dgm:prSet presAssocID="{F99C3F18-3E2D-458F-9A8B-7F2E9A700BC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7215ECC0-61A4-403C-B228-8729641DBE01}" type="pres">
      <dgm:prSet presAssocID="{F99C3F18-3E2D-458F-9A8B-7F2E9A700BC6}" presName="spaceRect" presStyleCnt="0"/>
      <dgm:spPr/>
    </dgm:pt>
    <dgm:pt modelId="{91A5ED17-5CB7-448B-A699-872029B681FF}" type="pres">
      <dgm:prSet presAssocID="{F99C3F18-3E2D-458F-9A8B-7F2E9A700BC6}" presName="textRect" presStyleLbl="revTx" presStyleIdx="0" presStyleCnt="3">
        <dgm:presLayoutVars>
          <dgm:chMax val="1"/>
          <dgm:chPref val="1"/>
        </dgm:presLayoutVars>
      </dgm:prSet>
      <dgm:spPr/>
    </dgm:pt>
    <dgm:pt modelId="{5B24A362-298A-4F1D-B50A-C7BF95B8989E}" type="pres">
      <dgm:prSet presAssocID="{5D39831E-1D11-4478-8E53-4AC33AEA2015}" presName="sibTrans" presStyleCnt="0"/>
      <dgm:spPr/>
    </dgm:pt>
    <dgm:pt modelId="{75C0EA39-2CBF-4810-B342-E765FFBE6DBD}" type="pres">
      <dgm:prSet presAssocID="{CB47F1B1-074D-4D3C-ACD5-7ED8E3C01997}" presName="compNode" presStyleCnt="0"/>
      <dgm:spPr/>
    </dgm:pt>
    <dgm:pt modelId="{CE669DE2-D3F1-48FB-93F6-E1C463E18C8A}" type="pres">
      <dgm:prSet presAssocID="{CB47F1B1-074D-4D3C-ACD5-7ED8E3C019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356222D-F2EE-4E99-B978-FD60C592FA02}" type="pres">
      <dgm:prSet presAssocID="{CB47F1B1-074D-4D3C-ACD5-7ED8E3C01997}" presName="spaceRect" presStyleCnt="0"/>
      <dgm:spPr/>
    </dgm:pt>
    <dgm:pt modelId="{F0DE08C1-C6A5-4368-80C4-2E67FB273204}" type="pres">
      <dgm:prSet presAssocID="{CB47F1B1-074D-4D3C-ACD5-7ED8E3C01997}" presName="textRect" presStyleLbl="revTx" presStyleIdx="1" presStyleCnt="3">
        <dgm:presLayoutVars>
          <dgm:chMax val="1"/>
          <dgm:chPref val="1"/>
        </dgm:presLayoutVars>
      </dgm:prSet>
      <dgm:spPr/>
    </dgm:pt>
    <dgm:pt modelId="{0FD51C0E-639B-4C34-B6CC-13300F99624A}" type="pres">
      <dgm:prSet presAssocID="{63B7E20A-6C02-460B-BABB-E96FDC9C0B81}" presName="sibTrans" presStyleCnt="0"/>
      <dgm:spPr/>
    </dgm:pt>
    <dgm:pt modelId="{C33FD51B-2FF7-436F-8AFF-D4C57A4CCE51}" type="pres">
      <dgm:prSet presAssocID="{59C02731-5912-4001-94DB-C174C0FBE37A}" presName="compNode" presStyleCnt="0"/>
      <dgm:spPr/>
    </dgm:pt>
    <dgm:pt modelId="{BE1C5748-5405-4F8C-993C-1181194E9108}" type="pres">
      <dgm:prSet presAssocID="{59C02731-5912-4001-94DB-C174C0FBE3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39708182-D3FF-4537-991E-E4FA8EF98238}" type="pres">
      <dgm:prSet presAssocID="{59C02731-5912-4001-94DB-C174C0FBE37A}" presName="spaceRect" presStyleCnt="0"/>
      <dgm:spPr/>
    </dgm:pt>
    <dgm:pt modelId="{8636781E-1525-4C2E-AEB9-5DE9130AC2EE}" type="pres">
      <dgm:prSet presAssocID="{59C02731-5912-4001-94DB-C174C0FBE37A}" presName="textRect" presStyleLbl="revTx" presStyleIdx="2" presStyleCnt="3">
        <dgm:presLayoutVars>
          <dgm:chMax val="1"/>
          <dgm:chPref val="1"/>
        </dgm:presLayoutVars>
      </dgm:prSet>
      <dgm:spPr/>
    </dgm:pt>
  </dgm:ptLst>
  <dgm:cxnLst>
    <dgm:cxn modelId="{FE74E602-4EA6-4591-ACBB-C719EF943474}" srcId="{06D9AD8D-8FFA-4D73-B18B-3DC151BB779E}" destId="{CB47F1B1-074D-4D3C-ACD5-7ED8E3C01997}" srcOrd="1" destOrd="0" parTransId="{A17028A7-3169-4181-81AF-2C932293CF9A}" sibTransId="{63B7E20A-6C02-460B-BABB-E96FDC9C0B81}"/>
    <dgm:cxn modelId="{11D17008-6864-4A41-8D4A-DE976035A4F2}" type="presOf" srcId="{F99C3F18-3E2D-458F-9A8B-7F2E9A700BC6}" destId="{91A5ED17-5CB7-448B-A699-872029B681FF}" srcOrd="0" destOrd="0" presId="urn:microsoft.com/office/officeart/2018/2/layout/IconLabelList"/>
    <dgm:cxn modelId="{79208C21-4083-4381-B40B-943ACC151202}" type="presOf" srcId="{CB47F1B1-074D-4D3C-ACD5-7ED8E3C01997}" destId="{F0DE08C1-C6A5-4368-80C4-2E67FB273204}" srcOrd="0" destOrd="0" presId="urn:microsoft.com/office/officeart/2018/2/layout/IconLabelList"/>
    <dgm:cxn modelId="{C9EEE165-2016-433D-9FAD-BCDAEEF6ECC2}" type="presOf" srcId="{59C02731-5912-4001-94DB-C174C0FBE37A}" destId="{8636781E-1525-4C2E-AEB9-5DE9130AC2EE}" srcOrd="0" destOrd="0" presId="urn:microsoft.com/office/officeart/2018/2/layout/IconLabelList"/>
    <dgm:cxn modelId="{BCD7F946-D70C-49AC-AAF9-1BD13C9DEEC3}" srcId="{06D9AD8D-8FFA-4D73-B18B-3DC151BB779E}" destId="{F99C3F18-3E2D-458F-9A8B-7F2E9A700BC6}" srcOrd="0" destOrd="0" parTransId="{9E2ADC5F-0E0C-4CE1-8AE6-CC39FAD50F3F}" sibTransId="{5D39831E-1D11-4478-8E53-4AC33AEA2015}"/>
    <dgm:cxn modelId="{53D0A5AE-2C33-40B1-8723-1CF661D479B4}" type="presOf" srcId="{06D9AD8D-8FFA-4D73-B18B-3DC151BB779E}" destId="{D1BEF405-E740-4375-BE01-6866E42A21EC}" srcOrd="0" destOrd="0" presId="urn:microsoft.com/office/officeart/2018/2/layout/IconLabelList"/>
    <dgm:cxn modelId="{B5B789BE-CD8E-4920-A1E7-825E84FC354C}" srcId="{06D9AD8D-8FFA-4D73-B18B-3DC151BB779E}" destId="{59C02731-5912-4001-94DB-C174C0FBE37A}" srcOrd="2" destOrd="0" parTransId="{9EEEB702-D8FC-44AE-B133-E9032B2C45FD}" sibTransId="{A3B16459-0061-46B2-A48F-219C42883B7F}"/>
    <dgm:cxn modelId="{9CED3FF0-BAD0-45CD-85C4-4CE598480A5E}" type="presParOf" srcId="{D1BEF405-E740-4375-BE01-6866E42A21EC}" destId="{D3409085-BEBD-410F-9E9F-7A7A600256BD}" srcOrd="0" destOrd="0" presId="urn:microsoft.com/office/officeart/2018/2/layout/IconLabelList"/>
    <dgm:cxn modelId="{FF9EAFC4-E644-497B-AB60-9FFB2AE378F4}" type="presParOf" srcId="{D3409085-BEBD-410F-9E9F-7A7A600256BD}" destId="{BF4C8237-75B1-421D-B8F0-720EF2403BE7}" srcOrd="0" destOrd="0" presId="urn:microsoft.com/office/officeart/2018/2/layout/IconLabelList"/>
    <dgm:cxn modelId="{B6BF6EAC-DBA5-4442-AA3B-3BF388D0D8B8}" type="presParOf" srcId="{D3409085-BEBD-410F-9E9F-7A7A600256BD}" destId="{7215ECC0-61A4-403C-B228-8729641DBE01}" srcOrd="1" destOrd="0" presId="urn:microsoft.com/office/officeart/2018/2/layout/IconLabelList"/>
    <dgm:cxn modelId="{117A8E61-F541-454D-960E-353F4CBFC406}" type="presParOf" srcId="{D3409085-BEBD-410F-9E9F-7A7A600256BD}" destId="{91A5ED17-5CB7-448B-A699-872029B681FF}" srcOrd="2" destOrd="0" presId="urn:microsoft.com/office/officeart/2018/2/layout/IconLabelList"/>
    <dgm:cxn modelId="{3BFDA01F-B948-42B0-900C-6E6CF87247A0}" type="presParOf" srcId="{D1BEF405-E740-4375-BE01-6866E42A21EC}" destId="{5B24A362-298A-4F1D-B50A-C7BF95B8989E}" srcOrd="1" destOrd="0" presId="urn:microsoft.com/office/officeart/2018/2/layout/IconLabelList"/>
    <dgm:cxn modelId="{E7E726BB-BA0D-4D6F-B3E6-E4899044DAE3}" type="presParOf" srcId="{D1BEF405-E740-4375-BE01-6866E42A21EC}" destId="{75C0EA39-2CBF-4810-B342-E765FFBE6DBD}" srcOrd="2" destOrd="0" presId="urn:microsoft.com/office/officeart/2018/2/layout/IconLabelList"/>
    <dgm:cxn modelId="{024A6914-485F-4321-AA47-AF8D1D088295}" type="presParOf" srcId="{75C0EA39-2CBF-4810-B342-E765FFBE6DBD}" destId="{CE669DE2-D3F1-48FB-93F6-E1C463E18C8A}" srcOrd="0" destOrd="0" presId="urn:microsoft.com/office/officeart/2018/2/layout/IconLabelList"/>
    <dgm:cxn modelId="{A081990F-1A3B-488F-826D-704174790B89}" type="presParOf" srcId="{75C0EA39-2CBF-4810-B342-E765FFBE6DBD}" destId="{8356222D-F2EE-4E99-B978-FD60C592FA02}" srcOrd="1" destOrd="0" presId="urn:microsoft.com/office/officeart/2018/2/layout/IconLabelList"/>
    <dgm:cxn modelId="{0E1606BF-DEA8-49E5-8D62-24172A812DCF}" type="presParOf" srcId="{75C0EA39-2CBF-4810-B342-E765FFBE6DBD}" destId="{F0DE08C1-C6A5-4368-80C4-2E67FB273204}" srcOrd="2" destOrd="0" presId="urn:microsoft.com/office/officeart/2018/2/layout/IconLabelList"/>
    <dgm:cxn modelId="{409D8899-7991-475A-82D0-0BBE6F9224B2}" type="presParOf" srcId="{D1BEF405-E740-4375-BE01-6866E42A21EC}" destId="{0FD51C0E-639B-4C34-B6CC-13300F99624A}" srcOrd="3" destOrd="0" presId="urn:microsoft.com/office/officeart/2018/2/layout/IconLabelList"/>
    <dgm:cxn modelId="{7DDC0CC8-E35F-43F6-BF25-A4FADFE30A9E}" type="presParOf" srcId="{D1BEF405-E740-4375-BE01-6866E42A21EC}" destId="{C33FD51B-2FF7-436F-8AFF-D4C57A4CCE51}" srcOrd="4" destOrd="0" presId="urn:microsoft.com/office/officeart/2018/2/layout/IconLabelList"/>
    <dgm:cxn modelId="{3D88C1AC-EA03-4BCB-9AD7-79EDCC765727}" type="presParOf" srcId="{C33FD51B-2FF7-436F-8AFF-D4C57A4CCE51}" destId="{BE1C5748-5405-4F8C-993C-1181194E9108}" srcOrd="0" destOrd="0" presId="urn:microsoft.com/office/officeart/2018/2/layout/IconLabelList"/>
    <dgm:cxn modelId="{0A65BFED-3299-48A5-A623-9161BE070900}" type="presParOf" srcId="{C33FD51B-2FF7-436F-8AFF-D4C57A4CCE51}" destId="{39708182-D3FF-4537-991E-E4FA8EF98238}" srcOrd="1" destOrd="0" presId="urn:microsoft.com/office/officeart/2018/2/layout/IconLabelList"/>
    <dgm:cxn modelId="{162F077C-5FF9-4A38-BF9C-47C2A9E47E18}" type="presParOf" srcId="{C33FD51B-2FF7-436F-8AFF-D4C57A4CCE51}" destId="{8636781E-1525-4C2E-AEB9-5DE9130AC2E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60078-D206-41C4-B270-35F280B80618}">
      <dsp:nvSpPr>
        <dsp:cNvPr id="0" name=""/>
        <dsp:cNvSpPr/>
      </dsp:nvSpPr>
      <dsp:spPr>
        <a:xfrm>
          <a:off x="0" y="249222"/>
          <a:ext cx="2464593" cy="3450431"/>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149" tIns="330200" rIns="192149" bIns="330200" numCol="1" spcCol="1270" anchor="t" anchorCtr="0">
          <a:noAutofit/>
        </a:bodyPr>
        <a:lstStyle/>
        <a:p>
          <a:pPr marL="0" lvl="0" indent="0" algn="l" defTabSz="622300">
            <a:lnSpc>
              <a:spcPct val="90000"/>
            </a:lnSpc>
            <a:spcBef>
              <a:spcPct val="0"/>
            </a:spcBef>
            <a:spcAft>
              <a:spcPct val="35000"/>
            </a:spcAft>
            <a:buNone/>
          </a:pPr>
          <a:r>
            <a:rPr lang="en-GB" sz="1400" kern="1200" dirty="0"/>
            <a:t>Name of Patient - </a:t>
          </a:r>
          <a:r>
            <a:rPr lang="en-US" sz="1400" kern="1200" dirty="0"/>
            <a:t>John Smith, 62</a:t>
          </a:r>
        </a:p>
        <a:p>
          <a:pPr marL="0" lvl="0" indent="0" algn="l" defTabSz="622300">
            <a:lnSpc>
              <a:spcPct val="90000"/>
            </a:lnSpc>
            <a:spcBef>
              <a:spcPct val="0"/>
            </a:spcBef>
            <a:spcAft>
              <a:spcPct val="35000"/>
            </a:spcAft>
            <a:buNone/>
          </a:pPr>
          <a:r>
            <a:rPr lang="en-US" sz="1400" kern="1200" dirty="0"/>
            <a:t>Weight: 118 KG (18.5 Stones)</a:t>
          </a:r>
        </a:p>
        <a:p>
          <a:pPr marL="0" lvl="0" indent="0" algn="l" defTabSz="622300">
            <a:lnSpc>
              <a:spcPct val="90000"/>
            </a:lnSpc>
            <a:spcBef>
              <a:spcPct val="0"/>
            </a:spcBef>
            <a:spcAft>
              <a:spcPct val="35000"/>
            </a:spcAft>
            <a:buNone/>
          </a:pPr>
          <a:r>
            <a:rPr lang="en-US" sz="1400" kern="1200" dirty="0"/>
            <a:t>Height: 5ft 9inchs</a:t>
          </a:r>
        </a:p>
        <a:p>
          <a:pPr marL="0" lvl="0" indent="0" algn="l" defTabSz="622300">
            <a:lnSpc>
              <a:spcPct val="90000"/>
            </a:lnSpc>
            <a:spcBef>
              <a:spcPct val="0"/>
            </a:spcBef>
            <a:spcAft>
              <a:spcPct val="35000"/>
            </a:spcAft>
            <a:buNone/>
          </a:pPr>
          <a:r>
            <a:rPr lang="en-US" sz="1400" kern="1200" dirty="0"/>
            <a:t>Occupation: </a:t>
          </a:r>
          <a:r>
            <a:rPr lang="en-GB" sz="1400" kern="1200" dirty="0"/>
            <a:t>Factory worker</a:t>
          </a:r>
          <a:endParaRPr lang="en-US" sz="1400" kern="1200" dirty="0"/>
        </a:p>
        <a:p>
          <a:pPr marL="0" lvl="0" indent="0" algn="l" defTabSz="622300">
            <a:lnSpc>
              <a:spcPct val="90000"/>
            </a:lnSpc>
            <a:spcBef>
              <a:spcPct val="0"/>
            </a:spcBef>
            <a:spcAft>
              <a:spcPct val="35000"/>
            </a:spcAft>
            <a:buNone/>
          </a:pPr>
          <a:r>
            <a:rPr lang="en-US" sz="1400" kern="1200" dirty="0"/>
            <a:t>Rural/urban: Urban </a:t>
          </a:r>
        </a:p>
      </dsp:txBody>
      <dsp:txXfrm>
        <a:off x="0" y="1560386"/>
        <a:ext cx="2464593" cy="2070258"/>
      </dsp:txXfrm>
    </dsp:sp>
    <dsp:sp modelId="{224E86BB-1B40-459A-B203-5A0FCD172D2F}">
      <dsp:nvSpPr>
        <dsp:cNvPr id="0" name=""/>
        <dsp:cNvSpPr/>
      </dsp:nvSpPr>
      <dsp:spPr>
        <a:xfrm>
          <a:off x="714732" y="594265"/>
          <a:ext cx="1035129" cy="1035129"/>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6323" y="745856"/>
        <a:ext cx="731947" cy="731947"/>
      </dsp:txXfrm>
    </dsp:sp>
    <dsp:sp modelId="{54F882D4-8D7A-4C42-A9DE-8A53AECA1A4A}">
      <dsp:nvSpPr>
        <dsp:cNvPr id="0" name=""/>
        <dsp:cNvSpPr/>
      </dsp:nvSpPr>
      <dsp:spPr>
        <a:xfrm>
          <a:off x="0" y="3699581"/>
          <a:ext cx="2464593" cy="72"/>
        </a:xfrm>
        <a:prstGeom prst="rect">
          <a:avLst/>
        </a:prstGeom>
        <a:solidFill>
          <a:schemeClr val="accent2">
            <a:hueOff val="936304"/>
            <a:satOff val="-1168"/>
            <a:lumOff val="275"/>
            <a:alphaOff val="0"/>
          </a:schemeClr>
        </a:solidFill>
        <a:ln w="25400" cap="flat" cmpd="sng" algn="ctr">
          <a:solidFill>
            <a:schemeClr val="accent2">
              <a:hueOff val="936304"/>
              <a:satOff val="-1168"/>
              <a:lumOff val="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60F69A-3B8A-439E-B351-F74B849AE3C6}">
      <dsp:nvSpPr>
        <dsp:cNvPr id="0" name=""/>
        <dsp:cNvSpPr/>
      </dsp:nvSpPr>
      <dsp:spPr>
        <a:xfrm>
          <a:off x="2711053" y="249222"/>
          <a:ext cx="2464593" cy="3450431"/>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149" tIns="330200" rIns="192149" bIns="330200" numCol="1" spcCol="1270" anchor="t" anchorCtr="0">
          <a:noAutofit/>
        </a:bodyPr>
        <a:lstStyle/>
        <a:p>
          <a:pPr marL="0" lvl="0" indent="0" algn="l" defTabSz="1155700">
            <a:lnSpc>
              <a:spcPct val="90000"/>
            </a:lnSpc>
            <a:spcBef>
              <a:spcPct val="0"/>
            </a:spcBef>
            <a:spcAft>
              <a:spcPct val="35000"/>
            </a:spcAft>
            <a:buNone/>
          </a:pPr>
          <a:r>
            <a:rPr lang="en-GB" sz="2600" kern="1200"/>
            <a:t>Type of Cancer - </a:t>
          </a:r>
          <a:r>
            <a:rPr lang="en-US" sz="2600" kern="1200"/>
            <a:t>Stage II lung cancer</a:t>
          </a:r>
        </a:p>
      </dsp:txBody>
      <dsp:txXfrm>
        <a:off x="2711053" y="1560386"/>
        <a:ext cx="2464593" cy="2070258"/>
      </dsp:txXfrm>
    </dsp:sp>
    <dsp:sp modelId="{31E46728-6E99-43D4-BDFA-70CCA37B2F3B}">
      <dsp:nvSpPr>
        <dsp:cNvPr id="0" name=""/>
        <dsp:cNvSpPr/>
      </dsp:nvSpPr>
      <dsp:spPr>
        <a:xfrm>
          <a:off x="3425785" y="594265"/>
          <a:ext cx="1035129" cy="1035129"/>
        </a:xfrm>
        <a:prstGeom prst="ellipse">
          <a:avLst/>
        </a:prstGeom>
        <a:solidFill>
          <a:schemeClr val="accent2">
            <a:hueOff val="1872608"/>
            <a:satOff val="-2336"/>
            <a:lumOff val="549"/>
            <a:alphaOff val="0"/>
          </a:schemeClr>
        </a:solidFill>
        <a:ln w="25400" cap="flat" cmpd="sng" algn="ctr">
          <a:solidFill>
            <a:schemeClr val="accent2">
              <a:hueOff val="1872608"/>
              <a:satOff val="-2336"/>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77376" y="745856"/>
        <a:ext cx="731947" cy="731947"/>
      </dsp:txXfrm>
    </dsp:sp>
    <dsp:sp modelId="{D6673909-86CD-4085-A771-5A7B9BC83A2E}">
      <dsp:nvSpPr>
        <dsp:cNvPr id="0" name=""/>
        <dsp:cNvSpPr/>
      </dsp:nvSpPr>
      <dsp:spPr>
        <a:xfrm>
          <a:off x="2711053" y="3699581"/>
          <a:ext cx="2464593" cy="72"/>
        </a:xfrm>
        <a:prstGeom prst="rect">
          <a:avLst/>
        </a:prstGeom>
        <a:solidFill>
          <a:schemeClr val="accent2">
            <a:hueOff val="2808911"/>
            <a:satOff val="-3503"/>
            <a:lumOff val="824"/>
            <a:alphaOff val="0"/>
          </a:schemeClr>
        </a:solidFill>
        <a:ln w="25400" cap="flat" cmpd="sng" algn="ctr">
          <a:solidFill>
            <a:schemeClr val="accent2">
              <a:hueOff val="2808911"/>
              <a:satOff val="-3503"/>
              <a:lumOff val="8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F643CF-A114-496B-985F-EA1A1791DF0D}">
      <dsp:nvSpPr>
        <dsp:cNvPr id="0" name=""/>
        <dsp:cNvSpPr/>
      </dsp:nvSpPr>
      <dsp:spPr>
        <a:xfrm>
          <a:off x="5422106" y="249222"/>
          <a:ext cx="2464593" cy="3450431"/>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149" tIns="330200" rIns="192149" bIns="330200" numCol="1" spcCol="1270" anchor="t" anchorCtr="0">
          <a:noAutofit/>
        </a:bodyPr>
        <a:lstStyle/>
        <a:p>
          <a:pPr marL="0" lvl="0" indent="0" algn="l" defTabSz="1155700">
            <a:lnSpc>
              <a:spcPct val="90000"/>
            </a:lnSpc>
            <a:spcBef>
              <a:spcPct val="0"/>
            </a:spcBef>
            <a:spcAft>
              <a:spcPct val="35000"/>
            </a:spcAft>
            <a:buNone/>
          </a:pPr>
          <a:r>
            <a:rPr lang="en-GB" sz="2600" kern="1200"/>
            <a:t>Root Cause - Smoker, low activity </a:t>
          </a:r>
          <a:endParaRPr lang="en-US" sz="2600" kern="1200"/>
        </a:p>
      </dsp:txBody>
      <dsp:txXfrm>
        <a:off x="5422106" y="1560386"/>
        <a:ext cx="2464593" cy="2070258"/>
      </dsp:txXfrm>
    </dsp:sp>
    <dsp:sp modelId="{0ECB4CA9-0704-4CEC-967C-2DA8F075379C}">
      <dsp:nvSpPr>
        <dsp:cNvPr id="0" name=""/>
        <dsp:cNvSpPr/>
      </dsp:nvSpPr>
      <dsp:spPr>
        <a:xfrm>
          <a:off x="6136838" y="594265"/>
          <a:ext cx="1035129" cy="1035129"/>
        </a:xfrm>
        <a:prstGeom prst="ellipse">
          <a:avLst/>
        </a:prstGeom>
        <a:solidFill>
          <a:schemeClr val="accent2">
            <a:hueOff val="3745215"/>
            <a:satOff val="-4671"/>
            <a:lumOff val="1098"/>
            <a:alphaOff val="0"/>
          </a:schemeClr>
        </a:solidFill>
        <a:ln w="25400" cap="flat" cmpd="sng" algn="ctr">
          <a:solidFill>
            <a:schemeClr val="accent2">
              <a:hueOff val="3745215"/>
              <a:satOff val="-4671"/>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88429" y="745856"/>
        <a:ext cx="731947" cy="731947"/>
      </dsp:txXfrm>
    </dsp:sp>
    <dsp:sp modelId="{943657B7-DA76-4527-B16C-7E7425C50E73}">
      <dsp:nvSpPr>
        <dsp:cNvPr id="0" name=""/>
        <dsp:cNvSpPr/>
      </dsp:nvSpPr>
      <dsp:spPr>
        <a:xfrm>
          <a:off x="5422106" y="3699581"/>
          <a:ext cx="2464593" cy="72"/>
        </a:xfrm>
        <a:prstGeom prst="rect">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F9762-1F7F-4E6F-B11F-C3CC9CBE4F8C}">
      <dsp:nvSpPr>
        <dsp:cNvPr id="0" name=""/>
        <dsp:cNvSpPr/>
      </dsp:nvSpPr>
      <dsp:spPr>
        <a:xfrm>
          <a:off x="0" y="67298"/>
          <a:ext cx="7886700" cy="95471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baseline="0"/>
            <a:t>Chemotherapy</a:t>
          </a:r>
          <a:r>
            <a:rPr lang="en-US" sz="2400" b="0" i="0" kern="1200" baseline="0"/>
            <a:t> – Uses cytotoxic drugs to destroy rapidly dividing cancer cells and slow tumour growth </a:t>
          </a:r>
          <a:r>
            <a:rPr lang="en-US" sz="2400" b="0" i="1" kern="1200" baseline="0"/>
            <a:t>(NICE, 2022)</a:t>
          </a:r>
          <a:endParaRPr lang="en-US" sz="2400" kern="1200"/>
        </a:p>
      </dsp:txBody>
      <dsp:txXfrm>
        <a:off x="46606" y="113904"/>
        <a:ext cx="7793488" cy="861507"/>
      </dsp:txXfrm>
    </dsp:sp>
    <dsp:sp modelId="{1172D992-26BE-4B7F-85E3-4851DE7E936E}">
      <dsp:nvSpPr>
        <dsp:cNvPr id="0" name=""/>
        <dsp:cNvSpPr/>
      </dsp:nvSpPr>
      <dsp:spPr>
        <a:xfrm>
          <a:off x="0" y="1091138"/>
          <a:ext cx="7886700" cy="954719"/>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baseline="0"/>
            <a:t>Pain management</a:t>
          </a:r>
          <a:r>
            <a:rPr lang="en-US" sz="2400" b="0" i="0" kern="1200" baseline="0"/>
            <a:t> – Involves analgesics such as opioids to control cancer-related pain and improve comfort </a:t>
          </a:r>
          <a:r>
            <a:rPr lang="en-US" sz="2400" b="0" i="1" kern="1200" baseline="0"/>
            <a:t>(NHS, 2023)</a:t>
          </a:r>
          <a:endParaRPr lang="en-US" sz="2400" kern="1200"/>
        </a:p>
      </dsp:txBody>
      <dsp:txXfrm>
        <a:off x="46606" y="1137744"/>
        <a:ext cx="7793488" cy="861507"/>
      </dsp:txXfrm>
    </dsp:sp>
    <dsp:sp modelId="{FE877FB8-7614-42F5-91CE-BAA9B4A79DA7}">
      <dsp:nvSpPr>
        <dsp:cNvPr id="0" name=""/>
        <dsp:cNvSpPr/>
      </dsp:nvSpPr>
      <dsp:spPr>
        <a:xfrm>
          <a:off x="0" y="2114978"/>
          <a:ext cx="7886700" cy="954719"/>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baseline="0"/>
            <a:t>Nutritional support</a:t>
          </a:r>
          <a:r>
            <a:rPr lang="en-US" sz="2400" b="0" i="0" kern="1200" baseline="0"/>
            <a:t> – Provides dietary interventions to prevent weight loss and maintain strength during treatment</a:t>
          </a:r>
          <a:endParaRPr lang="en-US" sz="2400" kern="1200"/>
        </a:p>
      </dsp:txBody>
      <dsp:txXfrm>
        <a:off x="46606" y="2161584"/>
        <a:ext cx="7793488" cy="861507"/>
      </dsp:txXfrm>
    </dsp:sp>
    <dsp:sp modelId="{1768C6CE-DDB1-48BF-9728-D639A8887CAE}">
      <dsp:nvSpPr>
        <dsp:cNvPr id="0" name=""/>
        <dsp:cNvSpPr/>
      </dsp:nvSpPr>
      <dsp:spPr>
        <a:xfrm>
          <a:off x="0" y="3138818"/>
          <a:ext cx="7886700" cy="954719"/>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baseline="0"/>
            <a:t>Smoking cessation</a:t>
          </a:r>
          <a:r>
            <a:rPr lang="en-US" sz="2400" b="0" i="0" kern="1200" baseline="0"/>
            <a:t> – Reduces further lung damage and improves treatment effectiveness </a:t>
          </a:r>
          <a:r>
            <a:rPr lang="en-US" sz="2400" b="0" i="1" kern="1200" baseline="0"/>
            <a:t>(NICE, 2022)</a:t>
          </a:r>
          <a:endParaRPr lang="en-US" sz="2400" kern="1200"/>
        </a:p>
      </dsp:txBody>
      <dsp:txXfrm>
        <a:off x="46606" y="3185424"/>
        <a:ext cx="7793488" cy="8615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D7FA5-AEA5-43C1-AC9D-7B313096D8D4}">
      <dsp:nvSpPr>
        <dsp:cNvPr id="0" name=""/>
        <dsp:cNvSpPr/>
      </dsp:nvSpPr>
      <dsp:spPr>
        <a:xfrm>
          <a:off x="0" y="45197"/>
          <a:ext cx="7886700" cy="9149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baseline="0"/>
            <a:t>Smoking</a:t>
          </a:r>
          <a:r>
            <a:rPr lang="en-US" sz="2300" b="0" i="0" kern="1200" baseline="0"/>
            <a:t> – The primary cause of lung cancer due to exposure to carcinogens that damage lung DNA </a:t>
          </a:r>
          <a:r>
            <a:rPr lang="en-US" sz="2300" b="0" i="1" kern="1200" baseline="0"/>
            <a:t>(Cancer Research UK, 2023)</a:t>
          </a:r>
          <a:endParaRPr lang="en-US" sz="2300" kern="1200"/>
        </a:p>
      </dsp:txBody>
      <dsp:txXfrm>
        <a:off x="44664" y="89861"/>
        <a:ext cx="7797372" cy="825612"/>
      </dsp:txXfrm>
    </dsp:sp>
    <dsp:sp modelId="{FBFD23AD-BA6D-4D6A-B12C-A1E7A3879DB8}">
      <dsp:nvSpPr>
        <dsp:cNvPr id="0" name=""/>
        <dsp:cNvSpPr/>
      </dsp:nvSpPr>
      <dsp:spPr>
        <a:xfrm>
          <a:off x="0" y="1026377"/>
          <a:ext cx="7886700" cy="91494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baseline="0"/>
            <a:t>Asbestos exposure</a:t>
          </a:r>
          <a:r>
            <a:rPr lang="en-US" sz="2300" b="0" i="0" kern="1200" baseline="0"/>
            <a:t> – Inhalation of fibres causes long-term lung irritation and increases cancer risk</a:t>
          </a:r>
          <a:endParaRPr lang="en-US" sz="2300" kern="1200"/>
        </a:p>
      </dsp:txBody>
      <dsp:txXfrm>
        <a:off x="44664" y="1071041"/>
        <a:ext cx="7797372" cy="825612"/>
      </dsp:txXfrm>
    </dsp:sp>
    <dsp:sp modelId="{07738C3C-56EB-4C40-917E-0558C6273662}">
      <dsp:nvSpPr>
        <dsp:cNvPr id="0" name=""/>
        <dsp:cNvSpPr/>
      </dsp:nvSpPr>
      <dsp:spPr>
        <a:xfrm>
          <a:off x="0" y="2007558"/>
          <a:ext cx="7886700" cy="91494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baseline="0"/>
            <a:t>Age</a:t>
          </a:r>
          <a:r>
            <a:rPr lang="en-US" sz="2300" b="0" i="0" kern="1200" baseline="0"/>
            <a:t> – Risk increases with age due to cumulative cellular damage over time</a:t>
          </a:r>
          <a:endParaRPr lang="en-US" sz="2300" kern="1200"/>
        </a:p>
      </dsp:txBody>
      <dsp:txXfrm>
        <a:off x="44664" y="2052222"/>
        <a:ext cx="7797372" cy="825612"/>
      </dsp:txXfrm>
    </dsp:sp>
    <dsp:sp modelId="{56B086DC-3DD9-4B78-A5A2-1CB55F7C44BE}">
      <dsp:nvSpPr>
        <dsp:cNvPr id="0" name=""/>
        <dsp:cNvSpPr/>
      </dsp:nvSpPr>
      <dsp:spPr>
        <a:xfrm>
          <a:off x="0" y="2988738"/>
          <a:ext cx="7886700" cy="9149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baseline="0"/>
            <a:t>Air pollution</a:t>
          </a:r>
          <a:r>
            <a:rPr lang="en-US" sz="2300" b="0" i="0" kern="1200" baseline="0"/>
            <a:t> – Long-term exposure to pollutants contributes to respiratory disease and cancer development </a:t>
          </a:r>
          <a:r>
            <a:rPr lang="en-US" sz="2300" b="0" i="1" kern="1200" baseline="0"/>
            <a:t>(WHO, 2022)</a:t>
          </a:r>
          <a:endParaRPr lang="en-US" sz="2300" kern="1200"/>
        </a:p>
      </dsp:txBody>
      <dsp:txXfrm>
        <a:off x="44664" y="3033402"/>
        <a:ext cx="7797372"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42B6C-E1C8-4946-B946-42E888871B87}">
      <dsp:nvSpPr>
        <dsp:cNvPr id="0" name=""/>
        <dsp:cNvSpPr/>
      </dsp:nvSpPr>
      <dsp:spPr>
        <a:xfrm>
          <a:off x="145153" y="633114"/>
          <a:ext cx="1005669" cy="10056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25DFC-3537-414A-83C1-95A9C7345AF7}">
      <dsp:nvSpPr>
        <dsp:cNvPr id="0" name=""/>
        <dsp:cNvSpPr/>
      </dsp:nvSpPr>
      <dsp:spPr>
        <a:xfrm>
          <a:off x="356344" y="844305"/>
          <a:ext cx="583288" cy="5832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FAF535-E487-4449-8CE1-25FAA3131673}">
      <dsp:nvSpPr>
        <dsp:cNvPr id="0" name=""/>
        <dsp:cNvSpPr/>
      </dsp:nvSpPr>
      <dsp:spPr>
        <a:xfrm>
          <a:off x="1366323" y="633114"/>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i="0" kern="1200" baseline="0" dirty="0"/>
            <a:t>NICE guidelines</a:t>
          </a:r>
          <a:r>
            <a:rPr lang="en-US" sz="1600" b="0" i="0" kern="1200" baseline="0" dirty="0"/>
            <a:t> – Provide evidence-based pathways for diagnosis, treatment, and ongoing management </a:t>
          </a:r>
          <a:r>
            <a:rPr lang="en-US" sz="1600" b="0" i="1" kern="1200" baseline="0" dirty="0"/>
            <a:t>(NICE, 2022)</a:t>
          </a:r>
          <a:endParaRPr lang="en-US" sz="1600" kern="1200" dirty="0"/>
        </a:p>
      </dsp:txBody>
      <dsp:txXfrm>
        <a:off x="1366323" y="633114"/>
        <a:ext cx="2370505" cy="1005669"/>
      </dsp:txXfrm>
    </dsp:sp>
    <dsp:sp modelId="{BFDDBBEC-E343-4473-81B6-9DDA620534FB}">
      <dsp:nvSpPr>
        <dsp:cNvPr id="0" name=""/>
        <dsp:cNvSpPr/>
      </dsp:nvSpPr>
      <dsp:spPr>
        <a:xfrm>
          <a:off x="4149871" y="633114"/>
          <a:ext cx="1005669" cy="10056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60668-F90A-447D-BB9D-2E4388DF527C}">
      <dsp:nvSpPr>
        <dsp:cNvPr id="0" name=""/>
        <dsp:cNvSpPr/>
      </dsp:nvSpPr>
      <dsp:spPr>
        <a:xfrm>
          <a:off x="4361061" y="844305"/>
          <a:ext cx="583288" cy="5832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FF2BE9-ABC1-42F0-9A93-CE2538D3ED5A}">
      <dsp:nvSpPr>
        <dsp:cNvPr id="0" name=""/>
        <dsp:cNvSpPr/>
      </dsp:nvSpPr>
      <dsp:spPr>
        <a:xfrm>
          <a:off x="5371040" y="633114"/>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i="0" kern="1200" baseline="0" dirty="0"/>
            <a:t>CT monitoring</a:t>
          </a:r>
          <a:r>
            <a:rPr lang="en-US" sz="1600" b="0" i="0" kern="1200" baseline="0" dirty="0"/>
            <a:t> – Regular imaging allows early detection of tumor progression or treatment response</a:t>
          </a:r>
          <a:endParaRPr lang="en-US" sz="1600" kern="1200" dirty="0"/>
        </a:p>
      </dsp:txBody>
      <dsp:txXfrm>
        <a:off x="5371040" y="633114"/>
        <a:ext cx="2370505" cy="1005669"/>
      </dsp:txXfrm>
    </dsp:sp>
    <dsp:sp modelId="{D9A7C4FE-03F7-4FA1-9F40-79810834B178}">
      <dsp:nvSpPr>
        <dsp:cNvPr id="0" name=""/>
        <dsp:cNvSpPr/>
      </dsp:nvSpPr>
      <dsp:spPr>
        <a:xfrm>
          <a:off x="145153" y="2310092"/>
          <a:ext cx="1005669" cy="10056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25B921-8C10-48C7-9A2F-364C8B04A8AD}">
      <dsp:nvSpPr>
        <dsp:cNvPr id="0" name=""/>
        <dsp:cNvSpPr/>
      </dsp:nvSpPr>
      <dsp:spPr>
        <a:xfrm>
          <a:off x="356344" y="2521282"/>
          <a:ext cx="583288" cy="5832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EADC5C-5218-4BC3-8840-64A46DF85CA2}">
      <dsp:nvSpPr>
        <dsp:cNvPr id="0" name=""/>
        <dsp:cNvSpPr/>
      </dsp:nvSpPr>
      <dsp:spPr>
        <a:xfrm>
          <a:off x="1366323" y="231009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i="0" kern="1200" baseline="0" dirty="0"/>
            <a:t>Multidisciplinary team (MDT)</a:t>
          </a:r>
          <a:r>
            <a:rPr lang="en-US" sz="1600" b="0" i="0" kern="1200" baseline="0" dirty="0"/>
            <a:t> – Collaborative approach involving specialists ensures comprehensive care</a:t>
          </a:r>
          <a:endParaRPr lang="en-US" sz="1600" kern="1200" dirty="0"/>
        </a:p>
      </dsp:txBody>
      <dsp:txXfrm>
        <a:off x="1366323" y="2310092"/>
        <a:ext cx="2370505" cy="1005669"/>
      </dsp:txXfrm>
    </dsp:sp>
    <dsp:sp modelId="{EB644BCE-7F8B-4070-9538-496D2B985ECF}">
      <dsp:nvSpPr>
        <dsp:cNvPr id="0" name=""/>
        <dsp:cNvSpPr/>
      </dsp:nvSpPr>
      <dsp:spPr>
        <a:xfrm>
          <a:off x="4149871" y="2310092"/>
          <a:ext cx="1005669" cy="10056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BA829-05F6-4024-98C0-C3E29B8FB1BF}">
      <dsp:nvSpPr>
        <dsp:cNvPr id="0" name=""/>
        <dsp:cNvSpPr/>
      </dsp:nvSpPr>
      <dsp:spPr>
        <a:xfrm>
          <a:off x="4361061" y="2521282"/>
          <a:ext cx="583288" cy="5832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2237C0-3674-4B7D-9513-04A7AFBCF44F}">
      <dsp:nvSpPr>
        <dsp:cNvPr id="0" name=""/>
        <dsp:cNvSpPr/>
      </dsp:nvSpPr>
      <dsp:spPr>
        <a:xfrm>
          <a:off x="5371040" y="231009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i="0" kern="1200" baseline="0" dirty="0"/>
            <a:t>Patient-</a:t>
          </a:r>
          <a:r>
            <a:rPr lang="en-US" sz="1600" b="1" i="0" kern="1200" baseline="0" dirty="0" err="1"/>
            <a:t>centred</a:t>
          </a:r>
          <a:r>
            <a:rPr lang="en-US" sz="1600" b="1" i="0" kern="1200" baseline="0" dirty="0"/>
            <a:t> care</a:t>
          </a:r>
          <a:r>
            <a:rPr lang="en-US" sz="1600" b="0" i="0" kern="1200" baseline="0" dirty="0"/>
            <a:t> – Involves shared decision-making and respects patient preferences </a:t>
          </a:r>
          <a:r>
            <a:rPr lang="en-US" sz="1600" b="0" i="1" kern="1200" baseline="0" dirty="0"/>
            <a:t>(NHS, 2023)</a:t>
          </a:r>
          <a:endParaRPr lang="en-US" sz="1600" kern="1200" dirty="0"/>
        </a:p>
      </dsp:txBody>
      <dsp:txXfrm>
        <a:off x="5371040" y="2310092"/>
        <a:ext cx="2370505" cy="1005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46AE40-FC7A-4067-9AF9-52A86AE7A8DE}">
      <dsp:nvSpPr>
        <dsp:cNvPr id="0" name=""/>
        <dsp:cNvSpPr/>
      </dsp:nvSpPr>
      <dsp:spPr>
        <a:xfrm>
          <a:off x="516545" y="30670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E0045B-322C-4DCA-94A1-034E9DF5DC62}">
      <dsp:nvSpPr>
        <dsp:cNvPr id="0" name=""/>
        <dsp:cNvSpPr/>
      </dsp:nvSpPr>
      <dsp:spPr>
        <a:xfrm>
          <a:off x="21545" y="1617167"/>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1" i="0" kern="1200" baseline="0" dirty="0"/>
            <a:t>Airway obstruction</a:t>
          </a:r>
          <a:r>
            <a:rPr lang="en-US" sz="1600" b="0" i="0" kern="1200" baseline="0" dirty="0"/>
            <a:t> – Tumor growth within the bronchi narrows or blocks airways, reducing airflow into the lungs</a:t>
          </a:r>
          <a:endParaRPr lang="en-US" sz="1600" kern="1200" dirty="0"/>
        </a:p>
      </dsp:txBody>
      <dsp:txXfrm>
        <a:off x="21545" y="1617167"/>
        <a:ext cx="1800000" cy="2025000"/>
      </dsp:txXfrm>
    </dsp:sp>
    <dsp:sp modelId="{6D4C5CB5-4DF9-49A8-BD08-76D5EE2243E1}">
      <dsp:nvSpPr>
        <dsp:cNvPr id="0" name=""/>
        <dsp:cNvSpPr/>
      </dsp:nvSpPr>
      <dsp:spPr>
        <a:xfrm>
          <a:off x="2631545" y="30670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814684-A077-45B1-8181-6F272DEBF793}">
      <dsp:nvSpPr>
        <dsp:cNvPr id="0" name=""/>
        <dsp:cNvSpPr/>
      </dsp:nvSpPr>
      <dsp:spPr>
        <a:xfrm>
          <a:off x="2136545" y="1617167"/>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1" i="0" kern="1200" baseline="0" dirty="0"/>
            <a:t>Reduced gas exchange</a:t>
          </a:r>
          <a:r>
            <a:rPr lang="en-US" sz="1600" b="0" i="0" kern="1200" baseline="0" dirty="0"/>
            <a:t> – Damage to alveolar structures decreases the surface area available for oxygen and carbon dioxide diffusion </a:t>
          </a:r>
          <a:r>
            <a:rPr lang="en-US" sz="1600" b="0" i="1" kern="1200" baseline="0" dirty="0"/>
            <a:t>(Tortora and Derrickson, 2021)</a:t>
          </a:r>
          <a:endParaRPr lang="en-US" sz="1600" kern="1200" dirty="0"/>
        </a:p>
      </dsp:txBody>
      <dsp:txXfrm>
        <a:off x="2136545" y="1617167"/>
        <a:ext cx="1800000" cy="2025000"/>
      </dsp:txXfrm>
    </dsp:sp>
    <dsp:sp modelId="{251DC279-CF7F-4575-8A65-A4201396188E}">
      <dsp:nvSpPr>
        <dsp:cNvPr id="0" name=""/>
        <dsp:cNvSpPr/>
      </dsp:nvSpPr>
      <dsp:spPr>
        <a:xfrm>
          <a:off x="4746545" y="30670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57EEE2-92D1-47DA-87B1-1472E98AC38C}">
      <dsp:nvSpPr>
        <dsp:cNvPr id="0" name=""/>
        <dsp:cNvSpPr/>
      </dsp:nvSpPr>
      <dsp:spPr>
        <a:xfrm>
          <a:off x="4251545" y="1617167"/>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1" i="0" kern="1200" baseline="0" dirty="0"/>
            <a:t>Hypoxia</a:t>
          </a:r>
          <a:r>
            <a:rPr lang="en-US" sz="1600" b="0" i="0" kern="1200" baseline="0" dirty="0"/>
            <a:t> – Reduced oxygen levels in the blood impair cellular respiration and organ function </a:t>
          </a:r>
          <a:r>
            <a:rPr lang="en-US" sz="1600" b="0" i="1" kern="1200" baseline="0" dirty="0"/>
            <a:t>(NHS, 2023)</a:t>
          </a:r>
          <a:endParaRPr lang="en-US" sz="1600" kern="1200" dirty="0"/>
        </a:p>
      </dsp:txBody>
      <dsp:txXfrm>
        <a:off x="4251545" y="1617167"/>
        <a:ext cx="1800000" cy="2025000"/>
      </dsp:txXfrm>
    </dsp:sp>
    <dsp:sp modelId="{84728BA7-19E3-4F99-BD56-7BFDE3CA1E10}">
      <dsp:nvSpPr>
        <dsp:cNvPr id="0" name=""/>
        <dsp:cNvSpPr/>
      </dsp:nvSpPr>
      <dsp:spPr>
        <a:xfrm>
          <a:off x="6861545" y="30670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DCC42B-676D-43F6-9B3C-721582CE7F29}">
      <dsp:nvSpPr>
        <dsp:cNvPr id="0" name=""/>
        <dsp:cNvSpPr/>
      </dsp:nvSpPr>
      <dsp:spPr>
        <a:xfrm>
          <a:off x="6366545" y="1617167"/>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1" i="0" kern="1200" baseline="0" dirty="0"/>
            <a:t>Cardiovascular strain</a:t>
          </a:r>
          <a:r>
            <a:rPr lang="en-US" sz="1600" b="0" i="0" kern="1200" baseline="0" dirty="0"/>
            <a:t> – The heart increases its workload to compensate for low oxygen levels, potentially leading to complications </a:t>
          </a:r>
          <a:r>
            <a:rPr lang="en-US" sz="1600" b="0" i="1" kern="1200" baseline="0" dirty="0"/>
            <a:t>(Hall, 2020)</a:t>
          </a:r>
          <a:endParaRPr lang="en-US" sz="1600" kern="1200" dirty="0"/>
        </a:p>
      </dsp:txBody>
      <dsp:txXfrm>
        <a:off x="6366545" y="1617167"/>
        <a:ext cx="1800000" cy="2025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C8237-75B1-421D-B8F0-720EF2403BE7}">
      <dsp:nvSpPr>
        <dsp:cNvPr id="0" name=""/>
        <dsp:cNvSpPr/>
      </dsp:nvSpPr>
      <dsp:spPr>
        <a:xfrm>
          <a:off x="1921735" y="137070"/>
          <a:ext cx="703212" cy="7032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A5ED17-5CB7-448B-A699-872029B681FF}">
      <dsp:nvSpPr>
        <dsp:cNvPr id="0" name=""/>
        <dsp:cNvSpPr/>
      </dsp:nvSpPr>
      <dsp:spPr>
        <a:xfrm>
          <a:off x="1491993" y="1243578"/>
          <a:ext cx="1562695" cy="1581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1" kern="1200" dirty="0"/>
            <a:t>System disruption</a:t>
          </a:r>
          <a:r>
            <a:rPr lang="en-US" sz="1600" kern="1200" dirty="0"/>
            <a:t> – Lung cancer impairs both the respiratory and cardiovascular systems, reducing oxygen delivery to the body</a:t>
          </a:r>
        </a:p>
      </dsp:txBody>
      <dsp:txXfrm>
        <a:off x="1491993" y="1243578"/>
        <a:ext cx="1562695" cy="1581008"/>
      </dsp:txXfrm>
    </dsp:sp>
    <dsp:sp modelId="{CE669DE2-D3F1-48FB-93F6-E1C463E18C8A}">
      <dsp:nvSpPr>
        <dsp:cNvPr id="0" name=""/>
        <dsp:cNvSpPr/>
      </dsp:nvSpPr>
      <dsp:spPr>
        <a:xfrm>
          <a:off x="3757902" y="137070"/>
          <a:ext cx="703212" cy="7032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DE08C1-C6A5-4368-80C4-2E67FB273204}">
      <dsp:nvSpPr>
        <dsp:cNvPr id="0" name=""/>
        <dsp:cNvSpPr/>
      </dsp:nvSpPr>
      <dsp:spPr>
        <a:xfrm>
          <a:off x="3328160" y="1243578"/>
          <a:ext cx="1562695" cy="1581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1" kern="1200" dirty="0"/>
            <a:t>Importance of early diagnosis</a:t>
          </a:r>
          <a:r>
            <a:rPr lang="en-US" sz="1600" kern="1200" dirty="0"/>
            <a:t> – Early detection improves treatment effectiveness and survival outcomes </a:t>
          </a:r>
          <a:r>
            <a:rPr lang="en-US" sz="1600" i="1" kern="1200" dirty="0"/>
            <a:t>(NHS, 2023)</a:t>
          </a:r>
          <a:endParaRPr lang="en-US" sz="1600" kern="1200" dirty="0"/>
        </a:p>
      </dsp:txBody>
      <dsp:txXfrm>
        <a:off x="3328160" y="1243578"/>
        <a:ext cx="1562695" cy="1581008"/>
      </dsp:txXfrm>
    </dsp:sp>
    <dsp:sp modelId="{BE1C5748-5405-4F8C-993C-1181194E9108}">
      <dsp:nvSpPr>
        <dsp:cNvPr id="0" name=""/>
        <dsp:cNvSpPr/>
      </dsp:nvSpPr>
      <dsp:spPr>
        <a:xfrm>
          <a:off x="5594069" y="137070"/>
          <a:ext cx="703212" cy="7032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36781E-1525-4C2E-AEB9-5DE9130AC2EE}">
      <dsp:nvSpPr>
        <dsp:cNvPr id="0" name=""/>
        <dsp:cNvSpPr/>
      </dsp:nvSpPr>
      <dsp:spPr>
        <a:xfrm>
          <a:off x="5164327" y="1243578"/>
          <a:ext cx="1562695" cy="1581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1" kern="1200" dirty="0"/>
            <a:t>Holistic care approach</a:t>
          </a:r>
          <a:r>
            <a:rPr lang="en-US" sz="1600" kern="1200" dirty="0"/>
            <a:t> – Effective management requires addressing physical, psychological, and social needs </a:t>
          </a:r>
          <a:r>
            <a:rPr lang="en-US" sz="1600" i="1" kern="1200" dirty="0"/>
            <a:t>(NICE, 2022)</a:t>
          </a:r>
          <a:endParaRPr lang="en-US" sz="1600" kern="1200" dirty="0"/>
        </a:p>
      </dsp:txBody>
      <dsp:txXfrm>
        <a:off x="5164327" y="1243578"/>
        <a:ext cx="1562695" cy="158100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865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Today I will present a care plan for lung cancer, including physiology, patient profile, and evidence-based care aligned with NHS and NICE guidance (NHS, 2023; NICE, 2022).</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Cancer develops when mutations affect normal cell regulation, especially oncogenes and tumour suppressor genes, leading to uncontrolled growth and spread (Cancer Research UK, 2023).</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pulmonary system enables gas exchange at alveoli, where oxygen diffuses into blood and carbon dioxide is removed. Efficient exchange depends on surface area and thin membranes (Tortora and Derrickson, 2021).</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cardiovascular system transports oxygen and nutrients. Pulmonary circulation oxygenates blood, while systemic circulation delivers it to tissues (Hall, 2020).</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John represents a high-risk individual due to smoking and occupational exposure. Age also contributes to reduced physiological resilience (NHS, 2023).</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Care is multidisciplinary, focusing on treatment, symptom management, and psychological support to improve quality of life (NICE, 2022).</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Smoking is the leading cause of lung cancer, with carcinogens damaging lung tissue and DNA over time (Cancer Research UK, 2023).</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NICE recommends imaging, biopsy, and MDT care. Patient-centred communication ensures shared decision-making (NICE, 2022).</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Tumours reduce alveolar function, causing hypoxia. This increases cardiac workload and may lead to complications (Hall, 2020).</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Ethical care includes respecting autonomy, ensuring informed consent, and providing compassionate end-of-life care (NMC, 2018).</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Lung cancer impacts multiple systems, requiring early diagnosis and comprehensive care to improve outcomes (NHS, 2023).</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Full references provided separately.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83CF9-BE1D-F8D4-F309-20B8E4C7CCF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BAB2014-BDC3-1FE8-F41D-F117D7C56214}"/>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FE3464-6A0E-061E-9EB9-9CC92CB89612}"/>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5" name="Footer Placeholder 4">
            <a:extLst>
              <a:ext uri="{FF2B5EF4-FFF2-40B4-BE49-F238E27FC236}">
                <a16:creationId xmlns:a16="http://schemas.microsoft.com/office/drawing/2014/main" id="{ABC10260-4B2E-C455-C393-9BC52FA81C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07D491-054E-84F2-5DC5-B3D7E807CEC5}"/>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4216079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8873B-C1F6-E4FA-40B3-D2C4F37D84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37B2C7-0C7B-9407-8D13-55D8B93F74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DD79B-138D-7404-FAAF-6FE9A14919D5}"/>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5" name="Footer Placeholder 4">
            <a:extLst>
              <a:ext uri="{FF2B5EF4-FFF2-40B4-BE49-F238E27FC236}">
                <a16:creationId xmlns:a16="http://schemas.microsoft.com/office/drawing/2014/main" id="{B058763B-337C-02C1-EF08-01690EDBF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C36A88-81D2-2E33-4E0B-A494D1DBDC5B}"/>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36439890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9613B-D658-0D20-A4F1-A0B392BA9219}"/>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C0D9BD-AB4A-4223-1526-84E758611C49}"/>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076749-6506-CDFE-F7EB-3310941012F8}"/>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5" name="Footer Placeholder 4">
            <a:extLst>
              <a:ext uri="{FF2B5EF4-FFF2-40B4-BE49-F238E27FC236}">
                <a16:creationId xmlns:a16="http://schemas.microsoft.com/office/drawing/2014/main" id="{5B27CFB7-5119-49D8-4056-B6FFF52A54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10D45-E840-2648-96E8-C47A758815AA}"/>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3018738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34BD6-98A5-61B1-0210-52776BC2E4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193DAB-1EEF-66BF-E3E8-238D2FFEFF4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B4CD9D-B509-821F-A2EE-98ADC939188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3FD922-C4EC-875C-7A14-3FA24C9FDCF7}"/>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6" name="Footer Placeholder 5">
            <a:extLst>
              <a:ext uri="{FF2B5EF4-FFF2-40B4-BE49-F238E27FC236}">
                <a16:creationId xmlns:a16="http://schemas.microsoft.com/office/drawing/2014/main" id="{F6321733-ADC3-5060-15AA-3F18666B07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D84E72-B6C0-DD0B-B9E5-147C75F3075A}"/>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40405534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51BF7-B188-3A5C-D5FB-4BC6345F5D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19B941-E73D-8A42-84FE-DA180714563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2F8B7EA-70A2-22FA-4E1B-D98D28ABC8D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3500ED-81D7-85E7-7C69-F3E2FC6CF55B}"/>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0E150652-5971-1494-FD95-F0DA693E0821}"/>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62D4F1-AFC3-5520-C4FA-26D34EC556C4}"/>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8" name="Footer Placeholder 7">
            <a:extLst>
              <a:ext uri="{FF2B5EF4-FFF2-40B4-BE49-F238E27FC236}">
                <a16:creationId xmlns:a16="http://schemas.microsoft.com/office/drawing/2014/main" id="{630393A1-AA96-8067-605D-156E7A53B0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720B4B-54C4-8DFB-52B2-F6699B488E1F}"/>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27581741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285E3-C85D-1339-F390-735DDBC308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F97BE4-07C2-5C7A-474E-203F4AE1BDAC}"/>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4" name="Footer Placeholder 3">
            <a:extLst>
              <a:ext uri="{FF2B5EF4-FFF2-40B4-BE49-F238E27FC236}">
                <a16:creationId xmlns:a16="http://schemas.microsoft.com/office/drawing/2014/main" id="{92A3DF95-FD77-678B-E3B6-14B357955F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B2DC3A-E89A-8945-1313-EFA223BAAA77}"/>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2967593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65F447-A0AD-D6DD-98C4-1D9D872620FF}"/>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3" name="Footer Placeholder 2">
            <a:extLst>
              <a:ext uri="{FF2B5EF4-FFF2-40B4-BE49-F238E27FC236}">
                <a16:creationId xmlns:a16="http://schemas.microsoft.com/office/drawing/2014/main" id="{B19CBDCC-ABC3-EB39-86EC-CE3CD6F4C2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F2E2DA-8F34-25FE-A94F-B609B92E64AB}"/>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16570051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2C4BD-7BD3-BCE0-5B8D-D1949AB551F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87E422-FB9C-6D4A-70D1-F003594E22F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79CA29-01EC-65AC-2EB8-DD6E8E7EC31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166EEA5-EB2B-9521-0366-89D59EC1505B}"/>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6" name="Footer Placeholder 5">
            <a:extLst>
              <a:ext uri="{FF2B5EF4-FFF2-40B4-BE49-F238E27FC236}">
                <a16:creationId xmlns:a16="http://schemas.microsoft.com/office/drawing/2014/main" id="{8E48B8AD-CC9B-0E2A-F338-236D034C0A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BA9144-114D-A005-2D0A-D39F53731A87}"/>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3324681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1EE74-2FDB-BC2B-72CE-86BCE5D6D22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7C371-8E42-D016-63DE-01967190B7D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81032D98-B33E-CE29-B65D-8A009FB9BE2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C4A205D-1D5F-82B7-BB88-A5888E79C6DB}"/>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6" name="Footer Placeholder 5">
            <a:extLst>
              <a:ext uri="{FF2B5EF4-FFF2-40B4-BE49-F238E27FC236}">
                <a16:creationId xmlns:a16="http://schemas.microsoft.com/office/drawing/2014/main" id="{7832B764-4C8F-9BD6-CCF4-6060B4B9AD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97829F-FDBE-00EA-93F3-782B1940045F}"/>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38469341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7C40-3AC5-B704-BB8B-8179D2FEA8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D479D5-8109-2CA4-A834-86D8FB230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322F91-2233-3154-08FE-6B01CEE1C1EC}"/>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5" name="Footer Placeholder 4">
            <a:extLst>
              <a:ext uri="{FF2B5EF4-FFF2-40B4-BE49-F238E27FC236}">
                <a16:creationId xmlns:a16="http://schemas.microsoft.com/office/drawing/2014/main" id="{F7EE9A89-D314-728B-13A9-B9D254F1E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A69EBD-798C-43C8-9D09-CBE8A9DF8697}"/>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2510242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BF2A12-E7E0-0B2F-F786-2CAA9D7617E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C0C2D5-01E6-C069-C339-F77153E9A8E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BFD431-C3A2-A76F-9F8A-4D77E6D79372}"/>
              </a:ext>
            </a:extLst>
          </p:cNvPr>
          <p:cNvSpPr>
            <a:spLocks noGrp="1"/>
          </p:cNvSpPr>
          <p:nvPr>
            <p:ph type="dt" sz="half" idx="10"/>
          </p:nvPr>
        </p:nvSpPr>
        <p:spPr/>
        <p:txBody>
          <a:bodyPr/>
          <a:lstStyle/>
          <a:p>
            <a:fld id="{E32541A7-3624-489D-9CAC-6DCDA6B0800A}" type="datetimeFigureOut">
              <a:rPr lang="en-GB" smtClean="0"/>
              <a:t>22/03/2026</a:t>
            </a:fld>
            <a:endParaRPr lang="en-GB"/>
          </a:p>
        </p:txBody>
      </p:sp>
      <p:sp>
        <p:nvSpPr>
          <p:cNvPr id="5" name="Footer Placeholder 4">
            <a:extLst>
              <a:ext uri="{FF2B5EF4-FFF2-40B4-BE49-F238E27FC236}">
                <a16:creationId xmlns:a16="http://schemas.microsoft.com/office/drawing/2014/main" id="{38BA432D-29F2-4AED-FF7F-2B7D55A563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9F650D-6905-E3F8-0B44-4EEF997236C7}"/>
              </a:ext>
            </a:extLst>
          </p:cNvPr>
          <p:cNvSpPr>
            <a:spLocks noGrp="1"/>
          </p:cNvSpPr>
          <p:nvPr>
            <p:ph type="sldNum" sz="quarter" idx="12"/>
          </p:nvPr>
        </p:nvSpPr>
        <p:spPr/>
        <p:txBody>
          <a:bodyPr/>
          <a:lstStyle/>
          <a:p>
            <a:fld id="{07B9E229-D1D2-4057-9949-F4063788D21E}" type="slidenum">
              <a:rPr lang="en-GB" smtClean="0"/>
              <a:t>‹#›</a:t>
            </a:fld>
            <a:endParaRPr lang="en-GB"/>
          </a:p>
        </p:txBody>
      </p:sp>
    </p:spTree>
    <p:extLst>
      <p:ext uri="{BB962C8B-B14F-4D97-AF65-F5344CB8AC3E}">
        <p14:creationId xmlns:p14="http://schemas.microsoft.com/office/powerpoint/2010/main" val="2558555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628F41-4ED6-20E4-AE0D-528046B2897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CD591F-6079-8081-83A4-E7BB7D245CF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B4777D-10E0-CA4E-77E9-80110FB2B20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E32541A7-3624-489D-9CAC-6DCDA6B0800A}" type="datetimeFigureOut">
              <a:rPr lang="en-GB" smtClean="0"/>
              <a:t>22/03/2026</a:t>
            </a:fld>
            <a:endParaRPr lang="en-GB"/>
          </a:p>
        </p:txBody>
      </p:sp>
      <p:sp>
        <p:nvSpPr>
          <p:cNvPr id="5" name="Footer Placeholder 4">
            <a:extLst>
              <a:ext uri="{FF2B5EF4-FFF2-40B4-BE49-F238E27FC236}">
                <a16:creationId xmlns:a16="http://schemas.microsoft.com/office/drawing/2014/main" id="{C45D58BE-3998-4C70-1650-EA0DA6B7403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7D86DC-9B55-83E4-8B88-F5788D596B9B}"/>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07B9E229-D1D2-4057-9949-F4063788D21E}" type="slidenum">
              <a:rPr lang="en-GB" smtClean="0"/>
              <a:t>‹#›</a:t>
            </a:fld>
            <a:endParaRPr lang="en-GB"/>
          </a:p>
        </p:txBody>
      </p:sp>
    </p:spTree>
    <p:extLst>
      <p:ext uri="{BB962C8B-B14F-4D97-AF65-F5344CB8AC3E}">
        <p14:creationId xmlns:p14="http://schemas.microsoft.com/office/powerpoint/2010/main" val="12509130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9">
            <a:extLst>
              <a:ext uri="{FF2B5EF4-FFF2-40B4-BE49-F238E27FC236}">
                <a16:creationId xmlns:a16="http://schemas.microsoft.com/office/drawing/2014/main" id="{9B7B641A-D08C-E83C-D566-C3EE358293D5}"/>
              </a:ext>
            </a:extLst>
          </p:cNvPr>
          <p:cNvGraphicFramePr>
            <a:graphicFrameLocks noGrp="1"/>
          </p:cNvGraphicFramePr>
          <p:nvPr>
            <p:extLst>
              <p:ext uri="{D42A27DB-BD31-4B8C-83A1-F6EECF244321}">
                <p14:modId xmlns:p14="http://schemas.microsoft.com/office/powerpoint/2010/main" val="3822895551"/>
              </p:ext>
            </p:extLst>
          </p:nvPr>
        </p:nvGraphicFramePr>
        <p:xfrm>
          <a:off x="1127125" y="1120843"/>
          <a:ext cx="7367588" cy="3983070"/>
        </p:xfrm>
        <a:graphic>
          <a:graphicData uri="http://schemas.openxmlformats.org/drawingml/2006/table">
            <a:tbl>
              <a:tblPr firstRow="1" bandRow="1">
                <a:tableStyleId>{5940675A-B579-460E-94D1-54222C63F5DA}</a:tableStyleId>
              </a:tblPr>
              <a:tblGrid>
                <a:gridCol w="2242310">
                  <a:extLst>
                    <a:ext uri="{9D8B030D-6E8A-4147-A177-3AD203B41FA5}">
                      <a16:colId xmlns:a16="http://schemas.microsoft.com/office/drawing/2014/main" val="20000"/>
                    </a:ext>
                  </a:extLst>
                </a:gridCol>
                <a:gridCol w="5125278">
                  <a:extLst>
                    <a:ext uri="{9D8B030D-6E8A-4147-A177-3AD203B41FA5}">
                      <a16:colId xmlns:a16="http://schemas.microsoft.com/office/drawing/2014/main" val="20001"/>
                    </a:ext>
                  </a:extLst>
                </a:gridCol>
              </a:tblGrid>
              <a:tr h="553324">
                <a:tc>
                  <a:txBody>
                    <a:bodyPr/>
                    <a:lstStyle/>
                    <a:p>
                      <a:r>
                        <a:rPr lang="en-GB" sz="1800" b="1" dirty="0">
                          <a:solidFill>
                            <a:schemeClr val="accent1"/>
                          </a:solidFill>
                        </a:rPr>
                        <a:t>STUDENTS NAME </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rPr>
                        <a:t>FOQIA FAROOQ</a:t>
                      </a:r>
                    </a:p>
                  </a:txBody>
                  <a:tcPr marL="91432" marR="91432" marT="45717" marB="45717" anchor="ctr">
                    <a:noFill/>
                  </a:tcPr>
                </a:tc>
                <a:extLst>
                  <a:ext uri="{0D108BD9-81ED-4DB2-BD59-A6C34878D82A}">
                    <a16:rowId xmlns:a16="http://schemas.microsoft.com/office/drawing/2014/main" val="10000"/>
                  </a:ext>
                </a:extLst>
              </a:tr>
              <a:tr h="6400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chemeClr val="accent1"/>
                          </a:solidFill>
                        </a:rPr>
                        <a:t>STUDENTS ID NUMBER </a:t>
                      </a:r>
                    </a:p>
                  </a:txBody>
                  <a:tcPr marL="91432" marR="91432" marT="45717" marB="45717" anchor="ctr">
                    <a:solidFill>
                      <a:schemeClr val="accent1">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accent1"/>
                          </a:solidFill>
                        </a:rPr>
                        <a:t>2424146</a:t>
                      </a:r>
                    </a:p>
                  </a:txBody>
                  <a:tcPr marL="91432" marR="91432" marT="45717" marB="45717" anchor="ctr">
                    <a:noFill/>
                  </a:tcPr>
                </a:tc>
                <a:extLst>
                  <a:ext uri="{0D108BD9-81ED-4DB2-BD59-A6C34878D82A}">
                    <a16:rowId xmlns:a16="http://schemas.microsoft.com/office/drawing/2014/main" val="10001"/>
                  </a:ext>
                </a:extLst>
              </a:tr>
              <a:tr h="561008">
                <a:tc>
                  <a:txBody>
                    <a:bodyPr/>
                    <a:lstStyle/>
                    <a:p>
                      <a:r>
                        <a:rPr lang="en-GB" sz="1800" b="1" dirty="0">
                          <a:solidFill>
                            <a:schemeClr val="accent1"/>
                          </a:solidFill>
                        </a:rPr>
                        <a:t>PROGRAMME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rPr>
                        <a:t>BSc Health &amp; Social Care</a:t>
                      </a:r>
                    </a:p>
                  </a:txBody>
                  <a:tcPr marL="91432" marR="91432" marT="45717" marB="45717" anchor="ctr"/>
                </a:tc>
                <a:extLst>
                  <a:ext uri="{0D108BD9-81ED-4DB2-BD59-A6C34878D82A}">
                    <a16:rowId xmlns:a16="http://schemas.microsoft.com/office/drawing/2014/main" val="10002"/>
                  </a:ext>
                </a:extLst>
              </a:tr>
              <a:tr h="561008">
                <a:tc>
                  <a:txBody>
                    <a:bodyPr/>
                    <a:lstStyle/>
                    <a:p>
                      <a:r>
                        <a:rPr lang="en-GB" sz="1800" b="1" dirty="0">
                          <a:solidFill>
                            <a:schemeClr val="accent1"/>
                          </a:solidFill>
                        </a:rPr>
                        <a:t>MODULE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rPr>
                        <a:t> Introduction to Physiology</a:t>
                      </a:r>
                    </a:p>
                  </a:txBody>
                  <a:tcPr marL="91432" marR="91432" marT="45717" marB="45717" anchor="ctr"/>
                </a:tc>
                <a:extLst>
                  <a:ext uri="{0D108BD9-81ED-4DB2-BD59-A6C34878D82A}">
                    <a16:rowId xmlns:a16="http://schemas.microsoft.com/office/drawing/2014/main" val="10003"/>
                  </a:ext>
                </a:extLst>
              </a:tr>
              <a:tr h="561008">
                <a:tc>
                  <a:txBody>
                    <a:bodyPr/>
                    <a:lstStyle/>
                    <a:p>
                      <a:r>
                        <a:rPr lang="en-GB" sz="1800" b="1" dirty="0">
                          <a:solidFill>
                            <a:schemeClr val="accent1"/>
                          </a:solidFill>
                        </a:rPr>
                        <a:t>MODULE CODE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rPr>
                        <a:t>BMHP5023</a:t>
                      </a:r>
                    </a:p>
                  </a:txBody>
                  <a:tcPr marL="91432" marR="91432" marT="45717" marB="45717" anchor="ctr"/>
                </a:tc>
                <a:extLst>
                  <a:ext uri="{0D108BD9-81ED-4DB2-BD59-A6C34878D82A}">
                    <a16:rowId xmlns:a16="http://schemas.microsoft.com/office/drawing/2014/main" val="10004"/>
                  </a:ext>
                </a:extLst>
              </a:tr>
              <a:tr h="553324">
                <a:tc>
                  <a:txBody>
                    <a:bodyPr/>
                    <a:lstStyle/>
                    <a:p>
                      <a:r>
                        <a:rPr lang="en-GB" sz="1800" b="1" dirty="0">
                          <a:solidFill>
                            <a:schemeClr val="accent1"/>
                          </a:solidFill>
                        </a:rPr>
                        <a:t>ASSIGNMENT TITLE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rPr>
                        <a:t>Presentation PowerPoint with Voice over</a:t>
                      </a:r>
                    </a:p>
                  </a:txBody>
                  <a:tcPr marL="91432" marR="91432" marT="45717" marB="45717" anchor="ctr">
                    <a:noFill/>
                  </a:tcPr>
                </a:tc>
                <a:extLst>
                  <a:ext uri="{0D108BD9-81ED-4DB2-BD59-A6C34878D82A}">
                    <a16:rowId xmlns:a16="http://schemas.microsoft.com/office/drawing/2014/main" val="10005"/>
                  </a:ext>
                </a:extLst>
              </a:tr>
              <a:tr h="553324">
                <a:tc>
                  <a:txBody>
                    <a:bodyPr/>
                    <a:lstStyle/>
                    <a:p>
                      <a:r>
                        <a:rPr lang="en-GB" sz="1800" b="1" dirty="0">
                          <a:solidFill>
                            <a:schemeClr val="accent1"/>
                          </a:solidFill>
                        </a:rPr>
                        <a:t>LECTURER NAME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rPr>
                        <a:t>Robert </a:t>
                      </a:r>
                      <a:r>
                        <a:rPr lang="en-GB" sz="1800" dirty="0" err="1">
                          <a:solidFill>
                            <a:schemeClr val="accent1"/>
                          </a:solidFill>
                        </a:rPr>
                        <a:t>Nartowski</a:t>
                      </a:r>
                      <a:endParaRPr lang="en-GB" sz="1800" dirty="0">
                        <a:solidFill>
                          <a:schemeClr val="accent1"/>
                        </a:solidFill>
                      </a:endParaRPr>
                    </a:p>
                  </a:txBody>
                  <a:tcPr marL="91432" marR="91432" marT="45717" marB="45717" anchor="c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49325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0CB857-F3F9-FACF-C9B0-C0537B2C44A8}"/>
              </a:ext>
            </a:extLst>
          </p:cNvPr>
          <p:cNvPicPr>
            <a:picLocks noChangeAspect="1"/>
          </p:cNvPicPr>
          <p:nvPr/>
        </p:nvPicPr>
        <p:blipFill>
          <a:blip r:embed="rId5"/>
          <a:srcRect/>
          <a:stretch>
            <a:fillRect/>
          </a:stretch>
        </p:blipFill>
        <p:spPr>
          <a:xfrm>
            <a:off x="-2285" y="43804"/>
            <a:ext cx="9143999" cy="6814196"/>
          </a:xfrm>
          <a:prstGeom prst="rect">
            <a:avLst/>
          </a:prstGeom>
        </p:spPr>
      </p:pic>
      <p:sp>
        <p:nvSpPr>
          <p:cNvPr id="2" name="Title 1"/>
          <p:cNvSpPr>
            <a:spLocks noGrp="1"/>
          </p:cNvSpPr>
          <p:nvPr>
            <p:ph type="title"/>
          </p:nvPr>
        </p:nvSpPr>
        <p:spPr>
          <a:xfrm>
            <a:off x="822960" y="1101412"/>
            <a:ext cx="7543800" cy="2681084"/>
          </a:xfrm>
          <a:effectLst>
            <a:outerShdw blurRad="50800" dist="38100" dir="2700000" algn="tl" rotWithShape="0">
              <a:prstClr val="black">
                <a:alpha val="40000"/>
              </a:prstClr>
            </a:outerShdw>
          </a:effectLst>
        </p:spPr>
        <p:txBody>
          <a:bodyPr vert="horz" lIns="68580" tIns="34290" rIns="68580" bIns="34290" rtlCol="0" anchor="b">
            <a:normAutofit/>
          </a:bodyPr>
          <a:lstStyle/>
          <a:p>
            <a:pPr algn="ctr"/>
            <a:r>
              <a:rPr lang="en-US" sz="5400" dirty="0">
                <a:solidFill>
                  <a:srgbClr val="FF0000"/>
                </a:solidFill>
              </a:rPr>
              <a:t>CANCERS</a:t>
            </a:r>
          </a:p>
        </p:txBody>
      </p:sp>
      <p:pic>
        <p:nvPicPr>
          <p:cNvPr id="5" name="Slide 1&amp;2">
            <a:hlinkClick r:id="" action="ppaction://media"/>
            <a:extLst>
              <a:ext uri="{FF2B5EF4-FFF2-40B4-BE49-F238E27FC236}">
                <a16:creationId xmlns:a16="http://schemas.microsoft.com/office/drawing/2014/main" id="{7925674B-ACC2-F1AA-D971-490FE727D3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01054" y="6086247"/>
            <a:ext cx="481438" cy="48143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44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What is Cancer?</a:t>
            </a:r>
          </a:p>
        </p:txBody>
      </p:sp>
      <p:sp>
        <p:nvSpPr>
          <p:cNvPr id="5" name="Rectangle 2">
            <a:extLst>
              <a:ext uri="{FF2B5EF4-FFF2-40B4-BE49-F238E27FC236}">
                <a16:creationId xmlns:a16="http://schemas.microsoft.com/office/drawing/2014/main" id="{413D1E94-8568-9DA2-B1B9-75CBE908C15C}"/>
              </a:ext>
            </a:extLst>
          </p:cNvPr>
          <p:cNvSpPr>
            <a:spLocks noGrp="1" noChangeArrowheads="1"/>
          </p:cNvSpPr>
          <p:nvPr>
            <p:ph idx="1"/>
          </p:nvPr>
        </p:nvSpPr>
        <p:spPr bwMode="auto">
          <a:xfrm>
            <a:off x="571351" y="2743200"/>
            <a:ext cx="3485179" cy="36131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600" b="1" i="0" u="none" strike="noStrike" cap="none" normalizeH="0" baseline="0" dirty="0">
                <a:ln>
                  <a:noFill/>
                </a:ln>
                <a:effectLst/>
                <a:latin typeface="Arial" panose="020B0604020202020204" pitchFamily="34" charset="0"/>
              </a:rPr>
              <a:t>Uncontrolled cell division</a:t>
            </a:r>
            <a:r>
              <a:rPr kumimoji="0" lang="en-US" altLang="en-US" sz="1600" b="0" i="0" u="none" strike="noStrike" cap="none" normalizeH="0" baseline="0" dirty="0">
                <a:ln>
                  <a:noFill/>
                </a:ln>
                <a:effectLst/>
                <a:latin typeface="Arial" panose="020B0604020202020204" pitchFamily="34" charset="0"/>
              </a:rPr>
              <a:t> – Cancer occurs when normal cells become abnormal and begin to divide continuously without the usual biological controls that regulate growth </a:t>
            </a:r>
            <a:r>
              <a:rPr kumimoji="0" lang="en-US" altLang="en-US" sz="1600" b="0" i="1" u="none" strike="noStrike" cap="none" normalizeH="0" baseline="0" dirty="0">
                <a:ln>
                  <a:noFill/>
                </a:ln>
                <a:effectLst/>
                <a:latin typeface="Arial" panose="020B0604020202020204" pitchFamily="34" charset="0"/>
              </a:rPr>
              <a:t>(NHS, 2023)</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600" b="1" i="0" u="none" strike="noStrike" cap="none" normalizeH="0" baseline="0" dirty="0">
                <a:ln>
                  <a:noFill/>
                </a:ln>
                <a:effectLst/>
                <a:latin typeface="Arial" panose="020B0604020202020204" pitchFamily="34" charset="0"/>
              </a:rPr>
              <a:t>Tumor formation</a:t>
            </a:r>
            <a:r>
              <a:rPr kumimoji="0" lang="en-US" altLang="en-US" sz="1600" b="0" i="0" u="none" strike="noStrike" cap="none" normalizeH="0" baseline="0" dirty="0">
                <a:ln>
                  <a:noFill/>
                </a:ln>
                <a:effectLst/>
                <a:latin typeface="Arial" panose="020B0604020202020204" pitchFamily="34" charset="0"/>
              </a:rPr>
              <a:t> – These abnormal cells accumulate to form a mass of tissue called a </a:t>
            </a:r>
            <a:r>
              <a:rPr kumimoji="0" lang="en-US" altLang="en-US" sz="1600" b="0" i="0" u="none" strike="noStrike" cap="none" normalizeH="0" baseline="0" dirty="0" err="1">
                <a:ln>
                  <a:noFill/>
                </a:ln>
                <a:effectLst/>
                <a:latin typeface="Arial" panose="020B0604020202020204" pitchFamily="34" charset="0"/>
              </a:rPr>
              <a:t>tumour</a:t>
            </a:r>
            <a:r>
              <a:rPr kumimoji="0" lang="en-US" altLang="en-US" sz="1600" b="0" i="0" u="none" strike="noStrike" cap="none" normalizeH="0" baseline="0" dirty="0">
                <a:ln>
                  <a:noFill/>
                </a:ln>
                <a:effectLst/>
                <a:latin typeface="Arial" panose="020B0604020202020204" pitchFamily="34" charset="0"/>
              </a:rPr>
              <a:t>, which can be benign or malignant </a:t>
            </a:r>
            <a:r>
              <a:rPr kumimoji="0" lang="en-US" altLang="en-US" sz="1600" b="0" i="1" u="none" strike="noStrike" cap="none" normalizeH="0" baseline="0" dirty="0">
                <a:ln>
                  <a:noFill/>
                </a:ln>
                <a:effectLst/>
                <a:latin typeface="Arial" panose="020B0604020202020204" pitchFamily="34" charset="0"/>
              </a:rPr>
              <a:t>(</a:t>
            </a:r>
            <a:r>
              <a:rPr kumimoji="0" lang="en-US" altLang="en-US" sz="1600" b="0" u="none" strike="noStrike" cap="none" normalizeH="0" baseline="0" dirty="0">
                <a:ln>
                  <a:noFill/>
                </a:ln>
                <a:effectLst/>
                <a:latin typeface="Arial" panose="020B0604020202020204" pitchFamily="34" charset="0"/>
              </a:rPr>
              <a:t>Cancer Research UK</a:t>
            </a:r>
            <a:r>
              <a:rPr kumimoji="0" lang="en-US" altLang="en-US" sz="1600" b="0" i="1" u="none" strike="noStrike" cap="none" normalizeH="0" baseline="0" dirty="0">
                <a:ln>
                  <a:noFill/>
                </a:ln>
                <a:effectLst/>
                <a:latin typeface="Arial" panose="020B0604020202020204" pitchFamily="34" charset="0"/>
              </a:rPr>
              <a:t>, 2023)</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600" b="1" i="0" u="none" strike="noStrike" cap="none" normalizeH="0" baseline="0" dirty="0">
                <a:ln>
                  <a:noFill/>
                </a:ln>
                <a:effectLst/>
                <a:latin typeface="Arial" panose="020B0604020202020204" pitchFamily="34" charset="0"/>
              </a:rPr>
              <a:t>Metastasis</a:t>
            </a:r>
            <a:r>
              <a:rPr kumimoji="0" lang="en-US" altLang="en-US" sz="1600" b="0" i="0" u="none" strike="noStrike" cap="none" normalizeH="0" baseline="0" dirty="0">
                <a:ln>
                  <a:noFill/>
                </a:ln>
                <a:effectLst/>
                <a:latin typeface="Arial" panose="020B0604020202020204" pitchFamily="34" charset="0"/>
              </a:rPr>
              <a:t> – Malignant cancer cells can invade surrounding tissues and spread through the blood or lymphatic system to other parts of the body </a:t>
            </a:r>
            <a:r>
              <a:rPr kumimoji="0" lang="en-US" altLang="en-US" sz="1600" b="0" i="1" u="none" strike="noStrike" cap="none" normalizeH="0" baseline="0" dirty="0">
                <a:ln>
                  <a:noFill/>
                </a:ln>
                <a:effectLst/>
                <a:latin typeface="Arial" panose="020B0604020202020204" pitchFamily="34" charset="0"/>
              </a:rPr>
              <a:t>(NHS, 2023)</a:t>
            </a:r>
            <a:endParaRPr kumimoji="0" lang="en-US" altLang="en-US" sz="1600" b="0" i="0" u="none" strike="noStrike" cap="none" normalizeH="0" baseline="0" dirty="0">
              <a:ln>
                <a:noFill/>
              </a:ln>
              <a:effectLst/>
              <a:latin typeface="Arial" panose="020B0604020202020204" pitchFamily="34" charset="0"/>
            </a:endParaRPr>
          </a:p>
        </p:txBody>
      </p:sp>
      <p:pic>
        <p:nvPicPr>
          <p:cNvPr id="6" name="Picture 5">
            <a:extLst>
              <a:ext uri="{FF2B5EF4-FFF2-40B4-BE49-F238E27FC236}">
                <a16:creationId xmlns:a16="http://schemas.microsoft.com/office/drawing/2014/main" id="{8643580E-5371-CEB6-CA44-356C92350E9A}"/>
              </a:ext>
            </a:extLst>
          </p:cNvPr>
          <p:cNvPicPr>
            <a:picLocks noChangeAspect="1"/>
          </p:cNvPicPr>
          <p:nvPr/>
        </p:nvPicPr>
        <p:blipFill>
          <a:blip r:embed="rId5"/>
          <a:stretch>
            <a:fillRect/>
          </a:stretch>
        </p:blipFill>
        <p:spPr>
          <a:xfrm>
            <a:off x="6258315" y="2338016"/>
            <a:ext cx="2749174" cy="4139440"/>
          </a:xfrm>
          <a:prstGeom prst="rect">
            <a:avLst/>
          </a:prstGeom>
        </p:spPr>
      </p:pic>
      <p:pic>
        <p:nvPicPr>
          <p:cNvPr id="3" name="what is cancer slide 3">
            <a:hlinkClick r:id="" action="ppaction://media"/>
            <a:extLst>
              <a:ext uri="{FF2B5EF4-FFF2-40B4-BE49-F238E27FC236}">
                <a16:creationId xmlns:a16="http://schemas.microsoft.com/office/drawing/2014/main" id="{BC4014E1-4CA2-2495-B425-00BA55C16C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6872" y="5942786"/>
            <a:ext cx="827126" cy="8271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4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57046" y="321045"/>
            <a:ext cx="5829908" cy="670475"/>
          </a:xfrm>
        </p:spPr>
        <p:txBody>
          <a:bodyPr anchor="b">
            <a:normAutofit/>
          </a:bodyPr>
          <a:lstStyle/>
          <a:p>
            <a:r>
              <a:rPr lang="en-GB" sz="2800" dirty="0"/>
              <a:t>Pulmonary System</a:t>
            </a:r>
          </a:p>
        </p:txBody>
      </p:sp>
      <p:sp>
        <p:nvSpPr>
          <p:cNvPr id="4" name="Rectangle 1">
            <a:extLst>
              <a:ext uri="{FF2B5EF4-FFF2-40B4-BE49-F238E27FC236}">
                <a16:creationId xmlns:a16="http://schemas.microsoft.com/office/drawing/2014/main" id="{D558253E-A994-2FD8-F2E0-417583111B72}"/>
              </a:ext>
            </a:extLst>
          </p:cNvPr>
          <p:cNvSpPr>
            <a:spLocks noGrp="1" noChangeArrowheads="1"/>
          </p:cNvSpPr>
          <p:nvPr>
            <p:ph idx="1"/>
          </p:nvPr>
        </p:nvSpPr>
        <p:spPr bwMode="auto">
          <a:xfrm>
            <a:off x="327260" y="991520"/>
            <a:ext cx="5130264" cy="433538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Nasal cavity</a:t>
            </a:r>
            <a:r>
              <a:rPr kumimoji="0" lang="en-US" altLang="en-US" sz="2000" b="0" i="0" u="none" strike="noStrike" cap="none" normalizeH="0" baseline="0" dirty="0">
                <a:ln>
                  <a:noFill/>
                </a:ln>
                <a:effectLst/>
                <a:latin typeface="Arial" panose="020B0604020202020204" pitchFamily="34" charset="0"/>
              </a:rPr>
              <a:t> – Filters, warms, and moistens incoming air before it enters the respiratory tract</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Trachea</a:t>
            </a:r>
            <a:r>
              <a:rPr kumimoji="0" lang="en-US" altLang="en-US" sz="2000" b="0" i="0" u="none" strike="noStrike" cap="none" normalizeH="0" baseline="0" dirty="0">
                <a:ln>
                  <a:noFill/>
                </a:ln>
                <a:effectLst/>
                <a:latin typeface="Arial" panose="020B0604020202020204" pitchFamily="34" charset="0"/>
              </a:rPr>
              <a:t> – A rigid airway that carries air to the lungs while preventing collapse</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Bronchi and bronchioles</a:t>
            </a:r>
            <a:r>
              <a:rPr kumimoji="0" lang="en-US" altLang="en-US" sz="2000" b="0" i="0" u="none" strike="noStrike" cap="none" normalizeH="0" baseline="0" dirty="0">
                <a:ln>
                  <a:noFill/>
                </a:ln>
                <a:effectLst/>
                <a:latin typeface="Arial" panose="020B0604020202020204" pitchFamily="34" charset="0"/>
              </a:rPr>
              <a:t> – Branching airways that distribute air throughout the lungs</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Alveoli</a:t>
            </a:r>
            <a:r>
              <a:rPr kumimoji="0" lang="en-US" altLang="en-US" sz="2000" b="0" i="0" u="none" strike="noStrike" cap="none" normalizeH="0" baseline="0" dirty="0">
                <a:ln>
                  <a:noFill/>
                </a:ln>
                <a:effectLst/>
                <a:latin typeface="Arial" panose="020B0604020202020204" pitchFamily="34" charset="0"/>
              </a:rPr>
              <a:t> – Tiny air sacs where oxygen diffuses into the blood and carbon dioxide is removed</a:t>
            </a:r>
          </a:p>
        </p:txBody>
      </p:sp>
      <p:pic>
        <p:nvPicPr>
          <p:cNvPr id="7" name="Picture 6">
            <a:extLst>
              <a:ext uri="{FF2B5EF4-FFF2-40B4-BE49-F238E27FC236}">
                <a16:creationId xmlns:a16="http://schemas.microsoft.com/office/drawing/2014/main" id="{A9BE03B0-24BF-AD60-E4DF-140AC460641B}"/>
              </a:ext>
            </a:extLst>
          </p:cNvPr>
          <p:cNvPicPr>
            <a:picLocks noChangeAspect="1"/>
          </p:cNvPicPr>
          <p:nvPr/>
        </p:nvPicPr>
        <p:blipFill>
          <a:blip r:embed="rId5"/>
          <a:stretch>
            <a:fillRect/>
          </a:stretch>
        </p:blipFill>
        <p:spPr>
          <a:xfrm>
            <a:off x="5901786" y="1906206"/>
            <a:ext cx="2914954" cy="2062329"/>
          </a:xfrm>
          <a:prstGeom prst="rect">
            <a:avLst/>
          </a:prstGeom>
        </p:spPr>
      </p:pic>
      <p:grpSp>
        <p:nvGrpSpPr>
          <p:cNvPr id="12" name="Group 11">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3" name="Rectangle 12">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ulmonary System slide 4">
            <a:hlinkClick r:id="" action="ppaction://media"/>
            <a:extLst>
              <a:ext uri="{FF2B5EF4-FFF2-40B4-BE49-F238E27FC236}">
                <a16:creationId xmlns:a16="http://schemas.microsoft.com/office/drawing/2014/main" id="{81876A27-C4AA-BFF1-39A6-ED1D013ED7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29718" y="5607598"/>
            <a:ext cx="849429" cy="8494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2" name="Rectangle 4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dirty="0"/>
              <a:t>Cardiovascular System</a:t>
            </a:r>
          </a:p>
        </p:txBody>
      </p:sp>
      <p:sp>
        <p:nvSpPr>
          <p:cNvPr id="23" name="Rectangle 1">
            <a:extLst>
              <a:ext uri="{FF2B5EF4-FFF2-40B4-BE49-F238E27FC236}">
                <a16:creationId xmlns:a16="http://schemas.microsoft.com/office/drawing/2014/main" id="{29193001-25A8-B795-11B0-4456F5D34EC1}"/>
              </a:ext>
            </a:extLst>
          </p:cNvPr>
          <p:cNvSpPr>
            <a:spLocks noGrp="1" noChangeArrowheads="1"/>
          </p:cNvSpPr>
          <p:nvPr>
            <p:ph idx="1"/>
          </p:nvPr>
        </p:nvSpPr>
        <p:spPr bwMode="auto">
          <a:xfrm>
            <a:off x="461284" y="2396067"/>
            <a:ext cx="3485179" cy="36131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600" b="1" i="0" u="none" strike="noStrike" cap="none" normalizeH="0" baseline="0" dirty="0">
                <a:ln>
                  <a:noFill/>
                </a:ln>
                <a:effectLst/>
                <a:latin typeface="Arial" panose="020B0604020202020204" pitchFamily="34" charset="0"/>
              </a:rPr>
              <a:t>Heart</a:t>
            </a:r>
            <a:r>
              <a:rPr kumimoji="0" lang="en-US" altLang="en-US" sz="1600" b="0" i="0" u="none" strike="noStrike" cap="none" normalizeH="0" baseline="0" dirty="0">
                <a:ln>
                  <a:noFill/>
                </a:ln>
                <a:effectLst/>
                <a:latin typeface="Arial" panose="020B0604020202020204" pitchFamily="34" charset="0"/>
              </a:rPr>
              <a:t> – Muscular pump that circulates blood throughout the body</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1" i="0" u="none" strike="noStrike" cap="none" normalizeH="0" baseline="0" dirty="0">
                <a:ln>
                  <a:noFill/>
                </a:ln>
                <a:effectLst/>
                <a:latin typeface="Arial" panose="020B0604020202020204" pitchFamily="34" charset="0"/>
              </a:rPr>
              <a:t>Arteries</a:t>
            </a:r>
            <a:r>
              <a:rPr kumimoji="0" lang="en-US" altLang="en-US" sz="1600" b="0" i="0" u="none" strike="noStrike" cap="none" normalizeH="0" baseline="0" dirty="0">
                <a:ln>
                  <a:noFill/>
                </a:ln>
                <a:effectLst/>
                <a:latin typeface="Arial" panose="020B0604020202020204" pitchFamily="34" charset="0"/>
              </a:rPr>
              <a:t> – Carry oxygenated blood away from the heart to tissues</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1" i="0" u="none" strike="noStrike" cap="none" normalizeH="0" baseline="0" dirty="0">
                <a:ln>
                  <a:noFill/>
                </a:ln>
                <a:effectLst/>
                <a:latin typeface="Arial" panose="020B0604020202020204" pitchFamily="34" charset="0"/>
              </a:rPr>
              <a:t>Veins</a:t>
            </a:r>
            <a:r>
              <a:rPr kumimoji="0" lang="en-US" altLang="en-US" sz="1600" b="0" i="0" u="none" strike="noStrike" cap="none" normalizeH="0" baseline="0" dirty="0">
                <a:ln>
                  <a:noFill/>
                </a:ln>
                <a:effectLst/>
                <a:latin typeface="Arial" panose="020B0604020202020204" pitchFamily="34" charset="0"/>
              </a:rPr>
              <a:t> – Return deoxygenated blood back to the heart</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1" i="0" u="none" strike="noStrike" cap="none" normalizeH="0" baseline="0" dirty="0">
                <a:ln>
                  <a:noFill/>
                </a:ln>
                <a:effectLst/>
                <a:latin typeface="Arial" panose="020B0604020202020204" pitchFamily="34" charset="0"/>
              </a:rPr>
              <a:t>Capillaries</a:t>
            </a:r>
            <a:r>
              <a:rPr kumimoji="0" lang="en-US" altLang="en-US" sz="1600" b="0" i="0" u="none" strike="noStrike" cap="none" normalizeH="0" baseline="0" dirty="0">
                <a:ln>
                  <a:noFill/>
                </a:ln>
                <a:effectLst/>
                <a:latin typeface="Arial" panose="020B0604020202020204" pitchFamily="34" charset="0"/>
              </a:rPr>
              <a:t> – Tiny vessels where gas and nutrient exchange occurs </a:t>
            </a:r>
            <a:r>
              <a:rPr kumimoji="0" lang="en-US" altLang="en-US" sz="1600" b="0" i="1" u="none" strike="noStrike" cap="none" normalizeH="0" baseline="0" dirty="0">
                <a:ln>
                  <a:noFill/>
                </a:ln>
                <a:effectLst/>
                <a:latin typeface="Arial" panose="020B0604020202020204" pitchFamily="34" charset="0"/>
              </a:rPr>
              <a:t>(Hall, 2020)</a:t>
            </a:r>
            <a:endParaRPr kumimoji="0" lang="en-US" altLang="en-US" sz="1600" b="0" i="0" u="none" strike="noStrike" cap="none" normalizeH="0" baseline="0" dirty="0">
              <a:ln>
                <a:noFill/>
              </a:ln>
              <a:effectLst/>
              <a:latin typeface="Arial" panose="020B0604020202020204" pitchFamily="34" charset="0"/>
            </a:endParaRPr>
          </a:p>
        </p:txBody>
      </p:sp>
      <p:pic>
        <p:nvPicPr>
          <p:cNvPr id="21" name="Picture 20" descr="A stethoscope formed in a heart">
            <a:extLst>
              <a:ext uri="{FF2B5EF4-FFF2-40B4-BE49-F238E27FC236}">
                <a16:creationId xmlns:a16="http://schemas.microsoft.com/office/drawing/2014/main" id="{5523E05B-2FF4-38FB-FD5A-1235E77FC037}"/>
              </a:ext>
            </a:extLst>
          </p:cNvPr>
          <p:cNvPicPr>
            <a:picLocks noChangeAspect="1"/>
          </p:cNvPicPr>
          <p:nvPr/>
        </p:nvPicPr>
        <p:blipFill>
          <a:blip r:embed="rId5"/>
          <a:srcRect l="22078" r="34873" b="-1"/>
          <a:stretch>
            <a:fillRect/>
          </a:stretch>
        </p:blipFill>
        <p:spPr>
          <a:xfrm>
            <a:off x="4572000" y="1"/>
            <a:ext cx="4577118" cy="6858000"/>
          </a:xfrm>
          <a:prstGeom prst="rect">
            <a:avLst/>
          </a:prstGeom>
        </p:spPr>
      </p:pic>
      <p:pic>
        <p:nvPicPr>
          <p:cNvPr id="3" name="Cardiovascular System slide 5">
            <a:hlinkClick r:id="" action="ppaction://media"/>
            <a:extLst>
              <a:ext uri="{FF2B5EF4-FFF2-40B4-BE49-F238E27FC236}">
                <a16:creationId xmlns:a16="http://schemas.microsoft.com/office/drawing/2014/main" id="{AA5DED1C-D070-2F31-2EFD-BD1C1BAB66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20302" y="5952169"/>
            <a:ext cx="724828" cy="72482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2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dirty="0"/>
              <a:t>Patient Profile</a:t>
            </a:r>
          </a:p>
        </p:txBody>
      </p:sp>
      <p:sp>
        <p:nvSpPr>
          <p:cNvPr id="4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 name="Content Placeholder 2">
            <a:extLst>
              <a:ext uri="{FF2B5EF4-FFF2-40B4-BE49-F238E27FC236}">
                <a16:creationId xmlns:a16="http://schemas.microsoft.com/office/drawing/2014/main" id="{8BA5971F-C8C0-E4CC-672B-93F8FBE25819}"/>
              </a:ext>
            </a:extLst>
          </p:cNvPr>
          <p:cNvGraphicFramePr>
            <a:graphicFrameLocks noGrp="1"/>
          </p:cNvGraphicFramePr>
          <p:nvPr>
            <p:ph idx="1"/>
            <p:extLst>
              <p:ext uri="{D42A27DB-BD31-4B8C-83A1-F6EECF244321}">
                <p14:modId xmlns:p14="http://schemas.microsoft.com/office/powerpoint/2010/main" val="647988733"/>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Patient Profile slide 6">
            <a:hlinkClick r:id="" action="ppaction://media"/>
            <a:extLst>
              <a:ext uri="{FF2B5EF4-FFF2-40B4-BE49-F238E27FC236}">
                <a16:creationId xmlns:a16="http://schemas.microsoft.com/office/drawing/2014/main" id="{BD0515ED-86EB-99D0-F3A4-706BCE7854A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58872" y="6021659"/>
            <a:ext cx="681552" cy="6815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9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628650" y="365125"/>
            <a:ext cx="7886700" cy="930275"/>
          </a:xfrm>
        </p:spPr>
        <p:txBody>
          <a:bodyPr>
            <a:normAutofit/>
          </a:bodyPr>
          <a:lstStyle/>
          <a:p>
            <a:r>
              <a:rPr lang="en-GB" dirty="0"/>
              <a:t>Personal Care Plan</a:t>
            </a:r>
          </a:p>
        </p:txBody>
      </p:sp>
      <p:graphicFrame>
        <p:nvGraphicFramePr>
          <p:cNvPr id="26" name="Rectangle 1">
            <a:extLst>
              <a:ext uri="{FF2B5EF4-FFF2-40B4-BE49-F238E27FC236}">
                <a16:creationId xmlns:a16="http://schemas.microsoft.com/office/drawing/2014/main" id="{3A91BA88-A39A-E9C7-3C87-665E104F344F}"/>
              </a:ext>
            </a:extLst>
          </p:cNvPr>
          <p:cNvGraphicFramePr>
            <a:graphicFrameLocks noGrp="1"/>
          </p:cNvGraphicFramePr>
          <p:nvPr>
            <p:ph idx="1"/>
            <p:extLst>
              <p:ext uri="{D42A27DB-BD31-4B8C-83A1-F6EECF244321}">
                <p14:modId xmlns:p14="http://schemas.microsoft.com/office/powerpoint/2010/main" val="1160411061"/>
              </p:ext>
            </p:extLst>
          </p:nvPr>
        </p:nvGraphicFramePr>
        <p:xfrm>
          <a:off x="628650" y="2011363"/>
          <a:ext cx="7886700" cy="41608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Personal Care Plan slide 7">
            <a:hlinkClick r:id="" action="ppaction://media"/>
            <a:extLst>
              <a:ext uri="{FF2B5EF4-FFF2-40B4-BE49-F238E27FC236}">
                <a16:creationId xmlns:a16="http://schemas.microsoft.com/office/drawing/2014/main" id="{55B2F126-B9D1-4066-99B1-A88D86F99D2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50327" y="6172200"/>
            <a:ext cx="615253" cy="6152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9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dirty="0"/>
              <a:t>Risk Factors</a:t>
            </a:r>
          </a:p>
        </p:txBody>
      </p:sp>
      <p:sp>
        <p:nvSpPr>
          <p:cNvPr id="1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Rectangle 2">
            <a:extLst>
              <a:ext uri="{FF2B5EF4-FFF2-40B4-BE49-F238E27FC236}">
                <a16:creationId xmlns:a16="http://schemas.microsoft.com/office/drawing/2014/main" id="{156568EF-B5B4-E229-BC7B-4B6FD2EE7F98}"/>
              </a:ext>
            </a:extLst>
          </p:cNvPr>
          <p:cNvGraphicFramePr>
            <a:graphicFrameLocks noGrp="1"/>
          </p:cNvGraphicFramePr>
          <p:nvPr>
            <p:ph idx="1"/>
            <p:extLst>
              <p:ext uri="{D42A27DB-BD31-4B8C-83A1-F6EECF244321}">
                <p14:modId xmlns:p14="http://schemas.microsoft.com/office/powerpoint/2010/main" val="659000890"/>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isk Factors slide 8">
            <a:hlinkClick r:id="" action="ppaction://media"/>
            <a:extLst>
              <a:ext uri="{FF2B5EF4-FFF2-40B4-BE49-F238E27FC236}">
                <a16:creationId xmlns:a16="http://schemas.microsoft.com/office/drawing/2014/main" id="{46A07FBB-DA37-2052-991E-DBA9C886A9D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446770" y="6209738"/>
            <a:ext cx="530225" cy="5302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0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dirty="0"/>
              <a:t>Evidence-Based Care</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710C4820-BEC5-358D-D007-2A86CEDC0127}"/>
              </a:ext>
            </a:extLst>
          </p:cNvPr>
          <p:cNvGraphicFramePr>
            <a:graphicFrameLocks noGrp="1"/>
          </p:cNvGraphicFramePr>
          <p:nvPr>
            <p:ph idx="1"/>
            <p:extLst>
              <p:ext uri="{D42A27DB-BD31-4B8C-83A1-F6EECF244321}">
                <p14:modId xmlns:p14="http://schemas.microsoft.com/office/powerpoint/2010/main" val="1426776401"/>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Evidence-Based Care slide 9">
            <a:hlinkClick r:id="" action="ppaction://media"/>
            <a:extLst>
              <a:ext uri="{FF2B5EF4-FFF2-40B4-BE49-F238E27FC236}">
                <a16:creationId xmlns:a16="http://schemas.microsoft.com/office/drawing/2014/main" id="{1F8C1DA0-C8D0-9FD7-85B3-119D782485D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79845" y="5938799"/>
            <a:ext cx="671009" cy="6710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4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dirty="0"/>
              <a:t>Physiological Impact</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405B1DB1-EA31-3EF4-2497-941102BE8726}"/>
              </a:ext>
            </a:extLst>
          </p:cNvPr>
          <p:cNvGraphicFramePr>
            <a:graphicFrameLocks noGrp="1"/>
          </p:cNvGraphicFramePr>
          <p:nvPr>
            <p:ph idx="1"/>
            <p:extLst>
              <p:ext uri="{D42A27DB-BD31-4B8C-83A1-F6EECF244321}">
                <p14:modId xmlns:p14="http://schemas.microsoft.com/office/powerpoint/2010/main" val="2626793323"/>
              </p:ext>
            </p:extLst>
          </p:nvPr>
        </p:nvGraphicFramePr>
        <p:xfrm>
          <a:off x="628649" y="2228087"/>
          <a:ext cx="8188091" cy="39488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hysiological Impact slide 10">
            <a:hlinkClick r:id="" action="ppaction://media"/>
            <a:extLst>
              <a:ext uri="{FF2B5EF4-FFF2-40B4-BE49-F238E27FC236}">
                <a16:creationId xmlns:a16="http://schemas.microsoft.com/office/drawing/2014/main" id="{BAF1C390-F687-54C6-67C3-815FD50649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236035" y="5891450"/>
            <a:ext cx="723066" cy="7230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3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2" y="1696523"/>
            <a:ext cx="3464954" cy="346495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p:cNvSpPr>
            <a:spLocks noGrp="1"/>
          </p:cNvSpPr>
          <p:nvPr>
            <p:ph type="title"/>
          </p:nvPr>
        </p:nvSpPr>
        <p:spPr>
          <a:xfrm>
            <a:off x="878305" y="1904765"/>
            <a:ext cx="2430380" cy="3048471"/>
          </a:xfrm>
        </p:spPr>
        <p:txBody>
          <a:bodyPr>
            <a:normAutofit/>
          </a:bodyPr>
          <a:lstStyle/>
          <a:p>
            <a:r>
              <a:rPr lang="en-GB" dirty="0">
                <a:solidFill>
                  <a:srgbClr val="FFFFFF"/>
                </a:solidFill>
              </a:rPr>
              <a:t>Ethics &amp; Care</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1" y="1563112"/>
            <a:ext cx="2240924" cy="2240924"/>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defRPr/>
            </a:pPr>
            <a:endParaRPr lang="en-US" sz="1350">
              <a:solidFill>
                <a:srgbClr val="000000"/>
              </a:solidFill>
              <a:latin typeface="Calibri" panose="020F0502020204030204"/>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442994"/>
            <a:ext cx="409575" cy="40957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FFFFFF"/>
              </a:solidFill>
              <a:latin typeface="Calibri" panose="020F0502020204030204"/>
            </a:endParaRPr>
          </a:p>
        </p:txBody>
      </p:sp>
      <p:sp>
        <p:nvSpPr>
          <p:cNvPr id="4" name="Rectangle 1">
            <a:extLst>
              <a:ext uri="{FF2B5EF4-FFF2-40B4-BE49-F238E27FC236}">
                <a16:creationId xmlns:a16="http://schemas.microsoft.com/office/drawing/2014/main" id="{587F43CC-092F-4417-720F-70C740F0A378}"/>
              </a:ext>
            </a:extLst>
          </p:cNvPr>
          <p:cNvSpPr>
            <a:spLocks noGrp="1" noChangeArrowheads="1"/>
          </p:cNvSpPr>
          <p:nvPr>
            <p:ph idx="1"/>
          </p:nvPr>
        </p:nvSpPr>
        <p:spPr bwMode="auto">
          <a:xfrm>
            <a:off x="4027614" y="2001775"/>
            <a:ext cx="4749493" cy="38910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68580" tIns="34290" rIns="68580" bIns="34290" numCol="1" rtlCol="0" anchorCtr="0" compatLnSpc="1">
            <a:prstTxWarp prst="textNoShape">
              <a:avLst/>
            </a:prstTxWarp>
            <a:noAutofit/>
          </a:bodyPr>
          <a:lstStyle/>
          <a:p>
            <a:pPr marL="0" indent="0" eaLnBrk="0" fontAlgn="base" hangingPunct="0">
              <a:spcBef>
                <a:spcPct val="0"/>
              </a:spcBef>
              <a:spcAft>
                <a:spcPts val="450"/>
              </a:spcAft>
              <a:buFontTx/>
              <a:buChar char="•"/>
            </a:pPr>
            <a:r>
              <a:rPr lang="en-US" altLang="en-US" sz="1600" b="1" dirty="0">
                <a:latin typeface="Arial" panose="020B0604020202020204" pitchFamily="34" charset="0"/>
              </a:rPr>
              <a:t>Autonomy</a:t>
            </a:r>
            <a:r>
              <a:rPr lang="en-US" altLang="en-US" sz="1600" dirty="0">
                <a:latin typeface="Arial" panose="020B0604020202020204" pitchFamily="34" charset="0"/>
              </a:rPr>
              <a:t> – Patients have the right to make informed decisions about their care and treatment options </a:t>
            </a:r>
            <a:r>
              <a:rPr lang="en-US" altLang="en-US" sz="1600" i="1" dirty="0">
                <a:latin typeface="Arial" panose="020B0604020202020204" pitchFamily="34" charset="0"/>
              </a:rPr>
              <a:t>(NMC, 2018)</a:t>
            </a:r>
          </a:p>
          <a:p>
            <a:pPr marL="0" indent="0" eaLnBrk="0" fontAlgn="base" hangingPunct="0">
              <a:spcBef>
                <a:spcPct val="0"/>
              </a:spcBef>
              <a:spcAft>
                <a:spcPts val="450"/>
              </a:spcAft>
              <a:buFontTx/>
              <a:buChar char="•"/>
            </a:pPr>
            <a:endParaRPr lang="en-US" altLang="en-US" sz="1600" dirty="0">
              <a:latin typeface="Arial" panose="020B0604020202020204" pitchFamily="34" charset="0"/>
            </a:endParaRPr>
          </a:p>
          <a:p>
            <a:pPr marL="0" indent="0" eaLnBrk="0" fontAlgn="base" hangingPunct="0">
              <a:spcBef>
                <a:spcPct val="0"/>
              </a:spcBef>
              <a:spcAft>
                <a:spcPts val="450"/>
              </a:spcAft>
              <a:buFontTx/>
              <a:buChar char="•"/>
            </a:pPr>
            <a:r>
              <a:rPr lang="en-US" altLang="en-US" sz="1600" b="1" dirty="0">
                <a:latin typeface="Arial" panose="020B0604020202020204" pitchFamily="34" charset="0"/>
              </a:rPr>
              <a:t>Informed consent</a:t>
            </a:r>
            <a:r>
              <a:rPr lang="en-US" altLang="en-US" sz="1600" dirty="0">
                <a:latin typeface="Arial" panose="020B0604020202020204" pitchFamily="34" charset="0"/>
              </a:rPr>
              <a:t> – Healthcare professionals must ensure patients understand the benefits, risks, and alternatives before agreeing to treatment</a:t>
            </a:r>
          </a:p>
          <a:p>
            <a:pPr marL="0" indent="0" eaLnBrk="0" fontAlgn="base" hangingPunct="0">
              <a:spcBef>
                <a:spcPct val="0"/>
              </a:spcBef>
              <a:spcAft>
                <a:spcPts val="450"/>
              </a:spcAft>
              <a:buFontTx/>
              <a:buChar char="•"/>
            </a:pPr>
            <a:endParaRPr lang="en-US" altLang="en-US" sz="1600" dirty="0">
              <a:latin typeface="Arial" panose="020B0604020202020204" pitchFamily="34" charset="0"/>
            </a:endParaRPr>
          </a:p>
          <a:p>
            <a:pPr marL="0" indent="0" eaLnBrk="0" fontAlgn="base" hangingPunct="0">
              <a:spcBef>
                <a:spcPct val="0"/>
              </a:spcBef>
              <a:spcAft>
                <a:spcPts val="450"/>
              </a:spcAft>
              <a:buFontTx/>
              <a:buChar char="•"/>
            </a:pPr>
            <a:r>
              <a:rPr lang="en-US" altLang="en-US" sz="1600" b="1" dirty="0">
                <a:latin typeface="Arial" panose="020B0604020202020204" pitchFamily="34" charset="0"/>
              </a:rPr>
              <a:t>Confidentiality</a:t>
            </a:r>
            <a:r>
              <a:rPr lang="en-US" altLang="en-US" sz="1600" dirty="0">
                <a:latin typeface="Arial" panose="020B0604020202020204" pitchFamily="34" charset="0"/>
              </a:rPr>
              <a:t> – Personal and medical information must be protected and only shared when necessary for care </a:t>
            </a:r>
            <a:r>
              <a:rPr lang="en-US" altLang="en-US" sz="1600" i="1" dirty="0">
                <a:latin typeface="Arial" panose="020B0604020202020204" pitchFamily="34" charset="0"/>
              </a:rPr>
              <a:t>(NMC, 2018)</a:t>
            </a:r>
          </a:p>
          <a:p>
            <a:pPr marL="0" indent="0" eaLnBrk="0" fontAlgn="base" hangingPunct="0">
              <a:spcBef>
                <a:spcPct val="0"/>
              </a:spcBef>
              <a:spcAft>
                <a:spcPts val="450"/>
              </a:spcAft>
              <a:buFontTx/>
              <a:buChar char="•"/>
            </a:pPr>
            <a:endParaRPr lang="en-US" altLang="en-US" sz="1600" dirty="0">
              <a:latin typeface="Arial" panose="020B0604020202020204" pitchFamily="34" charset="0"/>
            </a:endParaRPr>
          </a:p>
          <a:p>
            <a:pPr marL="0" indent="0" eaLnBrk="0" fontAlgn="base" hangingPunct="0">
              <a:spcBef>
                <a:spcPct val="0"/>
              </a:spcBef>
              <a:spcAft>
                <a:spcPts val="450"/>
              </a:spcAft>
              <a:buFontTx/>
              <a:buChar char="•"/>
            </a:pPr>
            <a:r>
              <a:rPr lang="en-US" altLang="en-US" sz="1600" b="1" dirty="0">
                <a:latin typeface="Arial" panose="020B0604020202020204" pitchFamily="34" charset="0"/>
              </a:rPr>
              <a:t>Palliative care</a:t>
            </a:r>
            <a:r>
              <a:rPr lang="en-US" altLang="en-US" sz="1600" dirty="0">
                <a:latin typeface="Arial" panose="020B0604020202020204" pitchFamily="34" charset="0"/>
              </a:rPr>
              <a:t> – Focuses on comfort, dignity, and quality of life in advanced stages of illness </a:t>
            </a:r>
            <a:r>
              <a:rPr lang="en-US" altLang="en-US" sz="1600" i="1" dirty="0">
                <a:latin typeface="Arial" panose="020B0604020202020204" pitchFamily="34" charset="0"/>
              </a:rPr>
              <a:t>(NHS, 2023)</a:t>
            </a:r>
          </a:p>
          <a:p>
            <a:pPr marL="0" indent="0" eaLnBrk="0" fontAlgn="base" hangingPunct="0">
              <a:spcBef>
                <a:spcPct val="0"/>
              </a:spcBef>
              <a:spcAft>
                <a:spcPts val="450"/>
              </a:spcAft>
              <a:buFontTx/>
              <a:buChar char="•"/>
            </a:pPr>
            <a:endParaRPr lang="en-US" altLang="en-US" sz="1600" i="1" dirty="0">
              <a:latin typeface="Arial" panose="020B0604020202020204" pitchFamily="34" charset="0"/>
            </a:endParaRPr>
          </a:p>
          <a:p>
            <a:pPr marL="0" indent="0" eaLnBrk="0" fontAlgn="base" hangingPunct="0">
              <a:spcBef>
                <a:spcPct val="0"/>
              </a:spcBef>
              <a:spcAft>
                <a:spcPts val="450"/>
              </a:spcAft>
              <a:buFontTx/>
              <a:buChar char="•"/>
            </a:pPr>
            <a:r>
              <a:rPr lang="en-US" altLang="en-US" sz="1600" i="1" dirty="0">
                <a:latin typeface="Arial" panose="020B0604020202020204" pitchFamily="34" charset="0"/>
              </a:rPr>
              <a:t>NICE (2022)</a:t>
            </a:r>
            <a:endParaRPr lang="en-US" altLang="en-US" sz="1600" dirty="0">
              <a:latin typeface="Arial" panose="020B0604020202020204" pitchFamily="34" charset="0"/>
            </a:endParaRPr>
          </a:p>
        </p:txBody>
      </p:sp>
      <p:pic>
        <p:nvPicPr>
          <p:cNvPr id="3" name="Ethics &amp; Care slide 11">
            <a:hlinkClick r:id="" action="ppaction://media"/>
            <a:extLst>
              <a:ext uri="{FF2B5EF4-FFF2-40B4-BE49-F238E27FC236}">
                <a16:creationId xmlns:a16="http://schemas.microsoft.com/office/drawing/2014/main" id="{CC63EBA2-7BF4-F5C8-0496-C2C02493E8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28024" y="6018427"/>
            <a:ext cx="584111" cy="58411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3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4"/>
            <a:ext cx="7886700" cy="994172"/>
          </a:xfrm>
        </p:spPr>
        <p:txBody>
          <a:bodyPr>
            <a:normAutofit/>
          </a:bodyPr>
          <a:lstStyle/>
          <a:p>
            <a:r>
              <a:rPr lang="en-GB" sz="4050" dirty="0"/>
              <a:t>Conclusion</a:t>
            </a:r>
          </a:p>
        </p:txBody>
      </p:sp>
      <p:graphicFrame>
        <p:nvGraphicFramePr>
          <p:cNvPr id="7" name="Rectangle 2">
            <a:extLst>
              <a:ext uri="{FF2B5EF4-FFF2-40B4-BE49-F238E27FC236}">
                <a16:creationId xmlns:a16="http://schemas.microsoft.com/office/drawing/2014/main" id="{BD6E32C2-DFD6-E6AB-73AA-DA6BFF1E0726}"/>
              </a:ext>
            </a:extLst>
          </p:cNvPr>
          <p:cNvGraphicFramePr>
            <a:graphicFrameLocks noGrp="1"/>
          </p:cNvGraphicFramePr>
          <p:nvPr>
            <p:ph idx="1"/>
            <p:extLst>
              <p:ext uri="{D42A27DB-BD31-4B8C-83A1-F6EECF244321}">
                <p14:modId xmlns:p14="http://schemas.microsoft.com/office/powerpoint/2010/main" val="2796725208"/>
              </p:ext>
            </p:extLst>
          </p:nvPr>
        </p:nvGraphicFramePr>
        <p:xfrm>
          <a:off x="628649" y="2528315"/>
          <a:ext cx="8219017" cy="29616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Conclusion slide 12">
            <a:hlinkClick r:id="" action="ppaction://media"/>
            <a:extLst>
              <a:ext uri="{FF2B5EF4-FFF2-40B4-BE49-F238E27FC236}">
                <a16:creationId xmlns:a16="http://schemas.microsoft.com/office/drawing/2014/main" id="{9D238CF1-F5D8-C96B-E9D8-E212151DDAE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98959" y="5893021"/>
            <a:ext cx="648707" cy="6487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1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3125453" cy="51435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p:cNvSpPr>
            <a:spLocks noGrp="1"/>
          </p:cNvSpPr>
          <p:nvPr>
            <p:ph type="title"/>
          </p:nvPr>
        </p:nvSpPr>
        <p:spPr>
          <a:xfrm>
            <a:off x="515126" y="1722430"/>
            <a:ext cx="2400300" cy="3345872"/>
          </a:xfrm>
        </p:spPr>
        <p:txBody>
          <a:bodyPr>
            <a:normAutofit/>
          </a:bodyPr>
          <a:lstStyle/>
          <a:p>
            <a:r>
              <a:rPr lang="en-GB" dirty="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2" y="2698860"/>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endParaRPr lang="en-US" sz="1350" dirty="0">
              <a:solidFill>
                <a:prstClr val="black"/>
              </a:solidFill>
              <a:latin typeface="Aptos" panose="02110004020202020204"/>
            </a:endParaRPr>
          </a:p>
        </p:txBody>
      </p:sp>
      <p:sp>
        <p:nvSpPr>
          <p:cNvPr id="3" name="Content Placeholder 2"/>
          <p:cNvSpPr>
            <a:spLocks noGrp="1"/>
          </p:cNvSpPr>
          <p:nvPr>
            <p:ph idx="1"/>
          </p:nvPr>
        </p:nvSpPr>
        <p:spPr>
          <a:xfrm>
            <a:off x="3164633" y="1367367"/>
            <a:ext cx="5707829" cy="4123266"/>
          </a:xfrm>
        </p:spPr>
        <p:txBody>
          <a:bodyPr anchor="ctr">
            <a:noAutofit/>
          </a:bodyPr>
          <a:lstStyle/>
          <a:p>
            <a:r>
              <a:rPr lang="en-GB" sz="1600" dirty="0"/>
              <a:t>Cancer Research UK (2023) </a:t>
            </a:r>
            <a:r>
              <a:rPr lang="en-GB" sz="1600" i="1" dirty="0"/>
              <a:t>Lung cancer statistics</a:t>
            </a:r>
            <a:r>
              <a:rPr lang="en-GB" sz="1600" dirty="0"/>
              <a:t>. Available at: https://www.cancerresearchuk.org/ (Accessed: 17 March 2026). </a:t>
            </a:r>
          </a:p>
          <a:p>
            <a:r>
              <a:rPr lang="en-GB" sz="1600" dirty="0"/>
              <a:t>Hall, J.E. (2020) </a:t>
            </a:r>
            <a:r>
              <a:rPr lang="en-GB" sz="1600" i="1" dirty="0"/>
              <a:t>Guyton and Hall Textbook of Medical Physiology</a:t>
            </a:r>
            <a:r>
              <a:rPr lang="en-GB" sz="1600" dirty="0"/>
              <a:t>. 14th </a:t>
            </a:r>
            <a:r>
              <a:rPr lang="en-GB" sz="1600" dirty="0" err="1"/>
              <a:t>edn</a:t>
            </a:r>
            <a:r>
              <a:rPr lang="en-GB" sz="1600" dirty="0"/>
              <a:t>. Elsevier.  </a:t>
            </a:r>
          </a:p>
          <a:p>
            <a:r>
              <a:rPr lang="en-GB" sz="1600" dirty="0"/>
              <a:t>NHS (2023) </a:t>
            </a:r>
            <a:r>
              <a:rPr lang="en-GB" sz="1600" i="1" dirty="0"/>
              <a:t>Cancer overview</a:t>
            </a:r>
            <a:r>
              <a:rPr lang="en-GB" sz="1600" dirty="0"/>
              <a:t>. Available at: https://www.nhs.uk/conditions/cancer/ (Accessed: 17 March 2026). </a:t>
            </a:r>
          </a:p>
          <a:p>
            <a:r>
              <a:rPr lang="en-GB" sz="1600" dirty="0"/>
              <a:t>NICE (2022) </a:t>
            </a:r>
            <a:r>
              <a:rPr lang="en-GB" sz="1600" i="1" dirty="0"/>
              <a:t>Lung cancer: diagnosis and management (NG122)</a:t>
            </a:r>
            <a:r>
              <a:rPr lang="en-GB" sz="1600" dirty="0"/>
              <a:t>. Available at: https://www.nice.org.uk/guidance/ng122 (Accessed: 17 March 2026). – </a:t>
            </a:r>
          </a:p>
          <a:p>
            <a:r>
              <a:rPr lang="en-GB" sz="1600" dirty="0"/>
              <a:t>NMC (2018) </a:t>
            </a:r>
            <a:r>
              <a:rPr lang="en-GB" sz="1600" i="1" dirty="0"/>
              <a:t>The Code</a:t>
            </a:r>
            <a:r>
              <a:rPr lang="en-GB" sz="1600" dirty="0"/>
              <a:t>. Available at: https://www.nmc.org.uk/ (Accessed: 17 March 2026). </a:t>
            </a:r>
          </a:p>
          <a:p>
            <a:r>
              <a:rPr lang="en-GB" sz="1600" dirty="0"/>
              <a:t>Public Health England (2021) </a:t>
            </a:r>
            <a:r>
              <a:rPr lang="en-GB" sz="1600" i="1" dirty="0"/>
              <a:t>Preventing lung cancer</a:t>
            </a:r>
            <a:r>
              <a:rPr lang="en-GB" sz="1600" dirty="0"/>
              <a:t>. Available at: https://www.gov.uk/ (Accessed: 17 March 2026). </a:t>
            </a:r>
          </a:p>
          <a:p>
            <a:r>
              <a:rPr lang="en-GB" sz="1600" dirty="0"/>
              <a:t>Tortora, G.J. and Derrickson, B. (2021) </a:t>
            </a:r>
            <a:r>
              <a:rPr lang="en-GB" sz="1600" i="1" dirty="0"/>
              <a:t>Principles of Anatomy and Physiology</a:t>
            </a:r>
            <a:r>
              <a:rPr lang="en-GB" sz="1600" dirty="0"/>
              <a:t>. 16th </a:t>
            </a:r>
            <a:r>
              <a:rPr lang="en-GB" sz="1600" dirty="0" err="1"/>
              <a:t>edn</a:t>
            </a:r>
            <a:r>
              <a:rPr lang="en-GB" sz="1600" dirty="0"/>
              <a:t>. Wiley. – </a:t>
            </a:r>
          </a:p>
          <a:p>
            <a:r>
              <a:rPr lang="en-GB" sz="1600" dirty="0"/>
              <a:t>WHO (2022) </a:t>
            </a:r>
            <a:r>
              <a:rPr lang="en-GB" sz="1600" i="1" dirty="0"/>
              <a:t>Cancer fact sheet</a:t>
            </a:r>
            <a:r>
              <a:rPr lang="en-GB" sz="1600" dirty="0"/>
              <a:t>. Available at: https://www.who.int/ (Accessed: 17 March 2026).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487</TotalTime>
  <Words>1236</Words>
  <Application>Microsoft Office PowerPoint</Application>
  <PresentationFormat>On-screen Show (4:3)</PresentationFormat>
  <Paragraphs>100</Paragraphs>
  <Slides>13</Slides>
  <Notes>12</Notes>
  <HiddenSlides>0</HiddenSlides>
  <MMClips>11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Aptos</vt:lpstr>
      <vt:lpstr>Aptos Display</vt:lpstr>
      <vt:lpstr>Arial</vt:lpstr>
      <vt:lpstr>Calibri</vt:lpstr>
      <vt:lpstr>Office Theme</vt:lpstr>
      <vt:lpstr>1_Office Theme</vt:lpstr>
      <vt:lpstr>PowerPoint Presentation</vt:lpstr>
      <vt:lpstr>CANCERS</vt:lpstr>
      <vt:lpstr>What is Cancer?</vt:lpstr>
      <vt:lpstr>Pulmonary System</vt:lpstr>
      <vt:lpstr>Cardiovascular System</vt:lpstr>
      <vt:lpstr>Patient Profile</vt:lpstr>
      <vt:lpstr>Personal Care Plan</vt:lpstr>
      <vt:lpstr>Risk Factors</vt:lpstr>
      <vt:lpstr>Evidence-Based Care</vt:lpstr>
      <vt:lpstr>Physiological Impact</vt:lpstr>
      <vt:lpstr>Ethics &amp; Care</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shamis hamid</dc:creator>
  <cp:keywords/>
  <dc:description>generated using python-pptx</dc:description>
  <cp:lastModifiedBy>shamis hamid</cp:lastModifiedBy>
  <cp:revision>3</cp:revision>
  <dcterms:created xsi:type="dcterms:W3CDTF">2013-01-27T09:14:16Z</dcterms:created>
  <dcterms:modified xsi:type="dcterms:W3CDTF">2026-03-22T22:02:54Z</dcterms:modified>
  <cp:category/>
</cp:coreProperties>
</file>