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61" r:id="rId3"/>
    <p:sldId id="258" r:id="rId4"/>
    <p:sldId id="257" r:id="rId5"/>
    <p:sldId id="259" r:id="rId6"/>
    <p:sldId id="260" r:id="rId7"/>
    <p:sldId id="289" r:id="rId8"/>
    <p:sldId id="291" r:id="rId9"/>
    <p:sldId id="262" r:id="rId10"/>
    <p:sldId id="263" r:id="rId11"/>
    <p:sldId id="265" r:id="rId12"/>
    <p:sldId id="266" r:id="rId13"/>
    <p:sldId id="267" r:id="rId14"/>
    <p:sldId id="288" r:id="rId15"/>
    <p:sldId id="28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90" r:id="rId3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F7E20C-C2A2-616E-1318-553695B3C133}" v="51" dt="2022-01-07T16:33:50.842"/>
    <p1510:client id="{454AE396-8DF2-DA6B-A08C-CF756B3ABC7D}" v="323" dt="2020-12-06T16:24:59.985"/>
    <p1510:client id="{4D313F74-C329-ECB2-F06A-1996AC0499BC}" v="156" dt="2022-01-11T08:24:21.316"/>
    <p1510:client id="{8562A2D4-500B-AC5C-CE58-3288146F73D8}" v="34" dt="2022-01-11T12:55:17.1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66" d="100"/>
          <a:sy n="66" d="100"/>
        </p:scale>
        <p:origin x="59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69433B-EB06-4C9F-A3B4-AACB28DEABF8}"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034CDE91-99BE-4F37-B279-CC42D3F05377}">
      <dgm:prSet/>
      <dgm:spPr/>
      <dgm:t>
        <a:bodyPr/>
        <a:lstStyle/>
        <a:p>
          <a:r>
            <a:rPr lang="en-GB"/>
            <a:t>Motivation is </a:t>
          </a:r>
          <a:r>
            <a:rPr lang="en-GB" b="1"/>
            <a:t>INDIVIDUAL</a:t>
          </a:r>
          <a:endParaRPr lang="en-US"/>
        </a:p>
      </dgm:t>
    </dgm:pt>
    <dgm:pt modelId="{3EEDC574-2E38-4564-98B1-760F99749097}" type="parTrans" cxnId="{E6C6B8E9-EBAE-4B18-87C8-0B550A91AB92}">
      <dgm:prSet/>
      <dgm:spPr/>
      <dgm:t>
        <a:bodyPr/>
        <a:lstStyle/>
        <a:p>
          <a:endParaRPr lang="en-US"/>
        </a:p>
      </dgm:t>
    </dgm:pt>
    <dgm:pt modelId="{E97B3A94-7702-41C0-8B9B-CDB9CD3BDF65}" type="sibTrans" cxnId="{E6C6B8E9-EBAE-4B18-87C8-0B550A91AB92}">
      <dgm:prSet/>
      <dgm:spPr/>
      <dgm:t>
        <a:bodyPr/>
        <a:lstStyle/>
        <a:p>
          <a:endParaRPr lang="en-US"/>
        </a:p>
      </dgm:t>
    </dgm:pt>
    <dgm:pt modelId="{3E72540C-2655-4C94-96EF-570347356D54}">
      <dgm:prSet/>
      <dgm:spPr/>
      <dgm:t>
        <a:bodyPr/>
        <a:lstStyle/>
        <a:p>
          <a:r>
            <a:rPr lang="en-GB"/>
            <a:t>Motivation is </a:t>
          </a:r>
          <a:r>
            <a:rPr lang="en-GB" b="1"/>
            <a:t>INTENTIONAL</a:t>
          </a:r>
          <a:endParaRPr lang="en-US"/>
        </a:p>
      </dgm:t>
    </dgm:pt>
    <dgm:pt modelId="{20780214-F8F1-4C84-9F40-1C61A264539F}" type="parTrans" cxnId="{E7E2D61A-C645-42CA-9FCC-69F580D9078E}">
      <dgm:prSet/>
      <dgm:spPr/>
      <dgm:t>
        <a:bodyPr/>
        <a:lstStyle/>
        <a:p>
          <a:endParaRPr lang="en-US"/>
        </a:p>
      </dgm:t>
    </dgm:pt>
    <dgm:pt modelId="{567B924D-A5F1-4EE9-8C8A-5A34AACEFFD0}" type="sibTrans" cxnId="{E7E2D61A-C645-42CA-9FCC-69F580D9078E}">
      <dgm:prSet/>
      <dgm:spPr/>
      <dgm:t>
        <a:bodyPr/>
        <a:lstStyle/>
        <a:p>
          <a:endParaRPr lang="en-US"/>
        </a:p>
      </dgm:t>
    </dgm:pt>
    <dgm:pt modelId="{B60692FC-3D4B-4F20-81F1-903052D1BC0D}">
      <dgm:prSet/>
      <dgm:spPr/>
      <dgm:t>
        <a:bodyPr/>
        <a:lstStyle/>
        <a:p>
          <a:r>
            <a:rPr lang="en-GB"/>
            <a:t>Motivation is </a:t>
          </a:r>
          <a:r>
            <a:rPr lang="en-GB" b="1"/>
            <a:t>MULTIFACETED</a:t>
          </a:r>
          <a:endParaRPr lang="en-US"/>
        </a:p>
      </dgm:t>
    </dgm:pt>
    <dgm:pt modelId="{44AFB04A-6757-4C78-98F3-1DD1BC89AE5A}" type="parTrans" cxnId="{46F49DA0-B66C-4B43-A0B4-3F289EA5D27C}">
      <dgm:prSet/>
      <dgm:spPr/>
      <dgm:t>
        <a:bodyPr/>
        <a:lstStyle/>
        <a:p>
          <a:endParaRPr lang="en-US"/>
        </a:p>
      </dgm:t>
    </dgm:pt>
    <dgm:pt modelId="{FCAF6609-A830-4CE6-9CFD-9E0DA0D8DAF4}" type="sibTrans" cxnId="{46F49DA0-B66C-4B43-A0B4-3F289EA5D27C}">
      <dgm:prSet/>
      <dgm:spPr/>
      <dgm:t>
        <a:bodyPr/>
        <a:lstStyle/>
        <a:p>
          <a:endParaRPr lang="en-US"/>
        </a:p>
      </dgm:t>
    </dgm:pt>
    <dgm:pt modelId="{919C6F08-0F9F-4584-9607-9C086E45B4F1}">
      <dgm:prSet/>
      <dgm:spPr/>
      <dgm:t>
        <a:bodyPr/>
        <a:lstStyle/>
        <a:p>
          <a:r>
            <a:rPr lang="en-GB"/>
            <a:t>Motivation influences </a:t>
          </a:r>
          <a:r>
            <a:rPr lang="en-GB" b="1"/>
            <a:t>BEHAVIOUR</a:t>
          </a:r>
          <a:endParaRPr lang="en-US"/>
        </a:p>
      </dgm:t>
    </dgm:pt>
    <dgm:pt modelId="{5C9AA920-B51A-400F-B3FE-840217465B92}" type="parTrans" cxnId="{0B05717C-1CE3-4D12-B24A-7AF1044CC4D0}">
      <dgm:prSet/>
      <dgm:spPr/>
      <dgm:t>
        <a:bodyPr/>
        <a:lstStyle/>
        <a:p>
          <a:endParaRPr lang="en-US"/>
        </a:p>
      </dgm:t>
    </dgm:pt>
    <dgm:pt modelId="{E3CC945E-A945-4DF8-BD87-296AFD0CF4FD}" type="sibTrans" cxnId="{0B05717C-1CE3-4D12-B24A-7AF1044CC4D0}">
      <dgm:prSet/>
      <dgm:spPr/>
      <dgm:t>
        <a:bodyPr/>
        <a:lstStyle/>
        <a:p>
          <a:endParaRPr lang="en-US"/>
        </a:p>
      </dgm:t>
    </dgm:pt>
    <dgm:pt modelId="{777DA436-0180-4852-957A-292914D1B07F}" type="pres">
      <dgm:prSet presAssocID="{4E69433B-EB06-4C9F-A3B4-AACB28DEABF8}" presName="Name0" presStyleCnt="0">
        <dgm:presLayoutVars>
          <dgm:dir/>
          <dgm:resizeHandles val="exact"/>
        </dgm:presLayoutVars>
      </dgm:prSet>
      <dgm:spPr/>
    </dgm:pt>
    <dgm:pt modelId="{1A57E57F-998F-4099-94A0-25DA2EACB7F5}" type="pres">
      <dgm:prSet presAssocID="{034CDE91-99BE-4F37-B279-CC42D3F05377}" presName="node" presStyleLbl="node1" presStyleIdx="0" presStyleCnt="7">
        <dgm:presLayoutVars>
          <dgm:bulletEnabled val="1"/>
        </dgm:presLayoutVars>
      </dgm:prSet>
      <dgm:spPr/>
    </dgm:pt>
    <dgm:pt modelId="{CBB0F16D-97C0-4880-8B85-40F1AAF2A0A3}" type="pres">
      <dgm:prSet presAssocID="{E97B3A94-7702-41C0-8B9B-CDB9CD3BDF65}" presName="sibTransSpacerBeforeConnector" presStyleCnt="0"/>
      <dgm:spPr/>
    </dgm:pt>
    <dgm:pt modelId="{C37CFB65-E43F-4246-B90C-73AB42E7D36B}" type="pres">
      <dgm:prSet presAssocID="{E97B3A94-7702-41C0-8B9B-CDB9CD3BDF65}" presName="sibTrans" presStyleLbl="node1" presStyleIdx="1" presStyleCnt="7"/>
      <dgm:spPr/>
    </dgm:pt>
    <dgm:pt modelId="{BFBCA1F3-8958-4BFB-B15A-683BDD2C28DF}" type="pres">
      <dgm:prSet presAssocID="{E97B3A94-7702-41C0-8B9B-CDB9CD3BDF65}" presName="sibTransSpacerAfterConnector" presStyleCnt="0"/>
      <dgm:spPr/>
    </dgm:pt>
    <dgm:pt modelId="{831FCF31-88A7-40C8-ADB8-D95CE3891AB3}" type="pres">
      <dgm:prSet presAssocID="{3E72540C-2655-4C94-96EF-570347356D54}" presName="node" presStyleLbl="node1" presStyleIdx="2" presStyleCnt="7">
        <dgm:presLayoutVars>
          <dgm:bulletEnabled val="1"/>
        </dgm:presLayoutVars>
      </dgm:prSet>
      <dgm:spPr/>
    </dgm:pt>
    <dgm:pt modelId="{E747D190-1EA8-4CD8-940D-04850011FCF6}" type="pres">
      <dgm:prSet presAssocID="{567B924D-A5F1-4EE9-8C8A-5A34AACEFFD0}" presName="sibTransSpacerBeforeConnector" presStyleCnt="0"/>
      <dgm:spPr/>
    </dgm:pt>
    <dgm:pt modelId="{BA9D8E45-3862-4466-B1AD-683309DF238D}" type="pres">
      <dgm:prSet presAssocID="{567B924D-A5F1-4EE9-8C8A-5A34AACEFFD0}" presName="sibTrans" presStyleLbl="node1" presStyleIdx="3" presStyleCnt="7"/>
      <dgm:spPr/>
    </dgm:pt>
    <dgm:pt modelId="{67A373F5-FEC9-4C07-8548-B0B1CD9A9E25}" type="pres">
      <dgm:prSet presAssocID="{567B924D-A5F1-4EE9-8C8A-5A34AACEFFD0}" presName="sibTransSpacerAfterConnector" presStyleCnt="0"/>
      <dgm:spPr/>
    </dgm:pt>
    <dgm:pt modelId="{FD00CE5A-1FFD-4C3F-BCF1-3E405944740C}" type="pres">
      <dgm:prSet presAssocID="{B60692FC-3D4B-4F20-81F1-903052D1BC0D}" presName="node" presStyleLbl="node1" presStyleIdx="4" presStyleCnt="7">
        <dgm:presLayoutVars>
          <dgm:bulletEnabled val="1"/>
        </dgm:presLayoutVars>
      </dgm:prSet>
      <dgm:spPr/>
    </dgm:pt>
    <dgm:pt modelId="{CDD9D5A2-43D5-4610-B74C-C01F3DB39430}" type="pres">
      <dgm:prSet presAssocID="{FCAF6609-A830-4CE6-9CFD-9E0DA0D8DAF4}" presName="sibTransSpacerBeforeConnector" presStyleCnt="0"/>
      <dgm:spPr/>
    </dgm:pt>
    <dgm:pt modelId="{0DABD545-25A5-4B7F-AAB9-4DC599DA9049}" type="pres">
      <dgm:prSet presAssocID="{FCAF6609-A830-4CE6-9CFD-9E0DA0D8DAF4}" presName="sibTrans" presStyleLbl="node1" presStyleIdx="5" presStyleCnt="7"/>
      <dgm:spPr/>
    </dgm:pt>
    <dgm:pt modelId="{645D6F4D-3F9C-40A9-870A-55FF10C0CCF3}" type="pres">
      <dgm:prSet presAssocID="{FCAF6609-A830-4CE6-9CFD-9E0DA0D8DAF4}" presName="sibTransSpacerAfterConnector" presStyleCnt="0"/>
      <dgm:spPr/>
    </dgm:pt>
    <dgm:pt modelId="{79904FD8-1D9F-4D59-87E5-0766CE900628}" type="pres">
      <dgm:prSet presAssocID="{919C6F08-0F9F-4584-9607-9C086E45B4F1}" presName="node" presStyleLbl="node1" presStyleIdx="6" presStyleCnt="7">
        <dgm:presLayoutVars>
          <dgm:bulletEnabled val="1"/>
        </dgm:presLayoutVars>
      </dgm:prSet>
      <dgm:spPr/>
    </dgm:pt>
  </dgm:ptLst>
  <dgm:cxnLst>
    <dgm:cxn modelId="{8F6D370B-0503-49CC-BC1A-D89F4103A683}" type="presOf" srcId="{3E72540C-2655-4C94-96EF-570347356D54}" destId="{831FCF31-88A7-40C8-ADB8-D95CE3891AB3}" srcOrd="0" destOrd="0" presId="urn:microsoft.com/office/officeart/2016/7/layout/BasicProcessNew"/>
    <dgm:cxn modelId="{E7E2D61A-C645-42CA-9FCC-69F580D9078E}" srcId="{4E69433B-EB06-4C9F-A3B4-AACB28DEABF8}" destId="{3E72540C-2655-4C94-96EF-570347356D54}" srcOrd="1" destOrd="0" parTransId="{20780214-F8F1-4C84-9F40-1C61A264539F}" sibTransId="{567B924D-A5F1-4EE9-8C8A-5A34AACEFFD0}"/>
    <dgm:cxn modelId="{7AEB8023-1366-4100-8F54-D005D5AC99C0}" type="presOf" srcId="{E97B3A94-7702-41C0-8B9B-CDB9CD3BDF65}" destId="{C37CFB65-E43F-4246-B90C-73AB42E7D36B}" srcOrd="0" destOrd="0" presId="urn:microsoft.com/office/officeart/2016/7/layout/BasicProcessNew"/>
    <dgm:cxn modelId="{46D18D39-66DD-4760-BC36-E56E93984264}" type="presOf" srcId="{4E69433B-EB06-4C9F-A3B4-AACB28DEABF8}" destId="{777DA436-0180-4852-957A-292914D1B07F}" srcOrd="0" destOrd="0" presId="urn:microsoft.com/office/officeart/2016/7/layout/BasicProcessNew"/>
    <dgm:cxn modelId="{7DE94B3C-0AE3-4466-979E-AC66E7A11015}" type="presOf" srcId="{B60692FC-3D4B-4F20-81F1-903052D1BC0D}" destId="{FD00CE5A-1FFD-4C3F-BCF1-3E405944740C}" srcOrd="0" destOrd="0" presId="urn:microsoft.com/office/officeart/2016/7/layout/BasicProcessNew"/>
    <dgm:cxn modelId="{0B05717C-1CE3-4D12-B24A-7AF1044CC4D0}" srcId="{4E69433B-EB06-4C9F-A3B4-AACB28DEABF8}" destId="{919C6F08-0F9F-4584-9607-9C086E45B4F1}" srcOrd="3" destOrd="0" parTransId="{5C9AA920-B51A-400F-B3FE-840217465B92}" sibTransId="{E3CC945E-A945-4DF8-BD87-296AFD0CF4FD}"/>
    <dgm:cxn modelId="{276D2081-912E-4095-92CB-96B73F3F023D}" type="presOf" srcId="{FCAF6609-A830-4CE6-9CFD-9E0DA0D8DAF4}" destId="{0DABD545-25A5-4B7F-AAB9-4DC599DA9049}" srcOrd="0" destOrd="0" presId="urn:microsoft.com/office/officeart/2016/7/layout/BasicProcessNew"/>
    <dgm:cxn modelId="{46F49DA0-B66C-4B43-A0B4-3F289EA5D27C}" srcId="{4E69433B-EB06-4C9F-A3B4-AACB28DEABF8}" destId="{B60692FC-3D4B-4F20-81F1-903052D1BC0D}" srcOrd="2" destOrd="0" parTransId="{44AFB04A-6757-4C78-98F3-1DD1BC89AE5A}" sibTransId="{FCAF6609-A830-4CE6-9CFD-9E0DA0D8DAF4}"/>
    <dgm:cxn modelId="{D8A505A4-67F3-4B02-ABE5-7CB6ECB01F21}" type="presOf" srcId="{919C6F08-0F9F-4584-9607-9C086E45B4F1}" destId="{79904FD8-1D9F-4D59-87E5-0766CE900628}" srcOrd="0" destOrd="0" presId="urn:microsoft.com/office/officeart/2016/7/layout/BasicProcessNew"/>
    <dgm:cxn modelId="{0C4738BE-706F-4BA8-ADB9-DBE321C83E35}" type="presOf" srcId="{034CDE91-99BE-4F37-B279-CC42D3F05377}" destId="{1A57E57F-998F-4099-94A0-25DA2EACB7F5}" srcOrd="0" destOrd="0" presId="urn:microsoft.com/office/officeart/2016/7/layout/BasicProcessNew"/>
    <dgm:cxn modelId="{A83B30E6-4206-4CFC-A4C6-606D355CA53C}" type="presOf" srcId="{567B924D-A5F1-4EE9-8C8A-5A34AACEFFD0}" destId="{BA9D8E45-3862-4466-B1AD-683309DF238D}" srcOrd="0" destOrd="0" presId="urn:microsoft.com/office/officeart/2016/7/layout/BasicProcessNew"/>
    <dgm:cxn modelId="{E6C6B8E9-EBAE-4B18-87C8-0B550A91AB92}" srcId="{4E69433B-EB06-4C9F-A3B4-AACB28DEABF8}" destId="{034CDE91-99BE-4F37-B279-CC42D3F05377}" srcOrd="0" destOrd="0" parTransId="{3EEDC574-2E38-4564-98B1-760F99749097}" sibTransId="{E97B3A94-7702-41C0-8B9B-CDB9CD3BDF65}"/>
    <dgm:cxn modelId="{002A5435-864C-4550-84DE-3BBCDA0A224E}" type="presParOf" srcId="{777DA436-0180-4852-957A-292914D1B07F}" destId="{1A57E57F-998F-4099-94A0-25DA2EACB7F5}" srcOrd="0" destOrd="0" presId="urn:microsoft.com/office/officeart/2016/7/layout/BasicProcessNew"/>
    <dgm:cxn modelId="{8FCEC880-DE3E-4145-90E4-2B8D57564E1F}" type="presParOf" srcId="{777DA436-0180-4852-957A-292914D1B07F}" destId="{CBB0F16D-97C0-4880-8B85-40F1AAF2A0A3}" srcOrd="1" destOrd="0" presId="urn:microsoft.com/office/officeart/2016/7/layout/BasicProcessNew"/>
    <dgm:cxn modelId="{56CC21B7-D2AF-414B-BE5C-90821A70041F}" type="presParOf" srcId="{777DA436-0180-4852-957A-292914D1B07F}" destId="{C37CFB65-E43F-4246-B90C-73AB42E7D36B}" srcOrd="2" destOrd="0" presId="urn:microsoft.com/office/officeart/2016/7/layout/BasicProcessNew"/>
    <dgm:cxn modelId="{7998B833-BB46-49F2-912E-A2C9752F6D96}" type="presParOf" srcId="{777DA436-0180-4852-957A-292914D1B07F}" destId="{BFBCA1F3-8958-4BFB-B15A-683BDD2C28DF}" srcOrd="3" destOrd="0" presId="urn:microsoft.com/office/officeart/2016/7/layout/BasicProcessNew"/>
    <dgm:cxn modelId="{9C0C6F32-2ADA-4C12-8CEB-2941A560DA9C}" type="presParOf" srcId="{777DA436-0180-4852-957A-292914D1B07F}" destId="{831FCF31-88A7-40C8-ADB8-D95CE3891AB3}" srcOrd="4" destOrd="0" presId="urn:microsoft.com/office/officeart/2016/7/layout/BasicProcessNew"/>
    <dgm:cxn modelId="{EF32BE1D-CECB-4031-B76F-75CD26488B41}" type="presParOf" srcId="{777DA436-0180-4852-957A-292914D1B07F}" destId="{E747D190-1EA8-4CD8-940D-04850011FCF6}" srcOrd="5" destOrd="0" presId="urn:microsoft.com/office/officeart/2016/7/layout/BasicProcessNew"/>
    <dgm:cxn modelId="{43AA8BC1-BA20-4999-841C-16174DF392DD}" type="presParOf" srcId="{777DA436-0180-4852-957A-292914D1B07F}" destId="{BA9D8E45-3862-4466-B1AD-683309DF238D}" srcOrd="6" destOrd="0" presId="urn:microsoft.com/office/officeart/2016/7/layout/BasicProcessNew"/>
    <dgm:cxn modelId="{759D04CC-9BA8-4BE9-AC2A-00CC8B3FA2D6}" type="presParOf" srcId="{777DA436-0180-4852-957A-292914D1B07F}" destId="{67A373F5-FEC9-4C07-8548-B0B1CD9A9E25}" srcOrd="7" destOrd="0" presId="urn:microsoft.com/office/officeart/2016/7/layout/BasicProcessNew"/>
    <dgm:cxn modelId="{D1B11CDE-D5AD-4AEA-B713-6743A9E8D6A7}" type="presParOf" srcId="{777DA436-0180-4852-957A-292914D1B07F}" destId="{FD00CE5A-1FFD-4C3F-BCF1-3E405944740C}" srcOrd="8" destOrd="0" presId="urn:microsoft.com/office/officeart/2016/7/layout/BasicProcessNew"/>
    <dgm:cxn modelId="{ADD90421-7BFC-41D7-AFDF-315458534568}" type="presParOf" srcId="{777DA436-0180-4852-957A-292914D1B07F}" destId="{CDD9D5A2-43D5-4610-B74C-C01F3DB39430}" srcOrd="9" destOrd="0" presId="urn:microsoft.com/office/officeart/2016/7/layout/BasicProcessNew"/>
    <dgm:cxn modelId="{E8D8380F-66DA-48C4-85CA-382035976D18}" type="presParOf" srcId="{777DA436-0180-4852-957A-292914D1B07F}" destId="{0DABD545-25A5-4B7F-AAB9-4DC599DA9049}" srcOrd="10" destOrd="0" presId="urn:microsoft.com/office/officeart/2016/7/layout/BasicProcessNew"/>
    <dgm:cxn modelId="{3661839E-B909-4091-B3F4-7A5D564DF866}" type="presParOf" srcId="{777DA436-0180-4852-957A-292914D1B07F}" destId="{645D6F4D-3F9C-40A9-870A-55FF10C0CCF3}" srcOrd="11" destOrd="0" presId="urn:microsoft.com/office/officeart/2016/7/layout/BasicProcessNew"/>
    <dgm:cxn modelId="{ABCF2DAB-406A-4219-8C6C-DFA469058F27}" type="presParOf" srcId="{777DA436-0180-4852-957A-292914D1B07F}" destId="{79904FD8-1D9F-4D59-87E5-0766CE900628}" srcOrd="12"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1136BB-6434-4F5D-87FB-0492CFA1067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973FB8E-734A-4911-8C90-D1E0BDEF1069}">
      <dgm:prSet/>
      <dgm:spPr/>
      <dgm:t>
        <a:bodyPr/>
        <a:lstStyle/>
        <a:p>
          <a:pPr>
            <a:lnSpc>
              <a:spcPct val="100000"/>
            </a:lnSpc>
          </a:pPr>
          <a:r>
            <a:rPr lang="en-GB"/>
            <a:t>Qualification</a:t>
          </a:r>
          <a:endParaRPr lang="en-US"/>
        </a:p>
      </dgm:t>
    </dgm:pt>
    <dgm:pt modelId="{FC6C50EC-2B20-4B5C-B5E0-199387046A04}" type="parTrans" cxnId="{238435F9-4C01-47B7-9DE6-D99C4B206503}">
      <dgm:prSet/>
      <dgm:spPr/>
      <dgm:t>
        <a:bodyPr/>
        <a:lstStyle/>
        <a:p>
          <a:endParaRPr lang="en-US"/>
        </a:p>
      </dgm:t>
    </dgm:pt>
    <dgm:pt modelId="{C3933CC9-6495-45ED-A29A-FCD79F9E52F4}" type="sibTrans" cxnId="{238435F9-4C01-47B7-9DE6-D99C4B206503}">
      <dgm:prSet/>
      <dgm:spPr/>
      <dgm:t>
        <a:bodyPr/>
        <a:lstStyle/>
        <a:p>
          <a:endParaRPr lang="en-US"/>
        </a:p>
      </dgm:t>
    </dgm:pt>
    <dgm:pt modelId="{D4E15630-3CF9-4DDA-8785-8FE455ED5437}">
      <dgm:prSet/>
      <dgm:spPr/>
      <dgm:t>
        <a:bodyPr/>
        <a:lstStyle/>
        <a:p>
          <a:pPr>
            <a:lnSpc>
              <a:spcPct val="100000"/>
            </a:lnSpc>
          </a:pPr>
          <a:r>
            <a:rPr lang="en-GB"/>
            <a:t>Conditions of the learning environment</a:t>
          </a:r>
          <a:endParaRPr lang="en-US"/>
        </a:p>
      </dgm:t>
    </dgm:pt>
    <dgm:pt modelId="{5AFD940F-FA96-4372-AC77-4C8B4DBF0FF0}" type="parTrans" cxnId="{6B8CCCC2-97F1-4746-95F1-E5960BA05244}">
      <dgm:prSet/>
      <dgm:spPr/>
      <dgm:t>
        <a:bodyPr/>
        <a:lstStyle/>
        <a:p>
          <a:endParaRPr lang="en-US"/>
        </a:p>
      </dgm:t>
    </dgm:pt>
    <dgm:pt modelId="{428B3E14-A1D1-4759-8919-55BDF73FC7DB}" type="sibTrans" cxnId="{6B8CCCC2-97F1-4746-95F1-E5960BA05244}">
      <dgm:prSet/>
      <dgm:spPr/>
      <dgm:t>
        <a:bodyPr/>
        <a:lstStyle/>
        <a:p>
          <a:endParaRPr lang="en-US"/>
        </a:p>
      </dgm:t>
    </dgm:pt>
    <dgm:pt modelId="{5582B8F8-78AE-44DA-AEBB-6B52C3C26B5F}">
      <dgm:prSet/>
      <dgm:spPr/>
      <dgm:t>
        <a:bodyPr/>
        <a:lstStyle/>
        <a:p>
          <a:pPr>
            <a:lnSpc>
              <a:spcPct val="100000"/>
            </a:lnSpc>
          </a:pPr>
          <a:r>
            <a:rPr lang="en-GB"/>
            <a:t>Level and Quality of Teaching</a:t>
          </a:r>
          <a:endParaRPr lang="en-US"/>
        </a:p>
      </dgm:t>
    </dgm:pt>
    <dgm:pt modelId="{FC2B10B3-2A8A-4C89-8D54-B6351EC07011}" type="parTrans" cxnId="{EE933F59-3A9D-4D93-A039-7A81DB9DF18B}">
      <dgm:prSet/>
      <dgm:spPr/>
      <dgm:t>
        <a:bodyPr/>
        <a:lstStyle/>
        <a:p>
          <a:endParaRPr lang="en-US"/>
        </a:p>
      </dgm:t>
    </dgm:pt>
    <dgm:pt modelId="{98467FF3-3A14-483E-924E-4D6933DD9396}" type="sibTrans" cxnId="{EE933F59-3A9D-4D93-A039-7A81DB9DF18B}">
      <dgm:prSet/>
      <dgm:spPr/>
      <dgm:t>
        <a:bodyPr/>
        <a:lstStyle/>
        <a:p>
          <a:endParaRPr lang="en-US"/>
        </a:p>
      </dgm:t>
    </dgm:pt>
    <dgm:pt modelId="{0EF9DD82-A562-4C92-9DDA-2F50B7CF94DF}">
      <dgm:prSet/>
      <dgm:spPr/>
      <dgm:t>
        <a:bodyPr/>
        <a:lstStyle/>
        <a:p>
          <a:pPr>
            <a:lnSpc>
              <a:spcPct val="100000"/>
            </a:lnSpc>
          </a:pPr>
          <a:r>
            <a:rPr lang="en-GB"/>
            <a:t>Assessment and Submission procedures and regulations</a:t>
          </a:r>
          <a:endParaRPr lang="en-US"/>
        </a:p>
      </dgm:t>
    </dgm:pt>
    <dgm:pt modelId="{0697261F-55F4-4305-9AC5-9666B23EFF11}" type="parTrans" cxnId="{4937AED8-D98F-41DB-BD35-87BFEBDDFB26}">
      <dgm:prSet/>
      <dgm:spPr/>
      <dgm:t>
        <a:bodyPr/>
        <a:lstStyle/>
        <a:p>
          <a:endParaRPr lang="en-US"/>
        </a:p>
      </dgm:t>
    </dgm:pt>
    <dgm:pt modelId="{C67DE05C-AB1F-446A-A010-F33F2D4131C2}" type="sibTrans" cxnId="{4937AED8-D98F-41DB-BD35-87BFEBDDFB26}">
      <dgm:prSet/>
      <dgm:spPr/>
      <dgm:t>
        <a:bodyPr/>
        <a:lstStyle/>
        <a:p>
          <a:endParaRPr lang="en-US"/>
        </a:p>
      </dgm:t>
    </dgm:pt>
    <dgm:pt modelId="{A56342E3-AA1F-4430-8A92-2ABC0B9ACBF0}">
      <dgm:prSet/>
      <dgm:spPr/>
      <dgm:t>
        <a:bodyPr/>
        <a:lstStyle/>
        <a:p>
          <a:pPr>
            <a:lnSpc>
              <a:spcPct val="100000"/>
            </a:lnSpc>
          </a:pPr>
          <a:r>
            <a:rPr lang="en-GB"/>
            <a:t>Relationship with Teacher</a:t>
          </a:r>
          <a:endParaRPr lang="en-US"/>
        </a:p>
      </dgm:t>
    </dgm:pt>
    <dgm:pt modelId="{E309B1AA-ED1C-43A7-A5D2-00909C1F59E3}" type="parTrans" cxnId="{20AC6790-2D79-4EB8-864A-266646CD0933}">
      <dgm:prSet/>
      <dgm:spPr/>
      <dgm:t>
        <a:bodyPr/>
        <a:lstStyle/>
        <a:p>
          <a:endParaRPr lang="en-US"/>
        </a:p>
      </dgm:t>
    </dgm:pt>
    <dgm:pt modelId="{F3B5FB7C-0D33-47D1-A5A3-B3B5969C3466}" type="sibTrans" cxnId="{20AC6790-2D79-4EB8-864A-266646CD0933}">
      <dgm:prSet/>
      <dgm:spPr/>
      <dgm:t>
        <a:bodyPr/>
        <a:lstStyle/>
        <a:p>
          <a:endParaRPr lang="en-US"/>
        </a:p>
      </dgm:t>
    </dgm:pt>
    <dgm:pt modelId="{847ED079-B627-4778-B326-1B01BFDAA6E8}" type="pres">
      <dgm:prSet presAssocID="{F11136BB-6434-4F5D-87FB-0492CFA10677}" presName="root" presStyleCnt="0">
        <dgm:presLayoutVars>
          <dgm:dir/>
          <dgm:resizeHandles val="exact"/>
        </dgm:presLayoutVars>
      </dgm:prSet>
      <dgm:spPr/>
    </dgm:pt>
    <dgm:pt modelId="{7E97ACB0-2CA7-44F7-B1BE-0971CBFC17FE}" type="pres">
      <dgm:prSet presAssocID="{6973FB8E-734A-4911-8C90-D1E0BDEF1069}" presName="compNode" presStyleCnt="0"/>
      <dgm:spPr/>
    </dgm:pt>
    <dgm:pt modelId="{932F4E28-FDFE-460B-90AC-FAF6725E0A1B}" type="pres">
      <dgm:prSet presAssocID="{6973FB8E-734A-4911-8C90-D1E0BDEF1069}" presName="bgRect" presStyleLbl="bgShp" presStyleIdx="0" presStyleCnt="5"/>
      <dgm:spPr/>
    </dgm:pt>
    <dgm:pt modelId="{E005E652-4FC3-4DDB-8452-9D012FF6D681}" type="pres">
      <dgm:prSet presAssocID="{6973FB8E-734A-4911-8C90-D1E0BDEF1069}"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39A23764-6616-479A-835D-B1BF62375D57}" type="pres">
      <dgm:prSet presAssocID="{6973FB8E-734A-4911-8C90-D1E0BDEF1069}" presName="spaceRect" presStyleCnt="0"/>
      <dgm:spPr/>
    </dgm:pt>
    <dgm:pt modelId="{BA615415-79B4-49C7-8CE2-5F6C452D47EB}" type="pres">
      <dgm:prSet presAssocID="{6973FB8E-734A-4911-8C90-D1E0BDEF1069}" presName="parTx" presStyleLbl="revTx" presStyleIdx="0" presStyleCnt="5">
        <dgm:presLayoutVars>
          <dgm:chMax val="0"/>
          <dgm:chPref val="0"/>
        </dgm:presLayoutVars>
      </dgm:prSet>
      <dgm:spPr/>
    </dgm:pt>
    <dgm:pt modelId="{86BC33DC-5EFC-41F5-A522-6E81A71579F2}" type="pres">
      <dgm:prSet presAssocID="{C3933CC9-6495-45ED-A29A-FCD79F9E52F4}" presName="sibTrans" presStyleCnt="0"/>
      <dgm:spPr/>
    </dgm:pt>
    <dgm:pt modelId="{9A87AA89-BDAD-4F51-8F9D-1D0C73BC567E}" type="pres">
      <dgm:prSet presAssocID="{D4E15630-3CF9-4DDA-8785-8FE455ED5437}" presName="compNode" presStyleCnt="0"/>
      <dgm:spPr/>
    </dgm:pt>
    <dgm:pt modelId="{F971AFBA-FE74-4574-9099-2CC2BF643DBC}" type="pres">
      <dgm:prSet presAssocID="{D4E15630-3CF9-4DDA-8785-8FE455ED5437}" presName="bgRect" presStyleLbl="bgShp" presStyleIdx="1" presStyleCnt="5"/>
      <dgm:spPr/>
    </dgm:pt>
    <dgm:pt modelId="{D8FDE850-931A-4DCC-B23D-4057921BC6F2}" type="pres">
      <dgm:prSet presAssocID="{D4E15630-3CF9-4DDA-8785-8FE455ED5437}"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eciduous tree"/>
        </a:ext>
      </dgm:extLst>
    </dgm:pt>
    <dgm:pt modelId="{E377F772-BC34-49D3-BA80-EAA2914A4259}" type="pres">
      <dgm:prSet presAssocID="{D4E15630-3CF9-4DDA-8785-8FE455ED5437}" presName="spaceRect" presStyleCnt="0"/>
      <dgm:spPr/>
    </dgm:pt>
    <dgm:pt modelId="{9719A964-74C3-4A43-9321-E1173B898B7A}" type="pres">
      <dgm:prSet presAssocID="{D4E15630-3CF9-4DDA-8785-8FE455ED5437}" presName="parTx" presStyleLbl="revTx" presStyleIdx="1" presStyleCnt="5">
        <dgm:presLayoutVars>
          <dgm:chMax val="0"/>
          <dgm:chPref val="0"/>
        </dgm:presLayoutVars>
      </dgm:prSet>
      <dgm:spPr/>
    </dgm:pt>
    <dgm:pt modelId="{7DB0EC87-C978-4D13-A435-F939C40D8CA4}" type="pres">
      <dgm:prSet presAssocID="{428B3E14-A1D1-4759-8919-55BDF73FC7DB}" presName="sibTrans" presStyleCnt="0"/>
      <dgm:spPr/>
    </dgm:pt>
    <dgm:pt modelId="{BA69FAC6-E745-456D-80B0-69766455D594}" type="pres">
      <dgm:prSet presAssocID="{5582B8F8-78AE-44DA-AEBB-6B52C3C26B5F}" presName="compNode" presStyleCnt="0"/>
      <dgm:spPr/>
    </dgm:pt>
    <dgm:pt modelId="{324CE605-BE90-4CA7-8E5B-080D342B0B34}" type="pres">
      <dgm:prSet presAssocID="{5582B8F8-78AE-44DA-AEBB-6B52C3C26B5F}" presName="bgRect" presStyleLbl="bgShp" presStyleIdx="2" presStyleCnt="5"/>
      <dgm:spPr/>
    </dgm:pt>
    <dgm:pt modelId="{89D8A1BE-E25F-44AB-A7EE-6385A5635E7F}" type="pres">
      <dgm:prSet presAssocID="{5582B8F8-78AE-44DA-AEBB-6B52C3C26B5F}"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acher"/>
        </a:ext>
      </dgm:extLst>
    </dgm:pt>
    <dgm:pt modelId="{62AA5E0B-B41A-4E9D-BF8F-7B1A15F8F338}" type="pres">
      <dgm:prSet presAssocID="{5582B8F8-78AE-44DA-AEBB-6B52C3C26B5F}" presName="spaceRect" presStyleCnt="0"/>
      <dgm:spPr/>
    </dgm:pt>
    <dgm:pt modelId="{6D5B2C17-2D77-4B9F-A0CD-7590E07783EA}" type="pres">
      <dgm:prSet presAssocID="{5582B8F8-78AE-44DA-AEBB-6B52C3C26B5F}" presName="parTx" presStyleLbl="revTx" presStyleIdx="2" presStyleCnt="5">
        <dgm:presLayoutVars>
          <dgm:chMax val="0"/>
          <dgm:chPref val="0"/>
        </dgm:presLayoutVars>
      </dgm:prSet>
      <dgm:spPr/>
    </dgm:pt>
    <dgm:pt modelId="{D5FAE39B-BD48-447E-A754-E6C423A93C79}" type="pres">
      <dgm:prSet presAssocID="{98467FF3-3A14-483E-924E-4D6933DD9396}" presName="sibTrans" presStyleCnt="0"/>
      <dgm:spPr/>
    </dgm:pt>
    <dgm:pt modelId="{90B56F84-3DB1-4655-A1C0-3375254BBD3A}" type="pres">
      <dgm:prSet presAssocID="{0EF9DD82-A562-4C92-9DDA-2F50B7CF94DF}" presName="compNode" presStyleCnt="0"/>
      <dgm:spPr/>
    </dgm:pt>
    <dgm:pt modelId="{F3CF1BF6-6F00-4B5B-A5A2-C3D6C8AA7E72}" type="pres">
      <dgm:prSet presAssocID="{0EF9DD82-A562-4C92-9DDA-2F50B7CF94DF}" presName="bgRect" presStyleLbl="bgShp" presStyleIdx="3" presStyleCnt="5"/>
      <dgm:spPr/>
    </dgm:pt>
    <dgm:pt modelId="{7C344F04-52DF-49F0-8254-C9A4DCD6110C}" type="pres">
      <dgm:prSet presAssocID="{0EF9DD82-A562-4C92-9DDA-2F50B7CF94DF}"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List"/>
        </a:ext>
      </dgm:extLst>
    </dgm:pt>
    <dgm:pt modelId="{8DCB480C-0653-40C6-8A7B-345F4F203223}" type="pres">
      <dgm:prSet presAssocID="{0EF9DD82-A562-4C92-9DDA-2F50B7CF94DF}" presName="spaceRect" presStyleCnt="0"/>
      <dgm:spPr/>
    </dgm:pt>
    <dgm:pt modelId="{AB34C7D3-D159-4DFF-BD9B-20B4DB62FE58}" type="pres">
      <dgm:prSet presAssocID="{0EF9DD82-A562-4C92-9DDA-2F50B7CF94DF}" presName="parTx" presStyleLbl="revTx" presStyleIdx="3" presStyleCnt="5">
        <dgm:presLayoutVars>
          <dgm:chMax val="0"/>
          <dgm:chPref val="0"/>
        </dgm:presLayoutVars>
      </dgm:prSet>
      <dgm:spPr/>
    </dgm:pt>
    <dgm:pt modelId="{ADABF557-2649-4E1C-86D7-9C9BD1039938}" type="pres">
      <dgm:prSet presAssocID="{C67DE05C-AB1F-446A-A010-F33F2D4131C2}" presName="sibTrans" presStyleCnt="0"/>
      <dgm:spPr/>
    </dgm:pt>
    <dgm:pt modelId="{F8E1CE91-4530-4240-A8EB-CEBA767C5EB1}" type="pres">
      <dgm:prSet presAssocID="{A56342E3-AA1F-4430-8A92-2ABC0B9ACBF0}" presName="compNode" presStyleCnt="0"/>
      <dgm:spPr/>
    </dgm:pt>
    <dgm:pt modelId="{D4EBF3DB-D7A5-49C4-B9C0-555406D91EE7}" type="pres">
      <dgm:prSet presAssocID="{A56342E3-AA1F-4430-8A92-2ABC0B9ACBF0}" presName="bgRect" presStyleLbl="bgShp" presStyleIdx="4" presStyleCnt="5"/>
      <dgm:spPr/>
    </dgm:pt>
    <dgm:pt modelId="{49FCFABA-7D6B-4609-A614-842FA6D8010C}" type="pres">
      <dgm:prSet presAssocID="{A56342E3-AA1F-4430-8A92-2ABC0B9ACBF0}"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Wedding Rings"/>
        </a:ext>
      </dgm:extLst>
    </dgm:pt>
    <dgm:pt modelId="{1070EB86-6817-4A52-9AFE-EB841CC7E972}" type="pres">
      <dgm:prSet presAssocID="{A56342E3-AA1F-4430-8A92-2ABC0B9ACBF0}" presName="spaceRect" presStyleCnt="0"/>
      <dgm:spPr/>
    </dgm:pt>
    <dgm:pt modelId="{CA9E27D5-EE19-4607-8219-ADEB687AAF70}" type="pres">
      <dgm:prSet presAssocID="{A56342E3-AA1F-4430-8A92-2ABC0B9ACBF0}" presName="parTx" presStyleLbl="revTx" presStyleIdx="4" presStyleCnt="5">
        <dgm:presLayoutVars>
          <dgm:chMax val="0"/>
          <dgm:chPref val="0"/>
        </dgm:presLayoutVars>
      </dgm:prSet>
      <dgm:spPr/>
    </dgm:pt>
  </dgm:ptLst>
  <dgm:cxnLst>
    <dgm:cxn modelId="{BDA46D2A-23D1-4D69-A07A-4D3893F34FA2}" type="presOf" srcId="{6973FB8E-734A-4911-8C90-D1E0BDEF1069}" destId="{BA615415-79B4-49C7-8CE2-5F6C452D47EB}" srcOrd="0" destOrd="0" presId="urn:microsoft.com/office/officeart/2018/2/layout/IconVerticalSolidList"/>
    <dgm:cxn modelId="{8F92AD32-24F6-4894-BF2F-B4612A46EEC9}" type="presOf" srcId="{D4E15630-3CF9-4DDA-8785-8FE455ED5437}" destId="{9719A964-74C3-4A43-9321-E1173B898B7A}" srcOrd="0" destOrd="0" presId="urn:microsoft.com/office/officeart/2018/2/layout/IconVerticalSolidList"/>
    <dgm:cxn modelId="{EE933F59-3A9D-4D93-A039-7A81DB9DF18B}" srcId="{F11136BB-6434-4F5D-87FB-0492CFA10677}" destId="{5582B8F8-78AE-44DA-AEBB-6B52C3C26B5F}" srcOrd="2" destOrd="0" parTransId="{FC2B10B3-2A8A-4C89-8D54-B6351EC07011}" sibTransId="{98467FF3-3A14-483E-924E-4D6933DD9396}"/>
    <dgm:cxn modelId="{A164A189-D6DA-4361-A9B3-AEF43F4141F1}" type="presOf" srcId="{5582B8F8-78AE-44DA-AEBB-6B52C3C26B5F}" destId="{6D5B2C17-2D77-4B9F-A0CD-7590E07783EA}" srcOrd="0" destOrd="0" presId="urn:microsoft.com/office/officeart/2018/2/layout/IconVerticalSolidList"/>
    <dgm:cxn modelId="{20AC6790-2D79-4EB8-864A-266646CD0933}" srcId="{F11136BB-6434-4F5D-87FB-0492CFA10677}" destId="{A56342E3-AA1F-4430-8A92-2ABC0B9ACBF0}" srcOrd="4" destOrd="0" parTransId="{E309B1AA-ED1C-43A7-A5D2-00909C1F59E3}" sibTransId="{F3B5FB7C-0D33-47D1-A5A3-B3B5969C3466}"/>
    <dgm:cxn modelId="{6B8CCCC2-97F1-4746-95F1-E5960BA05244}" srcId="{F11136BB-6434-4F5D-87FB-0492CFA10677}" destId="{D4E15630-3CF9-4DDA-8785-8FE455ED5437}" srcOrd="1" destOrd="0" parTransId="{5AFD940F-FA96-4372-AC77-4C8B4DBF0FF0}" sibTransId="{428B3E14-A1D1-4759-8919-55BDF73FC7DB}"/>
    <dgm:cxn modelId="{494F4FC8-12FD-431B-B7CE-F7CA1025B294}" type="presOf" srcId="{0EF9DD82-A562-4C92-9DDA-2F50B7CF94DF}" destId="{AB34C7D3-D159-4DFF-BD9B-20B4DB62FE58}" srcOrd="0" destOrd="0" presId="urn:microsoft.com/office/officeart/2018/2/layout/IconVerticalSolidList"/>
    <dgm:cxn modelId="{4937AED8-D98F-41DB-BD35-87BFEBDDFB26}" srcId="{F11136BB-6434-4F5D-87FB-0492CFA10677}" destId="{0EF9DD82-A562-4C92-9DDA-2F50B7CF94DF}" srcOrd="3" destOrd="0" parTransId="{0697261F-55F4-4305-9AC5-9666B23EFF11}" sibTransId="{C67DE05C-AB1F-446A-A010-F33F2D4131C2}"/>
    <dgm:cxn modelId="{93ABAADD-6C5F-4B1A-B981-CB0D0E75B814}" type="presOf" srcId="{A56342E3-AA1F-4430-8A92-2ABC0B9ACBF0}" destId="{CA9E27D5-EE19-4607-8219-ADEB687AAF70}" srcOrd="0" destOrd="0" presId="urn:microsoft.com/office/officeart/2018/2/layout/IconVerticalSolidList"/>
    <dgm:cxn modelId="{939A0FF0-3EF2-43C2-90D5-693A38289C47}" type="presOf" srcId="{F11136BB-6434-4F5D-87FB-0492CFA10677}" destId="{847ED079-B627-4778-B326-1B01BFDAA6E8}" srcOrd="0" destOrd="0" presId="urn:microsoft.com/office/officeart/2018/2/layout/IconVerticalSolidList"/>
    <dgm:cxn modelId="{238435F9-4C01-47B7-9DE6-D99C4B206503}" srcId="{F11136BB-6434-4F5D-87FB-0492CFA10677}" destId="{6973FB8E-734A-4911-8C90-D1E0BDEF1069}" srcOrd="0" destOrd="0" parTransId="{FC6C50EC-2B20-4B5C-B5E0-199387046A04}" sibTransId="{C3933CC9-6495-45ED-A29A-FCD79F9E52F4}"/>
    <dgm:cxn modelId="{3D354BA7-9278-4C92-900A-2C99B5033109}" type="presParOf" srcId="{847ED079-B627-4778-B326-1B01BFDAA6E8}" destId="{7E97ACB0-2CA7-44F7-B1BE-0971CBFC17FE}" srcOrd="0" destOrd="0" presId="urn:microsoft.com/office/officeart/2018/2/layout/IconVerticalSolidList"/>
    <dgm:cxn modelId="{EC27B824-09B3-4922-8C57-E2D559435577}" type="presParOf" srcId="{7E97ACB0-2CA7-44F7-B1BE-0971CBFC17FE}" destId="{932F4E28-FDFE-460B-90AC-FAF6725E0A1B}" srcOrd="0" destOrd="0" presId="urn:microsoft.com/office/officeart/2018/2/layout/IconVerticalSolidList"/>
    <dgm:cxn modelId="{99101FD1-9246-47E8-A7C2-00C135BB94E5}" type="presParOf" srcId="{7E97ACB0-2CA7-44F7-B1BE-0971CBFC17FE}" destId="{E005E652-4FC3-4DDB-8452-9D012FF6D681}" srcOrd="1" destOrd="0" presId="urn:microsoft.com/office/officeart/2018/2/layout/IconVerticalSolidList"/>
    <dgm:cxn modelId="{ADCCE178-8315-47B5-BFC8-C8C3DF45D16B}" type="presParOf" srcId="{7E97ACB0-2CA7-44F7-B1BE-0971CBFC17FE}" destId="{39A23764-6616-479A-835D-B1BF62375D57}" srcOrd="2" destOrd="0" presId="urn:microsoft.com/office/officeart/2018/2/layout/IconVerticalSolidList"/>
    <dgm:cxn modelId="{F84C89D1-EE5B-4072-BE17-E25652F218BD}" type="presParOf" srcId="{7E97ACB0-2CA7-44F7-B1BE-0971CBFC17FE}" destId="{BA615415-79B4-49C7-8CE2-5F6C452D47EB}" srcOrd="3" destOrd="0" presId="urn:microsoft.com/office/officeart/2018/2/layout/IconVerticalSolidList"/>
    <dgm:cxn modelId="{214D8F57-4978-4BAB-86C9-387947190491}" type="presParOf" srcId="{847ED079-B627-4778-B326-1B01BFDAA6E8}" destId="{86BC33DC-5EFC-41F5-A522-6E81A71579F2}" srcOrd="1" destOrd="0" presId="urn:microsoft.com/office/officeart/2018/2/layout/IconVerticalSolidList"/>
    <dgm:cxn modelId="{B031E992-4EB8-4A0C-A5E1-853F4C91F210}" type="presParOf" srcId="{847ED079-B627-4778-B326-1B01BFDAA6E8}" destId="{9A87AA89-BDAD-4F51-8F9D-1D0C73BC567E}" srcOrd="2" destOrd="0" presId="urn:microsoft.com/office/officeart/2018/2/layout/IconVerticalSolidList"/>
    <dgm:cxn modelId="{68B37C96-49A3-454C-A979-262485006823}" type="presParOf" srcId="{9A87AA89-BDAD-4F51-8F9D-1D0C73BC567E}" destId="{F971AFBA-FE74-4574-9099-2CC2BF643DBC}" srcOrd="0" destOrd="0" presId="urn:microsoft.com/office/officeart/2018/2/layout/IconVerticalSolidList"/>
    <dgm:cxn modelId="{40E5D50D-8D25-4605-8800-072A74527A96}" type="presParOf" srcId="{9A87AA89-BDAD-4F51-8F9D-1D0C73BC567E}" destId="{D8FDE850-931A-4DCC-B23D-4057921BC6F2}" srcOrd="1" destOrd="0" presId="urn:microsoft.com/office/officeart/2018/2/layout/IconVerticalSolidList"/>
    <dgm:cxn modelId="{8F45A141-F349-4AAF-BCFA-FA2A7EB2611C}" type="presParOf" srcId="{9A87AA89-BDAD-4F51-8F9D-1D0C73BC567E}" destId="{E377F772-BC34-49D3-BA80-EAA2914A4259}" srcOrd="2" destOrd="0" presId="urn:microsoft.com/office/officeart/2018/2/layout/IconVerticalSolidList"/>
    <dgm:cxn modelId="{8CFDD015-EB9E-4F75-90DD-901413E3E1EA}" type="presParOf" srcId="{9A87AA89-BDAD-4F51-8F9D-1D0C73BC567E}" destId="{9719A964-74C3-4A43-9321-E1173B898B7A}" srcOrd="3" destOrd="0" presId="urn:microsoft.com/office/officeart/2018/2/layout/IconVerticalSolidList"/>
    <dgm:cxn modelId="{F661DE94-103D-407C-937B-9725BA062C5A}" type="presParOf" srcId="{847ED079-B627-4778-B326-1B01BFDAA6E8}" destId="{7DB0EC87-C978-4D13-A435-F939C40D8CA4}" srcOrd="3" destOrd="0" presId="urn:microsoft.com/office/officeart/2018/2/layout/IconVerticalSolidList"/>
    <dgm:cxn modelId="{0CAC213D-6369-4CF9-80CB-79706A8E5C74}" type="presParOf" srcId="{847ED079-B627-4778-B326-1B01BFDAA6E8}" destId="{BA69FAC6-E745-456D-80B0-69766455D594}" srcOrd="4" destOrd="0" presId="urn:microsoft.com/office/officeart/2018/2/layout/IconVerticalSolidList"/>
    <dgm:cxn modelId="{69AEF53E-5ED5-4719-A7A9-9377319F1F24}" type="presParOf" srcId="{BA69FAC6-E745-456D-80B0-69766455D594}" destId="{324CE605-BE90-4CA7-8E5B-080D342B0B34}" srcOrd="0" destOrd="0" presId="urn:microsoft.com/office/officeart/2018/2/layout/IconVerticalSolidList"/>
    <dgm:cxn modelId="{48EEF386-1B44-42F5-AEEC-76156B89BF94}" type="presParOf" srcId="{BA69FAC6-E745-456D-80B0-69766455D594}" destId="{89D8A1BE-E25F-44AB-A7EE-6385A5635E7F}" srcOrd="1" destOrd="0" presId="urn:microsoft.com/office/officeart/2018/2/layout/IconVerticalSolidList"/>
    <dgm:cxn modelId="{3F89C550-D95C-4070-85EC-91F6040DE23A}" type="presParOf" srcId="{BA69FAC6-E745-456D-80B0-69766455D594}" destId="{62AA5E0B-B41A-4E9D-BF8F-7B1A15F8F338}" srcOrd="2" destOrd="0" presId="urn:microsoft.com/office/officeart/2018/2/layout/IconVerticalSolidList"/>
    <dgm:cxn modelId="{C1F2DB34-5BFA-4049-8827-325F288248CA}" type="presParOf" srcId="{BA69FAC6-E745-456D-80B0-69766455D594}" destId="{6D5B2C17-2D77-4B9F-A0CD-7590E07783EA}" srcOrd="3" destOrd="0" presId="urn:microsoft.com/office/officeart/2018/2/layout/IconVerticalSolidList"/>
    <dgm:cxn modelId="{C32D10DB-496F-4B43-A10D-9D1D8C99FFE2}" type="presParOf" srcId="{847ED079-B627-4778-B326-1B01BFDAA6E8}" destId="{D5FAE39B-BD48-447E-A754-E6C423A93C79}" srcOrd="5" destOrd="0" presId="urn:microsoft.com/office/officeart/2018/2/layout/IconVerticalSolidList"/>
    <dgm:cxn modelId="{A5FC873D-71ED-4DA5-A4B0-477F8A50ABE3}" type="presParOf" srcId="{847ED079-B627-4778-B326-1B01BFDAA6E8}" destId="{90B56F84-3DB1-4655-A1C0-3375254BBD3A}" srcOrd="6" destOrd="0" presId="urn:microsoft.com/office/officeart/2018/2/layout/IconVerticalSolidList"/>
    <dgm:cxn modelId="{889E73DF-B2FB-4B55-8FC0-A3066F2FDEAB}" type="presParOf" srcId="{90B56F84-3DB1-4655-A1C0-3375254BBD3A}" destId="{F3CF1BF6-6F00-4B5B-A5A2-C3D6C8AA7E72}" srcOrd="0" destOrd="0" presId="urn:microsoft.com/office/officeart/2018/2/layout/IconVerticalSolidList"/>
    <dgm:cxn modelId="{5A5EB42C-91E7-4E5F-A45F-726E3F8086E6}" type="presParOf" srcId="{90B56F84-3DB1-4655-A1C0-3375254BBD3A}" destId="{7C344F04-52DF-49F0-8254-C9A4DCD6110C}" srcOrd="1" destOrd="0" presId="urn:microsoft.com/office/officeart/2018/2/layout/IconVerticalSolidList"/>
    <dgm:cxn modelId="{54729C42-CAB8-43CF-ACB2-8231C3D620C5}" type="presParOf" srcId="{90B56F84-3DB1-4655-A1C0-3375254BBD3A}" destId="{8DCB480C-0653-40C6-8A7B-345F4F203223}" srcOrd="2" destOrd="0" presId="urn:microsoft.com/office/officeart/2018/2/layout/IconVerticalSolidList"/>
    <dgm:cxn modelId="{D2078666-9C64-4D73-8F40-1A420BB714FB}" type="presParOf" srcId="{90B56F84-3DB1-4655-A1C0-3375254BBD3A}" destId="{AB34C7D3-D159-4DFF-BD9B-20B4DB62FE58}" srcOrd="3" destOrd="0" presId="urn:microsoft.com/office/officeart/2018/2/layout/IconVerticalSolidList"/>
    <dgm:cxn modelId="{F0903EA6-8B2F-4C0B-88DC-2846B3312E97}" type="presParOf" srcId="{847ED079-B627-4778-B326-1B01BFDAA6E8}" destId="{ADABF557-2649-4E1C-86D7-9C9BD1039938}" srcOrd="7" destOrd="0" presId="urn:microsoft.com/office/officeart/2018/2/layout/IconVerticalSolidList"/>
    <dgm:cxn modelId="{BA2E723F-ECA3-434C-8596-9A4BBB02E244}" type="presParOf" srcId="{847ED079-B627-4778-B326-1B01BFDAA6E8}" destId="{F8E1CE91-4530-4240-A8EB-CEBA767C5EB1}" srcOrd="8" destOrd="0" presId="urn:microsoft.com/office/officeart/2018/2/layout/IconVerticalSolidList"/>
    <dgm:cxn modelId="{C50F019F-7ADE-4AA1-A576-E7BDFA58D744}" type="presParOf" srcId="{F8E1CE91-4530-4240-A8EB-CEBA767C5EB1}" destId="{D4EBF3DB-D7A5-49C4-B9C0-555406D91EE7}" srcOrd="0" destOrd="0" presId="urn:microsoft.com/office/officeart/2018/2/layout/IconVerticalSolidList"/>
    <dgm:cxn modelId="{05C13924-41B3-45A6-83A3-9AF289FC9572}" type="presParOf" srcId="{F8E1CE91-4530-4240-A8EB-CEBA767C5EB1}" destId="{49FCFABA-7D6B-4609-A614-842FA6D8010C}" srcOrd="1" destOrd="0" presId="urn:microsoft.com/office/officeart/2018/2/layout/IconVerticalSolidList"/>
    <dgm:cxn modelId="{4351F5EF-698E-4BEA-8EB9-DC095A6FCF75}" type="presParOf" srcId="{F8E1CE91-4530-4240-A8EB-CEBA767C5EB1}" destId="{1070EB86-6817-4A52-9AFE-EB841CC7E972}" srcOrd="2" destOrd="0" presId="urn:microsoft.com/office/officeart/2018/2/layout/IconVerticalSolidList"/>
    <dgm:cxn modelId="{9F93E20F-1095-4522-8A61-06FA916B8F18}" type="presParOf" srcId="{F8E1CE91-4530-4240-A8EB-CEBA767C5EB1}" destId="{CA9E27D5-EE19-4607-8219-ADEB687AAF7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016F73F-4A78-4CE7-8371-63C15538633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09CD39E-F884-4003-A7AC-C720EB578F4D}">
      <dgm:prSet/>
      <dgm:spPr/>
      <dgm:t>
        <a:bodyPr/>
        <a:lstStyle/>
        <a:p>
          <a:r>
            <a:rPr lang="en-GB"/>
            <a:t>Sense of Achievement</a:t>
          </a:r>
          <a:endParaRPr lang="en-US"/>
        </a:p>
      </dgm:t>
    </dgm:pt>
    <dgm:pt modelId="{EE7116F6-8857-4420-82BE-A41AFEA4D5C4}" type="parTrans" cxnId="{786B7482-17DA-41CC-8392-ED1E668FEFA2}">
      <dgm:prSet/>
      <dgm:spPr/>
      <dgm:t>
        <a:bodyPr/>
        <a:lstStyle/>
        <a:p>
          <a:endParaRPr lang="en-US"/>
        </a:p>
      </dgm:t>
    </dgm:pt>
    <dgm:pt modelId="{42FD51F3-F92C-43E5-AD41-C3FABE2DCDC3}" type="sibTrans" cxnId="{786B7482-17DA-41CC-8392-ED1E668FEFA2}">
      <dgm:prSet/>
      <dgm:spPr/>
      <dgm:t>
        <a:bodyPr/>
        <a:lstStyle/>
        <a:p>
          <a:endParaRPr lang="en-US"/>
        </a:p>
      </dgm:t>
    </dgm:pt>
    <dgm:pt modelId="{363AEDBA-71A4-446A-AE23-235D43E72E73}">
      <dgm:prSet/>
      <dgm:spPr/>
      <dgm:t>
        <a:bodyPr/>
        <a:lstStyle/>
        <a:p>
          <a:r>
            <a:rPr lang="en-GB"/>
            <a:t>Recognition</a:t>
          </a:r>
          <a:endParaRPr lang="en-US"/>
        </a:p>
      </dgm:t>
    </dgm:pt>
    <dgm:pt modelId="{D452E57E-5A8D-4CDB-82AE-C1E59E348C54}" type="parTrans" cxnId="{C193492F-BCE7-45C6-8D2E-F486061DE6B2}">
      <dgm:prSet/>
      <dgm:spPr/>
      <dgm:t>
        <a:bodyPr/>
        <a:lstStyle/>
        <a:p>
          <a:endParaRPr lang="en-US"/>
        </a:p>
      </dgm:t>
    </dgm:pt>
    <dgm:pt modelId="{1B9556FE-17F6-4ACD-8418-EA5C6149E2BF}" type="sibTrans" cxnId="{C193492F-BCE7-45C6-8D2E-F486061DE6B2}">
      <dgm:prSet/>
      <dgm:spPr/>
      <dgm:t>
        <a:bodyPr/>
        <a:lstStyle/>
        <a:p>
          <a:endParaRPr lang="en-US"/>
        </a:p>
      </dgm:t>
    </dgm:pt>
    <dgm:pt modelId="{6197ED1D-0BF3-41FA-9295-CDAF00570158}">
      <dgm:prSet/>
      <dgm:spPr/>
      <dgm:t>
        <a:bodyPr/>
        <a:lstStyle/>
        <a:p>
          <a:r>
            <a:rPr lang="en-GB"/>
            <a:t>Autonomy</a:t>
          </a:r>
          <a:endParaRPr lang="en-US"/>
        </a:p>
      </dgm:t>
    </dgm:pt>
    <dgm:pt modelId="{472D88C7-3DFD-4568-8D7D-16AF9EDF870A}" type="parTrans" cxnId="{BC5DC496-F379-4CDB-A37C-5985DC169030}">
      <dgm:prSet/>
      <dgm:spPr/>
      <dgm:t>
        <a:bodyPr/>
        <a:lstStyle/>
        <a:p>
          <a:endParaRPr lang="en-US"/>
        </a:p>
      </dgm:t>
    </dgm:pt>
    <dgm:pt modelId="{ED441CA2-5B92-4C8E-8A56-F8933CB50291}" type="sibTrans" cxnId="{BC5DC496-F379-4CDB-A37C-5985DC169030}">
      <dgm:prSet/>
      <dgm:spPr/>
      <dgm:t>
        <a:bodyPr/>
        <a:lstStyle/>
        <a:p>
          <a:endParaRPr lang="en-US"/>
        </a:p>
      </dgm:t>
    </dgm:pt>
    <dgm:pt modelId="{199E3EF8-F0F5-4FB9-BF37-CAE703E7829A}">
      <dgm:prSet/>
      <dgm:spPr/>
      <dgm:t>
        <a:bodyPr/>
        <a:lstStyle/>
        <a:p>
          <a:r>
            <a:rPr lang="en-GB"/>
            <a:t>Nature of the Work/Task</a:t>
          </a:r>
          <a:endParaRPr lang="en-US"/>
        </a:p>
      </dgm:t>
    </dgm:pt>
    <dgm:pt modelId="{A61EDCEB-CE6A-47DD-AAA1-FFC8667EFD8D}" type="parTrans" cxnId="{E49CC858-16CA-4FFB-AB45-0E6C096BD040}">
      <dgm:prSet/>
      <dgm:spPr/>
      <dgm:t>
        <a:bodyPr/>
        <a:lstStyle/>
        <a:p>
          <a:endParaRPr lang="en-US"/>
        </a:p>
      </dgm:t>
    </dgm:pt>
    <dgm:pt modelId="{5195E163-B3A6-4829-AC72-72EBE5B14138}" type="sibTrans" cxnId="{E49CC858-16CA-4FFB-AB45-0E6C096BD040}">
      <dgm:prSet/>
      <dgm:spPr/>
      <dgm:t>
        <a:bodyPr/>
        <a:lstStyle/>
        <a:p>
          <a:endParaRPr lang="en-US"/>
        </a:p>
      </dgm:t>
    </dgm:pt>
    <dgm:pt modelId="{F5A0B62A-1593-4283-B7DB-992AA3174C91}">
      <dgm:prSet/>
      <dgm:spPr/>
      <dgm:t>
        <a:bodyPr/>
        <a:lstStyle/>
        <a:p>
          <a:r>
            <a:rPr lang="en-GB"/>
            <a:t>Personal Growth and Advancement</a:t>
          </a:r>
          <a:endParaRPr lang="en-US"/>
        </a:p>
      </dgm:t>
    </dgm:pt>
    <dgm:pt modelId="{44463B64-598F-4FD8-8F2D-EF767F50E3C6}" type="parTrans" cxnId="{E99E8D36-A450-446D-901B-24DA88289B33}">
      <dgm:prSet/>
      <dgm:spPr/>
      <dgm:t>
        <a:bodyPr/>
        <a:lstStyle/>
        <a:p>
          <a:endParaRPr lang="en-US"/>
        </a:p>
      </dgm:t>
    </dgm:pt>
    <dgm:pt modelId="{07B1ACE8-2ED4-43AA-AA19-CC8EA6086816}" type="sibTrans" cxnId="{E99E8D36-A450-446D-901B-24DA88289B33}">
      <dgm:prSet/>
      <dgm:spPr/>
      <dgm:t>
        <a:bodyPr/>
        <a:lstStyle/>
        <a:p>
          <a:endParaRPr lang="en-US"/>
        </a:p>
      </dgm:t>
    </dgm:pt>
    <dgm:pt modelId="{AA48EDC8-E9A4-46CB-BABF-01EC80CDDAB2}" type="pres">
      <dgm:prSet presAssocID="{8016F73F-4A78-4CE7-8371-63C155386331}" presName="linear" presStyleCnt="0">
        <dgm:presLayoutVars>
          <dgm:animLvl val="lvl"/>
          <dgm:resizeHandles val="exact"/>
        </dgm:presLayoutVars>
      </dgm:prSet>
      <dgm:spPr/>
    </dgm:pt>
    <dgm:pt modelId="{3928454E-BA5A-4793-8202-F90968C1C94E}" type="pres">
      <dgm:prSet presAssocID="{A09CD39E-F884-4003-A7AC-C720EB578F4D}" presName="parentText" presStyleLbl="node1" presStyleIdx="0" presStyleCnt="5">
        <dgm:presLayoutVars>
          <dgm:chMax val="0"/>
          <dgm:bulletEnabled val="1"/>
        </dgm:presLayoutVars>
      </dgm:prSet>
      <dgm:spPr/>
    </dgm:pt>
    <dgm:pt modelId="{9AF8AF16-757F-4EDA-A9AD-B753AF0523E3}" type="pres">
      <dgm:prSet presAssocID="{42FD51F3-F92C-43E5-AD41-C3FABE2DCDC3}" presName="spacer" presStyleCnt="0"/>
      <dgm:spPr/>
    </dgm:pt>
    <dgm:pt modelId="{97659AE0-FADA-45F2-9E29-A953910F2CB5}" type="pres">
      <dgm:prSet presAssocID="{363AEDBA-71A4-446A-AE23-235D43E72E73}" presName="parentText" presStyleLbl="node1" presStyleIdx="1" presStyleCnt="5">
        <dgm:presLayoutVars>
          <dgm:chMax val="0"/>
          <dgm:bulletEnabled val="1"/>
        </dgm:presLayoutVars>
      </dgm:prSet>
      <dgm:spPr/>
    </dgm:pt>
    <dgm:pt modelId="{0BE14C0E-35DF-4116-858B-8A91084B3E2E}" type="pres">
      <dgm:prSet presAssocID="{1B9556FE-17F6-4ACD-8418-EA5C6149E2BF}" presName="spacer" presStyleCnt="0"/>
      <dgm:spPr/>
    </dgm:pt>
    <dgm:pt modelId="{96C1F7D2-F140-4745-9DAC-18CD1E2537A3}" type="pres">
      <dgm:prSet presAssocID="{6197ED1D-0BF3-41FA-9295-CDAF00570158}" presName="parentText" presStyleLbl="node1" presStyleIdx="2" presStyleCnt="5">
        <dgm:presLayoutVars>
          <dgm:chMax val="0"/>
          <dgm:bulletEnabled val="1"/>
        </dgm:presLayoutVars>
      </dgm:prSet>
      <dgm:spPr/>
    </dgm:pt>
    <dgm:pt modelId="{BB05B6D3-7767-4B94-BF26-9FEDA474AEEC}" type="pres">
      <dgm:prSet presAssocID="{ED441CA2-5B92-4C8E-8A56-F8933CB50291}" presName="spacer" presStyleCnt="0"/>
      <dgm:spPr/>
    </dgm:pt>
    <dgm:pt modelId="{B6D4846A-3827-4079-9A54-E3EA3602F22C}" type="pres">
      <dgm:prSet presAssocID="{199E3EF8-F0F5-4FB9-BF37-CAE703E7829A}" presName="parentText" presStyleLbl="node1" presStyleIdx="3" presStyleCnt="5">
        <dgm:presLayoutVars>
          <dgm:chMax val="0"/>
          <dgm:bulletEnabled val="1"/>
        </dgm:presLayoutVars>
      </dgm:prSet>
      <dgm:spPr/>
    </dgm:pt>
    <dgm:pt modelId="{145E9008-93A6-4EED-B4FC-CBAB777597D7}" type="pres">
      <dgm:prSet presAssocID="{5195E163-B3A6-4829-AC72-72EBE5B14138}" presName="spacer" presStyleCnt="0"/>
      <dgm:spPr/>
    </dgm:pt>
    <dgm:pt modelId="{F4439A09-A485-4531-B6EB-A1A18044927C}" type="pres">
      <dgm:prSet presAssocID="{F5A0B62A-1593-4283-B7DB-992AA3174C91}" presName="parentText" presStyleLbl="node1" presStyleIdx="4" presStyleCnt="5">
        <dgm:presLayoutVars>
          <dgm:chMax val="0"/>
          <dgm:bulletEnabled val="1"/>
        </dgm:presLayoutVars>
      </dgm:prSet>
      <dgm:spPr/>
    </dgm:pt>
  </dgm:ptLst>
  <dgm:cxnLst>
    <dgm:cxn modelId="{CA47D20A-4D7E-4B31-8D4F-C8583F23C5D4}" type="presOf" srcId="{8016F73F-4A78-4CE7-8371-63C155386331}" destId="{AA48EDC8-E9A4-46CB-BABF-01EC80CDDAB2}" srcOrd="0" destOrd="0" presId="urn:microsoft.com/office/officeart/2005/8/layout/vList2"/>
    <dgm:cxn modelId="{82124729-C3BC-4BAC-88E5-B5B2354C5D02}" type="presOf" srcId="{363AEDBA-71A4-446A-AE23-235D43E72E73}" destId="{97659AE0-FADA-45F2-9E29-A953910F2CB5}" srcOrd="0" destOrd="0" presId="urn:microsoft.com/office/officeart/2005/8/layout/vList2"/>
    <dgm:cxn modelId="{C193492F-BCE7-45C6-8D2E-F486061DE6B2}" srcId="{8016F73F-4A78-4CE7-8371-63C155386331}" destId="{363AEDBA-71A4-446A-AE23-235D43E72E73}" srcOrd="1" destOrd="0" parTransId="{D452E57E-5A8D-4CDB-82AE-C1E59E348C54}" sibTransId="{1B9556FE-17F6-4ACD-8418-EA5C6149E2BF}"/>
    <dgm:cxn modelId="{E99E8D36-A450-446D-901B-24DA88289B33}" srcId="{8016F73F-4A78-4CE7-8371-63C155386331}" destId="{F5A0B62A-1593-4283-B7DB-992AA3174C91}" srcOrd="4" destOrd="0" parTransId="{44463B64-598F-4FD8-8F2D-EF767F50E3C6}" sibTransId="{07B1ACE8-2ED4-43AA-AA19-CC8EA6086816}"/>
    <dgm:cxn modelId="{0251AE3B-9850-44FD-860F-99A937DEDA8F}" type="presOf" srcId="{F5A0B62A-1593-4283-B7DB-992AA3174C91}" destId="{F4439A09-A485-4531-B6EB-A1A18044927C}" srcOrd="0" destOrd="0" presId="urn:microsoft.com/office/officeart/2005/8/layout/vList2"/>
    <dgm:cxn modelId="{B3F2D957-80AF-413E-AD7C-066F9B6E1385}" type="presOf" srcId="{6197ED1D-0BF3-41FA-9295-CDAF00570158}" destId="{96C1F7D2-F140-4745-9DAC-18CD1E2537A3}" srcOrd="0" destOrd="0" presId="urn:microsoft.com/office/officeart/2005/8/layout/vList2"/>
    <dgm:cxn modelId="{E49CC858-16CA-4FFB-AB45-0E6C096BD040}" srcId="{8016F73F-4A78-4CE7-8371-63C155386331}" destId="{199E3EF8-F0F5-4FB9-BF37-CAE703E7829A}" srcOrd="3" destOrd="0" parTransId="{A61EDCEB-CE6A-47DD-AAA1-FFC8667EFD8D}" sibTransId="{5195E163-B3A6-4829-AC72-72EBE5B14138}"/>
    <dgm:cxn modelId="{786B7482-17DA-41CC-8392-ED1E668FEFA2}" srcId="{8016F73F-4A78-4CE7-8371-63C155386331}" destId="{A09CD39E-F884-4003-A7AC-C720EB578F4D}" srcOrd="0" destOrd="0" parTransId="{EE7116F6-8857-4420-82BE-A41AFEA4D5C4}" sibTransId="{42FD51F3-F92C-43E5-AD41-C3FABE2DCDC3}"/>
    <dgm:cxn modelId="{BC5DC496-F379-4CDB-A37C-5985DC169030}" srcId="{8016F73F-4A78-4CE7-8371-63C155386331}" destId="{6197ED1D-0BF3-41FA-9295-CDAF00570158}" srcOrd="2" destOrd="0" parTransId="{472D88C7-3DFD-4568-8D7D-16AF9EDF870A}" sibTransId="{ED441CA2-5B92-4C8E-8A56-F8933CB50291}"/>
    <dgm:cxn modelId="{B039489C-4A74-4DCD-96EC-67DCB61C17F3}" type="presOf" srcId="{A09CD39E-F884-4003-A7AC-C720EB578F4D}" destId="{3928454E-BA5A-4793-8202-F90968C1C94E}" srcOrd="0" destOrd="0" presId="urn:microsoft.com/office/officeart/2005/8/layout/vList2"/>
    <dgm:cxn modelId="{874596B3-E867-402A-912E-6B7C07F69DAB}" type="presOf" srcId="{199E3EF8-F0F5-4FB9-BF37-CAE703E7829A}" destId="{B6D4846A-3827-4079-9A54-E3EA3602F22C}" srcOrd="0" destOrd="0" presId="urn:microsoft.com/office/officeart/2005/8/layout/vList2"/>
    <dgm:cxn modelId="{92B8E00E-4981-4BB8-BB76-7A47EA023F0F}" type="presParOf" srcId="{AA48EDC8-E9A4-46CB-BABF-01EC80CDDAB2}" destId="{3928454E-BA5A-4793-8202-F90968C1C94E}" srcOrd="0" destOrd="0" presId="urn:microsoft.com/office/officeart/2005/8/layout/vList2"/>
    <dgm:cxn modelId="{4ED4E20A-6634-4864-9448-2E34B229B95C}" type="presParOf" srcId="{AA48EDC8-E9A4-46CB-BABF-01EC80CDDAB2}" destId="{9AF8AF16-757F-4EDA-A9AD-B753AF0523E3}" srcOrd="1" destOrd="0" presId="urn:microsoft.com/office/officeart/2005/8/layout/vList2"/>
    <dgm:cxn modelId="{49804DFD-BD09-4EB2-87B3-170CA1A9A0D1}" type="presParOf" srcId="{AA48EDC8-E9A4-46CB-BABF-01EC80CDDAB2}" destId="{97659AE0-FADA-45F2-9E29-A953910F2CB5}" srcOrd="2" destOrd="0" presId="urn:microsoft.com/office/officeart/2005/8/layout/vList2"/>
    <dgm:cxn modelId="{96BBD2BA-A795-4A9B-B455-0D7B5F771AB3}" type="presParOf" srcId="{AA48EDC8-E9A4-46CB-BABF-01EC80CDDAB2}" destId="{0BE14C0E-35DF-4116-858B-8A91084B3E2E}" srcOrd="3" destOrd="0" presId="urn:microsoft.com/office/officeart/2005/8/layout/vList2"/>
    <dgm:cxn modelId="{AB63F8B7-992C-488F-A141-A517AFE9CB46}" type="presParOf" srcId="{AA48EDC8-E9A4-46CB-BABF-01EC80CDDAB2}" destId="{96C1F7D2-F140-4745-9DAC-18CD1E2537A3}" srcOrd="4" destOrd="0" presId="urn:microsoft.com/office/officeart/2005/8/layout/vList2"/>
    <dgm:cxn modelId="{6DCC65E3-8D51-46A8-848E-BBD8856DE7BD}" type="presParOf" srcId="{AA48EDC8-E9A4-46CB-BABF-01EC80CDDAB2}" destId="{BB05B6D3-7767-4B94-BF26-9FEDA474AEEC}" srcOrd="5" destOrd="0" presId="urn:microsoft.com/office/officeart/2005/8/layout/vList2"/>
    <dgm:cxn modelId="{3034306E-793D-4153-8658-263DA8DC587E}" type="presParOf" srcId="{AA48EDC8-E9A4-46CB-BABF-01EC80CDDAB2}" destId="{B6D4846A-3827-4079-9A54-E3EA3602F22C}" srcOrd="6" destOrd="0" presId="urn:microsoft.com/office/officeart/2005/8/layout/vList2"/>
    <dgm:cxn modelId="{144AD401-8017-487C-BFF4-1565159DEAA5}" type="presParOf" srcId="{AA48EDC8-E9A4-46CB-BABF-01EC80CDDAB2}" destId="{145E9008-93A6-4EED-B4FC-CBAB777597D7}" srcOrd="7" destOrd="0" presId="urn:microsoft.com/office/officeart/2005/8/layout/vList2"/>
    <dgm:cxn modelId="{B16ACCCE-AEDE-4F68-A5F3-4B04158098C7}" type="presParOf" srcId="{AA48EDC8-E9A4-46CB-BABF-01EC80CDDAB2}" destId="{F4439A09-A485-4531-B6EB-A1A18044927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57E57F-998F-4099-94A0-25DA2EACB7F5}">
      <dsp:nvSpPr>
        <dsp:cNvPr id="0" name=""/>
        <dsp:cNvSpPr/>
      </dsp:nvSpPr>
      <dsp:spPr>
        <a:xfrm>
          <a:off x="5237" y="2356071"/>
          <a:ext cx="2107991" cy="12647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977900">
            <a:lnSpc>
              <a:spcPct val="90000"/>
            </a:lnSpc>
            <a:spcBef>
              <a:spcPct val="0"/>
            </a:spcBef>
            <a:spcAft>
              <a:spcPct val="35000"/>
            </a:spcAft>
            <a:buNone/>
          </a:pPr>
          <a:r>
            <a:rPr lang="en-GB" sz="2200" kern="1200"/>
            <a:t>Motivation is </a:t>
          </a:r>
          <a:r>
            <a:rPr lang="en-GB" sz="2200" b="1" kern="1200"/>
            <a:t>INDIVIDUAL</a:t>
          </a:r>
          <a:endParaRPr lang="en-US" sz="2200" kern="1200"/>
        </a:p>
      </dsp:txBody>
      <dsp:txXfrm>
        <a:off x="5237" y="2356071"/>
        <a:ext cx="2107991" cy="1264795"/>
      </dsp:txXfrm>
    </dsp:sp>
    <dsp:sp modelId="{C37CFB65-E43F-4246-B90C-73AB42E7D36B}">
      <dsp:nvSpPr>
        <dsp:cNvPr id="0" name=""/>
        <dsp:cNvSpPr/>
      </dsp:nvSpPr>
      <dsp:spPr>
        <a:xfrm>
          <a:off x="2148785" y="2866969"/>
          <a:ext cx="316198"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1FCF31-88A7-40C8-ADB8-D95CE3891AB3}">
      <dsp:nvSpPr>
        <dsp:cNvPr id="0" name=""/>
        <dsp:cNvSpPr/>
      </dsp:nvSpPr>
      <dsp:spPr>
        <a:xfrm>
          <a:off x="2500540" y="2356071"/>
          <a:ext cx="2107991" cy="12647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977900">
            <a:lnSpc>
              <a:spcPct val="90000"/>
            </a:lnSpc>
            <a:spcBef>
              <a:spcPct val="0"/>
            </a:spcBef>
            <a:spcAft>
              <a:spcPct val="35000"/>
            </a:spcAft>
            <a:buNone/>
          </a:pPr>
          <a:r>
            <a:rPr lang="en-GB" sz="2200" kern="1200"/>
            <a:t>Motivation is </a:t>
          </a:r>
          <a:r>
            <a:rPr lang="en-GB" sz="2200" b="1" kern="1200"/>
            <a:t>INTENTIONAL</a:t>
          </a:r>
          <a:endParaRPr lang="en-US" sz="2200" kern="1200"/>
        </a:p>
      </dsp:txBody>
      <dsp:txXfrm>
        <a:off x="2500540" y="2356071"/>
        <a:ext cx="2107991" cy="1264795"/>
      </dsp:txXfrm>
    </dsp:sp>
    <dsp:sp modelId="{BA9D8E45-3862-4466-B1AD-683309DF238D}">
      <dsp:nvSpPr>
        <dsp:cNvPr id="0" name=""/>
        <dsp:cNvSpPr/>
      </dsp:nvSpPr>
      <dsp:spPr>
        <a:xfrm>
          <a:off x="4644088" y="2866969"/>
          <a:ext cx="316198"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00CE5A-1FFD-4C3F-BCF1-3E405944740C}">
      <dsp:nvSpPr>
        <dsp:cNvPr id="0" name=""/>
        <dsp:cNvSpPr/>
      </dsp:nvSpPr>
      <dsp:spPr>
        <a:xfrm>
          <a:off x="4995843" y="2356071"/>
          <a:ext cx="2107991" cy="12647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977900">
            <a:lnSpc>
              <a:spcPct val="90000"/>
            </a:lnSpc>
            <a:spcBef>
              <a:spcPct val="0"/>
            </a:spcBef>
            <a:spcAft>
              <a:spcPct val="35000"/>
            </a:spcAft>
            <a:buNone/>
          </a:pPr>
          <a:r>
            <a:rPr lang="en-GB" sz="2200" kern="1200"/>
            <a:t>Motivation is </a:t>
          </a:r>
          <a:r>
            <a:rPr lang="en-GB" sz="2200" b="1" kern="1200"/>
            <a:t>MULTIFACETED</a:t>
          </a:r>
          <a:endParaRPr lang="en-US" sz="2200" kern="1200"/>
        </a:p>
      </dsp:txBody>
      <dsp:txXfrm>
        <a:off x="4995843" y="2356071"/>
        <a:ext cx="2107991" cy="1264795"/>
      </dsp:txXfrm>
    </dsp:sp>
    <dsp:sp modelId="{0DABD545-25A5-4B7F-AAB9-4DC599DA9049}">
      <dsp:nvSpPr>
        <dsp:cNvPr id="0" name=""/>
        <dsp:cNvSpPr/>
      </dsp:nvSpPr>
      <dsp:spPr>
        <a:xfrm>
          <a:off x="7139391" y="2866969"/>
          <a:ext cx="316198"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904FD8-1D9F-4D59-87E5-0766CE900628}">
      <dsp:nvSpPr>
        <dsp:cNvPr id="0" name=""/>
        <dsp:cNvSpPr/>
      </dsp:nvSpPr>
      <dsp:spPr>
        <a:xfrm>
          <a:off x="7491146" y="2356071"/>
          <a:ext cx="2107991" cy="12647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977900">
            <a:lnSpc>
              <a:spcPct val="90000"/>
            </a:lnSpc>
            <a:spcBef>
              <a:spcPct val="0"/>
            </a:spcBef>
            <a:spcAft>
              <a:spcPct val="35000"/>
            </a:spcAft>
            <a:buNone/>
          </a:pPr>
          <a:r>
            <a:rPr lang="en-GB" sz="2200" kern="1200"/>
            <a:t>Motivation influences </a:t>
          </a:r>
          <a:r>
            <a:rPr lang="en-GB" sz="2200" b="1" kern="1200"/>
            <a:t>BEHAVIOUR</a:t>
          </a:r>
          <a:endParaRPr lang="en-US" sz="2200" kern="1200"/>
        </a:p>
      </dsp:txBody>
      <dsp:txXfrm>
        <a:off x="7491146" y="2356071"/>
        <a:ext cx="2107991" cy="1264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2F4E28-FDFE-460B-90AC-FAF6725E0A1B}">
      <dsp:nvSpPr>
        <dsp:cNvPr id="0" name=""/>
        <dsp:cNvSpPr/>
      </dsp:nvSpPr>
      <dsp:spPr>
        <a:xfrm>
          <a:off x="0" y="2672"/>
          <a:ext cx="9596437" cy="5692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05E652-4FC3-4DDB-8452-9D012FF6D681}">
      <dsp:nvSpPr>
        <dsp:cNvPr id="0" name=""/>
        <dsp:cNvSpPr/>
      </dsp:nvSpPr>
      <dsp:spPr>
        <a:xfrm>
          <a:off x="172209" y="130762"/>
          <a:ext cx="313107" cy="313107"/>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615415-79B4-49C7-8CE2-5F6C452D47EB}">
      <dsp:nvSpPr>
        <dsp:cNvPr id="0" name=""/>
        <dsp:cNvSpPr/>
      </dsp:nvSpPr>
      <dsp:spPr>
        <a:xfrm>
          <a:off x="657525" y="2672"/>
          <a:ext cx="8938911" cy="5692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249" tIns="60249" rIns="60249" bIns="60249" numCol="1" spcCol="1270" anchor="ctr" anchorCtr="0">
          <a:noAutofit/>
        </a:bodyPr>
        <a:lstStyle/>
        <a:p>
          <a:pPr marL="0" lvl="0" indent="0" algn="l" defTabSz="844550">
            <a:lnSpc>
              <a:spcPct val="100000"/>
            </a:lnSpc>
            <a:spcBef>
              <a:spcPct val="0"/>
            </a:spcBef>
            <a:spcAft>
              <a:spcPct val="35000"/>
            </a:spcAft>
            <a:buNone/>
          </a:pPr>
          <a:r>
            <a:rPr lang="en-GB" sz="1900" kern="1200"/>
            <a:t>Qualification</a:t>
          </a:r>
          <a:endParaRPr lang="en-US" sz="1900" kern="1200"/>
        </a:p>
      </dsp:txBody>
      <dsp:txXfrm>
        <a:off x="657525" y="2672"/>
        <a:ext cx="8938911" cy="569286"/>
      </dsp:txXfrm>
    </dsp:sp>
    <dsp:sp modelId="{F971AFBA-FE74-4574-9099-2CC2BF643DBC}">
      <dsp:nvSpPr>
        <dsp:cNvPr id="0" name=""/>
        <dsp:cNvSpPr/>
      </dsp:nvSpPr>
      <dsp:spPr>
        <a:xfrm>
          <a:off x="0" y="714280"/>
          <a:ext cx="9596437" cy="5692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FDE850-931A-4DCC-B23D-4057921BC6F2}">
      <dsp:nvSpPr>
        <dsp:cNvPr id="0" name=""/>
        <dsp:cNvSpPr/>
      </dsp:nvSpPr>
      <dsp:spPr>
        <a:xfrm>
          <a:off x="172209" y="842369"/>
          <a:ext cx="313107" cy="313107"/>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19A964-74C3-4A43-9321-E1173B898B7A}">
      <dsp:nvSpPr>
        <dsp:cNvPr id="0" name=""/>
        <dsp:cNvSpPr/>
      </dsp:nvSpPr>
      <dsp:spPr>
        <a:xfrm>
          <a:off x="657525" y="714280"/>
          <a:ext cx="8938911" cy="5692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249" tIns="60249" rIns="60249" bIns="60249" numCol="1" spcCol="1270" anchor="ctr" anchorCtr="0">
          <a:noAutofit/>
        </a:bodyPr>
        <a:lstStyle/>
        <a:p>
          <a:pPr marL="0" lvl="0" indent="0" algn="l" defTabSz="844550">
            <a:lnSpc>
              <a:spcPct val="100000"/>
            </a:lnSpc>
            <a:spcBef>
              <a:spcPct val="0"/>
            </a:spcBef>
            <a:spcAft>
              <a:spcPct val="35000"/>
            </a:spcAft>
            <a:buNone/>
          </a:pPr>
          <a:r>
            <a:rPr lang="en-GB" sz="1900" kern="1200"/>
            <a:t>Conditions of the learning environment</a:t>
          </a:r>
          <a:endParaRPr lang="en-US" sz="1900" kern="1200"/>
        </a:p>
      </dsp:txBody>
      <dsp:txXfrm>
        <a:off x="657525" y="714280"/>
        <a:ext cx="8938911" cy="569286"/>
      </dsp:txXfrm>
    </dsp:sp>
    <dsp:sp modelId="{324CE605-BE90-4CA7-8E5B-080D342B0B34}">
      <dsp:nvSpPr>
        <dsp:cNvPr id="0" name=""/>
        <dsp:cNvSpPr/>
      </dsp:nvSpPr>
      <dsp:spPr>
        <a:xfrm>
          <a:off x="0" y="1425887"/>
          <a:ext cx="9596437" cy="5692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D8A1BE-E25F-44AB-A7EE-6385A5635E7F}">
      <dsp:nvSpPr>
        <dsp:cNvPr id="0" name=""/>
        <dsp:cNvSpPr/>
      </dsp:nvSpPr>
      <dsp:spPr>
        <a:xfrm>
          <a:off x="172209" y="1553977"/>
          <a:ext cx="313107" cy="313107"/>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5B2C17-2D77-4B9F-A0CD-7590E07783EA}">
      <dsp:nvSpPr>
        <dsp:cNvPr id="0" name=""/>
        <dsp:cNvSpPr/>
      </dsp:nvSpPr>
      <dsp:spPr>
        <a:xfrm>
          <a:off x="657525" y="1425887"/>
          <a:ext cx="8938911" cy="5692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249" tIns="60249" rIns="60249" bIns="60249" numCol="1" spcCol="1270" anchor="ctr" anchorCtr="0">
          <a:noAutofit/>
        </a:bodyPr>
        <a:lstStyle/>
        <a:p>
          <a:pPr marL="0" lvl="0" indent="0" algn="l" defTabSz="844550">
            <a:lnSpc>
              <a:spcPct val="100000"/>
            </a:lnSpc>
            <a:spcBef>
              <a:spcPct val="0"/>
            </a:spcBef>
            <a:spcAft>
              <a:spcPct val="35000"/>
            </a:spcAft>
            <a:buNone/>
          </a:pPr>
          <a:r>
            <a:rPr lang="en-GB" sz="1900" kern="1200"/>
            <a:t>Level and Quality of Teaching</a:t>
          </a:r>
          <a:endParaRPr lang="en-US" sz="1900" kern="1200"/>
        </a:p>
      </dsp:txBody>
      <dsp:txXfrm>
        <a:off x="657525" y="1425887"/>
        <a:ext cx="8938911" cy="569286"/>
      </dsp:txXfrm>
    </dsp:sp>
    <dsp:sp modelId="{F3CF1BF6-6F00-4B5B-A5A2-C3D6C8AA7E72}">
      <dsp:nvSpPr>
        <dsp:cNvPr id="0" name=""/>
        <dsp:cNvSpPr/>
      </dsp:nvSpPr>
      <dsp:spPr>
        <a:xfrm>
          <a:off x="0" y="2137495"/>
          <a:ext cx="9596437" cy="5692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344F04-52DF-49F0-8254-C9A4DCD6110C}">
      <dsp:nvSpPr>
        <dsp:cNvPr id="0" name=""/>
        <dsp:cNvSpPr/>
      </dsp:nvSpPr>
      <dsp:spPr>
        <a:xfrm>
          <a:off x="172209" y="2265584"/>
          <a:ext cx="313107" cy="313107"/>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34C7D3-D159-4DFF-BD9B-20B4DB62FE58}">
      <dsp:nvSpPr>
        <dsp:cNvPr id="0" name=""/>
        <dsp:cNvSpPr/>
      </dsp:nvSpPr>
      <dsp:spPr>
        <a:xfrm>
          <a:off x="657525" y="2137495"/>
          <a:ext cx="8938911" cy="5692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249" tIns="60249" rIns="60249" bIns="60249" numCol="1" spcCol="1270" anchor="ctr" anchorCtr="0">
          <a:noAutofit/>
        </a:bodyPr>
        <a:lstStyle/>
        <a:p>
          <a:pPr marL="0" lvl="0" indent="0" algn="l" defTabSz="844550">
            <a:lnSpc>
              <a:spcPct val="100000"/>
            </a:lnSpc>
            <a:spcBef>
              <a:spcPct val="0"/>
            </a:spcBef>
            <a:spcAft>
              <a:spcPct val="35000"/>
            </a:spcAft>
            <a:buNone/>
          </a:pPr>
          <a:r>
            <a:rPr lang="en-GB" sz="1900" kern="1200"/>
            <a:t>Assessment and Submission procedures and regulations</a:t>
          </a:r>
          <a:endParaRPr lang="en-US" sz="1900" kern="1200"/>
        </a:p>
      </dsp:txBody>
      <dsp:txXfrm>
        <a:off x="657525" y="2137495"/>
        <a:ext cx="8938911" cy="569286"/>
      </dsp:txXfrm>
    </dsp:sp>
    <dsp:sp modelId="{D4EBF3DB-D7A5-49C4-B9C0-555406D91EE7}">
      <dsp:nvSpPr>
        <dsp:cNvPr id="0" name=""/>
        <dsp:cNvSpPr/>
      </dsp:nvSpPr>
      <dsp:spPr>
        <a:xfrm>
          <a:off x="0" y="2849103"/>
          <a:ext cx="9596437" cy="5692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FCFABA-7D6B-4609-A614-842FA6D8010C}">
      <dsp:nvSpPr>
        <dsp:cNvPr id="0" name=""/>
        <dsp:cNvSpPr/>
      </dsp:nvSpPr>
      <dsp:spPr>
        <a:xfrm>
          <a:off x="172209" y="2977192"/>
          <a:ext cx="313107" cy="313107"/>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E27D5-EE19-4607-8219-ADEB687AAF70}">
      <dsp:nvSpPr>
        <dsp:cNvPr id="0" name=""/>
        <dsp:cNvSpPr/>
      </dsp:nvSpPr>
      <dsp:spPr>
        <a:xfrm>
          <a:off x="657525" y="2849103"/>
          <a:ext cx="8938911" cy="5692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249" tIns="60249" rIns="60249" bIns="60249" numCol="1" spcCol="1270" anchor="ctr" anchorCtr="0">
          <a:noAutofit/>
        </a:bodyPr>
        <a:lstStyle/>
        <a:p>
          <a:pPr marL="0" lvl="0" indent="0" algn="l" defTabSz="844550">
            <a:lnSpc>
              <a:spcPct val="100000"/>
            </a:lnSpc>
            <a:spcBef>
              <a:spcPct val="0"/>
            </a:spcBef>
            <a:spcAft>
              <a:spcPct val="35000"/>
            </a:spcAft>
            <a:buNone/>
          </a:pPr>
          <a:r>
            <a:rPr lang="en-GB" sz="1900" kern="1200"/>
            <a:t>Relationship with Teacher</a:t>
          </a:r>
          <a:endParaRPr lang="en-US" sz="1900" kern="1200"/>
        </a:p>
      </dsp:txBody>
      <dsp:txXfrm>
        <a:off x="657525" y="2849103"/>
        <a:ext cx="8938911" cy="5692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28454E-BA5A-4793-8202-F90968C1C94E}">
      <dsp:nvSpPr>
        <dsp:cNvPr id="0" name=""/>
        <dsp:cNvSpPr/>
      </dsp:nvSpPr>
      <dsp:spPr>
        <a:xfrm>
          <a:off x="0" y="16033"/>
          <a:ext cx="8990013"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Sense of Achievement</a:t>
          </a:r>
          <a:endParaRPr lang="en-US" sz="2600" kern="1200"/>
        </a:p>
      </dsp:txBody>
      <dsp:txXfrm>
        <a:off x="30442" y="46475"/>
        <a:ext cx="8929129" cy="562726"/>
      </dsp:txXfrm>
    </dsp:sp>
    <dsp:sp modelId="{97659AE0-FADA-45F2-9E29-A953910F2CB5}">
      <dsp:nvSpPr>
        <dsp:cNvPr id="0" name=""/>
        <dsp:cNvSpPr/>
      </dsp:nvSpPr>
      <dsp:spPr>
        <a:xfrm>
          <a:off x="0" y="714523"/>
          <a:ext cx="8990013"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Recognition</a:t>
          </a:r>
          <a:endParaRPr lang="en-US" sz="2600" kern="1200"/>
        </a:p>
      </dsp:txBody>
      <dsp:txXfrm>
        <a:off x="30442" y="744965"/>
        <a:ext cx="8929129" cy="562726"/>
      </dsp:txXfrm>
    </dsp:sp>
    <dsp:sp modelId="{96C1F7D2-F140-4745-9DAC-18CD1E2537A3}">
      <dsp:nvSpPr>
        <dsp:cNvPr id="0" name=""/>
        <dsp:cNvSpPr/>
      </dsp:nvSpPr>
      <dsp:spPr>
        <a:xfrm>
          <a:off x="0" y="1413013"/>
          <a:ext cx="8990013"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Autonomy</a:t>
          </a:r>
          <a:endParaRPr lang="en-US" sz="2600" kern="1200"/>
        </a:p>
      </dsp:txBody>
      <dsp:txXfrm>
        <a:off x="30442" y="1443455"/>
        <a:ext cx="8929129" cy="562726"/>
      </dsp:txXfrm>
    </dsp:sp>
    <dsp:sp modelId="{B6D4846A-3827-4079-9A54-E3EA3602F22C}">
      <dsp:nvSpPr>
        <dsp:cNvPr id="0" name=""/>
        <dsp:cNvSpPr/>
      </dsp:nvSpPr>
      <dsp:spPr>
        <a:xfrm>
          <a:off x="0" y="2111504"/>
          <a:ext cx="8990013"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Nature of the Work/Task</a:t>
          </a:r>
          <a:endParaRPr lang="en-US" sz="2600" kern="1200"/>
        </a:p>
      </dsp:txBody>
      <dsp:txXfrm>
        <a:off x="30442" y="2141946"/>
        <a:ext cx="8929129" cy="562726"/>
      </dsp:txXfrm>
    </dsp:sp>
    <dsp:sp modelId="{F4439A09-A485-4531-B6EB-A1A18044927C}">
      <dsp:nvSpPr>
        <dsp:cNvPr id="0" name=""/>
        <dsp:cNvSpPr/>
      </dsp:nvSpPr>
      <dsp:spPr>
        <a:xfrm>
          <a:off x="0" y="2809994"/>
          <a:ext cx="8990013"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Personal Growth and Advancement</a:t>
          </a:r>
          <a:endParaRPr lang="en-US" sz="2600" kern="1200"/>
        </a:p>
      </dsp:txBody>
      <dsp:txXfrm>
        <a:off x="30442" y="2840436"/>
        <a:ext cx="8929129" cy="562726"/>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3833" tIns="46917" rIns="93833" bIns="46917" rtlCol="0"/>
          <a:lstStyle>
            <a:lvl1pPr algn="l">
              <a:defRPr sz="13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3833" tIns="46917" rIns="93833" bIns="46917" rtlCol="0"/>
          <a:lstStyle>
            <a:lvl1pPr algn="r">
              <a:defRPr sz="1300"/>
            </a:lvl1pPr>
          </a:lstStyle>
          <a:p>
            <a:fld id="{2C0DAF4E-B836-49A9-B08C-42B9E289C269}" type="datetimeFigureOut">
              <a:rPr lang="en-GB" smtClean="0"/>
              <a:t>20/03/2022</a:t>
            </a:fld>
            <a:endParaRPr lang="en-GB"/>
          </a:p>
        </p:txBody>
      </p:sp>
      <p:sp>
        <p:nvSpPr>
          <p:cNvPr id="4" name="Slide Image Placeholder 3"/>
          <p:cNvSpPr>
            <a:spLocks noGrp="1" noRot="1" noChangeAspect="1"/>
          </p:cNvSpPr>
          <p:nvPr>
            <p:ph type="sldImg" idx="2"/>
          </p:nvPr>
        </p:nvSpPr>
        <p:spPr>
          <a:xfrm>
            <a:off x="409575" y="1219200"/>
            <a:ext cx="5849938" cy="3290888"/>
          </a:xfrm>
          <a:prstGeom prst="rect">
            <a:avLst/>
          </a:prstGeom>
          <a:noFill/>
          <a:ln w="12700">
            <a:solidFill>
              <a:prstClr val="black"/>
            </a:solidFill>
          </a:ln>
        </p:spPr>
        <p:txBody>
          <a:bodyPr vert="horz" lIns="93833" tIns="46917" rIns="93833" bIns="46917"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3833" tIns="46917" rIns="93833" bIns="46917"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9373"/>
          </a:xfrm>
          <a:prstGeom prst="rect">
            <a:avLst/>
          </a:prstGeom>
        </p:spPr>
        <p:txBody>
          <a:bodyPr vert="horz" lIns="93833" tIns="46917" rIns="93833" bIns="46917" rtlCol="0" anchor="b"/>
          <a:lstStyle>
            <a:lvl1pPr algn="l">
              <a:defRPr sz="13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3833" tIns="46917" rIns="93833" bIns="46917" rtlCol="0" anchor="b"/>
          <a:lstStyle>
            <a:lvl1pPr algn="r">
              <a:defRPr sz="1300"/>
            </a:lvl1pPr>
          </a:lstStyle>
          <a:p>
            <a:fld id="{330EE097-7FE1-4FC1-AD4C-6A7388CEC891}" type="slidenum">
              <a:rPr lang="en-GB" smtClean="0"/>
              <a:t>‹#›</a:t>
            </a:fld>
            <a:endParaRPr lang="en-GB"/>
          </a:p>
        </p:txBody>
      </p:sp>
    </p:spTree>
    <p:extLst>
      <p:ext uri="{BB962C8B-B14F-4D97-AF65-F5344CB8AC3E}">
        <p14:creationId xmlns:p14="http://schemas.microsoft.com/office/powerpoint/2010/main" val="4158692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0EE097-7FE1-4FC1-AD4C-6A7388CEC891}" type="slidenum">
              <a:rPr lang="en-GB" smtClean="0"/>
              <a:t>1</a:t>
            </a:fld>
            <a:endParaRPr lang="en-GB"/>
          </a:p>
        </p:txBody>
      </p:sp>
    </p:spTree>
    <p:extLst>
      <p:ext uri="{BB962C8B-B14F-4D97-AF65-F5344CB8AC3E}">
        <p14:creationId xmlns:p14="http://schemas.microsoft.com/office/powerpoint/2010/main" val="3424065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0EE097-7FE1-4FC1-AD4C-6A7388CEC891}" type="slidenum">
              <a:rPr lang="en-GB" smtClean="0"/>
              <a:t>2</a:t>
            </a:fld>
            <a:endParaRPr lang="en-GB"/>
          </a:p>
        </p:txBody>
      </p:sp>
    </p:spTree>
    <p:extLst>
      <p:ext uri="{BB962C8B-B14F-4D97-AF65-F5344CB8AC3E}">
        <p14:creationId xmlns:p14="http://schemas.microsoft.com/office/powerpoint/2010/main" val="1579538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0EE097-7FE1-4FC1-AD4C-6A7388CEC891}" type="slidenum">
              <a:rPr lang="en-GB" smtClean="0"/>
              <a:t>3</a:t>
            </a:fld>
            <a:endParaRPr lang="en-GB"/>
          </a:p>
        </p:txBody>
      </p:sp>
    </p:spTree>
    <p:extLst>
      <p:ext uri="{BB962C8B-B14F-4D97-AF65-F5344CB8AC3E}">
        <p14:creationId xmlns:p14="http://schemas.microsoft.com/office/powerpoint/2010/main" val="2081128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0EE097-7FE1-4FC1-AD4C-6A7388CEC891}" type="slidenum">
              <a:rPr lang="en-GB" smtClean="0"/>
              <a:t>4</a:t>
            </a:fld>
            <a:endParaRPr lang="en-GB"/>
          </a:p>
        </p:txBody>
      </p:sp>
    </p:spTree>
    <p:extLst>
      <p:ext uri="{BB962C8B-B14F-4D97-AF65-F5344CB8AC3E}">
        <p14:creationId xmlns:p14="http://schemas.microsoft.com/office/powerpoint/2010/main" val="28380085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0EE097-7FE1-4FC1-AD4C-6A7388CEC891}" type="slidenum">
              <a:rPr lang="en-GB" smtClean="0"/>
              <a:t>5</a:t>
            </a:fld>
            <a:endParaRPr lang="en-GB"/>
          </a:p>
        </p:txBody>
      </p:sp>
    </p:spTree>
    <p:extLst>
      <p:ext uri="{BB962C8B-B14F-4D97-AF65-F5344CB8AC3E}">
        <p14:creationId xmlns:p14="http://schemas.microsoft.com/office/powerpoint/2010/main" val="1263740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0EE097-7FE1-4FC1-AD4C-6A7388CEC891}" type="slidenum">
              <a:rPr lang="en-GB" smtClean="0"/>
              <a:t>6</a:t>
            </a:fld>
            <a:endParaRPr lang="en-GB"/>
          </a:p>
        </p:txBody>
      </p:sp>
    </p:spTree>
    <p:extLst>
      <p:ext uri="{BB962C8B-B14F-4D97-AF65-F5344CB8AC3E}">
        <p14:creationId xmlns:p14="http://schemas.microsoft.com/office/powerpoint/2010/main" val="4032938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0EE097-7FE1-4FC1-AD4C-6A7388CEC891}" type="slidenum">
              <a:rPr lang="en-GB" smtClean="0"/>
              <a:t>7</a:t>
            </a:fld>
            <a:endParaRPr lang="en-GB"/>
          </a:p>
        </p:txBody>
      </p:sp>
    </p:spTree>
    <p:extLst>
      <p:ext uri="{BB962C8B-B14F-4D97-AF65-F5344CB8AC3E}">
        <p14:creationId xmlns:p14="http://schemas.microsoft.com/office/powerpoint/2010/main" val="2971366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0EE097-7FE1-4FC1-AD4C-6A7388CEC891}" type="slidenum">
              <a:rPr lang="en-GB" smtClean="0"/>
              <a:t>9</a:t>
            </a:fld>
            <a:endParaRPr lang="en-GB"/>
          </a:p>
        </p:txBody>
      </p:sp>
    </p:spTree>
    <p:extLst>
      <p:ext uri="{BB962C8B-B14F-4D97-AF65-F5344CB8AC3E}">
        <p14:creationId xmlns:p14="http://schemas.microsoft.com/office/powerpoint/2010/main" val="3670576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0EE097-7FE1-4FC1-AD4C-6A7388CEC891}" type="slidenum">
              <a:rPr lang="en-GB" smtClean="0"/>
              <a:t>10</a:t>
            </a:fld>
            <a:endParaRPr lang="en-GB"/>
          </a:p>
        </p:txBody>
      </p:sp>
    </p:spTree>
    <p:extLst>
      <p:ext uri="{BB962C8B-B14F-4D97-AF65-F5344CB8AC3E}">
        <p14:creationId xmlns:p14="http://schemas.microsoft.com/office/powerpoint/2010/main" val="6702502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752" indent="-172752">
              <a:buFont typeface="Arial" panose="020B0604020202020204" pitchFamily="34" charset="0"/>
              <a:buChar char="•"/>
            </a:pPr>
            <a:r>
              <a:rPr lang="en-GB" dirty="0"/>
              <a:t>Sociologists attempted to</a:t>
            </a:r>
            <a:r>
              <a:rPr lang="en-GB" baseline="0" dirty="0"/>
              <a:t> establish what features an occupation should have in order to be termed a profession</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Usually a list of skills, code of professional conduct, those who didn’t fit were called semi or quasi – teaching included</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However we use it as a normative term. Also depends on the relationship between the individual profession and the state</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Professional autonomy – suggests an amount of independence not available in the modern era. Most professionals are now employed by the state</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1970s – impact of Ruskin speech and Great Debate on education</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Hoyle suggests there are struggles now over professionality as well as professionalism in the conventional sense. State has now taken an active interest in this.</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We value technical rationality over discretion by reducing the amount of control and discretion teachers have within their classroom.</a:t>
            </a:r>
          </a:p>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11</a:t>
            </a:fld>
            <a:endParaRPr lang="en-GB" dirty="0"/>
          </a:p>
        </p:txBody>
      </p:sp>
    </p:spTree>
    <p:extLst>
      <p:ext uri="{BB962C8B-B14F-4D97-AF65-F5344CB8AC3E}">
        <p14:creationId xmlns:p14="http://schemas.microsoft.com/office/powerpoint/2010/main" val="16478197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752" indent="-172752">
              <a:buFont typeface="Arial" panose="020B0604020202020204" pitchFamily="34" charset="0"/>
              <a:buChar char="•"/>
            </a:pPr>
            <a:r>
              <a:rPr lang="en-GB" baseline="0" dirty="0"/>
              <a:t>Fragmentation – up until 1980s most professions were almost a social service – acting in best interests of everyone with resources provided to help them do so. Commercialisation of the profession after that was a problem</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err="1"/>
              <a:t>Marketisation</a:t>
            </a:r>
            <a:r>
              <a:rPr lang="en-GB" baseline="0" dirty="0"/>
              <a:t> – led to difference between the teacher as a manager and </a:t>
            </a:r>
            <a:r>
              <a:rPr lang="en-GB" baseline="0" dirty="0" err="1"/>
              <a:t>welfarist</a:t>
            </a:r>
            <a:r>
              <a:rPr lang="en-GB" baseline="0" dirty="0"/>
              <a:t>. Means education was becoming somewhat cold in its approach. </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Has been suggested by commentators that there is more of a hierarchical low trust system in place within education where those who are willing to manage are shown as more trustworthy.</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This has happened everywhere not just in the UK, New Zealand and Australia are key areas affected by this.</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Challenges – teachers need to be more flexible due to budget restrictions, performance related pay, increased use of part time temporary and less flexible staff.</a:t>
            </a:r>
            <a:endParaRPr lang="en-GB" dirty="0"/>
          </a:p>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12</a:t>
            </a:fld>
            <a:endParaRPr lang="en-GB" dirty="0"/>
          </a:p>
        </p:txBody>
      </p:sp>
    </p:spTree>
    <p:extLst>
      <p:ext uri="{BB962C8B-B14F-4D97-AF65-F5344CB8AC3E}">
        <p14:creationId xmlns:p14="http://schemas.microsoft.com/office/powerpoint/2010/main" val="14751444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752" indent="-172752">
              <a:buFont typeface="Arial" panose="020B0604020202020204" pitchFamily="34" charset="0"/>
              <a:buChar char="•"/>
            </a:pPr>
            <a:r>
              <a:rPr lang="en-GB" dirty="0"/>
              <a:t>Sociologists attempted to</a:t>
            </a:r>
            <a:r>
              <a:rPr lang="en-GB" baseline="0" dirty="0"/>
              <a:t> establish what features an occupation should have in order to be termed a profession</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Usually a list of skills, code of professional conduct, those who didn’t fit were called semi or quasi – teaching included</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However we use it as a normative term. Also depends on the relationship between the individual profession and the state</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Professional autonomy – suggests an amount of independence not available in the modern era. Most professionals are now employed by the state</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1970s – impact of Ruskin speech and Great Debate on education</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Hoyle suggests there are struggles now over </a:t>
            </a:r>
            <a:r>
              <a:rPr lang="en-GB" baseline="0" dirty="0" err="1"/>
              <a:t>professionality</a:t>
            </a:r>
            <a:r>
              <a:rPr lang="en-GB" baseline="0" dirty="0"/>
              <a:t> as well as professionalism in the conventional sense. State has now taken an active interest in this.</a:t>
            </a:r>
          </a:p>
          <a:p>
            <a:pPr marL="172752" indent="-172752">
              <a:buFont typeface="Arial" panose="020B0604020202020204" pitchFamily="34" charset="0"/>
              <a:buChar char="•"/>
            </a:pPr>
            <a:endParaRPr lang="en-GB" baseline="0" dirty="0"/>
          </a:p>
          <a:p>
            <a:pPr marL="172752" indent="-172752">
              <a:buFont typeface="Arial" panose="020B0604020202020204" pitchFamily="34" charset="0"/>
              <a:buChar char="•"/>
            </a:pPr>
            <a:r>
              <a:rPr lang="en-GB" baseline="0" dirty="0"/>
              <a:t>We value technical rationality over discretion by reducing the amount of control and discretion teachers have within their classroom.</a:t>
            </a:r>
          </a:p>
        </p:txBody>
      </p:sp>
      <p:sp>
        <p:nvSpPr>
          <p:cNvPr id="4" name="Slide Number Placeholder 3"/>
          <p:cNvSpPr>
            <a:spLocks noGrp="1"/>
          </p:cNvSpPr>
          <p:nvPr>
            <p:ph type="sldNum" sz="quarter" idx="10"/>
          </p:nvPr>
        </p:nvSpPr>
        <p:spPr/>
        <p:txBody>
          <a:bodyPr/>
          <a:lstStyle/>
          <a:p>
            <a:fld id="{5312C6F1-2648-4EEF-84C4-A7AC35C367B1}" type="slidenum">
              <a:rPr lang="en-GB" smtClean="0"/>
              <a:pPr/>
              <a:t>13</a:t>
            </a:fld>
            <a:endParaRPr lang="en-GB" dirty="0"/>
          </a:p>
        </p:txBody>
      </p:sp>
    </p:spTree>
    <p:extLst>
      <p:ext uri="{BB962C8B-B14F-4D97-AF65-F5344CB8AC3E}">
        <p14:creationId xmlns:p14="http://schemas.microsoft.com/office/powerpoint/2010/main" val="13002977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0EE097-7FE1-4FC1-AD4C-6A7388CEC891}" type="slidenum">
              <a:rPr lang="en-GB" smtClean="0"/>
              <a:t>14</a:t>
            </a:fld>
            <a:endParaRPr lang="en-GB"/>
          </a:p>
        </p:txBody>
      </p:sp>
    </p:spTree>
    <p:extLst>
      <p:ext uri="{BB962C8B-B14F-4D97-AF65-F5344CB8AC3E}">
        <p14:creationId xmlns:p14="http://schemas.microsoft.com/office/powerpoint/2010/main" val="29818722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0EE097-7FE1-4FC1-AD4C-6A7388CEC891}" type="slidenum">
              <a:rPr lang="en-GB" smtClean="0"/>
              <a:t>15</a:t>
            </a:fld>
            <a:endParaRPr lang="en-GB"/>
          </a:p>
        </p:txBody>
      </p:sp>
    </p:spTree>
    <p:extLst>
      <p:ext uri="{BB962C8B-B14F-4D97-AF65-F5344CB8AC3E}">
        <p14:creationId xmlns:p14="http://schemas.microsoft.com/office/powerpoint/2010/main" val="11487004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16</a:t>
            </a:fld>
            <a:endParaRPr lang="en-GB" altLang="en-US"/>
          </a:p>
        </p:txBody>
      </p:sp>
    </p:spTree>
    <p:extLst>
      <p:ext uri="{BB962C8B-B14F-4D97-AF65-F5344CB8AC3E}">
        <p14:creationId xmlns:p14="http://schemas.microsoft.com/office/powerpoint/2010/main" val="39000611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17</a:t>
            </a:fld>
            <a:endParaRPr lang="en-GB" altLang="en-US"/>
          </a:p>
        </p:txBody>
      </p:sp>
    </p:spTree>
    <p:extLst>
      <p:ext uri="{BB962C8B-B14F-4D97-AF65-F5344CB8AC3E}">
        <p14:creationId xmlns:p14="http://schemas.microsoft.com/office/powerpoint/2010/main" val="29943372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18</a:t>
            </a:fld>
            <a:endParaRPr lang="en-GB" altLang="en-US"/>
          </a:p>
        </p:txBody>
      </p:sp>
    </p:spTree>
    <p:extLst>
      <p:ext uri="{BB962C8B-B14F-4D97-AF65-F5344CB8AC3E}">
        <p14:creationId xmlns:p14="http://schemas.microsoft.com/office/powerpoint/2010/main" val="19800655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19</a:t>
            </a:fld>
            <a:endParaRPr lang="en-GB" altLang="en-US"/>
          </a:p>
        </p:txBody>
      </p:sp>
    </p:spTree>
    <p:extLst>
      <p:ext uri="{BB962C8B-B14F-4D97-AF65-F5344CB8AC3E}">
        <p14:creationId xmlns:p14="http://schemas.microsoft.com/office/powerpoint/2010/main" val="18027958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20</a:t>
            </a:fld>
            <a:endParaRPr lang="en-GB" altLang="en-US"/>
          </a:p>
        </p:txBody>
      </p:sp>
    </p:spTree>
    <p:extLst>
      <p:ext uri="{BB962C8B-B14F-4D97-AF65-F5344CB8AC3E}">
        <p14:creationId xmlns:p14="http://schemas.microsoft.com/office/powerpoint/2010/main" val="7222957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21</a:t>
            </a:fld>
            <a:endParaRPr lang="en-GB" altLang="en-US"/>
          </a:p>
        </p:txBody>
      </p:sp>
    </p:spTree>
    <p:extLst>
      <p:ext uri="{BB962C8B-B14F-4D97-AF65-F5344CB8AC3E}">
        <p14:creationId xmlns:p14="http://schemas.microsoft.com/office/powerpoint/2010/main" val="35303927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22</a:t>
            </a:fld>
            <a:endParaRPr lang="en-GB" altLang="en-US"/>
          </a:p>
        </p:txBody>
      </p:sp>
    </p:spTree>
    <p:extLst>
      <p:ext uri="{BB962C8B-B14F-4D97-AF65-F5344CB8AC3E}">
        <p14:creationId xmlns:p14="http://schemas.microsoft.com/office/powerpoint/2010/main" val="38777101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dirty="0"/>
              <a:t>Herzberg and his collaborators investigated fourteen factors relating to job satisfaction in their original study, classifying them as either hygienic or motivation factors. Motivation factors increase job satisfaction while the presence of hygiene factors prevent job dissatisfaction.</a:t>
            </a:r>
            <a:endParaRPr lang="en-US"/>
          </a:p>
          <a:p>
            <a:pPr marL="171450" indent="-171450">
              <a:buFont typeface="Arial"/>
              <a:buChar char="•"/>
            </a:pPr>
            <a:r>
              <a:rPr lang="en-GB" dirty="0"/>
              <a:t>Although largely replaced by newer theories of motivation in academia, the two-factor motivation theory still continues to influence popular management theory and the methodology of studies in some areas of the world.</a:t>
            </a:r>
          </a:p>
          <a:p>
            <a:endParaRPr lang="en-GB" dirty="0">
              <a:cs typeface="Calibri"/>
            </a:endParaRPr>
          </a:p>
          <a:p>
            <a:r>
              <a:rPr lang="en-GB" dirty="0"/>
              <a:t>According to Herzberg, the absence of hygiene factors causes dissatisfaction among employees in the workplace. In order to remove dissatisfaction in a work environment, these hygiene factors must be present, however their presence do not ensure satisfaction entirely.</a:t>
            </a:r>
            <a:endParaRPr lang="en-US">
              <a:cs typeface="Calibri"/>
            </a:endParaRPr>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23</a:t>
            </a:fld>
            <a:endParaRPr lang="en-GB" altLang="en-US"/>
          </a:p>
        </p:txBody>
      </p:sp>
    </p:spTree>
    <p:extLst>
      <p:ext uri="{BB962C8B-B14F-4D97-AF65-F5344CB8AC3E}">
        <p14:creationId xmlns:p14="http://schemas.microsoft.com/office/powerpoint/2010/main" val="42160631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Motivational factors- According to Herzberg, the hygiene factors cannot be regarded as motivators. The motivational factors yield positive satisfaction. These factors are inherent to work. These factors motivate the employees for a superior performance.</a:t>
            </a:r>
            <a:endParaRPr lang="en-US"/>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24</a:t>
            </a:fld>
            <a:endParaRPr lang="en-GB" altLang="en-US"/>
          </a:p>
        </p:txBody>
      </p:sp>
    </p:spTree>
    <p:extLst>
      <p:ext uri="{BB962C8B-B14F-4D97-AF65-F5344CB8AC3E}">
        <p14:creationId xmlns:p14="http://schemas.microsoft.com/office/powerpoint/2010/main" val="35721876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25</a:t>
            </a:fld>
            <a:endParaRPr lang="en-GB" altLang="en-US"/>
          </a:p>
        </p:txBody>
      </p:sp>
    </p:spTree>
    <p:extLst>
      <p:ext uri="{BB962C8B-B14F-4D97-AF65-F5344CB8AC3E}">
        <p14:creationId xmlns:p14="http://schemas.microsoft.com/office/powerpoint/2010/main" val="4240535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26</a:t>
            </a:fld>
            <a:endParaRPr lang="en-GB" altLang="en-US"/>
          </a:p>
        </p:txBody>
      </p:sp>
    </p:spTree>
    <p:extLst>
      <p:ext uri="{BB962C8B-B14F-4D97-AF65-F5344CB8AC3E}">
        <p14:creationId xmlns:p14="http://schemas.microsoft.com/office/powerpoint/2010/main" val="34591677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27</a:t>
            </a:fld>
            <a:endParaRPr lang="en-GB" altLang="en-US"/>
          </a:p>
        </p:txBody>
      </p:sp>
    </p:spTree>
    <p:extLst>
      <p:ext uri="{BB962C8B-B14F-4D97-AF65-F5344CB8AC3E}">
        <p14:creationId xmlns:p14="http://schemas.microsoft.com/office/powerpoint/2010/main" val="15892618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28</a:t>
            </a:fld>
            <a:endParaRPr lang="en-GB" altLang="en-US"/>
          </a:p>
        </p:txBody>
      </p:sp>
    </p:spTree>
    <p:extLst>
      <p:ext uri="{BB962C8B-B14F-4D97-AF65-F5344CB8AC3E}">
        <p14:creationId xmlns:p14="http://schemas.microsoft.com/office/powerpoint/2010/main" val="17891042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29</a:t>
            </a:fld>
            <a:endParaRPr lang="en-GB" altLang="en-US"/>
          </a:p>
        </p:txBody>
      </p:sp>
    </p:spTree>
    <p:extLst>
      <p:ext uri="{BB962C8B-B14F-4D97-AF65-F5344CB8AC3E}">
        <p14:creationId xmlns:p14="http://schemas.microsoft.com/office/powerpoint/2010/main" val="4451562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30</a:t>
            </a:fld>
            <a:endParaRPr lang="en-GB" altLang="en-US"/>
          </a:p>
        </p:txBody>
      </p:sp>
    </p:spTree>
    <p:extLst>
      <p:ext uri="{BB962C8B-B14F-4D97-AF65-F5344CB8AC3E}">
        <p14:creationId xmlns:p14="http://schemas.microsoft.com/office/powerpoint/2010/main" val="10719349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31</a:t>
            </a:fld>
            <a:endParaRPr lang="en-GB" altLang="en-US"/>
          </a:p>
        </p:txBody>
      </p:sp>
    </p:spTree>
    <p:extLst>
      <p:ext uri="{BB962C8B-B14F-4D97-AF65-F5344CB8AC3E}">
        <p14:creationId xmlns:p14="http://schemas.microsoft.com/office/powerpoint/2010/main" val="38147021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32</a:t>
            </a:fld>
            <a:endParaRPr lang="en-GB" altLang="en-US"/>
          </a:p>
        </p:txBody>
      </p:sp>
    </p:spTree>
    <p:extLst>
      <p:ext uri="{BB962C8B-B14F-4D97-AF65-F5344CB8AC3E}">
        <p14:creationId xmlns:p14="http://schemas.microsoft.com/office/powerpoint/2010/main" val="8894556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33</a:t>
            </a:fld>
            <a:endParaRPr lang="en-GB" altLang="en-US"/>
          </a:p>
        </p:txBody>
      </p:sp>
    </p:spTree>
    <p:extLst>
      <p:ext uri="{BB962C8B-B14F-4D97-AF65-F5344CB8AC3E}">
        <p14:creationId xmlns:p14="http://schemas.microsoft.com/office/powerpoint/2010/main" val="27435698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5F73C94-584D-4D25-92AF-991647402C41}" type="slidenum">
              <a:rPr lang="en-GB" altLang="en-US" smtClean="0"/>
              <a:pPr>
                <a:defRPr/>
              </a:pPr>
              <a:t>34</a:t>
            </a:fld>
            <a:endParaRPr lang="en-GB" altLang="en-US"/>
          </a:p>
        </p:txBody>
      </p:sp>
    </p:spTree>
    <p:extLst>
      <p:ext uri="{BB962C8B-B14F-4D97-AF65-F5344CB8AC3E}">
        <p14:creationId xmlns:p14="http://schemas.microsoft.com/office/powerpoint/2010/main" val="306598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C926167-B9F5-40C7-ABFD-847A6CEC8132}" type="datetimeFigureOut">
              <a:rPr lang="en-GB" smtClean="0"/>
              <a:t>20/03/2022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00E5F-15A0-41A5-899F-56D861EF6D3C}" type="slidenum">
              <a:rPr lang="en-GB" smtClean="0"/>
              <a:t>‹#›</a:t>
            </a:fld>
            <a:endParaRPr lang="en-GB"/>
          </a:p>
        </p:txBody>
      </p:sp>
    </p:spTree>
    <p:extLst>
      <p:ext uri="{BB962C8B-B14F-4D97-AF65-F5344CB8AC3E}">
        <p14:creationId xmlns:p14="http://schemas.microsoft.com/office/powerpoint/2010/main" val="35817526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926167-B9F5-40C7-ABFD-847A6CEC8132}" type="datetimeFigureOut">
              <a:rPr lang="en-GB" smtClean="0"/>
              <a:t>20/03/2022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00E5F-15A0-41A5-899F-56D861EF6D3C}" type="slidenum">
              <a:rPr lang="en-GB" smtClean="0"/>
              <a:t>‹#›</a:t>
            </a:fld>
            <a:endParaRPr lang="en-GB"/>
          </a:p>
        </p:txBody>
      </p:sp>
    </p:spTree>
    <p:extLst>
      <p:ext uri="{BB962C8B-B14F-4D97-AF65-F5344CB8AC3E}">
        <p14:creationId xmlns:p14="http://schemas.microsoft.com/office/powerpoint/2010/main" val="2488958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C926167-B9F5-40C7-ABFD-847A6CEC8132}" type="datetimeFigureOut">
              <a:rPr lang="en-GB" smtClean="0"/>
              <a:t>20/03/2022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00E5F-15A0-41A5-899F-56D861EF6D3C}" type="slidenum">
              <a:rPr lang="en-GB" smtClean="0"/>
              <a:t>‹#›</a:t>
            </a:fld>
            <a:endParaRPr lang="en-GB"/>
          </a:p>
        </p:txBody>
      </p:sp>
    </p:spTree>
    <p:extLst>
      <p:ext uri="{BB962C8B-B14F-4D97-AF65-F5344CB8AC3E}">
        <p14:creationId xmlns:p14="http://schemas.microsoft.com/office/powerpoint/2010/main" val="4001245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C926167-B9F5-40C7-ABFD-847A6CEC8132}" type="datetimeFigureOut">
              <a:rPr lang="en-GB" smtClean="0"/>
              <a:t>20/03/2022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00E5F-15A0-41A5-899F-56D861EF6D3C}" type="slidenum">
              <a:rPr lang="en-GB" smtClean="0"/>
              <a:t>‹#›</a:t>
            </a:fld>
            <a:endParaRPr lang="en-GB"/>
          </a:p>
        </p:txBody>
      </p:sp>
    </p:spTree>
    <p:extLst>
      <p:ext uri="{BB962C8B-B14F-4D97-AF65-F5344CB8AC3E}">
        <p14:creationId xmlns:p14="http://schemas.microsoft.com/office/powerpoint/2010/main" val="1592680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C926167-B9F5-40C7-ABFD-847A6CEC8132}" type="datetimeFigureOut">
              <a:rPr lang="en-GB" smtClean="0"/>
              <a:t>20/03/2022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500E5F-15A0-41A5-899F-56D861EF6D3C}" type="slidenum">
              <a:rPr lang="en-GB" smtClean="0"/>
              <a:t>‹#›</a:t>
            </a:fld>
            <a:endParaRPr lang="en-GB"/>
          </a:p>
        </p:txBody>
      </p:sp>
    </p:spTree>
    <p:extLst>
      <p:ext uri="{BB962C8B-B14F-4D97-AF65-F5344CB8AC3E}">
        <p14:creationId xmlns:p14="http://schemas.microsoft.com/office/powerpoint/2010/main" val="979343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C926167-B9F5-40C7-ABFD-847A6CEC8132}" type="datetimeFigureOut">
              <a:rPr lang="en-GB" smtClean="0"/>
              <a:t>20/03/2022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500E5F-15A0-41A5-899F-56D861EF6D3C}" type="slidenum">
              <a:rPr lang="en-GB" smtClean="0"/>
              <a:t>‹#›</a:t>
            </a:fld>
            <a:endParaRPr lang="en-GB"/>
          </a:p>
        </p:txBody>
      </p:sp>
    </p:spTree>
    <p:extLst>
      <p:ext uri="{BB962C8B-B14F-4D97-AF65-F5344CB8AC3E}">
        <p14:creationId xmlns:p14="http://schemas.microsoft.com/office/powerpoint/2010/main" val="1260507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926167-B9F5-40C7-ABFD-847A6CEC8132}" type="datetimeFigureOut">
              <a:rPr lang="en-GB" smtClean="0"/>
              <a:t>20/03/2022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500E5F-15A0-41A5-899F-56D861EF6D3C}" type="slidenum">
              <a:rPr lang="en-GB" smtClean="0"/>
              <a:t>‹#›</a:t>
            </a:fld>
            <a:endParaRPr lang="en-GB"/>
          </a:p>
        </p:txBody>
      </p:sp>
    </p:spTree>
    <p:extLst>
      <p:ext uri="{BB962C8B-B14F-4D97-AF65-F5344CB8AC3E}">
        <p14:creationId xmlns:p14="http://schemas.microsoft.com/office/powerpoint/2010/main" val="3045887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926167-B9F5-40C7-ABFD-847A6CEC8132}" type="datetimeFigureOut">
              <a:rPr lang="en-GB" smtClean="0"/>
              <a:t>20/03/2022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00E5F-15A0-41A5-899F-56D861EF6D3C}" type="slidenum">
              <a:rPr lang="en-GB" smtClean="0"/>
              <a:t>‹#›</a:t>
            </a:fld>
            <a:endParaRPr lang="en-GB"/>
          </a:p>
        </p:txBody>
      </p:sp>
    </p:spTree>
    <p:extLst>
      <p:ext uri="{BB962C8B-B14F-4D97-AF65-F5344CB8AC3E}">
        <p14:creationId xmlns:p14="http://schemas.microsoft.com/office/powerpoint/2010/main" val="3830119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926167-B9F5-40C7-ABFD-847A6CEC8132}" type="datetimeFigureOut">
              <a:rPr lang="en-GB" smtClean="0"/>
              <a:t>20/03/2022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00E5F-15A0-41A5-899F-56D861EF6D3C}" type="slidenum">
              <a:rPr lang="en-GB" smtClean="0"/>
              <a:t>‹#›</a:t>
            </a:fld>
            <a:endParaRPr lang="en-GB"/>
          </a:p>
        </p:txBody>
      </p:sp>
    </p:spTree>
    <p:extLst>
      <p:ext uri="{BB962C8B-B14F-4D97-AF65-F5344CB8AC3E}">
        <p14:creationId xmlns:p14="http://schemas.microsoft.com/office/powerpoint/2010/main" val="2991209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926167-B9F5-40C7-ABFD-847A6CEC8132}" type="datetimeFigureOut">
              <a:rPr lang="en-GB" smtClean="0"/>
              <a:t>20/03/2022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00E5F-15A0-41A5-899F-56D861EF6D3C}" type="slidenum">
              <a:rPr lang="en-GB" smtClean="0"/>
              <a:t>‹#›</a:t>
            </a:fld>
            <a:endParaRPr lang="en-GB"/>
          </a:p>
        </p:txBody>
      </p:sp>
    </p:spTree>
    <p:extLst>
      <p:ext uri="{BB962C8B-B14F-4D97-AF65-F5344CB8AC3E}">
        <p14:creationId xmlns:p14="http://schemas.microsoft.com/office/powerpoint/2010/main" val="2367122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926167-B9F5-40C7-ABFD-847A6CEC8132}" type="datetimeFigureOut">
              <a:rPr lang="en-GB" smtClean="0"/>
              <a:t>20/03/2022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00E5F-15A0-41A5-899F-56D861EF6D3C}" type="slidenum">
              <a:rPr lang="en-GB" smtClean="0"/>
              <a:t>‹#›</a:t>
            </a:fld>
            <a:endParaRPr lang="en-GB"/>
          </a:p>
        </p:txBody>
      </p:sp>
    </p:spTree>
    <p:extLst>
      <p:ext uri="{BB962C8B-B14F-4D97-AF65-F5344CB8AC3E}">
        <p14:creationId xmlns:p14="http://schemas.microsoft.com/office/powerpoint/2010/main" val="380137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926167-B9F5-40C7-ABFD-847A6CEC8132}" type="datetimeFigureOut">
              <a:rPr lang="en-GB" smtClean="0"/>
              <a:t>20/03/2022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500E5F-15A0-41A5-899F-56D861EF6D3C}" type="slidenum">
              <a:rPr lang="en-GB" smtClean="0"/>
              <a:t>‹#›</a:t>
            </a:fld>
            <a:endParaRPr lang="en-GB"/>
          </a:p>
        </p:txBody>
      </p:sp>
    </p:spTree>
    <p:extLst>
      <p:ext uri="{BB962C8B-B14F-4D97-AF65-F5344CB8AC3E}">
        <p14:creationId xmlns:p14="http://schemas.microsoft.com/office/powerpoint/2010/main" val="189955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pPr algn="l"/>
            <a:br>
              <a:rPr lang="en-GB" sz="3700"/>
            </a:br>
            <a:br>
              <a:rPr lang="en-GB" sz="3700"/>
            </a:br>
            <a:br>
              <a:rPr lang="en-GB" sz="3700"/>
            </a:br>
            <a:br>
              <a:rPr lang="en-GB" sz="3700"/>
            </a:br>
            <a:r>
              <a:rPr lang="en-GB" sz="3700" cap="all">
                <a:ea typeface="+mj-lt"/>
                <a:cs typeface="+mj-lt"/>
              </a:rPr>
              <a:t>ECPT5003/ECPT6005    </a:t>
            </a:r>
            <a:br>
              <a:rPr lang="en-GB" sz="3700" cap="all"/>
            </a:br>
            <a:r>
              <a:rPr lang="en-GB" sz="3700"/>
              <a:t>Managing Behaviour and Supporting Learner Engagement </a:t>
            </a:r>
          </a:p>
        </p:txBody>
      </p:sp>
      <p:sp>
        <p:nvSpPr>
          <p:cNvPr id="3" name="Subtitle 2"/>
          <p:cNvSpPr>
            <a:spLocks noGrp="1"/>
          </p:cNvSpPr>
          <p:nvPr>
            <p:ph type="subTitle" idx="1"/>
          </p:nvPr>
        </p:nvSpPr>
        <p:spPr>
          <a:xfrm>
            <a:off x="643467" y="5277684"/>
            <a:ext cx="4620584" cy="775494"/>
          </a:xfrm>
        </p:spPr>
        <p:txBody>
          <a:bodyPr>
            <a:normAutofit/>
          </a:bodyPr>
          <a:lstStyle/>
          <a:p>
            <a:pPr algn="l"/>
            <a:r>
              <a:rPr lang="en-GB"/>
              <a:t>Welcome to the module </a:t>
            </a:r>
          </a:p>
        </p:txBody>
      </p:sp>
      <p:pic>
        <p:nvPicPr>
          <p:cNvPr id="5" name="Picture 4">
            <a:extLst>
              <a:ext uri="{FF2B5EF4-FFF2-40B4-BE49-F238E27FC236}">
                <a16:creationId xmlns:a16="http://schemas.microsoft.com/office/drawing/2014/main" id="{F09131A2-55A8-4CE0-8C17-509062CEA336}"/>
              </a:ext>
            </a:extLst>
          </p:cNvPr>
          <p:cNvPicPr>
            <a:picLocks noChangeAspect="1"/>
          </p:cNvPicPr>
          <p:nvPr/>
        </p:nvPicPr>
        <p:blipFill rotWithShape="1">
          <a:blip r:embed="rId3"/>
          <a:srcRect l="21590" r="2059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3878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253397"/>
            <a:ext cx="10515600" cy="1273233"/>
          </a:xfrm>
        </p:spPr>
        <p:txBody>
          <a:bodyPr>
            <a:normAutofit/>
          </a:bodyPr>
          <a:lstStyle/>
          <a:p>
            <a:r>
              <a:rPr lang="en-GB" sz="4000" dirty="0"/>
              <a:t>Why the need for this module?</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838200" y="2478024"/>
            <a:ext cx="10515600" cy="3694176"/>
          </a:xfrm>
        </p:spPr>
        <p:txBody>
          <a:bodyPr vert="horz" lIns="91440" tIns="45720" rIns="91440" bIns="45720" rtlCol="0" anchor="t">
            <a:normAutofit/>
          </a:bodyPr>
          <a:lstStyle/>
          <a:p>
            <a:r>
              <a:rPr lang="en-GB" sz="2400" dirty="0"/>
              <a:t>Often a neglected area of post-16 teaching and learning</a:t>
            </a:r>
            <a:endParaRPr lang="en-GB" sz="2400" dirty="0">
              <a:cs typeface="Calibri"/>
            </a:endParaRPr>
          </a:p>
          <a:p>
            <a:r>
              <a:rPr lang="en-GB" sz="2400" dirty="0"/>
              <a:t>Diversity of the post 16 sector </a:t>
            </a:r>
            <a:endParaRPr lang="en-GB" sz="2400" dirty="0">
              <a:cs typeface="Calibri"/>
            </a:endParaRPr>
          </a:p>
          <a:p>
            <a:r>
              <a:rPr lang="en-GB" sz="2400" dirty="0"/>
              <a:t>The role of the teaching professional to ‘transform’ knowledge rather than simply consume </a:t>
            </a:r>
            <a:endParaRPr lang="en-GB" sz="2400" dirty="0">
              <a:cs typeface="Calibri"/>
            </a:endParaRPr>
          </a:p>
          <a:p>
            <a:r>
              <a:rPr lang="en-GB" sz="2400" dirty="0"/>
              <a:t>Increasing emphasis on pastoral welfare of students in recent years </a:t>
            </a:r>
          </a:p>
          <a:p>
            <a:r>
              <a:rPr lang="en-GB" sz="2400" dirty="0">
                <a:cs typeface="Calibri"/>
              </a:rPr>
              <a:t>Proactive and reactive approaches to managing behaviour</a:t>
            </a:r>
          </a:p>
        </p:txBody>
      </p:sp>
    </p:spTree>
    <p:extLst>
      <p:ext uri="{BB962C8B-B14F-4D97-AF65-F5344CB8AC3E}">
        <p14:creationId xmlns:p14="http://schemas.microsoft.com/office/powerpoint/2010/main" val="3718753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vert="horz" lIns="91440" tIns="45720" rIns="91440" bIns="45720" rtlCol="0" anchor="b">
            <a:normAutofit/>
          </a:bodyPr>
          <a:lstStyle/>
          <a:p>
            <a:r>
              <a:rPr lang="en-US"/>
              <a:t>Outline for today </a:t>
            </a:r>
          </a:p>
        </p:txBody>
      </p:sp>
      <p:sp>
        <p:nvSpPr>
          <p:cNvPr id="3" name="Content Placeholder 2"/>
          <p:cNvSpPr>
            <a:spLocks noGrp="1"/>
          </p:cNvSpPr>
          <p:nvPr>
            <p:ph sz="half" idx="1"/>
          </p:nvPr>
        </p:nvSpPr>
        <p:spPr>
          <a:xfrm>
            <a:off x="4965431" y="2438400"/>
            <a:ext cx="6586489" cy="3785419"/>
          </a:xfrm>
        </p:spPr>
        <p:txBody>
          <a:bodyPr vert="horz" lIns="91440" tIns="45720" rIns="91440" bIns="45720" rtlCol="0" anchor="t">
            <a:normAutofit/>
          </a:bodyPr>
          <a:lstStyle/>
          <a:p>
            <a:r>
              <a:rPr lang="en-US" sz="2400" dirty="0"/>
              <a:t>To introduce the module</a:t>
            </a:r>
            <a:endParaRPr lang="en-US" sz="2400" dirty="0">
              <a:cs typeface="Calibri"/>
            </a:endParaRPr>
          </a:p>
          <a:p>
            <a:r>
              <a:rPr lang="en-US" sz="2400" dirty="0"/>
              <a:t>To outline the assessment </a:t>
            </a:r>
            <a:endParaRPr lang="en-US" sz="2400" dirty="0">
              <a:cs typeface="Calibri"/>
            </a:endParaRPr>
          </a:p>
          <a:p>
            <a:r>
              <a:rPr lang="en-US" sz="2400" dirty="0"/>
              <a:t>To consider the significance of classroom presence </a:t>
            </a:r>
            <a:endParaRPr lang="en-US" sz="2400" dirty="0">
              <a:cs typeface="Calibri"/>
            </a:endParaRPr>
          </a:p>
          <a:p>
            <a:r>
              <a:rPr lang="en-US" sz="2400" dirty="0"/>
              <a:t>Establishing the learning culture within the PCET classroom</a:t>
            </a:r>
            <a:r>
              <a:rPr lang="en-US" sz="2000" dirty="0"/>
              <a:t> </a:t>
            </a:r>
            <a:endParaRPr lang="en-US" sz="2000" dirty="0">
              <a:cs typeface="Calibri"/>
            </a:endParaRPr>
          </a:p>
          <a:p>
            <a:endParaRPr lang="en-US" sz="2000"/>
          </a:p>
        </p:txBody>
      </p:sp>
      <p:pic>
        <p:nvPicPr>
          <p:cNvPr id="5" name="Content Placeholder 4"/>
          <p:cNvPicPr>
            <a:picLocks noGrp="1" noChangeAspect="1"/>
          </p:cNvPicPr>
          <p:nvPr>
            <p:ph sz="half" idx="2"/>
          </p:nvPr>
        </p:nvPicPr>
        <p:blipFill rotWithShape="1">
          <a:blip r:embed="rId3" cstate="print">
            <a:extLst>
              <a:ext uri="{28A0092B-C50C-407E-A947-70E740481C1C}">
                <a14:useLocalDpi xmlns:a14="http://schemas.microsoft.com/office/drawing/2010/main" val="0"/>
              </a:ext>
            </a:extLst>
          </a:blip>
          <a:srcRect l="18693" r="114"/>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03B1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7400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p>
            <a:r>
              <a:rPr lang="en-GB" sz="4000"/>
              <a:t>Aims and outcomes of the module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1115568" y="2481943"/>
            <a:ext cx="10168128" cy="3695020"/>
          </a:xfrm>
        </p:spPr>
        <p:txBody>
          <a:bodyPr vert="horz" lIns="91440" tIns="45720" rIns="91440" bIns="45720" rtlCol="0" anchor="t">
            <a:normAutofit lnSpcReduction="10000"/>
          </a:bodyPr>
          <a:lstStyle/>
          <a:p>
            <a:pPr marL="0" indent="0">
              <a:buNone/>
            </a:pPr>
            <a:r>
              <a:rPr lang="en-GB" sz="2400" b="1" dirty="0"/>
              <a:t>Module Aim</a:t>
            </a:r>
            <a:endParaRPr lang="en-GB" sz="2400" b="1" dirty="0">
              <a:cs typeface="Calibri"/>
            </a:endParaRPr>
          </a:p>
          <a:p>
            <a:r>
              <a:rPr lang="en-GB" sz="2400" dirty="0"/>
              <a:t>To develop an awareness of the underlying principles of effective behaviour management to support and promote learner engagement within a range of educational settings.</a:t>
            </a:r>
            <a:endParaRPr lang="en-GB" sz="2400" dirty="0">
              <a:cs typeface="Calibri"/>
            </a:endParaRPr>
          </a:p>
          <a:p>
            <a:endParaRPr lang="en-GB" sz="2400" dirty="0">
              <a:cs typeface="Calibri"/>
            </a:endParaRPr>
          </a:p>
          <a:p>
            <a:pPr marL="0" indent="0">
              <a:buNone/>
            </a:pPr>
            <a:r>
              <a:rPr lang="en-GB" sz="2400" b="1" dirty="0"/>
              <a:t>Module Learning Outcomes </a:t>
            </a:r>
            <a:endParaRPr lang="en-GB" sz="2400" b="1" dirty="0">
              <a:cs typeface="Calibri"/>
            </a:endParaRPr>
          </a:p>
          <a:p>
            <a:pPr lvl="0" fontAlgn="ctr"/>
            <a:r>
              <a:rPr lang="en-GB" sz="2400" dirty="0"/>
              <a:t>Articulate a systematic understanding of a range of behaviour management models suitable for use with young people and adults</a:t>
            </a:r>
            <a:endParaRPr lang="en-GB" sz="2400" dirty="0">
              <a:cs typeface="Calibri"/>
            </a:endParaRPr>
          </a:p>
          <a:p>
            <a:pPr lvl="0" fontAlgn="ctr"/>
            <a:r>
              <a:rPr lang="en-GB" sz="2400" dirty="0"/>
              <a:t>Reflect on own skills and identify appropriate targets for future professional development</a:t>
            </a:r>
            <a:endParaRPr lang="en-GB" sz="2400" dirty="0">
              <a:cs typeface="Calibri"/>
            </a:endParaRPr>
          </a:p>
          <a:p>
            <a:endParaRPr lang="en-GB" sz="2000"/>
          </a:p>
          <a:p>
            <a:endParaRPr lang="en-GB" sz="2000"/>
          </a:p>
        </p:txBody>
      </p:sp>
    </p:spTree>
    <p:extLst>
      <p:ext uri="{BB962C8B-B14F-4D97-AF65-F5344CB8AC3E}">
        <p14:creationId xmlns:p14="http://schemas.microsoft.com/office/powerpoint/2010/main" val="3993044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Structure of the module </a:t>
            </a:r>
          </a:p>
        </p:txBody>
      </p:sp>
      <p:graphicFrame>
        <p:nvGraphicFramePr>
          <p:cNvPr id="5" name="Content Placeholder 4">
            <a:extLst>
              <a:ext uri="{FF2B5EF4-FFF2-40B4-BE49-F238E27FC236}">
                <a16:creationId xmlns:a16="http://schemas.microsoft.com/office/drawing/2014/main" id="{4DC25320-F86B-4AFA-A0D4-3E00382D617D}"/>
              </a:ext>
            </a:extLst>
          </p:cNvPr>
          <p:cNvGraphicFramePr>
            <a:graphicFrameLocks noGrp="1"/>
          </p:cNvGraphicFramePr>
          <p:nvPr>
            <p:ph idx="1"/>
            <p:extLst>
              <p:ext uri="{D42A27DB-BD31-4B8C-83A1-F6EECF244321}">
                <p14:modId xmlns:p14="http://schemas.microsoft.com/office/powerpoint/2010/main" val="9443872"/>
              </p:ext>
            </p:extLst>
          </p:nvPr>
        </p:nvGraphicFramePr>
        <p:xfrm>
          <a:off x="4241442" y="252931"/>
          <a:ext cx="6933489" cy="6109369"/>
        </p:xfrm>
        <a:graphic>
          <a:graphicData uri="http://schemas.openxmlformats.org/drawingml/2006/table">
            <a:tbl>
              <a:tblPr firstRow="1" firstCol="1">
                <a:tableStyleId>{5C22544A-7EE6-4342-B048-85BDC9FD1C3A}</a:tableStyleId>
              </a:tblPr>
              <a:tblGrid>
                <a:gridCol w="1269025">
                  <a:extLst>
                    <a:ext uri="{9D8B030D-6E8A-4147-A177-3AD203B41FA5}">
                      <a16:colId xmlns:a16="http://schemas.microsoft.com/office/drawing/2014/main" val="2643071338"/>
                    </a:ext>
                  </a:extLst>
                </a:gridCol>
                <a:gridCol w="3353301">
                  <a:extLst>
                    <a:ext uri="{9D8B030D-6E8A-4147-A177-3AD203B41FA5}">
                      <a16:colId xmlns:a16="http://schemas.microsoft.com/office/drawing/2014/main" val="1293640037"/>
                    </a:ext>
                  </a:extLst>
                </a:gridCol>
                <a:gridCol w="2311163">
                  <a:extLst>
                    <a:ext uri="{9D8B030D-6E8A-4147-A177-3AD203B41FA5}">
                      <a16:colId xmlns:a16="http://schemas.microsoft.com/office/drawing/2014/main" val="1857474779"/>
                    </a:ext>
                  </a:extLst>
                </a:gridCol>
              </a:tblGrid>
              <a:tr h="246843">
                <a:tc>
                  <a:txBody>
                    <a:bodyPr/>
                    <a:lstStyle/>
                    <a:p>
                      <a:pPr>
                        <a:lnSpc>
                          <a:spcPct val="107000"/>
                        </a:lnSpc>
                        <a:spcAft>
                          <a:spcPts val="800"/>
                        </a:spcAft>
                      </a:pPr>
                      <a:r>
                        <a:rPr lang="en-GB" sz="1100">
                          <a:effectLst/>
                        </a:rPr>
                        <a:t>Date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Session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Tutor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875794"/>
                  </a:ext>
                </a:extLst>
              </a:tr>
              <a:tr h="1718760">
                <a:tc>
                  <a:txBody>
                    <a:bodyPr/>
                    <a:lstStyle/>
                    <a:p>
                      <a:pPr>
                        <a:lnSpc>
                          <a:spcPct val="107000"/>
                        </a:lnSpc>
                        <a:spcAft>
                          <a:spcPts val="800"/>
                        </a:spcAft>
                      </a:pPr>
                      <a:r>
                        <a:rPr lang="en-GB" sz="1100">
                          <a:effectLst/>
                        </a:rPr>
                        <a:t>21.03.22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Session 1: Introduction to the module </a:t>
                      </a:r>
                    </a:p>
                    <a:p>
                      <a:pPr marL="342900" lvl="0" indent="-342900">
                        <a:lnSpc>
                          <a:spcPct val="107000"/>
                        </a:lnSpc>
                        <a:spcAft>
                          <a:spcPts val="800"/>
                        </a:spcAft>
                        <a:buSzPts val="1000"/>
                        <a:buFont typeface="Symbol" panose="05050102010706020507" pitchFamily="18" charset="2"/>
                        <a:buChar char=""/>
                        <a:tabLst>
                          <a:tab pos="457200" algn="l"/>
                        </a:tabLst>
                      </a:pPr>
                      <a:r>
                        <a:rPr lang="en-GB" sz="1100">
                          <a:effectLst/>
                        </a:rPr>
                        <a:t>Classroom presence and the role of the PCET professional </a:t>
                      </a:r>
                    </a:p>
                    <a:p>
                      <a:pPr marL="342900" lvl="0" indent="-342900">
                        <a:lnSpc>
                          <a:spcPct val="107000"/>
                        </a:lnSpc>
                        <a:spcAft>
                          <a:spcPts val="800"/>
                        </a:spcAft>
                        <a:buSzPts val="1000"/>
                        <a:buFont typeface="Symbol" panose="05050102010706020507" pitchFamily="18" charset="2"/>
                        <a:buChar char=""/>
                        <a:tabLst>
                          <a:tab pos="457200" algn="l"/>
                        </a:tabLst>
                      </a:pPr>
                      <a:r>
                        <a:rPr lang="en-GB" sz="1100">
                          <a:effectLst/>
                        </a:rPr>
                        <a:t>Establishing the learning culture</a:t>
                      </a:r>
                    </a:p>
                    <a:p>
                      <a:pPr marL="342900" lvl="0" indent="-342900">
                        <a:lnSpc>
                          <a:spcPct val="107000"/>
                        </a:lnSpc>
                        <a:spcAft>
                          <a:spcPts val="800"/>
                        </a:spcAft>
                        <a:buSzPts val="1000"/>
                        <a:buFont typeface="Symbol" panose="05050102010706020507" pitchFamily="18" charset="2"/>
                        <a:buChar char=""/>
                        <a:tabLst>
                          <a:tab pos="457200" algn="l"/>
                        </a:tabLst>
                      </a:pPr>
                      <a:r>
                        <a:rPr lang="en-GB" sz="1100">
                          <a:effectLst/>
                        </a:rPr>
                        <a:t>Module assessment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Katie Garder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96152597"/>
                  </a:ext>
                </a:extLst>
              </a:tr>
              <a:tr h="505115">
                <a:tc>
                  <a:txBody>
                    <a:bodyPr/>
                    <a:lstStyle/>
                    <a:p>
                      <a:pPr>
                        <a:lnSpc>
                          <a:spcPct val="107000"/>
                        </a:lnSpc>
                        <a:spcAft>
                          <a:spcPts val="800"/>
                        </a:spcAft>
                      </a:pPr>
                      <a:r>
                        <a:rPr lang="en-GB" sz="1100">
                          <a:effectLst/>
                        </a:rPr>
                        <a:t>28.03.22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Session 2: Theoretical perceptions of behaviour management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Caroline Lewis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78684185"/>
                  </a:ext>
                </a:extLst>
              </a:tr>
              <a:tr h="246843">
                <a:tc gridSpan="3">
                  <a:txBody>
                    <a:bodyPr/>
                    <a:lstStyle/>
                    <a:p>
                      <a:pPr algn="ctr">
                        <a:lnSpc>
                          <a:spcPct val="107000"/>
                        </a:lnSpc>
                        <a:spcAft>
                          <a:spcPts val="800"/>
                        </a:spcAft>
                      </a:pPr>
                      <a:r>
                        <a:rPr lang="en-GB" sz="1100">
                          <a:effectLst/>
                        </a:rPr>
                        <a:t>Easter Holidays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34203891"/>
                  </a:ext>
                </a:extLst>
              </a:tr>
              <a:tr h="909663">
                <a:tc>
                  <a:txBody>
                    <a:bodyPr/>
                    <a:lstStyle/>
                    <a:p>
                      <a:pPr>
                        <a:lnSpc>
                          <a:spcPct val="107000"/>
                        </a:lnSpc>
                        <a:spcAft>
                          <a:spcPts val="800"/>
                        </a:spcAft>
                      </a:pPr>
                      <a:r>
                        <a:rPr lang="en-GB" sz="1100">
                          <a:effectLst/>
                        </a:rPr>
                        <a:t>25.04.22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Session 3: Strategies for supporting learners</a:t>
                      </a:r>
                    </a:p>
                    <a:p>
                      <a:pPr marL="342900" lvl="0" indent="-342900">
                        <a:lnSpc>
                          <a:spcPct val="107000"/>
                        </a:lnSpc>
                        <a:buFont typeface="Symbol" panose="05050102010706020507" pitchFamily="18" charset="2"/>
                        <a:buChar char=""/>
                      </a:pPr>
                      <a:r>
                        <a:rPr lang="en-GB" sz="1100">
                          <a:effectLst/>
                        </a:rPr>
                        <a:t>Challenging behaviour models</a:t>
                      </a:r>
                    </a:p>
                    <a:p>
                      <a:pPr marL="342900" lvl="0" indent="-342900">
                        <a:lnSpc>
                          <a:spcPct val="107000"/>
                        </a:lnSpc>
                        <a:spcAft>
                          <a:spcPts val="800"/>
                        </a:spcAft>
                        <a:buFont typeface="Symbol" panose="05050102010706020507" pitchFamily="18" charset="2"/>
                        <a:buChar char=""/>
                      </a:pPr>
                      <a:r>
                        <a:rPr lang="en-GB" sz="1100">
                          <a:effectLst/>
                        </a:rPr>
                        <a:t>Pivotal culture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Katie Gardner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19608200"/>
                  </a:ext>
                </a:extLst>
              </a:tr>
              <a:tr h="1426205">
                <a:tc>
                  <a:txBody>
                    <a:bodyPr/>
                    <a:lstStyle/>
                    <a:p>
                      <a:pPr>
                        <a:lnSpc>
                          <a:spcPct val="107000"/>
                        </a:lnSpc>
                        <a:spcAft>
                          <a:spcPts val="800"/>
                        </a:spcAft>
                      </a:pPr>
                      <a:r>
                        <a:rPr lang="en-GB" sz="1100">
                          <a:effectLst/>
                        </a:rPr>
                        <a:t>09.05.22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Session 4: Well-being and resilience </a:t>
                      </a:r>
                    </a:p>
                    <a:p>
                      <a:pPr marL="342900" lvl="0" indent="-342900">
                        <a:lnSpc>
                          <a:spcPct val="107000"/>
                        </a:lnSpc>
                        <a:buFont typeface="Symbol" panose="05050102010706020507" pitchFamily="18" charset="2"/>
                        <a:buChar char=""/>
                      </a:pPr>
                      <a:r>
                        <a:rPr lang="en-GB" sz="1100">
                          <a:effectLst/>
                        </a:rPr>
                        <a:t>Theories of well-being</a:t>
                      </a:r>
                    </a:p>
                    <a:p>
                      <a:pPr marL="342900" lvl="0" indent="-342900">
                        <a:lnSpc>
                          <a:spcPct val="107000"/>
                        </a:lnSpc>
                        <a:buFont typeface="Symbol" panose="05050102010706020507" pitchFamily="18" charset="2"/>
                        <a:buChar char=""/>
                      </a:pPr>
                      <a:r>
                        <a:rPr lang="en-GB" sz="1100">
                          <a:effectLst/>
                        </a:rPr>
                        <a:t>Developing resilient learners</a:t>
                      </a:r>
                    </a:p>
                    <a:p>
                      <a:pPr marL="342900" lvl="0" indent="-342900">
                        <a:lnSpc>
                          <a:spcPct val="107000"/>
                        </a:lnSpc>
                        <a:spcAft>
                          <a:spcPts val="800"/>
                        </a:spcAft>
                        <a:buFont typeface="Symbol" panose="05050102010706020507" pitchFamily="18" charset="2"/>
                        <a:buChar char=""/>
                      </a:pPr>
                      <a:r>
                        <a:rPr lang="en-GB" sz="1100">
                          <a:effectLst/>
                        </a:rPr>
                        <a:t>Embedding resilience within the curriculum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Caroline Lewis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1744139"/>
                  </a:ext>
                </a:extLst>
              </a:tr>
              <a:tr h="1055940">
                <a:tc>
                  <a:txBody>
                    <a:bodyPr/>
                    <a:lstStyle/>
                    <a:p>
                      <a:pPr>
                        <a:lnSpc>
                          <a:spcPct val="107000"/>
                        </a:lnSpc>
                        <a:spcAft>
                          <a:spcPts val="800"/>
                        </a:spcAft>
                      </a:pPr>
                      <a:r>
                        <a:rPr lang="en-GB" sz="1100">
                          <a:effectLst/>
                        </a:rPr>
                        <a:t>16.05.22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Session 5: Effective support mechanisms</a:t>
                      </a:r>
                    </a:p>
                    <a:p>
                      <a:pPr marL="342900" lvl="0" indent="-342900">
                        <a:lnSpc>
                          <a:spcPct val="107000"/>
                        </a:lnSpc>
                        <a:spcAft>
                          <a:spcPts val="800"/>
                        </a:spcAft>
                        <a:buFont typeface="Symbol" panose="05050102010706020507" pitchFamily="18" charset="2"/>
                        <a:buChar char=""/>
                      </a:pPr>
                      <a:r>
                        <a:rPr lang="en-GB" sz="1100" dirty="0">
                          <a:effectLst/>
                        </a:rPr>
                        <a:t>Mentoring &amp; Coaching</a:t>
                      </a:r>
                    </a:p>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Caroline Lewis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70228173"/>
                  </a:ext>
                </a:extLst>
              </a:tr>
            </a:tbl>
          </a:graphicData>
        </a:graphic>
      </p:graphicFrame>
    </p:spTree>
    <p:extLst>
      <p:ext uri="{BB962C8B-B14F-4D97-AF65-F5344CB8AC3E}">
        <p14:creationId xmlns:p14="http://schemas.microsoft.com/office/powerpoint/2010/main" val="28280828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p>
            <a:r>
              <a:rPr lang="en-GB" sz="4000" dirty="0"/>
              <a:t>Module assessment (submission </a:t>
            </a:r>
            <a:r>
              <a:rPr lang="en-GB" sz="4000"/>
              <a:t>date 04.06.22</a:t>
            </a:r>
            <a:r>
              <a:rPr lang="en-GB" sz="4000" dirty="0"/>
              <a:t>)</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1115568" y="2481943"/>
            <a:ext cx="10168128" cy="3695020"/>
          </a:xfrm>
        </p:spPr>
        <p:txBody>
          <a:bodyPr vert="horz" lIns="91440" tIns="45720" rIns="91440" bIns="45720" rtlCol="0" anchor="t">
            <a:normAutofit lnSpcReduction="10000"/>
          </a:bodyPr>
          <a:lstStyle/>
          <a:p>
            <a:pPr marL="0" indent="0">
              <a:buNone/>
            </a:pPr>
            <a:r>
              <a:rPr lang="en-GB" sz="2400" b="1" dirty="0"/>
              <a:t>Reflective Report (2500 words) </a:t>
            </a:r>
            <a:endParaRPr lang="en-GB" sz="2400" b="1" dirty="0">
              <a:cs typeface="Calibri"/>
            </a:endParaRPr>
          </a:p>
          <a:p>
            <a:pPr marL="0" indent="0">
              <a:buNone/>
            </a:pPr>
            <a:endParaRPr lang="en-GB" sz="2400" dirty="0">
              <a:cs typeface="Calibri"/>
            </a:endParaRPr>
          </a:p>
          <a:p>
            <a:pPr marL="0" indent="0">
              <a:buNone/>
            </a:pPr>
            <a:r>
              <a:rPr lang="en-GB" sz="2400" b="1" dirty="0">
                <a:ea typeface="+mn-lt"/>
                <a:cs typeface="+mn-lt"/>
              </a:rPr>
              <a:t>Part 1 Essay (1300 words) </a:t>
            </a:r>
            <a:endParaRPr lang="en-GB" dirty="0">
              <a:ea typeface="+mn-lt"/>
              <a:cs typeface="+mn-lt"/>
            </a:endParaRPr>
          </a:p>
          <a:p>
            <a:pPr marL="0" indent="0">
              <a:buNone/>
            </a:pPr>
            <a:r>
              <a:rPr lang="en-GB" sz="2400" dirty="0">
                <a:ea typeface="+mn-lt"/>
                <a:cs typeface="+mn-lt"/>
              </a:rPr>
              <a:t>Students will be required to produce an academic essay that outlines current thinking and guidance in relation to behaviour management and effective learner engagement from an academic as well as legislative perspective. Students will need to consider the potential effectiveness of such strategies to post-compulsory learners as well as any challenges and ensure that they support their work with relevant reading and references throughout. A reference list will also need to be provided at the end of the work.</a:t>
            </a:r>
            <a:endParaRPr lang="en-GB" dirty="0">
              <a:ea typeface="+mn-lt"/>
              <a:cs typeface="+mn-lt"/>
            </a:endParaRPr>
          </a:p>
          <a:p>
            <a:pPr marL="0" indent="0">
              <a:buNone/>
            </a:pPr>
            <a:endParaRPr lang="en-GB" sz="2200" b="1"/>
          </a:p>
          <a:p>
            <a:pPr marL="0" indent="0">
              <a:buNone/>
            </a:pPr>
            <a:endParaRPr lang="en-GB" sz="2200" b="1">
              <a:cs typeface="Calibri" panose="020F0502020204030204"/>
            </a:endParaRPr>
          </a:p>
          <a:p>
            <a:pPr marL="0" indent="0">
              <a:buNone/>
            </a:pPr>
            <a:endParaRPr lang="en-GB" sz="2200"/>
          </a:p>
          <a:p>
            <a:pPr marL="0" indent="0">
              <a:buNone/>
            </a:pPr>
            <a:endParaRPr lang="en-GB" sz="2200"/>
          </a:p>
        </p:txBody>
      </p:sp>
    </p:spTree>
    <p:extLst>
      <p:ext uri="{BB962C8B-B14F-4D97-AF65-F5344CB8AC3E}">
        <p14:creationId xmlns:p14="http://schemas.microsoft.com/office/powerpoint/2010/main" val="1293647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EA389-5052-45BD-B6F4-7317FB3694E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93EDD9-8997-4F31-91D4-839D10898249}"/>
              </a:ext>
            </a:extLst>
          </p:cNvPr>
          <p:cNvSpPr>
            <a:spLocks noGrp="1"/>
          </p:cNvSpPr>
          <p:nvPr>
            <p:ph idx="1"/>
          </p:nvPr>
        </p:nvSpPr>
        <p:spPr>
          <a:xfrm>
            <a:off x="838200" y="381000"/>
            <a:ext cx="10515600" cy="5795963"/>
          </a:xfrm>
        </p:spPr>
        <p:txBody>
          <a:bodyPr vert="horz" lIns="91440" tIns="45720" rIns="91440" bIns="45720" rtlCol="0" anchor="t">
            <a:noAutofit/>
          </a:bodyPr>
          <a:lstStyle/>
          <a:p>
            <a:pPr marL="0" indent="0">
              <a:buNone/>
            </a:pPr>
            <a:r>
              <a:rPr lang="en-GB" sz="2400" b="1" dirty="0">
                <a:ea typeface="+mn-lt"/>
                <a:cs typeface="+mn-lt"/>
              </a:rPr>
              <a:t>Part 2 (1200 words)</a:t>
            </a:r>
          </a:p>
          <a:p>
            <a:pPr marL="0" indent="0">
              <a:buNone/>
            </a:pPr>
            <a:endParaRPr lang="en-GB" sz="2400" dirty="0">
              <a:ea typeface="+mn-lt"/>
              <a:cs typeface="+mn-lt"/>
            </a:endParaRPr>
          </a:p>
          <a:p>
            <a:pPr marL="0" indent="0">
              <a:buNone/>
            </a:pPr>
            <a:r>
              <a:rPr lang="en-GB" sz="2400" dirty="0">
                <a:ea typeface="+mn-lt"/>
                <a:cs typeface="+mn-lt"/>
              </a:rPr>
              <a:t>Students will be required to undertake two observations of teaching professionals with a specific focus on how learner engagement was managed during the sessions and reflect critically on strategies and approaches used. Students are reminded to adhere to the professional protocol for observing and commenting on the work of other professionals. They will also be required to reflect critically on at least one episode of own teaching practice in relation to their own experienced of managing behaviour within the setting. There should be a focus on the teaching and learning approaches used and consideration given to best practice and implications for the student’s own teaching practice. </a:t>
            </a:r>
            <a:endParaRPr lang="en-US">
              <a:ea typeface="+mn-lt"/>
              <a:cs typeface="+mn-lt"/>
            </a:endParaRPr>
          </a:p>
          <a:p>
            <a:pPr marL="0" indent="0">
              <a:buNone/>
            </a:pPr>
            <a:endParaRPr lang="en-GB" sz="2400" dirty="0">
              <a:ea typeface="+mn-lt"/>
              <a:cs typeface="+mn-lt"/>
            </a:endParaRPr>
          </a:p>
          <a:p>
            <a:pPr marL="0" indent="0">
              <a:buNone/>
            </a:pPr>
            <a:r>
              <a:rPr lang="en-GB" sz="2400" dirty="0">
                <a:ea typeface="+mn-lt"/>
                <a:cs typeface="+mn-lt"/>
              </a:rPr>
              <a:t>A consideration of potential targets for future professional development in relation to behaviour management/learner engagement skills will also be required within the appendices and is not included as part of the word count. </a:t>
            </a:r>
            <a:endParaRPr lang="en-US">
              <a:cs typeface="Calibri"/>
            </a:endParaRPr>
          </a:p>
        </p:txBody>
      </p:sp>
    </p:spTree>
    <p:extLst>
      <p:ext uri="{BB962C8B-B14F-4D97-AF65-F5344CB8AC3E}">
        <p14:creationId xmlns:p14="http://schemas.microsoft.com/office/powerpoint/2010/main" val="1866708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E45F5-8BBA-45B3-91AE-BBA708AE7B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A39EE55-024E-4A05-8049-94F1D405C92D}"/>
              </a:ext>
            </a:extLst>
          </p:cNvPr>
          <p:cNvSpPr>
            <a:spLocks noGrp="1"/>
          </p:cNvSpPr>
          <p:nvPr>
            <p:ph idx="1"/>
          </p:nvPr>
        </p:nvSpPr>
        <p:spPr/>
        <p:txBody>
          <a:bodyPr/>
          <a:lstStyle/>
          <a:p>
            <a:r>
              <a:rPr lang="en-GB" dirty="0"/>
              <a:t>Guidance for submission </a:t>
            </a:r>
          </a:p>
          <a:p>
            <a:r>
              <a:rPr lang="en-GB" dirty="0"/>
              <a:t>Your final submission should include the following:</a:t>
            </a:r>
          </a:p>
          <a:p>
            <a:pPr lvl="1"/>
            <a:r>
              <a:rPr lang="en-GB" dirty="0"/>
              <a:t>1. Part 1 essay (1200 words total) </a:t>
            </a:r>
          </a:p>
          <a:p>
            <a:pPr lvl="1"/>
            <a:r>
              <a:rPr lang="en-GB" dirty="0"/>
              <a:t>2. Part 2 reflective account (1000 words) </a:t>
            </a:r>
          </a:p>
          <a:p>
            <a:pPr lvl="1"/>
            <a:r>
              <a:rPr lang="en-GB" dirty="0"/>
              <a:t>3. Appendices (not included in word count) – </a:t>
            </a:r>
          </a:p>
          <a:p>
            <a:pPr lvl="2"/>
            <a:r>
              <a:rPr lang="en-GB" dirty="0"/>
              <a:t>to include: </a:t>
            </a:r>
          </a:p>
          <a:p>
            <a:pPr lvl="2"/>
            <a:r>
              <a:rPr lang="en-GB" dirty="0"/>
              <a:t>a. Copies of the teacher observation forms for the two observations undertaken</a:t>
            </a:r>
          </a:p>
          <a:p>
            <a:pPr lvl="2"/>
            <a:r>
              <a:rPr lang="en-GB" dirty="0"/>
              <a:t>b. Lesson plan for own teaching session that is being reflected on for Part 2 </a:t>
            </a:r>
          </a:p>
          <a:p>
            <a:pPr lvl="2"/>
            <a:r>
              <a:rPr lang="en-GB" dirty="0"/>
              <a:t>c. Action plan for professional development in relation to behaviour management/learner engagement.</a:t>
            </a:r>
          </a:p>
        </p:txBody>
      </p:sp>
    </p:spTree>
    <p:extLst>
      <p:ext uri="{BB962C8B-B14F-4D97-AF65-F5344CB8AC3E}">
        <p14:creationId xmlns:p14="http://schemas.microsoft.com/office/powerpoint/2010/main" val="4073526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C2D7653-B0D3-45E0-BC16-9903C6803DE3}"/>
              </a:ext>
            </a:extLst>
          </p:cNvPr>
          <p:cNvPicPr>
            <a:picLocks noChangeAspect="1"/>
          </p:cNvPicPr>
          <p:nvPr/>
        </p:nvPicPr>
        <p:blipFill rotWithShape="1">
          <a:blip r:embed="rId3"/>
          <a:srcRect l="7908" t="23390" r="1177" b="-7"/>
          <a:stretch/>
        </p:blipFill>
        <p:spPr>
          <a:xfrm>
            <a:off x="20" y="10"/>
            <a:ext cx="12191981" cy="6857990"/>
          </a:xfrm>
          <a:prstGeom prst="rect">
            <a:avLst/>
          </a:prstGeom>
        </p:spPr>
      </p:pic>
      <p:sp>
        <p:nvSpPr>
          <p:cNvPr id="13" name="Rectangle 12">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404553" y="3091928"/>
            <a:ext cx="9078562" cy="2387600"/>
          </a:xfrm>
        </p:spPr>
        <p:txBody>
          <a:bodyPr vert="horz" lIns="91440" tIns="45720" rIns="91440" bIns="45720" rtlCol="0" anchor="b">
            <a:normAutofit/>
          </a:bodyPr>
          <a:lstStyle/>
          <a:p>
            <a:r>
              <a:rPr lang="en-US" sz="5100" dirty="0"/>
              <a:t>Classroom presence </a:t>
            </a:r>
            <a:br>
              <a:rPr lang="en-US" sz="5100" dirty="0"/>
            </a:br>
            <a:endParaRPr lang="en-US" sz="5100"/>
          </a:p>
        </p:txBody>
      </p:sp>
      <p:sp>
        <p:nvSpPr>
          <p:cNvPr id="15" name="Rectangle: Rounded Corners 14">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p:cNvSpPr>
            <a:spLocks noGrp="1"/>
          </p:cNvSpPr>
          <p:nvPr>
            <p:ph type="body" idx="1"/>
          </p:nvPr>
        </p:nvSpPr>
        <p:spPr>
          <a:xfrm>
            <a:off x="404553" y="5624945"/>
            <a:ext cx="9078562" cy="592975"/>
          </a:xfrm>
        </p:spPr>
        <p:txBody>
          <a:bodyPr vert="horz" lIns="91440" tIns="45720" rIns="91440" bIns="45720" rtlCol="0" anchor="ctr">
            <a:normAutofit/>
          </a:bodyPr>
          <a:lstStyle/>
          <a:p>
            <a:r>
              <a:rPr lang="en-US" dirty="0">
                <a:solidFill>
                  <a:schemeClr val="tx1"/>
                </a:solidFill>
                <a:cs typeface="Calibri"/>
              </a:rPr>
              <a:t>The role of the PCET professional </a:t>
            </a:r>
            <a:endParaRPr lang="en-US" dirty="0">
              <a:solidFill>
                <a:schemeClr val="tx1"/>
              </a:solidFill>
            </a:endParaRPr>
          </a:p>
        </p:txBody>
      </p:sp>
    </p:spTree>
    <p:extLst>
      <p:ext uri="{BB962C8B-B14F-4D97-AF65-F5344CB8AC3E}">
        <p14:creationId xmlns:p14="http://schemas.microsoft.com/office/powerpoint/2010/main" val="144055887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5354955" y="552182"/>
            <a:ext cx="5998840" cy="3343135"/>
          </a:xfrm>
          <a:noFill/>
        </p:spPr>
        <p:txBody>
          <a:bodyPr vert="horz" lIns="91440" tIns="45720" rIns="91440" bIns="45720" rtlCol="0" anchor="b">
            <a:normAutofit/>
          </a:bodyPr>
          <a:lstStyle/>
          <a:p>
            <a:r>
              <a:rPr lang="en-US" sz="5200"/>
              <a:t>Question </a:t>
            </a:r>
          </a:p>
        </p:txBody>
      </p:sp>
      <p:sp>
        <p:nvSpPr>
          <p:cNvPr id="5" name="Content Placeholder 4"/>
          <p:cNvSpPr>
            <a:spLocks noGrp="1"/>
          </p:cNvSpPr>
          <p:nvPr>
            <p:ph sz="half" idx="1"/>
          </p:nvPr>
        </p:nvSpPr>
        <p:spPr>
          <a:xfrm>
            <a:off x="5354955" y="4067032"/>
            <a:ext cx="5998840" cy="2067068"/>
          </a:xfrm>
          <a:noFill/>
        </p:spPr>
        <p:txBody>
          <a:bodyPr vert="horz" lIns="91440" tIns="45720" rIns="91440" bIns="45720" rtlCol="0">
            <a:normAutofit/>
          </a:bodyPr>
          <a:lstStyle/>
          <a:p>
            <a:pPr marL="0" indent="0">
              <a:buNone/>
            </a:pPr>
            <a:r>
              <a:rPr lang="en-US" sz="2400"/>
              <a:t>What do you see as your most important role within your classroom as a PCET practitioner?</a:t>
            </a:r>
          </a:p>
        </p:txBody>
      </p:sp>
      <p:pic>
        <p:nvPicPr>
          <p:cNvPr id="7" name="Content Placeholder 6"/>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25397" r="1797"/>
          <a:stretch/>
        </p:blipFill>
        <p:spPr>
          <a:xfrm>
            <a:off x="20" y="10"/>
            <a:ext cx="4992985" cy="6857990"/>
          </a:xfrm>
          <a:prstGeom prst="rect">
            <a:avLst/>
          </a:prstGeom>
        </p:spPr>
      </p:pic>
    </p:spTree>
    <p:extLst>
      <p:ext uri="{BB962C8B-B14F-4D97-AF65-F5344CB8AC3E}">
        <p14:creationId xmlns:p14="http://schemas.microsoft.com/office/powerpoint/2010/main" val="2393040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253397"/>
            <a:ext cx="10515600" cy="1273233"/>
          </a:xfrm>
        </p:spPr>
        <p:txBody>
          <a:bodyPr>
            <a:normAutofit/>
          </a:bodyPr>
          <a:lstStyle/>
          <a:p>
            <a:r>
              <a:rPr lang="en-GB" sz="4000"/>
              <a:t>Is teaching a profession?</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838200" y="2478024"/>
            <a:ext cx="10515600" cy="3694176"/>
          </a:xfrm>
        </p:spPr>
        <p:txBody>
          <a:bodyPr vert="horz" lIns="91440" tIns="45720" rIns="91440" bIns="45720" rtlCol="0" anchor="t">
            <a:normAutofit/>
          </a:bodyPr>
          <a:lstStyle/>
          <a:p>
            <a:r>
              <a:rPr lang="en-GB" sz="2400" dirty="0"/>
              <a:t>Distinction between ‘professionalism’ and ‘professionality’ </a:t>
            </a:r>
            <a:endParaRPr lang="en-GB" sz="2400" dirty="0">
              <a:cs typeface="Calibri"/>
            </a:endParaRPr>
          </a:p>
          <a:p>
            <a:pPr>
              <a:buFont typeface="Arial" panose="020B0604020202020204" pitchFamily="34" charset="0"/>
              <a:buChar char="•"/>
            </a:pPr>
            <a:r>
              <a:rPr lang="en-GB" sz="2400" dirty="0"/>
              <a:t>Professionalism ‘</a:t>
            </a:r>
            <a:r>
              <a:rPr lang="en-GB" sz="2400" i="1" dirty="0"/>
              <a:t>those strategies and </a:t>
            </a:r>
            <a:r>
              <a:rPr lang="en-GB" sz="2400" i="1" dirty="0" err="1"/>
              <a:t>rhetorics</a:t>
            </a:r>
            <a:r>
              <a:rPr lang="en-GB" sz="2400" i="1" dirty="0"/>
              <a:t> employed by members of an occupation in seeking to improve status, salary and conditions</a:t>
            </a:r>
            <a:r>
              <a:rPr lang="en-GB" sz="2400" dirty="0"/>
              <a:t>.’</a:t>
            </a:r>
            <a:endParaRPr lang="en-GB" sz="2400" dirty="0">
              <a:cs typeface="Calibri"/>
            </a:endParaRPr>
          </a:p>
          <a:p>
            <a:pPr>
              <a:buFont typeface="Arial" panose="020B0604020202020204" pitchFamily="34" charset="0"/>
              <a:buChar char="•"/>
            </a:pPr>
            <a:r>
              <a:rPr lang="en-GB" sz="2400" dirty="0"/>
              <a:t>Professionality ‘</a:t>
            </a:r>
            <a:r>
              <a:rPr lang="en-GB" sz="2400" i="1" dirty="0"/>
              <a:t>knowledge, skills and procedures employed by teachers in the process of teaching’ </a:t>
            </a:r>
            <a:r>
              <a:rPr lang="en-GB" sz="2400" dirty="0"/>
              <a:t>(Hoyle 1974)</a:t>
            </a:r>
            <a:endParaRPr lang="en-GB" sz="2400" dirty="0">
              <a:cs typeface="Calibri"/>
            </a:endParaRPr>
          </a:p>
          <a:p>
            <a:endParaRPr lang="en-GB" sz="2200"/>
          </a:p>
        </p:txBody>
      </p:sp>
    </p:spTree>
    <p:extLst>
      <p:ext uri="{BB962C8B-B14F-4D97-AF65-F5344CB8AC3E}">
        <p14:creationId xmlns:p14="http://schemas.microsoft.com/office/powerpoint/2010/main" val="3791690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vert="horz" lIns="91440" tIns="45720" rIns="91440" bIns="45720" rtlCol="0" anchor="ctr">
            <a:normAutofit/>
          </a:bodyPr>
          <a:lstStyle/>
          <a:p>
            <a:r>
              <a:rPr lang="en-US" sz="4000"/>
              <a:t>Fragmentation and the teaching professional</a:t>
            </a:r>
          </a:p>
        </p:txBody>
      </p:sp>
      <p:sp>
        <p:nvSpPr>
          <p:cNvPr id="16" name="Rectangle 15">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t="6717" r="2" b="20833"/>
          <a:stretch/>
        </p:blipFill>
        <p:spPr>
          <a:xfrm>
            <a:off x="336804" y="2390712"/>
            <a:ext cx="6009855" cy="3694176"/>
          </a:xfrm>
          <a:prstGeom prst="rect">
            <a:avLst/>
          </a:prstGeom>
        </p:spPr>
      </p:pic>
      <p:sp>
        <p:nvSpPr>
          <p:cNvPr id="3" name="Content Placeholder 2"/>
          <p:cNvSpPr>
            <a:spLocks noGrp="1"/>
          </p:cNvSpPr>
          <p:nvPr>
            <p:ph sz="half" idx="1"/>
          </p:nvPr>
        </p:nvSpPr>
        <p:spPr>
          <a:xfrm>
            <a:off x="6355766" y="2478024"/>
            <a:ext cx="5372430" cy="3694176"/>
          </a:xfrm>
        </p:spPr>
        <p:txBody>
          <a:bodyPr vert="horz" lIns="91440" tIns="45720" rIns="91440" bIns="45720" rtlCol="0" anchor="ctr">
            <a:normAutofit/>
          </a:bodyPr>
          <a:lstStyle/>
          <a:p>
            <a:r>
              <a:rPr lang="en-US" sz="2400" dirty="0"/>
              <a:t>Welfare approach to teaching pre-1980</a:t>
            </a:r>
            <a:endParaRPr lang="en-US" sz="2400">
              <a:cs typeface="Calibri"/>
            </a:endParaRPr>
          </a:p>
          <a:p>
            <a:r>
              <a:rPr lang="en-US" sz="2400" dirty="0"/>
              <a:t>The effect of marketization</a:t>
            </a:r>
            <a:endParaRPr lang="en-US" sz="2400">
              <a:cs typeface="Calibri"/>
            </a:endParaRPr>
          </a:p>
          <a:p>
            <a:r>
              <a:rPr lang="en-US" sz="2400" dirty="0"/>
              <a:t>Exacerbation of divisions within the teaching force</a:t>
            </a:r>
            <a:endParaRPr lang="en-US" sz="2400">
              <a:cs typeface="Calibri"/>
            </a:endParaRPr>
          </a:p>
          <a:p>
            <a:r>
              <a:rPr lang="en-US" sz="2400" dirty="0" err="1"/>
              <a:t>Casualisation</a:t>
            </a:r>
            <a:r>
              <a:rPr lang="en-US" sz="2400" dirty="0"/>
              <a:t> of the </a:t>
            </a:r>
            <a:r>
              <a:rPr lang="en-US" sz="2400" dirty="0" err="1"/>
              <a:t>labour</a:t>
            </a:r>
            <a:r>
              <a:rPr lang="en-US" sz="2400" dirty="0"/>
              <a:t> force</a:t>
            </a:r>
            <a:endParaRPr lang="en-US" sz="2400" dirty="0">
              <a:cs typeface="Calibri"/>
            </a:endParaRPr>
          </a:p>
        </p:txBody>
      </p:sp>
    </p:spTree>
    <p:extLst>
      <p:ext uri="{BB962C8B-B14F-4D97-AF65-F5344CB8AC3E}">
        <p14:creationId xmlns:p14="http://schemas.microsoft.com/office/powerpoint/2010/main" val="426055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253397"/>
            <a:ext cx="10515600" cy="1273233"/>
          </a:xfrm>
        </p:spPr>
        <p:txBody>
          <a:bodyPr>
            <a:normAutofit/>
          </a:bodyPr>
          <a:lstStyle/>
          <a:p>
            <a:r>
              <a:rPr lang="en-GB" sz="4000"/>
              <a:t>Is teaching a profession?</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838200" y="2478024"/>
            <a:ext cx="10515600" cy="3694176"/>
          </a:xfrm>
        </p:spPr>
        <p:txBody>
          <a:bodyPr vert="horz" lIns="91440" tIns="45720" rIns="91440" bIns="45720" rtlCol="0" anchor="t">
            <a:normAutofit/>
          </a:bodyPr>
          <a:lstStyle/>
          <a:p>
            <a:pPr>
              <a:buFont typeface="Arial" panose="020B0604020202020204" pitchFamily="34" charset="0"/>
              <a:buChar char="•"/>
            </a:pPr>
            <a:r>
              <a:rPr lang="en-GB" sz="2400" dirty="0"/>
              <a:t>1950s and 1960s classification of occupations</a:t>
            </a:r>
            <a:endParaRPr lang="en-GB" sz="2400" dirty="0">
              <a:cs typeface="Calibri"/>
            </a:endParaRPr>
          </a:p>
          <a:p>
            <a:pPr>
              <a:buFont typeface="Arial" panose="020B0604020202020204" pitchFamily="34" charset="0"/>
              <a:buChar char="•"/>
            </a:pPr>
            <a:r>
              <a:rPr lang="en-GB" sz="2400" dirty="0"/>
              <a:t>The emergence of ‘semi’ or ‘quasi-professions’ (</a:t>
            </a:r>
            <a:r>
              <a:rPr lang="en-GB" sz="2400" dirty="0" err="1"/>
              <a:t>Millerson</a:t>
            </a:r>
            <a:r>
              <a:rPr lang="en-GB" sz="2400" dirty="0"/>
              <a:t> 1964)</a:t>
            </a:r>
            <a:endParaRPr lang="en-GB" sz="2400" dirty="0">
              <a:cs typeface="Calibri"/>
            </a:endParaRPr>
          </a:p>
          <a:p>
            <a:pPr>
              <a:buFont typeface="Arial" panose="020B0604020202020204" pitchFamily="34" charset="0"/>
              <a:buChar char="•"/>
            </a:pPr>
            <a:r>
              <a:rPr lang="en-GB" sz="2400" dirty="0"/>
              <a:t>21</a:t>
            </a:r>
            <a:r>
              <a:rPr lang="en-GB" sz="2400" baseline="30000" dirty="0"/>
              <a:t>st</a:t>
            </a:r>
            <a:r>
              <a:rPr lang="en-GB" sz="2400" dirty="0"/>
              <a:t> century – the de-professionalisation of the teacher</a:t>
            </a:r>
            <a:endParaRPr lang="en-GB" sz="2400" dirty="0">
              <a:cs typeface="Calibri"/>
            </a:endParaRPr>
          </a:p>
          <a:p>
            <a:pPr>
              <a:buFont typeface="Arial" panose="020B0604020202020204" pitchFamily="34" charset="0"/>
              <a:buChar char="•"/>
            </a:pPr>
            <a:r>
              <a:rPr lang="en-GB" sz="2400" dirty="0"/>
              <a:t>The role of the state and professional autonomy</a:t>
            </a:r>
            <a:endParaRPr lang="en-GB" sz="2400" dirty="0">
              <a:cs typeface="Calibri"/>
            </a:endParaRPr>
          </a:p>
        </p:txBody>
      </p:sp>
    </p:spTree>
    <p:extLst>
      <p:ext uri="{BB962C8B-B14F-4D97-AF65-F5344CB8AC3E}">
        <p14:creationId xmlns:p14="http://schemas.microsoft.com/office/powerpoint/2010/main" val="1817662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vert="horz" lIns="91440" tIns="45720" rIns="91440" bIns="45720" rtlCol="0" anchor="b">
            <a:normAutofit/>
          </a:bodyPr>
          <a:lstStyle/>
          <a:p>
            <a:r>
              <a:rPr lang="en-US"/>
              <a:t>Task</a:t>
            </a:r>
          </a:p>
        </p:txBody>
      </p:sp>
      <p:sp>
        <p:nvSpPr>
          <p:cNvPr id="3" name="Content Placeholder 2"/>
          <p:cNvSpPr>
            <a:spLocks noGrp="1"/>
          </p:cNvSpPr>
          <p:nvPr>
            <p:ph sz="half" idx="1"/>
          </p:nvPr>
        </p:nvSpPr>
        <p:spPr>
          <a:xfrm>
            <a:off x="4489181" y="2438400"/>
            <a:ext cx="7459614" cy="3785419"/>
          </a:xfrm>
        </p:spPr>
        <p:txBody>
          <a:bodyPr vert="horz" lIns="91440" tIns="45720" rIns="91440" bIns="45720" rtlCol="0" anchor="t">
            <a:noAutofit/>
          </a:bodyPr>
          <a:lstStyle/>
          <a:p>
            <a:r>
              <a:rPr lang="en-US" sz="2400" dirty="0"/>
              <a:t>How does a post-16 tutor demonstrate professionalism in your view? </a:t>
            </a:r>
            <a:endParaRPr lang="en-US" sz="2400" dirty="0">
              <a:cs typeface="Calibri"/>
            </a:endParaRPr>
          </a:p>
          <a:p>
            <a:pPr marL="0"/>
            <a:endParaRPr lang="en-US" sz="2400" dirty="0">
              <a:cs typeface="Calibri"/>
            </a:endParaRPr>
          </a:p>
          <a:p>
            <a:r>
              <a:rPr lang="en-US" sz="2400" dirty="0"/>
              <a:t>Make a list of the qualities and actions in relation to how a post-16 tutors demonstrates professionalism.</a:t>
            </a:r>
            <a:endParaRPr lang="en-US" sz="2400" dirty="0">
              <a:cs typeface="Calibri"/>
            </a:endParaRPr>
          </a:p>
          <a:p>
            <a:pPr marL="0"/>
            <a:endParaRPr lang="en-US" sz="2400" dirty="0">
              <a:cs typeface="Calibri"/>
            </a:endParaRPr>
          </a:p>
          <a:p>
            <a:r>
              <a:rPr lang="en-US" sz="2400" dirty="0"/>
              <a:t>Rank them in order of importance as you see them.</a:t>
            </a:r>
            <a:endParaRPr lang="en-US" sz="2400" dirty="0">
              <a:cs typeface="Calibri"/>
            </a:endParaRPr>
          </a:p>
          <a:p>
            <a:endParaRPr lang="en-US" sz="2400" dirty="0">
              <a:cs typeface="Calibri"/>
            </a:endParaRPr>
          </a:p>
          <a:p>
            <a:r>
              <a:rPr lang="en-US" sz="2400" dirty="0"/>
              <a:t>Now identify which qualities you feel that you need to improve upon for your own practice. Why?</a:t>
            </a:r>
            <a:endParaRPr lang="en-US" sz="2400" dirty="0">
              <a:cs typeface="Calibri"/>
            </a:endParaRPr>
          </a:p>
        </p:txBody>
      </p:sp>
      <p:pic>
        <p:nvPicPr>
          <p:cNvPr id="5" name="Content Placeholder 4"/>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28003" r="4403"/>
          <a:stretch/>
        </p:blipFill>
        <p:spPr>
          <a:xfrm>
            <a:off x="20" y="10"/>
            <a:ext cx="4635571" cy="6857990"/>
          </a:xfrm>
          <a:prstGeom prst="rect">
            <a:avLst/>
          </a:prstGeom>
          <a:effectLst/>
        </p:spPr>
      </p:pic>
      <p:cxnSp>
        <p:nvCxnSpPr>
          <p:cNvPr id="19" name="Straight Connector 1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1416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5652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6">
            <a:extLst>
              <a:ext uri="{FF2B5EF4-FFF2-40B4-BE49-F238E27FC236}">
                <a16:creationId xmlns:a16="http://schemas.microsoft.com/office/drawing/2014/main" id="{6F81860F-762A-4F8A-A287-A53970F81235}"/>
              </a:ext>
            </a:extLst>
          </p:cNvPr>
          <p:cNvPicPr>
            <a:picLocks noChangeAspect="1"/>
          </p:cNvPicPr>
          <p:nvPr/>
        </p:nvPicPr>
        <p:blipFill rotWithShape="1">
          <a:blip r:embed="rId3"/>
          <a:srcRect l="9092" t="29856" r="-7" b="-7"/>
          <a:stretch/>
        </p:blipFill>
        <p:spPr>
          <a:xfrm>
            <a:off x="20" y="10"/>
            <a:ext cx="12191981" cy="6857990"/>
          </a:xfrm>
          <a:prstGeom prst="rect">
            <a:avLst/>
          </a:prstGeom>
        </p:spPr>
      </p:pic>
      <p:sp>
        <p:nvSpPr>
          <p:cNvPr id="10" name="Rectangle 12">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t>Establishing the learning culture </a:t>
            </a:r>
          </a:p>
        </p:txBody>
      </p:sp>
      <p:sp>
        <p:nvSpPr>
          <p:cNvPr id="12" name="Rectangle: Rounded Corners 14">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p:cNvSpPr>
            <a:spLocks noGrp="1"/>
          </p:cNvSpPr>
          <p:nvPr>
            <p:ph type="body" idx="1"/>
          </p:nvPr>
        </p:nvSpPr>
        <p:spPr>
          <a:xfrm>
            <a:off x="404553" y="5624945"/>
            <a:ext cx="9078562" cy="592975"/>
          </a:xfrm>
        </p:spPr>
        <p:txBody>
          <a:bodyPr vert="horz" lIns="91440" tIns="45720" rIns="91440" bIns="45720" rtlCol="0" anchor="ctr">
            <a:normAutofit/>
          </a:bodyPr>
          <a:lstStyle/>
          <a:p>
            <a:r>
              <a:rPr lang="en-US">
                <a:solidFill>
                  <a:schemeClr val="tx1"/>
                </a:solidFill>
              </a:rPr>
              <a:t>Motivation and learning </a:t>
            </a:r>
          </a:p>
        </p:txBody>
      </p:sp>
    </p:spTree>
    <p:extLst>
      <p:ext uri="{BB962C8B-B14F-4D97-AF65-F5344CB8AC3E}">
        <p14:creationId xmlns:p14="http://schemas.microsoft.com/office/powerpoint/2010/main" val="209680476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p:cNvSpPr>
          <p:nvPr>
            <p:ph type="title"/>
          </p:nvPr>
        </p:nvSpPr>
        <p:spPr>
          <a:xfrm>
            <a:off x="1224743" y="214313"/>
            <a:ext cx="8300257" cy="857250"/>
          </a:xfrm>
        </p:spPr>
        <p:txBody>
          <a:bodyPr/>
          <a:lstStyle/>
          <a:p>
            <a:pPr eaLnBrk="1" hangingPunct="1"/>
            <a:r>
              <a:rPr lang="en-GB" altLang="en-US" dirty="0"/>
              <a:t>What is Motivation?</a:t>
            </a:r>
          </a:p>
        </p:txBody>
      </p:sp>
      <p:sp>
        <p:nvSpPr>
          <p:cNvPr id="38915" name="Rectangle 3"/>
          <p:cNvSpPr>
            <a:spLocks noGrp="1"/>
          </p:cNvSpPr>
          <p:nvPr>
            <p:ph sz="quarter" idx="1"/>
          </p:nvPr>
        </p:nvSpPr>
        <p:spPr>
          <a:xfrm>
            <a:off x="914400" y="1330036"/>
            <a:ext cx="9502777" cy="5267616"/>
          </a:xfrm>
        </p:spPr>
        <p:txBody>
          <a:bodyPr vert="horz" lIns="91440" tIns="45720" rIns="91440" bIns="45720" rtlCol="0" anchor="t">
            <a:normAutofit/>
          </a:bodyPr>
          <a:lstStyle/>
          <a:p>
            <a:pPr eaLnBrk="1" hangingPunct="1"/>
            <a:r>
              <a:rPr lang="en-GB" altLang="en-US" sz="2400" dirty="0"/>
              <a:t>‘The underlying concept of motivation is some driving force within individuals by which they attempt to achieve some goal in order to fulfil some need or expectation’. (Mullins, 1993)</a:t>
            </a:r>
            <a:endParaRPr lang="en-GB" altLang="en-US" sz="2400" dirty="0">
              <a:cs typeface="Calibri"/>
            </a:endParaRPr>
          </a:p>
          <a:p>
            <a:pPr eaLnBrk="1" hangingPunct="1">
              <a:buFont typeface="Wingdings 2" panose="05020102010507070707" pitchFamily="18" charset="2"/>
              <a:buNone/>
            </a:pPr>
            <a:endParaRPr lang="en-GB" altLang="en-US" sz="2400" dirty="0">
              <a:cs typeface="Calibri"/>
            </a:endParaRPr>
          </a:p>
          <a:p>
            <a:pPr eaLnBrk="1" hangingPunct="1"/>
            <a:r>
              <a:rPr lang="en-GB" altLang="en-US" sz="2400" dirty="0"/>
              <a:t>‘The study of motivation is the study of all those pushes and prods – biological, social and psychological – that defeat our laziness and move us, either eagerly or reluctantly, to action.’ (Miller, 1962)</a:t>
            </a:r>
            <a:endParaRPr lang="en-GB" altLang="en-US" sz="2400" dirty="0">
              <a:cs typeface="Calibri"/>
            </a:endParaRPr>
          </a:p>
          <a:p>
            <a:pPr eaLnBrk="1" hangingPunct="1">
              <a:buFont typeface="Wingdings 2" panose="05020102010507070707" pitchFamily="18" charset="2"/>
              <a:buNone/>
            </a:pPr>
            <a:endParaRPr lang="en-GB" altLang="en-US" sz="2400" dirty="0">
              <a:cs typeface="Calibri"/>
            </a:endParaRPr>
          </a:p>
          <a:p>
            <a:pPr eaLnBrk="1" hangingPunct="1"/>
            <a:r>
              <a:rPr lang="en-GB" altLang="en-US" sz="2400" dirty="0"/>
              <a:t>Motivation refers to why people think and act as they do. It is what makes people ‘tick’. (Gross, 1996)</a:t>
            </a:r>
            <a:endParaRPr lang="en-GB" altLang="en-US" sz="2400" dirty="0">
              <a:cs typeface="Calibri"/>
            </a:endParaRPr>
          </a:p>
          <a:p>
            <a:pPr eaLnBrk="1" hangingPunct="1">
              <a:buFont typeface="Wingdings 2" panose="05020102010507070707" pitchFamily="18" charset="2"/>
              <a:buNone/>
            </a:pPr>
            <a:endParaRPr lang="en-GB" altLang="en-US" sz="3000" dirty="0"/>
          </a:p>
        </p:txBody>
      </p:sp>
    </p:spTree>
    <p:extLst>
      <p:ext uri="{BB962C8B-B14F-4D97-AF65-F5344CB8AC3E}">
        <p14:creationId xmlns:p14="http://schemas.microsoft.com/office/powerpoint/2010/main" val="29585212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Effect transition="in" filter="box(in)">
                                      <p:cBhvr>
                                        <p:cTn id="7" dur="500"/>
                                        <p:tgtEl>
                                          <p:spTgt spid="3891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8915">
                                            <p:txEl>
                                              <p:pRg st="2" end="2"/>
                                            </p:txEl>
                                          </p:spTgt>
                                        </p:tgtEl>
                                        <p:attrNameLst>
                                          <p:attrName>style.visibility</p:attrName>
                                        </p:attrNameLst>
                                      </p:cBhvr>
                                      <p:to>
                                        <p:strVal val="visible"/>
                                      </p:to>
                                    </p:set>
                                    <p:animEffect transition="in" filter="box(in)">
                                      <p:cBhvr>
                                        <p:cTn id="12" dur="500"/>
                                        <p:tgtEl>
                                          <p:spTgt spid="3891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8915">
                                            <p:txEl>
                                              <p:pRg st="4" end="4"/>
                                            </p:txEl>
                                          </p:spTgt>
                                        </p:tgtEl>
                                        <p:attrNameLst>
                                          <p:attrName>style.visibility</p:attrName>
                                        </p:attrNameLst>
                                      </p:cBhvr>
                                      <p:to>
                                        <p:strVal val="visible"/>
                                      </p:to>
                                    </p:set>
                                    <p:animEffect transition="in" filter="box(in)">
                                      <p:cBhvr>
                                        <p:cTn id="17" dur="500"/>
                                        <p:tgtEl>
                                          <p:spTgt spid="389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p:cNvSpPr>
          <p:nvPr>
            <p:ph type="title"/>
          </p:nvPr>
        </p:nvSpPr>
        <p:spPr>
          <a:xfrm>
            <a:off x="1913468" y="365125"/>
            <a:ext cx="9440332" cy="1325563"/>
          </a:xfrm>
        </p:spPr>
        <p:txBody>
          <a:bodyPr>
            <a:normAutofit/>
          </a:bodyPr>
          <a:lstStyle/>
          <a:p>
            <a:pPr eaLnBrk="1" hangingPunct="1"/>
            <a:r>
              <a:rPr lang="en-GB" altLang="en-US" sz="5400" dirty="0"/>
              <a:t>Activity</a:t>
            </a:r>
          </a:p>
        </p:txBody>
      </p:sp>
      <p:sp>
        <p:nvSpPr>
          <p:cNvPr id="137" name="Rectangle 136">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34" name="Graphic 133" descr="Classroom">
            <a:extLst>
              <a:ext uri="{FF2B5EF4-FFF2-40B4-BE49-F238E27FC236}">
                <a16:creationId xmlns:a16="http://schemas.microsoft.com/office/drawing/2014/main" id="{3D684CCE-0C55-47A8-9D7C-7C2980BF7E1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570706"/>
            <a:ext cx="914400" cy="914400"/>
          </a:xfrm>
          <a:prstGeom prst="rect">
            <a:avLst/>
          </a:prstGeom>
        </p:spPr>
      </p:pic>
      <p:sp>
        <p:nvSpPr>
          <p:cNvPr id="8195" name="Rectangle 3"/>
          <p:cNvSpPr>
            <a:spLocks noGrp="1"/>
          </p:cNvSpPr>
          <p:nvPr>
            <p:ph sz="quarter" idx="1"/>
          </p:nvPr>
        </p:nvSpPr>
        <p:spPr>
          <a:xfrm>
            <a:off x="838200" y="1825625"/>
            <a:ext cx="10515600" cy="4351338"/>
          </a:xfrm>
        </p:spPr>
        <p:txBody>
          <a:bodyPr vert="horz" lIns="91440" tIns="45720" rIns="91440" bIns="45720" rtlCol="0" anchor="t">
            <a:normAutofit/>
          </a:bodyPr>
          <a:lstStyle/>
          <a:p>
            <a:pPr eaLnBrk="1" hangingPunct="1"/>
            <a:r>
              <a:rPr lang="en-GB" altLang="en-US" sz="2400" dirty="0"/>
              <a:t>What are the specific needs and expectations which are most important to you as a learner?</a:t>
            </a:r>
            <a:endParaRPr lang="en-GB" altLang="en-US" sz="2400" dirty="0">
              <a:cs typeface="Calibri"/>
            </a:endParaRPr>
          </a:p>
          <a:p>
            <a:pPr eaLnBrk="1" hangingPunct="1">
              <a:buFont typeface="Wingdings" panose="05000000000000000000" pitchFamily="2" charset="2"/>
              <a:buNone/>
            </a:pPr>
            <a:endParaRPr lang="en-GB" altLang="en-US" sz="2400" dirty="0">
              <a:cs typeface="Calibri"/>
            </a:endParaRPr>
          </a:p>
          <a:p>
            <a:pPr eaLnBrk="1" hangingPunct="1"/>
            <a:r>
              <a:rPr lang="en-GB" altLang="en-US" sz="2400" dirty="0"/>
              <a:t>What do you think are the specific needs and expectations of those you teach?</a:t>
            </a:r>
            <a:endParaRPr lang="en-GB" altLang="en-US" sz="2400" dirty="0">
              <a:cs typeface="Calibri"/>
            </a:endParaRPr>
          </a:p>
          <a:p>
            <a:pPr eaLnBrk="1" hangingPunct="1">
              <a:buFont typeface="Wingdings" panose="05000000000000000000" pitchFamily="2" charset="2"/>
              <a:buNone/>
            </a:pPr>
            <a:endParaRPr lang="en-GB" altLang="en-US" sz="2400" dirty="0">
              <a:cs typeface="Calibri"/>
            </a:endParaRPr>
          </a:p>
          <a:p>
            <a:pPr eaLnBrk="1" hangingPunct="1"/>
            <a:r>
              <a:rPr lang="en-GB" altLang="en-US" sz="2400" dirty="0"/>
              <a:t>How might teachers assess whether learners are satisfied and motivated or not?</a:t>
            </a:r>
            <a:endParaRPr lang="en-GB" altLang="en-US" sz="2400" dirty="0">
              <a:cs typeface="Calibri"/>
            </a:endParaRPr>
          </a:p>
        </p:txBody>
      </p:sp>
    </p:spTree>
    <p:extLst>
      <p:ext uri="{BB962C8B-B14F-4D97-AF65-F5344CB8AC3E}">
        <p14:creationId xmlns:p14="http://schemas.microsoft.com/office/powerpoint/2010/main" val="5995694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p:cNvSpPr>
          <p:nvPr>
            <p:ph type="title"/>
          </p:nvPr>
        </p:nvSpPr>
        <p:spPr>
          <a:xfrm>
            <a:off x="2927351" y="373063"/>
            <a:ext cx="7129463" cy="627062"/>
          </a:xfrm>
        </p:spPr>
        <p:txBody>
          <a:bodyPr>
            <a:normAutofit fontScale="90000"/>
          </a:bodyPr>
          <a:lstStyle/>
          <a:p>
            <a:pPr eaLnBrk="1" hangingPunct="1"/>
            <a:r>
              <a:rPr lang="en-GB" altLang="en-US" dirty="0"/>
              <a:t>Motivation and Performance</a:t>
            </a:r>
            <a:endParaRPr lang="en-GB" altLang="en-US" dirty="0">
              <a:cs typeface="Calibri Light"/>
            </a:endParaRPr>
          </a:p>
        </p:txBody>
      </p:sp>
      <p:graphicFrame>
        <p:nvGraphicFramePr>
          <p:cNvPr id="11287" name="Rectangle 3">
            <a:extLst>
              <a:ext uri="{FF2B5EF4-FFF2-40B4-BE49-F238E27FC236}">
                <a16:creationId xmlns:a16="http://schemas.microsoft.com/office/drawing/2014/main" id="{C486F68F-0149-49C0-8939-5FBE4BFE218D}"/>
              </a:ext>
            </a:extLst>
          </p:cNvPr>
          <p:cNvGraphicFramePr>
            <a:graphicFrameLocks noGrp="1"/>
          </p:cNvGraphicFramePr>
          <p:nvPr>
            <p:ph sz="quarter" idx="1"/>
            <p:extLst>
              <p:ext uri="{D42A27DB-BD31-4B8C-83A1-F6EECF244321}">
                <p14:modId xmlns:p14="http://schemas.microsoft.com/office/powerpoint/2010/main" val="3922198661"/>
              </p:ext>
            </p:extLst>
          </p:nvPr>
        </p:nvGraphicFramePr>
        <p:xfrm>
          <a:off x="1420812" y="881063"/>
          <a:ext cx="9604376" cy="5976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08101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p:cNvSpPr>
          <p:nvPr>
            <p:ph type="title"/>
          </p:nvPr>
        </p:nvSpPr>
        <p:spPr/>
        <p:txBody>
          <a:bodyPr/>
          <a:lstStyle/>
          <a:p>
            <a:pPr eaLnBrk="1" hangingPunct="1"/>
            <a:r>
              <a:rPr lang="en-GB" altLang="en-US" dirty="0"/>
              <a:t>Motivation may be:</a:t>
            </a:r>
          </a:p>
        </p:txBody>
      </p:sp>
      <p:sp>
        <p:nvSpPr>
          <p:cNvPr id="7" name="Content Placeholder 6"/>
          <p:cNvSpPr>
            <a:spLocks noGrp="1"/>
          </p:cNvSpPr>
          <p:nvPr>
            <p:ph sz="quarter" idx="1"/>
          </p:nvPr>
        </p:nvSpPr>
        <p:spPr>
          <a:xfrm>
            <a:off x="1809750" y="3571876"/>
            <a:ext cx="4210050" cy="3000375"/>
          </a:xfrm>
        </p:spPr>
        <p:txBody>
          <a:bodyPr>
            <a:normAutofit/>
          </a:bodyPr>
          <a:lstStyle/>
          <a:p>
            <a:pPr eaLnBrk="1" hangingPunct="1"/>
            <a:r>
              <a:rPr lang="en-GB" altLang="en-US" sz="2400"/>
              <a:t>Attendance</a:t>
            </a:r>
          </a:p>
          <a:p>
            <a:pPr eaLnBrk="1" hangingPunct="1"/>
            <a:r>
              <a:rPr lang="en-GB" altLang="en-US" sz="2400"/>
              <a:t>Examinations</a:t>
            </a:r>
          </a:p>
          <a:p>
            <a:pPr eaLnBrk="1" hangingPunct="1"/>
            <a:r>
              <a:rPr lang="en-GB" altLang="en-US" sz="2400"/>
              <a:t>Rewards and/or punishment</a:t>
            </a:r>
          </a:p>
          <a:p>
            <a:pPr eaLnBrk="1" hangingPunct="1"/>
            <a:r>
              <a:rPr lang="en-GB" altLang="en-US" sz="2400"/>
              <a:t>Expectations</a:t>
            </a:r>
          </a:p>
          <a:p>
            <a:pPr eaLnBrk="1" hangingPunct="1"/>
            <a:r>
              <a:rPr lang="en-GB" altLang="en-US" sz="2400"/>
              <a:t>Style of instruction</a:t>
            </a:r>
          </a:p>
        </p:txBody>
      </p:sp>
      <p:sp>
        <p:nvSpPr>
          <p:cNvPr id="8" name="Content Placeholder 7"/>
          <p:cNvSpPr>
            <a:spLocks noGrp="1"/>
          </p:cNvSpPr>
          <p:nvPr>
            <p:ph sz="quarter" idx="2"/>
          </p:nvPr>
        </p:nvSpPr>
        <p:spPr>
          <a:xfrm>
            <a:off x="6172200" y="3571876"/>
            <a:ext cx="4210050" cy="3000375"/>
          </a:xfrm>
        </p:spPr>
        <p:txBody>
          <a:bodyPr>
            <a:normAutofit/>
          </a:bodyPr>
          <a:lstStyle/>
          <a:p>
            <a:pPr eaLnBrk="1" hangingPunct="1"/>
            <a:r>
              <a:rPr lang="en-GB" altLang="en-US" sz="2400"/>
              <a:t>Fear of failure</a:t>
            </a:r>
          </a:p>
          <a:p>
            <a:pPr eaLnBrk="1" hangingPunct="1"/>
            <a:r>
              <a:rPr lang="en-GB" altLang="en-US" sz="2400"/>
              <a:t>Feeling of accomplishment</a:t>
            </a:r>
          </a:p>
          <a:p>
            <a:pPr eaLnBrk="1" hangingPunct="1"/>
            <a:r>
              <a:rPr lang="en-GB" altLang="en-US" sz="2400"/>
              <a:t>Confidence</a:t>
            </a:r>
          </a:p>
          <a:p>
            <a:pPr eaLnBrk="1" hangingPunct="1"/>
            <a:r>
              <a:rPr lang="en-GB" altLang="en-US" sz="2400"/>
              <a:t>Happiness</a:t>
            </a:r>
          </a:p>
          <a:p>
            <a:pPr eaLnBrk="1" hangingPunct="1"/>
            <a:r>
              <a:rPr lang="en-GB" altLang="en-US" sz="2400"/>
              <a:t>Social relationships</a:t>
            </a:r>
          </a:p>
          <a:p>
            <a:pPr eaLnBrk="1" hangingPunct="1">
              <a:buFont typeface="Wingdings" panose="05000000000000000000" pitchFamily="2" charset="2"/>
              <a:buNone/>
            </a:pPr>
            <a:endParaRPr lang="en-GB" altLang="en-US" sz="2400"/>
          </a:p>
        </p:txBody>
      </p:sp>
      <p:sp>
        <p:nvSpPr>
          <p:cNvPr id="13317" name="Text Box 4"/>
          <p:cNvSpPr txBox="1">
            <a:spLocks noChangeArrowheads="1"/>
          </p:cNvSpPr>
          <p:nvPr/>
        </p:nvSpPr>
        <p:spPr bwMode="auto">
          <a:xfrm>
            <a:off x="1881189" y="1844675"/>
            <a:ext cx="4143375" cy="1562100"/>
          </a:xfrm>
          <a:prstGeom prst="rect">
            <a:avLst/>
          </a:prstGeom>
          <a:noFill/>
          <a:ln w="9525">
            <a:solidFill>
              <a:srgbClr val="333333"/>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pPr>
            <a:r>
              <a:rPr lang="en-GB" altLang="en-US" sz="2400" b="1">
                <a:latin typeface="Times New Roman" panose="02020603050405020304" pitchFamily="18" charset="0"/>
              </a:rPr>
              <a:t>EXTRINSIC</a:t>
            </a:r>
          </a:p>
          <a:p>
            <a:pPr algn="ctr" eaLnBrk="1" hangingPunct="1">
              <a:spcBef>
                <a:spcPct val="0"/>
              </a:spcBef>
              <a:buClrTx/>
              <a:buSzTx/>
              <a:buFontTx/>
              <a:buNone/>
            </a:pPr>
            <a:r>
              <a:rPr lang="en-GB" altLang="en-US" sz="2400" b="1">
                <a:latin typeface="Times New Roman" panose="02020603050405020304" pitchFamily="18" charset="0"/>
              </a:rPr>
              <a:t>related to</a:t>
            </a:r>
          </a:p>
          <a:p>
            <a:pPr algn="ctr" eaLnBrk="1" hangingPunct="1">
              <a:spcBef>
                <a:spcPct val="0"/>
              </a:spcBef>
              <a:buClrTx/>
              <a:buSzTx/>
              <a:buFontTx/>
              <a:buNone/>
            </a:pPr>
            <a:r>
              <a:rPr lang="en-GB" altLang="en-US" sz="2400" b="1">
                <a:latin typeface="Times New Roman" panose="02020603050405020304" pitchFamily="18" charset="0"/>
              </a:rPr>
              <a:t>TANGIBLE</a:t>
            </a:r>
          </a:p>
          <a:p>
            <a:pPr algn="ctr" eaLnBrk="1" hangingPunct="1">
              <a:spcBef>
                <a:spcPct val="0"/>
              </a:spcBef>
              <a:buClrTx/>
              <a:buSzTx/>
              <a:buFontTx/>
              <a:buNone/>
            </a:pPr>
            <a:r>
              <a:rPr lang="en-GB" altLang="en-US" sz="2400" b="1">
                <a:latin typeface="Times New Roman" panose="02020603050405020304" pitchFamily="18" charset="0"/>
              </a:rPr>
              <a:t>rewards</a:t>
            </a:r>
          </a:p>
        </p:txBody>
      </p:sp>
      <p:sp>
        <p:nvSpPr>
          <p:cNvPr id="13318" name="Text Box 5"/>
          <p:cNvSpPr txBox="1">
            <a:spLocks noChangeArrowheads="1"/>
          </p:cNvSpPr>
          <p:nvPr/>
        </p:nvSpPr>
        <p:spPr bwMode="auto">
          <a:xfrm>
            <a:off x="6167439" y="1844675"/>
            <a:ext cx="4143375" cy="1562100"/>
          </a:xfrm>
          <a:prstGeom prst="rect">
            <a:avLst/>
          </a:prstGeom>
          <a:noFill/>
          <a:ln w="9525">
            <a:solidFill>
              <a:srgbClr val="333333"/>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pPr>
            <a:r>
              <a:rPr lang="en-GB" altLang="en-US" sz="2400" b="1">
                <a:latin typeface="Times New Roman" panose="02020603050405020304" pitchFamily="18" charset="0"/>
              </a:rPr>
              <a:t>INTRINSIC</a:t>
            </a:r>
          </a:p>
          <a:p>
            <a:pPr algn="ctr" eaLnBrk="1" hangingPunct="1">
              <a:spcBef>
                <a:spcPct val="0"/>
              </a:spcBef>
              <a:buClrTx/>
              <a:buSzTx/>
              <a:buFontTx/>
              <a:buNone/>
            </a:pPr>
            <a:r>
              <a:rPr lang="en-GB" altLang="en-US" sz="2400" b="1">
                <a:latin typeface="Times New Roman" panose="02020603050405020304" pitchFamily="18" charset="0"/>
              </a:rPr>
              <a:t>related to</a:t>
            </a:r>
          </a:p>
          <a:p>
            <a:pPr algn="ctr" eaLnBrk="1" hangingPunct="1">
              <a:spcBef>
                <a:spcPct val="0"/>
              </a:spcBef>
              <a:buClrTx/>
              <a:buSzTx/>
              <a:buFontTx/>
              <a:buNone/>
            </a:pPr>
            <a:r>
              <a:rPr lang="en-GB" altLang="en-US" sz="2400" b="1">
                <a:latin typeface="Times New Roman" panose="02020603050405020304" pitchFamily="18" charset="0"/>
              </a:rPr>
              <a:t>PSYCHOLOGICAL</a:t>
            </a:r>
          </a:p>
          <a:p>
            <a:pPr algn="ctr" eaLnBrk="1" hangingPunct="1">
              <a:spcBef>
                <a:spcPct val="0"/>
              </a:spcBef>
              <a:buClrTx/>
              <a:buSzTx/>
              <a:buFontTx/>
              <a:buNone/>
            </a:pPr>
            <a:r>
              <a:rPr lang="en-GB" altLang="en-US" sz="2400" b="1">
                <a:latin typeface="Times New Roman" panose="02020603050405020304" pitchFamily="18" charset="0"/>
              </a:rPr>
              <a:t>rewards</a:t>
            </a:r>
          </a:p>
        </p:txBody>
      </p:sp>
    </p:spTree>
    <p:extLst>
      <p:ext uri="{BB962C8B-B14F-4D97-AF65-F5344CB8AC3E}">
        <p14:creationId xmlns:p14="http://schemas.microsoft.com/office/powerpoint/2010/main" val="15704159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animEffect transition="in" filter="box(in)">
                                      <p:cBhvr>
                                        <p:cTn id="7" dur="500"/>
                                        <p:tgtEl>
                                          <p:spTgt spid="13317">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13317">
                                            <p:txEl>
                                              <p:pRg st="1" end="1"/>
                                            </p:txEl>
                                          </p:spTgt>
                                        </p:tgtEl>
                                        <p:attrNameLst>
                                          <p:attrName>style.visibility</p:attrName>
                                        </p:attrNameLst>
                                      </p:cBhvr>
                                      <p:to>
                                        <p:strVal val="visible"/>
                                      </p:to>
                                    </p:set>
                                    <p:animEffect transition="in" filter="box(in)">
                                      <p:cBhvr>
                                        <p:cTn id="10" dur="500"/>
                                        <p:tgtEl>
                                          <p:spTgt spid="13317">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13317">
                                            <p:txEl>
                                              <p:pRg st="2" end="2"/>
                                            </p:txEl>
                                          </p:spTgt>
                                        </p:tgtEl>
                                        <p:attrNameLst>
                                          <p:attrName>style.visibility</p:attrName>
                                        </p:attrNameLst>
                                      </p:cBhvr>
                                      <p:to>
                                        <p:strVal val="visible"/>
                                      </p:to>
                                    </p:set>
                                    <p:animEffect transition="in" filter="box(in)">
                                      <p:cBhvr>
                                        <p:cTn id="13" dur="500"/>
                                        <p:tgtEl>
                                          <p:spTgt spid="13317">
                                            <p:txEl>
                                              <p:pRg st="2" end="2"/>
                                            </p:txEl>
                                          </p:spTgt>
                                        </p:tgtEl>
                                      </p:cBhvr>
                                    </p:animEffect>
                                  </p:childTnLst>
                                </p:cTn>
                              </p:par>
                              <p:par>
                                <p:cTn id="14" presetID="4" presetClass="entr" presetSubtype="16" fill="hold" nodeType="withEffect">
                                  <p:stCondLst>
                                    <p:cond delay="0"/>
                                  </p:stCondLst>
                                  <p:childTnLst>
                                    <p:set>
                                      <p:cBhvr>
                                        <p:cTn id="15" dur="1" fill="hold">
                                          <p:stCondLst>
                                            <p:cond delay="0"/>
                                          </p:stCondLst>
                                        </p:cTn>
                                        <p:tgtEl>
                                          <p:spTgt spid="13317">
                                            <p:txEl>
                                              <p:pRg st="3" end="3"/>
                                            </p:txEl>
                                          </p:spTgt>
                                        </p:tgtEl>
                                        <p:attrNameLst>
                                          <p:attrName>style.visibility</p:attrName>
                                        </p:attrNameLst>
                                      </p:cBhvr>
                                      <p:to>
                                        <p:strVal val="visible"/>
                                      </p:to>
                                    </p:set>
                                    <p:animEffect transition="in" filter="box(in)">
                                      <p:cBhvr>
                                        <p:cTn id="16" dur="500"/>
                                        <p:tgtEl>
                                          <p:spTgt spid="13317">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4" presetClass="entr" presetSubtype="16" fill="hold" nodeType="clickEffect">
                                  <p:stCondLst>
                                    <p:cond delay="0"/>
                                  </p:stCondLst>
                                  <p:childTnLst>
                                    <p:set>
                                      <p:cBhvr>
                                        <p:cTn id="20" dur="1" fill="hold">
                                          <p:stCondLst>
                                            <p:cond delay="0"/>
                                          </p:stCondLst>
                                        </p:cTn>
                                        <p:tgtEl>
                                          <p:spTgt spid="13318">
                                            <p:txEl>
                                              <p:pRg st="0" end="0"/>
                                            </p:txEl>
                                          </p:spTgt>
                                        </p:tgtEl>
                                        <p:attrNameLst>
                                          <p:attrName>style.visibility</p:attrName>
                                        </p:attrNameLst>
                                      </p:cBhvr>
                                      <p:to>
                                        <p:strVal val="visible"/>
                                      </p:to>
                                    </p:set>
                                    <p:animEffect transition="in" filter="box(in)">
                                      <p:cBhvr>
                                        <p:cTn id="21" dur="500"/>
                                        <p:tgtEl>
                                          <p:spTgt spid="13318">
                                            <p:txEl>
                                              <p:pRg st="0" end="0"/>
                                            </p:txEl>
                                          </p:spTgt>
                                        </p:tgtEl>
                                      </p:cBhvr>
                                    </p:animEffect>
                                  </p:childTnLst>
                                </p:cTn>
                              </p:par>
                              <p:par>
                                <p:cTn id="22" presetID="4" presetClass="entr" presetSubtype="16" fill="hold" nodeType="withEffect">
                                  <p:stCondLst>
                                    <p:cond delay="0"/>
                                  </p:stCondLst>
                                  <p:childTnLst>
                                    <p:set>
                                      <p:cBhvr>
                                        <p:cTn id="23" dur="1" fill="hold">
                                          <p:stCondLst>
                                            <p:cond delay="0"/>
                                          </p:stCondLst>
                                        </p:cTn>
                                        <p:tgtEl>
                                          <p:spTgt spid="13318">
                                            <p:txEl>
                                              <p:pRg st="1" end="1"/>
                                            </p:txEl>
                                          </p:spTgt>
                                        </p:tgtEl>
                                        <p:attrNameLst>
                                          <p:attrName>style.visibility</p:attrName>
                                        </p:attrNameLst>
                                      </p:cBhvr>
                                      <p:to>
                                        <p:strVal val="visible"/>
                                      </p:to>
                                    </p:set>
                                    <p:animEffect transition="in" filter="box(in)">
                                      <p:cBhvr>
                                        <p:cTn id="24" dur="500"/>
                                        <p:tgtEl>
                                          <p:spTgt spid="13318">
                                            <p:txEl>
                                              <p:pRg st="1" end="1"/>
                                            </p:txEl>
                                          </p:spTgt>
                                        </p:tgtEl>
                                      </p:cBhvr>
                                    </p:animEffect>
                                  </p:childTnLst>
                                </p:cTn>
                              </p:par>
                              <p:par>
                                <p:cTn id="25" presetID="4" presetClass="entr" presetSubtype="16" fill="hold" nodeType="withEffect">
                                  <p:stCondLst>
                                    <p:cond delay="0"/>
                                  </p:stCondLst>
                                  <p:childTnLst>
                                    <p:set>
                                      <p:cBhvr>
                                        <p:cTn id="26" dur="1" fill="hold">
                                          <p:stCondLst>
                                            <p:cond delay="0"/>
                                          </p:stCondLst>
                                        </p:cTn>
                                        <p:tgtEl>
                                          <p:spTgt spid="13318">
                                            <p:txEl>
                                              <p:pRg st="2" end="2"/>
                                            </p:txEl>
                                          </p:spTgt>
                                        </p:tgtEl>
                                        <p:attrNameLst>
                                          <p:attrName>style.visibility</p:attrName>
                                        </p:attrNameLst>
                                      </p:cBhvr>
                                      <p:to>
                                        <p:strVal val="visible"/>
                                      </p:to>
                                    </p:set>
                                    <p:animEffect transition="in" filter="box(in)">
                                      <p:cBhvr>
                                        <p:cTn id="27" dur="500"/>
                                        <p:tgtEl>
                                          <p:spTgt spid="13318">
                                            <p:txEl>
                                              <p:pRg st="2" end="2"/>
                                            </p:txEl>
                                          </p:spTgt>
                                        </p:tgtEl>
                                      </p:cBhvr>
                                    </p:animEffect>
                                  </p:childTnLst>
                                </p:cTn>
                              </p:par>
                              <p:par>
                                <p:cTn id="28" presetID="4" presetClass="entr" presetSubtype="16" fill="hold" nodeType="withEffect">
                                  <p:stCondLst>
                                    <p:cond delay="0"/>
                                  </p:stCondLst>
                                  <p:childTnLst>
                                    <p:set>
                                      <p:cBhvr>
                                        <p:cTn id="29" dur="1" fill="hold">
                                          <p:stCondLst>
                                            <p:cond delay="0"/>
                                          </p:stCondLst>
                                        </p:cTn>
                                        <p:tgtEl>
                                          <p:spTgt spid="13318">
                                            <p:txEl>
                                              <p:pRg st="3" end="3"/>
                                            </p:txEl>
                                          </p:spTgt>
                                        </p:tgtEl>
                                        <p:attrNameLst>
                                          <p:attrName>style.visibility</p:attrName>
                                        </p:attrNameLst>
                                      </p:cBhvr>
                                      <p:to>
                                        <p:strVal val="visible"/>
                                      </p:to>
                                    </p:set>
                                    <p:animEffect transition="in" filter="box(in)">
                                      <p:cBhvr>
                                        <p:cTn id="30" dur="500"/>
                                        <p:tgtEl>
                                          <p:spTgt spid="13318">
                                            <p:txEl>
                                              <p:pRg st="3" end="3"/>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4" presetClass="entr" presetSubtype="16" fill="hold"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animEffect transition="in" filter="box(in)">
                                      <p:cBhvr>
                                        <p:cTn id="35" dur="500"/>
                                        <p:tgtEl>
                                          <p:spTgt spid="7">
                                            <p:txEl>
                                              <p:pRg st="0" end="0"/>
                                            </p:txEl>
                                          </p:spTgt>
                                        </p:tgtEl>
                                      </p:cBhvr>
                                    </p:animEffect>
                                  </p:childTnLst>
                                </p:cTn>
                              </p:par>
                              <p:par>
                                <p:cTn id="36" presetID="4" presetClass="entr" presetSubtype="16" fill="hold" nodeType="withEffect">
                                  <p:stCondLst>
                                    <p:cond delay="0"/>
                                  </p:stCondLst>
                                  <p:childTnLst>
                                    <p:set>
                                      <p:cBhvr>
                                        <p:cTn id="37" dur="1" fill="hold">
                                          <p:stCondLst>
                                            <p:cond delay="0"/>
                                          </p:stCondLst>
                                        </p:cTn>
                                        <p:tgtEl>
                                          <p:spTgt spid="7">
                                            <p:txEl>
                                              <p:pRg st="1" end="1"/>
                                            </p:txEl>
                                          </p:spTgt>
                                        </p:tgtEl>
                                        <p:attrNameLst>
                                          <p:attrName>style.visibility</p:attrName>
                                        </p:attrNameLst>
                                      </p:cBhvr>
                                      <p:to>
                                        <p:strVal val="visible"/>
                                      </p:to>
                                    </p:set>
                                    <p:animEffect transition="in" filter="box(in)">
                                      <p:cBhvr>
                                        <p:cTn id="38" dur="500"/>
                                        <p:tgtEl>
                                          <p:spTgt spid="7">
                                            <p:txEl>
                                              <p:pRg st="1" end="1"/>
                                            </p:txEl>
                                          </p:spTgt>
                                        </p:tgtEl>
                                      </p:cBhvr>
                                    </p:animEffect>
                                  </p:childTnLst>
                                </p:cTn>
                              </p:par>
                              <p:par>
                                <p:cTn id="39" presetID="4" presetClass="entr" presetSubtype="16" fill="hold" nodeType="withEffect">
                                  <p:stCondLst>
                                    <p:cond delay="0"/>
                                  </p:stCondLst>
                                  <p:childTnLst>
                                    <p:set>
                                      <p:cBhvr>
                                        <p:cTn id="40" dur="1" fill="hold">
                                          <p:stCondLst>
                                            <p:cond delay="0"/>
                                          </p:stCondLst>
                                        </p:cTn>
                                        <p:tgtEl>
                                          <p:spTgt spid="7">
                                            <p:txEl>
                                              <p:pRg st="2" end="2"/>
                                            </p:txEl>
                                          </p:spTgt>
                                        </p:tgtEl>
                                        <p:attrNameLst>
                                          <p:attrName>style.visibility</p:attrName>
                                        </p:attrNameLst>
                                      </p:cBhvr>
                                      <p:to>
                                        <p:strVal val="visible"/>
                                      </p:to>
                                    </p:set>
                                    <p:animEffect transition="in" filter="box(in)">
                                      <p:cBhvr>
                                        <p:cTn id="41" dur="500"/>
                                        <p:tgtEl>
                                          <p:spTgt spid="7">
                                            <p:txEl>
                                              <p:pRg st="2" end="2"/>
                                            </p:txEl>
                                          </p:spTgt>
                                        </p:tgtEl>
                                      </p:cBhvr>
                                    </p:animEffect>
                                  </p:childTnLst>
                                </p:cTn>
                              </p:par>
                              <p:par>
                                <p:cTn id="42" presetID="4" presetClass="entr" presetSubtype="16" fill="hold" nodeType="withEffect">
                                  <p:stCondLst>
                                    <p:cond delay="0"/>
                                  </p:stCondLst>
                                  <p:childTnLst>
                                    <p:set>
                                      <p:cBhvr>
                                        <p:cTn id="43" dur="1" fill="hold">
                                          <p:stCondLst>
                                            <p:cond delay="0"/>
                                          </p:stCondLst>
                                        </p:cTn>
                                        <p:tgtEl>
                                          <p:spTgt spid="7">
                                            <p:txEl>
                                              <p:pRg st="3" end="3"/>
                                            </p:txEl>
                                          </p:spTgt>
                                        </p:tgtEl>
                                        <p:attrNameLst>
                                          <p:attrName>style.visibility</p:attrName>
                                        </p:attrNameLst>
                                      </p:cBhvr>
                                      <p:to>
                                        <p:strVal val="visible"/>
                                      </p:to>
                                    </p:set>
                                    <p:animEffect transition="in" filter="box(in)">
                                      <p:cBhvr>
                                        <p:cTn id="44" dur="500"/>
                                        <p:tgtEl>
                                          <p:spTgt spid="7">
                                            <p:txEl>
                                              <p:pRg st="3" end="3"/>
                                            </p:txEl>
                                          </p:spTgt>
                                        </p:tgtEl>
                                      </p:cBhvr>
                                    </p:animEffect>
                                  </p:childTnLst>
                                </p:cTn>
                              </p:par>
                              <p:par>
                                <p:cTn id="45" presetID="4" presetClass="entr" presetSubtype="16" fill="hold" nodeType="withEffect">
                                  <p:stCondLst>
                                    <p:cond delay="0"/>
                                  </p:stCondLst>
                                  <p:childTnLst>
                                    <p:set>
                                      <p:cBhvr>
                                        <p:cTn id="46" dur="1" fill="hold">
                                          <p:stCondLst>
                                            <p:cond delay="0"/>
                                          </p:stCondLst>
                                        </p:cTn>
                                        <p:tgtEl>
                                          <p:spTgt spid="7">
                                            <p:txEl>
                                              <p:pRg st="4" end="4"/>
                                            </p:txEl>
                                          </p:spTgt>
                                        </p:tgtEl>
                                        <p:attrNameLst>
                                          <p:attrName>style.visibility</p:attrName>
                                        </p:attrNameLst>
                                      </p:cBhvr>
                                      <p:to>
                                        <p:strVal val="visible"/>
                                      </p:to>
                                    </p:set>
                                    <p:animEffect transition="in" filter="box(in)">
                                      <p:cBhvr>
                                        <p:cTn id="47" dur="500"/>
                                        <p:tgtEl>
                                          <p:spTgt spid="7">
                                            <p:txEl>
                                              <p:pRg st="4" end="4"/>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4" presetClass="entr" presetSubtype="16" fill="hold" nodeType="clickEffect">
                                  <p:stCondLst>
                                    <p:cond delay="0"/>
                                  </p:stCondLst>
                                  <p:childTnLst>
                                    <p:set>
                                      <p:cBhvr>
                                        <p:cTn id="51" dur="1" fill="hold">
                                          <p:stCondLst>
                                            <p:cond delay="0"/>
                                          </p:stCondLst>
                                        </p:cTn>
                                        <p:tgtEl>
                                          <p:spTgt spid="8">
                                            <p:txEl>
                                              <p:pRg st="0" end="0"/>
                                            </p:txEl>
                                          </p:spTgt>
                                        </p:tgtEl>
                                        <p:attrNameLst>
                                          <p:attrName>style.visibility</p:attrName>
                                        </p:attrNameLst>
                                      </p:cBhvr>
                                      <p:to>
                                        <p:strVal val="visible"/>
                                      </p:to>
                                    </p:set>
                                    <p:animEffect transition="in" filter="box(in)">
                                      <p:cBhvr>
                                        <p:cTn id="52" dur="500"/>
                                        <p:tgtEl>
                                          <p:spTgt spid="8">
                                            <p:txEl>
                                              <p:pRg st="0" end="0"/>
                                            </p:txEl>
                                          </p:spTgt>
                                        </p:tgtEl>
                                      </p:cBhvr>
                                    </p:animEffect>
                                  </p:childTnLst>
                                </p:cTn>
                              </p:par>
                              <p:par>
                                <p:cTn id="53" presetID="4" presetClass="entr" presetSubtype="16" fill="hold" nodeType="withEffect">
                                  <p:stCondLst>
                                    <p:cond delay="0"/>
                                  </p:stCondLst>
                                  <p:childTnLst>
                                    <p:set>
                                      <p:cBhvr>
                                        <p:cTn id="54" dur="1" fill="hold">
                                          <p:stCondLst>
                                            <p:cond delay="0"/>
                                          </p:stCondLst>
                                        </p:cTn>
                                        <p:tgtEl>
                                          <p:spTgt spid="8">
                                            <p:txEl>
                                              <p:pRg st="1" end="1"/>
                                            </p:txEl>
                                          </p:spTgt>
                                        </p:tgtEl>
                                        <p:attrNameLst>
                                          <p:attrName>style.visibility</p:attrName>
                                        </p:attrNameLst>
                                      </p:cBhvr>
                                      <p:to>
                                        <p:strVal val="visible"/>
                                      </p:to>
                                    </p:set>
                                    <p:animEffect transition="in" filter="box(in)">
                                      <p:cBhvr>
                                        <p:cTn id="55" dur="500"/>
                                        <p:tgtEl>
                                          <p:spTgt spid="8">
                                            <p:txEl>
                                              <p:pRg st="1" end="1"/>
                                            </p:txEl>
                                          </p:spTgt>
                                        </p:tgtEl>
                                      </p:cBhvr>
                                    </p:animEffect>
                                  </p:childTnLst>
                                </p:cTn>
                              </p:par>
                              <p:par>
                                <p:cTn id="56" presetID="4" presetClass="entr" presetSubtype="16" fill="hold" nodeType="withEffect">
                                  <p:stCondLst>
                                    <p:cond delay="0"/>
                                  </p:stCondLst>
                                  <p:childTnLst>
                                    <p:set>
                                      <p:cBhvr>
                                        <p:cTn id="57" dur="1" fill="hold">
                                          <p:stCondLst>
                                            <p:cond delay="0"/>
                                          </p:stCondLst>
                                        </p:cTn>
                                        <p:tgtEl>
                                          <p:spTgt spid="8">
                                            <p:txEl>
                                              <p:pRg st="2" end="2"/>
                                            </p:txEl>
                                          </p:spTgt>
                                        </p:tgtEl>
                                        <p:attrNameLst>
                                          <p:attrName>style.visibility</p:attrName>
                                        </p:attrNameLst>
                                      </p:cBhvr>
                                      <p:to>
                                        <p:strVal val="visible"/>
                                      </p:to>
                                    </p:set>
                                    <p:animEffect transition="in" filter="box(in)">
                                      <p:cBhvr>
                                        <p:cTn id="58" dur="500"/>
                                        <p:tgtEl>
                                          <p:spTgt spid="8">
                                            <p:txEl>
                                              <p:pRg st="2" end="2"/>
                                            </p:txEl>
                                          </p:spTgt>
                                        </p:tgtEl>
                                      </p:cBhvr>
                                    </p:animEffect>
                                  </p:childTnLst>
                                </p:cTn>
                              </p:par>
                              <p:par>
                                <p:cTn id="59" presetID="4" presetClass="entr" presetSubtype="16" fill="hold" nodeType="withEffect">
                                  <p:stCondLst>
                                    <p:cond delay="0"/>
                                  </p:stCondLst>
                                  <p:childTnLst>
                                    <p:set>
                                      <p:cBhvr>
                                        <p:cTn id="60" dur="1" fill="hold">
                                          <p:stCondLst>
                                            <p:cond delay="0"/>
                                          </p:stCondLst>
                                        </p:cTn>
                                        <p:tgtEl>
                                          <p:spTgt spid="8">
                                            <p:txEl>
                                              <p:pRg st="3" end="3"/>
                                            </p:txEl>
                                          </p:spTgt>
                                        </p:tgtEl>
                                        <p:attrNameLst>
                                          <p:attrName>style.visibility</p:attrName>
                                        </p:attrNameLst>
                                      </p:cBhvr>
                                      <p:to>
                                        <p:strVal val="visible"/>
                                      </p:to>
                                    </p:set>
                                    <p:animEffect transition="in" filter="box(in)">
                                      <p:cBhvr>
                                        <p:cTn id="61" dur="500"/>
                                        <p:tgtEl>
                                          <p:spTgt spid="8">
                                            <p:txEl>
                                              <p:pRg st="3" end="3"/>
                                            </p:txEl>
                                          </p:spTgt>
                                        </p:tgtEl>
                                      </p:cBhvr>
                                    </p:animEffect>
                                  </p:childTnLst>
                                </p:cTn>
                              </p:par>
                              <p:par>
                                <p:cTn id="62" presetID="4" presetClass="entr" presetSubtype="16" fill="hold" nodeType="withEffect">
                                  <p:stCondLst>
                                    <p:cond delay="0"/>
                                  </p:stCondLst>
                                  <p:childTnLst>
                                    <p:set>
                                      <p:cBhvr>
                                        <p:cTn id="63" dur="1" fill="hold">
                                          <p:stCondLst>
                                            <p:cond delay="0"/>
                                          </p:stCondLst>
                                        </p:cTn>
                                        <p:tgtEl>
                                          <p:spTgt spid="8">
                                            <p:txEl>
                                              <p:pRg st="4" end="4"/>
                                            </p:txEl>
                                          </p:spTgt>
                                        </p:tgtEl>
                                        <p:attrNameLst>
                                          <p:attrName>style.visibility</p:attrName>
                                        </p:attrNameLst>
                                      </p:cBhvr>
                                      <p:to>
                                        <p:strVal val="visible"/>
                                      </p:to>
                                    </p:set>
                                    <p:animEffect transition="in" filter="box(in)">
                                      <p:cBhvr>
                                        <p:cTn id="64"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Oval 4"/>
          <p:cNvSpPr>
            <a:spLocks noChangeArrowheads="1"/>
          </p:cNvSpPr>
          <p:nvPr/>
        </p:nvSpPr>
        <p:spPr bwMode="auto">
          <a:xfrm>
            <a:off x="2711451" y="2492375"/>
            <a:ext cx="2016125" cy="1633538"/>
          </a:xfrm>
          <a:prstGeom prst="ellipse">
            <a:avLst/>
          </a:prstGeom>
          <a:solidFill>
            <a:schemeClr val="accent1"/>
          </a:solidFill>
          <a:ln w="9525">
            <a:solidFill>
              <a:schemeClr val="tx1"/>
            </a:solidFill>
            <a:round/>
            <a:headEnd/>
            <a:tailEnd/>
          </a:ln>
        </p:spPr>
        <p:txBody>
          <a:bodyPr wrap="none" anchor="ct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pPr>
            <a:r>
              <a:rPr lang="en-GB" altLang="en-US" sz="2400">
                <a:latin typeface="Times New Roman" panose="02020603050405020304" pitchFamily="18" charset="0"/>
              </a:rPr>
              <a:t>Extrinsic</a:t>
            </a:r>
          </a:p>
          <a:p>
            <a:pPr algn="ctr" eaLnBrk="1" hangingPunct="1">
              <a:spcBef>
                <a:spcPct val="0"/>
              </a:spcBef>
              <a:buClrTx/>
              <a:buSzTx/>
              <a:buFontTx/>
              <a:buNone/>
            </a:pPr>
            <a:r>
              <a:rPr lang="en-GB" altLang="en-US" sz="2400">
                <a:latin typeface="Times New Roman" panose="02020603050405020304" pitchFamily="18" charset="0"/>
              </a:rPr>
              <a:t>Rewards</a:t>
            </a:r>
          </a:p>
        </p:txBody>
      </p:sp>
      <p:sp>
        <p:nvSpPr>
          <p:cNvPr id="13315" name="Oval 5"/>
          <p:cNvSpPr>
            <a:spLocks noChangeArrowheads="1"/>
          </p:cNvSpPr>
          <p:nvPr/>
        </p:nvSpPr>
        <p:spPr bwMode="auto">
          <a:xfrm>
            <a:off x="4583114" y="2133601"/>
            <a:ext cx="2592387" cy="2232025"/>
          </a:xfrm>
          <a:prstGeom prst="ellipse">
            <a:avLst/>
          </a:prstGeom>
          <a:solidFill>
            <a:schemeClr val="accent1"/>
          </a:solidFill>
          <a:ln w="9525">
            <a:solidFill>
              <a:schemeClr val="tx1"/>
            </a:solidFill>
            <a:round/>
            <a:headEnd/>
            <a:tailEnd/>
          </a:ln>
        </p:spPr>
        <p:txBody>
          <a:bodyPr wrap="none" anchor="ct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pPr>
            <a:r>
              <a:rPr lang="en-GB" altLang="en-US" sz="2400">
                <a:latin typeface="Times New Roman" panose="02020603050405020304" pitchFamily="18" charset="0"/>
              </a:rPr>
              <a:t>NEEDS</a:t>
            </a:r>
          </a:p>
          <a:p>
            <a:pPr algn="ctr" eaLnBrk="1" hangingPunct="1">
              <a:spcBef>
                <a:spcPct val="0"/>
              </a:spcBef>
              <a:buClrTx/>
              <a:buSzTx/>
              <a:buFontTx/>
              <a:buNone/>
            </a:pPr>
            <a:r>
              <a:rPr lang="en-GB" altLang="en-US" sz="2400">
                <a:latin typeface="Times New Roman" panose="02020603050405020304" pitchFamily="18" charset="0"/>
              </a:rPr>
              <a:t>AND</a:t>
            </a:r>
          </a:p>
          <a:p>
            <a:pPr algn="ctr" eaLnBrk="1" hangingPunct="1">
              <a:spcBef>
                <a:spcPct val="0"/>
              </a:spcBef>
              <a:buClrTx/>
              <a:buSzTx/>
              <a:buFontTx/>
              <a:buNone/>
            </a:pPr>
            <a:r>
              <a:rPr lang="en-GB" altLang="en-US" sz="2400">
                <a:latin typeface="Times New Roman" panose="02020603050405020304" pitchFamily="18" charset="0"/>
              </a:rPr>
              <a:t>EXPECTATIONS</a:t>
            </a:r>
          </a:p>
          <a:p>
            <a:pPr algn="ctr" eaLnBrk="1" hangingPunct="1">
              <a:spcBef>
                <a:spcPct val="0"/>
              </a:spcBef>
              <a:buClrTx/>
              <a:buSzTx/>
              <a:buFontTx/>
              <a:buNone/>
            </a:pPr>
            <a:r>
              <a:rPr lang="en-GB" altLang="en-US" sz="2400">
                <a:latin typeface="Times New Roman" panose="02020603050405020304" pitchFamily="18" charset="0"/>
              </a:rPr>
              <a:t>OF STUDY </a:t>
            </a:r>
          </a:p>
        </p:txBody>
      </p:sp>
      <p:sp>
        <p:nvSpPr>
          <p:cNvPr id="13316" name="Oval 6"/>
          <p:cNvSpPr>
            <a:spLocks noChangeArrowheads="1"/>
          </p:cNvSpPr>
          <p:nvPr/>
        </p:nvSpPr>
        <p:spPr bwMode="auto">
          <a:xfrm>
            <a:off x="7032625" y="2492376"/>
            <a:ext cx="2160588" cy="1584325"/>
          </a:xfrm>
          <a:prstGeom prst="ellipse">
            <a:avLst/>
          </a:prstGeom>
          <a:solidFill>
            <a:schemeClr val="accent1"/>
          </a:solidFill>
          <a:ln w="9525">
            <a:solidFill>
              <a:schemeClr val="tx1"/>
            </a:solidFill>
            <a:round/>
            <a:headEnd/>
            <a:tailEnd/>
          </a:ln>
        </p:spPr>
        <p:txBody>
          <a:bodyPr wrap="none" anchor="ct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pPr>
            <a:r>
              <a:rPr lang="en-GB" altLang="en-US" sz="2400">
                <a:latin typeface="Times New Roman" panose="02020603050405020304" pitchFamily="18" charset="0"/>
              </a:rPr>
              <a:t>Intrinsic </a:t>
            </a:r>
          </a:p>
          <a:p>
            <a:pPr algn="ctr" eaLnBrk="1" hangingPunct="1">
              <a:spcBef>
                <a:spcPct val="0"/>
              </a:spcBef>
              <a:buClrTx/>
              <a:buSzTx/>
              <a:buFontTx/>
              <a:buNone/>
            </a:pPr>
            <a:r>
              <a:rPr lang="en-GB" altLang="en-US" sz="2400">
                <a:latin typeface="Times New Roman" panose="02020603050405020304" pitchFamily="18" charset="0"/>
              </a:rPr>
              <a:t>Satisfaction</a:t>
            </a:r>
          </a:p>
        </p:txBody>
      </p:sp>
      <p:sp>
        <p:nvSpPr>
          <p:cNvPr id="13317" name="Oval 7"/>
          <p:cNvSpPr>
            <a:spLocks noChangeArrowheads="1"/>
          </p:cNvSpPr>
          <p:nvPr/>
        </p:nvSpPr>
        <p:spPr bwMode="auto">
          <a:xfrm>
            <a:off x="4511675" y="4221164"/>
            <a:ext cx="2808288" cy="1512887"/>
          </a:xfrm>
          <a:prstGeom prst="ellipse">
            <a:avLst/>
          </a:prstGeom>
          <a:solidFill>
            <a:schemeClr val="accent1"/>
          </a:solidFill>
          <a:ln w="9525">
            <a:solidFill>
              <a:schemeClr val="tx1"/>
            </a:solidFill>
            <a:round/>
            <a:headEnd/>
            <a:tailEnd/>
          </a:ln>
        </p:spPr>
        <p:txBody>
          <a:bodyPr wrap="none" anchor="ct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pPr>
            <a:r>
              <a:rPr lang="en-GB" altLang="en-US" sz="2400">
                <a:latin typeface="Times New Roman" panose="02020603050405020304" pitchFamily="18" charset="0"/>
              </a:rPr>
              <a:t>Social</a:t>
            </a:r>
          </a:p>
          <a:p>
            <a:pPr algn="ctr" eaLnBrk="1" hangingPunct="1">
              <a:spcBef>
                <a:spcPct val="0"/>
              </a:spcBef>
              <a:buClrTx/>
              <a:buSzTx/>
              <a:buFontTx/>
              <a:buNone/>
            </a:pPr>
            <a:r>
              <a:rPr lang="en-GB" altLang="en-US" sz="2400">
                <a:latin typeface="Times New Roman" panose="02020603050405020304" pitchFamily="18" charset="0"/>
              </a:rPr>
              <a:t>Relationships</a:t>
            </a:r>
          </a:p>
        </p:txBody>
      </p:sp>
    </p:spTree>
    <p:extLst>
      <p:ext uri="{BB962C8B-B14F-4D97-AF65-F5344CB8AC3E}">
        <p14:creationId xmlns:p14="http://schemas.microsoft.com/office/powerpoint/2010/main" val="4480861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20F90753-61DD-4D98-B699-7B9B9C124B46}"/>
              </a:ext>
            </a:extLst>
          </p:cNvPr>
          <p:cNvSpPr>
            <a:spLocks noGrp="1" noChangeArrowheads="1"/>
          </p:cNvSpPr>
          <p:nvPr>
            <p:ph type="title"/>
          </p:nvPr>
        </p:nvSpPr>
        <p:spPr>
          <a:xfrm>
            <a:off x="1881189" y="142876"/>
            <a:ext cx="8643937" cy="785813"/>
          </a:xfrm>
        </p:spPr>
        <p:txBody>
          <a:bodyPr>
            <a:normAutofit fontScale="90000"/>
          </a:bodyPr>
          <a:lstStyle/>
          <a:p>
            <a:pPr>
              <a:defRPr/>
            </a:pPr>
            <a:r>
              <a:rPr lang="en-GB" b="1" dirty="0">
                <a:solidFill>
                  <a:schemeClr val="tx1"/>
                </a:solidFill>
              </a:rPr>
              <a:t>What happens when motivation is blocked?</a:t>
            </a:r>
          </a:p>
        </p:txBody>
      </p:sp>
      <p:pic>
        <p:nvPicPr>
          <p:cNvPr id="14339" name="Picture 5" descr="j0302953"/>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5880101" y="1341439"/>
            <a:ext cx="944563" cy="1285875"/>
          </a:xfrm>
          <a:noFill/>
        </p:spPr>
      </p:pic>
      <p:sp>
        <p:nvSpPr>
          <p:cNvPr id="14340" name="Text Box 4"/>
          <p:cNvSpPr txBox="1">
            <a:spLocks noChangeArrowheads="1"/>
          </p:cNvSpPr>
          <p:nvPr/>
        </p:nvSpPr>
        <p:spPr bwMode="auto">
          <a:xfrm>
            <a:off x="1755776" y="1865313"/>
            <a:ext cx="256857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400" b="1">
                <a:latin typeface="Times New Roman" panose="02020603050405020304" pitchFamily="18" charset="0"/>
              </a:rPr>
              <a:t>NEEDS OR</a:t>
            </a:r>
          </a:p>
          <a:p>
            <a:pPr eaLnBrk="1" hangingPunct="1">
              <a:spcBef>
                <a:spcPct val="0"/>
              </a:spcBef>
              <a:buClrTx/>
              <a:buSzTx/>
              <a:buFontTx/>
              <a:buNone/>
            </a:pPr>
            <a:r>
              <a:rPr lang="en-GB" altLang="en-US" sz="2400" b="1">
                <a:latin typeface="Times New Roman" panose="02020603050405020304" pitchFamily="18" charset="0"/>
              </a:rPr>
              <a:t>EXPECTATIONS</a:t>
            </a:r>
          </a:p>
        </p:txBody>
      </p:sp>
      <p:sp>
        <p:nvSpPr>
          <p:cNvPr id="14341" name="Text Box 7"/>
          <p:cNvSpPr txBox="1">
            <a:spLocks noChangeArrowheads="1"/>
          </p:cNvSpPr>
          <p:nvPr/>
        </p:nvSpPr>
        <p:spPr bwMode="auto">
          <a:xfrm rot="10800000">
            <a:off x="7104360" y="979404"/>
            <a:ext cx="923330" cy="2052806"/>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eaVert"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400" b="1">
                <a:latin typeface="Times New Roman" panose="02020603050405020304" pitchFamily="18" charset="0"/>
              </a:rPr>
              <a:t>BARRIER OR</a:t>
            </a:r>
          </a:p>
          <a:p>
            <a:pPr eaLnBrk="1" hangingPunct="1">
              <a:spcBef>
                <a:spcPct val="0"/>
              </a:spcBef>
              <a:buClrTx/>
              <a:buSzTx/>
              <a:buFontTx/>
              <a:buNone/>
            </a:pPr>
            <a:r>
              <a:rPr lang="en-GB" altLang="en-US" sz="2400" b="1">
                <a:latin typeface="Times New Roman" panose="02020603050405020304" pitchFamily="18" charset="0"/>
              </a:rPr>
              <a:t>BLOCKAGE</a:t>
            </a:r>
          </a:p>
        </p:txBody>
      </p:sp>
      <p:sp>
        <p:nvSpPr>
          <p:cNvPr id="14342" name="Text Box 8"/>
          <p:cNvSpPr txBox="1">
            <a:spLocks noChangeArrowheads="1"/>
          </p:cNvSpPr>
          <p:nvPr/>
        </p:nvSpPr>
        <p:spPr bwMode="auto">
          <a:xfrm>
            <a:off x="2640013" y="5084763"/>
            <a:ext cx="2405062" cy="4619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400" b="1">
                <a:latin typeface="Times New Roman" panose="02020603050405020304" pitchFamily="18" charset="0"/>
              </a:rPr>
              <a:t>FRUSTRATION</a:t>
            </a:r>
          </a:p>
        </p:txBody>
      </p:sp>
      <p:sp>
        <p:nvSpPr>
          <p:cNvPr id="14343" name="Text Box 9"/>
          <p:cNvSpPr txBox="1">
            <a:spLocks noChangeArrowheads="1"/>
          </p:cNvSpPr>
          <p:nvPr/>
        </p:nvSpPr>
        <p:spPr bwMode="auto">
          <a:xfrm>
            <a:off x="8261350" y="3644901"/>
            <a:ext cx="2255838"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pPr>
            <a:r>
              <a:rPr lang="en-GB" altLang="en-US" sz="2000" b="1">
                <a:latin typeface="Times New Roman" panose="02020603050405020304" pitchFamily="18" charset="0"/>
              </a:rPr>
              <a:t>CONSTRUCTIVE</a:t>
            </a:r>
          </a:p>
          <a:p>
            <a:pPr algn="ctr" eaLnBrk="1" hangingPunct="1">
              <a:spcBef>
                <a:spcPct val="0"/>
              </a:spcBef>
              <a:buClrTx/>
              <a:buSzTx/>
              <a:buFontTx/>
              <a:buNone/>
            </a:pPr>
            <a:r>
              <a:rPr lang="en-GB" altLang="en-US" sz="2000" b="1">
                <a:latin typeface="Times New Roman" panose="02020603050405020304" pitchFamily="18" charset="0"/>
              </a:rPr>
              <a:t>BEHAVIOUR</a:t>
            </a:r>
          </a:p>
        </p:txBody>
      </p:sp>
      <p:sp>
        <p:nvSpPr>
          <p:cNvPr id="14344" name="Text Box 10"/>
          <p:cNvSpPr txBox="1">
            <a:spLocks noChangeArrowheads="1"/>
          </p:cNvSpPr>
          <p:nvPr/>
        </p:nvSpPr>
        <p:spPr bwMode="auto">
          <a:xfrm>
            <a:off x="6527800" y="3068639"/>
            <a:ext cx="122661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400">
                <a:latin typeface="Times New Roman" panose="02020603050405020304" pitchFamily="18" charset="0"/>
              </a:rPr>
              <a:t>Problem</a:t>
            </a:r>
          </a:p>
          <a:p>
            <a:pPr eaLnBrk="1" hangingPunct="1">
              <a:spcBef>
                <a:spcPct val="0"/>
              </a:spcBef>
              <a:buClrTx/>
              <a:buSzTx/>
              <a:buFontTx/>
              <a:buNone/>
            </a:pPr>
            <a:r>
              <a:rPr lang="en-GB" altLang="en-US" sz="2400">
                <a:latin typeface="Times New Roman" panose="02020603050405020304" pitchFamily="18" charset="0"/>
              </a:rPr>
              <a:t>Solving</a:t>
            </a:r>
          </a:p>
        </p:txBody>
      </p:sp>
      <p:sp>
        <p:nvSpPr>
          <p:cNvPr id="14345" name="Text Box 11"/>
          <p:cNvSpPr txBox="1">
            <a:spLocks noChangeArrowheads="1"/>
          </p:cNvSpPr>
          <p:nvPr/>
        </p:nvSpPr>
        <p:spPr bwMode="auto">
          <a:xfrm>
            <a:off x="6167439" y="4005264"/>
            <a:ext cx="185820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400">
                <a:latin typeface="Times New Roman" panose="02020603050405020304" pitchFamily="18" charset="0"/>
              </a:rPr>
              <a:t>Restructuring</a:t>
            </a:r>
          </a:p>
          <a:p>
            <a:pPr eaLnBrk="1" hangingPunct="1">
              <a:spcBef>
                <a:spcPct val="0"/>
              </a:spcBef>
              <a:buClrTx/>
              <a:buSzTx/>
              <a:buFontTx/>
              <a:buNone/>
            </a:pPr>
            <a:r>
              <a:rPr lang="en-GB" altLang="en-US" sz="2400">
                <a:latin typeface="Times New Roman" panose="02020603050405020304" pitchFamily="18" charset="0"/>
              </a:rPr>
              <a:t>(alternative</a:t>
            </a:r>
          </a:p>
          <a:p>
            <a:pPr eaLnBrk="1" hangingPunct="1">
              <a:spcBef>
                <a:spcPct val="0"/>
              </a:spcBef>
              <a:buClrTx/>
              <a:buSzTx/>
              <a:buFontTx/>
              <a:buNone/>
            </a:pPr>
            <a:r>
              <a:rPr lang="en-GB" altLang="en-US" sz="2400">
                <a:latin typeface="Times New Roman" panose="02020603050405020304" pitchFamily="18" charset="0"/>
              </a:rPr>
              <a:t>goal)</a:t>
            </a:r>
          </a:p>
        </p:txBody>
      </p:sp>
      <p:sp>
        <p:nvSpPr>
          <p:cNvPr id="14346" name="Text Box 12"/>
          <p:cNvSpPr txBox="1">
            <a:spLocks noChangeArrowheads="1"/>
          </p:cNvSpPr>
          <p:nvPr/>
        </p:nvSpPr>
        <p:spPr bwMode="auto">
          <a:xfrm>
            <a:off x="8431213" y="1557338"/>
            <a:ext cx="155416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pPr>
            <a:r>
              <a:rPr lang="en-GB" altLang="en-US" sz="2400" b="1">
                <a:latin typeface="Times New Roman" panose="02020603050405020304" pitchFamily="18" charset="0"/>
              </a:rPr>
              <a:t>DESIRED</a:t>
            </a:r>
          </a:p>
          <a:p>
            <a:pPr algn="ctr" eaLnBrk="1" hangingPunct="1">
              <a:spcBef>
                <a:spcPct val="0"/>
              </a:spcBef>
              <a:buClrTx/>
              <a:buSzTx/>
              <a:buFontTx/>
              <a:buNone/>
            </a:pPr>
            <a:r>
              <a:rPr lang="en-GB" altLang="en-US" sz="2400" b="1">
                <a:latin typeface="Times New Roman" panose="02020603050405020304" pitchFamily="18" charset="0"/>
              </a:rPr>
              <a:t>GOALS</a:t>
            </a:r>
          </a:p>
        </p:txBody>
      </p:sp>
      <p:sp>
        <p:nvSpPr>
          <p:cNvPr id="14347" name="Line 13"/>
          <p:cNvSpPr>
            <a:spLocks noChangeShapeType="1"/>
          </p:cNvSpPr>
          <p:nvPr/>
        </p:nvSpPr>
        <p:spPr bwMode="auto">
          <a:xfrm>
            <a:off x="4295776" y="2060575"/>
            <a:ext cx="11525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4348" name="Line 15"/>
          <p:cNvSpPr>
            <a:spLocks noChangeShapeType="1"/>
          </p:cNvSpPr>
          <p:nvPr/>
        </p:nvSpPr>
        <p:spPr bwMode="auto">
          <a:xfrm>
            <a:off x="5951538" y="4149725"/>
            <a:ext cx="215900"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4349" name="Line 16"/>
          <p:cNvSpPr>
            <a:spLocks noChangeShapeType="1"/>
          </p:cNvSpPr>
          <p:nvPr/>
        </p:nvSpPr>
        <p:spPr bwMode="auto">
          <a:xfrm>
            <a:off x="5951538" y="2708276"/>
            <a:ext cx="0" cy="14398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4350" name="Line 17"/>
          <p:cNvSpPr>
            <a:spLocks noChangeShapeType="1"/>
          </p:cNvSpPr>
          <p:nvPr/>
        </p:nvSpPr>
        <p:spPr bwMode="auto">
          <a:xfrm>
            <a:off x="6240463" y="2708275"/>
            <a:ext cx="0" cy="6477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4351" name="Line 18"/>
          <p:cNvSpPr>
            <a:spLocks noChangeShapeType="1"/>
          </p:cNvSpPr>
          <p:nvPr/>
        </p:nvSpPr>
        <p:spPr bwMode="auto">
          <a:xfrm>
            <a:off x="6240464" y="3357564"/>
            <a:ext cx="287337" cy="714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4352" name="Line 19"/>
          <p:cNvSpPr>
            <a:spLocks noChangeShapeType="1"/>
          </p:cNvSpPr>
          <p:nvPr/>
        </p:nvSpPr>
        <p:spPr bwMode="auto">
          <a:xfrm>
            <a:off x="7824789" y="3213100"/>
            <a:ext cx="136683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4353" name="Line 20"/>
          <p:cNvSpPr>
            <a:spLocks noChangeShapeType="1"/>
          </p:cNvSpPr>
          <p:nvPr/>
        </p:nvSpPr>
        <p:spPr bwMode="auto">
          <a:xfrm flipV="1">
            <a:off x="9191625" y="2420938"/>
            <a:ext cx="0" cy="7921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4354" name="Line 21"/>
          <p:cNvSpPr>
            <a:spLocks noChangeShapeType="1"/>
          </p:cNvSpPr>
          <p:nvPr/>
        </p:nvSpPr>
        <p:spPr bwMode="auto">
          <a:xfrm>
            <a:off x="7751763" y="3573463"/>
            <a:ext cx="576262" cy="360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4355" name="Line 22"/>
          <p:cNvSpPr>
            <a:spLocks noChangeShapeType="1"/>
          </p:cNvSpPr>
          <p:nvPr/>
        </p:nvSpPr>
        <p:spPr bwMode="auto">
          <a:xfrm flipH="1">
            <a:off x="7967663" y="3933825"/>
            <a:ext cx="360362" cy="5032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4356" name="Text Box 23"/>
          <p:cNvSpPr txBox="1">
            <a:spLocks noChangeArrowheads="1"/>
          </p:cNvSpPr>
          <p:nvPr/>
        </p:nvSpPr>
        <p:spPr bwMode="auto">
          <a:xfrm>
            <a:off x="1774826" y="6021388"/>
            <a:ext cx="15732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400">
                <a:latin typeface="Times New Roman" panose="02020603050405020304" pitchFamily="18" charset="0"/>
              </a:rPr>
              <a:t>Aggression</a:t>
            </a:r>
          </a:p>
        </p:txBody>
      </p:sp>
      <p:sp>
        <p:nvSpPr>
          <p:cNvPr id="14357" name="Text Box 24"/>
          <p:cNvSpPr txBox="1">
            <a:spLocks noChangeArrowheads="1"/>
          </p:cNvSpPr>
          <p:nvPr/>
        </p:nvSpPr>
        <p:spPr bwMode="auto">
          <a:xfrm>
            <a:off x="3503614" y="6021388"/>
            <a:ext cx="15382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400">
                <a:latin typeface="Times New Roman" panose="02020603050405020304" pitchFamily="18" charset="0"/>
              </a:rPr>
              <a:t>Regression</a:t>
            </a:r>
          </a:p>
        </p:txBody>
      </p:sp>
      <p:sp>
        <p:nvSpPr>
          <p:cNvPr id="14358" name="Text Box 25"/>
          <p:cNvSpPr txBox="1">
            <a:spLocks noChangeArrowheads="1"/>
          </p:cNvSpPr>
          <p:nvPr/>
        </p:nvSpPr>
        <p:spPr bwMode="auto">
          <a:xfrm>
            <a:off x="5303838" y="6021388"/>
            <a:ext cx="11985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400">
                <a:latin typeface="Times New Roman" panose="02020603050405020304" pitchFamily="18" charset="0"/>
              </a:rPr>
              <a:t>Fixation</a:t>
            </a:r>
          </a:p>
        </p:txBody>
      </p:sp>
      <p:sp>
        <p:nvSpPr>
          <p:cNvPr id="14359" name="Text Box 26"/>
          <p:cNvSpPr txBox="1">
            <a:spLocks noChangeArrowheads="1"/>
          </p:cNvSpPr>
          <p:nvPr/>
        </p:nvSpPr>
        <p:spPr bwMode="auto">
          <a:xfrm>
            <a:off x="6816725" y="6021388"/>
            <a:ext cx="16208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400">
                <a:latin typeface="Times New Roman" panose="02020603050405020304" pitchFamily="18" charset="0"/>
              </a:rPr>
              <a:t>Withdrawal</a:t>
            </a:r>
          </a:p>
        </p:txBody>
      </p:sp>
      <p:sp>
        <p:nvSpPr>
          <p:cNvPr id="14360" name="Line 28"/>
          <p:cNvSpPr>
            <a:spLocks noChangeShapeType="1"/>
          </p:cNvSpPr>
          <p:nvPr/>
        </p:nvSpPr>
        <p:spPr bwMode="auto">
          <a:xfrm>
            <a:off x="3792538" y="5589588"/>
            <a:ext cx="0" cy="2159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4361" name="Line 29"/>
          <p:cNvSpPr>
            <a:spLocks noChangeShapeType="1"/>
          </p:cNvSpPr>
          <p:nvPr/>
        </p:nvSpPr>
        <p:spPr bwMode="auto">
          <a:xfrm flipH="1">
            <a:off x="2279650" y="5805488"/>
            <a:ext cx="151288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4362" name="Line 30"/>
          <p:cNvSpPr>
            <a:spLocks noChangeShapeType="1"/>
          </p:cNvSpPr>
          <p:nvPr/>
        </p:nvSpPr>
        <p:spPr bwMode="auto">
          <a:xfrm>
            <a:off x="3792539" y="5805488"/>
            <a:ext cx="410368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4363" name="Line 31"/>
          <p:cNvSpPr>
            <a:spLocks noChangeShapeType="1"/>
          </p:cNvSpPr>
          <p:nvPr/>
        </p:nvSpPr>
        <p:spPr bwMode="auto">
          <a:xfrm>
            <a:off x="2279650" y="5805488"/>
            <a:ext cx="0" cy="2159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4364" name="Line 32"/>
          <p:cNvSpPr>
            <a:spLocks noChangeShapeType="1"/>
          </p:cNvSpPr>
          <p:nvPr/>
        </p:nvSpPr>
        <p:spPr bwMode="auto">
          <a:xfrm>
            <a:off x="4224338" y="5805489"/>
            <a:ext cx="0" cy="2873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4365" name="Line 33"/>
          <p:cNvSpPr>
            <a:spLocks noChangeShapeType="1"/>
          </p:cNvSpPr>
          <p:nvPr/>
        </p:nvSpPr>
        <p:spPr bwMode="auto">
          <a:xfrm>
            <a:off x="5880100" y="5805489"/>
            <a:ext cx="0" cy="2873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4366" name="Line 34"/>
          <p:cNvSpPr>
            <a:spLocks noChangeShapeType="1"/>
          </p:cNvSpPr>
          <p:nvPr/>
        </p:nvSpPr>
        <p:spPr bwMode="auto">
          <a:xfrm>
            <a:off x="7896225" y="5805489"/>
            <a:ext cx="0" cy="2873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4367" name="Line 35"/>
          <p:cNvSpPr>
            <a:spLocks noChangeShapeType="1"/>
          </p:cNvSpPr>
          <p:nvPr/>
        </p:nvSpPr>
        <p:spPr bwMode="auto">
          <a:xfrm flipH="1">
            <a:off x="3503614" y="2565401"/>
            <a:ext cx="2160587" cy="22320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Tree>
    <p:extLst>
      <p:ext uri="{BB962C8B-B14F-4D97-AF65-F5344CB8AC3E}">
        <p14:creationId xmlns:p14="http://schemas.microsoft.com/office/powerpoint/2010/main" val="8844591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5" name="Rectangle 7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6" name="Picture 15363">
            <a:extLst>
              <a:ext uri="{FF2B5EF4-FFF2-40B4-BE49-F238E27FC236}">
                <a16:creationId xmlns:a16="http://schemas.microsoft.com/office/drawing/2014/main" id="{52F50C92-3E0A-4F58-BE84-EEC496D53503}"/>
              </a:ext>
            </a:extLst>
          </p:cNvPr>
          <p:cNvPicPr>
            <a:picLocks noChangeAspect="1"/>
          </p:cNvPicPr>
          <p:nvPr/>
        </p:nvPicPr>
        <p:blipFill rotWithShape="1">
          <a:blip r:embed="rId3"/>
          <a:srcRect r="-2" b="-2"/>
          <a:stretch/>
        </p:blipFill>
        <p:spPr>
          <a:xfrm>
            <a:off x="-3047" y="10"/>
            <a:ext cx="12191999" cy="6857990"/>
          </a:xfrm>
          <a:prstGeom prst="rect">
            <a:avLst/>
          </a:prstGeom>
        </p:spPr>
      </p:pic>
      <p:sp>
        <p:nvSpPr>
          <p:cNvPr id="15367" name="Rectangle 73">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B3908-246C-4092-BB73-39FD696FD89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Motivation theories </a:t>
            </a:r>
          </a:p>
        </p:txBody>
      </p:sp>
      <p:sp>
        <p:nvSpPr>
          <p:cNvPr id="15362" name="Rectangle 3"/>
          <p:cNvSpPr>
            <a:spLocks noGrp="1"/>
          </p:cNvSpPr>
          <p:nvPr>
            <p:ph type="body"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algn="ctr"/>
            <a:endParaRPr lang="en-US" altLang="en-US" b="1">
              <a:solidFill>
                <a:srgbClr val="FFFFFF"/>
              </a:solidFill>
            </a:endParaRPr>
          </a:p>
        </p:txBody>
      </p:sp>
    </p:spTree>
    <p:extLst>
      <p:ext uri="{BB962C8B-B14F-4D97-AF65-F5344CB8AC3E}">
        <p14:creationId xmlns:p14="http://schemas.microsoft.com/office/powerpoint/2010/main" val="16678366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p:cNvSpPr>
          <p:nvPr>
            <p:ph type="title"/>
          </p:nvPr>
        </p:nvSpPr>
        <p:spPr>
          <a:xfrm>
            <a:off x="1752601" y="285751"/>
            <a:ext cx="8736013" cy="785813"/>
          </a:xfrm>
        </p:spPr>
        <p:txBody>
          <a:bodyPr/>
          <a:lstStyle/>
          <a:p>
            <a:pPr algn="ctr" eaLnBrk="1" hangingPunct="1"/>
            <a:r>
              <a:rPr lang="en-GB" altLang="en-US" sz="3700" b="1" dirty="0"/>
              <a:t>Hertzberg’s Motivation – Hygiene Theory</a:t>
            </a:r>
          </a:p>
        </p:txBody>
      </p:sp>
      <p:sp>
        <p:nvSpPr>
          <p:cNvPr id="16387" name="Rectangle 3"/>
          <p:cNvSpPr>
            <a:spLocks noGrp="1"/>
          </p:cNvSpPr>
          <p:nvPr>
            <p:ph sz="quarter" idx="1"/>
          </p:nvPr>
        </p:nvSpPr>
        <p:spPr>
          <a:xfrm>
            <a:off x="1847850" y="2781301"/>
            <a:ext cx="8496300" cy="3743325"/>
          </a:xfrm>
        </p:spPr>
        <p:txBody>
          <a:bodyPr/>
          <a:lstStyle/>
          <a:p>
            <a:pPr eaLnBrk="1" hangingPunct="1">
              <a:buFont typeface="Wingdings" panose="05000000000000000000" pitchFamily="2" charset="2"/>
              <a:buNone/>
            </a:pPr>
            <a:endParaRPr lang="en-GB" altLang="en-US"/>
          </a:p>
          <a:p>
            <a:pPr eaLnBrk="1" hangingPunct="1">
              <a:buFont typeface="Wingdings" panose="05000000000000000000" pitchFamily="2" charset="2"/>
              <a:buNone/>
            </a:pPr>
            <a:endParaRPr lang="en-GB" altLang="en-US"/>
          </a:p>
          <a:p>
            <a:pPr eaLnBrk="1" hangingPunct="1">
              <a:buFont typeface="Wingdings" panose="05000000000000000000" pitchFamily="2" charset="2"/>
              <a:buNone/>
            </a:pPr>
            <a:endParaRPr lang="en-GB" altLang="en-US"/>
          </a:p>
        </p:txBody>
      </p:sp>
      <p:sp>
        <p:nvSpPr>
          <p:cNvPr id="16388" name="Line 4"/>
          <p:cNvSpPr>
            <a:spLocks noChangeShapeType="1"/>
          </p:cNvSpPr>
          <p:nvPr/>
        </p:nvSpPr>
        <p:spPr bwMode="auto">
          <a:xfrm>
            <a:off x="5911850" y="1714500"/>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8438" name="Text Box 6">
            <a:extLst>
              <a:ext uri="{FF2B5EF4-FFF2-40B4-BE49-F238E27FC236}">
                <a16:creationId xmlns:a16="http://schemas.microsoft.com/office/drawing/2014/main" id="{04934266-49E5-4B17-AC0D-CF976063AD81}"/>
              </a:ext>
            </a:extLst>
          </p:cNvPr>
          <p:cNvSpPr txBox="1">
            <a:spLocks noChangeArrowheads="1"/>
          </p:cNvSpPr>
          <p:nvPr/>
        </p:nvSpPr>
        <p:spPr bwMode="auto">
          <a:xfrm>
            <a:off x="2465388" y="1150938"/>
            <a:ext cx="6902450" cy="615950"/>
          </a:xfrm>
          <a:prstGeom prst="rect">
            <a:avLst/>
          </a:prstGeom>
          <a:noFill/>
          <a:ln w="9525">
            <a:noFill/>
            <a:miter lim="800000"/>
            <a:headEnd/>
            <a:tailEnd/>
          </a:ln>
          <a:effectLst/>
        </p:spPr>
        <p:txBody>
          <a:bodyPr>
            <a:spAutoFit/>
          </a:bodyPr>
          <a:lstStyle/>
          <a:p>
            <a:pPr algn="ctr" eaLnBrk="1" hangingPunct="1">
              <a:defRPr/>
            </a:pPr>
            <a:r>
              <a:rPr lang="en-GB" sz="3400" b="1" dirty="0">
                <a:effectLst>
                  <a:outerShdw blurRad="38100" dist="38100" dir="2700000" algn="tl">
                    <a:srgbClr val="000000"/>
                  </a:outerShdw>
                </a:effectLst>
              </a:rPr>
              <a:t>Hygiene or Maintenance Factors</a:t>
            </a:r>
          </a:p>
        </p:txBody>
      </p:sp>
      <p:sp>
        <p:nvSpPr>
          <p:cNvPr id="16391" name="Text Box 9"/>
          <p:cNvSpPr txBox="1">
            <a:spLocks noChangeArrowheads="1"/>
          </p:cNvSpPr>
          <p:nvPr/>
        </p:nvSpPr>
        <p:spPr bwMode="auto">
          <a:xfrm>
            <a:off x="2640014" y="5727700"/>
            <a:ext cx="7056437"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pPr>
            <a:r>
              <a:rPr lang="en-GB" altLang="en-US" sz="3200" b="1">
                <a:latin typeface="Times New Roman" panose="02020603050405020304" pitchFamily="18" charset="0"/>
              </a:rPr>
              <a:t>THE DISSATISFIERS</a:t>
            </a:r>
          </a:p>
        </p:txBody>
      </p:sp>
      <p:graphicFrame>
        <p:nvGraphicFramePr>
          <p:cNvPr id="18440" name="Text Box 7">
            <a:extLst>
              <a:ext uri="{FF2B5EF4-FFF2-40B4-BE49-F238E27FC236}">
                <a16:creationId xmlns:a16="http://schemas.microsoft.com/office/drawing/2014/main" id="{DC5437B3-8073-4751-A908-F160DCFC834A}"/>
              </a:ext>
            </a:extLst>
          </p:cNvPr>
          <p:cNvGraphicFramePr/>
          <p:nvPr>
            <p:extLst>
              <p:ext uri="{D42A27DB-BD31-4B8C-83A1-F6EECF244321}">
                <p14:modId xmlns:p14="http://schemas.microsoft.com/office/powerpoint/2010/main" val="2603785548"/>
              </p:ext>
            </p:extLst>
          </p:nvPr>
        </p:nvGraphicFramePr>
        <p:xfrm>
          <a:off x="1357314" y="2198688"/>
          <a:ext cx="9596437" cy="3421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62910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ext Box 4">
            <a:extLst>
              <a:ext uri="{FF2B5EF4-FFF2-40B4-BE49-F238E27FC236}">
                <a16:creationId xmlns:a16="http://schemas.microsoft.com/office/drawing/2014/main" id="{02E492E0-576B-4C85-AAC6-C1F1A4563DEE}"/>
              </a:ext>
            </a:extLst>
          </p:cNvPr>
          <p:cNvSpPr txBox="1">
            <a:spLocks noChangeArrowheads="1"/>
          </p:cNvSpPr>
          <p:nvPr/>
        </p:nvSpPr>
        <p:spPr bwMode="auto">
          <a:xfrm>
            <a:off x="2124077" y="444500"/>
            <a:ext cx="7724775" cy="615950"/>
          </a:xfrm>
          <a:prstGeom prst="rect">
            <a:avLst/>
          </a:prstGeom>
          <a:noFill/>
          <a:ln w="9525">
            <a:noFill/>
            <a:miter lim="800000"/>
            <a:headEnd/>
            <a:tailEnd/>
          </a:ln>
          <a:effectLst/>
        </p:spPr>
        <p:txBody>
          <a:bodyPr>
            <a:spAutoFit/>
          </a:bodyPr>
          <a:lstStyle/>
          <a:p>
            <a:pPr algn="ctr" eaLnBrk="1" hangingPunct="1">
              <a:defRPr/>
            </a:pPr>
            <a:r>
              <a:rPr lang="en-GB" sz="3400" b="1" dirty="0">
                <a:effectLst>
                  <a:outerShdw blurRad="38100" dist="38100" dir="2700000" algn="tl">
                    <a:srgbClr val="000000"/>
                  </a:outerShdw>
                </a:effectLst>
              </a:rPr>
              <a:t>Motivators or Growth Factors</a:t>
            </a:r>
          </a:p>
        </p:txBody>
      </p:sp>
      <p:sp>
        <p:nvSpPr>
          <p:cNvPr id="17411" name="Line 5"/>
          <p:cNvSpPr>
            <a:spLocks noChangeShapeType="1"/>
          </p:cNvSpPr>
          <p:nvPr/>
        </p:nvSpPr>
        <p:spPr bwMode="auto">
          <a:xfrm>
            <a:off x="5889625" y="1062039"/>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7413" name="Text Box 7"/>
          <p:cNvSpPr txBox="1">
            <a:spLocks noChangeArrowheads="1"/>
          </p:cNvSpPr>
          <p:nvPr/>
        </p:nvSpPr>
        <p:spPr bwMode="auto">
          <a:xfrm>
            <a:off x="2711450" y="5249864"/>
            <a:ext cx="6840538"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pPr>
            <a:r>
              <a:rPr lang="en-GB" altLang="en-US" sz="3200" b="1">
                <a:latin typeface="Times New Roman" panose="02020603050405020304" pitchFamily="18" charset="0"/>
              </a:rPr>
              <a:t>THE SATISFIERS</a:t>
            </a:r>
          </a:p>
        </p:txBody>
      </p:sp>
      <p:graphicFrame>
        <p:nvGraphicFramePr>
          <p:cNvPr id="19462" name="Text Box 6">
            <a:extLst>
              <a:ext uri="{FF2B5EF4-FFF2-40B4-BE49-F238E27FC236}">
                <a16:creationId xmlns:a16="http://schemas.microsoft.com/office/drawing/2014/main" id="{53D837B2-B815-465F-B3B7-155F80A4A604}"/>
              </a:ext>
            </a:extLst>
          </p:cNvPr>
          <p:cNvGraphicFramePr/>
          <p:nvPr>
            <p:extLst>
              <p:ext uri="{D42A27DB-BD31-4B8C-83A1-F6EECF244321}">
                <p14:modId xmlns:p14="http://schemas.microsoft.com/office/powerpoint/2010/main" val="370588106"/>
              </p:ext>
            </p:extLst>
          </p:nvPr>
        </p:nvGraphicFramePr>
        <p:xfrm>
          <a:off x="1724026" y="1485901"/>
          <a:ext cx="8990013"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3662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p:cNvSpPr>
          <p:nvPr>
            <p:ph type="title"/>
          </p:nvPr>
        </p:nvSpPr>
        <p:spPr>
          <a:xfrm>
            <a:off x="1752601" y="457201"/>
            <a:ext cx="8664575" cy="900113"/>
          </a:xfrm>
        </p:spPr>
        <p:txBody>
          <a:bodyPr/>
          <a:lstStyle/>
          <a:p>
            <a:pPr algn="ctr" eaLnBrk="1" hangingPunct="1"/>
            <a:r>
              <a:rPr lang="en-GB" altLang="en-US" b="1">
                <a:solidFill>
                  <a:schemeClr val="tx1"/>
                </a:solidFill>
              </a:rPr>
              <a:t>Maslow’s Hierarchy of Needs</a:t>
            </a:r>
          </a:p>
        </p:txBody>
      </p:sp>
      <p:sp>
        <p:nvSpPr>
          <p:cNvPr id="18435" name="Line 4"/>
          <p:cNvSpPr>
            <a:spLocks noChangeShapeType="1"/>
          </p:cNvSpPr>
          <p:nvPr/>
        </p:nvSpPr>
        <p:spPr bwMode="auto">
          <a:xfrm>
            <a:off x="3648076" y="6021388"/>
            <a:ext cx="5040313"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8436" name="Line 5"/>
          <p:cNvSpPr>
            <a:spLocks noChangeShapeType="1"/>
          </p:cNvSpPr>
          <p:nvPr/>
        </p:nvSpPr>
        <p:spPr bwMode="auto">
          <a:xfrm flipV="1">
            <a:off x="3648075" y="1700214"/>
            <a:ext cx="2376488" cy="43211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8437" name="Line 6"/>
          <p:cNvSpPr>
            <a:spLocks noChangeShapeType="1"/>
          </p:cNvSpPr>
          <p:nvPr/>
        </p:nvSpPr>
        <p:spPr bwMode="auto">
          <a:xfrm flipH="1" flipV="1">
            <a:off x="6024564" y="1700214"/>
            <a:ext cx="2663825" cy="43211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8438" name="Line 7"/>
          <p:cNvSpPr>
            <a:spLocks noChangeShapeType="1"/>
          </p:cNvSpPr>
          <p:nvPr/>
        </p:nvSpPr>
        <p:spPr bwMode="auto">
          <a:xfrm flipV="1">
            <a:off x="4032251" y="5268913"/>
            <a:ext cx="4224338" cy="317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8439" name="Line 8"/>
          <p:cNvSpPr>
            <a:spLocks noChangeShapeType="1"/>
          </p:cNvSpPr>
          <p:nvPr/>
        </p:nvSpPr>
        <p:spPr bwMode="auto">
          <a:xfrm>
            <a:off x="4440238" y="4652963"/>
            <a:ext cx="33845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8440" name="Line 9"/>
          <p:cNvSpPr>
            <a:spLocks noChangeShapeType="1"/>
          </p:cNvSpPr>
          <p:nvPr/>
        </p:nvSpPr>
        <p:spPr bwMode="auto">
          <a:xfrm>
            <a:off x="4727575" y="4076700"/>
            <a:ext cx="27368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8441" name="Line 10"/>
          <p:cNvSpPr>
            <a:spLocks noChangeShapeType="1"/>
          </p:cNvSpPr>
          <p:nvPr/>
        </p:nvSpPr>
        <p:spPr bwMode="auto">
          <a:xfrm>
            <a:off x="5087939" y="3429000"/>
            <a:ext cx="20161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8442" name="Text Box 11"/>
          <p:cNvSpPr txBox="1">
            <a:spLocks noChangeArrowheads="1"/>
          </p:cNvSpPr>
          <p:nvPr/>
        </p:nvSpPr>
        <p:spPr bwMode="auto">
          <a:xfrm>
            <a:off x="4943475" y="5445126"/>
            <a:ext cx="28184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400" b="1">
                <a:latin typeface="Times New Roman" panose="02020603050405020304" pitchFamily="18" charset="0"/>
              </a:rPr>
              <a:t>PHYSIOLOGICAL</a:t>
            </a:r>
          </a:p>
        </p:txBody>
      </p:sp>
      <p:sp>
        <p:nvSpPr>
          <p:cNvPr id="18443" name="Text Box 12"/>
          <p:cNvSpPr txBox="1">
            <a:spLocks noChangeArrowheads="1"/>
          </p:cNvSpPr>
          <p:nvPr/>
        </p:nvSpPr>
        <p:spPr bwMode="auto">
          <a:xfrm>
            <a:off x="5448300" y="4724401"/>
            <a:ext cx="139974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400" b="1">
                <a:latin typeface="Times New Roman" panose="02020603050405020304" pitchFamily="18" charset="0"/>
              </a:rPr>
              <a:t>SAFETY</a:t>
            </a:r>
          </a:p>
        </p:txBody>
      </p:sp>
      <p:sp>
        <p:nvSpPr>
          <p:cNvPr id="18444" name="Text Box 15"/>
          <p:cNvSpPr txBox="1">
            <a:spLocks noChangeArrowheads="1"/>
          </p:cNvSpPr>
          <p:nvPr/>
        </p:nvSpPr>
        <p:spPr bwMode="auto">
          <a:xfrm>
            <a:off x="5591175" y="4149726"/>
            <a:ext cx="10567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400" b="1">
                <a:latin typeface="Times New Roman" panose="02020603050405020304" pitchFamily="18" charset="0"/>
              </a:rPr>
              <a:t>LOVE</a:t>
            </a:r>
          </a:p>
        </p:txBody>
      </p:sp>
      <p:sp>
        <p:nvSpPr>
          <p:cNvPr id="18445" name="Text Box 16"/>
          <p:cNvSpPr txBox="1">
            <a:spLocks noChangeArrowheads="1"/>
          </p:cNvSpPr>
          <p:nvPr/>
        </p:nvSpPr>
        <p:spPr bwMode="auto">
          <a:xfrm>
            <a:off x="5448300" y="3573464"/>
            <a:ext cx="146706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400" b="1">
                <a:latin typeface="Times New Roman" panose="02020603050405020304" pitchFamily="18" charset="0"/>
              </a:rPr>
              <a:t>ESTEEM</a:t>
            </a:r>
          </a:p>
        </p:txBody>
      </p:sp>
      <p:sp>
        <p:nvSpPr>
          <p:cNvPr id="18446" name="Text Box 17"/>
          <p:cNvSpPr txBox="1">
            <a:spLocks noChangeArrowheads="1"/>
          </p:cNvSpPr>
          <p:nvPr/>
        </p:nvSpPr>
        <p:spPr bwMode="auto">
          <a:xfrm>
            <a:off x="4751389" y="2428876"/>
            <a:ext cx="287415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pPr>
            <a:r>
              <a:rPr lang="en-GB" altLang="en-US" sz="2400" b="1" dirty="0">
                <a:latin typeface="Times New Roman" panose="02020603050405020304" pitchFamily="18" charset="0"/>
              </a:rPr>
              <a:t>SELF </a:t>
            </a:r>
          </a:p>
          <a:p>
            <a:pPr algn="ctr" eaLnBrk="1" hangingPunct="1">
              <a:spcBef>
                <a:spcPct val="0"/>
              </a:spcBef>
              <a:buClrTx/>
              <a:buSzTx/>
              <a:buFontTx/>
              <a:buNone/>
            </a:pPr>
            <a:r>
              <a:rPr lang="en-GB" altLang="en-US" sz="2400" b="1" dirty="0">
                <a:latin typeface="Times New Roman" panose="02020603050405020304" pitchFamily="18" charset="0"/>
              </a:rPr>
              <a:t>ACTUALISATION</a:t>
            </a:r>
          </a:p>
        </p:txBody>
      </p:sp>
    </p:spTree>
    <p:extLst>
      <p:ext uri="{BB962C8B-B14F-4D97-AF65-F5344CB8AC3E}">
        <p14:creationId xmlns:p14="http://schemas.microsoft.com/office/powerpoint/2010/main" val="25739347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p:cNvSpPr>
          <p:nvPr>
            <p:ph type="title"/>
          </p:nvPr>
        </p:nvSpPr>
        <p:spPr>
          <a:xfrm>
            <a:off x="1752601" y="214313"/>
            <a:ext cx="8664575" cy="857250"/>
          </a:xfrm>
        </p:spPr>
        <p:txBody>
          <a:bodyPr/>
          <a:lstStyle/>
          <a:p>
            <a:pPr algn="ctr" eaLnBrk="1" hangingPunct="1"/>
            <a:r>
              <a:rPr lang="en-GB" altLang="en-US" sz="3400" b="1"/>
              <a:t>V. H. Vroom (1960) Expectancy Theory</a:t>
            </a:r>
          </a:p>
        </p:txBody>
      </p:sp>
      <p:sp>
        <p:nvSpPr>
          <p:cNvPr id="25603" name="Rectangle 3"/>
          <p:cNvSpPr>
            <a:spLocks noGrp="1"/>
          </p:cNvSpPr>
          <p:nvPr>
            <p:ph sz="quarter" idx="1"/>
          </p:nvPr>
        </p:nvSpPr>
        <p:spPr>
          <a:xfrm>
            <a:off x="1847850" y="1285875"/>
            <a:ext cx="8496300" cy="5238750"/>
          </a:xfrm>
        </p:spPr>
        <p:txBody>
          <a:bodyPr vert="horz" lIns="91440" tIns="45720" rIns="91440" bIns="45720" rtlCol="0" anchor="t">
            <a:normAutofit/>
          </a:bodyPr>
          <a:lstStyle/>
          <a:p>
            <a:pPr eaLnBrk="1" hangingPunct="1"/>
            <a:r>
              <a:rPr lang="en-GB" altLang="en-US" sz="2400" dirty="0"/>
              <a:t>Relates to how a person perceives the relationship between three things:</a:t>
            </a:r>
            <a:endParaRPr lang="en-GB" altLang="en-US" sz="2400" dirty="0">
              <a:cs typeface="Calibri"/>
            </a:endParaRPr>
          </a:p>
          <a:p>
            <a:pPr eaLnBrk="1" hangingPunct="1">
              <a:buFont typeface="Wingdings" panose="05000000000000000000" pitchFamily="2" charset="2"/>
              <a:buNone/>
            </a:pPr>
            <a:endParaRPr lang="en-GB" altLang="en-US" sz="3000"/>
          </a:p>
          <a:p>
            <a:pPr>
              <a:buNone/>
            </a:pPr>
            <a:r>
              <a:rPr lang="en-GB" altLang="en-US" sz="3000" dirty="0"/>
              <a:t>         </a:t>
            </a:r>
            <a:r>
              <a:rPr lang="en-GB" altLang="en-US" sz="3000" b="1" dirty="0"/>
              <a:t>Effort   </a:t>
            </a:r>
            <a:r>
              <a:rPr lang="en-GB" altLang="en-US" sz="3000" dirty="0"/>
              <a:t>       	    </a:t>
            </a:r>
            <a:r>
              <a:rPr lang="en-GB" altLang="en-US" sz="3000" b="1" dirty="0"/>
              <a:t>Performance       	 Rewards</a:t>
            </a:r>
            <a:endParaRPr lang="en-GB" altLang="en-US" sz="3000" b="1" dirty="0">
              <a:cs typeface="Calibri"/>
            </a:endParaRPr>
          </a:p>
          <a:p>
            <a:pPr eaLnBrk="1" hangingPunct="1">
              <a:buFont typeface="Wingdings" panose="05000000000000000000" pitchFamily="2" charset="2"/>
              <a:buNone/>
            </a:pPr>
            <a:endParaRPr lang="en-GB" altLang="en-US"/>
          </a:p>
          <a:p>
            <a:pPr eaLnBrk="1" hangingPunct="1">
              <a:buFont typeface="Wingdings" panose="05000000000000000000" pitchFamily="2" charset="2"/>
              <a:buNone/>
            </a:pPr>
            <a:endParaRPr lang="en-GB" altLang="en-US"/>
          </a:p>
        </p:txBody>
      </p:sp>
      <p:sp>
        <p:nvSpPr>
          <p:cNvPr id="25604" name="Text Box 4"/>
          <p:cNvSpPr txBox="1">
            <a:spLocks noChangeArrowheads="1"/>
          </p:cNvSpPr>
          <p:nvPr/>
        </p:nvSpPr>
        <p:spPr bwMode="auto">
          <a:xfrm>
            <a:off x="1703389" y="4941889"/>
            <a:ext cx="269398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a:spcBef>
                <a:spcPct val="0"/>
              </a:spcBef>
              <a:buClrTx/>
              <a:buSzTx/>
              <a:buNone/>
            </a:pPr>
            <a:r>
              <a:rPr lang="en-GB" altLang="en-US" sz="2400" dirty="0">
                <a:latin typeface="Times New Roman"/>
                <a:cs typeface="Times New Roman"/>
              </a:rPr>
              <a:t>That effort will </a:t>
            </a:r>
            <a:endParaRPr lang="en-GB" altLang="en-US" sz="2400" dirty="0">
              <a:latin typeface="Times New Roman" panose="02020603050405020304" pitchFamily="18" charset="0"/>
              <a:cs typeface="Times New Roman"/>
            </a:endParaRPr>
          </a:p>
          <a:p>
            <a:pPr algn="ctr">
              <a:spcBef>
                <a:spcPct val="0"/>
              </a:spcBef>
              <a:buClrTx/>
              <a:buSzTx/>
              <a:buNone/>
            </a:pPr>
            <a:r>
              <a:rPr lang="en-GB" altLang="en-US" sz="2400" dirty="0">
                <a:latin typeface="Times New Roman"/>
                <a:cs typeface="Times New Roman"/>
              </a:rPr>
              <a:t>produce a particular </a:t>
            </a:r>
            <a:endParaRPr lang="en-GB" altLang="en-US" sz="2400" dirty="0">
              <a:latin typeface="Times New Roman" panose="02020603050405020304" pitchFamily="18" charset="0"/>
              <a:cs typeface="Times New Roman"/>
            </a:endParaRPr>
          </a:p>
          <a:p>
            <a:pPr algn="ctr" eaLnBrk="1" hangingPunct="1">
              <a:spcBef>
                <a:spcPct val="0"/>
              </a:spcBef>
              <a:buClrTx/>
              <a:buSzTx/>
              <a:buFontTx/>
              <a:buNone/>
            </a:pPr>
            <a:r>
              <a:rPr lang="en-GB" altLang="en-US" sz="2400" dirty="0">
                <a:latin typeface="Times New Roman"/>
                <a:cs typeface="Times New Roman"/>
              </a:rPr>
              <a:t>outcome</a:t>
            </a:r>
          </a:p>
          <a:p>
            <a:pPr eaLnBrk="1" hangingPunct="1">
              <a:spcBef>
                <a:spcPct val="0"/>
              </a:spcBef>
              <a:buClrTx/>
              <a:buSzTx/>
              <a:buFontTx/>
              <a:buNone/>
            </a:pPr>
            <a:endParaRPr lang="en-GB" altLang="en-US" sz="2400">
              <a:latin typeface="Times New Roman" panose="02020603050405020304" pitchFamily="18" charset="0"/>
            </a:endParaRPr>
          </a:p>
        </p:txBody>
      </p:sp>
      <p:sp>
        <p:nvSpPr>
          <p:cNvPr id="25605" name="Text Box 5"/>
          <p:cNvSpPr txBox="1">
            <a:spLocks noChangeArrowheads="1"/>
          </p:cNvSpPr>
          <p:nvPr/>
        </p:nvSpPr>
        <p:spPr bwMode="auto">
          <a:xfrm>
            <a:off x="5006050" y="5013325"/>
            <a:ext cx="229261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40" tIns="45720" rIns="91440" bIns="45720" anchor="t">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pPr>
            <a:r>
              <a:rPr lang="en-GB" altLang="en-US" sz="2400" dirty="0">
                <a:latin typeface="Times New Roman"/>
                <a:cs typeface="Times New Roman"/>
              </a:rPr>
              <a:t>That effective</a:t>
            </a:r>
          </a:p>
          <a:p>
            <a:pPr algn="ctr" eaLnBrk="1" hangingPunct="1">
              <a:spcBef>
                <a:spcPct val="0"/>
              </a:spcBef>
              <a:buClrTx/>
              <a:buSzTx/>
              <a:buFontTx/>
              <a:buNone/>
            </a:pPr>
            <a:r>
              <a:rPr lang="en-GB" altLang="en-US" sz="2400" dirty="0">
                <a:latin typeface="Times New Roman"/>
                <a:cs typeface="Times New Roman"/>
              </a:rPr>
              <a:t>performance will</a:t>
            </a:r>
          </a:p>
          <a:p>
            <a:pPr algn="ctr" eaLnBrk="1" hangingPunct="1">
              <a:spcBef>
                <a:spcPct val="0"/>
              </a:spcBef>
              <a:buClrTx/>
              <a:buSzTx/>
              <a:buFontTx/>
              <a:buNone/>
            </a:pPr>
            <a:r>
              <a:rPr lang="en-GB" altLang="en-US" sz="2400" dirty="0">
                <a:latin typeface="Times New Roman"/>
                <a:cs typeface="Times New Roman"/>
              </a:rPr>
              <a:t>lead to reward</a:t>
            </a:r>
          </a:p>
        </p:txBody>
      </p:sp>
      <p:sp>
        <p:nvSpPr>
          <p:cNvPr id="25606" name="Text Box 6"/>
          <p:cNvSpPr txBox="1">
            <a:spLocks noChangeArrowheads="1"/>
          </p:cNvSpPr>
          <p:nvPr/>
        </p:nvSpPr>
        <p:spPr bwMode="auto">
          <a:xfrm>
            <a:off x="8077200" y="5013325"/>
            <a:ext cx="250348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pPr>
            <a:r>
              <a:rPr lang="en-GB" altLang="en-US" sz="2400" dirty="0">
                <a:latin typeface="Times New Roman"/>
                <a:cs typeface="Times New Roman"/>
              </a:rPr>
              <a:t>That the desired</a:t>
            </a:r>
          </a:p>
          <a:p>
            <a:pPr algn="ctr" eaLnBrk="1" hangingPunct="1">
              <a:spcBef>
                <a:spcPct val="0"/>
              </a:spcBef>
              <a:buClrTx/>
              <a:buSzTx/>
              <a:buFontTx/>
              <a:buNone/>
            </a:pPr>
            <a:r>
              <a:rPr lang="en-GB" altLang="en-US" sz="2400" dirty="0">
                <a:latin typeface="Times New Roman"/>
                <a:cs typeface="Times New Roman"/>
              </a:rPr>
              <a:t>reward is</a:t>
            </a:r>
          </a:p>
          <a:p>
            <a:pPr algn="ctr" eaLnBrk="1" hangingPunct="1">
              <a:spcBef>
                <a:spcPct val="0"/>
              </a:spcBef>
              <a:buClrTx/>
              <a:buSzTx/>
              <a:buFontTx/>
              <a:buNone/>
            </a:pPr>
            <a:r>
              <a:rPr lang="en-GB" altLang="en-US" sz="2400" dirty="0">
                <a:latin typeface="Times New Roman"/>
                <a:cs typeface="Times New Roman"/>
              </a:rPr>
              <a:t>available</a:t>
            </a:r>
          </a:p>
        </p:txBody>
      </p:sp>
      <p:sp>
        <p:nvSpPr>
          <p:cNvPr id="25607" name="Line 7"/>
          <p:cNvSpPr>
            <a:spLocks noChangeShapeType="1"/>
          </p:cNvSpPr>
          <p:nvPr/>
        </p:nvSpPr>
        <p:spPr bwMode="auto">
          <a:xfrm>
            <a:off x="3143250" y="4149725"/>
            <a:ext cx="0" cy="7191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25608" name="Line 8"/>
          <p:cNvSpPr>
            <a:spLocks noChangeShapeType="1"/>
          </p:cNvSpPr>
          <p:nvPr/>
        </p:nvSpPr>
        <p:spPr bwMode="auto">
          <a:xfrm>
            <a:off x="5951538" y="4149725"/>
            <a:ext cx="0" cy="7191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25609" name="Line 9"/>
          <p:cNvSpPr>
            <a:spLocks noChangeShapeType="1"/>
          </p:cNvSpPr>
          <p:nvPr/>
        </p:nvSpPr>
        <p:spPr bwMode="auto">
          <a:xfrm>
            <a:off x="9120188" y="4149725"/>
            <a:ext cx="0" cy="7191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25610" name="Line 10"/>
          <p:cNvSpPr>
            <a:spLocks noChangeShapeType="1"/>
          </p:cNvSpPr>
          <p:nvPr/>
        </p:nvSpPr>
        <p:spPr bwMode="auto">
          <a:xfrm>
            <a:off x="4367213" y="5445125"/>
            <a:ext cx="5762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25611" name="Line 11"/>
          <p:cNvSpPr>
            <a:spLocks noChangeShapeType="1"/>
          </p:cNvSpPr>
          <p:nvPr/>
        </p:nvSpPr>
        <p:spPr bwMode="auto">
          <a:xfrm>
            <a:off x="7535863" y="5445125"/>
            <a:ext cx="5762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Tree>
    <p:extLst>
      <p:ext uri="{BB962C8B-B14F-4D97-AF65-F5344CB8AC3E}">
        <p14:creationId xmlns:p14="http://schemas.microsoft.com/office/powerpoint/2010/main" val="31208877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p:cNvSpPr>
          <p:nvPr>
            <p:ph type="title"/>
          </p:nvPr>
        </p:nvSpPr>
        <p:spPr>
          <a:xfrm>
            <a:off x="1752601" y="214314"/>
            <a:ext cx="8520113" cy="928687"/>
          </a:xfrm>
        </p:spPr>
        <p:txBody>
          <a:bodyPr/>
          <a:lstStyle/>
          <a:p>
            <a:pPr algn="ctr" eaLnBrk="1" hangingPunct="1"/>
            <a:r>
              <a:rPr lang="en-GB" altLang="en-US" sz="3600" b="1"/>
              <a:t>Robbins (1993) Equity Theory</a:t>
            </a:r>
          </a:p>
        </p:txBody>
      </p:sp>
      <p:sp>
        <p:nvSpPr>
          <p:cNvPr id="26627" name="Rectangle 3"/>
          <p:cNvSpPr>
            <a:spLocks noGrp="1"/>
          </p:cNvSpPr>
          <p:nvPr>
            <p:ph sz="quarter" idx="1"/>
          </p:nvPr>
        </p:nvSpPr>
        <p:spPr>
          <a:xfrm>
            <a:off x="1847851" y="1773239"/>
            <a:ext cx="8424863" cy="4751387"/>
          </a:xfrm>
        </p:spPr>
        <p:txBody>
          <a:bodyPr vert="horz" lIns="91440" tIns="45720" rIns="91440" bIns="45720" rtlCol="0" anchor="t">
            <a:normAutofit/>
          </a:bodyPr>
          <a:lstStyle/>
          <a:p>
            <a:pPr eaLnBrk="1" hangingPunct="1"/>
            <a:r>
              <a:rPr lang="en-GB" altLang="en-US" sz="2400" dirty="0"/>
              <a:t>Basis of this theory is that people make comparisons between themselves and others in terms of:</a:t>
            </a:r>
          </a:p>
          <a:p>
            <a:pPr eaLnBrk="1" hangingPunct="1">
              <a:buFont typeface="Wingdings" panose="05000000000000000000" pitchFamily="2" charset="2"/>
              <a:buNone/>
            </a:pPr>
            <a:endParaRPr lang="en-GB" altLang="en-US" sz="3000"/>
          </a:p>
          <a:p>
            <a:pPr eaLnBrk="1" hangingPunct="1">
              <a:buFont typeface="Wingdings" panose="05000000000000000000" pitchFamily="2" charset="2"/>
              <a:buNone/>
            </a:pPr>
            <a:endParaRPr lang="en-GB" altLang="en-US" sz="3000"/>
          </a:p>
          <a:p>
            <a:pPr eaLnBrk="1" hangingPunct="1">
              <a:buFont typeface="Wingdings" panose="05000000000000000000" pitchFamily="2" charset="2"/>
              <a:buNone/>
            </a:pPr>
            <a:endParaRPr lang="en-GB" altLang="en-US" sz="3000"/>
          </a:p>
        </p:txBody>
      </p:sp>
      <p:sp>
        <p:nvSpPr>
          <p:cNvPr id="26628" name="Text Box 4"/>
          <p:cNvSpPr txBox="1">
            <a:spLocks noChangeArrowheads="1"/>
          </p:cNvSpPr>
          <p:nvPr/>
        </p:nvSpPr>
        <p:spPr bwMode="auto">
          <a:xfrm>
            <a:off x="2952751" y="3500439"/>
            <a:ext cx="16732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None/>
            </a:pPr>
            <a:r>
              <a:rPr lang="en-GB" altLang="en-US" sz="2800" b="1" dirty="0">
                <a:latin typeface="Times New Roman"/>
                <a:cs typeface="Times New Roman"/>
              </a:rPr>
              <a:t> </a:t>
            </a:r>
            <a:r>
              <a:rPr lang="en-GB" altLang="en-US" sz="2400" b="1" dirty="0">
                <a:latin typeface="Times New Roman"/>
                <a:cs typeface="Times New Roman"/>
              </a:rPr>
              <a:t>INPUTS</a:t>
            </a:r>
          </a:p>
        </p:txBody>
      </p:sp>
      <p:sp>
        <p:nvSpPr>
          <p:cNvPr id="26629" name="Text Box 5"/>
          <p:cNvSpPr txBox="1">
            <a:spLocks noChangeArrowheads="1"/>
          </p:cNvSpPr>
          <p:nvPr/>
        </p:nvSpPr>
        <p:spPr bwMode="auto">
          <a:xfrm>
            <a:off x="7096125" y="3500438"/>
            <a:ext cx="205697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400" b="1">
                <a:latin typeface="Times New Roman" panose="02020603050405020304" pitchFamily="18" charset="0"/>
              </a:rPr>
              <a:t>OUTCOMES </a:t>
            </a:r>
          </a:p>
        </p:txBody>
      </p:sp>
      <p:sp>
        <p:nvSpPr>
          <p:cNvPr id="26630" name="Text Box 6"/>
          <p:cNvSpPr txBox="1">
            <a:spLocks noChangeArrowheads="1"/>
          </p:cNvSpPr>
          <p:nvPr/>
        </p:nvSpPr>
        <p:spPr bwMode="auto">
          <a:xfrm>
            <a:off x="2141647" y="4581526"/>
            <a:ext cx="335893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40" tIns="45720" rIns="91440" bIns="45720" anchor="t">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a:spcBef>
                <a:spcPct val="0"/>
              </a:spcBef>
              <a:buClrTx/>
              <a:buSzTx/>
              <a:buNone/>
            </a:pPr>
            <a:r>
              <a:rPr lang="en-GB" altLang="en-US" sz="2400" b="1" dirty="0">
                <a:latin typeface="Times New Roman"/>
                <a:cs typeface="Times New Roman"/>
              </a:rPr>
              <a:t>WHAT THEY INVEST </a:t>
            </a:r>
            <a:endParaRPr lang="en-GB" altLang="en-US" sz="2400" b="1" dirty="0">
              <a:latin typeface="Times New Roman" panose="02020603050405020304" pitchFamily="18" charset="0"/>
              <a:cs typeface="Times New Roman"/>
            </a:endParaRPr>
          </a:p>
          <a:p>
            <a:pPr algn="ctr" eaLnBrk="1" hangingPunct="1">
              <a:spcBef>
                <a:spcPct val="0"/>
              </a:spcBef>
              <a:buClrTx/>
              <a:buSzTx/>
              <a:buFontTx/>
              <a:buNone/>
            </a:pPr>
            <a:r>
              <a:rPr lang="en-GB" altLang="en-US" sz="2400" b="1" u="sng" dirty="0">
                <a:latin typeface="Times New Roman"/>
                <a:cs typeface="Times New Roman"/>
              </a:rPr>
              <a:t>IN</a:t>
            </a:r>
            <a:r>
              <a:rPr lang="en-GB" altLang="en-US" sz="2400" b="1" dirty="0">
                <a:latin typeface="Times New Roman"/>
                <a:cs typeface="Times New Roman"/>
              </a:rPr>
              <a:t> THEIR WORK</a:t>
            </a:r>
          </a:p>
        </p:txBody>
      </p:sp>
      <p:sp>
        <p:nvSpPr>
          <p:cNvPr id="26631" name="Text Box 7"/>
          <p:cNvSpPr txBox="1">
            <a:spLocks noChangeArrowheads="1"/>
          </p:cNvSpPr>
          <p:nvPr/>
        </p:nvSpPr>
        <p:spPr bwMode="auto">
          <a:xfrm>
            <a:off x="6430217" y="4581526"/>
            <a:ext cx="362099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40" tIns="45720" rIns="91440" bIns="45720" anchor="t">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a:spcBef>
                <a:spcPct val="0"/>
              </a:spcBef>
              <a:buClrTx/>
              <a:buSzTx/>
              <a:buNone/>
            </a:pPr>
            <a:r>
              <a:rPr lang="en-GB" altLang="en-US" sz="2400" b="1" dirty="0">
                <a:latin typeface="Times New Roman"/>
                <a:cs typeface="Times New Roman"/>
              </a:rPr>
              <a:t>WHAT THEY RECIEVE </a:t>
            </a:r>
            <a:endParaRPr lang="en-GB" altLang="en-US" sz="2400" b="1" dirty="0">
              <a:latin typeface="Times New Roman" panose="02020603050405020304" pitchFamily="18" charset="0"/>
              <a:cs typeface="Times New Roman"/>
            </a:endParaRPr>
          </a:p>
          <a:p>
            <a:pPr algn="ctr" eaLnBrk="1" hangingPunct="1">
              <a:spcBef>
                <a:spcPct val="0"/>
              </a:spcBef>
              <a:buClrTx/>
              <a:buSzTx/>
              <a:buFontTx/>
              <a:buNone/>
            </a:pPr>
            <a:r>
              <a:rPr lang="en-GB" altLang="en-US" sz="2400" b="1" u="sng" dirty="0">
                <a:latin typeface="Times New Roman"/>
                <a:cs typeface="Times New Roman"/>
              </a:rPr>
              <a:t>FROM</a:t>
            </a:r>
            <a:r>
              <a:rPr lang="en-GB" altLang="en-US" sz="2400" b="1" dirty="0">
                <a:latin typeface="Times New Roman"/>
                <a:cs typeface="Times New Roman"/>
              </a:rPr>
              <a:t> THEIR WORK</a:t>
            </a:r>
          </a:p>
        </p:txBody>
      </p:sp>
      <p:sp>
        <p:nvSpPr>
          <p:cNvPr id="26632" name="Line 8"/>
          <p:cNvSpPr>
            <a:spLocks noChangeShapeType="1"/>
          </p:cNvSpPr>
          <p:nvPr/>
        </p:nvSpPr>
        <p:spPr bwMode="auto">
          <a:xfrm>
            <a:off x="3719513" y="4076700"/>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26633" name="Line 9"/>
          <p:cNvSpPr>
            <a:spLocks noChangeShapeType="1"/>
          </p:cNvSpPr>
          <p:nvPr/>
        </p:nvSpPr>
        <p:spPr bwMode="auto">
          <a:xfrm>
            <a:off x="8112125" y="4076700"/>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Tree>
    <p:extLst>
      <p:ext uri="{BB962C8B-B14F-4D97-AF65-F5344CB8AC3E}">
        <p14:creationId xmlns:p14="http://schemas.microsoft.com/office/powerpoint/2010/main" val="6848373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70" name="Graphic 69" descr="Business Growth">
            <a:extLst>
              <a:ext uri="{FF2B5EF4-FFF2-40B4-BE49-F238E27FC236}">
                <a16:creationId xmlns:a16="http://schemas.microsoft.com/office/drawing/2014/main" id="{5339B478-22E9-4327-A630-DD7653628BB0}"/>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570706"/>
            <a:ext cx="914400" cy="914400"/>
          </a:xfrm>
          <a:prstGeom prst="rect">
            <a:avLst/>
          </a:prstGeom>
        </p:spPr>
      </p:pic>
      <p:sp>
        <p:nvSpPr>
          <p:cNvPr id="27650" name="Rectangle 3"/>
          <p:cNvSpPr>
            <a:spLocks noGrp="1"/>
          </p:cNvSpPr>
          <p:nvPr>
            <p:ph sz="quarter" idx="1"/>
          </p:nvPr>
        </p:nvSpPr>
        <p:spPr>
          <a:xfrm>
            <a:off x="838200" y="1825625"/>
            <a:ext cx="10515600" cy="4351338"/>
          </a:xfrm>
        </p:spPr>
        <p:txBody>
          <a:bodyPr vert="horz" lIns="91440" tIns="45720" rIns="91440" bIns="45720" rtlCol="0" anchor="t">
            <a:normAutofit/>
          </a:bodyPr>
          <a:lstStyle/>
          <a:p>
            <a:pPr eaLnBrk="1" hangingPunct="1"/>
            <a:r>
              <a:rPr lang="en-GB" altLang="en-US" sz="2400" dirty="0"/>
              <a:t>When people perceive an unequal situation, they experience </a:t>
            </a:r>
            <a:r>
              <a:rPr lang="en-GB" altLang="en-US" sz="2400" b="1" i="1" dirty="0"/>
              <a:t>equity tension</a:t>
            </a:r>
            <a:endParaRPr lang="en-GB" altLang="en-US" sz="2400" b="1" dirty="0">
              <a:cs typeface="Calibri"/>
            </a:endParaRPr>
          </a:p>
          <a:p>
            <a:endParaRPr lang="en-GB" altLang="en-US" sz="2400" b="1" i="1" dirty="0"/>
          </a:p>
          <a:p>
            <a:pPr eaLnBrk="1" hangingPunct="1"/>
            <a:r>
              <a:rPr lang="en-GB" altLang="en-US" sz="2400" dirty="0"/>
              <a:t>This motivates them to behave either </a:t>
            </a:r>
            <a:r>
              <a:rPr lang="en-GB" altLang="en-US" sz="2400" b="1" dirty="0"/>
              <a:t>positively</a:t>
            </a:r>
            <a:r>
              <a:rPr lang="en-GB" altLang="en-US" sz="2400" dirty="0"/>
              <a:t> (e.g. to improve performance) or </a:t>
            </a:r>
            <a:r>
              <a:rPr lang="en-GB" altLang="en-US" sz="2400" b="1" dirty="0"/>
              <a:t>negatively</a:t>
            </a:r>
            <a:r>
              <a:rPr lang="en-GB" altLang="en-US" sz="2400" dirty="0"/>
              <a:t> (e.g. working more slowly)</a:t>
            </a:r>
            <a:endParaRPr lang="en-GB" altLang="en-US" sz="2400" dirty="0">
              <a:cs typeface="Calibri"/>
            </a:endParaRPr>
          </a:p>
          <a:p>
            <a:endParaRPr lang="en-GB" altLang="en-US" sz="2400" dirty="0"/>
          </a:p>
          <a:p>
            <a:pPr eaLnBrk="1" hangingPunct="1"/>
            <a:r>
              <a:rPr lang="en-GB" altLang="en-US" sz="2400" dirty="0"/>
              <a:t>This suggests that people are motivated not only by rewards but also by the </a:t>
            </a:r>
            <a:r>
              <a:rPr lang="en-GB" altLang="en-US" sz="2400" b="1" i="1" dirty="0"/>
              <a:t>comparative nature</a:t>
            </a:r>
            <a:r>
              <a:rPr lang="en-GB" altLang="en-US" sz="2400" dirty="0"/>
              <a:t> of rewards.</a:t>
            </a:r>
            <a:endParaRPr lang="en-GB" altLang="en-US" sz="2400" dirty="0">
              <a:cs typeface="Calibri"/>
            </a:endParaRPr>
          </a:p>
        </p:txBody>
      </p:sp>
    </p:spTree>
    <p:extLst>
      <p:ext uri="{BB962C8B-B14F-4D97-AF65-F5344CB8AC3E}">
        <p14:creationId xmlns:p14="http://schemas.microsoft.com/office/powerpoint/2010/main" val="39623158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4" name="Rectangle 2"/>
          <p:cNvSpPr>
            <a:spLocks noGrp="1"/>
          </p:cNvSpPr>
          <p:nvPr>
            <p:ph type="title"/>
          </p:nvPr>
        </p:nvSpPr>
        <p:spPr>
          <a:xfrm>
            <a:off x="1913468" y="365125"/>
            <a:ext cx="9440332" cy="1325563"/>
          </a:xfrm>
        </p:spPr>
        <p:txBody>
          <a:bodyPr>
            <a:normAutofit/>
          </a:bodyPr>
          <a:lstStyle/>
          <a:p>
            <a:pPr eaLnBrk="1" hangingPunct="1"/>
            <a:r>
              <a:rPr lang="en-GB" altLang="en-US" sz="5400" b="1"/>
              <a:t>Locke (1968) Goal Theory</a:t>
            </a:r>
          </a:p>
        </p:txBody>
      </p:sp>
      <p:sp>
        <p:nvSpPr>
          <p:cNvPr id="74" name="Rectangle 73">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71" name="Graphic 70" descr="Light Bulb and Gear">
            <a:extLst>
              <a:ext uri="{FF2B5EF4-FFF2-40B4-BE49-F238E27FC236}">
                <a16:creationId xmlns:a16="http://schemas.microsoft.com/office/drawing/2014/main" id="{C8FF42AC-2B3F-4AFA-8C42-67D1B83A034B}"/>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570706"/>
            <a:ext cx="914400" cy="914400"/>
          </a:xfrm>
          <a:prstGeom prst="rect">
            <a:avLst/>
          </a:prstGeom>
        </p:spPr>
      </p:pic>
      <p:sp>
        <p:nvSpPr>
          <p:cNvPr id="28675" name="Rectangle 3"/>
          <p:cNvSpPr>
            <a:spLocks noGrp="1"/>
          </p:cNvSpPr>
          <p:nvPr>
            <p:ph sz="quarter" idx="1"/>
          </p:nvPr>
        </p:nvSpPr>
        <p:spPr>
          <a:xfrm>
            <a:off x="838200" y="1825625"/>
            <a:ext cx="10515600" cy="4351338"/>
          </a:xfrm>
        </p:spPr>
        <p:txBody>
          <a:bodyPr vert="horz" lIns="91440" tIns="45720" rIns="91440" bIns="45720" rtlCol="0" anchor="t">
            <a:normAutofit/>
          </a:bodyPr>
          <a:lstStyle/>
          <a:p>
            <a:pPr eaLnBrk="1" hangingPunct="1"/>
            <a:r>
              <a:rPr lang="en-GB" altLang="en-US" sz="2400" dirty="0"/>
              <a:t>This theory suggests that motivation is driven by personal goals or objectives</a:t>
            </a:r>
            <a:endParaRPr lang="en-GB" altLang="en-US" sz="2400" dirty="0">
              <a:cs typeface="Calibri"/>
            </a:endParaRPr>
          </a:p>
          <a:p>
            <a:pPr marL="0" indent="0">
              <a:buNone/>
            </a:pPr>
            <a:endParaRPr lang="en-GB" altLang="en-US" sz="2400" dirty="0">
              <a:cs typeface="Calibri"/>
            </a:endParaRPr>
          </a:p>
          <a:p>
            <a:pPr eaLnBrk="1" hangingPunct="1"/>
            <a:r>
              <a:rPr lang="en-GB" altLang="en-US" sz="2400" dirty="0"/>
              <a:t>The goal itself provides the driving force</a:t>
            </a:r>
            <a:endParaRPr lang="en-GB" altLang="en-US" sz="2400" dirty="0">
              <a:cs typeface="Calibri"/>
            </a:endParaRPr>
          </a:p>
          <a:p>
            <a:pPr marL="0" indent="0">
              <a:buNone/>
            </a:pPr>
            <a:endParaRPr lang="en-GB" altLang="en-US" sz="2400" dirty="0">
              <a:cs typeface="Calibri"/>
            </a:endParaRPr>
          </a:p>
          <a:p>
            <a:pPr eaLnBrk="1" hangingPunct="1"/>
            <a:r>
              <a:rPr lang="en-GB" altLang="en-US" sz="2400" dirty="0"/>
              <a:t>Goals need to be specific and demanding to achieve maximum performance</a:t>
            </a:r>
            <a:endParaRPr lang="en-GB" altLang="en-US" sz="2400" dirty="0">
              <a:cs typeface="Calibri"/>
            </a:endParaRPr>
          </a:p>
          <a:p>
            <a:pPr marL="0" indent="0">
              <a:buNone/>
            </a:pPr>
            <a:endParaRPr lang="en-GB" altLang="en-US" sz="2400" dirty="0">
              <a:cs typeface="Calibri"/>
            </a:endParaRPr>
          </a:p>
          <a:p>
            <a:pPr eaLnBrk="1" hangingPunct="1"/>
            <a:r>
              <a:rPr lang="en-GB" altLang="en-US" sz="2400" dirty="0"/>
              <a:t>Feedback enhances achievement.</a:t>
            </a:r>
            <a:endParaRPr lang="en-GB" altLang="en-US" sz="2400" dirty="0">
              <a:cs typeface="Calibri"/>
            </a:endParaRPr>
          </a:p>
          <a:p>
            <a:pPr eaLnBrk="1" hangingPunct="1"/>
            <a:endParaRPr lang="en-GB" altLang="en-US"/>
          </a:p>
        </p:txBody>
      </p:sp>
    </p:spTree>
    <p:extLst>
      <p:ext uri="{BB962C8B-B14F-4D97-AF65-F5344CB8AC3E}">
        <p14:creationId xmlns:p14="http://schemas.microsoft.com/office/powerpoint/2010/main" val="10537756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6B74FC0A-EE26-4A50-ABD1-004D2A75AB88}"/>
              </a:ext>
            </a:extLst>
          </p:cNvPr>
          <p:cNvSpPr>
            <a:spLocks noGrp="1" noChangeArrowheads="1"/>
          </p:cNvSpPr>
          <p:nvPr>
            <p:ph type="title"/>
          </p:nvPr>
        </p:nvSpPr>
        <p:spPr>
          <a:xfrm>
            <a:off x="1913468" y="365125"/>
            <a:ext cx="9440332" cy="1325563"/>
          </a:xfrm>
        </p:spPr>
        <p:txBody>
          <a:bodyPr>
            <a:normAutofit/>
          </a:bodyPr>
          <a:lstStyle/>
          <a:p>
            <a:pPr>
              <a:defRPr/>
            </a:pPr>
            <a:r>
              <a:rPr lang="en-GB" sz="4200" b="1"/>
              <a:t>Jablonsky &amp; De Vries (1972)</a:t>
            </a:r>
            <a:br>
              <a:rPr lang="en-GB" sz="4200" b="1"/>
            </a:br>
            <a:r>
              <a:rPr lang="en-GB" sz="4200" b="1"/>
              <a:t>Reinforcement Theory</a:t>
            </a:r>
          </a:p>
        </p:txBody>
      </p:sp>
      <p:sp>
        <p:nvSpPr>
          <p:cNvPr id="137" name="Rectangle 136">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34" name="Graphic 133" descr="Tick">
            <a:extLst>
              <a:ext uri="{FF2B5EF4-FFF2-40B4-BE49-F238E27FC236}">
                <a16:creationId xmlns:a16="http://schemas.microsoft.com/office/drawing/2014/main" id="{D04C3527-ECF2-473F-83BD-C37C36F5104A}"/>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570706"/>
            <a:ext cx="914400" cy="914400"/>
          </a:xfrm>
          <a:prstGeom prst="rect">
            <a:avLst/>
          </a:prstGeom>
        </p:spPr>
      </p:pic>
      <p:sp>
        <p:nvSpPr>
          <p:cNvPr id="29699" name="Rectangle 3"/>
          <p:cNvSpPr>
            <a:spLocks noGrp="1"/>
          </p:cNvSpPr>
          <p:nvPr>
            <p:ph sz="quarter" idx="1"/>
          </p:nvPr>
        </p:nvSpPr>
        <p:spPr>
          <a:xfrm>
            <a:off x="838200" y="1825625"/>
            <a:ext cx="10515600" cy="4351338"/>
          </a:xfrm>
        </p:spPr>
        <p:txBody>
          <a:bodyPr vert="horz" lIns="91440" tIns="45720" rIns="91440" bIns="45720" rtlCol="0" anchor="t">
            <a:normAutofit/>
          </a:bodyPr>
          <a:lstStyle/>
          <a:p>
            <a:pPr eaLnBrk="1" hangingPunct="1"/>
            <a:r>
              <a:rPr lang="en-GB" altLang="en-US" sz="2400" dirty="0"/>
              <a:t>Specify desired behaviour in quantifiable terms</a:t>
            </a:r>
            <a:endParaRPr lang="en-GB" altLang="en-US" sz="2400" dirty="0">
              <a:cs typeface="Calibri"/>
            </a:endParaRPr>
          </a:p>
          <a:p>
            <a:pPr marL="0" indent="0">
              <a:buNone/>
            </a:pPr>
            <a:endParaRPr lang="en-GB" altLang="en-US" sz="2400" dirty="0">
              <a:cs typeface="Calibri"/>
            </a:endParaRPr>
          </a:p>
          <a:p>
            <a:r>
              <a:rPr lang="en-GB" altLang="en-US" sz="2400" dirty="0"/>
              <a:t>Positively reinforce desired behaviour as soon as possible </a:t>
            </a:r>
            <a:endParaRPr lang="en-GB" altLang="en-US" sz="2400" dirty="0">
              <a:cs typeface="Calibri"/>
            </a:endParaRPr>
          </a:p>
          <a:p>
            <a:pPr marL="0" indent="0">
              <a:buNone/>
            </a:pPr>
            <a:endParaRPr lang="en-GB" altLang="en-US" sz="2400" dirty="0">
              <a:cs typeface="Calibri"/>
            </a:endParaRPr>
          </a:p>
          <a:p>
            <a:pPr eaLnBrk="1" hangingPunct="1"/>
            <a:r>
              <a:rPr lang="en-GB" altLang="en-US" sz="2400" dirty="0"/>
              <a:t>Ignore undesirable behaviour, so far as possible</a:t>
            </a:r>
            <a:endParaRPr lang="en-GB" altLang="en-US" sz="2400" dirty="0">
              <a:cs typeface="Calibri"/>
            </a:endParaRPr>
          </a:p>
          <a:p>
            <a:pPr marL="0" indent="0">
              <a:buNone/>
            </a:pPr>
            <a:endParaRPr lang="en-GB" altLang="en-US" sz="2400" dirty="0">
              <a:cs typeface="Calibri"/>
            </a:endParaRPr>
          </a:p>
          <a:p>
            <a:pPr eaLnBrk="1" hangingPunct="1"/>
            <a:r>
              <a:rPr lang="en-GB" altLang="en-US" sz="2400" dirty="0"/>
              <a:t>Avoid using punishment.</a:t>
            </a:r>
            <a:endParaRPr lang="en-GB" altLang="en-US" sz="2400" dirty="0">
              <a:cs typeface="Calibri"/>
            </a:endParaRPr>
          </a:p>
          <a:p>
            <a:pPr eaLnBrk="1" hangingPunct="1"/>
            <a:endParaRPr lang="en-GB" altLang="en-US"/>
          </a:p>
          <a:p>
            <a:pPr eaLnBrk="1" hangingPunct="1">
              <a:buFont typeface="Wingdings 2" panose="05020102010507070707" pitchFamily="18" charset="2"/>
              <a:buNone/>
            </a:pPr>
            <a:endParaRPr lang="en-GB" altLang="en-US"/>
          </a:p>
        </p:txBody>
      </p:sp>
    </p:spTree>
    <p:extLst>
      <p:ext uri="{BB962C8B-B14F-4D97-AF65-F5344CB8AC3E}">
        <p14:creationId xmlns:p14="http://schemas.microsoft.com/office/powerpoint/2010/main" val="8882068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6" name="Rectangle 75">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722" name="Rectangle 2"/>
          <p:cNvSpPr>
            <a:spLocks noGrp="1"/>
          </p:cNvSpPr>
          <p:nvPr>
            <p:ph type="title"/>
          </p:nvPr>
        </p:nvSpPr>
        <p:spPr>
          <a:xfrm>
            <a:off x="1115568" y="548640"/>
            <a:ext cx="10168128" cy="1179576"/>
          </a:xfrm>
        </p:spPr>
        <p:txBody>
          <a:bodyPr vert="horz" lIns="91440" tIns="45720" rIns="91440" bIns="45720" rtlCol="0" anchor="ctr">
            <a:normAutofit/>
          </a:bodyPr>
          <a:lstStyle/>
          <a:p>
            <a:r>
              <a:rPr lang="en-US" altLang="en-US" sz="4000" b="1"/>
              <a:t>Task </a:t>
            </a:r>
          </a:p>
        </p:txBody>
      </p:sp>
      <p:sp>
        <p:nvSpPr>
          <p:cNvPr id="78" name="Rectangle 77">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Content Placeholder 2"/>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t="22879" r="2" b="15653"/>
          <a:stretch/>
        </p:blipFill>
        <p:spPr>
          <a:xfrm>
            <a:off x="908304" y="2478024"/>
            <a:ext cx="4930355" cy="2995676"/>
          </a:xfrm>
          <a:prstGeom prst="rect">
            <a:avLst/>
          </a:prstGeom>
        </p:spPr>
      </p:pic>
      <p:sp>
        <p:nvSpPr>
          <p:cNvPr id="30723" name="Rectangle 3"/>
          <p:cNvSpPr>
            <a:spLocks noGrp="1"/>
          </p:cNvSpPr>
          <p:nvPr>
            <p:ph sz="half" idx="1"/>
          </p:nvPr>
        </p:nvSpPr>
        <p:spPr>
          <a:xfrm>
            <a:off x="6506578" y="2478024"/>
            <a:ext cx="4951743" cy="3694176"/>
          </a:xfrm>
        </p:spPr>
        <p:txBody>
          <a:bodyPr vert="horz" lIns="91440" tIns="45720" rIns="91440" bIns="45720" rtlCol="0" anchor="ctr">
            <a:normAutofit/>
          </a:bodyPr>
          <a:lstStyle/>
          <a:p>
            <a:pPr marL="0" indent="0">
              <a:buNone/>
            </a:pPr>
            <a:r>
              <a:rPr lang="en-US" altLang="en-US" sz="2400" dirty="0"/>
              <a:t>Considering all that we have looked at in relation to motivation in teaching, make a list of all the factors that you think affect motivation.</a:t>
            </a:r>
            <a:endParaRPr lang="en-US"/>
          </a:p>
        </p:txBody>
      </p:sp>
    </p:spTree>
    <p:extLst>
      <p:ext uri="{BB962C8B-B14F-4D97-AF65-F5344CB8AC3E}">
        <p14:creationId xmlns:p14="http://schemas.microsoft.com/office/powerpoint/2010/main" val="1841596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46" name="Title 1"/>
          <p:cNvSpPr>
            <a:spLocks noGrp="1"/>
          </p:cNvSpPr>
          <p:nvPr>
            <p:ph type="title"/>
          </p:nvPr>
        </p:nvSpPr>
        <p:spPr>
          <a:xfrm>
            <a:off x="1913468" y="365125"/>
            <a:ext cx="9440332" cy="1325563"/>
          </a:xfrm>
        </p:spPr>
        <p:txBody>
          <a:bodyPr>
            <a:normAutofit/>
          </a:bodyPr>
          <a:lstStyle/>
          <a:p>
            <a:r>
              <a:rPr lang="en-GB" altLang="en-US" sz="5400" b="1"/>
              <a:t>Key factors affecting motivation:</a:t>
            </a:r>
          </a:p>
        </p:txBody>
      </p:sp>
      <p:sp>
        <p:nvSpPr>
          <p:cNvPr id="74" name="Rectangle 73">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71" name="Graphic 70" descr="Books">
            <a:extLst>
              <a:ext uri="{FF2B5EF4-FFF2-40B4-BE49-F238E27FC236}">
                <a16:creationId xmlns:a16="http://schemas.microsoft.com/office/drawing/2014/main" id="{56B81B91-765B-49BD-83AC-8A99156412FD}"/>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570706"/>
            <a:ext cx="914400" cy="914400"/>
          </a:xfrm>
          <a:prstGeom prst="rect">
            <a:avLst/>
          </a:prstGeom>
        </p:spPr>
      </p:pic>
      <p:sp>
        <p:nvSpPr>
          <p:cNvPr id="31747" name="Content Placeholder 2"/>
          <p:cNvSpPr>
            <a:spLocks noGrp="1"/>
          </p:cNvSpPr>
          <p:nvPr>
            <p:ph sz="quarter" idx="1"/>
          </p:nvPr>
        </p:nvSpPr>
        <p:spPr>
          <a:xfrm>
            <a:off x="838200" y="1825625"/>
            <a:ext cx="10515600" cy="4351338"/>
          </a:xfrm>
        </p:spPr>
        <p:txBody>
          <a:bodyPr vert="horz" lIns="91440" tIns="45720" rIns="91440" bIns="45720" rtlCol="0" anchor="t">
            <a:normAutofit/>
          </a:bodyPr>
          <a:lstStyle/>
          <a:p>
            <a:r>
              <a:rPr lang="en-GB" altLang="en-US" sz="2400" dirty="0"/>
              <a:t>Resources available</a:t>
            </a:r>
            <a:endParaRPr lang="en-GB" altLang="en-US" sz="2400" dirty="0">
              <a:cs typeface="Calibri"/>
            </a:endParaRPr>
          </a:p>
          <a:p>
            <a:r>
              <a:rPr lang="en-GB" altLang="en-US" sz="2400" dirty="0"/>
              <a:t>Image of learning</a:t>
            </a:r>
            <a:endParaRPr lang="en-GB" altLang="en-US" sz="2400" dirty="0">
              <a:cs typeface="Calibri"/>
            </a:endParaRPr>
          </a:p>
          <a:p>
            <a:r>
              <a:rPr lang="en-GB" altLang="en-US" sz="2400" dirty="0"/>
              <a:t>Rewards associated with any learning activity</a:t>
            </a:r>
            <a:endParaRPr lang="en-GB" altLang="en-US" sz="2400" dirty="0">
              <a:cs typeface="Calibri"/>
            </a:endParaRPr>
          </a:p>
          <a:p>
            <a:r>
              <a:rPr lang="en-GB" altLang="en-US" sz="2400" dirty="0"/>
              <a:t>Availability of information about learning opportunities</a:t>
            </a:r>
            <a:endParaRPr lang="en-GB" altLang="en-US" sz="2400" dirty="0">
              <a:cs typeface="Calibri"/>
            </a:endParaRPr>
          </a:p>
          <a:p>
            <a:r>
              <a:rPr lang="en-GB" altLang="en-US" sz="2400" dirty="0"/>
              <a:t>Availability of appropriate learning environments</a:t>
            </a:r>
            <a:endParaRPr lang="en-GB" altLang="en-US" sz="2400" dirty="0">
              <a:cs typeface="Calibri"/>
            </a:endParaRPr>
          </a:p>
          <a:p>
            <a:r>
              <a:rPr lang="en-GB" altLang="en-US" sz="2400" dirty="0"/>
              <a:t>Climate in which the learning takes place.</a:t>
            </a:r>
            <a:endParaRPr lang="en-GB" altLang="en-US" sz="2400" dirty="0">
              <a:cs typeface="Calibri"/>
            </a:endParaRPr>
          </a:p>
        </p:txBody>
      </p:sp>
    </p:spTree>
    <p:extLst>
      <p:ext uri="{BB962C8B-B14F-4D97-AF65-F5344CB8AC3E}">
        <p14:creationId xmlns:p14="http://schemas.microsoft.com/office/powerpoint/2010/main" val="21525854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881188" y="274639"/>
            <a:ext cx="8329612" cy="725487"/>
          </a:xfrm>
        </p:spPr>
        <p:txBody>
          <a:bodyPr/>
          <a:lstStyle/>
          <a:p>
            <a:r>
              <a:rPr lang="en-GB" altLang="en-US" b="1"/>
              <a:t>Internal factors affecting motivation:</a:t>
            </a:r>
          </a:p>
        </p:txBody>
      </p:sp>
      <p:sp>
        <p:nvSpPr>
          <p:cNvPr id="32771" name="Content Placeholder 2"/>
          <p:cNvSpPr>
            <a:spLocks noGrp="1"/>
          </p:cNvSpPr>
          <p:nvPr>
            <p:ph sz="quarter" idx="1"/>
          </p:nvPr>
        </p:nvSpPr>
        <p:spPr>
          <a:xfrm>
            <a:off x="1881188" y="1214439"/>
            <a:ext cx="8501062" cy="5286375"/>
          </a:xfrm>
        </p:spPr>
        <p:txBody>
          <a:bodyPr vert="horz" lIns="91440" tIns="45720" rIns="91440" bIns="45720" rtlCol="0" anchor="t">
            <a:normAutofit/>
          </a:bodyPr>
          <a:lstStyle/>
          <a:p>
            <a:r>
              <a:rPr lang="en-GB" altLang="en-US" sz="2400" dirty="0"/>
              <a:t>Intellectual capacities</a:t>
            </a:r>
            <a:endParaRPr lang="en-GB" altLang="en-US" sz="2400">
              <a:cs typeface="Calibri"/>
            </a:endParaRPr>
          </a:p>
          <a:p>
            <a:r>
              <a:rPr lang="en-GB" altLang="en-US" sz="2400" dirty="0"/>
              <a:t>State of health</a:t>
            </a:r>
            <a:endParaRPr lang="en-GB" altLang="en-US" sz="2400">
              <a:cs typeface="Calibri"/>
            </a:endParaRPr>
          </a:p>
          <a:p>
            <a:r>
              <a:rPr lang="en-GB" altLang="en-US" sz="2400" dirty="0"/>
              <a:t>Attitude</a:t>
            </a:r>
            <a:endParaRPr lang="en-GB" altLang="en-US" sz="2400">
              <a:cs typeface="Calibri"/>
            </a:endParaRPr>
          </a:p>
          <a:p>
            <a:r>
              <a:rPr lang="en-GB" altLang="en-US" sz="2400" dirty="0"/>
              <a:t>Dominant needs</a:t>
            </a:r>
            <a:endParaRPr lang="en-GB" altLang="en-US" sz="2400">
              <a:cs typeface="Calibri"/>
            </a:endParaRPr>
          </a:p>
          <a:p>
            <a:r>
              <a:rPr lang="en-GB" altLang="en-US" sz="2400" dirty="0"/>
              <a:t>Level of interest in the topic</a:t>
            </a:r>
            <a:endParaRPr lang="en-GB" altLang="en-US" sz="2400">
              <a:cs typeface="Calibri"/>
            </a:endParaRPr>
          </a:p>
          <a:p>
            <a:r>
              <a:rPr lang="en-GB" altLang="en-US" sz="2400" dirty="0"/>
              <a:t>Emotional state</a:t>
            </a:r>
            <a:endParaRPr lang="en-GB" altLang="en-US" sz="2400">
              <a:cs typeface="Calibri"/>
            </a:endParaRPr>
          </a:p>
          <a:p>
            <a:r>
              <a:rPr lang="en-GB" altLang="en-US" sz="2400" dirty="0"/>
              <a:t>Personal values and attitudes</a:t>
            </a:r>
            <a:endParaRPr lang="en-GB" altLang="en-US" sz="2400">
              <a:cs typeface="Calibri"/>
            </a:endParaRPr>
          </a:p>
          <a:p>
            <a:r>
              <a:rPr lang="en-GB" altLang="en-US" sz="2400" dirty="0"/>
              <a:t>Past experience.</a:t>
            </a:r>
            <a:endParaRPr lang="en-GB" altLang="en-US" sz="2400" dirty="0">
              <a:cs typeface="Calibri"/>
            </a:endParaRPr>
          </a:p>
          <a:p>
            <a:pPr>
              <a:buFont typeface="Wingdings 2" panose="05020102010507070707" pitchFamily="18" charset="2"/>
              <a:buNone/>
            </a:pPr>
            <a:endParaRPr lang="en-GB" altLang="en-US" sz="3200"/>
          </a:p>
        </p:txBody>
      </p:sp>
    </p:spTree>
    <p:extLst>
      <p:ext uri="{BB962C8B-B14F-4D97-AF65-F5344CB8AC3E}">
        <p14:creationId xmlns:p14="http://schemas.microsoft.com/office/powerpoint/2010/main" val="41946260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Title 1"/>
          <p:cNvSpPr>
            <a:spLocks noGrp="1"/>
          </p:cNvSpPr>
          <p:nvPr>
            <p:ph type="title"/>
          </p:nvPr>
        </p:nvSpPr>
        <p:spPr>
          <a:xfrm>
            <a:off x="4965430" y="629268"/>
            <a:ext cx="6586491" cy="1286160"/>
          </a:xfrm>
        </p:spPr>
        <p:txBody>
          <a:bodyPr anchor="b">
            <a:normAutofit/>
          </a:bodyPr>
          <a:lstStyle/>
          <a:p>
            <a:r>
              <a:rPr lang="en-GB" altLang="en-US" sz="4100" b="1"/>
              <a:t>External factors affecting motivation</a:t>
            </a:r>
          </a:p>
        </p:txBody>
      </p:sp>
      <p:sp>
        <p:nvSpPr>
          <p:cNvPr id="33795" name="Content Placeholder 2"/>
          <p:cNvSpPr>
            <a:spLocks noGrp="1"/>
          </p:cNvSpPr>
          <p:nvPr>
            <p:ph sz="quarter" idx="1"/>
          </p:nvPr>
        </p:nvSpPr>
        <p:spPr>
          <a:xfrm>
            <a:off x="4965431" y="2438400"/>
            <a:ext cx="6586489" cy="3785419"/>
          </a:xfrm>
        </p:spPr>
        <p:txBody>
          <a:bodyPr vert="horz" lIns="91440" tIns="45720" rIns="91440" bIns="45720" rtlCol="0">
            <a:normAutofit/>
          </a:bodyPr>
          <a:lstStyle/>
          <a:p>
            <a:r>
              <a:rPr lang="en-GB" altLang="en-US" sz="2000"/>
              <a:t>Other people</a:t>
            </a:r>
            <a:endParaRPr lang="en-GB" altLang="en-US" sz="2000">
              <a:cs typeface="Calibri"/>
            </a:endParaRPr>
          </a:p>
          <a:p>
            <a:r>
              <a:rPr lang="en-GB" altLang="en-US" sz="2000"/>
              <a:t>Effectiveness of communication</a:t>
            </a:r>
            <a:endParaRPr lang="en-GB" altLang="en-US" sz="2000">
              <a:cs typeface="Calibri"/>
            </a:endParaRPr>
          </a:p>
          <a:p>
            <a:r>
              <a:rPr lang="en-GB" altLang="en-US" sz="2000"/>
              <a:t>The immediate learning context</a:t>
            </a:r>
            <a:endParaRPr lang="en-GB" altLang="en-US" sz="2000">
              <a:cs typeface="Calibri"/>
            </a:endParaRPr>
          </a:p>
          <a:p>
            <a:r>
              <a:rPr lang="en-GB" altLang="en-US" sz="2000"/>
              <a:t>Teaching/learning methods used</a:t>
            </a:r>
            <a:endParaRPr lang="en-GB" altLang="en-US" sz="2000">
              <a:cs typeface="Calibri"/>
            </a:endParaRPr>
          </a:p>
        </p:txBody>
      </p:sp>
      <p:pic>
        <p:nvPicPr>
          <p:cNvPr id="33797" name="Picture 33796" descr="Red toy person in front of two lines of white figures">
            <a:extLst>
              <a:ext uri="{FF2B5EF4-FFF2-40B4-BE49-F238E27FC236}">
                <a16:creationId xmlns:a16="http://schemas.microsoft.com/office/drawing/2014/main" id="{2F8D8F37-6A02-4408-9179-FFD9CC681D13}"/>
              </a:ext>
            </a:extLst>
          </p:cNvPr>
          <p:cNvPicPr>
            <a:picLocks noChangeAspect="1"/>
          </p:cNvPicPr>
          <p:nvPr/>
        </p:nvPicPr>
        <p:blipFill rotWithShape="1">
          <a:blip r:embed="rId3"/>
          <a:srcRect l="29499" r="25980" b="5"/>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DB8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3840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B5A43-31E0-43B4-A002-3DB6B4B677F2}"/>
              </a:ext>
            </a:extLst>
          </p:cNvPr>
          <p:cNvSpPr>
            <a:spLocks noGrp="1"/>
          </p:cNvSpPr>
          <p:nvPr>
            <p:ph type="title"/>
          </p:nvPr>
        </p:nvSpPr>
        <p:spPr/>
        <p:txBody>
          <a:bodyPr/>
          <a:lstStyle/>
          <a:p>
            <a:r>
              <a:rPr lang="en-GB" dirty="0">
                <a:cs typeface="Calibri Light"/>
              </a:rPr>
              <a:t>Task </a:t>
            </a:r>
            <a:endParaRPr lang="en-GB" dirty="0"/>
          </a:p>
        </p:txBody>
      </p:sp>
      <p:sp>
        <p:nvSpPr>
          <p:cNvPr id="3" name="Content Placeholder 2">
            <a:extLst>
              <a:ext uri="{FF2B5EF4-FFF2-40B4-BE49-F238E27FC236}">
                <a16:creationId xmlns:a16="http://schemas.microsoft.com/office/drawing/2014/main" id="{03315E60-A6FA-4AC3-AEB7-16DB3FA9C541}"/>
              </a:ext>
            </a:extLst>
          </p:cNvPr>
          <p:cNvSpPr>
            <a:spLocks noGrp="1"/>
          </p:cNvSpPr>
          <p:nvPr>
            <p:ph idx="1"/>
          </p:nvPr>
        </p:nvSpPr>
        <p:spPr/>
        <p:txBody>
          <a:bodyPr vert="horz" lIns="91440" tIns="45720" rIns="91440" bIns="45720" rtlCol="0" anchor="t">
            <a:normAutofit/>
          </a:bodyPr>
          <a:lstStyle/>
          <a:p>
            <a:r>
              <a:rPr lang="en-GB" dirty="0">
                <a:cs typeface="Calibri"/>
              </a:rPr>
              <a:t>In groups, read the case studies provided and prepare a response for each of them.</a:t>
            </a:r>
          </a:p>
          <a:p>
            <a:endParaRPr lang="en-GB" dirty="0">
              <a:cs typeface="Calibri"/>
            </a:endParaRPr>
          </a:p>
          <a:p>
            <a:r>
              <a:rPr lang="en-GB" dirty="0">
                <a:cs typeface="Calibri"/>
              </a:rPr>
              <a:t>Consider what factors may be impacting on the motivation of each of the learners and if there are any factors that may contribute to potential behavioural issues.</a:t>
            </a:r>
          </a:p>
          <a:p>
            <a:endParaRPr lang="en-GB" dirty="0">
              <a:cs typeface="Calibri"/>
            </a:endParaRPr>
          </a:p>
          <a:p>
            <a:r>
              <a:rPr lang="en-GB" dirty="0">
                <a:cs typeface="Calibri"/>
              </a:rPr>
              <a:t>How might you create a supportive learning environment for these individuals?</a:t>
            </a:r>
          </a:p>
        </p:txBody>
      </p:sp>
    </p:spTree>
    <p:extLst>
      <p:ext uri="{BB962C8B-B14F-4D97-AF65-F5344CB8AC3E}">
        <p14:creationId xmlns:p14="http://schemas.microsoft.com/office/powerpoint/2010/main" val="750488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2330</TotalTime>
  <Words>2127</Words>
  <Application>Microsoft Office PowerPoint</Application>
  <PresentationFormat>Widescreen</PresentationFormat>
  <Paragraphs>333</Paragraphs>
  <Slides>35</Slides>
  <Notes>33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Calibri</vt:lpstr>
      <vt:lpstr>Calibri Light</vt:lpstr>
      <vt:lpstr>Symbol</vt:lpstr>
      <vt:lpstr>Times New Roman</vt:lpstr>
      <vt:lpstr>Wingdings</vt:lpstr>
      <vt:lpstr>Wingdings 2</vt:lpstr>
      <vt:lpstr>Office Theme</vt:lpstr>
      <vt:lpstr>    ECPT5003/ECPT6005     Managing Behaviour and Supporting Learner Engagement </vt:lpstr>
      <vt:lpstr>Why the need for this module?</vt:lpstr>
      <vt:lpstr>Outline for today </vt:lpstr>
      <vt:lpstr>Aims and outcomes of the module </vt:lpstr>
      <vt:lpstr>Structure of the module </vt:lpstr>
      <vt:lpstr>Module assessment (submission date 04.06.22)</vt:lpstr>
      <vt:lpstr>PowerPoint Presentation</vt:lpstr>
      <vt:lpstr>PowerPoint Presentation</vt:lpstr>
      <vt:lpstr>Classroom presence  </vt:lpstr>
      <vt:lpstr>Question </vt:lpstr>
      <vt:lpstr>Is teaching a profession?</vt:lpstr>
      <vt:lpstr>Fragmentation and the teaching professional</vt:lpstr>
      <vt:lpstr>Is teaching a profession?</vt:lpstr>
      <vt:lpstr>Task</vt:lpstr>
      <vt:lpstr>Establishing the learning culture </vt:lpstr>
      <vt:lpstr>What is Motivation?</vt:lpstr>
      <vt:lpstr>Activity</vt:lpstr>
      <vt:lpstr>Motivation and Performance</vt:lpstr>
      <vt:lpstr>Motivation may be:</vt:lpstr>
      <vt:lpstr>PowerPoint Presentation</vt:lpstr>
      <vt:lpstr>What happens when motivation is blocked?</vt:lpstr>
      <vt:lpstr>Motivation theories </vt:lpstr>
      <vt:lpstr>Hertzberg’s Motivation – Hygiene Theory</vt:lpstr>
      <vt:lpstr>PowerPoint Presentation</vt:lpstr>
      <vt:lpstr>Maslow’s Hierarchy of Needs</vt:lpstr>
      <vt:lpstr>V. H. Vroom (1960) Expectancy Theory</vt:lpstr>
      <vt:lpstr>Robbins (1993) Equity Theory</vt:lpstr>
      <vt:lpstr>PowerPoint Presentation</vt:lpstr>
      <vt:lpstr>Locke (1968) Goal Theory</vt:lpstr>
      <vt:lpstr>Jablonsky &amp; De Vries (1972) Reinforcement Theory</vt:lpstr>
      <vt:lpstr>Task </vt:lpstr>
      <vt:lpstr>Key factors affecting motivation:</vt:lpstr>
      <vt:lpstr>Internal factors affecting motivation:</vt:lpstr>
      <vt:lpstr>External factors affecting motivation</vt:lpstr>
      <vt:lpstr>Task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Behaviour and Supporting Learner Engagement</dc:title>
  <dc:creator>Caroline Lewis</dc:creator>
  <cp:lastModifiedBy>katie gardner</cp:lastModifiedBy>
  <cp:revision>197</cp:revision>
  <cp:lastPrinted>2020-12-07T08:29:15Z</cp:lastPrinted>
  <dcterms:created xsi:type="dcterms:W3CDTF">2020-12-06T09:27:03Z</dcterms:created>
  <dcterms:modified xsi:type="dcterms:W3CDTF">2022-03-20T19:03:53Z</dcterms:modified>
</cp:coreProperties>
</file>