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091327-CAD6-4EBA-9123-32E6E401E30B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76412E-1A99-4138-B519-0A5FEC508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546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45D2A3C-7816-46CF-9CCE-D445DD3AEB3C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</a:t>
            </a:fld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5125" name="Header Placeholder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23988058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588963" y="801688"/>
            <a:ext cx="5680075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35844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2374175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588963" y="801688"/>
            <a:ext cx="5680075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37892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3646638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588963" y="801688"/>
            <a:ext cx="5680075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39940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38118696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41988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19625690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588963" y="801688"/>
            <a:ext cx="5680075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44036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40833480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46084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6181967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48132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2318122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50180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28904391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52228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21431808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54276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20477658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56324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26153968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58372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24845683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60420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376759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588963" y="801688"/>
            <a:ext cx="5680075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62468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39768837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64516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11984112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588963" y="801688"/>
            <a:ext cx="5680075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66564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38726281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298575" y="801688"/>
            <a:ext cx="4260850" cy="319563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68612" name="Header Placeholder 1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MGT6A3</a:t>
            </a:r>
          </a:p>
        </p:txBody>
      </p:sp>
    </p:spTree>
    <p:extLst>
      <p:ext uri="{BB962C8B-B14F-4D97-AF65-F5344CB8AC3E}">
        <p14:creationId xmlns:p14="http://schemas.microsoft.com/office/powerpoint/2010/main" val="1822544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12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102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573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673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301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63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424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423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487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094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476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139AA-809E-4BB0-ABAA-F4ECB5C69CCC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85778-74DA-4D37-9B54-ADC1416C6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182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48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ctrTitle"/>
          </p:nvPr>
        </p:nvSpPr>
        <p:spPr>
          <a:xfrm>
            <a:off x="2209800" y="836614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2800" b="1" dirty="0">
                <a:solidFill>
                  <a:schemeClr val="hlink"/>
                </a:solidFill>
              </a:rPr>
              <a:t>Entrepreneurship in the Global Environment</a:t>
            </a:r>
            <a:r>
              <a:rPr lang="en-GB" altLang="en-US" sz="4000" dirty="0"/>
              <a:t> </a:t>
            </a:r>
          </a:p>
        </p:txBody>
      </p:sp>
      <p:pic>
        <p:nvPicPr>
          <p:cNvPr id="4099" name="Picture 3" descr="img_0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325" y="2492376"/>
            <a:ext cx="3429000" cy="253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3863976" y="5176838"/>
            <a:ext cx="43926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FF0000"/>
                </a:solidFill>
                <a:latin typeface="Arial" panose="020B0604020202020204" pitchFamily="34" charset="0"/>
              </a:rPr>
              <a:t>Entrepreneurship, success and business opportunity</a:t>
            </a:r>
            <a:endParaRPr lang="en-GB" altLang="en-US" sz="18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68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5613400" y="1701800"/>
            <a:ext cx="228123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Opportunity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84801" y="3759200"/>
            <a:ext cx="255111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Entrepreneur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3556001" y="5588000"/>
            <a:ext cx="2124075" cy="5794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Resources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7747001" y="5511800"/>
            <a:ext cx="2511425" cy="5842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Organisation</a:t>
            </a:r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6527800" y="2463800"/>
            <a:ext cx="457200" cy="990600"/>
          </a:xfrm>
          <a:prstGeom prst="upArrow">
            <a:avLst>
              <a:gd name="adj1" fmla="val 50000"/>
              <a:gd name="adj2" fmla="val 54167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 rot="12961180">
            <a:off x="5003800" y="4445000"/>
            <a:ext cx="457200" cy="990600"/>
          </a:xfrm>
          <a:prstGeom prst="upArrow">
            <a:avLst>
              <a:gd name="adj1" fmla="val 50000"/>
              <a:gd name="adj2" fmla="val 54167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6152" name="AutoShape 8"/>
          <p:cNvSpPr>
            <a:spLocks noChangeArrowheads="1"/>
          </p:cNvSpPr>
          <p:nvPr/>
        </p:nvSpPr>
        <p:spPr bwMode="auto">
          <a:xfrm rot="8638820" flipH="1">
            <a:off x="7823200" y="4445000"/>
            <a:ext cx="457200" cy="990600"/>
          </a:xfrm>
          <a:prstGeom prst="upArrow">
            <a:avLst>
              <a:gd name="adj1" fmla="val 50000"/>
              <a:gd name="adj2" fmla="val 54167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2208213" y="350838"/>
            <a:ext cx="79248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entrepreneurial process: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Opportunity, Resources and Organisation</a:t>
            </a:r>
          </a:p>
        </p:txBody>
      </p:sp>
    </p:spTree>
    <p:extLst>
      <p:ext uri="{BB962C8B-B14F-4D97-AF65-F5344CB8AC3E}">
        <p14:creationId xmlns:p14="http://schemas.microsoft.com/office/powerpoint/2010/main" val="191546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3536950" y="1244601"/>
            <a:ext cx="6750050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Definition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The individual (or team) who initiates, develops and leads the venture.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1847850" y="344489"/>
            <a:ext cx="63881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entrepreneur</a:t>
            </a:r>
            <a:endParaRPr lang="en-US" altLang="en-US" sz="3000" b="1">
              <a:solidFill>
                <a:srgbClr val="FF0000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137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3543300" y="1247776"/>
            <a:ext cx="6743700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Definition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A gap in a market that might be exploited in order to create new value.</a:t>
            </a: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1919288" y="360364"/>
            <a:ext cx="53403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Opportunity</a:t>
            </a:r>
            <a:endParaRPr lang="en-US" altLang="en-US" sz="3000" b="1">
              <a:solidFill>
                <a:srgbClr val="FF0000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4958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3543300" y="1244601"/>
            <a:ext cx="674370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Definition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The things entrepreneurs use in order to pursue their ventures.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2424113" y="360364"/>
            <a:ext cx="43370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Resources</a:t>
            </a:r>
            <a:endParaRPr lang="en-US" altLang="en-US" sz="3000" b="1">
              <a:solidFill>
                <a:srgbClr val="FF0000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80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3543300" y="1244600"/>
            <a:ext cx="6743700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Definition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A collection of resources under the control of the entrepreneur.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2489201" y="368301"/>
            <a:ext cx="4543425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Organisation</a:t>
            </a:r>
            <a:endParaRPr lang="en-US" altLang="en-US" sz="3000" b="1">
              <a:solidFill>
                <a:srgbClr val="FF0000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24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2"/>
          <p:cNvGrpSpPr>
            <a:grpSpLocks/>
          </p:cNvGrpSpPr>
          <p:nvPr/>
        </p:nvGrpSpPr>
        <p:grpSpPr bwMode="auto">
          <a:xfrm>
            <a:off x="3640138" y="1298575"/>
            <a:ext cx="5492750" cy="2897188"/>
            <a:chOff x="957" y="1274"/>
            <a:chExt cx="3460" cy="1825"/>
          </a:xfrm>
        </p:grpSpPr>
        <p:sp>
          <p:nvSpPr>
            <p:cNvPr id="11268" name="Rectangle 3"/>
            <p:cNvSpPr>
              <a:spLocks noChangeArrowheads="1"/>
            </p:cNvSpPr>
            <p:nvPr/>
          </p:nvSpPr>
          <p:spPr bwMode="auto">
            <a:xfrm>
              <a:off x="957" y="1274"/>
              <a:ext cx="345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Resources are characterised by: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269" name="Rectangle 4"/>
            <p:cNvSpPr>
              <a:spLocks noChangeArrowheads="1"/>
            </p:cNvSpPr>
            <p:nvPr/>
          </p:nvSpPr>
          <p:spPr bwMode="auto">
            <a:xfrm>
              <a:off x="957" y="1954"/>
              <a:ext cx="548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8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Utility</a:t>
              </a:r>
              <a:endParaRPr lang="en-US" altLang="en-US" sz="28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270" name="Rectangle 5"/>
            <p:cNvSpPr>
              <a:spLocks noChangeArrowheads="1"/>
            </p:cNvSpPr>
            <p:nvPr/>
          </p:nvSpPr>
          <p:spPr bwMode="auto">
            <a:xfrm>
              <a:off x="2000" y="1954"/>
              <a:ext cx="75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8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-</a:t>
              </a:r>
              <a:endParaRPr lang="en-US" altLang="en-US" sz="28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271" name="Rectangle 6"/>
            <p:cNvSpPr>
              <a:spLocks noChangeArrowheads="1"/>
            </p:cNvSpPr>
            <p:nvPr/>
          </p:nvSpPr>
          <p:spPr bwMode="auto">
            <a:xfrm>
              <a:off x="2211" y="1954"/>
              <a:ext cx="1472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8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they are useful</a:t>
              </a:r>
              <a:endParaRPr lang="en-US" altLang="en-US" sz="28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272" name="Rectangle 7"/>
            <p:cNvSpPr>
              <a:spLocks noChangeArrowheads="1"/>
            </p:cNvSpPr>
            <p:nvPr/>
          </p:nvSpPr>
          <p:spPr bwMode="auto">
            <a:xfrm>
              <a:off x="957" y="2392"/>
              <a:ext cx="574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8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Value</a:t>
              </a:r>
              <a:endParaRPr lang="en-US" altLang="en-US" sz="28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273" name="Rectangle 8"/>
            <p:cNvSpPr>
              <a:spLocks noChangeArrowheads="1"/>
            </p:cNvSpPr>
            <p:nvPr/>
          </p:nvSpPr>
          <p:spPr bwMode="auto">
            <a:xfrm>
              <a:off x="2000" y="2392"/>
              <a:ext cx="75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8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-</a:t>
              </a:r>
              <a:endParaRPr lang="en-US" altLang="en-US" sz="28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274" name="Rectangle 9"/>
            <p:cNvSpPr>
              <a:spLocks noChangeArrowheads="1"/>
            </p:cNvSpPr>
            <p:nvPr/>
          </p:nvSpPr>
          <p:spPr bwMode="auto">
            <a:xfrm>
              <a:off x="2211" y="2392"/>
              <a:ext cx="1709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8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they have a price</a:t>
              </a:r>
              <a:endParaRPr lang="en-US" altLang="en-US" sz="28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275" name="Rectangle 10"/>
            <p:cNvSpPr>
              <a:spLocks noChangeArrowheads="1"/>
            </p:cNvSpPr>
            <p:nvPr/>
          </p:nvSpPr>
          <p:spPr bwMode="auto">
            <a:xfrm>
              <a:off x="957" y="2830"/>
              <a:ext cx="998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8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Exchange</a:t>
              </a:r>
              <a:endParaRPr lang="en-US" altLang="en-US" sz="28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276" name="Rectangle 11"/>
            <p:cNvSpPr>
              <a:spLocks noChangeArrowheads="1"/>
            </p:cNvSpPr>
            <p:nvPr/>
          </p:nvSpPr>
          <p:spPr bwMode="auto">
            <a:xfrm>
              <a:off x="2000" y="2830"/>
              <a:ext cx="75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8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-</a:t>
              </a:r>
              <a:endParaRPr lang="en-US" altLang="en-US" sz="28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277" name="Rectangle 12"/>
            <p:cNvSpPr>
              <a:spLocks noChangeArrowheads="1"/>
            </p:cNvSpPr>
            <p:nvPr/>
          </p:nvSpPr>
          <p:spPr bwMode="auto">
            <a:xfrm>
              <a:off x="2211" y="2830"/>
              <a:ext cx="2206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8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markets exist for them</a:t>
              </a:r>
              <a:endParaRPr lang="en-US" altLang="en-US" sz="28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1267" name="Text Box 13"/>
          <p:cNvSpPr txBox="1">
            <a:spLocks noChangeArrowheads="1"/>
          </p:cNvSpPr>
          <p:nvPr/>
        </p:nvSpPr>
        <p:spPr bwMode="auto">
          <a:xfrm>
            <a:off x="2800350" y="355601"/>
            <a:ext cx="62484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Characteristics of resources</a:t>
            </a:r>
          </a:p>
        </p:txBody>
      </p:sp>
    </p:spTree>
    <p:extLst>
      <p:ext uri="{BB962C8B-B14F-4D97-AF65-F5344CB8AC3E}">
        <p14:creationId xmlns:p14="http://schemas.microsoft.com/office/powerpoint/2010/main" val="1605457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632200" y="1295400"/>
            <a:ext cx="3835400" cy="4621213"/>
            <a:chOff x="1256" y="630"/>
            <a:chExt cx="2416" cy="2911"/>
          </a:xfrm>
        </p:grpSpPr>
        <p:sp>
          <p:nvSpPr>
            <p:cNvPr id="12291" name="Rectangle 3"/>
            <p:cNvSpPr>
              <a:spLocks noChangeArrowheads="1"/>
            </p:cNvSpPr>
            <p:nvPr/>
          </p:nvSpPr>
          <p:spPr bwMode="auto">
            <a:xfrm>
              <a:off x="1256" y="630"/>
              <a:ext cx="1339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 dirty="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Resources</a:t>
              </a:r>
              <a:endParaRPr lang="en-US" altLang="en-US" sz="2400" b="1" dirty="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292" name="Rectangle 4"/>
            <p:cNvSpPr>
              <a:spLocks noChangeArrowheads="1"/>
            </p:cNvSpPr>
            <p:nvPr/>
          </p:nvSpPr>
          <p:spPr bwMode="auto">
            <a:xfrm>
              <a:off x="2628" y="630"/>
              <a:ext cx="1044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 include: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/>
          </p:nvSpPr>
          <p:spPr bwMode="auto">
            <a:xfrm>
              <a:off x="1256" y="1229"/>
              <a:ext cx="109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294" name="Rectangle 6"/>
            <p:cNvSpPr>
              <a:spLocks noChangeArrowheads="1"/>
            </p:cNvSpPr>
            <p:nvPr/>
          </p:nvSpPr>
          <p:spPr bwMode="auto">
            <a:xfrm>
              <a:off x="1580" y="1229"/>
              <a:ext cx="1915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capital (money)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/>
          </p:nvSpPr>
          <p:spPr bwMode="auto">
            <a:xfrm>
              <a:off x="1256" y="1828"/>
              <a:ext cx="109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/>
          </p:nvSpPr>
          <p:spPr bwMode="auto">
            <a:xfrm>
              <a:off x="1580" y="1828"/>
              <a:ext cx="842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people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/>
          </p:nvSpPr>
          <p:spPr bwMode="auto">
            <a:xfrm>
              <a:off x="1256" y="2427"/>
              <a:ext cx="109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/>
          </p:nvSpPr>
          <p:spPr bwMode="auto">
            <a:xfrm>
              <a:off x="1531" y="2343"/>
              <a:ext cx="1781" cy="6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 dirty="0" smtClean="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Assets/technology</a:t>
              </a:r>
              <a:endParaRPr lang="en-US" altLang="en-US" sz="2400" b="1" dirty="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/>
          </p:nvSpPr>
          <p:spPr bwMode="auto">
            <a:xfrm>
              <a:off x="1299" y="3205"/>
              <a:ext cx="109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 dirty="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2400" b="1" dirty="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300" name="Rectangle 12"/>
            <p:cNvSpPr>
              <a:spLocks noChangeArrowheads="1"/>
            </p:cNvSpPr>
            <p:nvPr/>
          </p:nvSpPr>
          <p:spPr bwMode="auto">
            <a:xfrm>
              <a:off x="1580" y="3201"/>
              <a:ext cx="1386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500" dirty="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information</a:t>
              </a:r>
              <a:endParaRPr lang="en-US" altLang="en-US" sz="2400" b="1" dirty="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8497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143250" y="2300289"/>
            <a:ext cx="6288088" cy="2264715"/>
            <a:chOff x="288" y="1586"/>
            <a:chExt cx="5065" cy="1651"/>
          </a:xfrm>
        </p:grpSpPr>
        <p:sp>
          <p:nvSpPr>
            <p:cNvPr id="13316" name="Freeform 3"/>
            <p:cNvSpPr>
              <a:spLocks/>
            </p:cNvSpPr>
            <p:nvPr/>
          </p:nvSpPr>
          <p:spPr bwMode="auto">
            <a:xfrm>
              <a:off x="3829" y="1694"/>
              <a:ext cx="1518" cy="470"/>
            </a:xfrm>
            <a:custGeom>
              <a:avLst/>
              <a:gdLst>
                <a:gd name="T0" fmla="*/ 0 w 1518"/>
                <a:gd name="T1" fmla="*/ 119 h 470"/>
                <a:gd name="T2" fmla="*/ 0 w 1518"/>
                <a:gd name="T3" fmla="*/ 97 h 470"/>
                <a:gd name="T4" fmla="*/ 21 w 1518"/>
                <a:gd name="T5" fmla="*/ 54 h 470"/>
                <a:gd name="T6" fmla="*/ 54 w 1518"/>
                <a:gd name="T7" fmla="*/ 22 h 470"/>
                <a:gd name="T8" fmla="*/ 97 w 1518"/>
                <a:gd name="T9" fmla="*/ 0 h 470"/>
                <a:gd name="T10" fmla="*/ 1427 w 1518"/>
                <a:gd name="T11" fmla="*/ 0 h 470"/>
                <a:gd name="T12" fmla="*/ 1448 w 1518"/>
                <a:gd name="T13" fmla="*/ 11 h 470"/>
                <a:gd name="T14" fmla="*/ 1464 w 1518"/>
                <a:gd name="T15" fmla="*/ 22 h 470"/>
                <a:gd name="T16" fmla="*/ 1486 w 1518"/>
                <a:gd name="T17" fmla="*/ 38 h 470"/>
                <a:gd name="T18" fmla="*/ 1497 w 1518"/>
                <a:gd name="T19" fmla="*/ 54 h 470"/>
                <a:gd name="T20" fmla="*/ 1518 w 1518"/>
                <a:gd name="T21" fmla="*/ 97 h 470"/>
                <a:gd name="T22" fmla="*/ 1518 w 1518"/>
                <a:gd name="T23" fmla="*/ 373 h 470"/>
                <a:gd name="T24" fmla="*/ 1508 w 1518"/>
                <a:gd name="T25" fmla="*/ 400 h 470"/>
                <a:gd name="T26" fmla="*/ 1497 w 1518"/>
                <a:gd name="T27" fmla="*/ 416 h 470"/>
                <a:gd name="T28" fmla="*/ 1486 w 1518"/>
                <a:gd name="T29" fmla="*/ 438 h 470"/>
                <a:gd name="T30" fmla="*/ 1464 w 1518"/>
                <a:gd name="T31" fmla="*/ 448 h 470"/>
                <a:gd name="T32" fmla="*/ 1448 w 1518"/>
                <a:gd name="T33" fmla="*/ 459 h 470"/>
                <a:gd name="T34" fmla="*/ 1427 w 1518"/>
                <a:gd name="T35" fmla="*/ 470 h 470"/>
                <a:gd name="T36" fmla="*/ 97 w 1518"/>
                <a:gd name="T37" fmla="*/ 470 h 470"/>
                <a:gd name="T38" fmla="*/ 54 w 1518"/>
                <a:gd name="T39" fmla="*/ 448 h 470"/>
                <a:gd name="T40" fmla="*/ 37 w 1518"/>
                <a:gd name="T41" fmla="*/ 438 h 470"/>
                <a:gd name="T42" fmla="*/ 21 w 1518"/>
                <a:gd name="T43" fmla="*/ 416 h 470"/>
                <a:gd name="T44" fmla="*/ 10 w 1518"/>
                <a:gd name="T45" fmla="*/ 400 h 470"/>
                <a:gd name="T46" fmla="*/ 0 w 1518"/>
                <a:gd name="T47" fmla="*/ 373 h 470"/>
                <a:gd name="T48" fmla="*/ 0 w 1518"/>
                <a:gd name="T49" fmla="*/ 119 h 47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518"/>
                <a:gd name="T76" fmla="*/ 0 h 470"/>
                <a:gd name="T77" fmla="*/ 1518 w 1518"/>
                <a:gd name="T78" fmla="*/ 470 h 47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518" h="470">
                  <a:moveTo>
                    <a:pt x="0" y="119"/>
                  </a:moveTo>
                  <a:lnTo>
                    <a:pt x="0" y="97"/>
                  </a:lnTo>
                  <a:lnTo>
                    <a:pt x="21" y="54"/>
                  </a:lnTo>
                  <a:lnTo>
                    <a:pt x="54" y="22"/>
                  </a:lnTo>
                  <a:lnTo>
                    <a:pt x="97" y="0"/>
                  </a:lnTo>
                  <a:lnTo>
                    <a:pt x="1427" y="0"/>
                  </a:lnTo>
                  <a:lnTo>
                    <a:pt x="1448" y="11"/>
                  </a:lnTo>
                  <a:lnTo>
                    <a:pt x="1464" y="22"/>
                  </a:lnTo>
                  <a:lnTo>
                    <a:pt x="1486" y="38"/>
                  </a:lnTo>
                  <a:lnTo>
                    <a:pt x="1497" y="54"/>
                  </a:lnTo>
                  <a:lnTo>
                    <a:pt x="1518" y="97"/>
                  </a:lnTo>
                  <a:lnTo>
                    <a:pt x="1518" y="373"/>
                  </a:lnTo>
                  <a:lnTo>
                    <a:pt x="1508" y="400"/>
                  </a:lnTo>
                  <a:lnTo>
                    <a:pt x="1497" y="416"/>
                  </a:lnTo>
                  <a:lnTo>
                    <a:pt x="1486" y="438"/>
                  </a:lnTo>
                  <a:lnTo>
                    <a:pt x="1464" y="448"/>
                  </a:lnTo>
                  <a:lnTo>
                    <a:pt x="1448" y="459"/>
                  </a:lnTo>
                  <a:lnTo>
                    <a:pt x="1427" y="470"/>
                  </a:lnTo>
                  <a:lnTo>
                    <a:pt x="97" y="470"/>
                  </a:lnTo>
                  <a:lnTo>
                    <a:pt x="54" y="448"/>
                  </a:lnTo>
                  <a:lnTo>
                    <a:pt x="37" y="438"/>
                  </a:lnTo>
                  <a:lnTo>
                    <a:pt x="21" y="416"/>
                  </a:lnTo>
                  <a:lnTo>
                    <a:pt x="10" y="400"/>
                  </a:lnTo>
                  <a:lnTo>
                    <a:pt x="0" y="373"/>
                  </a:lnTo>
                  <a:lnTo>
                    <a:pt x="0" y="11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7" name="Freeform 4"/>
            <p:cNvSpPr>
              <a:spLocks/>
            </p:cNvSpPr>
            <p:nvPr/>
          </p:nvSpPr>
          <p:spPr bwMode="auto">
            <a:xfrm>
              <a:off x="3823" y="1689"/>
              <a:ext cx="1530" cy="480"/>
            </a:xfrm>
            <a:custGeom>
              <a:avLst/>
              <a:gdLst>
                <a:gd name="T0" fmla="*/ 0 w 1530"/>
                <a:gd name="T1" fmla="*/ 102 h 480"/>
                <a:gd name="T2" fmla="*/ 22 w 1530"/>
                <a:gd name="T3" fmla="*/ 54 h 480"/>
                <a:gd name="T4" fmla="*/ 60 w 1530"/>
                <a:gd name="T5" fmla="*/ 21 h 480"/>
                <a:gd name="T6" fmla="*/ 103 w 1530"/>
                <a:gd name="T7" fmla="*/ 0 h 480"/>
                <a:gd name="T8" fmla="*/ 1433 w 1530"/>
                <a:gd name="T9" fmla="*/ 0 h 480"/>
                <a:gd name="T10" fmla="*/ 1460 w 1530"/>
                <a:gd name="T11" fmla="*/ 11 h 480"/>
                <a:gd name="T12" fmla="*/ 1476 w 1530"/>
                <a:gd name="T13" fmla="*/ 21 h 480"/>
                <a:gd name="T14" fmla="*/ 1497 w 1530"/>
                <a:gd name="T15" fmla="*/ 38 h 480"/>
                <a:gd name="T16" fmla="*/ 1508 w 1530"/>
                <a:gd name="T17" fmla="*/ 59 h 480"/>
                <a:gd name="T18" fmla="*/ 1530 w 1530"/>
                <a:gd name="T19" fmla="*/ 102 h 480"/>
                <a:gd name="T20" fmla="*/ 1530 w 1530"/>
                <a:gd name="T21" fmla="*/ 378 h 480"/>
                <a:gd name="T22" fmla="*/ 1519 w 1530"/>
                <a:gd name="T23" fmla="*/ 410 h 480"/>
                <a:gd name="T24" fmla="*/ 1497 w 1530"/>
                <a:gd name="T25" fmla="*/ 443 h 480"/>
                <a:gd name="T26" fmla="*/ 1492 w 1530"/>
                <a:gd name="T27" fmla="*/ 448 h 480"/>
                <a:gd name="T28" fmla="*/ 1454 w 1530"/>
                <a:gd name="T29" fmla="*/ 470 h 480"/>
                <a:gd name="T30" fmla="*/ 1433 w 1530"/>
                <a:gd name="T31" fmla="*/ 480 h 480"/>
                <a:gd name="T32" fmla="*/ 103 w 1530"/>
                <a:gd name="T33" fmla="*/ 480 h 480"/>
                <a:gd name="T34" fmla="*/ 54 w 1530"/>
                <a:gd name="T35" fmla="*/ 459 h 480"/>
                <a:gd name="T36" fmla="*/ 38 w 1530"/>
                <a:gd name="T37" fmla="*/ 448 h 480"/>
                <a:gd name="T38" fmla="*/ 22 w 1530"/>
                <a:gd name="T39" fmla="*/ 426 h 480"/>
                <a:gd name="T40" fmla="*/ 11 w 1530"/>
                <a:gd name="T41" fmla="*/ 405 h 480"/>
                <a:gd name="T42" fmla="*/ 0 w 1530"/>
                <a:gd name="T43" fmla="*/ 378 h 480"/>
                <a:gd name="T44" fmla="*/ 16 w 1530"/>
                <a:gd name="T45" fmla="*/ 124 h 480"/>
                <a:gd name="T46" fmla="*/ 33 w 1530"/>
                <a:gd name="T47" fmla="*/ 410 h 480"/>
                <a:gd name="T48" fmla="*/ 49 w 1530"/>
                <a:gd name="T49" fmla="*/ 437 h 480"/>
                <a:gd name="T50" fmla="*/ 103 w 1530"/>
                <a:gd name="T51" fmla="*/ 464 h 480"/>
                <a:gd name="T52" fmla="*/ 1465 w 1530"/>
                <a:gd name="T53" fmla="*/ 448 h 480"/>
                <a:gd name="T54" fmla="*/ 1470 w 1530"/>
                <a:gd name="T55" fmla="*/ 443 h 480"/>
                <a:gd name="T56" fmla="*/ 1492 w 1530"/>
                <a:gd name="T57" fmla="*/ 421 h 480"/>
                <a:gd name="T58" fmla="*/ 1503 w 1530"/>
                <a:gd name="T59" fmla="*/ 410 h 480"/>
                <a:gd name="T60" fmla="*/ 1514 w 1530"/>
                <a:gd name="T61" fmla="*/ 102 h 480"/>
                <a:gd name="T62" fmla="*/ 1487 w 1530"/>
                <a:gd name="T63" fmla="*/ 48 h 480"/>
                <a:gd name="T64" fmla="*/ 1465 w 1530"/>
                <a:gd name="T65" fmla="*/ 32 h 480"/>
                <a:gd name="T66" fmla="*/ 103 w 1530"/>
                <a:gd name="T67" fmla="*/ 16 h 480"/>
                <a:gd name="T68" fmla="*/ 38 w 1530"/>
                <a:gd name="T69" fmla="*/ 59 h 480"/>
                <a:gd name="T70" fmla="*/ 0 w 1530"/>
                <a:gd name="T71" fmla="*/ 102 h 48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530"/>
                <a:gd name="T109" fmla="*/ 0 h 480"/>
                <a:gd name="T110" fmla="*/ 1530 w 1530"/>
                <a:gd name="T111" fmla="*/ 480 h 48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530" h="480">
                  <a:moveTo>
                    <a:pt x="0" y="102"/>
                  </a:moveTo>
                  <a:lnTo>
                    <a:pt x="0" y="102"/>
                  </a:lnTo>
                  <a:lnTo>
                    <a:pt x="22" y="59"/>
                  </a:lnTo>
                  <a:lnTo>
                    <a:pt x="22" y="54"/>
                  </a:lnTo>
                  <a:lnTo>
                    <a:pt x="54" y="21"/>
                  </a:lnTo>
                  <a:lnTo>
                    <a:pt x="60" y="21"/>
                  </a:lnTo>
                  <a:lnTo>
                    <a:pt x="103" y="0"/>
                  </a:lnTo>
                  <a:lnTo>
                    <a:pt x="1433" y="0"/>
                  </a:lnTo>
                  <a:lnTo>
                    <a:pt x="1454" y="11"/>
                  </a:lnTo>
                  <a:lnTo>
                    <a:pt x="1460" y="11"/>
                  </a:lnTo>
                  <a:lnTo>
                    <a:pt x="1476" y="21"/>
                  </a:lnTo>
                  <a:lnTo>
                    <a:pt x="1497" y="38"/>
                  </a:lnTo>
                  <a:lnTo>
                    <a:pt x="1508" y="54"/>
                  </a:lnTo>
                  <a:lnTo>
                    <a:pt x="1508" y="59"/>
                  </a:lnTo>
                  <a:lnTo>
                    <a:pt x="1530" y="102"/>
                  </a:lnTo>
                  <a:lnTo>
                    <a:pt x="1530" y="378"/>
                  </a:lnTo>
                  <a:lnTo>
                    <a:pt x="1519" y="405"/>
                  </a:lnTo>
                  <a:lnTo>
                    <a:pt x="1519" y="410"/>
                  </a:lnTo>
                  <a:lnTo>
                    <a:pt x="1497" y="443"/>
                  </a:lnTo>
                  <a:lnTo>
                    <a:pt x="1492" y="448"/>
                  </a:lnTo>
                  <a:lnTo>
                    <a:pt x="1460" y="470"/>
                  </a:lnTo>
                  <a:lnTo>
                    <a:pt x="1454" y="470"/>
                  </a:lnTo>
                  <a:lnTo>
                    <a:pt x="1433" y="480"/>
                  </a:lnTo>
                  <a:lnTo>
                    <a:pt x="103" y="480"/>
                  </a:lnTo>
                  <a:lnTo>
                    <a:pt x="60" y="459"/>
                  </a:lnTo>
                  <a:lnTo>
                    <a:pt x="54" y="459"/>
                  </a:lnTo>
                  <a:lnTo>
                    <a:pt x="38" y="448"/>
                  </a:lnTo>
                  <a:lnTo>
                    <a:pt x="22" y="426"/>
                  </a:lnTo>
                  <a:lnTo>
                    <a:pt x="11" y="410"/>
                  </a:lnTo>
                  <a:lnTo>
                    <a:pt x="11" y="405"/>
                  </a:lnTo>
                  <a:lnTo>
                    <a:pt x="0" y="378"/>
                  </a:lnTo>
                  <a:lnTo>
                    <a:pt x="0" y="124"/>
                  </a:lnTo>
                  <a:lnTo>
                    <a:pt x="16" y="124"/>
                  </a:lnTo>
                  <a:lnTo>
                    <a:pt x="16" y="378"/>
                  </a:lnTo>
                  <a:lnTo>
                    <a:pt x="33" y="410"/>
                  </a:lnTo>
                  <a:lnTo>
                    <a:pt x="33" y="416"/>
                  </a:lnTo>
                  <a:lnTo>
                    <a:pt x="49" y="437"/>
                  </a:lnTo>
                  <a:lnTo>
                    <a:pt x="103" y="464"/>
                  </a:lnTo>
                  <a:lnTo>
                    <a:pt x="1433" y="464"/>
                  </a:lnTo>
                  <a:lnTo>
                    <a:pt x="1465" y="448"/>
                  </a:lnTo>
                  <a:lnTo>
                    <a:pt x="1470" y="443"/>
                  </a:lnTo>
                  <a:lnTo>
                    <a:pt x="1487" y="437"/>
                  </a:lnTo>
                  <a:lnTo>
                    <a:pt x="1492" y="421"/>
                  </a:lnTo>
                  <a:lnTo>
                    <a:pt x="1497" y="416"/>
                  </a:lnTo>
                  <a:lnTo>
                    <a:pt x="1503" y="410"/>
                  </a:lnTo>
                  <a:lnTo>
                    <a:pt x="1514" y="378"/>
                  </a:lnTo>
                  <a:lnTo>
                    <a:pt x="1514" y="102"/>
                  </a:lnTo>
                  <a:lnTo>
                    <a:pt x="1487" y="48"/>
                  </a:lnTo>
                  <a:lnTo>
                    <a:pt x="1465" y="32"/>
                  </a:lnTo>
                  <a:lnTo>
                    <a:pt x="1433" y="16"/>
                  </a:lnTo>
                  <a:lnTo>
                    <a:pt x="103" y="16"/>
                  </a:lnTo>
                  <a:lnTo>
                    <a:pt x="60" y="38"/>
                  </a:lnTo>
                  <a:lnTo>
                    <a:pt x="38" y="59"/>
                  </a:lnTo>
                  <a:lnTo>
                    <a:pt x="16" y="102"/>
                  </a:lnTo>
                  <a:lnTo>
                    <a:pt x="0" y="10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8" name="Rectangle 5"/>
            <p:cNvSpPr>
              <a:spLocks noChangeArrowheads="1"/>
            </p:cNvSpPr>
            <p:nvPr/>
          </p:nvSpPr>
          <p:spPr bwMode="auto">
            <a:xfrm>
              <a:off x="3823" y="1791"/>
              <a:ext cx="16" cy="2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13319" name="Freeform 6"/>
            <p:cNvSpPr>
              <a:spLocks/>
            </p:cNvSpPr>
            <p:nvPr/>
          </p:nvSpPr>
          <p:spPr bwMode="auto">
            <a:xfrm>
              <a:off x="293" y="1592"/>
              <a:ext cx="1719" cy="675"/>
            </a:xfrm>
            <a:custGeom>
              <a:avLst/>
              <a:gdLst>
                <a:gd name="T0" fmla="*/ 0 w 1719"/>
                <a:gd name="T1" fmla="*/ 167 h 675"/>
                <a:gd name="T2" fmla="*/ 11 w 1719"/>
                <a:gd name="T3" fmla="*/ 102 h 675"/>
                <a:gd name="T4" fmla="*/ 27 w 1719"/>
                <a:gd name="T5" fmla="*/ 75 h 675"/>
                <a:gd name="T6" fmla="*/ 49 w 1719"/>
                <a:gd name="T7" fmla="*/ 48 h 675"/>
                <a:gd name="T8" fmla="*/ 76 w 1719"/>
                <a:gd name="T9" fmla="*/ 27 h 675"/>
                <a:gd name="T10" fmla="*/ 103 w 1719"/>
                <a:gd name="T11" fmla="*/ 10 h 675"/>
                <a:gd name="T12" fmla="*/ 168 w 1719"/>
                <a:gd name="T13" fmla="*/ 0 h 675"/>
                <a:gd name="T14" fmla="*/ 1552 w 1719"/>
                <a:gd name="T15" fmla="*/ 0 h 675"/>
                <a:gd name="T16" fmla="*/ 1617 w 1719"/>
                <a:gd name="T17" fmla="*/ 10 h 675"/>
                <a:gd name="T18" fmla="*/ 1644 w 1719"/>
                <a:gd name="T19" fmla="*/ 27 h 675"/>
                <a:gd name="T20" fmla="*/ 1671 w 1719"/>
                <a:gd name="T21" fmla="*/ 48 h 675"/>
                <a:gd name="T22" fmla="*/ 1692 w 1719"/>
                <a:gd name="T23" fmla="*/ 75 h 675"/>
                <a:gd name="T24" fmla="*/ 1709 w 1719"/>
                <a:gd name="T25" fmla="*/ 102 h 675"/>
                <a:gd name="T26" fmla="*/ 1719 w 1719"/>
                <a:gd name="T27" fmla="*/ 167 h 675"/>
                <a:gd name="T28" fmla="*/ 1719 w 1719"/>
                <a:gd name="T29" fmla="*/ 507 h 675"/>
                <a:gd name="T30" fmla="*/ 1709 w 1719"/>
                <a:gd name="T31" fmla="*/ 572 h 675"/>
                <a:gd name="T32" fmla="*/ 1692 w 1719"/>
                <a:gd name="T33" fmla="*/ 599 h 675"/>
                <a:gd name="T34" fmla="*/ 1671 w 1719"/>
                <a:gd name="T35" fmla="*/ 626 h 675"/>
                <a:gd name="T36" fmla="*/ 1644 w 1719"/>
                <a:gd name="T37" fmla="*/ 648 h 675"/>
                <a:gd name="T38" fmla="*/ 1617 w 1719"/>
                <a:gd name="T39" fmla="*/ 664 h 675"/>
                <a:gd name="T40" fmla="*/ 1552 w 1719"/>
                <a:gd name="T41" fmla="*/ 675 h 675"/>
                <a:gd name="T42" fmla="*/ 168 w 1719"/>
                <a:gd name="T43" fmla="*/ 675 h 675"/>
                <a:gd name="T44" fmla="*/ 103 w 1719"/>
                <a:gd name="T45" fmla="*/ 664 h 675"/>
                <a:gd name="T46" fmla="*/ 76 w 1719"/>
                <a:gd name="T47" fmla="*/ 648 h 675"/>
                <a:gd name="T48" fmla="*/ 49 w 1719"/>
                <a:gd name="T49" fmla="*/ 626 h 675"/>
                <a:gd name="T50" fmla="*/ 27 w 1719"/>
                <a:gd name="T51" fmla="*/ 599 h 675"/>
                <a:gd name="T52" fmla="*/ 11 w 1719"/>
                <a:gd name="T53" fmla="*/ 572 h 675"/>
                <a:gd name="T54" fmla="*/ 0 w 1719"/>
                <a:gd name="T55" fmla="*/ 507 h 675"/>
                <a:gd name="T56" fmla="*/ 0 w 1719"/>
                <a:gd name="T57" fmla="*/ 167 h 67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719"/>
                <a:gd name="T88" fmla="*/ 0 h 675"/>
                <a:gd name="T89" fmla="*/ 1719 w 1719"/>
                <a:gd name="T90" fmla="*/ 675 h 675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719" h="675">
                  <a:moveTo>
                    <a:pt x="0" y="167"/>
                  </a:moveTo>
                  <a:lnTo>
                    <a:pt x="11" y="102"/>
                  </a:lnTo>
                  <a:lnTo>
                    <a:pt x="27" y="75"/>
                  </a:lnTo>
                  <a:lnTo>
                    <a:pt x="49" y="48"/>
                  </a:lnTo>
                  <a:lnTo>
                    <a:pt x="76" y="27"/>
                  </a:lnTo>
                  <a:lnTo>
                    <a:pt x="103" y="10"/>
                  </a:lnTo>
                  <a:lnTo>
                    <a:pt x="168" y="0"/>
                  </a:lnTo>
                  <a:lnTo>
                    <a:pt x="1552" y="0"/>
                  </a:lnTo>
                  <a:lnTo>
                    <a:pt x="1617" y="10"/>
                  </a:lnTo>
                  <a:lnTo>
                    <a:pt x="1644" y="27"/>
                  </a:lnTo>
                  <a:lnTo>
                    <a:pt x="1671" y="48"/>
                  </a:lnTo>
                  <a:lnTo>
                    <a:pt x="1692" y="75"/>
                  </a:lnTo>
                  <a:lnTo>
                    <a:pt x="1709" y="102"/>
                  </a:lnTo>
                  <a:lnTo>
                    <a:pt x="1719" y="167"/>
                  </a:lnTo>
                  <a:lnTo>
                    <a:pt x="1719" y="507"/>
                  </a:lnTo>
                  <a:lnTo>
                    <a:pt x="1709" y="572"/>
                  </a:lnTo>
                  <a:lnTo>
                    <a:pt x="1692" y="599"/>
                  </a:lnTo>
                  <a:lnTo>
                    <a:pt x="1671" y="626"/>
                  </a:lnTo>
                  <a:lnTo>
                    <a:pt x="1644" y="648"/>
                  </a:lnTo>
                  <a:lnTo>
                    <a:pt x="1617" y="664"/>
                  </a:lnTo>
                  <a:lnTo>
                    <a:pt x="1552" y="675"/>
                  </a:lnTo>
                  <a:lnTo>
                    <a:pt x="168" y="675"/>
                  </a:lnTo>
                  <a:lnTo>
                    <a:pt x="103" y="664"/>
                  </a:lnTo>
                  <a:lnTo>
                    <a:pt x="76" y="648"/>
                  </a:lnTo>
                  <a:lnTo>
                    <a:pt x="49" y="626"/>
                  </a:lnTo>
                  <a:lnTo>
                    <a:pt x="27" y="599"/>
                  </a:lnTo>
                  <a:lnTo>
                    <a:pt x="11" y="572"/>
                  </a:lnTo>
                  <a:lnTo>
                    <a:pt x="0" y="507"/>
                  </a:lnTo>
                  <a:lnTo>
                    <a:pt x="0" y="16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0" name="Freeform 7"/>
            <p:cNvSpPr>
              <a:spLocks/>
            </p:cNvSpPr>
            <p:nvPr/>
          </p:nvSpPr>
          <p:spPr bwMode="auto">
            <a:xfrm>
              <a:off x="288" y="1586"/>
              <a:ext cx="1730" cy="686"/>
            </a:xfrm>
            <a:custGeom>
              <a:avLst/>
              <a:gdLst>
                <a:gd name="T0" fmla="*/ 11 w 1730"/>
                <a:gd name="T1" fmla="*/ 103 h 686"/>
                <a:gd name="T2" fmla="*/ 27 w 1730"/>
                <a:gd name="T3" fmla="*/ 76 h 686"/>
                <a:gd name="T4" fmla="*/ 49 w 1730"/>
                <a:gd name="T5" fmla="*/ 49 h 686"/>
                <a:gd name="T6" fmla="*/ 76 w 1730"/>
                <a:gd name="T7" fmla="*/ 27 h 686"/>
                <a:gd name="T8" fmla="*/ 108 w 1730"/>
                <a:gd name="T9" fmla="*/ 11 h 686"/>
                <a:gd name="T10" fmla="*/ 173 w 1730"/>
                <a:gd name="T11" fmla="*/ 0 h 686"/>
                <a:gd name="T12" fmla="*/ 1557 w 1730"/>
                <a:gd name="T13" fmla="*/ 0 h 686"/>
                <a:gd name="T14" fmla="*/ 1627 w 1730"/>
                <a:gd name="T15" fmla="*/ 11 h 686"/>
                <a:gd name="T16" fmla="*/ 1654 w 1730"/>
                <a:gd name="T17" fmla="*/ 27 h 686"/>
                <a:gd name="T18" fmla="*/ 1681 w 1730"/>
                <a:gd name="T19" fmla="*/ 49 h 686"/>
                <a:gd name="T20" fmla="*/ 1703 w 1730"/>
                <a:gd name="T21" fmla="*/ 76 h 686"/>
                <a:gd name="T22" fmla="*/ 1719 w 1730"/>
                <a:gd name="T23" fmla="*/ 108 h 686"/>
                <a:gd name="T24" fmla="*/ 1730 w 1730"/>
                <a:gd name="T25" fmla="*/ 173 h 686"/>
                <a:gd name="T26" fmla="*/ 1730 w 1730"/>
                <a:gd name="T27" fmla="*/ 513 h 686"/>
                <a:gd name="T28" fmla="*/ 1719 w 1730"/>
                <a:gd name="T29" fmla="*/ 583 h 686"/>
                <a:gd name="T30" fmla="*/ 1703 w 1730"/>
                <a:gd name="T31" fmla="*/ 610 h 686"/>
                <a:gd name="T32" fmla="*/ 1681 w 1730"/>
                <a:gd name="T33" fmla="*/ 637 h 686"/>
                <a:gd name="T34" fmla="*/ 1654 w 1730"/>
                <a:gd name="T35" fmla="*/ 659 h 686"/>
                <a:gd name="T36" fmla="*/ 1622 w 1730"/>
                <a:gd name="T37" fmla="*/ 675 h 686"/>
                <a:gd name="T38" fmla="*/ 1557 w 1730"/>
                <a:gd name="T39" fmla="*/ 686 h 686"/>
                <a:gd name="T40" fmla="*/ 173 w 1730"/>
                <a:gd name="T41" fmla="*/ 686 h 686"/>
                <a:gd name="T42" fmla="*/ 103 w 1730"/>
                <a:gd name="T43" fmla="*/ 675 h 686"/>
                <a:gd name="T44" fmla="*/ 76 w 1730"/>
                <a:gd name="T45" fmla="*/ 659 h 686"/>
                <a:gd name="T46" fmla="*/ 49 w 1730"/>
                <a:gd name="T47" fmla="*/ 637 h 686"/>
                <a:gd name="T48" fmla="*/ 27 w 1730"/>
                <a:gd name="T49" fmla="*/ 610 h 686"/>
                <a:gd name="T50" fmla="*/ 11 w 1730"/>
                <a:gd name="T51" fmla="*/ 578 h 686"/>
                <a:gd name="T52" fmla="*/ 0 w 1730"/>
                <a:gd name="T53" fmla="*/ 513 h 686"/>
                <a:gd name="T54" fmla="*/ 16 w 1730"/>
                <a:gd name="T55" fmla="*/ 173 h 686"/>
                <a:gd name="T56" fmla="*/ 27 w 1730"/>
                <a:gd name="T57" fmla="*/ 573 h 686"/>
                <a:gd name="T58" fmla="*/ 59 w 1730"/>
                <a:gd name="T59" fmla="*/ 627 h 686"/>
                <a:gd name="T60" fmla="*/ 114 w 1730"/>
                <a:gd name="T61" fmla="*/ 659 h 686"/>
                <a:gd name="T62" fmla="*/ 1557 w 1730"/>
                <a:gd name="T63" fmla="*/ 670 h 686"/>
                <a:gd name="T64" fmla="*/ 1670 w 1730"/>
                <a:gd name="T65" fmla="*/ 627 h 686"/>
                <a:gd name="T66" fmla="*/ 1670 w 1730"/>
                <a:gd name="T67" fmla="*/ 627 h 686"/>
                <a:gd name="T68" fmla="*/ 1714 w 1730"/>
                <a:gd name="T69" fmla="*/ 513 h 686"/>
                <a:gd name="T70" fmla="*/ 1703 w 1730"/>
                <a:gd name="T71" fmla="*/ 114 h 686"/>
                <a:gd name="T72" fmla="*/ 1670 w 1730"/>
                <a:gd name="T73" fmla="*/ 60 h 686"/>
                <a:gd name="T74" fmla="*/ 1616 w 1730"/>
                <a:gd name="T75" fmla="*/ 27 h 686"/>
                <a:gd name="T76" fmla="*/ 173 w 1730"/>
                <a:gd name="T77" fmla="*/ 16 h 686"/>
                <a:gd name="T78" fmla="*/ 59 w 1730"/>
                <a:gd name="T79" fmla="*/ 60 h 686"/>
                <a:gd name="T80" fmla="*/ 59 w 1730"/>
                <a:gd name="T81" fmla="*/ 60 h 686"/>
                <a:gd name="T82" fmla="*/ 11 w 1730"/>
                <a:gd name="T83" fmla="*/ 108 h 68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730"/>
                <a:gd name="T127" fmla="*/ 0 h 686"/>
                <a:gd name="T128" fmla="*/ 1730 w 1730"/>
                <a:gd name="T129" fmla="*/ 686 h 68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730" h="686">
                  <a:moveTo>
                    <a:pt x="11" y="108"/>
                  </a:moveTo>
                  <a:lnTo>
                    <a:pt x="11" y="103"/>
                  </a:lnTo>
                  <a:lnTo>
                    <a:pt x="27" y="76"/>
                  </a:lnTo>
                  <a:lnTo>
                    <a:pt x="49" y="49"/>
                  </a:lnTo>
                  <a:lnTo>
                    <a:pt x="76" y="27"/>
                  </a:lnTo>
                  <a:lnTo>
                    <a:pt x="103" y="11"/>
                  </a:lnTo>
                  <a:lnTo>
                    <a:pt x="108" y="11"/>
                  </a:lnTo>
                  <a:lnTo>
                    <a:pt x="173" y="0"/>
                  </a:lnTo>
                  <a:lnTo>
                    <a:pt x="1557" y="0"/>
                  </a:lnTo>
                  <a:lnTo>
                    <a:pt x="1622" y="11"/>
                  </a:lnTo>
                  <a:lnTo>
                    <a:pt x="1627" y="11"/>
                  </a:lnTo>
                  <a:lnTo>
                    <a:pt x="1654" y="27"/>
                  </a:lnTo>
                  <a:lnTo>
                    <a:pt x="1681" y="49"/>
                  </a:lnTo>
                  <a:lnTo>
                    <a:pt x="1703" y="76"/>
                  </a:lnTo>
                  <a:lnTo>
                    <a:pt x="1719" y="103"/>
                  </a:lnTo>
                  <a:lnTo>
                    <a:pt x="1719" y="108"/>
                  </a:lnTo>
                  <a:lnTo>
                    <a:pt x="1730" y="173"/>
                  </a:lnTo>
                  <a:lnTo>
                    <a:pt x="1730" y="513"/>
                  </a:lnTo>
                  <a:lnTo>
                    <a:pt x="1719" y="578"/>
                  </a:lnTo>
                  <a:lnTo>
                    <a:pt x="1719" y="583"/>
                  </a:lnTo>
                  <a:lnTo>
                    <a:pt x="1703" y="610"/>
                  </a:lnTo>
                  <a:lnTo>
                    <a:pt x="1681" y="637"/>
                  </a:lnTo>
                  <a:lnTo>
                    <a:pt x="1654" y="659"/>
                  </a:lnTo>
                  <a:lnTo>
                    <a:pt x="1627" y="675"/>
                  </a:lnTo>
                  <a:lnTo>
                    <a:pt x="1622" y="675"/>
                  </a:lnTo>
                  <a:lnTo>
                    <a:pt x="1557" y="686"/>
                  </a:lnTo>
                  <a:lnTo>
                    <a:pt x="173" y="686"/>
                  </a:lnTo>
                  <a:lnTo>
                    <a:pt x="108" y="675"/>
                  </a:lnTo>
                  <a:lnTo>
                    <a:pt x="103" y="675"/>
                  </a:lnTo>
                  <a:lnTo>
                    <a:pt x="76" y="659"/>
                  </a:lnTo>
                  <a:lnTo>
                    <a:pt x="49" y="637"/>
                  </a:lnTo>
                  <a:lnTo>
                    <a:pt x="27" y="610"/>
                  </a:lnTo>
                  <a:lnTo>
                    <a:pt x="11" y="583"/>
                  </a:lnTo>
                  <a:lnTo>
                    <a:pt x="11" y="578"/>
                  </a:lnTo>
                  <a:lnTo>
                    <a:pt x="0" y="513"/>
                  </a:lnTo>
                  <a:lnTo>
                    <a:pt x="0" y="173"/>
                  </a:lnTo>
                  <a:lnTo>
                    <a:pt x="16" y="173"/>
                  </a:lnTo>
                  <a:lnTo>
                    <a:pt x="16" y="513"/>
                  </a:lnTo>
                  <a:lnTo>
                    <a:pt x="27" y="573"/>
                  </a:lnTo>
                  <a:lnTo>
                    <a:pt x="59" y="627"/>
                  </a:lnTo>
                  <a:lnTo>
                    <a:pt x="114" y="659"/>
                  </a:lnTo>
                  <a:lnTo>
                    <a:pt x="173" y="670"/>
                  </a:lnTo>
                  <a:lnTo>
                    <a:pt x="1557" y="670"/>
                  </a:lnTo>
                  <a:lnTo>
                    <a:pt x="1616" y="659"/>
                  </a:lnTo>
                  <a:lnTo>
                    <a:pt x="1670" y="627"/>
                  </a:lnTo>
                  <a:lnTo>
                    <a:pt x="1703" y="573"/>
                  </a:lnTo>
                  <a:lnTo>
                    <a:pt x="1714" y="513"/>
                  </a:lnTo>
                  <a:lnTo>
                    <a:pt x="1714" y="173"/>
                  </a:lnTo>
                  <a:lnTo>
                    <a:pt x="1703" y="114"/>
                  </a:lnTo>
                  <a:lnTo>
                    <a:pt x="1670" y="60"/>
                  </a:lnTo>
                  <a:lnTo>
                    <a:pt x="1616" y="27"/>
                  </a:lnTo>
                  <a:lnTo>
                    <a:pt x="1557" y="16"/>
                  </a:lnTo>
                  <a:lnTo>
                    <a:pt x="173" y="16"/>
                  </a:lnTo>
                  <a:lnTo>
                    <a:pt x="114" y="27"/>
                  </a:lnTo>
                  <a:lnTo>
                    <a:pt x="59" y="60"/>
                  </a:lnTo>
                  <a:lnTo>
                    <a:pt x="27" y="114"/>
                  </a:lnTo>
                  <a:lnTo>
                    <a:pt x="11" y="1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1" name="Freeform 8"/>
            <p:cNvSpPr>
              <a:spLocks/>
            </p:cNvSpPr>
            <p:nvPr/>
          </p:nvSpPr>
          <p:spPr bwMode="auto">
            <a:xfrm>
              <a:off x="288" y="1694"/>
              <a:ext cx="27" cy="65"/>
            </a:xfrm>
            <a:custGeom>
              <a:avLst/>
              <a:gdLst>
                <a:gd name="T0" fmla="*/ 0 w 27"/>
                <a:gd name="T1" fmla="*/ 65 h 65"/>
                <a:gd name="T2" fmla="*/ 0 w 27"/>
                <a:gd name="T3" fmla="*/ 65 h 65"/>
                <a:gd name="T4" fmla="*/ 11 w 27"/>
                <a:gd name="T5" fmla="*/ 0 h 65"/>
                <a:gd name="T6" fmla="*/ 27 w 27"/>
                <a:gd name="T7" fmla="*/ 0 h 65"/>
                <a:gd name="T8" fmla="*/ 16 w 27"/>
                <a:gd name="T9" fmla="*/ 65 h 65"/>
                <a:gd name="T10" fmla="*/ 0 w 27"/>
                <a:gd name="T11" fmla="*/ 65 h 6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7"/>
                <a:gd name="T19" fmla="*/ 0 h 65"/>
                <a:gd name="T20" fmla="*/ 27 w 27"/>
                <a:gd name="T21" fmla="*/ 65 h 65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7" h="65">
                  <a:moveTo>
                    <a:pt x="0" y="65"/>
                  </a:moveTo>
                  <a:lnTo>
                    <a:pt x="0" y="65"/>
                  </a:lnTo>
                  <a:lnTo>
                    <a:pt x="11" y="0"/>
                  </a:lnTo>
                  <a:lnTo>
                    <a:pt x="27" y="0"/>
                  </a:lnTo>
                  <a:lnTo>
                    <a:pt x="16" y="65"/>
                  </a:lnTo>
                  <a:lnTo>
                    <a:pt x="0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2" name="Rectangle 9"/>
            <p:cNvSpPr>
              <a:spLocks noChangeArrowheads="1"/>
            </p:cNvSpPr>
            <p:nvPr/>
          </p:nvSpPr>
          <p:spPr bwMode="auto">
            <a:xfrm>
              <a:off x="412" y="1630"/>
              <a:ext cx="456" cy="2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The 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323" name="Rectangle 10"/>
            <p:cNvSpPr>
              <a:spLocks noChangeArrowheads="1"/>
            </p:cNvSpPr>
            <p:nvPr/>
          </p:nvSpPr>
          <p:spPr bwMode="auto">
            <a:xfrm>
              <a:off x="412" y="1900"/>
              <a:ext cx="1329" cy="2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Entrepreneur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324" name="Rectangle 11"/>
            <p:cNvSpPr>
              <a:spLocks noChangeArrowheads="1"/>
            </p:cNvSpPr>
            <p:nvPr/>
          </p:nvSpPr>
          <p:spPr bwMode="auto">
            <a:xfrm>
              <a:off x="3926" y="1775"/>
              <a:ext cx="1176" cy="2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Opportunity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325" name="Freeform 12"/>
            <p:cNvSpPr>
              <a:spLocks/>
            </p:cNvSpPr>
            <p:nvPr/>
          </p:nvSpPr>
          <p:spPr bwMode="auto">
            <a:xfrm>
              <a:off x="2066" y="1710"/>
              <a:ext cx="1730" cy="416"/>
            </a:xfrm>
            <a:custGeom>
              <a:avLst/>
              <a:gdLst>
                <a:gd name="T0" fmla="*/ 1730 w 1730"/>
                <a:gd name="T1" fmla="*/ 211 h 416"/>
                <a:gd name="T2" fmla="*/ 1654 w 1730"/>
                <a:gd name="T3" fmla="*/ 184 h 416"/>
                <a:gd name="T4" fmla="*/ 1584 w 1730"/>
                <a:gd name="T5" fmla="*/ 162 h 416"/>
                <a:gd name="T6" fmla="*/ 1519 w 1730"/>
                <a:gd name="T7" fmla="*/ 141 h 416"/>
                <a:gd name="T8" fmla="*/ 1460 w 1730"/>
                <a:gd name="T9" fmla="*/ 119 h 416"/>
                <a:gd name="T10" fmla="*/ 1400 w 1730"/>
                <a:gd name="T11" fmla="*/ 103 h 416"/>
                <a:gd name="T12" fmla="*/ 1346 w 1730"/>
                <a:gd name="T13" fmla="*/ 87 h 416"/>
                <a:gd name="T14" fmla="*/ 1298 w 1730"/>
                <a:gd name="T15" fmla="*/ 71 h 416"/>
                <a:gd name="T16" fmla="*/ 1260 w 1730"/>
                <a:gd name="T17" fmla="*/ 54 h 416"/>
                <a:gd name="T18" fmla="*/ 1217 w 1730"/>
                <a:gd name="T19" fmla="*/ 44 h 416"/>
                <a:gd name="T20" fmla="*/ 1184 w 1730"/>
                <a:gd name="T21" fmla="*/ 33 h 416"/>
                <a:gd name="T22" fmla="*/ 1157 w 1730"/>
                <a:gd name="T23" fmla="*/ 22 h 416"/>
                <a:gd name="T24" fmla="*/ 1136 w 1730"/>
                <a:gd name="T25" fmla="*/ 17 h 416"/>
                <a:gd name="T26" fmla="*/ 1114 w 1730"/>
                <a:gd name="T27" fmla="*/ 6 h 416"/>
                <a:gd name="T28" fmla="*/ 1103 w 1730"/>
                <a:gd name="T29" fmla="*/ 6 h 416"/>
                <a:gd name="T30" fmla="*/ 1092 w 1730"/>
                <a:gd name="T31" fmla="*/ 0 h 416"/>
                <a:gd name="T32" fmla="*/ 1092 w 1730"/>
                <a:gd name="T33" fmla="*/ 103 h 416"/>
                <a:gd name="T34" fmla="*/ 0 w 1730"/>
                <a:gd name="T35" fmla="*/ 103 h 416"/>
                <a:gd name="T36" fmla="*/ 0 w 1730"/>
                <a:gd name="T37" fmla="*/ 314 h 416"/>
                <a:gd name="T38" fmla="*/ 1092 w 1730"/>
                <a:gd name="T39" fmla="*/ 314 h 416"/>
                <a:gd name="T40" fmla="*/ 1092 w 1730"/>
                <a:gd name="T41" fmla="*/ 416 h 416"/>
                <a:gd name="T42" fmla="*/ 1103 w 1730"/>
                <a:gd name="T43" fmla="*/ 411 h 416"/>
                <a:gd name="T44" fmla="*/ 1114 w 1730"/>
                <a:gd name="T45" fmla="*/ 411 h 416"/>
                <a:gd name="T46" fmla="*/ 1136 w 1730"/>
                <a:gd name="T47" fmla="*/ 400 h 416"/>
                <a:gd name="T48" fmla="*/ 1157 w 1730"/>
                <a:gd name="T49" fmla="*/ 395 h 416"/>
                <a:gd name="T50" fmla="*/ 1184 w 1730"/>
                <a:gd name="T51" fmla="*/ 384 h 416"/>
                <a:gd name="T52" fmla="*/ 1217 w 1730"/>
                <a:gd name="T53" fmla="*/ 373 h 416"/>
                <a:gd name="T54" fmla="*/ 1260 w 1730"/>
                <a:gd name="T55" fmla="*/ 362 h 416"/>
                <a:gd name="T56" fmla="*/ 1298 w 1730"/>
                <a:gd name="T57" fmla="*/ 346 h 416"/>
                <a:gd name="T58" fmla="*/ 1346 w 1730"/>
                <a:gd name="T59" fmla="*/ 335 h 416"/>
                <a:gd name="T60" fmla="*/ 1400 w 1730"/>
                <a:gd name="T61" fmla="*/ 314 h 416"/>
                <a:gd name="T62" fmla="*/ 1460 w 1730"/>
                <a:gd name="T63" fmla="*/ 297 h 416"/>
                <a:gd name="T64" fmla="*/ 1519 w 1730"/>
                <a:gd name="T65" fmla="*/ 276 h 416"/>
                <a:gd name="T66" fmla="*/ 1584 w 1730"/>
                <a:gd name="T67" fmla="*/ 260 h 416"/>
                <a:gd name="T68" fmla="*/ 1654 w 1730"/>
                <a:gd name="T69" fmla="*/ 233 h 416"/>
                <a:gd name="T70" fmla="*/ 1730 w 1730"/>
                <a:gd name="T71" fmla="*/ 211 h 41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730"/>
                <a:gd name="T109" fmla="*/ 0 h 416"/>
                <a:gd name="T110" fmla="*/ 1730 w 1730"/>
                <a:gd name="T111" fmla="*/ 416 h 41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730" h="416">
                  <a:moveTo>
                    <a:pt x="1730" y="211"/>
                  </a:moveTo>
                  <a:lnTo>
                    <a:pt x="1654" y="184"/>
                  </a:lnTo>
                  <a:lnTo>
                    <a:pt x="1584" y="162"/>
                  </a:lnTo>
                  <a:lnTo>
                    <a:pt x="1519" y="141"/>
                  </a:lnTo>
                  <a:lnTo>
                    <a:pt x="1460" y="119"/>
                  </a:lnTo>
                  <a:lnTo>
                    <a:pt x="1400" y="103"/>
                  </a:lnTo>
                  <a:lnTo>
                    <a:pt x="1346" y="87"/>
                  </a:lnTo>
                  <a:lnTo>
                    <a:pt x="1298" y="71"/>
                  </a:lnTo>
                  <a:lnTo>
                    <a:pt x="1260" y="54"/>
                  </a:lnTo>
                  <a:lnTo>
                    <a:pt x="1217" y="44"/>
                  </a:lnTo>
                  <a:lnTo>
                    <a:pt x="1184" y="33"/>
                  </a:lnTo>
                  <a:lnTo>
                    <a:pt x="1157" y="22"/>
                  </a:lnTo>
                  <a:lnTo>
                    <a:pt x="1136" y="17"/>
                  </a:lnTo>
                  <a:lnTo>
                    <a:pt x="1114" y="6"/>
                  </a:lnTo>
                  <a:lnTo>
                    <a:pt x="1103" y="6"/>
                  </a:lnTo>
                  <a:lnTo>
                    <a:pt x="1092" y="0"/>
                  </a:lnTo>
                  <a:lnTo>
                    <a:pt x="1092" y="103"/>
                  </a:lnTo>
                  <a:lnTo>
                    <a:pt x="0" y="103"/>
                  </a:lnTo>
                  <a:lnTo>
                    <a:pt x="0" y="314"/>
                  </a:lnTo>
                  <a:lnTo>
                    <a:pt x="1092" y="314"/>
                  </a:lnTo>
                  <a:lnTo>
                    <a:pt x="1092" y="416"/>
                  </a:lnTo>
                  <a:lnTo>
                    <a:pt x="1103" y="411"/>
                  </a:lnTo>
                  <a:lnTo>
                    <a:pt x="1114" y="411"/>
                  </a:lnTo>
                  <a:lnTo>
                    <a:pt x="1136" y="400"/>
                  </a:lnTo>
                  <a:lnTo>
                    <a:pt x="1157" y="395"/>
                  </a:lnTo>
                  <a:lnTo>
                    <a:pt x="1184" y="384"/>
                  </a:lnTo>
                  <a:lnTo>
                    <a:pt x="1217" y="373"/>
                  </a:lnTo>
                  <a:lnTo>
                    <a:pt x="1260" y="362"/>
                  </a:lnTo>
                  <a:lnTo>
                    <a:pt x="1298" y="346"/>
                  </a:lnTo>
                  <a:lnTo>
                    <a:pt x="1346" y="335"/>
                  </a:lnTo>
                  <a:lnTo>
                    <a:pt x="1400" y="314"/>
                  </a:lnTo>
                  <a:lnTo>
                    <a:pt x="1460" y="297"/>
                  </a:lnTo>
                  <a:lnTo>
                    <a:pt x="1519" y="276"/>
                  </a:lnTo>
                  <a:lnTo>
                    <a:pt x="1584" y="260"/>
                  </a:lnTo>
                  <a:lnTo>
                    <a:pt x="1654" y="233"/>
                  </a:lnTo>
                  <a:lnTo>
                    <a:pt x="1730" y="21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6" name="Freeform 13"/>
            <p:cNvSpPr>
              <a:spLocks/>
            </p:cNvSpPr>
            <p:nvPr/>
          </p:nvSpPr>
          <p:spPr bwMode="auto">
            <a:xfrm>
              <a:off x="3158" y="1700"/>
              <a:ext cx="562" cy="199"/>
            </a:xfrm>
            <a:custGeom>
              <a:avLst/>
              <a:gdLst>
                <a:gd name="T0" fmla="*/ 562 w 562"/>
                <a:gd name="T1" fmla="*/ 199 h 199"/>
                <a:gd name="T2" fmla="*/ 492 w 562"/>
                <a:gd name="T3" fmla="*/ 178 h 199"/>
                <a:gd name="T4" fmla="*/ 492 w 562"/>
                <a:gd name="T5" fmla="*/ 178 h 199"/>
                <a:gd name="T6" fmla="*/ 427 w 562"/>
                <a:gd name="T7" fmla="*/ 156 h 199"/>
                <a:gd name="T8" fmla="*/ 427 w 562"/>
                <a:gd name="T9" fmla="*/ 156 h 199"/>
                <a:gd name="T10" fmla="*/ 368 w 562"/>
                <a:gd name="T11" fmla="*/ 135 h 199"/>
                <a:gd name="T12" fmla="*/ 308 w 562"/>
                <a:gd name="T13" fmla="*/ 118 h 199"/>
                <a:gd name="T14" fmla="*/ 308 w 562"/>
                <a:gd name="T15" fmla="*/ 118 h 199"/>
                <a:gd name="T16" fmla="*/ 254 w 562"/>
                <a:gd name="T17" fmla="*/ 102 h 199"/>
                <a:gd name="T18" fmla="*/ 254 w 562"/>
                <a:gd name="T19" fmla="*/ 102 h 199"/>
                <a:gd name="T20" fmla="*/ 206 w 562"/>
                <a:gd name="T21" fmla="*/ 86 h 199"/>
                <a:gd name="T22" fmla="*/ 206 w 562"/>
                <a:gd name="T23" fmla="*/ 86 h 199"/>
                <a:gd name="T24" fmla="*/ 168 w 562"/>
                <a:gd name="T25" fmla="*/ 70 h 199"/>
                <a:gd name="T26" fmla="*/ 125 w 562"/>
                <a:gd name="T27" fmla="*/ 59 h 199"/>
                <a:gd name="T28" fmla="*/ 125 w 562"/>
                <a:gd name="T29" fmla="*/ 59 h 199"/>
                <a:gd name="T30" fmla="*/ 92 w 562"/>
                <a:gd name="T31" fmla="*/ 48 h 199"/>
                <a:gd name="T32" fmla="*/ 92 w 562"/>
                <a:gd name="T33" fmla="*/ 48 h 199"/>
                <a:gd name="T34" fmla="*/ 65 w 562"/>
                <a:gd name="T35" fmla="*/ 37 h 199"/>
                <a:gd name="T36" fmla="*/ 44 w 562"/>
                <a:gd name="T37" fmla="*/ 32 h 199"/>
                <a:gd name="T38" fmla="*/ 44 w 562"/>
                <a:gd name="T39" fmla="*/ 32 h 199"/>
                <a:gd name="T40" fmla="*/ 22 w 562"/>
                <a:gd name="T41" fmla="*/ 21 h 199"/>
                <a:gd name="T42" fmla="*/ 11 w 562"/>
                <a:gd name="T43" fmla="*/ 21 h 199"/>
                <a:gd name="T44" fmla="*/ 11 w 562"/>
                <a:gd name="T45" fmla="*/ 21 h 199"/>
                <a:gd name="T46" fmla="*/ 0 w 562"/>
                <a:gd name="T47" fmla="*/ 16 h 199"/>
                <a:gd name="T48" fmla="*/ 0 w 562"/>
                <a:gd name="T49" fmla="*/ 0 h 199"/>
                <a:gd name="T50" fmla="*/ 11 w 562"/>
                <a:gd name="T51" fmla="*/ 5 h 199"/>
                <a:gd name="T52" fmla="*/ 22 w 562"/>
                <a:gd name="T53" fmla="*/ 5 h 199"/>
                <a:gd name="T54" fmla="*/ 22 w 562"/>
                <a:gd name="T55" fmla="*/ 5 h 199"/>
                <a:gd name="T56" fmla="*/ 44 w 562"/>
                <a:gd name="T57" fmla="*/ 16 h 199"/>
                <a:gd name="T58" fmla="*/ 65 w 562"/>
                <a:gd name="T59" fmla="*/ 21 h 199"/>
                <a:gd name="T60" fmla="*/ 65 w 562"/>
                <a:gd name="T61" fmla="*/ 21 h 199"/>
                <a:gd name="T62" fmla="*/ 92 w 562"/>
                <a:gd name="T63" fmla="*/ 32 h 199"/>
                <a:gd name="T64" fmla="*/ 125 w 562"/>
                <a:gd name="T65" fmla="*/ 43 h 199"/>
                <a:gd name="T66" fmla="*/ 168 w 562"/>
                <a:gd name="T67" fmla="*/ 54 h 199"/>
                <a:gd name="T68" fmla="*/ 168 w 562"/>
                <a:gd name="T69" fmla="*/ 54 h 199"/>
                <a:gd name="T70" fmla="*/ 206 w 562"/>
                <a:gd name="T71" fmla="*/ 70 h 199"/>
                <a:gd name="T72" fmla="*/ 254 w 562"/>
                <a:gd name="T73" fmla="*/ 86 h 199"/>
                <a:gd name="T74" fmla="*/ 308 w 562"/>
                <a:gd name="T75" fmla="*/ 102 h 199"/>
                <a:gd name="T76" fmla="*/ 368 w 562"/>
                <a:gd name="T77" fmla="*/ 118 h 199"/>
                <a:gd name="T78" fmla="*/ 368 w 562"/>
                <a:gd name="T79" fmla="*/ 118 h 199"/>
                <a:gd name="T80" fmla="*/ 427 w 562"/>
                <a:gd name="T81" fmla="*/ 140 h 199"/>
                <a:gd name="T82" fmla="*/ 492 w 562"/>
                <a:gd name="T83" fmla="*/ 162 h 199"/>
                <a:gd name="T84" fmla="*/ 562 w 562"/>
                <a:gd name="T85" fmla="*/ 183 h 199"/>
                <a:gd name="T86" fmla="*/ 562 w 562"/>
                <a:gd name="T87" fmla="*/ 183 h 199"/>
                <a:gd name="T88" fmla="*/ 562 w 562"/>
                <a:gd name="T89" fmla="*/ 199 h 199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562"/>
                <a:gd name="T136" fmla="*/ 0 h 199"/>
                <a:gd name="T137" fmla="*/ 562 w 562"/>
                <a:gd name="T138" fmla="*/ 199 h 199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562" h="199">
                  <a:moveTo>
                    <a:pt x="562" y="199"/>
                  </a:moveTo>
                  <a:lnTo>
                    <a:pt x="492" y="178"/>
                  </a:lnTo>
                  <a:lnTo>
                    <a:pt x="427" y="156"/>
                  </a:lnTo>
                  <a:lnTo>
                    <a:pt x="368" y="135"/>
                  </a:lnTo>
                  <a:lnTo>
                    <a:pt x="308" y="118"/>
                  </a:lnTo>
                  <a:lnTo>
                    <a:pt x="254" y="102"/>
                  </a:lnTo>
                  <a:lnTo>
                    <a:pt x="206" y="86"/>
                  </a:lnTo>
                  <a:lnTo>
                    <a:pt x="168" y="70"/>
                  </a:lnTo>
                  <a:lnTo>
                    <a:pt x="125" y="59"/>
                  </a:lnTo>
                  <a:lnTo>
                    <a:pt x="92" y="48"/>
                  </a:lnTo>
                  <a:lnTo>
                    <a:pt x="65" y="37"/>
                  </a:lnTo>
                  <a:lnTo>
                    <a:pt x="44" y="32"/>
                  </a:lnTo>
                  <a:lnTo>
                    <a:pt x="22" y="21"/>
                  </a:lnTo>
                  <a:lnTo>
                    <a:pt x="11" y="21"/>
                  </a:lnTo>
                  <a:lnTo>
                    <a:pt x="0" y="16"/>
                  </a:lnTo>
                  <a:lnTo>
                    <a:pt x="0" y="0"/>
                  </a:lnTo>
                  <a:lnTo>
                    <a:pt x="11" y="5"/>
                  </a:lnTo>
                  <a:lnTo>
                    <a:pt x="22" y="5"/>
                  </a:lnTo>
                  <a:lnTo>
                    <a:pt x="44" y="16"/>
                  </a:lnTo>
                  <a:lnTo>
                    <a:pt x="65" y="21"/>
                  </a:lnTo>
                  <a:lnTo>
                    <a:pt x="92" y="32"/>
                  </a:lnTo>
                  <a:lnTo>
                    <a:pt x="125" y="43"/>
                  </a:lnTo>
                  <a:lnTo>
                    <a:pt x="168" y="54"/>
                  </a:lnTo>
                  <a:lnTo>
                    <a:pt x="206" y="70"/>
                  </a:lnTo>
                  <a:lnTo>
                    <a:pt x="254" y="86"/>
                  </a:lnTo>
                  <a:lnTo>
                    <a:pt x="308" y="102"/>
                  </a:lnTo>
                  <a:lnTo>
                    <a:pt x="368" y="118"/>
                  </a:lnTo>
                  <a:lnTo>
                    <a:pt x="427" y="140"/>
                  </a:lnTo>
                  <a:lnTo>
                    <a:pt x="492" y="162"/>
                  </a:lnTo>
                  <a:lnTo>
                    <a:pt x="562" y="183"/>
                  </a:lnTo>
                  <a:lnTo>
                    <a:pt x="562" y="19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7" name="Freeform 14"/>
            <p:cNvSpPr>
              <a:spLocks/>
            </p:cNvSpPr>
            <p:nvPr/>
          </p:nvSpPr>
          <p:spPr bwMode="auto">
            <a:xfrm>
              <a:off x="2056" y="1700"/>
              <a:ext cx="1108" cy="426"/>
            </a:xfrm>
            <a:custGeom>
              <a:avLst/>
              <a:gdLst>
                <a:gd name="T0" fmla="*/ 1108 w 1108"/>
                <a:gd name="T1" fmla="*/ 10 h 426"/>
                <a:gd name="T2" fmla="*/ 1108 w 1108"/>
                <a:gd name="T3" fmla="*/ 113 h 426"/>
                <a:gd name="T4" fmla="*/ 1102 w 1108"/>
                <a:gd name="T5" fmla="*/ 118 h 426"/>
                <a:gd name="T6" fmla="*/ 16 w 1108"/>
                <a:gd name="T7" fmla="*/ 118 h 426"/>
                <a:gd name="T8" fmla="*/ 16 w 1108"/>
                <a:gd name="T9" fmla="*/ 318 h 426"/>
                <a:gd name="T10" fmla="*/ 1102 w 1108"/>
                <a:gd name="T11" fmla="*/ 318 h 426"/>
                <a:gd name="T12" fmla="*/ 1108 w 1108"/>
                <a:gd name="T13" fmla="*/ 324 h 426"/>
                <a:gd name="T14" fmla="*/ 1108 w 1108"/>
                <a:gd name="T15" fmla="*/ 426 h 426"/>
                <a:gd name="T16" fmla="*/ 1091 w 1108"/>
                <a:gd name="T17" fmla="*/ 426 h 426"/>
                <a:gd name="T18" fmla="*/ 1091 w 1108"/>
                <a:gd name="T19" fmla="*/ 334 h 426"/>
                <a:gd name="T20" fmla="*/ 10 w 1108"/>
                <a:gd name="T21" fmla="*/ 334 h 426"/>
                <a:gd name="T22" fmla="*/ 0 w 1108"/>
                <a:gd name="T23" fmla="*/ 324 h 426"/>
                <a:gd name="T24" fmla="*/ 0 w 1108"/>
                <a:gd name="T25" fmla="*/ 113 h 426"/>
                <a:gd name="T26" fmla="*/ 10 w 1108"/>
                <a:gd name="T27" fmla="*/ 102 h 426"/>
                <a:gd name="T28" fmla="*/ 1091 w 1108"/>
                <a:gd name="T29" fmla="*/ 102 h 426"/>
                <a:gd name="T30" fmla="*/ 1091 w 1108"/>
                <a:gd name="T31" fmla="*/ 10 h 426"/>
                <a:gd name="T32" fmla="*/ 1102 w 1108"/>
                <a:gd name="T33" fmla="*/ 0 h 426"/>
                <a:gd name="T34" fmla="*/ 1108 w 1108"/>
                <a:gd name="T35" fmla="*/ 10 h 42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108"/>
                <a:gd name="T55" fmla="*/ 0 h 426"/>
                <a:gd name="T56" fmla="*/ 1108 w 1108"/>
                <a:gd name="T57" fmla="*/ 426 h 42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108" h="426">
                  <a:moveTo>
                    <a:pt x="1108" y="10"/>
                  </a:moveTo>
                  <a:lnTo>
                    <a:pt x="1108" y="113"/>
                  </a:lnTo>
                  <a:lnTo>
                    <a:pt x="1102" y="118"/>
                  </a:lnTo>
                  <a:lnTo>
                    <a:pt x="16" y="118"/>
                  </a:lnTo>
                  <a:lnTo>
                    <a:pt x="16" y="318"/>
                  </a:lnTo>
                  <a:lnTo>
                    <a:pt x="1102" y="318"/>
                  </a:lnTo>
                  <a:lnTo>
                    <a:pt x="1108" y="324"/>
                  </a:lnTo>
                  <a:lnTo>
                    <a:pt x="1108" y="426"/>
                  </a:lnTo>
                  <a:lnTo>
                    <a:pt x="1091" y="426"/>
                  </a:lnTo>
                  <a:lnTo>
                    <a:pt x="1091" y="334"/>
                  </a:lnTo>
                  <a:lnTo>
                    <a:pt x="10" y="334"/>
                  </a:lnTo>
                  <a:lnTo>
                    <a:pt x="0" y="324"/>
                  </a:lnTo>
                  <a:lnTo>
                    <a:pt x="0" y="113"/>
                  </a:lnTo>
                  <a:lnTo>
                    <a:pt x="10" y="102"/>
                  </a:lnTo>
                  <a:lnTo>
                    <a:pt x="1091" y="102"/>
                  </a:lnTo>
                  <a:lnTo>
                    <a:pt x="1091" y="10"/>
                  </a:lnTo>
                  <a:lnTo>
                    <a:pt x="1102" y="0"/>
                  </a:lnTo>
                  <a:lnTo>
                    <a:pt x="110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8" name="Freeform 15"/>
            <p:cNvSpPr>
              <a:spLocks/>
            </p:cNvSpPr>
            <p:nvPr/>
          </p:nvSpPr>
          <p:spPr bwMode="auto">
            <a:xfrm>
              <a:off x="3147" y="1916"/>
              <a:ext cx="649" cy="221"/>
            </a:xfrm>
            <a:custGeom>
              <a:avLst/>
              <a:gdLst>
                <a:gd name="T0" fmla="*/ 11 w 649"/>
                <a:gd name="T1" fmla="*/ 205 h 221"/>
                <a:gd name="T2" fmla="*/ 22 w 649"/>
                <a:gd name="T3" fmla="*/ 199 h 221"/>
                <a:gd name="T4" fmla="*/ 22 w 649"/>
                <a:gd name="T5" fmla="*/ 199 h 221"/>
                <a:gd name="T6" fmla="*/ 33 w 649"/>
                <a:gd name="T7" fmla="*/ 199 h 221"/>
                <a:gd name="T8" fmla="*/ 55 w 649"/>
                <a:gd name="T9" fmla="*/ 189 h 221"/>
                <a:gd name="T10" fmla="*/ 55 w 649"/>
                <a:gd name="T11" fmla="*/ 189 h 221"/>
                <a:gd name="T12" fmla="*/ 76 w 649"/>
                <a:gd name="T13" fmla="*/ 183 h 221"/>
                <a:gd name="T14" fmla="*/ 103 w 649"/>
                <a:gd name="T15" fmla="*/ 172 h 221"/>
                <a:gd name="T16" fmla="*/ 103 w 649"/>
                <a:gd name="T17" fmla="*/ 172 h 221"/>
                <a:gd name="T18" fmla="*/ 136 w 649"/>
                <a:gd name="T19" fmla="*/ 162 h 221"/>
                <a:gd name="T20" fmla="*/ 136 w 649"/>
                <a:gd name="T21" fmla="*/ 162 h 221"/>
                <a:gd name="T22" fmla="*/ 179 w 649"/>
                <a:gd name="T23" fmla="*/ 151 h 221"/>
                <a:gd name="T24" fmla="*/ 217 w 649"/>
                <a:gd name="T25" fmla="*/ 135 h 221"/>
                <a:gd name="T26" fmla="*/ 217 w 649"/>
                <a:gd name="T27" fmla="*/ 135 h 221"/>
                <a:gd name="T28" fmla="*/ 265 w 649"/>
                <a:gd name="T29" fmla="*/ 124 h 221"/>
                <a:gd name="T30" fmla="*/ 319 w 649"/>
                <a:gd name="T31" fmla="*/ 102 h 221"/>
                <a:gd name="T32" fmla="*/ 319 w 649"/>
                <a:gd name="T33" fmla="*/ 102 h 221"/>
                <a:gd name="T34" fmla="*/ 379 w 649"/>
                <a:gd name="T35" fmla="*/ 86 h 221"/>
                <a:gd name="T36" fmla="*/ 438 w 649"/>
                <a:gd name="T37" fmla="*/ 64 h 221"/>
                <a:gd name="T38" fmla="*/ 438 w 649"/>
                <a:gd name="T39" fmla="*/ 64 h 221"/>
                <a:gd name="T40" fmla="*/ 503 w 649"/>
                <a:gd name="T41" fmla="*/ 48 h 221"/>
                <a:gd name="T42" fmla="*/ 573 w 649"/>
                <a:gd name="T43" fmla="*/ 21 h 221"/>
                <a:gd name="T44" fmla="*/ 573 w 649"/>
                <a:gd name="T45" fmla="*/ 21 h 221"/>
                <a:gd name="T46" fmla="*/ 649 w 649"/>
                <a:gd name="T47" fmla="*/ 0 h 221"/>
                <a:gd name="T48" fmla="*/ 649 w 649"/>
                <a:gd name="T49" fmla="*/ 16 h 221"/>
                <a:gd name="T50" fmla="*/ 573 w 649"/>
                <a:gd name="T51" fmla="*/ 37 h 221"/>
                <a:gd name="T52" fmla="*/ 503 w 649"/>
                <a:gd name="T53" fmla="*/ 64 h 221"/>
                <a:gd name="T54" fmla="*/ 503 w 649"/>
                <a:gd name="T55" fmla="*/ 64 h 221"/>
                <a:gd name="T56" fmla="*/ 438 w 649"/>
                <a:gd name="T57" fmla="*/ 81 h 221"/>
                <a:gd name="T58" fmla="*/ 379 w 649"/>
                <a:gd name="T59" fmla="*/ 102 h 221"/>
                <a:gd name="T60" fmla="*/ 379 w 649"/>
                <a:gd name="T61" fmla="*/ 102 h 221"/>
                <a:gd name="T62" fmla="*/ 319 w 649"/>
                <a:gd name="T63" fmla="*/ 118 h 221"/>
                <a:gd name="T64" fmla="*/ 265 w 649"/>
                <a:gd name="T65" fmla="*/ 140 h 221"/>
                <a:gd name="T66" fmla="*/ 265 w 649"/>
                <a:gd name="T67" fmla="*/ 140 h 221"/>
                <a:gd name="T68" fmla="*/ 217 w 649"/>
                <a:gd name="T69" fmla="*/ 151 h 221"/>
                <a:gd name="T70" fmla="*/ 179 w 649"/>
                <a:gd name="T71" fmla="*/ 167 h 221"/>
                <a:gd name="T72" fmla="*/ 179 w 649"/>
                <a:gd name="T73" fmla="*/ 167 h 221"/>
                <a:gd name="T74" fmla="*/ 136 w 649"/>
                <a:gd name="T75" fmla="*/ 178 h 221"/>
                <a:gd name="T76" fmla="*/ 103 w 649"/>
                <a:gd name="T77" fmla="*/ 189 h 221"/>
                <a:gd name="T78" fmla="*/ 76 w 649"/>
                <a:gd name="T79" fmla="*/ 199 h 221"/>
                <a:gd name="T80" fmla="*/ 76 w 649"/>
                <a:gd name="T81" fmla="*/ 199 h 221"/>
                <a:gd name="T82" fmla="*/ 55 w 649"/>
                <a:gd name="T83" fmla="*/ 205 h 221"/>
                <a:gd name="T84" fmla="*/ 33 w 649"/>
                <a:gd name="T85" fmla="*/ 216 h 221"/>
                <a:gd name="T86" fmla="*/ 33 w 649"/>
                <a:gd name="T87" fmla="*/ 216 h 221"/>
                <a:gd name="T88" fmla="*/ 22 w 649"/>
                <a:gd name="T89" fmla="*/ 216 h 221"/>
                <a:gd name="T90" fmla="*/ 11 w 649"/>
                <a:gd name="T91" fmla="*/ 221 h 221"/>
                <a:gd name="T92" fmla="*/ 0 w 649"/>
                <a:gd name="T93" fmla="*/ 210 h 221"/>
                <a:gd name="T94" fmla="*/ 11 w 649"/>
                <a:gd name="T95" fmla="*/ 205 h 221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649"/>
                <a:gd name="T145" fmla="*/ 0 h 221"/>
                <a:gd name="T146" fmla="*/ 649 w 649"/>
                <a:gd name="T147" fmla="*/ 221 h 221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649" h="221">
                  <a:moveTo>
                    <a:pt x="11" y="205"/>
                  </a:moveTo>
                  <a:lnTo>
                    <a:pt x="22" y="199"/>
                  </a:lnTo>
                  <a:lnTo>
                    <a:pt x="33" y="199"/>
                  </a:lnTo>
                  <a:lnTo>
                    <a:pt x="55" y="189"/>
                  </a:lnTo>
                  <a:lnTo>
                    <a:pt x="76" y="183"/>
                  </a:lnTo>
                  <a:lnTo>
                    <a:pt x="103" y="172"/>
                  </a:lnTo>
                  <a:lnTo>
                    <a:pt x="136" y="162"/>
                  </a:lnTo>
                  <a:lnTo>
                    <a:pt x="179" y="151"/>
                  </a:lnTo>
                  <a:lnTo>
                    <a:pt x="217" y="135"/>
                  </a:lnTo>
                  <a:lnTo>
                    <a:pt x="265" y="124"/>
                  </a:lnTo>
                  <a:lnTo>
                    <a:pt x="319" y="102"/>
                  </a:lnTo>
                  <a:lnTo>
                    <a:pt x="379" y="86"/>
                  </a:lnTo>
                  <a:lnTo>
                    <a:pt x="438" y="64"/>
                  </a:lnTo>
                  <a:lnTo>
                    <a:pt x="503" y="48"/>
                  </a:lnTo>
                  <a:lnTo>
                    <a:pt x="573" y="21"/>
                  </a:lnTo>
                  <a:lnTo>
                    <a:pt x="649" y="0"/>
                  </a:lnTo>
                  <a:lnTo>
                    <a:pt x="649" y="16"/>
                  </a:lnTo>
                  <a:lnTo>
                    <a:pt x="573" y="37"/>
                  </a:lnTo>
                  <a:lnTo>
                    <a:pt x="503" y="64"/>
                  </a:lnTo>
                  <a:lnTo>
                    <a:pt x="438" y="81"/>
                  </a:lnTo>
                  <a:lnTo>
                    <a:pt x="379" y="102"/>
                  </a:lnTo>
                  <a:lnTo>
                    <a:pt x="319" y="118"/>
                  </a:lnTo>
                  <a:lnTo>
                    <a:pt x="265" y="140"/>
                  </a:lnTo>
                  <a:lnTo>
                    <a:pt x="217" y="151"/>
                  </a:lnTo>
                  <a:lnTo>
                    <a:pt x="179" y="167"/>
                  </a:lnTo>
                  <a:lnTo>
                    <a:pt x="136" y="178"/>
                  </a:lnTo>
                  <a:lnTo>
                    <a:pt x="103" y="189"/>
                  </a:lnTo>
                  <a:lnTo>
                    <a:pt x="76" y="199"/>
                  </a:lnTo>
                  <a:lnTo>
                    <a:pt x="55" y="205"/>
                  </a:lnTo>
                  <a:lnTo>
                    <a:pt x="33" y="216"/>
                  </a:lnTo>
                  <a:lnTo>
                    <a:pt x="22" y="216"/>
                  </a:lnTo>
                  <a:lnTo>
                    <a:pt x="11" y="221"/>
                  </a:lnTo>
                  <a:lnTo>
                    <a:pt x="0" y="210"/>
                  </a:lnTo>
                  <a:lnTo>
                    <a:pt x="11" y="20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9" name="Freeform 16"/>
            <p:cNvSpPr>
              <a:spLocks/>
            </p:cNvSpPr>
            <p:nvPr/>
          </p:nvSpPr>
          <p:spPr bwMode="auto">
            <a:xfrm>
              <a:off x="3720" y="1883"/>
              <a:ext cx="76" cy="49"/>
            </a:xfrm>
            <a:custGeom>
              <a:avLst/>
              <a:gdLst>
                <a:gd name="T0" fmla="*/ 76 w 76"/>
                <a:gd name="T1" fmla="*/ 43 h 49"/>
                <a:gd name="T2" fmla="*/ 0 w 76"/>
                <a:gd name="T3" fmla="*/ 16 h 49"/>
                <a:gd name="T4" fmla="*/ 0 w 76"/>
                <a:gd name="T5" fmla="*/ 0 h 49"/>
                <a:gd name="T6" fmla="*/ 76 w 76"/>
                <a:gd name="T7" fmla="*/ 27 h 49"/>
                <a:gd name="T8" fmla="*/ 76 w 76"/>
                <a:gd name="T9" fmla="*/ 49 h 49"/>
                <a:gd name="T10" fmla="*/ 76 w 76"/>
                <a:gd name="T11" fmla="*/ 43 h 4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76"/>
                <a:gd name="T19" fmla="*/ 0 h 49"/>
                <a:gd name="T20" fmla="*/ 76 w 76"/>
                <a:gd name="T21" fmla="*/ 49 h 4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76" h="49">
                  <a:moveTo>
                    <a:pt x="76" y="43"/>
                  </a:moveTo>
                  <a:lnTo>
                    <a:pt x="0" y="16"/>
                  </a:lnTo>
                  <a:lnTo>
                    <a:pt x="0" y="0"/>
                  </a:lnTo>
                  <a:lnTo>
                    <a:pt x="76" y="27"/>
                  </a:lnTo>
                  <a:lnTo>
                    <a:pt x="76" y="49"/>
                  </a:lnTo>
                  <a:lnTo>
                    <a:pt x="76" y="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0" name="Rectangle 17"/>
            <p:cNvSpPr>
              <a:spLocks noChangeArrowheads="1"/>
            </p:cNvSpPr>
            <p:nvPr/>
          </p:nvSpPr>
          <p:spPr bwMode="auto">
            <a:xfrm>
              <a:off x="2088" y="2384"/>
              <a:ext cx="939" cy="2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Scanning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331" name="Rectangle 18"/>
            <p:cNvSpPr>
              <a:spLocks noChangeArrowheads="1"/>
            </p:cNvSpPr>
            <p:nvPr/>
          </p:nvSpPr>
          <p:spPr bwMode="auto">
            <a:xfrm>
              <a:off x="2088" y="2688"/>
              <a:ext cx="1037" cy="2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Identifying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332" name="Rectangle 19"/>
            <p:cNvSpPr>
              <a:spLocks noChangeArrowheads="1"/>
            </p:cNvSpPr>
            <p:nvPr/>
          </p:nvSpPr>
          <p:spPr bwMode="auto">
            <a:xfrm>
              <a:off x="2088" y="2990"/>
              <a:ext cx="985" cy="2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Analysing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3315" name="Rectangle 20"/>
          <p:cNvSpPr>
            <a:spLocks noChangeArrowheads="1"/>
          </p:cNvSpPr>
          <p:nvPr/>
        </p:nvSpPr>
        <p:spPr bwMode="auto">
          <a:xfrm>
            <a:off x="3000375" y="595313"/>
            <a:ext cx="6248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function of the entrepreneur</a:t>
            </a:r>
          </a:p>
        </p:txBody>
      </p:sp>
    </p:spTree>
    <p:extLst>
      <p:ext uri="{BB962C8B-B14F-4D97-AF65-F5344CB8AC3E}">
        <p14:creationId xmlns:p14="http://schemas.microsoft.com/office/powerpoint/2010/main" val="3242226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Group 2"/>
          <p:cNvGrpSpPr>
            <a:grpSpLocks/>
          </p:cNvGrpSpPr>
          <p:nvPr/>
        </p:nvGrpSpPr>
        <p:grpSpPr bwMode="auto">
          <a:xfrm>
            <a:off x="3000376" y="2359025"/>
            <a:ext cx="6334125" cy="1918694"/>
            <a:chOff x="240" y="1760"/>
            <a:chExt cx="5206" cy="1841"/>
          </a:xfrm>
        </p:grpSpPr>
        <p:sp>
          <p:nvSpPr>
            <p:cNvPr id="14340" name="Freeform 3"/>
            <p:cNvSpPr>
              <a:spLocks/>
            </p:cNvSpPr>
            <p:nvPr/>
          </p:nvSpPr>
          <p:spPr bwMode="auto">
            <a:xfrm>
              <a:off x="3879" y="1871"/>
              <a:ext cx="1561" cy="483"/>
            </a:xfrm>
            <a:custGeom>
              <a:avLst/>
              <a:gdLst>
                <a:gd name="T0" fmla="*/ 0 w 1561"/>
                <a:gd name="T1" fmla="*/ 122 h 483"/>
                <a:gd name="T2" fmla="*/ 0 w 1561"/>
                <a:gd name="T3" fmla="*/ 100 h 483"/>
                <a:gd name="T4" fmla="*/ 22 w 1561"/>
                <a:gd name="T5" fmla="*/ 56 h 483"/>
                <a:gd name="T6" fmla="*/ 56 w 1561"/>
                <a:gd name="T7" fmla="*/ 22 h 483"/>
                <a:gd name="T8" fmla="*/ 100 w 1561"/>
                <a:gd name="T9" fmla="*/ 0 h 483"/>
                <a:gd name="T10" fmla="*/ 1467 w 1561"/>
                <a:gd name="T11" fmla="*/ 0 h 483"/>
                <a:gd name="T12" fmla="*/ 1489 w 1561"/>
                <a:gd name="T13" fmla="*/ 11 h 483"/>
                <a:gd name="T14" fmla="*/ 1506 w 1561"/>
                <a:gd name="T15" fmla="*/ 22 h 483"/>
                <a:gd name="T16" fmla="*/ 1528 w 1561"/>
                <a:gd name="T17" fmla="*/ 39 h 483"/>
                <a:gd name="T18" fmla="*/ 1539 w 1561"/>
                <a:gd name="T19" fmla="*/ 56 h 483"/>
                <a:gd name="T20" fmla="*/ 1561 w 1561"/>
                <a:gd name="T21" fmla="*/ 100 h 483"/>
                <a:gd name="T22" fmla="*/ 1561 w 1561"/>
                <a:gd name="T23" fmla="*/ 383 h 483"/>
                <a:gd name="T24" fmla="*/ 1550 w 1561"/>
                <a:gd name="T25" fmla="*/ 411 h 483"/>
                <a:gd name="T26" fmla="*/ 1539 w 1561"/>
                <a:gd name="T27" fmla="*/ 428 h 483"/>
                <a:gd name="T28" fmla="*/ 1528 w 1561"/>
                <a:gd name="T29" fmla="*/ 450 h 483"/>
                <a:gd name="T30" fmla="*/ 1506 w 1561"/>
                <a:gd name="T31" fmla="*/ 461 h 483"/>
                <a:gd name="T32" fmla="*/ 1489 w 1561"/>
                <a:gd name="T33" fmla="*/ 472 h 483"/>
                <a:gd name="T34" fmla="*/ 1467 w 1561"/>
                <a:gd name="T35" fmla="*/ 483 h 483"/>
                <a:gd name="T36" fmla="*/ 100 w 1561"/>
                <a:gd name="T37" fmla="*/ 483 h 483"/>
                <a:gd name="T38" fmla="*/ 56 w 1561"/>
                <a:gd name="T39" fmla="*/ 461 h 483"/>
                <a:gd name="T40" fmla="*/ 39 w 1561"/>
                <a:gd name="T41" fmla="*/ 450 h 483"/>
                <a:gd name="T42" fmla="*/ 22 w 1561"/>
                <a:gd name="T43" fmla="*/ 428 h 483"/>
                <a:gd name="T44" fmla="*/ 11 w 1561"/>
                <a:gd name="T45" fmla="*/ 411 h 483"/>
                <a:gd name="T46" fmla="*/ 0 w 1561"/>
                <a:gd name="T47" fmla="*/ 383 h 483"/>
                <a:gd name="T48" fmla="*/ 0 w 1561"/>
                <a:gd name="T49" fmla="*/ 122 h 483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561"/>
                <a:gd name="T76" fmla="*/ 0 h 483"/>
                <a:gd name="T77" fmla="*/ 1561 w 1561"/>
                <a:gd name="T78" fmla="*/ 483 h 483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561" h="483">
                  <a:moveTo>
                    <a:pt x="0" y="122"/>
                  </a:moveTo>
                  <a:lnTo>
                    <a:pt x="0" y="100"/>
                  </a:lnTo>
                  <a:lnTo>
                    <a:pt x="22" y="56"/>
                  </a:lnTo>
                  <a:lnTo>
                    <a:pt x="56" y="22"/>
                  </a:lnTo>
                  <a:lnTo>
                    <a:pt x="100" y="0"/>
                  </a:lnTo>
                  <a:lnTo>
                    <a:pt x="1467" y="0"/>
                  </a:lnTo>
                  <a:lnTo>
                    <a:pt x="1489" y="11"/>
                  </a:lnTo>
                  <a:lnTo>
                    <a:pt x="1506" y="22"/>
                  </a:lnTo>
                  <a:lnTo>
                    <a:pt x="1528" y="39"/>
                  </a:lnTo>
                  <a:lnTo>
                    <a:pt x="1539" y="56"/>
                  </a:lnTo>
                  <a:lnTo>
                    <a:pt x="1561" y="100"/>
                  </a:lnTo>
                  <a:lnTo>
                    <a:pt x="1561" y="383"/>
                  </a:lnTo>
                  <a:lnTo>
                    <a:pt x="1550" y="411"/>
                  </a:lnTo>
                  <a:lnTo>
                    <a:pt x="1539" y="428"/>
                  </a:lnTo>
                  <a:lnTo>
                    <a:pt x="1528" y="450"/>
                  </a:lnTo>
                  <a:lnTo>
                    <a:pt x="1506" y="461"/>
                  </a:lnTo>
                  <a:lnTo>
                    <a:pt x="1489" y="472"/>
                  </a:lnTo>
                  <a:lnTo>
                    <a:pt x="1467" y="483"/>
                  </a:lnTo>
                  <a:lnTo>
                    <a:pt x="100" y="483"/>
                  </a:lnTo>
                  <a:lnTo>
                    <a:pt x="56" y="461"/>
                  </a:lnTo>
                  <a:lnTo>
                    <a:pt x="39" y="450"/>
                  </a:lnTo>
                  <a:lnTo>
                    <a:pt x="22" y="428"/>
                  </a:lnTo>
                  <a:lnTo>
                    <a:pt x="11" y="411"/>
                  </a:lnTo>
                  <a:lnTo>
                    <a:pt x="0" y="383"/>
                  </a:lnTo>
                  <a:lnTo>
                    <a:pt x="0" y="12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41" name="Freeform 4"/>
            <p:cNvSpPr>
              <a:spLocks/>
            </p:cNvSpPr>
            <p:nvPr/>
          </p:nvSpPr>
          <p:spPr bwMode="auto">
            <a:xfrm>
              <a:off x="3874" y="1866"/>
              <a:ext cx="1572" cy="494"/>
            </a:xfrm>
            <a:custGeom>
              <a:avLst/>
              <a:gdLst>
                <a:gd name="T0" fmla="*/ 0 w 1572"/>
                <a:gd name="T1" fmla="*/ 105 h 494"/>
                <a:gd name="T2" fmla="*/ 22 w 1572"/>
                <a:gd name="T3" fmla="*/ 55 h 494"/>
                <a:gd name="T4" fmla="*/ 61 w 1572"/>
                <a:gd name="T5" fmla="*/ 22 h 494"/>
                <a:gd name="T6" fmla="*/ 105 w 1572"/>
                <a:gd name="T7" fmla="*/ 0 h 494"/>
                <a:gd name="T8" fmla="*/ 1472 w 1572"/>
                <a:gd name="T9" fmla="*/ 0 h 494"/>
                <a:gd name="T10" fmla="*/ 1500 w 1572"/>
                <a:gd name="T11" fmla="*/ 11 h 494"/>
                <a:gd name="T12" fmla="*/ 1516 w 1572"/>
                <a:gd name="T13" fmla="*/ 22 h 494"/>
                <a:gd name="T14" fmla="*/ 1539 w 1572"/>
                <a:gd name="T15" fmla="*/ 38 h 494"/>
                <a:gd name="T16" fmla="*/ 1550 w 1572"/>
                <a:gd name="T17" fmla="*/ 61 h 494"/>
                <a:gd name="T18" fmla="*/ 1572 w 1572"/>
                <a:gd name="T19" fmla="*/ 105 h 494"/>
                <a:gd name="T20" fmla="*/ 1572 w 1572"/>
                <a:gd name="T21" fmla="*/ 388 h 494"/>
                <a:gd name="T22" fmla="*/ 1561 w 1572"/>
                <a:gd name="T23" fmla="*/ 421 h 494"/>
                <a:gd name="T24" fmla="*/ 1539 w 1572"/>
                <a:gd name="T25" fmla="*/ 455 h 494"/>
                <a:gd name="T26" fmla="*/ 1533 w 1572"/>
                <a:gd name="T27" fmla="*/ 460 h 494"/>
                <a:gd name="T28" fmla="*/ 1494 w 1572"/>
                <a:gd name="T29" fmla="*/ 483 h 494"/>
                <a:gd name="T30" fmla="*/ 1472 w 1572"/>
                <a:gd name="T31" fmla="*/ 494 h 494"/>
                <a:gd name="T32" fmla="*/ 105 w 1572"/>
                <a:gd name="T33" fmla="*/ 494 h 494"/>
                <a:gd name="T34" fmla="*/ 55 w 1572"/>
                <a:gd name="T35" fmla="*/ 471 h 494"/>
                <a:gd name="T36" fmla="*/ 38 w 1572"/>
                <a:gd name="T37" fmla="*/ 460 h 494"/>
                <a:gd name="T38" fmla="*/ 22 w 1572"/>
                <a:gd name="T39" fmla="*/ 438 h 494"/>
                <a:gd name="T40" fmla="*/ 11 w 1572"/>
                <a:gd name="T41" fmla="*/ 416 h 494"/>
                <a:gd name="T42" fmla="*/ 0 w 1572"/>
                <a:gd name="T43" fmla="*/ 388 h 494"/>
                <a:gd name="T44" fmla="*/ 16 w 1572"/>
                <a:gd name="T45" fmla="*/ 127 h 494"/>
                <a:gd name="T46" fmla="*/ 33 w 1572"/>
                <a:gd name="T47" fmla="*/ 421 h 494"/>
                <a:gd name="T48" fmla="*/ 50 w 1572"/>
                <a:gd name="T49" fmla="*/ 449 h 494"/>
                <a:gd name="T50" fmla="*/ 105 w 1572"/>
                <a:gd name="T51" fmla="*/ 477 h 494"/>
                <a:gd name="T52" fmla="*/ 1505 w 1572"/>
                <a:gd name="T53" fmla="*/ 460 h 494"/>
                <a:gd name="T54" fmla="*/ 1511 w 1572"/>
                <a:gd name="T55" fmla="*/ 455 h 494"/>
                <a:gd name="T56" fmla="*/ 1533 w 1572"/>
                <a:gd name="T57" fmla="*/ 433 h 494"/>
                <a:gd name="T58" fmla="*/ 1544 w 1572"/>
                <a:gd name="T59" fmla="*/ 421 h 494"/>
                <a:gd name="T60" fmla="*/ 1555 w 1572"/>
                <a:gd name="T61" fmla="*/ 105 h 494"/>
                <a:gd name="T62" fmla="*/ 1527 w 1572"/>
                <a:gd name="T63" fmla="*/ 50 h 494"/>
                <a:gd name="T64" fmla="*/ 1505 w 1572"/>
                <a:gd name="T65" fmla="*/ 33 h 494"/>
                <a:gd name="T66" fmla="*/ 105 w 1572"/>
                <a:gd name="T67" fmla="*/ 16 h 494"/>
                <a:gd name="T68" fmla="*/ 38 w 1572"/>
                <a:gd name="T69" fmla="*/ 61 h 494"/>
                <a:gd name="T70" fmla="*/ 0 w 1572"/>
                <a:gd name="T71" fmla="*/ 105 h 49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572"/>
                <a:gd name="T109" fmla="*/ 0 h 494"/>
                <a:gd name="T110" fmla="*/ 1572 w 1572"/>
                <a:gd name="T111" fmla="*/ 494 h 49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572" h="494">
                  <a:moveTo>
                    <a:pt x="0" y="105"/>
                  </a:moveTo>
                  <a:lnTo>
                    <a:pt x="0" y="105"/>
                  </a:lnTo>
                  <a:lnTo>
                    <a:pt x="22" y="61"/>
                  </a:lnTo>
                  <a:lnTo>
                    <a:pt x="22" y="55"/>
                  </a:lnTo>
                  <a:lnTo>
                    <a:pt x="55" y="22"/>
                  </a:lnTo>
                  <a:lnTo>
                    <a:pt x="61" y="22"/>
                  </a:lnTo>
                  <a:lnTo>
                    <a:pt x="105" y="0"/>
                  </a:lnTo>
                  <a:lnTo>
                    <a:pt x="1472" y="0"/>
                  </a:lnTo>
                  <a:lnTo>
                    <a:pt x="1494" y="11"/>
                  </a:lnTo>
                  <a:lnTo>
                    <a:pt x="1500" y="11"/>
                  </a:lnTo>
                  <a:lnTo>
                    <a:pt x="1516" y="22"/>
                  </a:lnTo>
                  <a:lnTo>
                    <a:pt x="1539" y="38"/>
                  </a:lnTo>
                  <a:lnTo>
                    <a:pt x="1550" y="55"/>
                  </a:lnTo>
                  <a:lnTo>
                    <a:pt x="1550" y="61"/>
                  </a:lnTo>
                  <a:lnTo>
                    <a:pt x="1572" y="105"/>
                  </a:lnTo>
                  <a:lnTo>
                    <a:pt x="1572" y="388"/>
                  </a:lnTo>
                  <a:lnTo>
                    <a:pt x="1561" y="416"/>
                  </a:lnTo>
                  <a:lnTo>
                    <a:pt x="1561" y="421"/>
                  </a:lnTo>
                  <a:lnTo>
                    <a:pt x="1539" y="455"/>
                  </a:lnTo>
                  <a:lnTo>
                    <a:pt x="1533" y="460"/>
                  </a:lnTo>
                  <a:lnTo>
                    <a:pt x="1500" y="483"/>
                  </a:lnTo>
                  <a:lnTo>
                    <a:pt x="1494" y="483"/>
                  </a:lnTo>
                  <a:lnTo>
                    <a:pt x="1472" y="494"/>
                  </a:lnTo>
                  <a:lnTo>
                    <a:pt x="105" y="494"/>
                  </a:lnTo>
                  <a:lnTo>
                    <a:pt x="61" y="471"/>
                  </a:lnTo>
                  <a:lnTo>
                    <a:pt x="55" y="471"/>
                  </a:lnTo>
                  <a:lnTo>
                    <a:pt x="38" y="460"/>
                  </a:lnTo>
                  <a:lnTo>
                    <a:pt x="22" y="438"/>
                  </a:lnTo>
                  <a:lnTo>
                    <a:pt x="11" y="421"/>
                  </a:lnTo>
                  <a:lnTo>
                    <a:pt x="11" y="416"/>
                  </a:lnTo>
                  <a:lnTo>
                    <a:pt x="0" y="388"/>
                  </a:lnTo>
                  <a:lnTo>
                    <a:pt x="0" y="127"/>
                  </a:lnTo>
                  <a:lnTo>
                    <a:pt x="16" y="127"/>
                  </a:lnTo>
                  <a:lnTo>
                    <a:pt x="16" y="388"/>
                  </a:lnTo>
                  <a:lnTo>
                    <a:pt x="33" y="421"/>
                  </a:lnTo>
                  <a:lnTo>
                    <a:pt x="33" y="427"/>
                  </a:lnTo>
                  <a:lnTo>
                    <a:pt x="50" y="449"/>
                  </a:lnTo>
                  <a:lnTo>
                    <a:pt x="105" y="477"/>
                  </a:lnTo>
                  <a:lnTo>
                    <a:pt x="1472" y="477"/>
                  </a:lnTo>
                  <a:lnTo>
                    <a:pt x="1505" y="460"/>
                  </a:lnTo>
                  <a:lnTo>
                    <a:pt x="1511" y="455"/>
                  </a:lnTo>
                  <a:lnTo>
                    <a:pt x="1527" y="449"/>
                  </a:lnTo>
                  <a:lnTo>
                    <a:pt x="1533" y="433"/>
                  </a:lnTo>
                  <a:lnTo>
                    <a:pt x="1539" y="427"/>
                  </a:lnTo>
                  <a:lnTo>
                    <a:pt x="1544" y="421"/>
                  </a:lnTo>
                  <a:lnTo>
                    <a:pt x="1555" y="388"/>
                  </a:lnTo>
                  <a:lnTo>
                    <a:pt x="1555" y="105"/>
                  </a:lnTo>
                  <a:lnTo>
                    <a:pt x="1527" y="50"/>
                  </a:lnTo>
                  <a:lnTo>
                    <a:pt x="1505" y="33"/>
                  </a:lnTo>
                  <a:lnTo>
                    <a:pt x="1472" y="16"/>
                  </a:lnTo>
                  <a:lnTo>
                    <a:pt x="105" y="16"/>
                  </a:lnTo>
                  <a:lnTo>
                    <a:pt x="61" y="38"/>
                  </a:lnTo>
                  <a:lnTo>
                    <a:pt x="38" y="61"/>
                  </a:lnTo>
                  <a:lnTo>
                    <a:pt x="16" y="105"/>
                  </a:lnTo>
                  <a:lnTo>
                    <a:pt x="0" y="10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42" name="Rectangle 5"/>
            <p:cNvSpPr>
              <a:spLocks noChangeArrowheads="1"/>
            </p:cNvSpPr>
            <p:nvPr/>
          </p:nvSpPr>
          <p:spPr bwMode="auto">
            <a:xfrm>
              <a:off x="3874" y="1971"/>
              <a:ext cx="16" cy="2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14343" name="Freeform 6"/>
            <p:cNvSpPr>
              <a:spLocks/>
            </p:cNvSpPr>
            <p:nvPr/>
          </p:nvSpPr>
          <p:spPr bwMode="auto">
            <a:xfrm>
              <a:off x="246" y="1766"/>
              <a:ext cx="1766" cy="699"/>
            </a:xfrm>
            <a:custGeom>
              <a:avLst/>
              <a:gdLst>
                <a:gd name="T0" fmla="*/ 0 w 1766"/>
                <a:gd name="T1" fmla="*/ 172 h 699"/>
                <a:gd name="T2" fmla="*/ 11 w 1766"/>
                <a:gd name="T3" fmla="*/ 105 h 699"/>
                <a:gd name="T4" fmla="*/ 27 w 1766"/>
                <a:gd name="T5" fmla="*/ 77 h 699"/>
                <a:gd name="T6" fmla="*/ 50 w 1766"/>
                <a:gd name="T7" fmla="*/ 50 h 699"/>
                <a:gd name="T8" fmla="*/ 77 w 1766"/>
                <a:gd name="T9" fmla="*/ 27 h 699"/>
                <a:gd name="T10" fmla="*/ 105 w 1766"/>
                <a:gd name="T11" fmla="*/ 11 h 699"/>
                <a:gd name="T12" fmla="*/ 172 w 1766"/>
                <a:gd name="T13" fmla="*/ 0 h 699"/>
                <a:gd name="T14" fmla="*/ 1594 w 1766"/>
                <a:gd name="T15" fmla="*/ 0 h 699"/>
                <a:gd name="T16" fmla="*/ 1661 w 1766"/>
                <a:gd name="T17" fmla="*/ 11 h 699"/>
                <a:gd name="T18" fmla="*/ 1689 w 1766"/>
                <a:gd name="T19" fmla="*/ 27 h 699"/>
                <a:gd name="T20" fmla="*/ 1716 w 1766"/>
                <a:gd name="T21" fmla="*/ 50 h 699"/>
                <a:gd name="T22" fmla="*/ 1739 w 1766"/>
                <a:gd name="T23" fmla="*/ 77 h 699"/>
                <a:gd name="T24" fmla="*/ 1755 w 1766"/>
                <a:gd name="T25" fmla="*/ 105 h 699"/>
                <a:gd name="T26" fmla="*/ 1766 w 1766"/>
                <a:gd name="T27" fmla="*/ 172 h 699"/>
                <a:gd name="T28" fmla="*/ 1766 w 1766"/>
                <a:gd name="T29" fmla="*/ 521 h 699"/>
                <a:gd name="T30" fmla="*/ 1755 w 1766"/>
                <a:gd name="T31" fmla="*/ 588 h 699"/>
                <a:gd name="T32" fmla="*/ 1739 w 1766"/>
                <a:gd name="T33" fmla="*/ 621 h 699"/>
                <a:gd name="T34" fmla="*/ 1716 w 1766"/>
                <a:gd name="T35" fmla="*/ 644 h 699"/>
                <a:gd name="T36" fmla="*/ 1689 w 1766"/>
                <a:gd name="T37" fmla="*/ 666 h 699"/>
                <a:gd name="T38" fmla="*/ 1661 w 1766"/>
                <a:gd name="T39" fmla="*/ 682 h 699"/>
                <a:gd name="T40" fmla="*/ 1627 w 1766"/>
                <a:gd name="T41" fmla="*/ 694 h 699"/>
                <a:gd name="T42" fmla="*/ 1594 w 1766"/>
                <a:gd name="T43" fmla="*/ 699 h 699"/>
                <a:gd name="T44" fmla="*/ 172 w 1766"/>
                <a:gd name="T45" fmla="*/ 699 h 699"/>
                <a:gd name="T46" fmla="*/ 138 w 1766"/>
                <a:gd name="T47" fmla="*/ 694 h 699"/>
                <a:gd name="T48" fmla="*/ 105 w 1766"/>
                <a:gd name="T49" fmla="*/ 682 h 699"/>
                <a:gd name="T50" fmla="*/ 77 w 1766"/>
                <a:gd name="T51" fmla="*/ 666 h 699"/>
                <a:gd name="T52" fmla="*/ 50 w 1766"/>
                <a:gd name="T53" fmla="*/ 644 h 699"/>
                <a:gd name="T54" fmla="*/ 27 w 1766"/>
                <a:gd name="T55" fmla="*/ 621 h 699"/>
                <a:gd name="T56" fmla="*/ 11 w 1766"/>
                <a:gd name="T57" fmla="*/ 588 h 699"/>
                <a:gd name="T58" fmla="*/ 0 w 1766"/>
                <a:gd name="T59" fmla="*/ 521 h 699"/>
                <a:gd name="T60" fmla="*/ 0 w 1766"/>
                <a:gd name="T61" fmla="*/ 172 h 699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766"/>
                <a:gd name="T94" fmla="*/ 0 h 699"/>
                <a:gd name="T95" fmla="*/ 1766 w 1766"/>
                <a:gd name="T96" fmla="*/ 699 h 699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766" h="699">
                  <a:moveTo>
                    <a:pt x="0" y="172"/>
                  </a:moveTo>
                  <a:lnTo>
                    <a:pt x="11" y="105"/>
                  </a:lnTo>
                  <a:lnTo>
                    <a:pt x="27" y="77"/>
                  </a:lnTo>
                  <a:lnTo>
                    <a:pt x="50" y="50"/>
                  </a:lnTo>
                  <a:lnTo>
                    <a:pt x="77" y="27"/>
                  </a:lnTo>
                  <a:lnTo>
                    <a:pt x="105" y="11"/>
                  </a:lnTo>
                  <a:lnTo>
                    <a:pt x="172" y="0"/>
                  </a:lnTo>
                  <a:lnTo>
                    <a:pt x="1594" y="0"/>
                  </a:lnTo>
                  <a:lnTo>
                    <a:pt x="1661" y="11"/>
                  </a:lnTo>
                  <a:lnTo>
                    <a:pt x="1689" y="27"/>
                  </a:lnTo>
                  <a:lnTo>
                    <a:pt x="1716" y="50"/>
                  </a:lnTo>
                  <a:lnTo>
                    <a:pt x="1739" y="77"/>
                  </a:lnTo>
                  <a:lnTo>
                    <a:pt x="1755" y="105"/>
                  </a:lnTo>
                  <a:lnTo>
                    <a:pt x="1766" y="172"/>
                  </a:lnTo>
                  <a:lnTo>
                    <a:pt x="1766" y="521"/>
                  </a:lnTo>
                  <a:lnTo>
                    <a:pt x="1755" y="588"/>
                  </a:lnTo>
                  <a:lnTo>
                    <a:pt x="1739" y="621"/>
                  </a:lnTo>
                  <a:lnTo>
                    <a:pt x="1716" y="644"/>
                  </a:lnTo>
                  <a:lnTo>
                    <a:pt x="1689" y="666"/>
                  </a:lnTo>
                  <a:lnTo>
                    <a:pt x="1661" y="682"/>
                  </a:lnTo>
                  <a:lnTo>
                    <a:pt x="1627" y="694"/>
                  </a:lnTo>
                  <a:lnTo>
                    <a:pt x="1594" y="699"/>
                  </a:lnTo>
                  <a:lnTo>
                    <a:pt x="172" y="699"/>
                  </a:lnTo>
                  <a:lnTo>
                    <a:pt x="138" y="694"/>
                  </a:lnTo>
                  <a:lnTo>
                    <a:pt x="105" y="682"/>
                  </a:lnTo>
                  <a:lnTo>
                    <a:pt x="77" y="666"/>
                  </a:lnTo>
                  <a:lnTo>
                    <a:pt x="50" y="644"/>
                  </a:lnTo>
                  <a:lnTo>
                    <a:pt x="27" y="621"/>
                  </a:lnTo>
                  <a:lnTo>
                    <a:pt x="11" y="588"/>
                  </a:lnTo>
                  <a:lnTo>
                    <a:pt x="0" y="521"/>
                  </a:lnTo>
                  <a:lnTo>
                    <a:pt x="0" y="17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44" name="Freeform 7"/>
            <p:cNvSpPr>
              <a:spLocks/>
            </p:cNvSpPr>
            <p:nvPr/>
          </p:nvSpPr>
          <p:spPr bwMode="auto">
            <a:xfrm>
              <a:off x="240" y="1760"/>
              <a:ext cx="1778" cy="711"/>
            </a:xfrm>
            <a:custGeom>
              <a:avLst/>
              <a:gdLst>
                <a:gd name="T0" fmla="*/ 11 w 1778"/>
                <a:gd name="T1" fmla="*/ 106 h 711"/>
                <a:gd name="T2" fmla="*/ 28 w 1778"/>
                <a:gd name="T3" fmla="*/ 78 h 711"/>
                <a:gd name="T4" fmla="*/ 50 w 1778"/>
                <a:gd name="T5" fmla="*/ 50 h 711"/>
                <a:gd name="T6" fmla="*/ 78 w 1778"/>
                <a:gd name="T7" fmla="*/ 28 h 711"/>
                <a:gd name="T8" fmla="*/ 111 w 1778"/>
                <a:gd name="T9" fmla="*/ 11 h 711"/>
                <a:gd name="T10" fmla="*/ 178 w 1778"/>
                <a:gd name="T11" fmla="*/ 0 h 711"/>
                <a:gd name="T12" fmla="*/ 1600 w 1778"/>
                <a:gd name="T13" fmla="*/ 0 h 711"/>
                <a:gd name="T14" fmla="*/ 1672 w 1778"/>
                <a:gd name="T15" fmla="*/ 11 h 711"/>
                <a:gd name="T16" fmla="*/ 1700 w 1778"/>
                <a:gd name="T17" fmla="*/ 28 h 711"/>
                <a:gd name="T18" fmla="*/ 1728 w 1778"/>
                <a:gd name="T19" fmla="*/ 50 h 711"/>
                <a:gd name="T20" fmla="*/ 1750 w 1778"/>
                <a:gd name="T21" fmla="*/ 78 h 711"/>
                <a:gd name="T22" fmla="*/ 1767 w 1778"/>
                <a:gd name="T23" fmla="*/ 111 h 711"/>
                <a:gd name="T24" fmla="*/ 1778 w 1778"/>
                <a:gd name="T25" fmla="*/ 178 h 711"/>
                <a:gd name="T26" fmla="*/ 1778 w 1778"/>
                <a:gd name="T27" fmla="*/ 527 h 711"/>
                <a:gd name="T28" fmla="*/ 1767 w 1778"/>
                <a:gd name="T29" fmla="*/ 594 h 711"/>
                <a:gd name="T30" fmla="*/ 1750 w 1778"/>
                <a:gd name="T31" fmla="*/ 633 h 711"/>
                <a:gd name="T32" fmla="*/ 1728 w 1778"/>
                <a:gd name="T33" fmla="*/ 655 h 711"/>
                <a:gd name="T34" fmla="*/ 1700 w 1778"/>
                <a:gd name="T35" fmla="*/ 677 h 711"/>
                <a:gd name="T36" fmla="*/ 1667 w 1778"/>
                <a:gd name="T37" fmla="*/ 694 h 711"/>
                <a:gd name="T38" fmla="*/ 1633 w 1778"/>
                <a:gd name="T39" fmla="*/ 705 h 711"/>
                <a:gd name="T40" fmla="*/ 1600 w 1778"/>
                <a:gd name="T41" fmla="*/ 711 h 711"/>
                <a:gd name="T42" fmla="*/ 178 w 1778"/>
                <a:gd name="T43" fmla="*/ 711 h 711"/>
                <a:gd name="T44" fmla="*/ 144 w 1778"/>
                <a:gd name="T45" fmla="*/ 705 h 711"/>
                <a:gd name="T46" fmla="*/ 106 w 1778"/>
                <a:gd name="T47" fmla="*/ 694 h 711"/>
                <a:gd name="T48" fmla="*/ 78 w 1778"/>
                <a:gd name="T49" fmla="*/ 677 h 711"/>
                <a:gd name="T50" fmla="*/ 50 w 1778"/>
                <a:gd name="T51" fmla="*/ 655 h 711"/>
                <a:gd name="T52" fmla="*/ 28 w 1778"/>
                <a:gd name="T53" fmla="*/ 627 h 711"/>
                <a:gd name="T54" fmla="*/ 11 w 1778"/>
                <a:gd name="T55" fmla="*/ 594 h 711"/>
                <a:gd name="T56" fmla="*/ 0 w 1778"/>
                <a:gd name="T57" fmla="*/ 527 h 711"/>
                <a:gd name="T58" fmla="*/ 17 w 1778"/>
                <a:gd name="T59" fmla="*/ 178 h 711"/>
                <a:gd name="T60" fmla="*/ 28 w 1778"/>
                <a:gd name="T61" fmla="*/ 594 h 711"/>
                <a:gd name="T62" fmla="*/ 61 w 1778"/>
                <a:gd name="T63" fmla="*/ 644 h 711"/>
                <a:gd name="T64" fmla="*/ 122 w 1778"/>
                <a:gd name="T65" fmla="*/ 683 h 711"/>
                <a:gd name="T66" fmla="*/ 178 w 1778"/>
                <a:gd name="T67" fmla="*/ 694 h 711"/>
                <a:gd name="T68" fmla="*/ 1633 w 1778"/>
                <a:gd name="T69" fmla="*/ 688 h 711"/>
                <a:gd name="T70" fmla="*/ 1717 w 1778"/>
                <a:gd name="T71" fmla="*/ 644 h 711"/>
                <a:gd name="T72" fmla="*/ 1733 w 1778"/>
                <a:gd name="T73" fmla="*/ 627 h 711"/>
                <a:gd name="T74" fmla="*/ 1761 w 1778"/>
                <a:gd name="T75" fmla="*/ 527 h 711"/>
                <a:gd name="T76" fmla="*/ 1750 w 1778"/>
                <a:gd name="T77" fmla="*/ 117 h 711"/>
                <a:gd name="T78" fmla="*/ 1717 w 1778"/>
                <a:gd name="T79" fmla="*/ 61 h 711"/>
                <a:gd name="T80" fmla="*/ 1661 w 1778"/>
                <a:gd name="T81" fmla="*/ 28 h 711"/>
                <a:gd name="T82" fmla="*/ 178 w 1778"/>
                <a:gd name="T83" fmla="*/ 17 h 711"/>
                <a:gd name="T84" fmla="*/ 61 w 1778"/>
                <a:gd name="T85" fmla="*/ 61 h 711"/>
                <a:gd name="T86" fmla="*/ 61 w 1778"/>
                <a:gd name="T87" fmla="*/ 61 h 711"/>
                <a:gd name="T88" fmla="*/ 11 w 1778"/>
                <a:gd name="T89" fmla="*/ 111 h 71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778"/>
                <a:gd name="T136" fmla="*/ 0 h 711"/>
                <a:gd name="T137" fmla="*/ 1778 w 1778"/>
                <a:gd name="T138" fmla="*/ 711 h 71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778" h="711">
                  <a:moveTo>
                    <a:pt x="11" y="111"/>
                  </a:moveTo>
                  <a:lnTo>
                    <a:pt x="11" y="106"/>
                  </a:lnTo>
                  <a:lnTo>
                    <a:pt x="28" y="78"/>
                  </a:lnTo>
                  <a:lnTo>
                    <a:pt x="50" y="50"/>
                  </a:lnTo>
                  <a:lnTo>
                    <a:pt x="78" y="28"/>
                  </a:lnTo>
                  <a:lnTo>
                    <a:pt x="106" y="11"/>
                  </a:lnTo>
                  <a:lnTo>
                    <a:pt x="111" y="11"/>
                  </a:lnTo>
                  <a:lnTo>
                    <a:pt x="178" y="0"/>
                  </a:lnTo>
                  <a:lnTo>
                    <a:pt x="1600" y="0"/>
                  </a:lnTo>
                  <a:lnTo>
                    <a:pt x="1667" y="11"/>
                  </a:lnTo>
                  <a:lnTo>
                    <a:pt x="1672" y="11"/>
                  </a:lnTo>
                  <a:lnTo>
                    <a:pt x="1700" y="28"/>
                  </a:lnTo>
                  <a:lnTo>
                    <a:pt x="1728" y="50"/>
                  </a:lnTo>
                  <a:lnTo>
                    <a:pt x="1750" y="78"/>
                  </a:lnTo>
                  <a:lnTo>
                    <a:pt x="1767" y="106"/>
                  </a:lnTo>
                  <a:lnTo>
                    <a:pt x="1767" y="111"/>
                  </a:lnTo>
                  <a:lnTo>
                    <a:pt x="1778" y="178"/>
                  </a:lnTo>
                  <a:lnTo>
                    <a:pt x="1778" y="527"/>
                  </a:lnTo>
                  <a:lnTo>
                    <a:pt x="1767" y="594"/>
                  </a:lnTo>
                  <a:lnTo>
                    <a:pt x="1750" y="627"/>
                  </a:lnTo>
                  <a:lnTo>
                    <a:pt x="1750" y="633"/>
                  </a:lnTo>
                  <a:lnTo>
                    <a:pt x="1728" y="655"/>
                  </a:lnTo>
                  <a:lnTo>
                    <a:pt x="1700" y="677"/>
                  </a:lnTo>
                  <a:lnTo>
                    <a:pt x="1672" y="694"/>
                  </a:lnTo>
                  <a:lnTo>
                    <a:pt x="1667" y="694"/>
                  </a:lnTo>
                  <a:lnTo>
                    <a:pt x="1633" y="705"/>
                  </a:lnTo>
                  <a:lnTo>
                    <a:pt x="1600" y="711"/>
                  </a:lnTo>
                  <a:lnTo>
                    <a:pt x="178" y="711"/>
                  </a:lnTo>
                  <a:lnTo>
                    <a:pt x="144" y="705"/>
                  </a:lnTo>
                  <a:lnTo>
                    <a:pt x="111" y="694"/>
                  </a:lnTo>
                  <a:lnTo>
                    <a:pt x="106" y="694"/>
                  </a:lnTo>
                  <a:lnTo>
                    <a:pt x="78" y="677"/>
                  </a:lnTo>
                  <a:lnTo>
                    <a:pt x="50" y="655"/>
                  </a:lnTo>
                  <a:lnTo>
                    <a:pt x="28" y="633"/>
                  </a:lnTo>
                  <a:lnTo>
                    <a:pt x="28" y="627"/>
                  </a:lnTo>
                  <a:lnTo>
                    <a:pt x="11" y="594"/>
                  </a:lnTo>
                  <a:lnTo>
                    <a:pt x="0" y="527"/>
                  </a:lnTo>
                  <a:lnTo>
                    <a:pt x="0" y="178"/>
                  </a:lnTo>
                  <a:lnTo>
                    <a:pt x="17" y="178"/>
                  </a:lnTo>
                  <a:lnTo>
                    <a:pt x="17" y="527"/>
                  </a:lnTo>
                  <a:lnTo>
                    <a:pt x="28" y="594"/>
                  </a:lnTo>
                  <a:lnTo>
                    <a:pt x="44" y="627"/>
                  </a:lnTo>
                  <a:lnTo>
                    <a:pt x="61" y="644"/>
                  </a:lnTo>
                  <a:lnTo>
                    <a:pt x="122" y="683"/>
                  </a:lnTo>
                  <a:lnTo>
                    <a:pt x="144" y="688"/>
                  </a:lnTo>
                  <a:lnTo>
                    <a:pt x="178" y="694"/>
                  </a:lnTo>
                  <a:lnTo>
                    <a:pt x="1600" y="694"/>
                  </a:lnTo>
                  <a:lnTo>
                    <a:pt x="1633" y="688"/>
                  </a:lnTo>
                  <a:lnTo>
                    <a:pt x="1656" y="683"/>
                  </a:lnTo>
                  <a:lnTo>
                    <a:pt x="1717" y="644"/>
                  </a:lnTo>
                  <a:lnTo>
                    <a:pt x="1733" y="627"/>
                  </a:lnTo>
                  <a:lnTo>
                    <a:pt x="1750" y="594"/>
                  </a:lnTo>
                  <a:lnTo>
                    <a:pt x="1761" y="527"/>
                  </a:lnTo>
                  <a:lnTo>
                    <a:pt x="1761" y="178"/>
                  </a:lnTo>
                  <a:lnTo>
                    <a:pt x="1750" y="117"/>
                  </a:lnTo>
                  <a:lnTo>
                    <a:pt x="1717" y="61"/>
                  </a:lnTo>
                  <a:lnTo>
                    <a:pt x="1661" y="28"/>
                  </a:lnTo>
                  <a:lnTo>
                    <a:pt x="1600" y="17"/>
                  </a:lnTo>
                  <a:lnTo>
                    <a:pt x="178" y="17"/>
                  </a:lnTo>
                  <a:lnTo>
                    <a:pt x="117" y="28"/>
                  </a:lnTo>
                  <a:lnTo>
                    <a:pt x="61" y="61"/>
                  </a:lnTo>
                  <a:lnTo>
                    <a:pt x="28" y="117"/>
                  </a:lnTo>
                  <a:lnTo>
                    <a:pt x="11" y="1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45" name="Freeform 8"/>
            <p:cNvSpPr>
              <a:spLocks/>
            </p:cNvSpPr>
            <p:nvPr/>
          </p:nvSpPr>
          <p:spPr bwMode="auto">
            <a:xfrm>
              <a:off x="240" y="1871"/>
              <a:ext cx="28" cy="67"/>
            </a:xfrm>
            <a:custGeom>
              <a:avLst/>
              <a:gdLst>
                <a:gd name="T0" fmla="*/ 0 w 28"/>
                <a:gd name="T1" fmla="*/ 67 h 67"/>
                <a:gd name="T2" fmla="*/ 0 w 28"/>
                <a:gd name="T3" fmla="*/ 67 h 67"/>
                <a:gd name="T4" fmla="*/ 11 w 28"/>
                <a:gd name="T5" fmla="*/ 0 h 67"/>
                <a:gd name="T6" fmla="*/ 28 w 28"/>
                <a:gd name="T7" fmla="*/ 0 h 67"/>
                <a:gd name="T8" fmla="*/ 17 w 28"/>
                <a:gd name="T9" fmla="*/ 67 h 67"/>
                <a:gd name="T10" fmla="*/ 0 w 28"/>
                <a:gd name="T11" fmla="*/ 67 h 6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8"/>
                <a:gd name="T19" fmla="*/ 0 h 67"/>
                <a:gd name="T20" fmla="*/ 28 w 28"/>
                <a:gd name="T21" fmla="*/ 67 h 6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8" h="67">
                  <a:moveTo>
                    <a:pt x="0" y="67"/>
                  </a:moveTo>
                  <a:lnTo>
                    <a:pt x="0" y="67"/>
                  </a:lnTo>
                  <a:lnTo>
                    <a:pt x="11" y="0"/>
                  </a:lnTo>
                  <a:lnTo>
                    <a:pt x="28" y="0"/>
                  </a:lnTo>
                  <a:lnTo>
                    <a:pt x="17" y="67"/>
                  </a:lnTo>
                  <a:lnTo>
                    <a:pt x="0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46" name="Rectangle 9"/>
            <p:cNvSpPr>
              <a:spLocks noChangeArrowheads="1"/>
            </p:cNvSpPr>
            <p:nvPr/>
          </p:nvSpPr>
          <p:spPr bwMode="auto">
            <a:xfrm>
              <a:off x="368" y="1803"/>
              <a:ext cx="465" cy="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The 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347" name="Rectangle 10"/>
            <p:cNvSpPr>
              <a:spLocks noChangeArrowheads="1"/>
            </p:cNvSpPr>
            <p:nvPr/>
          </p:nvSpPr>
          <p:spPr bwMode="auto">
            <a:xfrm>
              <a:off x="368" y="2081"/>
              <a:ext cx="1356" cy="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Entrepreneur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348" name="Rectangle 11"/>
            <p:cNvSpPr>
              <a:spLocks noChangeArrowheads="1"/>
            </p:cNvSpPr>
            <p:nvPr/>
          </p:nvSpPr>
          <p:spPr bwMode="auto">
            <a:xfrm>
              <a:off x="3979" y="1953"/>
              <a:ext cx="1099" cy="3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Resources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349" name="Freeform 12"/>
            <p:cNvSpPr>
              <a:spLocks/>
            </p:cNvSpPr>
            <p:nvPr/>
          </p:nvSpPr>
          <p:spPr bwMode="auto">
            <a:xfrm>
              <a:off x="2068" y="1888"/>
              <a:ext cx="1778" cy="427"/>
            </a:xfrm>
            <a:custGeom>
              <a:avLst/>
              <a:gdLst>
                <a:gd name="T0" fmla="*/ 1778 w 1778"/>
                <a:gd name="T1" fmla="*/ 216 h 427"/>
                <a:gd name="T2" fmla="*/ 1700 w 1778"/>
                <a:gd name="T3" fmla="*/ 189 h 427"/>
                <a:gd name="T4" fmla="*/ 1628 w 1778"/>
                <a:gd name="T5" fmla="*/ 166 h 427"/>
                <a:gd name="T6" fmla="*/ 1561 w 1778"/>
                <a:gd name="T7" fmla="*/ 144 h 427"/>
                <a:gd name="T8" fmla="*/ 1500 w 1778"/>
                <a:gd name="T9" fmla="*/ 122 h 427"/>
                <a:gd name="T10" fmla="*/ 1439 w 1778"/>
                <a:gd name="T11" fmla="*/ 105 h 427"/>
                <a:gd name="T12" fmla="*/ 1383 w 1778"/>
                <a:gd name="T13" fmla="*/ 89 h 427"/>
                <a:gd name="T14" fmla="*/ 1333 w 1778"/>
                <a:gd name="T15" fmla="*/ 72 h 427"/>
                <a:gd name="T16" fmla="*/ 1294 w 1778"/>
                <a:gd name="T17" fmla="*/ 55 h 427"/>
                <a:gd name="T18" fmla="*/ 1250 w 1778"/>
                <a:gd name="T19" fmla="*/ 44 h 427"/>
                <a:gd name="T20" fmla="*/ 1217 w 1778"/>
                <a:gd name="T21" fmla="*/ 33 h 427"/>
                <a:gd name="T22" fmla="*/ 1189 w 1778"/>
                <a:gd name="T23" fmla="*/ 22 h 427"/>
                <a:gd name="T24" fmla="*/ 1167 w 1778"/>
                <a:gd name="T25" fmla="*/ 16 h 427"/>
                <a:gd name="T26" fmla="*/ 1144 w 1778"/>
                <a:gd name="T27" fmla="*/ 5 h 427"/>
                <a:gd name="T28" fmla="*/ 1133 w 1778"/>
                <a:gd name="T29" fmla="*/ 5 h 427"/>
                <a:gd name="T30" fmla="*/ 1122 w 1778"/>
                <a:gd name="T31" fmla="*/ 0 h 427"/>
                <a:gd name="T32" fmla="*/ 1122 w 1778"/>
                <a:gd name="T33" fmla="*/ 111 h 427"/>
                <a:gd name="T34" fmla="*/ 0 w 1778"/>
                <a:gd name="T35" fmla="*/ 111 h 427"/>
                <a:gd name="T36" fmla="*/ 0 w 1778"/>
                <a:gd name="T37" fmla="*/ 322 h 427"/>
                <a:gd name="T38" fmla="*/ 1122 w 1778"/>
                <a:gd name="T39" fmla="*/ 322 h 427"/>
                <a:gd name="T40" fmla="*/ 1122 w 1778"/>
                <a:gd name="T41" fmla="*/ 427 h 427"/>
                <a:gd name="T42" fmla="*/ 1133 w 1778"/>
                <a:gd name="T43" fmla="*/ 422 h 427"/>
                <a:gd name="T44" fmla="*/ 1144 w 1778"/>
                <a:gd name="T45" fmla="*/ 422 h 427"/>
                <a:gd name="T46" fmla="*/ 1167 w 1778"/>
                <a:gd name="T47" fmla="*/ 411 h 427"/>
                <a:gd name="T48" fmla="*/ 1189 w 1778"/>
                <a:gd name="T49" fmla="*/ 405 h 427"/>
                <a:gd name="T50" fmla="*/ 1217 w 1778"/>
                <a:gd name="T51" fmla="*/ 394 h 427"/>
                <a:gd name="T52" fmla="*/ 1250 w 1778"/>
                <a:gd name="T53" fmla="*/ 383 h 427"/>
                <a:gd name="T54" fmla="*/ 1294 w 1778"/>
                <a:gd name="T55" fmla="*/ 372 h 427"/>
                <a:gd name="T56" fmla="*/ 1333 w 1778"/>
                <a:gd name="T57" fmla="*/ 355 h 427"/>
                <a:gd name="T58" fmla="*/ 1383 w 1778"/>
                <a:gd name="T59" fmla="*/ 344 h 427"/>
                <a:gd name="T60" fmla="*/ 1439 w 1778"/>
                <a:gd name="T61" fmla="*/ 322 h 427"/>
                <a:gd name="T62" fmla="*/ 1500 w 1778"/>
                <a:gd name="T63" fmla="*/ 305 h 427"/>
                <a:gd name="T64" fmla="*/ 1561 w 1778"/>
                <a:gd name="T65" fmla="*/ 283 h 427"/>
                <a:gd name="T66" fmla="*/ 1628 w 1778"/>
                <a:gd name="T67" fmla="*/ 266 h 427"/>
                <a:gd name="T68" fmla="*/ 1700 w 1778"/>
                <a:gd name="T69" fmla="*/ 238 h 427"/>
                <a:gd name="T70" fmla="*/ 1778 w 1778"/>
                <a:gd name="T71" fmla="*/ 216 h 427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778"/>
                <a:gd name="T109" fmla="*/ 0 h 427"/>
                <a:gd name="T110" fmla="*/ 1778 w 1778"/>
                <a:gd name="T111" fmla="*/ 427 h 427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778" h="427">
                  <a:moveTo>
                    <a:pt x="1778" y="216"/>
                  </a:moveTo>
                  <a:lnTo>
                    <a:pt x="1700" y="189"/>
                  </a:lnTo>
                  <a:lnTo>
                    <a:pt x="1628" y="166"/>
                  </a:lnTo>
                  <a:lnTo>
                    <a:pt x="1561" y="144"/>
                  </a:lnTo>
                  <a:lnTo>
                    <a:pt x="1500" y="122"/>
                  </a:lnTo>
                  <a:lnTo>
                    <a:pt x="1439" y="105"/>
                  </a:lnTo>
                  <a:lnTo>
                    <a:pt x="1383" y="89"/>
                  </a:lnTo>
                  <a:lnTo>
                    <a:pt x="1333" y="72"/>
                  </a:lnTo>
                  <a:lnTo>
                    <a:pt x="1294" y="55"/>
                  </a:lnTo>
                  <a:lnTo>
                    <a:pt x="1250" y="44"/>
                  </a:lnTo>
                  <a:lnTo>
                    <a:pt x="1217" y="33"/>
                  </a:lnTo>
                  <a:lnTo>
                    <a:pt x="1189" y="22"/>
                  </a:lnTo>
                  <a:lnTo>
                    <a:pt x="1167" y="16"/>
                  </a:lnTo>
                  <a:lnTo>
                    <a:pt x="1144" y="5"/>
                  </a:lnTo>
                  <a:lnTo>
                    <a:pt x="1133" y="5"/>
                  </a:lnTo>
                  <a:lnTo>
                    <a:pt x="1122" y="0"/>
                  </a:lnTo>
                  <a:lnTo>
                    <a:pt x="1122" y="111"/>
                  </a:lnTo>
                  <a:lnTo>
                    <a:pt x="0" y="111"/>
                  </a:lnTo>
                  <a:lnTo>
                    <a:pt x="0" y="322"/>
                  </a:lnTo>
                  <a:lnTo>
                    <a:pt x="1122" y="322"/>
                  </a:lnTo>
                  <a:lnTo>
                    <a:pt x="1122" y="427"/>
                  </a:lnTo>
                  <a:lnTo>
                    <a:pt x="1133" y="422"/>
                  </a:lnTo>
                  <a:lnTo>
                    <a:pt x="1144" y="422"/>
                  </a:lnTo>
                  <a:lnTo>
                    <a:pt x="1167" y="411"/>
                  </a:lnTo>
                  <a:lnTo>
                    <a:pt x="1189" y="405"/>
                  </a:lnTo>
                  <a:lnTo>
                    <a:pt x="1217" y="394"/>
                  </a:lnTo>
                  <a:lnTo>
                    <a:pt x="1250" y="383"/>
                  </a:lnTo>
                  <a:lnTo>
                    <a:pt x="1294" y="372"/>
                  </a:lnTo>
                  <a:lnTo>
                    <a:pt x="1333" y="355"/>
                  </a:lnTo>
                  <a:lnTo>
                    <a:pt x="1383" y="344"/>
                  </a:lnTo>
                  <a:lnTo>
                    <a:pt x="1439" y="322"/>
                  </a:lnTo>
                  <a:lnTo>
                    <a:pt x="1500" y="305"/>
                  </a:lnTo>
                  <a:lnTo>
                    <a:pt x="1561" y="283"/>
                  </a:lnTo>
                  <a:lnTo>
                    <a:pt x="1628" y="266"/>
                  </a:lnTo>
                  <a:lnTo>
                    <a:pt x="1700" y="238"/>
                  </a:lnTo>
                  <a:lnTo>
                    <a:pt x="1778" y="2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0" name="Freeform 13"/>
            <p:cNvSpPr>
              <a:spLocks/>
            </p:cNvSpPr>
            <p:nvPr/>
          </p:nvSpPr>
          <p:spPr bwMode="auto">
            <a:xfrm>
              <a:off x="3190" y="1877"/>
              <a:ext cx="578" cy="205"/>
            </a:xfrm>
            <a:custGeom>
              <a:avLst/>
              <a:gdLst>
                <a:gd name="T0" fmla="*/ 578 w 578"/>
                <a:gd name="T1" fmla="*/ 205 h 205"/>
                <a:gd name="T2" fmla="*/ 506 w 578"/>
                <a:gd name="T3" fmla="*/ 183 h 205"/>
                <a:gd name="T4" fmla="*/ 506 w 578"/>
                <a:gd name="T5" fmla="*/ 183 h 205"/>
                <a:gd name="T6" fmla="*/ 439 w 578"/>
                <a:gd name="T7" fmla="*/ 161 h 205"/>
                <a:gd name="T8" fmla="*/ 439 w 578"/>
                <a:gd name="T9" fmla="*/ 161 h 205"/>
                <a:gd name="T10" fmla="*/ 378 w 578"/>
                <a:gd name="T11" fmla="*/ 138 h 205"/>
                <a:gd name="T12" fmla="*/ 317 w 578"/>
                <a:gd name="T13" fmla="*/ 122 h 205"/>
                <a:gd name="T14" fmla="*/ 317 w 578"/>
                <a:gd name="T15" fmla="*/ 122 h 205"/>
                <a:gd name="T16" fmla="*/ 261 w 578"/>
                <a:gd name="T17" fmla="*/ 105 h 205"/>
                <a:gd name="T18" fmla="*/ 261 w 578"/>
                <a:gd name="T19" fmla="*/ 105 h 205"/>
                <a:gd name="T20" fmla="*/ 211 w 578"/>
                <a:gd name="T21" fmla="*/ 88 h 205"/>
                <a:gd name="T22" fmla="*/ 211 w 578"/>
                <a:gd name="T23" fmla="*/ 88 h 205"/>
                <a:gd name="T24" fmla="*/ 172 w 578"/>
                <a:gd name="T25" fmla="*/ 72 h 205"/>
                <a:gd name="T26" fmla="*/ 128 w 578"/>
                <a:gd name="T27" fmla="*/ 61 h 205"/>
                <a:gd name="T28" fmla="*/ 128 w 578"/>
                <a:gd name="T29" fmla="*/ 61 h 205"/>
                <a:gd name="T30" fmla="*/ 95 w 578"/>
                <a:gd name="T31" fmla="*/ 50 h 205"/>
                <a:gd name="T32" fmla="*/ 95 w 578"/>
                <a:gd name="T33" fmla="*/ 50 h 205"/>
                <a:gd name="T34" fmla="*/ 67 w 578"/>
                <a:gd name="T35" fmla="*/ 39 h 205"/>
                <a:gd name="T36" fmla="*/ 45 w 578"/>
                <a:gd name="T37" fmla="*/ 33 h 205"/>
                <a:gd name="T38" fmla="*/ 45 w 578"/>
                <a:gd name="T39" fmla="*/ 33 h 205"/>
                <a:gd name="T40" fmla="*/ 22 w 578"/>
                <a:gd name="T41" fmla="*/ 22 h 205"/>
                <a:gd name="T42" fmla="*/ 11 w 578"/>
                <a:gd name="T43" fmla="*/ 22 h 205"/>
                <a:gd name="T44" fmla="*/ 11 w 578"/>
                <a:gd name="T45" fmla="*/ 22 h 205"/>
                <a:gd name="T46" fmla="*/ 0 w 578"/>
                <a:gd name="T47" fmla="*/ 16 h 205"/>
                <a:gd name="T48" fmla="*/ 0 w 578"/>
                <a:gd name="T49" fmla="*/ 0 h 205"/>
                <a:gd name="T50" fmla="*/ 11 w 578"/>
                <a:gd name="T51" fmla="*/ 5 h 205"/>
                <a:gd name="T52" fmla="*/ 22 w 578"/>
                <a:gd name="T53" fmla="*/ 5 h 205"/>
                <a:gd name="T54" fmla="*/ 22 w 578"/>
                <a:gd name="T55" fmla="*/ 5 h 205"/>
                <a:gd name="T56" fmla="*/ 45 w 578"/>
                <a:gd name="T57" fmla="*/ 16 h 205"/>
                <a:gd name="T58" fmla="*/ 67 w 578"/>
                <a:gd name="T59" fmla="*/ 22 h 205"/>
                <a:gd name="T60" fmla="*/ 67 w 578"/>
                <a:gd name="T61" fmla="*/ 22 h 205"/>
                <a:gd name="T62" fmla="*/ 95 w 578"/>
                <a:gd name="T63" fmla="*/ 33 h 205"/>
                <a:gd name="T64" fmla="*/ 128 w 578"/>
                <a:gd name="T65" fmla="*/ 44 h 205"/>
                <a:gd name="T66" fmla="*/ 172 w 578"/>
                <a:gd name="T67" fmla="*/ 55 h 205"/>
                <a:gd name="T68" fmla="*/ 172 w 578"/>
                <a:gd name="T69" fmla="*/ 55 h 205"/>
                <a:gd name="T70" fmla="*/ 211 w 578"/>
                <a:gd name="T71" fmla="*/ 72 h 205"/>
                <a:gd name="T72" fmla="*/ 261 w 578"/>
                <a:gd name="T73" fmla="*/ 88 h 205"/>
                <a:gd name="T74" fmla="*/ 317 w 578"/>
                <a:gd name="T75" fmla="*/ 105 h 205"/>
                <a:gd name="T76" fmla="*/ 378 w 578"/>
                <a:gd name="T77" fmla="*/ 122 h 205"/>
                <a:gd name="T78" fmla="*/ 378 w 578"/>
                <a:gd name="T79" fmla="*/ 122 h 205"/>
                <a:gd name="T80" fmla="*/ 439 w 578"/>
                <a:gd name="T81" fmla="*/ 144 h 205"/>
                <a:gd name="T82" fmla="*/ 506 w 578"/>
                <a:gd name="T83" fmla="*/ 166 h 205"/>
                <a:gd name="T84" fmla="*/ 578 w 578"/>
                <a:gd name="T85" fmla="*/ 188 h 205"/>
                <a:gd name="T86" fmla="*/ 578 w 578"/>
                <a:gd name="T87" fmla="*/ 188 h 205"/>
                <a:gd name="T88" fmla="*/ 578 w 578"/>
                <a:gd name="T89" fmla="*/ 205 h 20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578"/>
                <a:gd name="T136" fmla="*/ 0 h 205"/>
                <a:gd name="T137" fmla="*/ 578 w 578"/>
                <a:gd name="T138" fmla="*/ 205 h 20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578" h="205">
                  <a:moveTo>
                    <a:pt x="578" y="205"/>
                  </a:moveTo>
                  <a:lnTo>
                    <a:pt x="506" y="183"/>
                  </a:lnTo>
                  <a:lnTo>
                    <a:pt x="439" y="161"/>
                  </a:lnTo>
                  <a:lnTo>
                    <a:pt x="378" y="138"/>
                  </a:lnTo>
                  <a:lnTo>
                    <a:pt x="317" y="122"/>
                  </a:lnTo>
                  <a:lnTo>
                    <a:pt x="261" y="105"/>
                  </a:lnTo>
                  <a:lnTo>
                    <a:pt x="211" y="88"/>
                  </a:lnTo>
                  <a:lnTo>
                    <a:pt x="172" y="72"/>
                  </a:lnTo>
                  <a:lnTo>
                    <a:pt x="128" y="61"/>
                  </a:lnTo>
                  <a:lnTo>
                    <a:pt x="95" y="50"/>
                  </a:lnTo>
                  <a:lnTo>
                    <a:pt x="67" y="39"/>
                  </a:lnTo>
                  <a:lnTo>
                    <a:pt x="45" y="33"/>
                  </a:lnTo>
                  <a:lnTo>
                    <a:pt x="22" y="22"/>
                  </a:lnTo>
                  <a:lnTo>
                    <a:pt x="11" y="22"/>
                  </a:lnTo>
                  <a:lnTo>
                    <a:pt x="0" y="16"/>
                  </a:lnTo>
                  <a:lnTo>
                    <a:pt x="0" y="0"/>
                  </a:lnTo>
                  <a:lnTo>
                    <a:pt x="11" y="5"/>
                  </a:lnTo>
                  <a:lnTo>
                    <a:pt x="22" y="5"/>
                  </a:lnTo>
                  <a:lnTo>
                    <a:pt x="45" y="16"/>
                  </a:lnTo>
                  <a:lnTo>
                    <a:pt x="67" y="22"/>
                  </a:lnTo>
                  <a:lnTo>
                    <a:pt x="95" y="33"/>
                  </a:lnTo>
                  <a:lnTo>
                    <a:pt x="128" y="44"/>
                  </a:lnTo>
                  <a:lnTo>
                    <a:pt x="172" y="55"/>
                  </a:lnTo>
                  <a:lnTo>
                    <a:pt x="211" y="72"/>
                  </a:lnTo>
                  <a:lnTo>
                    <a:pt x="261" y="88"/>
                  </a:lnTo>
                  <a:lnTo>
                    <a:pt x="317" y="105"/>
                  </a:lnTo>
                  <a:lnTo>
                    <a:pt x="378" y="122"/>
                  </a:lnTo>
                  <a:lnTo>
                    <a:pt x="439" y="144"/>
                  </a:lnTo>
                  <a:lnTo>
                    <a:pt x="506" y="166"/>
                  </a:lnTo>
                  <a:lnTo>
                    <a:pt x="578" y="188"/>
                  </a:lnTo>
                  <a:lnTo>
                    <a:pt x="578" y="20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1" name="Freeform 14"/>
            <p:cNvSpPr>
              <a:spLocks/>
            </p:cNvSpPr>
            <p:nvPr/>
          </p:nvSpPr>
          <p:spPr bwMode="auto">
            <a:xfrm>
              <a:off x="2057" y="1877"/>
              <a:ext cx="1139" cy="438"/>
            </a:xfrm>
            <a:custGeom>
              <a:avLst/>
              <a:gdLst>
                <a:gd name="T0" fmla="*/ 1139 w 1139"/>
                <a:gd name="T1" fmla="*/ 11 h 438"/>
                <a:gd name="T2" fmla="*/ 1139 w 1139"/>
                <a:gd name="T3" fmla="*/ 122 h 438"/>
                <a:gd name="T4" fmla="*/ 1133 w 1139"/>
                <a:gd name="T5" fmla="*/ 127 h 438"/>
                <a:gd name="T6" fmla="*/ 16 w 1139"/>
                <a:gd name="T7" fmla="*/ 127 h 438"/>
                <a:gd name="T8" fmla="*/ 16 w 1139"/>
                <a:gd name="T9" fmla="*/ 327 h 438"/>
                <a:gd name="T10" fmla="*/ 1133 w 1139"/>
                <a:gd name="T11" fmla="*/ 327 h 438"/>
                <a:gd name="T12" fmla="*/ 1139 w 1139"/>
                <a:gd name="T13" fmla="*/ 333 h 438"/>
                <a:gd name="T14" fmla="*/ 1139 w 1139"/>
                <a:gd name="T15" fmla="*/ 438 h 438"/>
                <a:gd name="T16" fmla="*/ 1122 w 1139"/>
                <a:gd name="T17" fmla="*/ 438 h 438"/>
                <a:gd name="T18" fmla="*/ 1122 w 1139"/>
                <a:gd name="T19" fmla="*/ 344 h 438"/>
                <a:gd name="T20" fmla="*/ 11 w 1139"/>
                <a:gd name="T21" fmla="*/ 344 h 438"/>
                <a:gd name="T22" fmla="*/ 0 w 1139"/>
                <a:gd name="T23" fmla="*/ 333 h 438"/>
                <a:gd name="T24" fmla="*/ 0 w 1139"/>
                <a:gd name="T25" fmla="*/ 122 h 438"/>
                <a:gd name="T26" fmla="*/ 11 w 1139"/>
                <a:gd name="T27" fmla="*/ 111 h 438"/>
                <a:gd name="T28" fmla="*/ 1122 w 1139"/>
                <a:gd name="T29" fmla="*/ 111 h 438"/>
                <a:gd name="T30" fmla="*/ 1122 w 1139"/>
                <a:gd name="T31" fmla="*/ 11 h 438"/>
                <a:gd name="T32" fmla="*/ 1133 w 1139"/>
                <a:gd name="T33" fmla="*/ 0 h 438"/>
                <a:gd name="T34" fmla="*/ 1139 w 1139"/>
                <a:gd name="T35" fmla="*/ 11 h 43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139"/>
                <a:gd name="T55" fmla="*/ 0 h 438"/>
                <a:gd name="T56" fmla="*/ 1139 w 1139"/>
                <a:gd name="T57" fmla="*/ 438 h 43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139" h="438">
                  <a:moveTo>
                    <a:pt x="1139" y="11"/>
                  </a:moveTo>
                  <a:lnTo>
                    <a:pt x="1139" y="122"/>
                  </a:lnTo>
                  <a:lnTo>
                    <a:pt x="1133" y="127"/>
                  </a:lnTo>
                  <a:lnTo>
                    <a:pt x="16" y="127"/>
                  </a:lnTo>
                  <a:lnTo>
                    <a:pt x="16" y="327"/>
                  </a:lnTo>
                  <a:lnTo>
                    <a:pt x="1133" y="327"/>
                  </a:lnTo>
                  <a:lnTo>
                    <a:pt x="1139" y="333"/>
                  </a:lnTo>
                  <a:lnTo>
                    <a:pt x="1139" y="438"/>
                  </a:lnTo>
                  <a:lnTo>
                    <a:pt x="1122" y="438"/>
                  </a:lnTo>
                  <a:lnTo>
                    <a:pt x="1122" y="344"/>
                  </a:lnTo>
                  <a:lnTo>
                    <a:pt x="11" y="344"/>
                  </a:lnTo>
                  <a:lnTo>
                    <a:pt x="0" y="333"/>
                  </a:lnTo>
                  <a:lnTo>
                    <a:pt x="0" y="122"/>
                  </a:lnTo>
                  <a:lnTo>
                    <a:pt x="11" y="111"/>
                  </a:lnTo>
                  <a:lnTo>
                    <a:pt x="1122" y="111"/>
                  </a:lnTo>
                  <a:lnTo>
                    <a:pt x="1122" y="11"/>
                  </a:lnTo>
                  <a:lnTo>
                    <a:pt x="1133" y="0"/>
                  </a:lnTo>
                  <a:lnTo>
                    <a:pt x="1139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2" name="Freeform 15"/>
            <p:cNvSpPr>
              <a:spLocks/>
            </p:cNvSpPr>
            <p:nvPr/>
          </p:nvSpPr>
          <p:spPr bwMode="auto">
            <a:xfrm>
              <a:off x="3179" y="2099"/>
              <a:ext cx="667" cy="227"/>
            </a:xfrm>
            <a:custGeom>
              <a:avLst/>
              <a:gdLst>
                <a:gd name="T0" fmla="*/ 11 w 667"/>
                <a:gd name="T1" fmla="*/ 211 h 227"/>
                <a:gd name="T2" fmla="*/ 22 w 667"/>
                <a:gd name="T3" fmla="*/ 205 h 227"/>
                <a:gd name="T4" fmla="*/ 22 w 667"/>
                <a:gd name="T5" fmla="*/ 205 h 227"/>
                <a:gd name="T6" fmla="*/ 33 w 667"/>
                <a:gd name="T7" fmla="*/ 205 h 227"/>
                <a:gd name="T8" fmla="*/ 56 w 667"/>
                <a:gd name="T9" fmla="*/ 194 h 227"/>
                <a:gd name="T10" fmla="*/ 56 w 667"/>
                <a:gd name="T11" fmla="*/ 194 h 227"/>
                <a:gd name="T12" fmla="*/ 78 w 667"/>
                <a:gd name="T13" fmla="*/ 188 h 227"/>
                <a:gd name="T14" fmla="*/ 106 w 667"/>
                <a:gd name="T15" fmla="*/ 177 h 227"/>
                <a:gd name="T16" fmla="*/ 106 w 667"/>
                <a:gd name="T17" fmla="*/ 177 h 227"/>
                <a:gd name="T18" fmla="*/ 139 w 667"/>
                <a:gd name="T19" fmla="*/ 166 h 227"/>
                <a:gd name="T20" fmla="*/ 139 w 667"/>
                <a:gd name="T21" fmla="*/ 166 h 227"/>
                <a:gd name="T22" fmla="*/ 183 w 667"/>
                <a:gd name="T23" fmla="*/ 155 h 227"/>
                <a:gd name="T24" fmla="*/ 222 w 667"/>
                <a:gd name="T25" fmla="*/ 138 h 227"/>
                <a:gd name="T26" fmla="*/ 222 w 667"/>
                <a:gd name="T27" fmla="*/ 138 h 227"/>
                <a:gd name="T28" fmla="*/ 272 w 667"/>
                <a:gd name="T29" fmla="*/ 127 h 227"/>
                <a:gd name="T30" fmla="*/ 328 w 667"/>
                <a:gd name="T31" fmla="*/ 105 h 227"/>
                <a:gd name="T32" fmla="*/ 328 w 667"/>
                <a:gd name="T33" fmla="*/ 105 h 227"/>
                <a:gd name="T34" fmla="*/ 389 w 667"/>
                <a:gd name="T35" fmla="*/ 89 h 227"/>
                <a:gd name="T36" fmla="*/ 450 w 667"/>
                <a:gd name="T37" fmla="*/ 66 h 227"/>
                <a:gd name="T38" fmla="*/ 450 w 667"/>
                <a:gd name="T39" fmla="*/ 66 h 227"/>
                <a:gd name="T40" fmla="*/ 517 w 667"/>
                <a:gd name="T41" fmla="*/ 50 h 227"/>
                <a:gd name="T42" fmla="*/ 589 w 667"/>
                <a:gd name="T43" fmla="*/ 22 h 227"/>
                <a:gd name="T44" fmla="*/ 589 w 667"/>
                <a:gd name="T45" fmla="*/ 22 h 227"/>
                <a:gd name="T46" fmla="*/ 667 w 667"/>
                <a:gd name="T47" fmla="*/ 0 h 227"/>
                <a:gd name="T48" fmla="*/ 667 w 667"/>
                <a:gd name="T49" fmla="*/ 16 h 227"/>
                <a:gd name="T50" fmla="*/ 589 w 667"/>
                <a:gd name="T51" fmla="*/ 39 h 227"/>
                <a:gd name="T52" fmla="*/ 517 w 667"/>
                <a:gd name="T53" fmla="*/ 66 h 227"/>
                <a:gd name="T54" fmla="*/ 517 w 667"/>
                <a:gd name="T55" fmla="*/ 66 h 227"/>
                <a:gd name="T56" fmla="*/ 450 w 667"/>
                <a:gd name="T57" fmla="*/ 83 h 227"/>
                <a:gd name="T58" fmla="*/ 389 w 667"/>
                <a:gd name="T59" fmla="*/ 105 h 227"/>
                <a:gd name="T60" fmla="*/ 389 w 667"/>
                <a:gd name="T61" fmla="*/ 105 h 227"/>
                <a:gd name="T62" fmla="*/ 328 w 667"/>
                <a:gd name="T63" fmla="*/ 122 h 227"/>
                <a:gd name="T64" fmla="*/ 272 w 667"/>
                <a:gd name="T65" fmla="*/ 144 h 227"/>
                <a:gd name="T66" fmla="*/ 272 w 667"/>
                <a:gd name="T67" fmla="*/ 144 h 227"/>
                <a:gd name="T68" fmla="*/ 222 w 667"/>
                <a:gd name="T69" fmla="*/ 155 h 227"/>
                <a:gd name="T70" fmla="*/ 183 w 667"/>
                <a:gd name="T71" fmla="*/ 172 h 227"/>
                <a:gd name="T72" fmla="*/ 183 w 667"/>
                <a:gd name="T73" fmla="*/ 172 h 227"/>
                <a:gd name="T74" fmla="*/ 139 w 667"/>
                <a:gd name="T75" fmla="*/ 183 h 227"/>
                <a:gd name="T76" fmla="*/ 106 w 667"/>
                <a:gd name="T77" fmla="*/ 194 h 227"/>
                <a:gd name="T78" fmla="*/ 78 w 667"/>
                <a:gd name="T79" fmla="*/ 205 h 227"/>
                <a:gd name="T80" fmla="*/ 78 w 667"/>
                <a:gd name="T81" fmla="*/ 205 h 227"/>
                <a:gd name="T82" fmla="*/ 56 w 667"/>
                <a:gd name="T83" fmla="*/ 211 h 227"/>
                <a:gd name="T84" fmla="*/ 33 w 667"/>
                <a:gd name="T85" fmla="*/ 222 h 227"/>
                <a:gd name="T86" fmla="*/ 33 w 667"/>
                <a:gd name="T87" fmla="*/ 222 h 227"/>
                <a:gd name="T88" fmla="*/ 22 w 667"/>
                <a:gd name="T89" fmla="*/ 222 h 227"/>
                <a:gd name="T90" fmla="*/ 11 w 667"/>
                <a:gd name="T91" fmla="*/ 227 h 227"/>
                <a:gd name="T92" fmla="*/ 0 w 667"/>
                <a:gd name="T93" fmla="*/ 216 h 227"/>
                <a:gd name="T94" fmla="*/ 11 w 667"/>
                <a:gd name="T95" fmla="*/ 211 h 227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667"/>
                <a:gd name="T145" fmla="*/ 0 h 227"/>
                <a:gd name="T146" fmla="*/ 667 w 667"/>
                <a:gd name="T147" fmla="*/ 227 h 227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667" h="227">
                  <a:moveTo>
                    <a:pt x="11" y="211"/>
                  </a:moveTo>
                  <a:lnTo>
                    <a:pt x="22" y="205"/>
                  </a:lnTo>
                  <a:lnTo>
                    <a:pt x="33" y="205"/>
                  </a:lnTo>
                  <a:lnTo>
                    <a:pt x="56" y="194"/>
                  </a:lnTo>
                  <a:lnTo>
                    <a:pt x="78" y="188"/>
                  </a:lnTo>
                  <a:lnTo>
                    <a:pt x="106" y="177"/>
                  </a:lnTo>
                  <a:lnTo>
                    <a:pt x="139" y="166"/>
                  </a:lnTo>
                  <a:lnTo>
                    <a:pt x="183" y="155"/>
                  </a:lnTo>
                  <a:lnTo>
                    <a:pt x="222" y="138"/>
                  </a:lnTo>
                  <a:lnTo>
                    <a:pt x="272" y="127"/>
                  </a:lnTo>
                  <a:lnTo>
                    <a:pt x="328" y="105"/>
                  </a:lnTo>
                  <a:lnTo>
                    <a:pt x="389" y="89"/>
                  </a:lnTo>
                  <a:lnTo>
                    <a:pt x="450" y="66"/>
                  </a:lnTo>
                  <a:lnTo>
                    <a:pt x="517" y="50"/>
                  </a:lnTo>
                  <a:lnTo>
                    <a:pt x="589" y="22"/>
                  </a:lnTo>
                  <a:lnTo>
                    <a:pt x="667" y="0"/>
                  </a:lnTo>
                  <a:lnTo>
                    <a:pt x="667" y="16"/>
                  </a:lnTo>
                  <a:lnTo>
                    <a:pt x="589" y="39"/>
                  </a:lnTo>
                  <a:lnTo>
                    <a:pt x="517" y="66"/>
                  </a:lnTo>
                  <a:lnTo>
                    <a:pt x="450" y="83"/>
                  </a:lnTo>
                  <a:lnTo>
                    <a:pt x="389" y="105"/>
                  </a:lnTo>
                  <a:lnTo>
                    <a:pt x="328" y="122"/>
                  </a:lnTo>
                  <a:lnTo>
                    <a:pt x="272" y="144"/>
                  </a:lnTo>
                  <a:lnTo>
                    <a:pt x="222" y="155"/>
                  </a:lnTo>
                  <a:lnTo>
                    <a:pt x="183" y="172"/>
                  </a:lnTo>
                  <a:lnTo>
                    <a:pt x="139" y="183"/>
                  </a:lnTo>
                  <a:lnTo>
                    <a:pt x="106" y="194"/>
                  </a:lnTo>
                  <a:lnTo>
                    <a:pt x="78" y="205"/>
                  </a:lnTo>
                  <a:lnTo>
                    <a:pt x="56" y="211"/>
                  </a:lnTo>
                  <a:lnTo>
                    <a:pt x="33" y="222"/>
                  </a:lnTo>
                  <a:lnTo>
                    <a:pt x="22" y="222"/>
                  </a:lnTo>
                  <a:lnTo>
                    <a:pt x="11" y="227"/>
                  </a:lnTo>
                  <a:lnTo>
                    <a:pt x="0" y="216"/>
                  </a:lnTo>
                  <a:lnTo>
                    <a:pt x="11" y="2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3" name="Freeform 16"/>
            <p:cNvSpPr>
              <a:spLocks/>
            </p:cNvSpPr>
            <p:nvPr/>
          </p:nvSpPr>
          <p:spPr bwMode="auto">
            <a:xfrm>
              <a:off x="3768" y="2065"/>
              <a:ext cx="78" cy="50"/>
            </a:xfrm>
            <a:custGeom>
              <a:avLst/>
              <a:gdLst>
                <a:gd name="T0" fmla="*/ 78 w 78"/>
                <a:gd name="T1" fmla="*/ 45 h 50"/>
                <a:gd name="T2" fmla="*/ 0 w 78"/>
                <a:gd name="T3" fmla="*/ 17 h 50"/>
                <a:gd name="T4" fmla="*/ 0 w 78"/>
                <a:gd name="T5" fmla="*/ 0 h 50"/>
                <a:gd name="T6" fmla="*/ 78 w 78"/>
                <a:gd name="T7" fmla="*/ 28 h 50"/>
                <a:gd name="T8" fmla="*/ 78 w 78"/>
                <a:gd name="T9" fmla="*/ 50 h 50"/>
                <a:gd name="T10" fmla="*/ 78 w 78"/>
                <a:gd name="T11" fmla="*/ 45 h 5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78"/>
                <a:gd name="T19" fmla="*/ 0 h 50"/>
                <a:gd name="T20" fmla="*/ 78 w 78"/>
                <a:gd name="T21" fmla="*/ 50 h 5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78" h="50">
                  <a:moveTo>
                    <a:pt x="78" y="45"/>
                  </a:moveTo>
                  <a:lnTo>
                    <a:pt x="0" y="17"/>
                  </a:lnTo>
                  <a:lnTo>
                    <a:pt x="0" y="0"/>
                  </a:lnTo>
                  <a:lnTo>
                    <a:pt x="78" y="28"/>
                  </a:lnTo>
                  <a:lnTo>
                    <a:pt x="78" y="50"/>
                  </a:lnTo>
                  <a:lnTo>
                    <a:pt x="78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4" name="Rectangle 17"/>
            <p:cNvSpPr>
              <a:spLocks noChangeArrowheads="1"/>
            </p:cNvSpPr>
            <p:nvPr/>
          </p:nvSpPr>
          <p:spPr bwMode="auto">
            <a:xfrm>
              <a:off x="2145" y="2660"/>
              <a:ext cx="971" cy="3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Attracting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355" name="Rectangle 18"/>
            <p:cNvSpPr>
              <a:spLocks noChangeArrowheads="1"/>
            </p:cNvSpPr>
            <p:nvPr/>
          </p:nvSpPr>
          <p:spPr bwMode="auto">
            <a:xfrm>
              <a:off x="2145" y="2963"/>
              <a:ext cx="843" cy="3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Shaping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356" name="Rectangle 19"/>
            <p:cNvSpPr>
              <a:spLocks noChangeArrowheads="1"/>
            </p:cNvSpPr>
            <p:nvPr/>
          </p:nvSpPr>
          <p:spPr bwMode="auto">
            <a:xfrm>
              <a:off x="2145" y="3276"/>
              <a:ext cx="1020" cy="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Managing</a:t>
              </a:r>
              <a:endParaRPr lang="en-US" altLang="en-US" sz="22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4339" name="Rectangle 20"/>
          <p:cNvSpPr>
            <a:spLocks noChangeArrowheads="1"/>
          </p:cNvSpPr>
          <p:nvPr/>
        </p:nvSpPr>
        <p:spPr bwMode="auto">
          <a:xfrm>
            <a:off x="2855913" y="354013"/>
            <a:ext cx="65532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function of the entrepreneur (Continued)</a:t>
            </a:r>
          </a:p>
        </p:txBody>
      </p:sp>
    </p:spTree>
    <p:extLst>
      <p:ext uri="{BB962C8B-B14F-4D97-AF65-F5344CB8AC3E}">
        <p14:creationId xmlns:p14="http://schemas.microsoft.com/office/powerpoint/2010/main" val="173507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2"/>
          <p:cNvGrpSpPr>
            <a:grpSpLocks/>
          </p:cNvGrpSpPr>
          <p:nvPr/>
        </p:nvGrpSpPr>
        <p:grpSpPr bwMode="auto">
          <a:xfrm>
            <a:off x="2927350" y="2592389"/>
            <a:ext cx="6313488" cy="1685011"/>
            <a:chOff x="384" y="1675"/>
            <a:chExt cx="5096" cy="1751"/>
          </a:xfrm>
        </p:grpSpPr>
        <p:sp>
          <p:nvSpPr>
            <p:cNvPr id="15364" name="Freeform 3"/>
            <p:cNvSpPr>
              <a:spLocks/>
            </p:cNvSpPr>
            <p:nvPr/>
          </p:nvSpPr>
          <p:spPr bwMode="auto">
            <a:xfrm>
              <a:off x="3901" y="1782"/>
              <a:ext cx="1574" cy="467"/>
            </a:xfrm>
            <a:custGeom>
              <a:avLst/>
              <a:gdLst>
                <a:gd name="T0" fmla="*/ 0 w 1574"/>
                <a:gd name="T1" fmla="*/ 118 h 467"/>
                <a:gd name="T2" fmla="*/ 0 w 1574"/>
                <a:gd name="T3" fmla="*/ 97 h 467"/>
                <a:gd name="T4" fmla="*/ 22 w 1574"/>
                <a:gd name="T5" fmla="*/ 54 h 467"/>
                <a:gd name="T6" fmla="*/ 54 w 1574"/>
                <a:gd name="T7" fmla="*/ 22 h 467"/>
                <a:gd name="T8" fmla="*/ 97 w 1574"/>
                <a:gd name="T9" fmla="*/ 0 h 467"/>
                <a:gd name="T10" fmla="*/ 1477 w 1574"/>
                <a:gd name="T11" fmla="*/ 0 h 467"/>
                <a:gd name="T12" fmla="*/ 1520 w 1574"/>
                <a:gd name="T13" fmla="*/ 22 h 467"/>
                <a:gd name="T14" fmla="*/ 1552 w 1574"/>
                <a:gd name="T15" fmla="*/ 54 h 467"/>
                <a:gd name="T16" fmla="*/ 1574 w 1574"/>
                <a:gd name="T17" fmla="*/ 97 h 467"/>
                <a:gd name="T18" fmla="*/ 1574 w 1574"/>
                <a:gd name="T19" fmla="*/ 371 h 467"/>
                <a:gd name="T20" fmla="*/ 1563 w 1574"/>
                <a:gd name="T21" fmla="*/ 397 h 467"/>
                <a:gd name="T22" fmla="*/ 1552 w 1574"/>
                <a:gd name="T23" fmla="*/ 413 h 467"/>
                <a:gd name="T24" fmla="*/ 1536 w 1574"/>
                <a:gd name="T25" fmla="*/ 435 h 467"/>
                <a:gd name="T26" fmla="*/ 1520 w 1574"/>
                <a:gd name="T27" fmla="*/ 446 h 467"/>
                <a:gd name="T28" fmla="*/ 1477 w 1574"/>
                <a:gd name="T29" fmla="*/ 467 h 467"/>
                <a:gd name="T30" fmla="*/ 97 w 1574"/>
                <a:gd name="T31" fmla="*/ 467 h 467"/>
                <a:gd name="T32" fmla="*/ 54 w 1574"/>
                <a:gd name="T33" fmla="*/ 446 h 467"/>
                <a:gd name="T34" fmla="*/ 38 w 1574"/>
                <a:gd name="T35" fmla="*/ 435 h 467"/>
                <a:gd name="T36" fmla="*/ 22 w 1574"/>
                <a:gd name="T37" fmla="*/ 413 h 467"/>
                <a:gd name="T38" fmla="*/ 11 w 1574"/>
                <a:gd name="T39" fmla="*/ 397 h 467"/>
                <a:gd name="T40" fmla="*/ 0 w 1574"/>
                <a:gd name="T41" fmla="*/ 371 h 467"/>
                <a:gd name="T42" fmla="*/ 0 w 1574"/>
                <a:gd name="T43" fmla="*/ 118 h 467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574"/>
                <a:gd name="T67" fmla="*/ 0 h 467"/>
                <a:gd name="T68" fmla="*/ 1574 w 1574"/>
                <a:gd name="T69" fmla="*/ 467 h 467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574" h="467">
                  <a:moveTo>
                    <a:pt x="0" y="118"/>
                  </a:moveTo>
                  <a:lnTo>
                    <a:pt x="0" y="97"/>
                  </a:lnTo>
                  <a:lnTo>
                    <a:pt x="22" y="54"/>
                  </a:lnTo>
                  <a:lnTo>
                    <a:pt x="54" y="22"/>
                  </a:lnTo>
                  <a:lnTo>
                    <a:pt x="97" y="0"/>
                  </a:lnTo>
                  <a:lnTo>
                    <a:pt x="1477" y="0"/>
                  </a:lnTo>
                  <a:lnTo>
                    <a:pt x="1520" y="22"/>
                  </a:lnTo>
                  <a:lnTo>
                    <a:pt x="1552" y="54"/>
                  </a:lnTo>
                  <a:lnTo>
                    <a:pt x="1574" y="97"/>
                  </a:lnTo>
                  <a:lnTo>
                    <a:pt x="1574" y="371"/>
                  </a:lnTo>
                  <a:lnTo>
                    <a:pt x="1563" y="397"/>
                  </a:lnTo>
                  <a:lnTo>
                    <a:pt x="1552" y="413"/>
                  </a:lnTo>
                  <a:lnTo>
                    <a:pt x="1536" y="435"/>
                  </a:lnTo>
                  <a:lnTo>
                    <a:pt x="1520" y="446"/>
                  </a:lnTo>
                  <a:lnTo>
                    <a:pt x="1477" y="467"/>
                  </a:lnTo>
                  <a:lnTo>
                    <a:pt x="97" y="467"/>
                  </a:lnTo>
                  <a:lnTo>
                    <a:pt x="54" y="446"/>
                  </a:lnTo>
                  <a:lnTo>
                    <a:pt x="38" y="435"/>
                  </a:lnTo>
                  <a:lnTo>
                    <a:pt x="22" y="413"/>
                  </a:lnTo>
                  <a:lnTo>
                    <a:pt x="11" y="397"/>
                  </a:lnTo>
                  <a:lnTo>
                    <a:pt x="0" y="371"/>
                  </a:lnTo>
                  <a:lnTo>
                    <a:pt x="0" y="1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65" name="Freeform 4"/>
            <p:cNvSpPr>
              <a:spLocks/>
            </p:cNvSpPr>
            <p:nvPr/>
          </p:nvSpPr>
          <p:spPr bwMode="auto">
            <a:xfrm>
              <a:off x="3896" y="1777"/>
              <a:ext cx="1584" cy="477"/>
            </a:xfrm>
            <a:custGeom>
              <a:avLst/>
              <a:gdLst>
                <a:gd name="T0" fmla="*/ 0 w 1584"/>
                <a:gd name="T1" fmla="*/ 102 h 477"/>
                <a:gd name="T2" fmla="*/ 0 w 1584"/>
                <a:gd name="T3" fmla="*/ 102 h 477"/>
                <a:gd name="T4" fmla="*/ 22 w 1584"/>
                <a:gd name="T5" fmla="*/ 59 h 477"/>
                <a:gd name="T6" fmla="*/ 22 w 1584"/>
                <a:gd name="T7" fmla="*/ 54 h 477"/>
                <a:gd name="T8" fmla="*/ 54 w 1584"/>
                <a:gd name="T9" fmla="*/ 22 h 477"/>
                <a:gd name="T10" fmla="*/ 59 w 1584"/>
                <a:gd name="T11" fmla="*/ 22 h 477"/>
                <a:gd name="T12" fmla="*/ 102 w 1584"/>
                <a:gd name="T13" fmla="*/ 0 h 477"/>
                <a:gd name="T14" fmla="*/ 102 w 1584"/>
                <a:gd name="T15" fmla="*/ 0 h 477"/>
                <a:gd name="T16" fmla="*/ 1482 w 1584"/>
                <a:gd name="T17" fmla="*/ 0 h 477"/>
                <a:gd name="T18" fmla="*/ 1482 w 1584"/>
                <a:gd name="T19" fmla="*/ 0 h 477"/>
                <a:gd name="T20" fmla="*/ 1525 w 1584"/>
                <a:gd name="T21" fmla="*/ 22 h 477"/>
                <a:gd name="T22" fmla="*/ 1531 w 1584"/>
                <a:gd name="T23" fmla="*/ 22 h 477"/>
                <a:gd name="T24" fmla="*/ 1563 w 1584"/>
                <a:gd name="T25" fmla="*/ 54 h 477"/>
                <a:gd name="T26" fmla="*/ 1563 w 1584"/>
                <a:gd name="T27" fmla="*/ 59 h 477"/>
                <a:gd name="T28" fmla="*/ 1584 w 1584"/>
                <a:gd name="T29" fmla="*/ 102 h 477"/>
                <a:gd name="T30" fmla="*/ 1584 w 1584"/>
                <a:gd name="T31" fmla="*/ 102 h 477"/>
                <a:gd name="T32" fmla="*/ 1584 w 1584"/>
                <a:gd name="T33" fmla="*/ 376 h 477"/>
                <a:gd name="T34" fmla="*/ 1584 w 1584"/>
                <a:gd name="T35" fmla="*/ 376 h 477"/>
                <a:gd name="T36" fmla="*/ 1574 w 1584"/>
                <a:gd name="T37" fmla="*/ 402 h 477"/>
                <a:gd name="T38" fmla="*/ 1574 w 1584"/>
                <a:gd name="T39" fmla="*/ 408 h 477"/>
                <a:gd name="T40" fmla="*/ 1563 w 1584"/>
                <a:gd name="T41" fmla="*/ 424 h 477"/>
                <a:gd name="T42" fmla="*/ 1563 w 1584"/>
                <a:gd name="T43" fmla="*/ 424 h 477"/>
                <a:gd name="T44" fmla="*/ 1547 w 1584"/>
                <a:gd name="T45" fmla="*/ 445 h 477"/>
                <a:gd name="T46" fmla="*/ 1547 w 1584"/>
                <a:gd name="T47" fmla="*/ 445 h 477"/>
                <a:gd name="T48" fmla="*/ 1531 w 1584"/>
                <a:gd name="T49" fmla="*/ 456 h 477"/>
                <a:gd name="T50" fmla="*/ 1525 w 1584"/>
                <a:gd name="T51" fmla="*/ 456 h 477"/>
                <a:gd name="T52" fmla="*/ 1482 w 1584"/>
                <a:gd name="T53" fmla="*/ 477 h 477"/>
                <a:gd name="T54" fmla="*/ 1482 w 1584"/>
                <a:gd name="T55" fmla="*/ 477 h 477"/>
                <a:gd name="T56" fmla="*/ 102 w 1584"/>
                <a:gd name="T57" fmla="*/ 477 h 477"/>
                <a:gd name="T58" fmla="*/ 102 w 1584"/>
                <a:gd name="T59" fmla="*/ 477 h 477"/>
                <a:gd name="T60" fmla="*/ 59 w 1584"/>
                <a:gd name="T61" fmla="*/ 456 h 477"/>
                <a:gd name="T62" fmla="*/ 54 w 1584"/>
                <a:gd name="T63" fmla="*/ 456 h 477"/>
                <a:gd name="T64" fmla="*/ 38 w 1584"/>
                <a:gd name="T65" fmla="*/ 445 h 477"/>
                <a:gd name="T66" fmla="*/ 38 w 1584"/>
                <a:gd name="T67" fmla="*/ 445 h 477"/>
                <a:gd name="T68" fmla="*/ 22 w 1584"/>
                <a:gd name="T69" fmla="*/ 424 h 477"/>
                <a:gd name="T70" fmla="*/ 22 w 1584"/>
                <a:gd name="T71" fmla="*/ 424 h 477"/>
                <a:gd name="T72" fmla="*/ 11 w 1584"/>
                <a:gd name="T73" fmla="*/ 408 h 477"/>
                <a:gd name="T74" fmla="*/ 11 w 1584"/>
                <a:gd name="T75" fmla="*/ 402 h 477"/>
                <a:gd name="T76" fmla="*/ 0 w 1584"/>
                <a:gd name="T77" fmla="*/ 376 h 477"/>
                <a:gd name="T78" fmla="*/ 0 w 1584"/>
                <a:gd name="T79" fmla="*/ 376 h 477"/>
                <a:gd name="T80" fmla="*/ 0 w 1584"/>
                <a:gd name="T81" fmla="*/ 123 h 477"/>
                <a:gd name="T82" fmla="*/ 16 w 1584"/>
                <a:gd name="T83" fmla="*/ 123 h 477"/>
                <a:gd name="T84" fmla="*/ 16 w 1584"/>
                <a:gd name="T85" fmla="*/ 376 h 477"/>
                <a:gd name="T86" fmla="*/ 32 w 1584"/>
                <a:gd name="T87" fmla="*/ 408 h 477"/>
                <a:gd name="T88" fmla="*/ 32 w 1584"/>
                <a:gd name="T89" fmla="*/ 413 h 477"/>
                <a:gd name="T90" fmla="*/ 48 w 1584"/>
                <a:gd name="T91" fmla="*/ 435 h 477"/>
                <a:gd name="T92" fmla="*/ 48 w 1584"/>
                <a:gd name="T93" fmla="*/ 435 h 477"/>
                <a:gd name="T94" fmla="*/ 102 w 1584"/>
                <a:gd name="T95" fmla="*/ 461 h 477"/>
                <a:gd name="T96" fmla="*/ 1482 w 1584"/>
                <a:gd name="T97" fmla="*/ 461 h 477"/>
                <a:gd name="T98" fmla="*/ 1536 w 1584"/>
                <a:gd name="T99" fmla="*/ 435 h 477"/>
                <a:gd name="T100" fmla="*/ 1536 w 1584"/>
                <a:gd name="T101" fmla="*/ 435 h 477"/>
                <a:gd name="T102" fmla="*/ 1552 w 1584"/>
                <a:gd name="T103" fmla="*/ 413 h 477"/>
                <a:gd name="T104" fmla="*/ 1557 w 1584"/>
                <a:gd name="T105" fmla="*/ 408 h 477"/>
                <a:gd name="T106" fmla="*/ 1568 w 1584"/>
                <a:gd name="T107" fmla="*/ 376 h 477"/>
                <a:gd name="T108" fmla="*/ 1568 w 1584"/>
                <a:gd name="T109" fmla="*/ 102 h 477"/>
                <a:gd name="T110" fmla="*/ 1547 w 1584"/>
                <a:gd name="T111" fmla="*/ 59 h 477"/>
                <a:gd name="T112" fmla="*/ 1525 w 1584"/>
                <a:gd name="T113" fmla="*/ 38 h 477"/>
                <a:gd name="T114" fmla="*/ 1482 w 1584"/>
                <a:gd name="T115" fmla="*/ 16 h 477"/>
                <a:gd name="T116" fmla="*/ 102 w 1584"/>
                <a:gd name="T117" fmla="*/ 16 h 477"/>
                <a:gd name="T118" fmla="*/ 59 w 1584"/>
                <a:gd name="T119" fmla="*/ 38 h 477"/>
                <a:gd name="T120" fmla="*/ 38 w 1584"/>
                <a:gd name="T121" fmla="*/ 59 h 477"/>
                <a:gd name="T122" fmla="*/ 16 w 1584"/>
                <a:gd name="T123" fmla="*/ 102 h 477"/>
                <a:gd name="T124" fmla="*/ 0 w 1584"/>
                <a:gd name="T125" fmla="*/ 102 h 477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  <a:gd name="T189" fmla="*/ 0 w 1584"/>
                <a:gd name="T190" fmla="*/ 0 h 477"/>
                <a:gd name="T191" fmla="*/ 1584 w 1584"/>
                <a:gd name="T192" fmla="*/ 477 h 477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T189" t="T190" r="T191" b="T192"/>
              <a:pathLst>
                <a:path w="1584" h="477">
                  <a:moveTo>
                    <a:pt x="0" y="102"/>
                  </a:moveTo>
                  <a:lnTo>
                    <a:pt x="0" y="102"/>
                  </a:lnTo>
                  <a:lnTo>
                    <a:pt x="22" y="59"/>
                  </a:lnTo>
                  <a:lnTo>
                    <a:pt x="22" y="54"/>
                  </a:lnTo>
                  <a:lnTo>
                    <a:pt x="54" y="22"/>
                  </a:lnTo>
                  <a:lnTo>
                    <a:pt x="59" y="22"/>
                  </a:lnTo>
                  <a:lnTo>
                    <a:pt x="102" y="0"/>
                  </a:lnTo>
                  <a:lnTo>
                    <a:pt x="1482" y="0"/>
                  </a:lnTo>
                  <a:lnTo>
                    <a:pt x="1525" y="22"/>
                  </a:lnTo>
                  <a:lnTo>
                    <a:pt x="1531" y="22"/>
                  </a:lnTo>
                  <a:lnTo>
                    <a:pt x="1563" y="54"/>
                  </a:lnTo>
                  <a:lnTo>
                    <a:pt x="1563" y="59"/>
                  </a:lnTo>
                  <a:lnTo>
                    <a:pt x="1584" y="102"/>
                  </a:lnTo>
                  <a:lnTo>
                    <a:pt x="1584" y="376"/>
                  </a:lnTo>
                  <a:lnTo>
                    <a:pt x="1574" y="402"/>
                  </a:lnTo>
                  <a:lnTo>
                    <a:pt x="1574" y="408"/>
                  </a:lnTo>
                  <a:lnTo>
                    <a:pt x="1563" y="424"/>
                  </a:lnTo>
                  <a:lnTo>
                    <a:pt x="1547" y="445"/>
                  </a:lnTo>
                  <a:lnTo>
                    <a:pt x="1531" y="456"/>
                  </a:lnTo>
                  <a:lnTo>
                    <a:pt x="1525" y="456"/>
                  </a:lnTo>
                  <a:lnTo>
                    <a:pt x="1482" y="477"/>
                  </a:lnTo>
                  <a:lnTo>
                    <a:pt x="102" y="477"/>
                  </a:lnTo>
                  <a:lnTo>
                    <a:pt x="59" y="456"/>
                  </a:lnTo>
                  <a:lnTo>
                    <a:pt x="54" y="456"/>
                  </a:lnTo>
                  <a:lnTo>
                    <a:pt x="38" y="445"/>
                  </a:lnTo>
                  <a:lnTo>
                    <a:pt x="22" y="424"/>
                  </a:lnTo>
                  <a:lnTo>
                    <a:pt x="11" y="408"/>
                  </a:lnTo>
                  <a:lnTo>
                    <a:pt x="11" y="402"/>
                  </a:lnTo>
                  <a:lnTo>
                    <a:pt x="0" y="376"/>
                  </a:lnTo>
                  <a:lnTo>
                    <a:pt x="0" y="123"/>
                  </a:lnTo>
                  <a:lnTo>
                    <a:pt x="16" y="123"/>
                  </a:lnTo>
                  <a:lnTo>
                    <a:pt x="16" y="376"/>
                  </a:lnTo>
                  <a:lnTo>
                    <a:pt x="32" y="408"/>
                  </a:lnTo>
                  <a:lnTo>
                    <a:pt x="32" y="413"/>
                  </a:lnTo>
                  <a:lnTo>
                    <a:pt x="48" y="435"/>
                  </a:lnTo>
                  <a:lnTo>
                    <a:pt x="102" y="461"/>
                  </a:lnTo>
                  <a:lnTo>
                    <a:pt x="1482" y="461"/>
                  </a:lnTo>
                  <a:lnTo>
                    <a:pt x="1536" y="435"/>
                  </a:lnTo>
                  <a:lnTo>
                    <a:pt x="1552" y="413"/>
                  </a:lnTo>
                  <a:lnTo>
                    <a:pt x="1557" y="408"/>
                  </a:lnTo>
                  <a:lnTo>
                    <a:pt x="1568" y="376"/>
                  </a:lnTo>
                  <a:lnTo>
                    <a:pt x="1568" y="102"/>
                  </a:lnTo>
                  <a:lnTo>
                    <a:pt x="1547" y="59"/>
                  </a:lnTo>
                  <a:lnTo>
                    <a:pt x="1525" y="38"/>
                  </a:lnTo>
                  <a:lnTo>
                    <a:pt x="1482" y="16"/>
                  </a:lnTo>
                  <a:lnTo>
                    <a:pt x="102" y="16"/>
                  </a:lnTo>
                  <a:lnTo>
                    <a:pt x="59" y="38"/>
                  </a:lnTo>
                  <a:lnTo>
                    <a:pt x="38" y="59"/>
                  </a:lnTo>
                  <a:lnTo>
                    <a:pt x="16" y="102"/>
                  </a:lnTo>
                  <a:lnTo>
                    <a:pt x="0" y="10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66" name="Rectangle 5"/>
            <p:cNvSpPr>
              <a:spLocks noChangeArrowheads="1"/>
            </p:cNvSpPr>
            <p:nvPr/>
          </p:nvSpPr>
          <p:spPr bwMode="auto">
            <a:xfrm>
              <a:off x="3896" y="1879"/>
              <a:ext cx="16" cy="2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15367" name="Freeform 6"/>
            <p:cNvSpPr>
              <a:spLocks/>
            </p:cNvSpPr>
            <p:nvPr/>
          </p:nvSpPr>
          <p:spPr bwMode="auto">
            <a:xfrm>
              <a:off x="389" y="1681"/>
              <a:ext cx="1708" cy="670"/>
            </a:xfrm>
            <a:custGeom>
              <a:avLst/>
              <a:gdLst>
                <a:gd name="T0" fmla="*/ 0 w 1708"/>
                <a:gd name="T1" fmla="*/ 166 h 670"/>
                <a:gd name="T2" fmla="*/ 11 w 1708"/>
                <a:gd name="T3" fmla="*/ 101 h 670"/>
                <a:gd name="T4" fmla="*/ 27 w 1708"/>
                <a:gd name="T5" fmla="*/ 75 h 670"/>
                <a:gd name="T6" fmla="*/ 49 w 1708"/>
                <a:gd name="T7" fmla="*/ 48 h 670"/>
                <a:gd name="T8" fmla="*/ 76 w 1708"/>
                <a:gd name="T9" fmla="*/ 26 h 670"/>
                <a:gd name="T10" fmla="*/ 102 w 1708"/>
                <a:gd name="T11" fmla="*/ 10 h 670"/>
                <a:gd name="T12" fmla="*/ 167 w 1708"/>
                <a:gd name="T13" fmla="*/ 0 h 670"/>
                <a:gd name="T14" fmla="*/ 1542 w 1708"/>
                <a:gd name="T15" fmla="*/ 0 h 670"/>
                <a:gd name="T16" fmla="*/ 1606 w 1708"/>
                <a:gd name="T17" fmla="*/ 10 h 670"/>
                <a:gd name="T18" fmla="*/ 1633 w 1708"/>
                <a:gd name="T19" fmla="*/ 26 h 670"/>
                <a:gd name="T20" fmla="*/ 1660 w 1708"/>
                <a:gd name="T21" fmla="*/ 48 h 670"/>
                <a:gd name="T22" fmla="*/ 1681 w 1708"/>
                <a:gd name="T23" fmla="*/ 75 h 670"/>
                <a:gd name="T24" fmla="*/ 1697 w 1708"/>
                <a:gd name="T25" fmla="*/ 101 h 670"/>
                <a:gd name="T26" fmla="*/ 1708 w 1708"/>
                <a:gd name="T27" fmla="*/ 166 h 670"/>
                <a:gd name="T28" fmla="*/ 1708 w 1708"/>
                <a:gd name="T29" fmla="*/ 504 h 670"/>
                <a:gd name="T30" fmla="*/ 1697 w 1708"/>
                <a:gd name="T31" fmla="*/ 568 h 670"/>
                <a:gd name="T32" fmla="*/ 1681 w 1708"/>
                <a:gd name="T33" fmla="*/ 595 h 670"/>
                <a:gd name="T34" fmla="*/ 1660 w 1708"/>
                <a:gd name="T35" fmla="*/ 622 h 670"/>
                <a:gd name="T36" fmla="*/ 1633 w 1708"/>
                <a:gd name="T37" fmla="*/ 643 h 670"/>
                <a:gd name="T38" fmla="*/ 1606 w 1708"/>
                <a:gd name="T39" fmla="*/ 659 h 670"/>
                <a:gd name="T40" fmla="*/ 1542 w 1708"/>
                <a:gd name="T41" fmla="*/ 670 h 670"/>
                <a:gd name="T42" fmla="*/ 167 w 1708"/>
                <a:gd name="T43" fmla="*/ 670 h 670"/>
                <a:gd name="T44" fmla="*/ 102 w 1708"/>
                <a:gd name="T45" fmla="*/ 659 h 670"/>
                <a:gd name="T46" fmla="*/ 76 w 1708"/>
                <a:gd name="T47" fmla="*/ 643 h 670"/>
                <a:gd name="T48" fmla="*/ 49 w 1708"/>
                <a:gd name="T49" fmla="*/ 622 h 670"/>
                <a:gd name="T50" fmla="*/ 27 w 1708"/>
                <a:gd name="T51" fmla="*/ 595 h 670"/>
                <a:gd name="T52" fmla="*/ 11 w 1708"/>
                <a:gd name="T53" fmla="*/ 568 h 670"/>
                <a:gd name="T54" fmla="*/ 0 w 1708"/>
                <a:gd name="T55" fmla="*/ 504 h 670"/>
                <a:gd name="T56" fmla="*/ 0 w 1708"/>
                <a:gd name="T57" fmla="*/ 166 h 670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708"/>
                <a:gd name="T88" fmla="*/ 0 h 670"/>
                <a:gd name="T89" fmla="*/ 1708 w 1708"/>
                <a:gd name="T90" fmla="*/ 670 h 670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708" h="670">
                  <a:moveTo>
                    <a:pt x="0" y="166"/>
                  </a:moveTo>
                  <a:lnTo>
                    <a:pt x="11" y="101"/>
                  </a:lnTo>
                  <a:lnTo>
                    <a:pt x="27" y="75"/>
                  </a:lnTo>
                  <a:lnTo>
                    <a:pt x="49" y="48"/>
                  </a:lnTo>
                  <a:lnTo>
                    <a:pt x="76" y="26"/>
                  </a:lnTo>
                  <a:lnTo>
                    <a:pt x="102" y="10"/>
                  </a:lnTo>
                  <a:lnTo>
                    <a:pt x="167" y="0"/>
                  </a:lnTo>
                  <a:lnTo>
                    <a:pt x="1542" y="0"/>
                  </a:lnTo>
                  <a:lnTo>
                    <a:pt x="1606" y="10"/>
                  </a:lnTo>
                  <a:lnTo>
                    <a:pt x="1633" y="26"/>
                  </a:lnTo>
                  <a:lnTo>
                    <a:pt x="1660" y="48"/>
                  </a:lnTo>
                  <a:lnTo>
                    <a:pt x="1681" y="75"/>
                  </a:lnTo>
                  <a:lnTo>
                    <a:pt x="1697" y="101"/>
                  </a:lnTo>
                  <a:lnTo>
                    <a:pt x="1708" y="166"/>
                  </a:lnTo>
                  <a:lnTo>
                    <a:pt x="1708" y="504"/>
                  </a:lnTo>
                  <a:lnTo>
                    <a:pt x="1697" y="568"/>
                  </a:lnTo>
                  <a:lnTo>
                    <a:pt x="1681" y="595"/>
                  </a:lnTo>
                  <a:lnTo>
                    <a:pt x="1660" y="622"/>
                  </a:lnTo>
                  <a:lnTo>
                    <a:pt x="1633" y="643"/>
                  </a:lnTo>
                  <a:lnTo>
                    <a:pt x="1606" y="659"/>
                  </a:lnTo>
                  <a:lnTo>
                    <a:pt x="1542" y="670"/>
                  </a:lnTo>
                  <a:lnTo>
                    <a:pt x="167" y="670"/>
                  </a:lnTo>
                  <a:lnTo>
                    <a:pt x="102" y="659"/>
                  </a:lnTo>
                  <a:lnTo>
                    <a:pt x="76" y="643"/>
                  </a:lnTo>
                  <a:lnTo>
                    <a:pt x="49" y="622"/>
                  </a:lnTo>
                  <a:lnTo>
                    <a:pt x="27" y="595"/>
                  </a:lnTo>
                  <a:lnTo>
                    <a:pt x="11" y="568"/>
                  </a:lnTo>
                  <a:lnTo>
                    <a:pt x="0" y="504"/>
                  </a:lnTo>
                  <a:lnTo>
                    <a:pt x="0" y="16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68" name="Freeform 7"/>
            <p:cNvSpPr>
              <a:spLocks/>
            </p:cNvSpPr>
            <p:nvPr/>
          </p:nvSpPr>
          <p:spPr bwMode="auto">
            <a:xfrm>
              <a:off x="384" y="1675"/>
              <a:ext cx="1718" cy="681"/>
            </a:xfrm>
            <a:custGeom>
              <a:avLst/>
              <a:gdLst>
                <a:gd name="T0" fmla="*/ 11 w 1718"/>
                <a:gd name="T1" fmla="*/ 102 h 681"/>
                <a:gd name="T2" fmla="*/ 27 w 1718"/>
                <a:gd name="T3" fmla="*/ 75 h 681"/>
                <a:gd name="T4" fmla="*/ 48 w 1718"/>
                <a:gd name="T5" fmla="*/ 48 h 681"/>
                <a:gd name="T6" fmla="*/ 75 w 1718"/>
                <a:gd name="T7" fmla="*/ 27 h 681"/>
                <a:gd name="T8" fmla="*/ 107 w 1718"/>
                <a:gd name="T9" fmla="*/ 11 h 681"/>
                <a:gd name="T10" fmla="*/ 172 w 1718"/>
                <a:gd name="T11" fmla="*/ 0 h 681"/>
                <a:gd name="T12" fmla="*/ 1547 w 1718"/>
                <a:gd name="T13" fmla="*/ 0 h 681"/>
                <a:gd name="T14" fmla="*/ 1616 w 1718"/>
                <a:gd name="T15" fmla="*/ 11 h 681"/>
                <a:gd name="T16" fmla="*/ 1643 w 1718"/>
                <a:gd name="T17" fmla="*/ 27 h 681"/>
                <a:gd name="T18" fmla="*/ 1670 w 1718"/>
                <a:gd name="T19" fmla="*/ 48 h 681"/>
                <a:gd name="T20" fmla="*/ 1692 w 1718"/>
                <a:gd name="T21" fmla="*/ 75 h 681"/>
                <a:gd name="T22" fmla="*/ 1708 w 1718"/>
                <a:gd name="T23" fmla="*/ 107 h 681"/>
                <a:gd name="T24" fmla="*/ 1718 w 1718"/>
                <a:gd name="T25" fmla="*/ 172 h 681"/>
                <a:gd name="T26" fmla="*/ 1718 w 1718"/>
                <a:gd name="T27" fmla="*/ 510 h 681"/>
                <a:gd name="T28" fmla="*/ 1708 w 1718"/>
                <a:gd name="T29" fmla="*/ 579 h 681"/>
                <a:gd name="T30" fmla="*/ 1692 w 1718"/>
                <a:gd name="T31" fmla="*/ 606 h 681"/>
                <a:gd name="T32" fmla="*/ 1670 w 1718"/>
                <a:gd name="T33" fmla="*/ 633 h 681"/>
                <a:gd name="T34" fmla="*/ 1643 w 1718"/>
                <a:gd name="T35" fmla="*/ 655 h 681"/>
                <a:gd name="T36" fmla="*/ 1611 w 1718"/>
                <a:gd name="T37" fmla="*/ 671 h 681"/>
                <a:gd name="T38" fmla="*/ 1547 w 1718"/>
                <a:gd name="T39" fmla="*/ 681 h 681"/>
                <a:gd name="T40" fmla="*/ 172 w 1718"/>
                <a:gd name="T41" fmla="*/ 681 h 681"/>
                <a:gd name="T42" fmla="*/ 102 w 1718"/>
                <a:gd name="T43" fmla="*/ 671 h 681"/>
                <a:gd name="T44" fmla="*/ 75 w 1718"/>
                <a:gd name="T45" fmla="*/ 655 h 681"/>
                <a:gd name="T46" fmla="*/ 48 w 1718"/>
                <a:gd name="T47" fmla="*/ 633 h 681"/>
                <a:gd name="T48" fmla="*/ 27 w 1718"/>
                <a:gd name="T49" fmla="*/ 606 h 681"/>
                <a:gd name="T50" fmla="*/ 11 w 1718"/>
                <a:gd name="T51" fmla="*/ 574 h 681"/>
                <a:gd name="T52" fmla="*/ 0 w 1718"/>
                <a:gd name="T53" fmla="*/ 510 h 681"/>
                <a:gd name="T54" fmla="*/ 16 w 1718"/>
                <a:gd name="T55" fmla="*/ 172 h 681"/>
                <a:gd name="T56" fmla="*/ 27 w 1718"/>
                <a:gd name="T57" fmla="*/ 569 h 681"/>
                <a:gd name="T58" fmla="*/ 59 w 1718"/>
                <a:gd name="T59" fmla="*/ 622 h 681"/>
                <a:gd name="T60" fmla="*/ 113 w 1718"/>
                <a:gd name="T61" fmla="*/ 655 h 681"/>
                <a:gd name="T62" fmla="*/ 1547 w 1718"/>
                <a:gd name="T63" fmla="*/ 665 h 681"/>
                <a:gd name="T64" fmla="*/ 1659 w 1718"/>
                <a:gd name="T65" fmla="*/ 622 h 681"/>
                <a:gd name="T66" fmla="*/ 1659 w 1718"/>
                <a:gd name="T67" fmla="*/ 622 h 681"/>
                <a:gd name="T68" fmla="*/ 1702 w 1718"/>
                <a:gd name="T69" fmla="*/ 510 h 681"/>
                <a:gd name="T70" fmla="*/ 1692 w 1718"/>
                <a:gd name="T71" fmla="*/ 113 h 681"/>
                <a:gd name="T72" fmla="*/ 1659 w 1718"/>
                <a:gd name="T73" fmla="*/ 59 h 681"/>
                <a:gd name="T74" fmla="*/ 1606 w 1718"/>
                <a:gd name="T75" fmla="*/ 27 h 681"/>
                <a:gd name="T76" fmla="*/ 172 w 1718"/>
                <a:gd name="T77" fmla="*/ 16 h 681"/>
                <a:gd name="T78" fmla="*/ 59 w 1718"/>
                <a:gd name="T79" fmla="*/ 59 h 681"/>
                <a:gd name="T80" fmla="*/ 59 w 1718"/>
                <a:gd name="T81" fmla="*/ 59 h 681"/>
                <a:gd name="T82" fmla="*/ 11 w 1718"/>
                <a:gd name="T83" fmla="*/ 107 h 681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718"/>
                <a:gd name="T127" fmla="*/ 0 h 681"/>
                <a:gd name="T128" fmla="*/ 1718 w 1718"/>
                <a:gd name="T129" fmla="*/ 681 h 681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718" h="681">
                  <a:moveTo>
                    <a:pt x="11" y="107"/>
                  </a:moveTo>
                  <a:lnTo>
                    <a:pt x="11" y="102"/>
                  </a:lnTo>
                  <a:lnTo>
                    <a:pt x="27" y="75"/>
                  </a:lnTo>
                  <a:lnTo>
                    <a:pt x="48" y="48"/>
                  </a:lnTo>
                  <a:lnTo>
                    <a:pt x="75" y="27"/>
                  </a:lnTo>
                  <a:lnTo>
                    <a:pt x="102" y="11"/>
                  </a:lnTo>
                  <a:lnTo>
                    <a:pt x="107" y="11"/>
                  </a:lnTo>
                  <a:lnTo>
                    <a:pt x="172" y="0"/>
                  </a:lnTo>
                  <a:lnTo>
                    <a:pt x="1547" y="0"/>
                  </a:lnTo>
                  <a:lnTo>
                    <a:pt x="1611" y="11"/>
                  </a:lnTo>
                  <a:lnTo>
                    <a:pt x="1616" y="11"/>
                  </a:lnTo>
                  <a:lnTo>
                    <a:pt x="1643" y="27"/>
                  </a:lnTo>
                  <a:lnTo>
                    <a:pt x="1670" y="48"/>
                  </a:lnTo>
                  <a:lnTo>
                    <a:pt x="1692" y="75"/>
                  </a:lnTo>
                  <a:lnTo>
                    <a:pt x="1708" y="102"/>
                  </a:lnTo>
                  <a:lnTo>
                    <a:pt x="1708" y="107"/>
                  </a:lnTo>
                  <a:lnTo>
                    <a:pt x="1718" y="172"/>
                  </a:lnTo>
                  <a:lnTo>
                    <a:pt x="1718" y="510"/>
                  </a:lnTo>
                  <a:lnTo>
                    <a:pt x="1708" y="574"/>
                  </a:lnTo>
                  <a:lnTo>
                    <a:pt x="1708" y="579"/>
                  </a:lnTo>
                  <a:lnTo>
                    <a:pt x="1692" y="606"/>
                  </a:lnTo>
                  <a:lnTo>
                    <a:pt x="1670" y="633"/>
                  </a:lnTo>
                  <a:lnTo>
                    <a:pt x="1643" y="655"/>
                  </a:lnTo>
                  <a:lnTo>
                    <a:pt x="1616" y="671"/>
                  </a:lnTo>
                  <a:lnTo>
                    <a:pt x="1611" y="671"/>
                  </a:lnTo>
                  <a:lnTo>
                    <a:pt x="1547" y="681"/>
                  </a:lnTo>
                  <a:lnTo>
                    <a:pt x="172" y="681"/>
                  </a:lnTo>
                  <a:lnTo>
                    <a:pt x="107" y="671"/>
                  </a:lnTo>
                  <a:lnTo>
                    <a:pt x="102" y="671"/>
                  </a:lnTo>
                  <a:lnTo>
                    <a:pt x="75" y="655"/>
                  </a:lnTo>
                  <a:lnTo>
                    <a:pt x="48" y="633"/>
                  </a:lnTo>
                  <a:lnTo>
                    <a:pt x="27" y="606"/>
                  </a:lnTo>
                  <a:lnTo>
                    <a:pt x="11" y="579"/>
                  </a:lnTo>
                  <a:lnTo>
                    <a:pt x="11" y="574"/>
                  </a:lnTo>
                  <a:lnTo>
                    <a:pt x="0" y="510"/>
                  </a:lnTo>
                  <a:lnTo>
                    <a:pt x="0" y="172"/>
                  </a:lnTo>
                  <a:lnTo>
                    <a:pt x="16" y="172"/>
                  </a:lnTo>
                  <a:lnTo>
                    <a:pt x="16" y="510"/>
                  </a:lnTo>
                  <a:lnTo>
                    <a:pt x="27" y="569"/>
                  </a:lnTo>
                  <a:lnTo>
                    <a:pt x="59" y="622"/>
                  </a:lnTo>
                  <a:lnTo>
                    <a:pt x="113" y="655"/>
                  </a:lnTo>
                  <a:lnTo>
                    <a:pt x="172" y="665"/>
                  </a:lnTo>
                  <a:lnTo>
                    <a:pt x="1547" y="665"/>
                  </a:lnTo>
                  <a:lnTo>
                    <a:pt x="1606" y="655"/>
                  </a:lnTo>
                  <a:lnTo>
                    <a:pt x="1659" y="622"/>
                  </a:lnTo>
                  <a:lnTo>
                    <a:pt x="1692" y="569"/>
                  </a:lnTo>
                  <a:lnTo>
                    <a:pt x="1702" y="510"/>
                  </a:lnTo>
                  <a:lnTo>
                    <a:pt x="1702" y="172"/>
                  </a:lnTo>
                  <a:lnTo>
                    <a:pt x="1692" y="113"/>
                  </a:lnTo>
                  <a:lnTo>
                    <a:pt x="1659" y="59"/>
                  </a:lnTo>
                  <a:lnTo>
                    <a:pt x="1606" y="27"/>
                  </a:lnTo>
                  <a:lnTo>
                    <a:pt x="1547" y="16"/>
                  </a:lnTo>
                  <a:lnTo>
                    <a:pt x="172" y="16"/>
                  </a:lnTo>
                  <a:lnTo>
                    <a:pt x="113" y="27"/>
                  </a:lnTo>
                  <a:lnTo>
                    <a:pt x="59" y="59"/>
                  </a:lnTo>
                  <a:lnTo>
                    <a:pt x="27" y="113"/>
                  </a:lnTo>
                  <a:lnTo>
                    <a:pt x="11" y="10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69" name="Freeform 8"/>
            <p:cNvSpPr>
              <a:spLocks/>
            </p:cNvSpPr>
            <p:nvPr/>
          </p:nvSpPr>
          <p:spPr bwMode="auto">
            <a:xfrm>
              <a:off x="384" y="1782"/>
              <a:ext cx="27" cy="65"/>
            </a:xfrm>
            <a:custGeom>
              <a:avLst/>
              <a:gdLst>
                <a:gd name="T0" fmla="*/ 0 w 27"/>
                <a:gd name="T1" fmla="*/ 65 h 65"/>
                <a:gd name="T2" fmla="*/ 0 w 27"/>
                <a:gd name="T3" fmla="*/ 65 h 65"/>
                <a:gd name="T4" fmla="*/ 11 w 27"/>
                <a:gd name="T5" fmla="*/ 0 h 65"/>
                <a:gd name="T6" fmla="*/ 27 w 27"/>
                <a:gd name="T7" fmla="*/ 0 h 65"/>
                <a:gd name="T8" fmla="*/ 16 w 27"/>
                <a:gd name="T9" fmla="*/ 65 h 65"/>
                <a:gd name="T10" fmla="*/ 0 w 27"/>
                <a:gd name="T11" fmla="*/ 65 h 6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7"/>
                <a:gd name="T19" fmla="*/ 0 h 65"/>
                <a:gd name="T20" fmla="*/ 27 w 27"/>
                <a:gd name="T21" fmla="*/ 65 h 65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7" h="65">
                  <a:moveTo>
                    <a:pt x="0" y="65"/>
                  </a:moveTo>
                  <a:lnTo>
                    <a:pt x="0" y="65"/>
                  </a:lnTo>
                  <a:lnTo>
                    <a:pt x="11" y="0"/>
                  </a:lnTo>
                  <a:lnTo>
                    <a:pt x="27" y="0"/>
                  </a:lnTo>
                  <a:lnTo>
                    <a:pt x="16" y="65"/>
                  </a:lnTo>
                  <a:lnTo>
                    <a:pt x="0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0" name="Rectangle 9"/>
            <p:cNvSpPr>
              <a:spLocks noChangeArrowheads="1"/>
            </p:cNvSpPr>
            <p:nvPr/>
          </p:nvSpPr>
          <p:spPr bwMode="auto">
            <a:xfrm>
              <a:off x="508" y="1718"/>
              <a:ext cx="457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The </a:t>
              </a:r>
              <a:endParaRPr lang="en-US" altLang="en-US" sz="220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371" name="Rectangle 10"/>
            <p:cNvSpPr>
              <a:spLocks noChangeArrowheads="1"/>
            </p:cNvSpPr>
            <p:nvPr/>
          </p:nvSpPr>
          <p:spPr bwMode="auto">
            <a:xfrm>
              <a:off x="508" y="1980"/>
              <a:ext cx="1331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Entrepreneur</a:t>
              </a:r>
              <a:endParaRPr lang="en-US" altLang="en-US" sz="220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372" name="Freeform 11"/>
            <p:cNvSpPr>
              <a:spLocks/>
            </p:cNvSpPr>
            <p:nvPr/>
          </p:nvSpPr>
          <p:spPr bwMode="auto">
            <a:xfrm>
              <a:off x="2151" y="1799"/>
              <a:ext cx="1718" cy="413"/>
            </a:xfrm>
            <a:custGeom>
              <a:avLst/>
              <a:gdLst>
                <a:gd name="T0" fmla="*/ 1718 w 1718"/>
                <a:gd name="T1" fmla="*/ 209 h 413"/>
                <a:gd name="T2" fmla="*/ 1643 w 1718"/>
                <a:gd name="T3" fmla="*/ 182 h 413"/>
                <a:gd name="T4" fmla="*/ 1573 w 1718"/>
                <a:gd name="T5" fmla="*/ 160 h 413"/>
                <a:gd name="T6" fmla="*/ 1509 w 1718"/>
                <a:gd name="T7" fmla="*/ 139 h 413"/>
                <a:gd name="T8" fmla="*/ 1450 w 1718"/>
                <a:gd name="T9" fmla="*/ 118 h 413"/>
                <a:gd name="T10" fmla="*/ 1391 w 1718"/>
                <a:gd name="T11" fmla="*/ 101 h 413"/>
                <a:gd name="T12" fmla="*/ 1337 w 1718"/>
                <a:gd name="T13" fmla="*/ 85 h 413"/>
                <a:gd name="T14" fmla="*/ 1289 w 1718"/>
                <a:gd name="T15" fmla="*/ 69 h 413"/>
                <a:gd name="T16" fmla="*/ 1251 w 1718"/>
                <a:gd name="T17" fmla="*/ 53 h 413"/>
                <a:gd name="T18" fmla="*/ 1208 w 1718"/>
                <a:gd name="T19" fmla="*/ 42 h 413"/>
                <a:gd name="T20" fmla="*/ 1176 w 1718"/>
                <a:gd name="T21" fmla="*/ 32 h 413"/>
                <a:gd name="T22" fmla="*/ 1149 w 1718"/>
                <a:gd name="T23" fmla="*/ 21 h 413"/>
                <a:gd name="T24" fmla="*/ 1128 w 1718"/>
                <a:gd name="T25" fmla="*/ 16 h 413"/>
                <a:gd name="T26" fmla="*/ 1106 w 1718"/>
                <a:gd name="T27" fmla="*/ 5 h 413"/>
                <a:gd name="T28" fmla="*/ 1095 w 1718"/>
                <a:gd name="T29" fmla="*/ 5 h 413"/>
                <a:gd name="T30" fmla="*/ 1085 w 1718"/>
                <a:gd name="T31" fmla="*/ 0 h 413"/>
                <a:gd name="T32" fmla="*/ 1085 w 1718"/>
                <a:gd name="T33" fmla="*/ 101 h 413"/>
                <a:gd name="T34" fmla="*/ 0 w 1718"/>
                <a:gd name="T35" fmla="*/ 101 h 413"/>
                <a:gd name="T36" fmla="*/ 0 w 1718"/>
                <a:gd name="T37" fmla="*/ 311 h 413"/>
                <a:gd name="T38" fmla="*/ 1085 w 1718"/>
                <a:gd name="T39" fmla="*/ 311 h 413"/>
                <a:gd name="T40" fmla="*/ 1085 w 1718"/>
                <a:gd name="T41" fmla="*/ 413 h 413"/>
                <a:gd name="T42" fmla="*/ 1095 w 1718"/>
                <a:gd name="T43" fmla="*/ 407 h 413"/>
                <a:gd name="T44" fmla="*/ 1106 w 1718"/>
                <a:gd name="T45" fmla="*/ 407 h 413"/>
                <a:gd name="T46" fmla="*/ 1128 w 1718"/>
                <a:gd name="T47" fmla="*/ 396 h 413"/>
                <a:gd name="T48" fmla="*/ 1149 w 1718"/>
                <a:gd name="T49" fmla="*/ 391 h 413"/>
                <a:gd name="T50" fmla="*/ 1176 w 1718"/>
                <a:gd name="T51" fmla="*/ 380 h 413"/>
                <a:gd name="T52" fmla="*/ 1208 w 1718"/>
                <a:gd name="T53" fmla="*/ 370 h 413"/>
                <a:gd name="T54" fmla="*/ 1251 w 1718"/>
                <a:gd name="T55" fmla="*/ 359 h 413"/>
                <a:gd name="T56" fmla="*/ 1289 w 1718"/>
                <a:gd name="T57" fmla="*/ 343 h 413"/>
                <a:gd name="T58" fmla="*/ 1337 w 1718"/>
                <a:gd name="T59" fmla="*/ 332 h 413"/>
                <a:gd name="T60" fmla="*/ 1391 w 1718"/>
                <a:gd name="T61" fmla="*/ 311 h 413"/>
                <a:gd name="T62" fmla="*/ 1450 w 1718"/>
                <a:gd name="T63" fmla="*/ 295 h 413"/>
                <a:gd name="T64" fmla="*/ 1509 w 1718"/>
                <a:gd name="T65" fmla="*/ 273 h 413"/>
                <a:gd name="T66" fmla="*/ 1573 w 1718"/>
                <a:gd name="T67" fmla="*/ 257 h 413"/>
                <a:gd name="T68" fmla="*/ 1643 w 1718"/>
                <a:gd name="T69" fmla="*/ 230 h 413"/>
                <a:gd name="T70" fmla="*/ 1718 w 1718"/>
                <a:gd name="T71" fmla="*/ 209 h 413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718"/>
                <a:gd name="T109" fmla="*/ 0 h 413"/>
                <a:gd name="T110" fmla="*/ 1718 w 1718"/>
                <a:gd name="T111" fmla="*/ 413 h 413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718" h="413">
                  <a:moveTo>
                    <a:pt x="1718" y="209"/>
                  </a:moveTo>
                  <a:lnTo>
                    <a:pt x="1643" y="182"/>
                  </a:lnTo>
                  <a:lnTo>
                    <a:pt x="1573" y="160"/>
                  </a:lnTo>
                  <a:lnTo>
                    <a:pt x="1509" y="139"/>
                  </a:lnTo>
                  <a:lnTo>
                    <a:pt x="1450" y="118"/>
                  </a:lnTo>
                  <a:lnTo>
                    <a:pt x="1391" y="101"/>
                  </a:lnTo>
                  <a:lnTo>
                    <a:pt x="1337" y="85"/>
                  </a:lnTo>
                  <a:lnTo>
                    <a:pt x="1289" y="69"/>
                  </a:lnTo>
                  <a:lnTo>
                    <a:pt x="1251" y="53"/>
                  </a:lnTo>
                  <a:lnTo>
                    <a:pt x="1208" y="42"/>
                  </a:lnTo>
                  <a:lnTo>
                    <a:pt x="1176" y="32"/>
                  </a:lnTo>
                  <a:lnTo>
                    <a:pt x="1149" y="21"/>
                  </a:lnTo>
                  <a:lnTo>
                    <a:pt x="1128" y="16"/>
                  </a:lnTo>
                  <a:lnTo>
                    <a:pt x="1106" y="5"/>
                  </a:lnTo>
                  <a:lnTo>
                    <a:pt x="1095" y="5"/>
                  </a:lnTo>
                  <a:lnTo>
                    <a:pt x="1085" y="0"/>
                  </a:lnTo>
                  <a:lnTo>
                    <a:pt x="1085" y="101"/>
                  </a:lnTo>
                  <a:lnTo>
                    <a:pt x="0" y="101"/>
                  </a:lnTo>
                  <a:lnTo>
                    <a:pt x="0" y="311"/>
                  </a:lnTo>
                  <a:lnTo>
                    <a:pt x="1085" y="311"/>
                  </a:lnTo>
                  <a:lnTo>
                    <a:pt x="1085" y="413"/>
                  </a:lnTo>
                  <a:lnTo>
                    <a:pt x="1095" y="407"/>
                  </a:lnTo>
                  <a:lnTo>
                    <a:pt x="1106" y="407"/>
                  </a:lnTo>
                  <a:lnTo>
                    <a:pt x="1128" y="396"/>
                  </a:lnTo>
                  <a:lnTo>
                    <a:pt x="1149" y="391"/>
                  </a:lnTo>
                  <a:lnTo>
                    <a:pt x="1176" y="380"/>
                  </a:lnTo>
                  <a:lnTo>
                    <a:pt x="1208" y="370"/>
                  </a:lnTo>
                  <a:lnTo>
                    <a:pt x="1251" y="359"/>
                  </a:lnTo>
                  <a:lnTo>
                    <a:pt x="1289" y="343"/>
                  </a:lnTo>
                  <a:lnTo>
                    <a:pt x="1337" y="332"/>
                  </a:lnTo>
                  <a:lnTo>
                    <a:pt x="1391" y="311"/>
                  </a:lnTo>
                  <a:lnTo>
                    <a:pt x="1450" y="295"/>
                  </a:lnTo>
                  <a:lnTo>
                    <a:pt x="1509" y="273"/>
                  </a:lnTo>
                  <a:lnTo>
                    <a:pt x="1573" y="257"/>
                  </a:lnTo>
                  <a:lnTo>
                    <a:pt x="1643" y="230"/>
                  </a:lnTo>
                  <a:lnTo>
                    <a:pt x="1718" y="2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3" name="Freeform 12"/>
            <p:cNvSpPr>
              <a:spLocks/>
            </p:cNvSpPr>
            <p:nvPr/>
          </p:nvSpPr>
          <p:spPr bwMode="auto">
            <a:xfrm>
              <a:off x="3236" y="1788"/>
              <a:ext cx="558" cy="198"/>
            </a:xfrm>
            <a:custGeom>
              <a:avLst/>
              <a:gdLst>
                <a:gd name="T0" fmla="*/ 558 w 558"/>
                <a:gd name="T1" fmla="*/ 198 h 198"/>
                <a:gd name="T2" fmla="*/ 488 w 558"/>
                <a:gd name="T3" fmla="*/ 177 h 198"/>
                <a:gd name="T4" fmla="*/ 488 w 558"/>
                <a:gd name="T5" fmla="*/ 177 h 198"/>
                <a:gd name="T6" fmla="*/ 424 w 558"/>
                <a:gd name="T7" fmla="*/ 155 h 198"/>
                <a:gd name="T8" fmla="*/ 424 w 558"/>
                <a:gd name="T9" fmla="*/ 155 h 198"/>
                <a:gd name="T10" fmla="*/ 365 w 558"/>
                <a:gd name="T11" fmla="*/ 134 h 198"/>
                <a:gd name="T12" fmla="*/ 306 w 558"/>
                <a:gd name="T13" fmla="*/ 118 h 198"/>
                <a:gd name="T14" fmla="*/ 306 w 558"/>
                <a:gd name="T15" fmla="*/ 118 h 198"/>
                <a:gd name="T16" fmla="*/ 252 w 558"/>
                <a:gd name="T17" fmla="*/ 102 h 198"/>
                <a:gd name="T18" fmla="*/ 252 w 558"/>
                <a:gd name="T19" fmla="*/ 102 h 198"/>
                <a:gd name="T20" fmla="*/ 204 w 558"/>
                <a:gd name="T21" fmla="*/ 86 h 198"/>
                <a:gd name="T22" fmla="*/ 204 w 558"/>
                <a:gd name="T23" fmla="*/ 86 h 198"/>
                <a:gd name="T24" fmla="*/ 166 w 558"/>
                <a:gd name="T25" fmla="*/ 70 h 198"/>
                <a:gd name="T26" fmla="*/ 123 w 558"/>
                <a:gd name="T27" fmla="*/ 59 h 198"/>
                <a:gd name="T28" fmla="*/ 123 w 558"/>
                <a:gd name="T29" fmla="*/ 59 h 198"/>
                <a:gd name="T30" fmla="*/ 91 w 558"/>
                <a:gd name="T31" fmla="*/ 48 h 198"/>
                <a:gd name="T32" fmla="*/ 91 w 558"/>
                <a:gd name="T33" fmla="*/ 48 h 198"/>
                <a:gd name="T34" fmla="*/ 64 w 558"/>
                <a:gd name="T35" fmla="*/ 37 h 198"/>
                <a:gd name="T36" fmla="*/ 43 w 558"/>
                <a:gd name="T37" fmla="*/ 32 h 198"/>
                <a:gd name="T38" fmla="*/ 43 w 558"/>
                <a:gd name="T39" fmla="*/ 32 h 198"/>
                <a:gd name="T40" fmla="*/ 21 w 558"/>
                <a:gd name="T41" fmla="*/ 21 h 198"/>
                <a:gd name="T42" fmla="*/ 10 w 558"/>
                <a:gd name="T43" fmla="*/ 21 h 198"/>
                <a:gd name="T44" fmla="*/ 10 w 558"/>
                <a:gd name="T45" fmla="*/ 21 h 198"/>
                <a:gd name="T46" fmla="*/ 0 w 558"/>
                <a:gd name="T47" fmla="*/ 16 h 198"/>
                <a:gd name="T48" fmla="*/ 0 w 558"/>
                <a:gd name="T49" fmla="*/ 0 h 198"/>
                <a:gd name="T50" fmla="*/ 10 w 558"/>
                <a:gd name="T51" fmla="*/ 5 h 198"/>
                <a:gd name="T52" fmla="*/ 21 w 558"/>
                <a:gd name="T53" fmla="*/ 5 h 198"/>
                <a:gd name="T54" fmla="*/ 21 w 558"/>
                <a:gd name="T55" fmla="*/ 5 h 198"/>
                <a:gd name="T56" fmla="*/ 43 w 558"/>
                <a:gd name="T57" fmla="*/ 16 h 198"/>
                <a:gd name="T58" fmla="*/ 64 w 558"/>
                <a:gd name="T59" fmla="*/ 21 h 198"/>
                <a:gd name="T60" fmla="*/ 64 w 558"/>
                <a:gd name="T61" fmla="*/ 21 h 198"/>
                <a:gd name="T62" fmla="*/ 91 w 558"/>
                <a:gd name="T63" fmla="*/ 32 h 198"/>
                <a:gd name="T64" fmla="*/ 123 w 558"/>
                <a:gd name="T65" fmla="*/ 43 h 198"/>
                <a:gd name="T66" fmla="*/ 166 w 558"/>
                <a:gd name="T67" fmla="*/ 53 h 198"/>
                <a:gd name="T68" fmla="*/ 166 w 558"/>
                <a:gd name="T69" fmla="*/ 53 h 198"/>
                <a:gd name="T70" fmla="*/ 204 w 558"/>
                <a:gd name="T71" fmla="*/ 70 h 198"/>
                <a:gd name="T72" fmla="*/ 252 w 558"/>
                <a:gd name="T73" fmla="*/ 86 h 198"/>
                <a:gd name="T74" fmla="*/ 306 w 558"/>
                <a:gd name="T75" fmla="*/ 102 h 198"/>
                <a:gd name="T76" fmla="*/ 365 w 558"/>
                <a:gd name="T77" fmla="*/ 118 h 198"/>
                <a:gd name="T78" fmla="*/ 365 w 558"/>
                <a:gd name="T79" fmla="*/ 118 h 198"/>
                <a:gd name="T80" fmla="*/ 424 w 558"/>
                <a:gd name="T81" fmla="*/ 139 h 198"/>
                <a:gd name="T82" fmla="*/ 488 w 558"/>
                <a:gd name="T83" fmla="*/ 161 h 198"/>
                <a:gd name="T84" fmla="*/ 558 w 558"/>
                <a:gd name="T85" fmla="*/ 182 h 198"/>
                <a:gd name="T86" fmla="*/ 558 w 558"/>
                <a:gd name="T87" fmla="*/ 182 h 198"/>
                <a:gd name="T88" fmla="*/ 558 w 558"/>
                <a:gd name="T89" fmla="*/ 198 h 19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558"/>
                <a:gd name="T136" fmla="*/ 0 h 198"/>
                <a:gd name="T137" fmla="*/ 558 w 558"/>
                <a:gd name="T138" fmla="*/ 198 h 19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558" h="198">
                  <a:moveTo>
                    <a:pt x="558" y="198"/>
                  </a:moveTo>
                  <a:lnTo>
                    <a:pt x="488" y="177"/>
                  </a:lnTo>
                  <a:lnTo>
                    <a:pt x="424" y="155"/>
                  </a:lnTo>
                  <a:lnTo>
                    <a:pt x="365" y="134"/>
                  </a:lnTo>
                  <a:lnTo>
                    <a:pt x="306" y="118"/>
                  </a:lnTo>
                  <a:lnTo>
                    <a:pt x="252" y="102"/>
                  </a:lnTo>
                  <a:lnTo>
                    <a:pt x="204" y="86"/>
                  </a:lnTo>
                  <a:lnTo>
                    <a:pt x="166" y="70"/>
                  </a:lnTo>
                  <a:lnTo>
                    <a:pt x="123" y="59"/>
                  </a:lnTo>
                  <a:lnTo>
                    <a:pt x="91" y="48"/>
                  </a:lnTo>
                  <a:lnTo>
                    <a:pt x="64" y="37"/>
                  </a:lnTo>
                  <a:lnTo>
                    <a:pt x="43" y="32"/>
                  </a:lnTo>
                  <a:lnTo>
                    <a:pt x="21" y="21"/>
                  </a:lnTo>
                  <a:lnTo>
                    <a:pt x="10" y="21"/>
                  </a:lnTo>
                  <a:lnTo>
                    <a:pt x="0" y="16"/>
                  </a:lnTo>
                  <a:lnTo>
                    <a:pt x="0" y="0"/>
                  </a:lnTo>
                  <a:lnTo>
                    <a:pt x="10" y="5"/>
                  </a:lnTo>
                  <a:lnTo>
                    <a:pt x="21" y="5"/>
                  </a:lnTo>
                  <a:lnTo>
                    <a:pt x="43" y="16"/>
                  </a:lnTo>
                  <a:lnTo>
                    <a:pt x="64" y="21"/>
                  </a:lnTo>
                  <a:lnTo>
                    <a:pt x="91" y="32"/>
                  </a:lnTo>
                  <a:lnTo>
                    <a:pt x="123" y="43"/>
                  </a:lnTo>
                  <a:lnTo>
                    <a:pt x="166" y="53"/>
                  </a:lnTo>
                  <a:lnTo>
                    <a:pt x="204" y="70"/>
                  </a:lnTo>
                  <a:lnTo>
                    <a:pt x="252" y="86"/>
                  </a:lnTo>
                  <a:lnTo>
                    <a:pt x="306" y="102"/>
                  </a:lnTo>
                  <a:lnTo>
                    <a:pt x="365" y="118"/>
                  </a:lnTo>
                  <a:lnTo>
                    <a:pt x="424" y="139"/>
                  </a:lnTo>
                  <a:lnTo>
                    <a:pt x="488" y="161"/>
                  </a:lnTo>
                  <a:lnTo>
                    <a:pt x="558" y="182"/>
                  </a:lnTo>
                  <a:lnTo>
                    <a:pt x="558" y="19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4" name="Freeform 13"/>
            <p:cNvSpPr>
              <a:spLocks/>
            </p:cNvSpPr>
            <p:nvPr/>
          </p:nvSpPr>
          <p:spPr bwMode="auto">
            <a:xfrm>
              <a:off x="2140" y="1788"/>
              <a:ext cx="1101" cy="424"/>
            </a:xfrm>
            <a:custGeom>
              <a:avLst/>
              <a:gdLst>
                <a:gd name="T0" fmla="*/ 1101 w 1101"/>
                <a:gd name="T1" fmla="*/ 11 h 424"/>
                <a:gd name="T2" fmla="*/ 1101 w 1101"/>
                <a:gd name="T3" fmla="*/ 112 h 424"/>
                <a:gd name="T4" fmla="*/ 1096 w 1101"/>
                <a:gd name="T5" fmla="*/ 118 h 424"/>
                <a:gd name="T6" fmla="*/ 16 w 1101"/>
                <a:gd name="T7" fmla="*/ 118 h 424"/>
                <a:gd name="T8" fmla="*/ 16 w 1101"/>
                <a:gd name="T9" fmla="*/ 316 h 424"/>
                <a:gd name="T10" fmla="*/ 1096 w 1101"/>
                <a:gd name="T11" fmla="*/ 316 h 424"/>
                <a:gd name="T12" fmla="*/ 1101 w 1101"/>
                <a:gd name="T13" fmla="*/ 322 h 424"/>
                <a:gd name="T14" fmla="*/ 1101 w 1101"/>
                <a:gd name="T15" fmla="*/ 424 h 424"/>
                <a:gd name="T16" fmla="*/ 1085 w 1101"/>
                <a:gd name="T17" fmla="*/ 424 h 424"/>
                <a:gd name="T18" fmla="*/ 1085 w 1101"/>
                <a:gd name="T19" fmla="*/ 332 h 424"/>
                <a:gd name="T20" fmla="*/ 11 w 1101"/>
                <a:gd name="T21" fmla="*/ 332 h 424"/>
                <a:gd name="T22" fmla="*/ 0 w 1101"/>
                <a:gd name="T23" fmla="*/ 322 h 424"/>
                <a:gd name="T24" fmla="*/ 0 w 1101"/>
                <a:gd name="T25" fmla="*/ 112 h 424"/>
                <a:gd name="T26" fmla="*/ 11 w 1101"/>
                <a:gd name="T27" fmla="*/ 102 h 424"/>
                <a:gd name="T28" fmla="*/ 1085 w 1101"/>
                <a:gd name="T29" fmla="*/ 102 h 424"/>
                <a:gd name="T30" fmla="*/ 1085 w 1101"/>
                <a:gd name="T31" fmla="*/ 11 h 424"/>
                <a:gd name="T32" fmla="*/ 1096 w 1101"/>
                <a:gd name="T33" fmla="*/ 0 h 424"/>
                <a:gd name="T34" fmla="*/ 1101 w 1101"/>
                <a:gd name="T35" fmla="*/ 11 h 424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101"/>
                <a:gd name="T55" fmla="*/ 0 h 424"/>
                <a:gd name="T56" fmla="*/ 1101 w 1101"/>
                <a:gd name="T57" fmla="*/ 424 h 424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101" h="424">
                  <a:moveTo>
                    <a:pt x="1101" y="11"/>
                  </a:moveTo>
                  <a:lnTo>
                    <a:pt x="1101" y="112"/>
                  </a:lnTo>
                  <a:lnTo>
                    <a:pt x="1096" y="118"/>
                  </a:lnTo>
                  <a:lnTo>
                    <a:pt x="16" y="118"/>
                  </a:lnTo>
                  <a:lnTo>
                    <a:pt x="16" y="316"/>
                  </a:lnTo>
                  <a:lnTo>
                    <a:pt x="1096" y="316"/>
                  </a:lnTo>
                  <a:lnTo>
                    <a:pt x="1101" y="322"/>
                  </a:lnTo>
                  <a:lnTo>
                    <a:pt x="1101" y="424"/>
                  </a:lnTo>
                  <a:lnTo>
                    <a:pt x="1085" y="424"/>
                  </a:lnTo>
                  <a:lnTo>
                    <a:pt x="1085" y="332"/>
                  </a:lnTo>
                  <a:lnTo>
                    <a:pt x="11" y="332"/>
                  </a:lnTo>
                  <a:lnTo>
                    <a:pt x="0" y="322"/>
                  </a:lnTo>
                  <a:lnTo>
                    <a:pt x="0" y="112"/>
                  </a:lnTo>
                  <a:lnTo>
                    <a:pt x="11" y="102"/>
                  </a:lnTo>
                  <a:lnTo>
                    <a:pt x="1085" y="102"/>
                  </a:lnTo>
                  <a:lnTo>
                    <a:pt x="1085" y="11"/>
                  </a:lnTo>
                  <a:lnTo>
                    <a:pt x="1096" y="0"/>
                  </a:lnTo>
                  <a:lnTo>
                    <a:pt x="1101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5" name="Freeform 14"/>
            <p:cNvSpPr>
              <a:spLocks/>
            </p:cNvSpPr>
            <p:nvPr/>
          </p:nvSpPr>
          <p:spPr bwMode="auto">
            <a:xfrm>
              <a:off x="3225" y="2002"/>
              <a:ext cx="644" cy="220"/>
            </a:xfrm>
            <a:custGeom>
              <a:avLst/>
              <a:gdLst>
                <a:gd name="T0" fmla="*/ 11 w 644"/>
                <a:gd name="T1" fmla="*/ 204 h 220"/>
                <a:gd name="T2" fmla="*/ 21 w 644"/>
                <a:gd name="T3" fmla="*/ 199 h 220"/>
                <a:gd name="T4" fmla="*/ 21 w 644"/>
                <a:gd name="T5" fmla="*/ 199 h 220"/>
                <a:gd name="T6" fmla="*/ 32 w 644"/>
                <a:gd name="T7" fmla="*/ 199 h 220"/>
                <a:gd name="T8" fmla="*/ 54 w 644"/>
                <a:gd name="T9" fmla="*/ 188 h 220"/>
                <a:gd name="T10" fmla="*/ 54 w 644"/>
                <a:gd name="T11" fmla="*/ 188 h 220"/>
                <a:gd name="T12" fmla="*/ 75 w 644"/>
                <a:gd name="T13" fmla="*/ 183 h 220"/>
                <a:gd name="T14" fmla="*/ 102 w 644"/>
                <a:gd name="T15" fmla="*/ 172 h 220"/>
                <a:gd name="T16" fmla="*/ 102 w 644"/>
                <a:gd name="T17" fmla="*/ 172 h 220"/>
                <a:gd name="T18" fmla="*/ 134 w 644"/>
                <a:gd name="T19" fmla="*/ 161 h 220"/>
                <a:gd name="T20" fmla="*/ 134 w 644"/>
                <a:gd name="T21" fmla="*/ 161 h 220"/>
                <a:gd name="T22" fmla="*/ 177 w 644"/>
                <a:gd name="T23" fmla="*/ 151 h 220"/>
                <a:gd name="T24" fmla="*/ 215 w 644"/>
                <a:gd name="T25" fmla="*/ 134 h 220"/>
                <a:gd name="T26" fmla="*/ 215 w 644"/>
                <a:gd name="T27" fmla="*/ 134 h 220"/>
                <a:gd name="T28" fmla="*/ 263 w 644"/>
                <a:gd name="T29" fmla="*/ 124 h 220"/>
                <a:gd name="T30" fmla="*/ 317 w 644"/>
                <a:gd name="T31" fmla="*/ 102 h 220"/>
                <a:gd name="T32" fmla="*/ 317 w 644"/>
                <a:gd name="T33" fmla="*/ 102 h 220"/>
                <a:gd name="T34" fmla="*/ 376 w 644"/>
                <a:gd name="T35" fmla="*/ 86 h 220"/>
                <a:gd name="T36" fmla="*/ 435 w 644"/>
                <a:gd name="T37" fmla="*/ 65 h 220"/>
                <a:gd name="T38" fmla="*/ 435 w 644"/>
                <a:gd name="T39" fmla="*/ 65 h 220"/>
                <a:gd name="T40" fmla="*/ 499 w 644"/>
                <a:gd name="T41" fmla="*/ 49 h 220"/>
                <a:gd name="T42" fmla="*/ 569 w 644"/>
                <a:gd name="T43" fmla="*/ 22 h 220"/>
                <a:gd name="T44" fmla="*/ 569 w 644"/>
                <a:gd name="T45" fmla="*/ 22 h 220"/>
                <a:gd name="T46" fmla="*/ 644 w 644"/>
                <a:gd name="T47" fmla="*/ 0 h 220"/>
                <a:gd name="T48" fmla="*/ 644 w 644"/>
                <a:gd name="T49" fmla="*/ 16 h 220"/>
                <a:gd name="T50" fmla="*/ 569 w 644"/>
                <a:gd name="T51" fmla="*/ 38 h 220"/>
                <a:gd name="T52" fmla="*/ 499 w 644"/>
                <a:gd name="T53" fmla="*/ 65 h 220"/>
                <a:gd name="T54" fmla="*/ 499 w 644"/>
                <a:gd name="T55" fmla="*/ 65 h 220"/>
                <a:gd name="T56" fmla="*/ 435 w 644"/>
                <a:gd name="T57" fmla="*/ 81 h 220"/>
                <a:gd name="T58" fmla="*/ 376 w 644"/>
                <a:gd name="T59" fmla="*/ 102 h 220"/>
                <a:gd name="T60" fmla="*/ 376 w 644"/>
                <a:gd name="T61" fmla="*/ 102 h 220"/>
                <a:gd name="T62" fmla="*/ 317 w 644"/>
                <a:gd name="T63" fmla="*/ 118 h 220"/>
                <a:gd name="T64" fmla="*/ 263 w 644"/>
                <a:gd name="T65" fmla="*/ 140 h 220"/>
                <a:gd name="T66" fmla="*/ 263 w 644"/>
                <a:gd name="T67" fmla="*/ 140 h 220"/>
                <a:gd name="T68" fmla="*/ 215 w 644"/>
                <a:gd name="T69" fmla="*/ 151 h 220"/>
                <a:gd name="T70" fmla="*/ 177 w 644"/>
                <a:gd name="T71" fmla="*/ 167 h 220"/>
                <a:gd name="T72" fmla="*/ 177 w 644"/>
                <a:gd name="T73" fmla="*/ 167 h 220"/>
                <a:gd name="T74" fmla="*/ 134 w 644"/>
                <a:gd name="T75" fmla="*/ 177 h 220"/>
                <a:gd name="T76" fmla="*/ 102 w 644"/>
                <a:gd name="T77" fmla="*/ 188 h 220"/>
                <a:gd name="T78" fmla="*/ 75 w 644"/>
                <a:gd name="T79" fmla="*/ 199 h 220"/>
                <a:gd name="T80" fmla="*/ 75 w 644"/>
                <a:gd name="T81" fmla="*/ 199 h 220"/>
                <a:gd name="T82" fmla="*/ 54 w 644"/>
                <a:gd name="T83" fmla="*/ 204 h 220"/>
                <a:gd name="T84" fmla="*/ 32 w 644"/>
                <a:gd name="T85" fmla="*/ 215 h 220"/>
                <a:gd name="T86" fmla="*/ 32 w 644"/>
                <a:gd name="T87" fmla="*/ 215 h 220"/>
                <a:gd name="T88" fmla="*/ 21 w 644"/>
                <a:gd name="T89" fmla="*/ 215 h 220"/>
                <a:gd name="T90" fmla="*/ 11 w 644"/>
                <a:gd name="T91" fmla="*/ 220 h 220"/>
                <a:gd name="T92" fmla="*/ 0 w 644"/>
                <a:gd name="T93" fmla="*/ 210 h 220"/>
                <a:gd name="T94" fmla="*/ 11 w 644"/>
                <a:gd name="T95" fmla="*/ 204 h 220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644"/>
                <a:gd name="T145" fmla="*/ 0 h 220"/>
                <a:gd name="T146" fmla="*/ 644 w 644"/>
                <a:gd name="T147" fmla="*/ 220 h 220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644" h="220">
                  <a:moveTo>
                    <a:pt x="11" y="204"/>
                  </a:moveTo>
                  <a:lnTo>
                    <a:pt x="21" y="199"/>
                  </a:lnTo>
                  <a:lnTo>
                    <a:pt x="32" y="199"/>
                  </a:lnTo>
                  <a:lnTo>
                    <a:pt x="54" y="188"/>
                  </a:lnTo>
                  <a:lnTo>
                    <a:pt x="75" y="183"/>
                  </a:lnTo>
                  <a:lnTo>
                    <a:pt x="102" y="172"/>
                  </a:lnTo>
                  <a:lnTo>
                    <a:pt x="134" y="161"/>
                  </a:lnTo>
                  <a:lnTo>
                    <a:pt x="177" y="151"/>
                  </a:lnTo>
                  <a:lnTo>
                    <a:pt x="215" y="134"/>
                  </a:lnTo>
                  <a:lnTo>
                    <a:pt x="263" y="124"/>
                  </a:lnTo>
                  <a:lnTo>
                    <a:pt x="317" y="102"/>
                  </a:lnTo>
                  <a:lnTo>
                    <a:pt x="376" y="86"/>
                  </a:lnTo>
                  <a:lnTo>
                    <a:pt x="435" y="65"/>
                  </a:lnTo>
                  <a:lnTo>
                    <a:pt x="499" y="49"/>
                  </a:lnTo>
                  <a:lnTo>
                    <a:pt x="569" y="22"/>
                  </a:lnTo>
                  <a:lnTo>
                    <a:pt x="644" y="0"/>
                  </a:lnTo>
                  <a:lnTo>
                    <a:pt x="644" y="16"/>
                  </a:lnTo>
                  <a:lnTo>
                    <a:pt x="569" y="38"/>
                  </a:lnTo>
                  <a:lnTo>
                    <a:pt x="499" y="65"/>
                  </a:lnTo>
                  <a:lnTo>
                    <a:pt x="435" y="81"/>
                  </a:lnTo>
                  <a:lnTo>
                    <a:pt x="376" y="102"/>
                  </a:lnTo>
                  <a:lnTo>
                    <a:pt x="317" y="118"/>
                  </a:lnTo>
                  <a:lnTo>
                    <a:pt x="263" y="140"/>
                  </a:lnTo>
                  <a:lnTo>
                    <a:pt x="215" y="151"/>
                  </a:lnTo>
                  <a:lnTo>
                    <a:pt x="177" y="167"/>
                  </a:lnTo>
                  <a:lnTo>
                    <a:pt x="134" y="177"/>
                  </a:lnTo>
                  <a:lnTo>
                    <a:pt x="102" y="188"/>
                  </a:lnTo>
                  <a:lnTo>
                    <a:pt x="75" y="199"/>
                  </a:lnTo>
                  <a:lnTo>
                    <a:pt x="54" y="204"/>
                  </a:lnTo>
                  <a:lnTo>
                    <a:pt x="32" y="215"/>
                  </a:lnTo>
                  <a:lnTo>
                    <a:pt x="21" y="215"/>
                  </a:lnTo>
                  <a:lnTo>
                    <a:pt x="11" y="220"/>
                  </a:lnTo>
                  <a:lnTo>
                    <a:pt x="0" y="210"/>
                  </a:lnTo>
                  <a:lnTo>
                    <a:pt x="11" y="20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6" name="Freeform 15"/>
            <p:cNvSpPr>
              <a:spLocks/>
            </p:cNvSpPr>
            <p:nvPr/>
          </p:nvSpPr>
          <p:spPr bwMode="auto">
            <a:xfrm>
              <a:off x="3794" y="1970"/>
              <a:ext cx="75" cy="48"/>
            </a:xfrm>
            <a:custGeom>
              <a:avLst/>
              <a:gdLst>
                <a:gd name="T0" fmla="*/ 75 w 75"/>
                <a:gd name="T1" fmla="*/ 43 h 48"/>
                <a:gd name="T2" fmla="*/ 0 w 75"/>
                <a:gd name="T3" fmla="*/ 16 h 48"/>
                <a:gd name="T4" fmla="*/ 0 w 75"/>
                <a:gd name="T5" fmla="*/ 0 h 48"/>
                <a:gd name="T6" fmla="*/ 75 w 75"/>
                <a:gd name="T7" fmla="*/ 27 h 48"/>
                <a:gd name="T8" fmla="*/ 75 w 75"/>
                <a:gd name="T9" fmla="*/ 48 h 48"/>
                <a:gd name="T10" fmla="*/ 75 w 75"/>
                <a:gd name="T11" fmla="*/ 43 h 4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75"/>
                <a:gd name="T19" fmla="*/ 0 h 48"/>
                <a:gd name="T20" fmla="*/ 75 w 75"/>
                <a:gd name="T21" fmla="*/ 48 h 4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75" h="48">
                  <a:moveTo>
                    <a:pt x="75" y="43"/>
                  </a:moveTo>
                  <a:lnTo>
                    <a:pt x="0" y="16"/>
                  </a:lnTo>
                  <a:lnTo>
                    <a:pt x="0" y="0"/>
                  </a:lnTo>
                  <a:lnTo>
                    <a:pt x="75" y="27"/>
                  </a:lnTo>
                  <a:lnTo>
                    <a:pt x="75" y="48"/>
                  </a:lnTo>
                  <a:lnTo>
                    <a:pt x="75" y="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7" name="Rectangle 16"/>
            <p:cNvSpPr>
              <a:spLocks noChangeArrowheads="1"/>
            </p:cNvSpPr>
            <p:nvPr/>
          </p:nvSpPr>
          <p:spPr bwMode="auto">
            <a:xfrm>
              <a:off x="3966" y="1885"/>
              <a:ext cx="1293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Organisation</a:t>
              </a:r>
              <a:endParaRPr lang="en-US" altLang="en-US" sz="220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378" name="Rectangle 17"/>
            <p:cNvSpPr>
              <a:spLocks noChangeArrowheads="1"/>
            </p:cNvSpPr>
            <p:nvPr/>
          </p:nvSpPr>
          <p:spPr bwMode="auto">
            <a:xfrm>
              <a:off x="2151" y="2479"/>
              <a:ext cx="811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Leading</a:t>
              </a:r>
              <a:endParaRPr lang="en-US" altLang="en-US" sz="220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379" name="Rectangle 18"/>
            <p:cNvSpPr>
              <a:spLocks noChangeArrowheads="1"/>
            </p:cNvSpPr>
            <p:nvPr/>
          </p:nvSpPr>
          <p:spPr bwMode="auto">
            <a:xfrm>
              <a:off x="2151" y="2780"/>
              <a:ext cx="925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Focusing</a:t>
              </a:r>
              <a:endParaRPr lang="en-US" altLang="en-US" sz="220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380" name="Rectangle 19"/>
            <p:cNvSpPr>
              <a:spLocks noChangeArrowheads="1"/>
            </p:cNvSpPr>
            <p:nvPr/>
          </p:nvSpPr>
          <p:spPr bwMode="auto">
            <a:xfrm>
              <a:off x="2151" y="3074"/>
              <a:ext cx="899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2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Directing</a:t>
              </a:r>
              <a:endParaRPr lang="en-US" altLang="en-US" sz="2200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5363" name="Rectangle 20"/>
          <p:cNvSpPr>
            <a:spLocks noChangeArrowheads="1"/>
          </p:cNvSpPr>
          <p:nvPr/>
        </p:nvSpPr>
        <p:spPr bwMode="auto">
          <a:xfrm>
            <a:off x="3000375" y="642938"/>
            <a:ext cx="65532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function of the entrepreneur (Continued)</a:t>
            </a:r>
          </a:p>
        </p:txBody>
      </p:sp>
    </p:spTree>
    <p:extLst>
      <p:ext uri="{BB962C8B-B14F-4D97-AF65-F5344CB8AC3E}">
        <p14:creationId xmlns:p14="http://schemas.microsoft.com/office/powerpoint/2010/main" val="2561190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2971800" y="1414464"/>
            <a:ext cx="7340600" cy="5113337"/>
            <a:chOff x="167" y="490"/>
            <a:chExt cx="5096" cy="3728"/>
          </a:xfrm>
        </p:grpSpPr>
        <p:sp>
          <p:nvSpPr>
            <p:cNvPr id="16388" name="Text Box 3"/>
            <p:cNvSpPr txBox="1">
              <a:spLocks noChangeArrowheads="1"/>
            </p:cNvSpPr>
            <p:nvPr/>
          </p:nvSpPr>
          <p:spPr bwMode="auto">
            <a:xfrm>
              <a:off x="2096" y="576"/>
              <a:ext cx="1598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>
                  <a:latin typeface="Arial" panose="020B0604020202020204" pitchFamily="34" charset="0"/>
                  <a:cs typeface="Times New Roman" panose="02020603050405020304" pitchFamily="18" charset="0"/>
                </a:rPr>
                <a:t>Opportunity</a:t>
              </a:r>
            </a:p>
          </p:txBody>
        </p:sp>
        <p:sp>
          <p:nvSpPr>
            <p:cNvPr id="16389" name="Text Box 4"/>
            <p:cNvSpPr txBox="1">
              <a:spLocks noChangeArrowheads="1"/>
            </p:cNvSpPr>
            <p:nvPr/>
          </p:nvSpPr>
          <p:spPr bwMode="auto">
            <a:xfrm>
              <a:off x="1953" y="1872"/>
              <a:ext cx="1787" cy="42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>
                  <a:latin typeface="Arial" panose="020B0604020202020204" pitchFamily="34" charset="0"/>
                  <a:cs typeface="Times New Roman" panose="02020603050405020304" pitchFamily="18" charset="0"/>
                </a:rPr>
                <a:t>Entrepreneur</a:t>
              </a:r>
            </a:p>
          </p:txBody>
        </p:sp>
        <p:sp>
          <p:nvSpPr>
            <p:cNvPr id="16390" name="Text Box 5"/>
            <p:cNvSpPr txBox="1">
              <a:spLocks noChangeArrowheads="1"/>
            </p:cNvSpPr>
            <p:nvPr/>
          </p:nvSpPr>
          <p:spPr bwMode="auto">
            <a:xfrm>
              <a:off x="800" y="3024"/>
              <a:ext cx="1488" cy="42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>
                  <a:latin typeface="Arial" panose="020B0604020202020204" pitchFamily="34" charset="0"/>
                  <a:cs typeface="Times New Roman" panose="02020603050405020304" pitchFamily="18" charset="0"/>
                </a:rPr>
                <a:t>Resources</a:t>
              </a:r>
            </a:p>
          </p:txBody>
        </p:sp>
        <p:sp>
          <p:nvSpPr>
            <p:cNvPr id="16391" name="Text Box 6"/>
            <p:cNvSpPr txBox="1">
              <a:spLocks noChangeArrowheads="1"/>
            </p:cNvSpPr>
            <p:nvPr/>
          </p:nvSpPr>
          <p:spPr bwMode="auto">
            <a:xfrm>
              <a:off x="3440" y="2976"/>
              <a:ext cx="1725" cy="4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>
                  <a:latin typeface="Arial" panose="020B0604020202020204" pitchFamily="34" charset="0"/>
                  <a:cs typeface="Times New Roman" panose="02020603050405020304" pitchFamily="18" charset="0"/>
                </a:rPr>
                <a:t>Organisation</a:t>
              </a:r>
            </a:p>
          </p:txBody>
        </p:sp>
        <p:sp>
          <p:nvSpPr>
            <p:cNvPr id="16392" name="AutoShape 7"/>
            <p:cNvSpPr>
              <a:spLocks noChangeArrowheads="1"/>
            </p:cNvSpPr>
            <p:nvPr/>
          </p:nvSpPr>
          <p:spPr bwMode="auto">
            <a:xfrm>
              <a:off x="2672" y="1056"/>
              <a:ext cx="288" cy="624"/>
            </a:xfrm>
            <a:prstGeom prst="upArrow">
              <a:avLst>
                <a:gd name="adj1" fmla="val 50000"/>
                <a:gd name="adj2" fmla="val 54167"/>
              </a:avLst>
            </a:prstGeom>
            <a:solidFill>
              <a:srgbClr val="FF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16393" name="AutoShape 8"/>
            <p:cNvSpPr>
              <a:spLocks noChangeArrowheads="1"/>
            </p:cNvSpPr>
            <p:nvPr/>
          </p:nvSpPr>
          <p:spPr bwMode="auto">
            <a:xfrm rot="-8638820">
              <a:off x="1712" y="2304"/>
              <a:ext cx="288" cy="624"/>
            </a:xfrm>
            <a:prstGeom prst="upArrow">
              <a:avLst>
                <a:gd name="adj1" fmla="val 50000"/>
                <a:gd name="adj2" fmla="val 54167"/>
              </a:avLst>
            </a:prstGeom>
            <a:solidFill>
              <a:srgbClr val="FF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16394" name="AutoShape 9"/>
            <p:cNvSpPr>
              <a:spLocks noChangeArrowheads="1"/>
            </p:cNvSpPr>
            <p:nvPr/>
          </p:nvSpPr>
          <p:spPr bwMode="auto">
            <a:xfrm rot="8638820" flipH="1">
              <a:off x="3488" y="2304"/>
              <a:ext cx="288" cy="624"/>
            </a:xfrm>
            <a:prstGeom prst="upArrow">
              <a:avLst>
                <a:gd name="adj1" fmla="val 50000"/>
                <a:gd name="adj2" fmla="val 54167"/>
              </a:avLst>
            </a:prstGeom>
            <a:solidFill>
              <a:srgbClr val="FF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16395" name="Freeform 10"/>
            <p:cNvSpPr>
              <a:spLocks/>
            </p:cNvSpPr>
            <p:nvPr/>
          </p:nvSpPr>
          <p:spPr bwMode="auto">
            <a:xfrm flipH="1">
              <a:off x="564" y="701"/>
              <a:ext cx="1304" cy="2112"/>
            </a:xfrm>
            <a:custGeom>
              <a:avLst/>
              <a:gdLst>
                <a:gd name="T0" fmla="*/ 0 w 1304"/>
                <a:gd name="T1" fmla="*/ 0 h 2112"/>
                <a:gd name="T2" fmla="*/ 1152 w 1304"/>
                <a:gd name="T3" fmla="*/ 624 h 2112"/>
                <a:gd name="T4" fmla="*/ 912 w 1304"/>
                <a:gd name="T5" fmla="*/ 2112 h 2112"/>
                <a:gd name="T6" fmla="*/ 0 60000 65536"/>
                <a:gd name="T7" fmla="*/ 0 60000 65536"/>
                <a:gd name="T8" fmla="*/ 0 60000 65536"/>
                <a:gd name="T9" fmla="*/ 0 w 1304"/>
                <a:gd name="T10" fmla="*/ 0 h 2112"/>
                <a:gd name="T11" fmla="*/ 1304 w 1304"/>
                <a:gd name="T12" fmla="*/ 2112 h 211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304" h="2112">
                  <a:moveTo>
                    <a:pt x="0" y="0"/>
                  </a:moveTo>
                  <a:cubicBezTo>
                    <a:pt x="500" y="136"/>
                    <a:pt x="1000" y="272"/>
                    <a:pt x="1152" y="624"/>
                  </a:cubicBezTo>
                  <a:cubicBezTo>
                    <a:pt x="1304" y="976"/>
                    <a:pt x="952" y="1856"/>
                    <a:pt x="912" y="2112"/>
                  </a:cubicBezTo>
                </a:path>
              </a:pathLst>
            </a:custGeom>
            <a:noFill/>
            <a:ln w="762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396" name="Text Box 11"/>
            <p:cNvSpPr txBox="1">
              <a:spLocks noChangeArrowheads="1"/>
            </p:cNvSpPr>
            <p:nvPr/>
          </p:nvSpPr>
          <p:spPr bwMode="auto">
            <a:xfrm>
              <a:off x="167" y="532"/>
              <a:ext cx="904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FF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Focus</a:t>
              </a:r>
            </a:p>
          </p:txBody>
        </p:sp>
        <p:sp>
          <p:nvSpPr>
            <p:cNvPr id="16397" name="Freeform 12"/>
            <p:cNvSpPr>
              <a:spLocks/>
            </p:cNvSpPr>
            <p:nvPr/>
          </p:nvSpPr>
          <p:spPr bwMode="auto">
            <a:xfrm>
              <a:off x="3924" y="749"/>
              <a:ext cx="1304" cy="2112"/>
            </a:xfrm>
            <a:custGeom>
              <a:avLst/>
              <a:gdLst>
                <a:gd name="T0" fmla="*/ 0 w 1304"/>
                <a:gd name="T1" fmla="*/ 0 h 2112"/>
                <a:gd name="T2" fmla="*/ 1152 w 1304"/>
                <a:gd name="T3" fmla="*/ 624 h 2112"/>
                <a:gd name="T4" fmla="*/ 912 w 1304"/>
                <a:gd name="T5" fmla="*/ 2112 h 2112"/>
                <a:gd name="T6" fmla="*/ 0 60000 65536"/>
                <a:gd name="T7" fmla="*/ 0 60000 65536"/>
                <a:gd name="T8" fmla="*/ 0 60000 65536"/>
                <a:gd name="T9" fmla="*/ 0 w 1304"/>
                <a:gd name="T10" fmla="*/ 0 h 2112"/>
                <a:gd name="T11" fmla="*/ 1304 w 1304"/>
                <a:gd name="T12" fmla="*/ 2112 h 211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304" h="2112">
                  <a:moveTo>
                    <a:pt x="0" y="0"/>
                  </a:moveTo>
                  <a:cubicBezTo>
                    <a:pt x="500" y="136"/>
                    <a:pt x="1000" y="272"/>
                    <a:pt x="1152" y="624"/>
                  </a:cubicBezTo>
                  <a:cubicBezTo>
                    <a:pt x="1304" y="976"/>
                    <a:pt x="952" y="1856"/>
                    <a:pt x="912" y="2112"/>
                  </a:cubicBezTo>
                </a:path>
              </a:pathLst>
            </a:custGeom>
            <a:noFill/>
            <a:ln w="762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398" name="Text Box 13"/>
            <p:cNvSpPr txBox="1">
              <a:spLocks noChangeArrowheads="1"/>
            </p:cNvSpPr>
            <p:nvPr/>
          </p:nvSpPr>
          <p:spPr bwMode="auto">
            <a:xfrm>
              <a:off x="4822" y="490"/>
              <a:ext cx="441" cy="4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FF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Fit</a:t>
              </a:r>
            </a:p>
          </p:txBody>
        </p:sp>
        <p:sp>
          <p:nvSpPr>
            <p:cNvPr id="16399" name="Freeform 14"/>
            <p:cNvSpPr>
              <a:spLocks/>
            </p:cNvSpPr>
            <p:nvPr/>
          </p:nvSpPr>
          <p:spPr bwMode="auto">
            <a:xfrm>
              <a:off x="1818" y="3398"/>
              <a:ext cx="1872" cy="288"/>
            </a:xfrm>
            <a:custGeom>
              <a:avLst/>
              <a:gdLst>
                <a:gd name="T0" fmla="*/ 0 w 1872"/>
                <a:gd name="T1" fmla="*/ 0 h 288"/>
                <a:gd name="T2" fmla="*/ 912 w 1872"/>
                <a:gd name="T3" fmla="*/ 288 h 288"/>
                <a:gd name="T4" fmla="*/ 1872 w 1872"/>
                <a:gd name="T5" fmla="*/ 0 h 288"/>
                <a:gd name="T6" fmla="*/ 0 60000 65536"/>
                <a:gd name="T7" fmla="*/ 0 60000 65536"/>
                <a:gd name="T8" fmla="*/ 0 60000 65536"/>
                <a:gd name="T9" fmla="*/ 0 w 1872"/>
                <a:gd name="T10" fmla="*/ 0 h 288"/>
                <a:gd name="T11" fmla="*/ 1872 w 1872"/>
                <a:gd name="T12" fmla="*/ 288 h 28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72" h="288">
                  <a:moveTo>
                    <a:pt x="0" y="0"/>
                  </a:moveTo>
                  <a:cubicBezTo>
                    <a:pt x="300" y="144"/>
                    <a:pt x="600" y="288"/>
                    <a:pt x="912" y="288"/>
                  </a:cubicBezTo>
                  <a:cubicBezTo>
                    <a:pt x="1224" y="288"/>
                    <a:pt x="1712" y="48"/>
                    <a:pt x="1872" y="0"/>
                  </a:cubicBezTo>
                </a:path>
              </a:pathLst>
            </a:custGeom>
            <a:noFill/>
            <a:ln w="762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0" name="Text Box 15"/>
            <p:cNvSpPr txBox="1">
              <a:spLocks noChangeArrowheads="1"/>
            </p:cNvSpPr>
            <p:nvPr/>
          </p:nvSpPr>
          <p:spPr bwMode="auto">
            <a:xfrm>
              <a:off x="1952" y="3792"/>
              <a:ext cx="1823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FF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Configuration</a:t>
              </a:r>
            </a:p>
          </p:txBody>
        </p:sp>
      </p:grpSp>
      <p:sp>
        <p:nvSpPr>
          <p:cNvPr id="16387" name="Text Box 16"/>
          <p:cNvSpPr txBox="1">
            <a:spLocks noChangeArrowheads="1"/>
          </p:cNvSpPr>
          <p:nvPr/>
        </p:nvSpPr>
        <p:spPr bwMode="auto">
          <a:xfrm>
            <a:off x="2667000" y="242888"/>
            <a:ext cx="77851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entrepreneurial process: focus,</a:t>
            </a:r>
            <a:b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fit and configuration </a:t>
            </a:r>
          </a:p>
        </p:txBody>
      </p:sp>
    </p:spTree>
    <p:extLst>
      <p:ext uri="{BB962C8B-B14F-4D97-AF65-F5344CB8AC3E}">
        <p14:creationId xmlns:p14="http://schemas.microsoft.com/office/powerpoint/2010/main" val="180304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3644900" y="1409701"/>
            <a:ext cx="6654800" cy="20796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solidFill>
                  <a:srgbClr val="FF33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Focus</a:t>
            </a:r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 relates to the venture having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the resources, and the resource balance that is right for the opportunity it seeks to exploit.</a:t>
            </a:r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4724400" y="368301"/>
            <a:ext cx="48768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Arial" panose="020B0604020202020204" pitchFamily="34" charset="0"/>
                <a:cs typeface="Times New Roman" panose="02020603050405020304" pitchFamily="18" charset="0"/>
              </a:rPr>
              <a:t>Focus</a:t>
            </a:r>
          </a:p>
        </p:txBody>
      </p:sp>
    </p:spTree>
    <p:extLst>
      <p:ext uri="{BB962C8B-B14F-4D97-AF65-F5344CB8AC3E}">
        <p14:creationId xmlns:p14="http://schemas.microsoft.com/office/powerpoint/2010/main" val="414950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3676650" y="1397001"/>
            <a:ext cx="6597650" cy="20796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solidFill>
                  <a:srgbClr val="FF33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Fit</a:t>
            </a:r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 relates to the venture having a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structure and systems and processes that are appropriate to exploiting the opportunity.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4419600" y="355601"/>
            <a:ext cx="53340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Arial" panose="020B0604020202020204" pitchFamily="34" charset="0"/>
                <a:cs typeface="Times New Roman" panose="02020603050405020304" pitchFamily="18" charset="0"/>
              </a:rPr>
              <a:t>Fit</a:t>
            </a:r>
          </a:p>
        </p:txBody>
      </p:sp>
    </p:spTree>
    <p:extLst>
      <p:ext uri="{BB962C8B-B14F-4D97-AF65-F5344CB8AC3E}">
        <p14:creationId xmlns:p14="http://schemas.microsoft.com/office/powerpoint/2010/main" val="338217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3657600" y="1397001"/>
            <a:ext cx="6629400" cy="28733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FF33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Configuration</a:t>
            </a:r>
            <a:r>
              <a:rPr lang="en-US" altLang="en-US" sz="3000">
                <a:latin typeface="Arial" panose="020B0604020202020204" pitchFamily="34" charset="0"/>
                <a:cs typeface="Times New Roman" panose="02020603050405020304" pitchFamily="18" charset="0"/>
              </a:rPr>
              <a:t> relates to the way in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3000">
                <a:latin typeface="Arial" panose="020B0604020202020204" pitchFamily="34" charset="0"/>
                <a:cs typeface="Times New Roman" panose="02020603050405020304" pitchFamily="18" charset="0"/>
              </a:rPr>
              <a:t>which the venture acquires, controls and shapes its resources.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3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3000">
                <a:latin typeface="Arial" panose="020B0604020202020204" pitchFamily="34" charset="0"/>
                <a:cs typeface="Times New Roman" panose="02020603050405020304" pitchFamily="18" charset="0"/>
              </a:rPr>
              <a:t>In a sense, the venture </a:t>
            </a:r>
            <a:r>
              <a:rPr lang="en-US" altLang="en-US" sz="3000" i="1">
                <a:latin typeface="Arial" panose="020B0604020202020204" pitchFamily="34" charset="0"/>
                <a:cs typeface="Times New Roman" panose="02020603050405020304" pitchFamily="18" charset="0"/>
              </a:rPr>
              <a:t>is</a:t>
            </a:r>
            <a:r>
              <a:rPr lang="en-US" altLang="en-US" sz="3000">
                <a:latin typeface="Arial" panose="020B0604020202020204" pitchFamily="34" charset="0"/>
                <a:cs typeface="Times New Roman" panose="02020603050405020304" pitchFamily="18" charset="0"/>
              </a:rPr>
              <a:t> the resources it owns and has access to.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524251" y="342901"/>
            <a:ext cx="7153275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Arial" panose="020B0604020202020204" pitchFamily="34" charset="0"/>
                <a:cs typeface="Times New Roman" panose="02020603050405020304" pitchFamily="18" charset="0"/>
              </a:rPr>
              <a:t>Configuration</a:t>
            </a:r>
          </a:p>
        </p:txBody>
      </p:sp>
    </p:spTree>
    <p:extLst>
      <p:ext uri="{BB962C8B-B14F-4D97-AF65-F5344CB8AC3E}">
        <p14:creationId xmlns:p14="http://schemas.microsoft.com/office/powerpoint/2010/main" val="1528348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3"/>
          <p:cNvSpPr txBox="1">
            <a:spLocks noChangeArrowheads="1"/>
          </p:cNvSpPr>
          <p:nvPr/>
        </p:nvSpPr>
        <p:spPr bwMode="auto">
          <a:xfrm>
            <a:off x="2667000" y="2844800"/>
            <a:ext cx="7113588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nature of business opportunity</a:t>
            </a:r>
          </a:p>
        </p:txBody>
      </p:sp>
    </p:spTree>
    <p:extLst>
      <p:ext uri="{BB962C8B-B14F-4D97-AF65-F5344CB8AC3E}">
        <p14:creationId xmlns:p14="http://schemas.microsoft.com/office/powerpoint/2010/main" val="244274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3429000" y="1371601"/>
            <a:ext cx="7010400" cy="4721225"/>
            <a:chOff x="1200" y="864"/>
            <a:chExt cx="4416" cy="2974"/>
          </a:xfrm>
        </p:grpSpPr>
        <p:graphicFrame>
          <p:nvGraphicFramePr>
            <p:cNvPr id="21508" name="Object 3"/>
            <p:cNvGraphicFramePr>
              <a:graphicFrameLocks noChangeAspect="1"/>
            </p:cNvGraphicFramePr>
            <p:nvPr/>
          </p:nvGraphicFramePr>
          <p:xfrm>
            <a:off x="1464" y="864"/>
            <a:ext cx="4152" cy="229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9" name="Drawing" r:id="rId3" imgW="7753320" imgH="4695840" progId="WPDraw30.Drawing">
                    <p:embed/>
                  </p:oleObj>
                </mc:Choice>
                <mc:Fallback>
                  <p:oleObj name="Drawing" r:id="rId3" imgW="7753320" imgH="4695840" progId="WPDraw30.Drawing">
                    <p:embed/>
                    <p:pic>
                      <p:nvPicPr>
                        <p:cNvPr id="21508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464" y="864"/>
                          <a:ext cx="4152" cy="229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1509" name="Freeform 4"/>
            <p:cNvSpPr>
              <a:spLocks/>
            </p:cNvSpPr>
            <p:nvPr/>
          </p:nvSpPr>
          <p:spPr bwMode="auto">
            <a:xfrm>
              <a:off x="4152" y="1117"/>
              <a:ext cx="1108" cy="1635"/>
            </a:xfrm>
            <a:custGeom>
              <a:avLst/>
              <a:gdLst>
                <a:gd name="T0" fmla="*/ 0 w 1304"/>
                <a:gd name="T1" fmla="*/ 0 h 2112"/>
                <a:gd name="T2" fmla="*/ 314 w 1304"/>
                <a:gd name="T3" fmla="*/ 81 h 2112"/>
                <a:gd name="T4" fmla="*/ 247 w 1304"/>
                <a:gd name="T5" fmla="*/ 273 h 2112"/>
                <a:gd name="T6" fmla="*/ 0 60000 65536"/>
                <a:gd name="T7" fmla="*/ 0 60000 65536"/>
                <a:gd name="T8" fmla="*/ 0 60000 65536"/>
                <a:gd name="T9" fmla="*/ 0 w 1304"/>
                <a:gd name="T10" fmla="*/ 0 h 2112"/>
                <a:gd name="T11" fmla="*/ 1304 w 1304"/>
                <a:gd name="T12" fmla="*/ 2112 h 211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304" h="2112">
                  <a:moveTo>
                    <a:pt x="0" y="0"/>
                  </a:moveTo>
                  <a:cubicBezTo>
                    <a:pt x="500" y="136"/>
                    <a:pt x="1000" y="272"/>
                    <a:pt x="1152" y="624"/>
                  </a:cubicBezTo>
                  <a:cubicBezTo>
                    <a:pt x="1304" y="976"/>
                    <a:pt x="952" y="1856"/>
                    <a:pt x="912" y="2112"/>
                  </a:cubicBezTo>
                </a:path>
              </a:pathLst>
            </a:custGeom>
            <a:noFill/>
            <a:ln w="762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10" name="Freeform 5"/>
            <p:cNvSpPr>
              <a:spLocks/>
            </p:cNvSpPr>
            <p:nvPr/>
          </p:nvSpPr>
          <p:spPr bwMode="auto">
            <a:xfrm flipH="1">
              <a:off x="1296" y="1080"/>
              <a:ext cx="1108" cy="1635"/>
            </a:xfrm>
            <a:custGeom>
              <a:avLst/>
              <a:gdLst>
                <a:gd name="T0" fmla="*/ 0 w 1304"/>
                <a:gd name="T1" fmla="*/ 0 h 2112"/>
                <a:gd name="T2" fmla="*/ 314 w 1304"/>
                <a:gd name="T3" fmla="*/ 81 h 2112"/>
                <a:gd name="T4" fmla="*/ 247 w 1304"/>
                <a:gd name="T5" fmla="*/ 273 h 2112"/>
                <a:gd name="T6" fmla="*/ 0 60000 65536"/>
                <a:gd name="T7" fmla="*/ 0 60000 65536"/>
                <a:gd name="T8" fmla="*/ 0 60000 65536"/>
                <a:gd name="T9" fmla="*/ 0 w 1304"/>
                <a:gd name="T10" fmla="*/ 0 h 2112"/>
                <a:gd name="T11" fmla="*/ 1304 w 1304"/>
                <a:gd name="T12" fmla="*/ 2112 h 211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304" h="2112">
                  <a:moveTo>
                    <a:pt x="0" y="0"/>
                  </a:moveTo>
                  <a:cubicBezTo>
                    <a:pt x="500" y="136"/>
                    <a:pt x="1000" y="272"/>
                    <a:pt x="1152" y="624"/>
                  </a:cubicBezTo>
                  <a:cubicBezTo>
                    <a:pt x="1304" y="976"/>
                    <a:pt x="952" y="1856"/>
                    <a:pt x="912" y="2112"/>
                  </a:cubicBezTo>
                </a:path>
              </a:pathLst>
            </a:custGeom>
            <a:noFill/>
            <a:ln w="762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11" name="Freeform 6"/>
            <p:cNvSpPr>
              <a:spLocks/>
            </p:cNvSpPr>
            <p:nvPr/>
          </p:nvSpPr>
          <p:spPr bwMode="auto">
            <a:xfrm>
              <a:off x="2362" y="3168"/>
              <a:ext cx="1591" cy="223"/>
            </a:xfrm>
            <a:custGeom>
              <a:avLst/>
              <a:gdLst>
                <a:gd name="T0" fmla="*/ 0 w 1872"/>
                <a:gd name="T1" fmla="*/ 0 h 288"/>
                <a:gd name="T2" fmla="*/ 248 w 1872"/>
                <a:gd name="T3" fmla="*/ 38 h 288"/>
                <a:gd name="T4" fmla="*/ 509 w 1872"/>
                <a:gd name="T5" fmla="*/ 0 h 288"/>
                <a:gd name="T6" fmla="*/ 0 60000 65536"/>
                <a:gd name="T7" fmla="*/ 0 60000 65536"/>
                <a:gd name="T8" fmla="*/ 0 60000 65536"/>
                <a:gd name="T9" fmla="*/ 0 w 1872"/>
                <a:gd name="T10" fmla="*/ 0 h 288"/>
                <a:gd name="T11" fmla="*/ 1872 w 1872"/>
                <a:gd name="T12" fmla="*/ 288 h 28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72" h="288">
                  <a:moveTo>
                    <a:pt x="0" y="0"/>
                  </a:moveTo>
                  <a:cubicBezTo>
                    <a:pt x="300" y="144"/>
                    <a:pt x="600" y="288"/>
                    <a:pt x="912" y="288"/>
                  </a:cubicBezTo>
                  <a:cubicBezTo>
                    <a:pt x="1224" y="288"/>
                    <a:pt x="1712" y="48"/>
                    <a:pt x="1872" y="0"/>
                  </a:cubicBezTo>
                </a:path>
              </a:pathLst>
            </a:custGeom>
            <a:noFill/>
            <a:ln w="762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12" name="Text Box 7"/>
            <p:cNvSpPr txBox="1">
              <a:spLocks noChangeArrowheads="1"/>
            </p:cNvSpPr>
            <p:nvPr/>
          </p:nvSpPr>
          <p:spPr bwMode="auto">
            <a:xfrm>
              <a:off x="2476" y="3473"/>
              <a:ext cx="1636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>
                  <a:latin typeface="Arial" panose="020B0604020202020204" pitchFamily="34" charset="0"/>
                  <a:cs typeface="Times New Roman" panose="02020603050405020304" pitchFamily="18" charset="0"/>
                </a:rPr>
                <a:t>Configuration</a:t>
              </a:r>
            </a:p>
          </p:txBody>
        </p:sp>
        <p:sp>
          <p:nvSpPr>
            <p:cNvPr id="21513" name="Text Box 8"/>
            <p:cNvSpPr txBox="1">
              <a:spLocks noChangeArrowheads="1"/>
            </p:cNvSpPr>
            <p:nvPr/>
          </p:nvSpPr>
          <p:spPr bwMode="auto">
            <a:xfrm>
              <a:off x="4915" y="917"/>
              <a:ext cx="400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>
                  <a:latin typeface="Arial" panose="020B0604020202020204" pitchFamily="34" charset="0"/>
                  <a:cs typeface="Times New Roman" panose="02020603050405020304" pitchFamily="18" charset="0"/>
                </a:rPr>
                <a:t>Fit</a:t>
              </a:r>
            </a:p>
          </p:txBody>
        </p:sp>
        <p:sp>
          <p:nvSpPr>
            <p:cNvPr id="21514" name="Text Box 9"/>
            <p:cNvSpPr txBox="1">
              <a:spLocks noChangeArrowheads="1"/>
            </p:cNvSpPr>
            <p:nvPr/>
          </p:nvSpPr>
          <p:spPr bwMode="auto">
            <a:xfrm>
              <a:off x="1200" y="901"/>
              <a:ext cx="812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>
                  <a:latin typeface="Arial" panose="020B0604020202020204" pitchFamily="34" charset="0"/>
                  <a:cs typeface="Times New Roman" panose="02020603050405020304" pitchFamily="18" charset="0"/>
                </a:rPr>
                <a:t>Focus</a:t>
              </a:r>
            </a:p>
          </p:txBody>
        </p:sp>
      </p:grpSp>
      <p:sp>
        <p:nvSpPr>
          <p:cNvPr id="21507" name="Text Box 10"/>
          <p:cNvSpPr txBox="1">
            <a:spLocks noChangeArrowheads="1"/>
          </p:cNvSpPr>
          <p:nvPr/>
        </p:nvSpPr>
        <p:spPr bwMode="auto">
          <a:xfrm>
            <a:off x="3740150" y="357189"/>
            <a:ext cx="67119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Arial" panose="020B0604020202020204" pitchFamily="34" charset="0"/>
                <a:cs typeface="Times New Roman" panose="02020603050405020304" pitchFamily="18" charset="0"/>
              </a:rPr>
              <a:t>The entrepreneurial process</a:t>
            </a:r>
          </a:p>
        </p:txBody>
      </p:sp>
    </p:spTree>
    <p:extLst>
      <p:ext uri="{BB962C8B-B14F-4D97-AF65-F5344CB8AC3E}">
        <p14:creationId xmlns:p14="http://schemas.microsoft.com/office/powerpoint/2010/main" val="393385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3373438" y="955676"/>
            <a:ext cx="59420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What is a business opportunity?</a:t>
            </a: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3652839" y="2781300"/>
            <a:ext cx="2790825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 gap in a market</a:t>
            </a:r>
            <a:endParaRPr lang="en-US" altLang="en-US" sz="28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3648075" y="3479800"/>
            <a:ext cx="6376988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possibility of doing something better</a:t>
            </a:r>
            <a:endParaRPr lang="en-US" altLang="en-US" sz="28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3657600" y="4178300"/>
            <a:ext cx="5049838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chance to create new value</a:t>
            </a:r>
            <a:endParaRPr lang="en-US" altLang="en-US" sz="28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81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2578100" y="422275"/>
            <a:ext cx="3949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Innovation</a:t>
            </a:r>
          </a:p>
        </p:txBody>
      </p:sp>
      <p:grpSp>
        <p:nvGrpSpPr>
          <p:cNvPr id="23555" name="Group 3"/>
          <p:cNvGrpSpPr>
            <a:grpSpLocks/>
          </p:cNvGrpSpPr>
          <p:nvPr/>
        </p:nvGrpSpPr>
        <p:grpSpPr bwMode="auto">
          <a:xfrm>
            <a:off x="3654426" y="406400"/>
            <a:ext cx="6218899" cy="5058342"/>
            <a:chOff x="1061" y="170"/>
            <a:chExt cx="5088" cy="3797"/>
          </a:xfrm>
        </p:grpSpPr>
        <p:sp>
          <p:nvSpPr>
            <p:cNvPr id="23556" name="Rectangle 4"/>
            <p:cNvSpPr>
              <a:spLocks noChangeArrowheads="1"/>
            </p:cNvSpPr>
            <p:nvPr/>
          </p:nvSpPr>
          <p:spPr bwMode="auto">
            <a:xfrm>
              <a:off x="1061" y="170"/>
              <a:ext cx="3646" cy="37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3557" name="Rectangle 5"/>
            <p:cNvSpPr>
              <a:spLocks noChangeArrowheads="1"/>
            </p:cNvSpPr>
            <p:nvPr/>
          </p:nvSpPr>
          <p:spPr bwMode="auto">
            <a:xfrm>
              <a:off x="1061" y="835"/>
              <a:ext cx="3782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Advantages of being first:</a:t>
              </a:r>
              <a:endParaRPr lang="en-US" altLang="en-US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58" name="Rectangle 6"/>
            <p:cNvSpPr>
              <a:spLocks noChangeArrowheads="1"/>
            </p:cNvSpPr>
            <p:nvPr/>
          </p:nvSpPr>
          <p:spPr bwMode="auto">
            <a:xfrm>
              <a:off x="1061" y="1440"/>
              <a:ext cx="131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59" name="Rectangle 7"/>
            <p:cNvSpPr>
              <a:spLocks noChangeArrowheads="1"/>
            </p:cNvSpPr>
            <p:nvPr/>
          </p:nvSpPr>
          <p:spPr bwMode="auto">
            <a:xfrm>
              <a:off x="1379" y="1440"/>
              <a:ext cx="2311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initial monopoly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60" name="Rectangle 8"/>
            <p:cNvSpPr>
              <a:spLocks noChangeArrowheads="1"/>
            </p:cNvSpPr>
            <p:nvPr/>
          </p:nvSpPr>
          <p:spPr bwMode="auto">
            <a:xfrm>
              <a:off x="1061" y="1979"/>
              <a:ext cx="131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61" name="Rectangle 9"/>
            <p:cNvSpPr>
              <a:spLocks noChangeArrowheads="1"/>
            </p:cNvSpPr>
            <p:nvPr/>
          </p:nvSpPr>
          <p:spPr bwMode="auto">
            <a:xfrm>
              <a:off x="1379" y="1979"/>
              <a:ext cx="3279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set industry standards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62" name="Rectangle 10"/>
            <p:cNvSpPr>
              <a:spLocks noChangeArrowheads="1"/>
            </p:cNvSpPr>
            <p:nvPr/>
          </p:nvSpPr>
          <p:spPr bwMode="auto">
            <a:xfrm>
              <a:off x="1061" y="2519"/>
              <a:ext cx="131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63" name="Rectangle 11"/>
            <p:cNvSpPr>
              <a:spLocks noChangeArrowheads="1"/>
            </p:cNvSpPr>
            <p:nvPr/>
          </p:nvSpPr>
          <p:spPr bwMode="auto">
            <a:xfrm>
              <a:off x="1379" y="2519"/>
              <a:ext cx="4770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establish customer expectations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64" name="Rectangle 12"/>
            <p:cNvSpPr>
              <a:spLocks noChangeArrowheads="1"/>
            </p:cNvSpPr>
            <p:nvPr/>
          </p:nvSpPr>
          <p:spPr bwMode="auto">
            <a:xfrm>
              <a:off x="1061" y="3059"/>
              <a:ext cx="131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65" name="Rectangle 13"/>
            <p:cNvSpPr>
              <a:spLocks noChangeArrowheads="1"/>
            </p:cNvSpPr>
            <p:nvPr/>
          </p:nvSpPr>
          <p:spPr bwMode="auto">
            <a:xfrm>
              <a:off x="1379" y="3059"/>
              <a:ext cx="2683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lock in distributors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66" name="Rectangle 14"/>
            <p:cNvSpPr>
              <a:spLocks noChangeArrowheads="1"/>
            </p:cNvSpPr>
            <p:nvPr/>
          </p:nvSpPr>
          <p:spPr bwMode="auto">
            <a:xfrm>
              <a:off x="1061" y="3597"/>
              <a:ext cx="131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567" name="Rectangle 15"/>
            <p:cNvSpPr>
              <a:spLocks noChangeArrowheads="1"/>
            </p:cNvSpPr>
            <p:nvPr/>
          </p:nvSpPr>
          <p:spPr bwMode="auto">
            <a:xfrm>
              <a:off x="1379" y="3597"/>
              <a:ext cx="2479" cy="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set pricing levels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437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2085976" y="406400"/>
            <a:ext cx="48736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Innovation</a:t>
            </a:r>
          </a:p>
        </p:txBody>
      </p:sp>
      <p:grpSp>
        <p:nvGrpSpPr>
          <p:cNvPr id="24579" name="Group 3"/>
          <p:cNvGrpSpPr>
            <a:grpSpLocks/>
          </p:cNvGrpSpPr>
          <p:nvPr/>
        </p:nvGrpSpPr>
        <p:grpSpPr bwMode="auto">
          <a:xfrm>
            <a:off x="3662364" y="215901"/>
            <a:ext cx="6688137" cy="4600575"/>
            <a:chOff x="774" y="711"/>
            <a:chExt cx="4213" cy="2898"/>
          </a:xfrm>
        </p:grpSpPr>
        <p:sp>
          <p:nvSpPr>
            <p:cNvPr id="24580" name="Rectangle 4"/>
            <p:cNvSpPr>
              <a:spLocks noChangeArrowheads="1"/>
            </p:cNvSpPr>
            <p:nvPr/>
          </p:nvSpPr>
          <p:spPr bwMode="auto">
            <a:xfrm>
              <a:off x="774" y="711"/>
              <a:ext cx="4213" cy="28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4581" name="Rectangle 5"/>
            <p:cNvSpPr>
              <a:spLocks noChangeArrowheads="1"/>
            </p:cNvSpPr>
            <p:nvPr/>
          </p:nvSpPr>
          <p:spPr bwMode="auto">
            <a:xfrm>
              <a:off x="774" y="1376"/>
              <a:ext cx="3256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Disadvantages of being first:</a:t>
              </a:r>
              <a:endParaRPr lang="en-US" altLang="en-US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4582" name="Rectangle 6"/>
            <p:cNvSpPr>
              <a:spLocks noChangeArrowheads="1"/>
            </p:cNvSpPr>
            <p:nvPr/>
          </p:nvSpPr>
          <p:spPr bwMode="auto">
            <a:xfrm>
              <a:off x="774" y="1980"/>
              <a:ext cx="94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4583" name="Rectangle 7"/>
            <p:cNvSpPr>
              <a:spLocks noChangeArrowheads="1"/>
            </p:cNvSpPr>
            <p:nvPr/>
          </p:nvSpPr>
          <p:spPr bwMode="auto">
            <a:xfrm>
              <a:off x="1092" y="1980"/>
              <a:ext cx="2085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risk of the unknown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4584" name="Rectangle 8"/>
            <p:cNvSpPr>
              <a:spLocks noChangeArrowheads="1"/>
            </p:cNvSpPr>
            <p:nvPr/>
          </p:nvSpPr>
          <p:spPr bwMode="auto">
            <a:xfrm>
              <a:off x="774" y="2519"/>
              <a:ext cx="94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4585" name="Rectangle 9"/>
            <p:cNvSpPr>
              <a:spLocks noChangeArrowheads="1"/>
            </p:cNvSpPr>
            <p:nvPr/>
          </p:nvSpPr>
          <p:spPr bwMode="auto">
            <a:xfrm>
              <a:off x="1092" y="2519"/>
              <a:ext cx="239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higher investment cost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4586" name="Rectangle 10"/>
            <p:cNvSpPr>
              <a:spLocks noChangeArrowheads="1"/>
            </p:cNvSpPr>
            <p:nvPr/>
          </p:nvSpPr>
          <p:spPr bwMode="auto">
            <a:xfrm>
              <a:off x="774" y="3058"/>
              <a:ext cx="94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4587" name="Rectangle 11"/>
            <p:cNvSpPr>
              <a:spLocks noChangeArrowheads="1"/>
            </p:cNvSpPr>
            <p:nvPr/>
          </p:nvSpPr>
          <p:spPr bwMode="auto">
            <a:xfrm>
              <a:off x="1092" y="3058"/>
              <a:ext cx="3014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cost of educating customers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962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3663950" y="1295401"/>
            <a:ext cx="2277868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i="1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Advantages:</a:t>
            </a:r>
            <a:endParaRPr lang="en-US" altLang="en-US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3663950" y="2251075"/>
            <a:ext cx="1476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4119564" y="2251076"/>
            <a:ext cx="510235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easier to expand the business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3663950" y="3198813"/>
            <a:ext cx="1476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4119564" y="3198813"/>
            <a:ext cx="47148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lower competitive pressures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3663950" y="4146550"/>
            <a:ext cx="1476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4119564" y="4146551"/>
            <a:ext cx="510235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market segmentation possible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2495551" y="406400"/>
            <a:ext cx="4657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Market growth</a:t>
            </a:r>
            <a:r>
              <a:rPr lang="en-US" altLang="en-US" sz="3000" b="1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9711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2282826" y="406400"/>
            <a:ext cx="4892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Market growth</a:t>
            </a:r>
          </a:p>
        </p:txBody>
      </p:sp>
      <p:grpSp>
        <p:nvGrpSpPr>
          <p:cNvPr id="26627" name="Group 3"/>
          <p:cNvGrpSpPr>
            <a:grpSpLocks/>
          </p:cNvGrpSpPr>
          <p:nvPr/>
        </p:nvGrpSpPr>
        <p:grpSpPr bwMode="auto">
          <a:xfrm>
            <a:off x="3644901" y="1282700"/>
            <a:ext cx="6461125" cy="4260850"/>
            <a:chOff x="551" y="1016"/>
            <a:chExt cx="4070" cy="2684"/>
          </a:xfrm>
        </p:grpSpPr>
        <p:sp>
          <p:nvSpPr>
            <p:cNvPr id="26628" name="Rectangle 4"/>
            <p:cNvSpPr>
              <a:spLocks noChangeArrowheads="1"/>
            </p:cNvSpPr>
            <p:nvPr/>
          </p:nvSpPr>
          <p:spPr bwMode="auto">
            <a:xfrm>
              <a:off x="551" y="1016"/>
              <a:ext cx="1779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Disadvantages:</a:t>
              </a:r>
              <a:endParaRPr lang="en-US" altLang="en-US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6629" name="Rectangle 5"/>
            <p:cNvSpPr>
              <a:spLocks noChangeArrowheads="1"/>
            </p:cNvSpPr>
            <p:nvPr/>
          </p:nvSpPr>
          <p:spPr bwMode="auto">
            <a:xfrm>
              <a:off x="551" y="1615"/>
              <a:ext cx="9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6630" name="Rectangle 6"/>
            <p:cNvSpPr>
              <a:spLocks noChangeArrowheads="1"/>
            </p:cNvSpPr>
            <p:nvPr/>
          </p:nvSpPr>
          <p:spPr bwMode="auto">
            <a:xfrm>
              <a:off x="839" y="1615"/>
              <a:ext cx="3230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attracts competitors</a:t>
              </a:r>
              <a:r>
                <a:rPr lang="ja-JP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’</a:t>
              </a:r>
              <a:r>
                <a:rPr lang="en-US" altLang="ja-JP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 attention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6631" name="Rectangle 7"/>
            <p:cNvSpPr>
              <a:spLocks noChangeArrowheads="1"/>
            </p:cNvSpPr>
            <p:nvPr/>
          </p:nvSpPr>
          <p:spPr bwMode="auto">
            <a:xfrm>
              <a:off x="551" y="2214"/>
              <a:ext cx="9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6632" name="Rectangle 8"/>
            <p:cNvSpPr>
              <a:spLocks noChangeArrowheads="1"/>
            </p:cNvSpPr>
            <p:nvPr/>
          </p:nvSpPr>
          <p:spPr bwMode="auto">
            <a:xfrm>
              <a:off x="839" y="2214"/>
              <a:ext cx="342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high investment players move in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6633" name="Rectangle 9"/>
            <p:cNvSpPr>
              <a:spLocks noChangeArrowheads="1"/>
            </p:cNvSpPr>
            <p:nvPr/>
          </p:nvSpPr>
          <p:spPr bwMode="auto">
            <a:xfrm>
              <a:off x="551" y="2813"/>
              <a:ext cx="9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6634" name="Rectangle 10"/>
            <p:cNvSpPr>
              <a:spLocks noChangeArrowheads="1"/>
            </p:cNvSpPr>
            <p:nvPr/>
          </p:nvSpPr>
          <p:spPr bwMode="auto">
            <a:xfrm>
              <a:off x="839" y="2813"/>
              <a:ext cx="378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standards and expectations change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6635" name="Rectangle 11"/>
            <p:cNvSpPr>
              <a:spLocks noChangeArrowheads="1"/>
            </p:cNvSpPr>
            <p:nvPr/>
          </p:nvSpPr>
          <p:spPr bwMode="auto">
            <a:xfrm>
              <a:off x="551" y="3412"/>
              <a:ext cx="9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*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6636" name="Rectangle 12"/>
            <p:cNvSpPr>
              <a:spLocks noChangeArrowheads="1"/>
            </p:cNvSpPr>
            <p:nvPr/>
          </p:nvSpPr>
          <p:spPr bwMode="auto">
            <a:xfrm>
              <a:off x="839" y="3412"/>
              <a:ext cx="15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later shake out</a:t>
              </a:r>
              <a:endParaRPr lang="en-US" altLang="en-US" sz="3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3667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2954338" y="431801"/>
            <a:ext cx="48704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30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Market growth</a:t>
            </a:r>
          </a:p>
        </p:txBody>
      </p:sp>
      <p:sp>
        <p:nvSpPr>
          <p:cNvPr id="27651" name="Line 3"/>
          <p:cNvSpPr>
            <a:spLocks noChangeShapeType="1"/>
          </p:cNvSpPr>
          <p:nvPr/>
        </p:nvSpPr>
        <p:spPr bwMode="auto">
          <a:xfrm>
            <a:off x="3295650" y="1874838"/>
            <a:ext cx="0" cy="3581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2" name="Line 4"/>
          <p:cNvSpPr>
            <a:spLocks noChangeShapeType="1"/>
          </p:cNvSpPr>
          <p:nvPr/>
        </p:nvSpPr>
        <p:spPr bwMode="auto">
          <a:xfrm>
            <a:off x="3295650" y="5456238"/>
            <a:ext cx="6096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Freeform 5"/>
          <p:cNvSpPr>
            <a:spLocks/>
          </p:cNvSpPr>
          <p:nvPr/>
        </p:nvSpPr>
        <p:spPr bwMode="auto">
          <a:xfrm>
            <a:off x="3476625" y="2560638"/>
            <a:ext cx="5410200" cy="2552700"/>
          </a:xfrm>
          <a:custGeom>
            <a:avLst/>
            <a:gdLst>
              <a:gd name="T0" fmla="*/ 0 w 3408"/>
              <a:gd name="T1" fmla="*/ 2147483646 h 1608"/>
              <a:gd name="T2" fmla="*/ 2147483646 w 3408"/>
              <a:gd name="T3" fmla="*/ 2147483646 h 1608"/>
              <a:gd name="T4" fmla="*/ 2147483646 w 3408"/>
              <a:gd name="T5" fmla="*/ 2147483646 h 1608"/>
              <a:gd name="T6" fmla="*/ 2147483646 w 3408"/>
              <a:gd name="T7" fmla="*/ 2147483646 h 1608"/>
              <a:gd name="T8" fmla="*/ 0 60000 65536"/>
              <a:gd name="T9" fmla="*/ 0 60000 65536"/>
              <a:gd name="T10" fmla="*/ 0 60000 65536"/>
              <a:gd name="T11" fmla="*/ 0 60000 65536"/>
              <a:gd name="T12" fmla="*/ 0 w 3408"/>
              <a:gd name="T13" fmla="*/ 0 h 1608"/>
              <a:gd name="T14" fmla="*/ 3408 w 3408"/>
              <a:gd name="T15" fmla="*/ 1608 h 160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408" h="1608">
                <a:moveTo>
                  <a:pt x="0" y="1608"/>
                </a:moveTo>
                <a:cubicBezTo>
                  <a:pt x="156" y="1208"/>
                  <a:pt x="312" y="808"/>
                  <a:pt x="528" y="552"/>
                </a:cubicBezTo>
                <a:cubicBezTo>
                  <a:pt x="744" y="296"/>
                  <a:pt x="816" y="0"/>
                  <a:pt x="1296" y="72"/>
                </a:cubicBezTo>
                <a:cubicBezTo>
                  <a:pt x="1776" y="144"/>
                  <a:pt x="3056" y="832"/>
                  <a:pt x="3408" y="984"/>
                </a:cubicBez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6505575" y="5635625"/>
            <a:ext cx="27257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Arial" panose="020B0604020202020204" pitchFamily="34" charset="0"/>
                <a:cs typeface="Times New Roman" panose="02020603050405020304" pitchFamily="18" charset="0"/>
              </a:rPr>
              <a:t>Market growth rate</a:t>
            </a:r>
          </a:p>
        </p:txBody>
      </p:sp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2495551" y="1316038"/>
            <a:ext cx="2098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Arial" panose="020B0604020202020204" pitchFamily="34" charset="0"/>
                <a:cs typeface="Times New Roman" panose="02020603050405020304" pitchFamily="18" charset="0"/>
              </a:rPr>
              <a:t>Attractiveness</a:t>
            </a:r>
          </a:p>
        </p:txBody>
      </p:sp>
    </p:spTree>
    <p:extLst>
      <p:ext uri="{BB962C8B-B14F-4D97-AF65-F5344CB8AC3E}">
        <p14:creationId xmlns:p14="http://schemas.microsoft.com/office/powerpoint/2010/main" val="4059709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3071813" y="407988"/>
            <a:ext cx="57531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product life cycle</a:t>
            </a:r>
            <a:endParaRPr lang="en-US" altLang="en-US" sz="3000" b="1">
              <a:solidFill>
                <a:srgbClr val="FF0000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8675" name="Group 3"/>
          <p:cNvGrpSpPr>
            <a:grpSpLocks/>
          </p:cNvGrpSpPr>
          <p:nvPr/>
        </p:nvGrpSpPr>
        <p:grpSpPr bwMode="auto">
          <a:xfrm>
            <a:off x="2855913" y="1139826"/>
            <a:ext cx="6553200" cy="4803775"/>
            <a:chOff x="576" y="336"/>
            <a:chExt cx="4606" cy="3532"/>
          </a:xfrm>
        </p:grpSpPr>
        <p:sp>
          <p:nvSpPr>
            <p:cNvPr id="28676" name="Rectangle 4"/>
            <p:cNvSpPr>
              <a:spLocks noChangeArrowheads="1"/>
            </p:cNvSpPr>
            <p:nvPr/>
          </p:nvSpPr>
          <p:spPr bwMode="auto">
            <a:xfrm>
              <a:off x="576" y="336"/>
              <a:ext cx="4606" cy="35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677" name="Freeform 5"/>
            <p:cNvSpPr>
              <a:spLocks/>
            </p:cNvSpPr>
            <p:nvPr/>
          </p:nvSpPr>
          <p:spPr bwMode="auto">
            <a:xfrm>
              <a:off x="1524" y="1165"/>
              <a:ext cx="3641" cy="2263"/>
            </a:xfrm>
            <a:custGeom>
              <a:avLst/>
              <a:gdLst>
                <a:gd name="T0" fmla="*/ 17 w 3641"/>
                <a:gd name="T1" fmla="*/ 0 h 2263"/>
                <a:gd name="T2" fmla="*/ 17 w 3641"/>
                <a:gd name="T3" fmla="*/ 2246 h 2263"/>
                <a:gd name="T4" fmla="*/ 3641 w 3641"/>
                <a:gd name="T5" fmla="*/ 2246 h 2263"/>
                <a:gd name="T6" fmla="*/ 3641 w 3641"/>
                <a:gd name="T7" fmla="*/ 2263 h 2263"/>
                <a:gd name="T8" fmla="*/ 12 w 3641"/>
                <a:gd name="T9" fmla="*/ 2263 h 2263"/>
                <a:gd name="T10" fmla="*/ 0 w 3641"/>
                <a:gd name="T11" fmla="*/ 2252 h 2263"/>
                <a:gd name="T12" fmla="*/ 0 w 3641"/>
                <a:gd name="T13" fmla="*/ 0 h 2263"/>
                <a:gd name="T14" fmla="*/ 17 w 3641"/>
                <a:gd name="T15" fmla="*/ 0 h 226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641"/>
                <a:gd name="T25" fmla="*/ 0 h 2263"/>
                <a:gd name="T26" fmla="*/ 3641 w 3641"/>
                <a:gd name="T27" fmla="*/ 2263 h 2263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641" h="2263">
                  <a:moveTo>
                    <a:pt x="17" y="0"/>
                  </a:moveTo>
                  <a:lnTo>
                    <a:pt x="17" y="2246"/>
                  </a:lnTo>
                  <a:lnTo>
                    <a:pt x="3641" y="2246"/>
                  </a:lnTo>
                  <a:lnTo>
                    <a:pt x="3641" y="2263"/>
                  </a:lnTo>
                  <a:lnTo>
                    <a:pt x="12" y="2263"/>
                  </a:lnTo>
                  <a:lnTo>
                    <a:pt x="0" y="2252"/>
                  </a:lnTo>
                  <a:lnTo>
                    <a:pt x="0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78" name="Freeform 6"/>
            <p:cNvSpPr>
              <a:spLocks/>
            </p:cNvSpPr>
            <p:nvPr/>
          </p:nvSpPr>
          <p:spPr bwMode="auto">
            <a:xfrm>
              <a:off x="1541" y="3321"/>
              <a:ext cx="23" cy="96"/>
            </a:xfrm>
            <a:custGeom>
              <a:avLst/>
              <a:gdLst>
                <a:gd name="T0" fmla="*/ 0 w 23"/>
                <a:gd name="T1" fmla="*/ 96 h 96"/>
                <a:gd name="T2" fmla="*/ 6 w 23"/>
                <a:gd name="T3" fmla="*/ 0 h 96"/>
                <a:gd name="T4" fmla="*/ 23 w 23"/>
                <a:gd name="T5" fmla="*/ 0 h 96"/>
                <a:gd name="T6" fmla="*/ 17 w 23"/>
                <a:gd name="T7" fmla="*/ 96 h 96"/>
                <a:gd name="T8" fmla="*/ 0 w 23"/>
                <a:gd name="T9" fmla="*/ 96 h 9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96"/>
                <a:gd name="T17" fmla="*/ 23 w 23"/>
                <a:gd name="T18" fmla="*/ 96 h 9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96">
                  <a:moveTo>
                    <a:pt x="0" y="96"/>
                  </a:moveTo>
                  <a:lnTo>
                    <a:pt x="6" y="0"/>
                  </a:lnTo>
                  <a:lnTo>
                    <a:pt x="23" y="0"/>
                  </a:lnTo>
                  <a:lnTo>
                    <a:pt x="17" y="96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79" name="Rectangle 7"/>
            <p:cNvSpPr>
              <a:spLocks noChangeArrowheads="1"/>
            </p:cNvSpPr>
            <p:nvPr/>
          </p:nvSpPr>
          <p:spPr bwMode="auto">
            <a:xfrm>
              <a:off x="1553" y="3247"/>
              <a:ext cx="16" cy="3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680" name="Freeform 8"/>
            <p:cNvSpPr>
              <a:spLocks/>
            </p:cNvSpPr>
            <p:nvPr/>
          </p:nvSpPr>
          <p:spPr bwMode="auto">
            <a:xfrm>
              <a:off x="1553" y="3191"/>
              <a:ext cx="22" cy="56"/>
            </a:xfrm>
            <a:custGeom>
              <a:avLst/>
              <a:gdLst>
                <a:gd name="T0" fmla="*/ 0 w 22"/>
                <a:gd name="T1" fmla="*/ 56 h 56"/>
                <a:gd name="T2" fmla="*/ 0 w 22"/>
                <a:gd name="T3" fmla="*/ 56 h 56"/>
                <a:gd name="T4" fmla="*/ 5 w 22"/>
                <a:gd name="T5" fmla="*/ 0 h 56"/>
                <a:gd name="T6" fmla="*/ 22 w 22"/>
                <a:gd name="T7" fmla="*/ 0 h 56"/>
                <a:gd name="T8" fmla="*/ 16 w 22"/>
                <a:gd name="T9" fmla="*/ 56 h 56"/>
                <a:gd name="T10" fmla="*/ 0 w 22"/>
                <a:gd name="T11" fmla="*/ 56 h 5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2"/>
                <a:gd name="T19" fmla="*/ 0 h 56"/>
                <a:gd name="T20" fmla="*/ 22 w 22"/>
                <a:gd name="T21" fmla="*/ 56 h 5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2" h="56">
                  <a:moveTo>
                    <a:pt x="0" y="56"/>
                  </a:moveTo>
                  <a:lnTo>
                    <a:pt x="0" y="56"/>
                  </a:lnTo>
                  <a:lnTo>
                    <a:pt x="5" y="0"/>
                  </a:lnTo>
                  <a:lnTo>
                    <a:pt x="22" y="0"/>
                  </a:lnTo>
                  <a:lnTo>
                    <a:pt x="16" y="56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1" name="Freeform 9"/>
            <p:cNvSpPr>
              <a:spLocks/>
            </p:cNvSpPr>
            <p:nvPr/>
          </p:nvSpPr>
          <p:spPr bwMode="auto">
            <a:xfrm>
              <a:off x="1564" y="3084"/>
              <a:ext cx="22" cy="67"/>
            </a:xfrm>
            <a:custGeom>
              <a:avLst/>
              <a:gdLst>
                <a:gd name="T0" fmla="*/ 0 w 22"/>
                <a:gd name="T1" fmla="*/ 67 h 67"/>
                <a:gd name="T2" fmla="*/ 5 w 22"/>
                <a:gd name="T3" fmla="*/ 0 h 67"/>
                <a:gd name="T4" fmla="*/ 22 w 22"/>
                <a:gd name="T5" fmla="*/ 0 h 67"/>
                <a:gd name="T6" fmla="*/ 17 w 22"/>
                <a:gd name="T7" fmla="*/ 67 h 67"/>
                <a:gd name="T8" fmla="*/ 0 w 22"/>
                <a:gd name="T9" fmla="*/ 67 h 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67"/>
                <a:gd name="T17" fmla="*/ 22 w 22"/>
                <a:gd name="T18" fmla="*/ 67 h 6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67">
                  <a:moveTo>
                    <a:pt x="0" y="67"/>
                  </a:moveTo>
                  <a:lnTo>
                    <a:pt x="5" y="0"/>
                  </a:lnTo>
                  <a:lnTo>
                    <a:pt x="22" y="0"/>
                  </a:lnTo>
                  <a:lnTo>
                    <a:pt x="17" y="67"/>
                  </a:lnTo>
                  <a:lnTo>
                    <a:pt x="0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2" name="Freeform 10"/>
            <p:cNvSpPr>
              <a:spLocks/>
            </p:cNvSpPr>
            <p:nvPr/>
          </p:nvSpPr>
          <p:spPr bwMode="auto">
            <a:xfrm>
              <a:off x="1569" y="3061"/>
              <a:ext cx="23" cy="23"/>
            </a:xfrm>
            <a:custGeom>
              <a:avLst/>
              <a:gdLst>
                <a:gd name="T0" fmla="*/ 0 w 23"/>
                <a:gd name="T1" fmla="*/ 23 h 23"/>
                <a:gd name="T2" fmla="*/ 0 w 23"/>
                <a:gd name="T3" fmla="*/ 23 h 23"/>
                <a:gd name="T4" fmla="*/ 6 w 23"/>
                <a:gd name="T5" fmla="*/ 0 h 23"/>
                <a:gd name="T6" fmla="*/ 23 w 23"/>
                <a:gd name="T7" fmla="*/ 0 h 23"/>
                <a:gd name="T8" fmla="*/ 17 w 23"/>
                <a:gd name="T9" fmla="*/ 23 h 23"/>
                <a:gd name="T10" fmla="*/ 0 w 23"/>
                <a:gd name="T11" fmla="*/ 23 h 2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3"/>
                <a:gd name="T19" fmla="*/ 0 h 23"/>
                <a:gd name="T20" fmla="*/ 23 w 23"/>
                <a:gd name="T21" fmla="*/ 23 h 2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3" h="23">
                  <a:moveTo>
                    <a:pt x="0" y="23"/>
                  </a:moveTo>
                  <a:lnTo>
                    <a:pt x="0" y="23"/>
                  </a:lnTo>
                  <a:lnTo>
                    <a:pt x="6" y="0"/>
                  </a:lnTo>
                  <a:lnTo>
                    <a:pt x="23" y="0"/>
                  </a:lnTo>
                  <a:lnTo>
                    <a:pt x="17" y="23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3" name="Freeform 11"/>
            <p:cNvSpPr>
              <a:spLocks/>
            </p:cNvSpPr>
            <p:nvPr/>
          </p:nvSpPr>
          <p:spPr bwMode="auto">
            <a:xfrm>
              <a:off x="1581" y="2931"/>
              <a:ext cx="34" cy="91"/>
            </a:xfrm>
            <a:custGeom>
              <a:avLst/>
              <a:gdLst>
                <a:gd name="T0" fmla="*/ 0 w 34"/>
                <a:gd name="T1" fmla="*/ 91 h 91"/>
                <a:gd name="T2" fmla="*/ 17 w 34"/>
                <a:gd name="T3" fmla="*/ 0 h 91"/>
                <a:gd name="T4" fmla="*/ 34 w 34"/>
                <a:gd name="T5" fmla="*/ 0 h 91"/>
                <a:gd name="T6" fmla="*/ 17 w 34"/>
                <a:gd name="T7" fmla="*/ 91 h 91"/>
                <a:gd name="T8" fmla="*/ 0 w 34"/>
                <a:gd name="T9" fmla="*/ 91 h 9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4"/>
                <a:gd name="T16" fmla="*/ 0 h 91"/>
                <a:gd name="T17" fmla="*/ 34 w 34"/>
                <a:gd name="T18" fmla="*/ 91 h 9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4" h="91">
                  <a:moveTo>
                    <a:pt x="0" y="91"/>
                  </a:moveTo>
                  <a:lnTo>
                    <a:pt x="17" y="0"/>
                  </a:lnTo>
                  <a:lnTo>
                    <a:pt x="34" y="0"/>
                  </a:lnTo>
                  <a:lnTo>
                    <a:pt x="17" y="91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4" name="Freeform 12"/>
            <p:cNvSpPr>
              <a:spLocks/>
            </p:cNvSpPr>
            <p:nvPr/>
          </p:nvSpPr>
          <p:spPr bwMode="auto">
            <a:xfrm>
              <a:off x="1598" y="2931"/>
              <a:ext cx="17" cy="1"/>
            </a:xfrm>
            <a:custGeom>
              <a:avLst/>
              <a:gdLst>
                <a:gd name="T0" fmla="*/ 0 w 17"/>
                <a:gd name="T1" fmla="*/ 0 h 1"/>
                <a:gd name="T2" fmla="*/ 0 w 17"/>
                <a:gd name="T3" fmla="*/ 0 h 1"/>
                <a:gd name="T4" fmla="*/ 0 w 17"/>
                <a:gd name="T5" fmla="*/ 0 h 1"/>
                <a:gd name="T6" fmla="*/ 17 w 17"/>
                <a:gd name="T7" fmla="*/ 0 h 1"/>
                <a:gd name="T8" fmla="*/ 17 w 17"/>
                <a:gd name="T9" fmla="*/ 0 h 1"/>
                <a:gd name="T10" fmla="*/ 0 w 17"/>
                <a:gd name="T11" fmla="*/ 0 h 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"/>
                <a:gd name="T19" fmla="*/ 0 h 1"/>
                <a:gd name="T20" fmla="*/ 17 w 17"/>
                <a:gd name="T21" fmla="*/ 1 h 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" h="1">
                  <a:moveTo>
                    <a:pt x="0" y="0"/>
                  </a:moveTo>
                  <a:lnTo>
                    <a:pt x="0" y="0"/>
                  </a:lnTo>
                  <a:lnTo>
                    <a:pt x="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5" name="Freeform 13"/>
            <p:cNvSpPr>
              <a:spLocks/>
            </p:cNvSpPr>
            <p:nvPr/>
          </p:nvSpPr>
          <p:spPr bwMode="auto">
            <a:xfrm>
              <a:off x="1603" y="2796"/>
              <a:ext cx="40" cy="96"/>
            </a:xfrm>
            <a:custGeom>
              <a:avLst/>
              <a:gdLst>
                <a:gd name="T0" fmla="*/ 0 w 40"/>
                <a:gd name="T1" fmla="*/ 96 h 96"/>
                <a:gd name="T2" fmla="*/ 23 w 40"/>
                <a:gd name="T3" fmla="*/ 0 h 96"/>
                <a:gd name="T4" fmla="*/ 40 w 40"/>
                <a:gd name="T5" fmla="*/ 0 h 96"/>
                <a:gd name="T6" fmla="*/ 17 w 40"/>
                <a:gd name="T7" fmla="*/ 96 h 96"/>
                <a:gd name="T8" fmla="*/ 0 w 40"/>
                <a:gd name="T9" fmla="*/ 96 h 9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0"/>
                <a:gd name="T16" fmla="*/ 0 h 96"/>
                <a:gd name="T17" fmla="*/ 40 w 40"/>
                <a:gd name="T18" fmla="*/ 96 h 9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0" h="96">
                  <a:moveTo>
                    <a:pt x="0" y="96"/>
                  </a:moveTo>
                  <a:lnTo>
                    <a:pt x="23" y="0"/>
                  </a:lnTo>
                  <a:lnTo>
                    <a:pt x="40" y="0"/>
                  </a:lnTo>
                  <a:lnTo>
                    <a:pt x="17" y="96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6" name="Freeform 14"/>
            <p:cNvSpPr>
              <a:spLocks/>
            </p:cNvSpPr>
            <p:nvPr/>
          </p:nvSpPr>
          <p:spPr bwMode="auto">
            <a:xfrm>
              <a:off x="1632" y="2672"/>
              <a:ext cx="45" cy="90"/>
            </a:xfrm>
            <a:custGeom>
              <a:avLst/>
              <a:gdLst>
                <a:gd name="T0" fmla="*/ 0 w 45"/>
                <a:gd name="T1" fmla="*/ 90 h 90"/>
                <a:gd name="T2" fmla="*/ 28 w 45"/>
                <a:gd name="T3" fmla="*/ 0 h 90"/>
                <a:gd name="T4" fmla="*/ 45 w 45"/>
                <a:gd name="T5" fmla="*/ 0 h 90"/>
                <a:gd name="T6" fmla="*/ 16 w 45"/>
                <a:gd name="T7" fmla="*/ 90 h 90"/>
                <a:gd name="T8" fmla="*/ 0 w 45"/>
                <a:gd name="T9" fmla="*/ 90 h 9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5"/>
                <a:gd name="T16" fmla="*/ 0 h 90"/>
                <a:gd name="T17" fmla="*/ 45 w 45"/>
                <a:gd name="T18" fmla="*/ 90 h 9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5" h="90">
                  <a:moveTo>
                    <a:pt x="0" y="90"/>
                  </a:moveTo>
                  <a:lnTo>
                    <a:pt x="28" y="0"/>
                  </a:lnTo>
                  <a:lnTo>
                    <a:pt x="45" y="0"/>
                  </a:lnTo>
                  <a:lnTo>
                    <a:pt x="16" y="90"/>
                  </a:lnTo>
                  <a:lnTo>
                    <a:pt x="0" y="9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7" name="Freeform 15"/>
            <p:cNvSpPr>
              <a:spLocks/>
            </p:cNvSpPr>
            <p:nvPr/>
          </p:nvSpPr>
          <p:spPr bwMode="auto">
            <a:xfrm>
              <a:off x="1671" y="2548"/>
              <a:ext cx="45" cy="90"/>
            </a:xfrm>
            <a:custGeom>
              <a:avLst/>
              <a:gdLst>
                <a:gd name="T0" fmla="*/ 0 w 45"/>
                <a:gd name="T1" fmla="*/ 90 h 90"/>
                <a:gd name="T2" fmla="*/ 28 w 45"/>
                <a:gd name="T3" fmla="*/ 0 h 90"/>
                <a:gd name="T4" fmla="*/ 45 w 45"/>
                <a:gd name="T5" fmla="*/ 0 h 90"/>
                <a:gd name="T6" fmla="*/ 17 w 45"/>
                <a:gd name="T7" fmla="*/ 90 h 90"/>
                <a:gd name="T8" fmla="*/ 0 w 45"/>
                <a:gd name="T9" fmla="*/ 90 h 9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5"/>
                <a:gd name="T16" fmla="*/ 0 h 90"/>
                <a:gd name="T17" fmla="*/ 45 w 45"/>
                <a:gd name="T18" fmla="*/ 90 h 9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5" h="90">
                  <a:moveTo>
                    <a:pt x="0" y="90"/>
                  </a:moveTo>
                  <a:lnTo>
                    <a:pt x="28" y="0"/>
                  </a:lnTo>
                  <a:lnTo>
                    <a:pt x="45" y="0"/>
                  </a:lnTo>
                  <a:lnTo>
                    <a:pt x="17" y="90"/>
                  </a:lnTo>
                  <a:lnTo>
                    <a:pt x="0" y="9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8" name="Freeform 16"/>
            <p:cNvSpPr>
              <a:spLocks/>
            </p:cNvSpPr>
            <p:nvPr/>
          </p:nvSpPr>
          <p:spPr bwMode="auto">
            <a:xfrm>
              <a:off x="1711" y="2435"/>
              <a:ext cx="56" cy="85"/>
            </a:xfrm>
            <a:custGeom>
              <a:avLst/>
              <a:gdLst>
                <a:gd name="T0" fmla="*/ 0 w 56"/>
                <a:gd name="T1" fmla="*/ 85 h 85"/>
                <a:gd name="T2" fmla="*/ 39 w 56"/>
                <a:gd name="T3" fmla="*/ 0 h 85"/>
                <a:gd name="T4" fmla="*/ 56 w 56"/>
                <a:gd name="T5" fmla="*/ 0 h 85"/>
                <a:gd name="T6" fmla="*/ 17 w 56"/>
                <a:gd name="T7" fmla="*/ 85 h 85"/>
                <a:gd name="T8" fmla="*/ 0 w 56"/>
                <a:gd name="T9" fmla="*/ 85 h 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6"/>
                <a:gd name="T16" fmla="*/ 0 h 85"/>
                <a:gd name="T17" fmla="*/ 56 w 56"/>
                <a:gd name="T18" fmla="*/ 85 h 8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6" h="85">
                  <a:moveTo>
                    <a:pt x="0" y="85"/>
                  </a:moveTo>
                  <a:lnTo>
                    <a:pt x="39" y="0"/>
                  </a:lnTo>
                  <a:lnTo>
                    <a:pt x="56" y="0"/>
                  </a:lnTo>
                  <a:lnTo>
                    <a:pt x="17" y="85"/>
                  </a:lnTo>
                  <a:lnTo>
                    <a:pt x="0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9" name="Freeform 17"/>
            <p:cNvSpPr>
              <a:spLocks/>
            </p:cNvSpPr>
            <p:nvPr/>
          </p:nvSpPr>
          <p:spPr bwMode="auto">
            <a:xfrm>
              <a:off x="1761" y="2322"/>
              <a:ext cx="62" cy="85"/>
            </a:xfrm>
            <a:custGeom>
              <a:avLst/>
              <a:gdLst>
                <a:gd name="T0" fmla="*/ 0 w 62"/>
                <a:gd name="T1" fmla="*/ 85 h 85"/>
                <a:gd name="T2" fmla="*/ 46 w 62"/>
                <a:gd name="T3" fmla="*/ 0 h 85"/>
                <a:gd name="T4" fmla="*/ 62 w 62"/>
                <a:gd name="T5" fmla="*/ 0 h 85"/>
                <a:gd name="T6" fmla="*/ 17 w 62"/>
                <a:gd name="T7" fmla="*/ 85 h 85"/>
                <a:gd name="T8" fmla="*/ 0 w 62"/>
                <a:gd name="T9" fmla="*/ 85 h 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2"/>
                <a:gd name="T16" fmla="*/ 0 h 85"/>
                <a:gd name="T17" fmla="*/ 62 w 62"/>
                <a:gd name="T18" fmla="*/ 85 h 8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2" h="85">
                  <a:moveTo>
                    <a:pt x="0" y="85"/>
                  </a:moveTo>
                  <a:lnTo>
                    <a:pt x="46" y="0"/>
                  </a:lnTo>
                  <a:lnTo>
                    <a:pt x="62" y="0"/>
                  </a:lnTo>
                  <a:lnTo>
                    <a:pt x="17" y="85"/>
                  </a:lnTo>
                  <a:lnTo>
                    <a:pt x="0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0" name="Freeform 18"/>
            <p:cNvSpPr>
              <a:spLocks/>
            </p:cNvSpPr>
            <p:nvPr/>
          </p:nvSpPr>
          <p:spPr bwMode="auto">
            <a:xfrm>
              <a:off x="1823" y="2209"/>
              <a:ext cx="68" cy="90"/>
            </a:xfrm>
            <a:custGeom>
              <a:avLst/>
              <a:gdLst>
                <a:gd name="T0" fmla="*/ 0 w 68"/>
                <a:gd name="T1" fmla="*/ 79 h 90"/>
                <a:gd name="T2" fmla="*/ 51 w 68"/>
                <a:gd name="T3" fmla="*/ 0 h 90"/>
                <a:gd name="T4" fmla="*/ 68 w 68"/>
                <a:gd name="T5" fmla="*/ 11 h 90"/>
                <a:gd name="T6" fmla="*/ 17 w 68"/>
                <a:gd name="T7" fmla="*/ 90 h 90"/>
                <a:gd name="T8" fmla="*/ 0 w 68"/>
                <a:gd name="T9" fmla="*/ 79 h 9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8"/>
                <a:gd name="T16" fmla="*/ 0 h 90"/>
                <a:gd name="T17" fmla="*/ 68 w 68"/>
                <a:gd name="T18" fmla="*/ 90 h 9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8" h="90">
                  <a:moveTo>
                    <a:pt x="0" y="79"/>
                  </a:moveTo>
                  <a:lnTo>
                    <a:pt x="51" y="0"/>
                  </a:lnTo>
                  <a:lnTo>
                    <a:pt x="68" y="11"/>
                  </a:lnTo>
                  <a:lnTo>
                    <a:pt x="17" y="90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1" name="Freeform 19"/>
            <p:cNvSpPr>
              <a:spLocks/>
            </p:cNvSpPr>
            <p:nvPr/>
          </p:nvSpPr>
          <p:spPr bwMode="auto">
            <a:xfrm>
              <a:off x="1874" y="2209"/>
              <a:ext cx="12" cy="11"/>
            </a:xfrm>
            <a:custGeom>
              <a:avLst/>
              <a:gdLst>
                <a:gd name="T0" fmla="*/ 0 w 12"/>
                <a:gd name="T1" fmla="*/ 0 h 11"/>
                <a:gd name="T2" fmla="*/ 0 w 12"/>
                <a:gd name="T3" fmla="*/ 0 h 11"/>
                <a:gd name="T4" fmla="*/ 0 w 12"/>
                <a:gd name="T5" fmla="*/ 0 h 11"/>
                <a:gd name="T6" fmla="*/ 12 w 12"/>
                <a:gd name="T7" fmla="*/ 11 h 11"/>
                <a:gd name="T8" fmla="*/ 12 w 12"/>
                <a:gd name="T9" fmla="*/ 11 h 11"/>
                <a:gd name="T10" fmla="*/ 0 w 12"/>
                <a:gd name="T11" fmla="*/ 0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"/>
                <a:gd name="T19" fmla="*/ 0 h 11"/>
                <a:gd name="T20" fmla="*/ 12 w 12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" h="11">
                  <a:moveTo>
                    <a:pt x="0" y="0"/>
                  </a:moveTo>
                  <a:lnTo>
                    <a:pt x="0" y="0"/>
                  </a:lnTo>
                  <a:lnTo>
                    <a:pt x="12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2" name="Freeform 20"/>
            <p:cNvSpPr>
              <a:spLocks/>
            </p:cNvSpPr>
            <p:nvPr/>
          </p:nvSpPr>
          <p:spPr bwMode="auto">
            <a:xfrm>
              <a:off x="1902" y="2119"/>
              <a:ext cx="51" cy="68"/>
            </a:xfrm>
            <a:custGeom>
              <a:avLst/>
              <a:gdLst>
                <a:gd name="T0" fmla="*/ 0 w 51"/>
                <a:gd name="T1" fmla="*/ 56 h 68"/>
                <a:gd name="T2" fmla="*/ 40 w 51"/>
                <a:gd name="T3" fmla="*/ 0 h 68"/>
                <a:gd name="T4" fmla="*/ 51 w 51"/>
                <a:gd name="T5" fmla="*/ 11 h 68"/>
                <a:gd name="T6" fmla="*/ 12 w 51"/>
                <a:gd name="T7" fmla="*/ 68 h 68"/>
                <a:gd name="T8" fmla="*/ 0 w 51"/>
                <a:gd name="T9" fmla="*/ 56 h 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1"/>
                <a:gd name="T16" fmla="*/ 0 h 68"/>
                <a:gd name="T17" fmla="*/ 51 w 51"/>
                <a:gd name="T18" fmla="*/ 68 h 6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1" h="68">
                  <a:moveTo>
                    <a:pt x="0" y="56"/>
                  </a:moveTo>
                  <a:lnTo>
                    <a:pt x="40" y="0"/>
                  </a:lnTo>
                  <a:lnTo>
                    <a:pt x="51" y="11"/>
                  </a:lnTo>
                  <a:lnTo>
                    <a:pt x="12" y="68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3" name="Freeform 21"/>
            <p:cNvSpPr>
              <a:spLocks/>
            </p:cNvSpPr>
            <p:nvPr/>
          </p:nvSpPr>
          <p:spPr bwMode="auto">
            <a:xfrm>
              <a:off x="1942" y="2108"/>
              <a:ext cx="23" cy="22"/>
            </a:xfrm>
            <a:custGeom>
              <a:avLst/>
              <a:gdLst>
                <a:gd name="T0" fmla="*/ 0 w 23"/>
                <a:gd name="T1" fmla="*/ 11 h 22"/>
                <a:gd name="T2" fmla="*/ 0 w 23"/>
                <a:gd name="T3" fmla="*/ 11 h 22"/>
                <a:gd name="T4" fmla="*/ 11 w 23"/>
                <a:gd name="T5" fmla="*/ 0 h 22"/>
                <a:gd name="T6" fmla="*/ 23 w 23"/>
                <a:gd name="T7" fmla="*/ 11 h 22"/>
                <a:gd name="T8" fmla="*/ 11 w 23"/>
                <a:gd name="T9" fmla="*/ 22 h 22"/>
                <a:gd name="T10" fmla="*/ 0 w 23"/>
                <a:gd name="T11" fmla="*/ 11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3"/>
                <a:gd name="T19" fmla="*/ 0 h 22"/>
                <a:gd name="T20" fmla="*/ 23 w 23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3" h="22">
                  <a:moveTo>
                    <a:pt x="0" y="11"/>
                  </a:moveTo>
                  <a:lnTo>
                    <a:pt x="0" y="11"/>
                  </a:lnTo>
                  <a:lnTo>
                    <a:pt x="11" y="0"/>
                  </a:lnTo>
                  <a:lnTo>
                    <a:pt x="23" y="11"/>
                  </a:lnTo>
                  <a:lnTo>
                    <a:pt x="11" y="22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4" name="Freeform 22"/>
            <p:cNvSpPr>
              <a:spLocks/>
            </p:cNvSpPr>
            <p:nvPr/>
          </p:nvSpPr>
          <p:spPr bwMode="auto">
            <a:xfrm>
              <a:off x="1982" y="2040"/>
              <a:ext cx="50" cy="51"/>
            </a:xfrm>
            <a:custGeom>
              <a:avLst/>
              <a:gdLst>
                <a:gd name="T0" fmla="*/ 0 w 50"/>
                <a:gd name="T1" fmla="*/ 39 h 51"/>
                <a:gd name="T2" fmla="*/ 39 w 50"/>
                <a:gd name="T3" fmla="*/ 0 h 51"/>
                <a:gd name="T4" fmla="*/ 50 w 50"/>
                <a:gd name="T5" fmla="*/ 11 h 51"/>
                <a:gd name="T6" fmla="*/ 11 w 50"/>
                <a:gd name="T7" fmla="*/ 51 h 51"/>
                <a:gd name="T8" fmla="*/ 0 w 50"/>
                <a:gd name="T9" fmla="*/ 39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0"/>
                <a:gd name="T16" fmla="*/ 0 h 51"/>
                <a:gd name="T17" fmla="*/ 50 w 50"/>
                <a:gd name="T18" fmla="*/ 51 h 5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0" h="51">
                  <a:moveTo>
                    <a:pt x="0" y="39"/>
                  </a:moveTo>
                  <a:lnTo>
                    <a:pt x="39" y="0"/>
                  </a:lnTo>
                  <a:lnTo>
                    <a:pt x="50" y="11"/>
                  </a:lnTo>
                  <a:lnTo>
                    <a:pt x="11" y="51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5" name="Freeform 23"/>
            <p:cNvSpPr>
              <a:spLocks/>
            </p:cNvSpPr>
            <p:nvPr/>
          </p:nvSpPr>
          <p:spPr bwMode="auto">
            <a:xfrm>
              <a:off x="2021" y="2017"/>
              <a:ext cx="40" cy="34"/>
            </a:xfrm>
            <a:custGeom>
              <a:avLst/>
              <a:gdLst>
                <a:gd name="T0" fmla="*/ 0 w 40"/>
                <a:gd name="T1" fmla="*/ 23 h 34"/>
                <a:gd name="T2" fmla="*/ 0 w 40"/>
                <a:gd name="T3" fmla="*/ 23 h 34"/>
                <a:gd name="T4" fmla="*/ 28 w 40"/>
                <a:gd name="T5" fmla="*/ 0 h 34"/>
                <a:gd name="T6" fmla="*/ 40 w 40"/>
                <a:gd name="T7" fmla="*/ 12 h 34"/>
                <a:gd name="T8" fmla="*/ 11 w 40"/>
                <a:gd name="T9" fmla="*/ 34 h 34"/>
                <a:gd name="T10" fmla="*/ 0 w 40"/>
                <a:gd name="T11" fmla="*/ 23 h 3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0"/>
                <a:gd name="T19" fmla="*/ 0 h 34"/>
                <a:gd name="T20" fmla="*/ 40 w 40"/>
                <a:gd name="T21" fmla="*/ 34 h 3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0" h="34">
                  <a:moveTo>
                    <a:pt x="0" y="23"/>
                  </a:moveTo>
                  <a:lnTo>
                    <a:pt x="0" y="23"/>
                  </a:lnTo>
                  <a:lnTo>
                    <a:pt x="28" y="0"/>
                  </a:lnTo>
                  <a:lnTo>
                    <a:pt x="40" y="12"/>
                  </a:lnTo>
                  <a:lnTo>
                    <a:pt x="11" y="34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6" name="Freeform 24"/>
            <p:cNvSpPr>
              <a:spLocks/>
            </p:cNvSpPr>
            <p:nvPr/>
          </p:nvSpPr>
          <p:spPr bwMode="auto">
            <a:xfrm>
              <a:off x="2083" y="1972"/>
              <a:ext cx="28" cy="28"/>
            </a:xfrm>
            <a:custGeom>
              <a:avLst/>
              <a:gdLst>
                <a:gd name="T0" fmla="*/ 0 w 28"/>
                <a:gd name="T1" fmla="*/ 17 h 28"/>
                <a:gd name="T2" fmla="*/ 17 w 28"/>
                <a:gd name="T3" fmla="*/ 0 h 28"/>
                <a:gd name="T4" fmla="*/ 28 w 28"/>
                <a:gd name="T5" fmla="*/ 12 h 28"/>
                <a:gd name="T6" fmla="*/ 11 w 28"/>
                <a:gd name="T7" fmla="*/ 28 h 28"/>
                <a:gd name="T8" fmla="*/ 0 w 28"/>
                <a:gd name="T9" fmla="*/ 17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28"/>
                <a:gd name="T17" fmla="*/ 28 w 28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28">
                  <a:moveTo>
                    <a:pt x="0" y="17"/>
                  </a:moveTo>
                  <a:lnTo>
                    <a:pt x="17" y="0"/>
                  </a:lnTo>
                  <a:lnTo>
                    <a:pt x="28" y="12"/>
                  </a:lnTo>
                  <a:lnTo>
                    <a:pt x="11" y="28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7" name="Freeform 25"/>
            <p:cNvSpPr>
              <a:spLocks/>
            </p:cNvSpPr>
            <p:nvPr/>
          </p:nvSpPr>
          <p:spPr bwMode="auto">
            <a:xfrm>
              <a:off x="2100" y="1933"/>
              <a:ext cx="68" cy="51"/>
            </a:xfrm>
            <a:custGeom>
              <a:avLst/>
              <a:gdLst>
                <a:gd name="T0" fmla="*/ 0 w 68"/>
                <a:gd name="T1" fmla="*/ 39 h 51"/>
                <a:gd name="T2" fmla="*/ 0 w 68"/>
                <a:gd name="T3" fmla="*/ 39 h 51"/>
                <a:gd name="T4" fmla="*/ 56 w 68"/>
                <a:gd name="T5" fmla="*/ 0 h 51"/>
                <a:gd name="T6" fmla="*/ 68 w 68"/>
                <a:gd name="T7" fmla="*/ 11 h 51"/>
                <a:gd name="T8" fmla="*/ 11 w 68"/>
                <a:gd name="T9" fmla="*/ 51 h 51"/>
                <a:gd name="T10" fmla="*/ 0 w 68"/>
                <a:gd name="T11" fmla="*/ 39 h 5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8"/>
                <a:gd name="T19" fmla="*/ 0 h 51"/>
                <a:gd name="T20" fmla="*/ 68 w 68"/>
                <a:gd name="T21" fmla="*/ 51 h 5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8" h="51">
                  <a:moveTo>
                    <a:pt x="0" y="39"/>
                  </a:moveTo>
                  <a:lnTo>
                    <a:pt x="0" y="39"/>
                  </a:lnTo>
                  <a:lnTo>
                    <a:pt x="56" y="0"/>
                  </a:lnTo>
                  <a:lnTo>
                    <a:pt x="68" y="11"/>
                  </a:lnTo>
                  <a:lnTo>
                    <a:pt x="11" y="51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8" name="Freeform 26"/>
            <p:cNvSpPr>
              <a:spLocks/>
            </p:cNvSpPr>
            <p:nvPr/>
          </p:nvSpPr>
          <p:spPr bwMode="auto">
            <a:xfrm>
              <a:off x="2190" y="1910"/>
              <a:ext cx="12" cy="11"/>
            </a:xfrm>
            <a:custGeom>
              <a:avLst/>
              <a:gdLst>
                <a:gd name="T0" fmla="*/ 0 w 12"/>
                <a:gd name="T1" fmla="*/ 0 h 11"/>
                <a:gd name="T2" fmla="*/ 0 w 12"/>
                <a:gd name="T3" fmla="*/ 0 h 11"/>
                <a:gd name="T4" fmla="*/ 12 w 12"/>
                <a:gd name="T5" fmla="*/ 11 h 11"/>
                <a:gd name="T6" fmla="*/ 12 w 12"/>
                <a:gd name="T7" fmla="*/ 11 h 11"/>
                <a:gd name="T8" fmla="*/ 0 w 12"/>
                <a:gd name="T9" fmla="*/ 0 h 1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"/>
                <a:gd name="T16" fmla="*/ 0 h 11"/>
                <a:gd name="T17" fmla="*/ 12 w 12"/>
                <a:gd name="T18" fmla="*/ 11 h 1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" h="11">
                  <a:moveTo>
                    <a:pt x="0" y="0"/>
                  </a:moveTo>
                  <a:lnTo>
                    <a:pt x="0" y="0"/>
                  </a:lnTo>
                  <a:lnTo>
                    <a:pt x="12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9" name="Freeform 27"/>
            <p:cNvSpPr>
              <a:spLocks/>
            </p:cNvSpPr>
            <p:nvPr/>
          </p:nvSpPr>
          <p:spPr bwMode="auto">
            <a:xfrm>
              <a:off x="2190" y="1871"/>
              <a:ext cx="85" cy="56"/>
            </a:xfrm>
            <a:custGeom>
              <a:avLst/>
              <a:gdLst>
                <a:gd name="T0" fmla="*/ 0 w 85"/>
                <a:gd name="T1" fmla="*/ 39 h 56"/>
                <a:gd name="T2" fmla="*/ 6 w 85"/>
                <a:gd name="T3" fmla="*/ 39 h 56"/>
                <a:gd name="T4" fmla="*/ 85 w 85"/>
                <a:gd name="T5" fmla="*/ 0 h 56"/>
                <a:gd name="T6" fmla="*/ 85 w 85"/>
                <a:gd name="T7" fmla="*/ 17 h 56"/>
                <a:gd name="T8" fmla="*/ 6 w 85"/>
                <a:gd name="T9" fmla="*/ 56 h 56"/>
                <a:gd name="T10" fmla="*/ 0 w 85"/>
                <a:gd name="T11" fmla="*/ 39 h 5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5"/>
                <a:gd name="T19" fmla="*/ 0 h 56"/>
                <a:gd name="T20" fmla="*/ 85 w 85"/>
                <a:gd name="T21" fmla="*/ 56 h 5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5" h="56">
                  <a:moveTo>
                    <a:pt x="0" y="39"/>
                  </a:moveTo>
                  <a:lnTo>
                    <a:pt x="6" y="39"/>
                  </a:lnTo>
                  <a:lnTo>
                    <a:pt x="85" y="0"/>
                  </a:lnTo>
                  <a:lnTo>
                    <a:pt x="85" y="17"/>
                  </a:lnTo>
                  <a:lnTo>
                    <a:pt x="6" y="56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00" name="Freeform 28"/>
            <p:cNvSpPr>
              <a:spLocks/>
            </p:cNvSpPr>
            <p:nvPr/>
          </p:nvSpPr>
          <p:spPr bwMode="auto">
            <a:xfrm>
              <a:off x="2303" y="1814"/>
              <a:ext cx="85" cy="57"/>
            </a:xfrm>
            <a:custGeom>
              <a:avLst/>
              <a:gdLst>
                <a:gd name="T0" fmla="*/ 0 w 85"/>
                <a:gd name="T1" fmla="*/ 40 h 57"/>
                <a:gd name="T2" fmla="*/ 85 w 85"/>
                <a:gd name="T3" fmla="*/ 0 h 57"/>
                <a:gd name="T4" fmla="*/ 85 w 85"/>
                <a:gd name="T5" fmla="*/ 17 h 57"/>
                <a:gd name="T6" fmla="*/ 0 w 85"/>
                <a:gd name="T7" fmla="*/ 57 h 57"/>
                <a:gd name="T8" fmla="*/ 0 w 85"/>
                <a:gd name="T9" fmla="*/ 40 h 5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5"/>
                <a:gd name="T16" fmla="*/ 0 h 57"/>
                <a:gd name="T17" fmla="*/ 85 w 85"/>
                <a:gd name="T18" fmla="*/ 57 h 5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5" h="57">
                  <a:moveTo>
                    <a:pt x="0" y="40"/>
                  </a:moveTo>
                  <a:lnTo>
                    <a:pt x="85" y="0"/>
                  </a:lnTo>
                  <a:lnTo>
                    <a:pt x="85" y="17"/>
                  </a:lnTo>
                  <a:lnTo>
                    <a:pt x="0" y="57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01" name="Freeform 29"/>
            <p:cNvSpPr>
              <a:spLocks/>
            </p:cNvSpPr>
            <p:nvPr/>
          </p:nvSpPr>
          <p:spPr bwMode="auto">
            <a:xfrm>
              <a:off x="2422" y="1780"/>
              <a:ext cx="79" cy="40"/>
            </a:xfrm>
            <a:custGeom>
              <a:avLst/>
              <a:gdLst>
                <a:gd name="T0" fmla="*/ 0 w 79"/>
                <a:gd name="T1" fmla="*/ 23 h 40"/>
                <a:gd name="T2" fmla="*/ 79 w 79"/>
                <a:gd name="T3" fmla="*/ 0 h 40"/>
                <a:gd name="T4" fmla="*/ 79 w 79"/>
                <a:gd name="T5" fmla="*/ 17 h 40"/>
                <a:gd name="T6" fmla="*/ 0 w 79"/>
                <a:gd name="T7" fmla="*/ 40 h 40"/>
                <a:gd name="T8" fmla="*/ 0 w 79"/>
                <a:gd name="T9" fmla="*/ 23 h 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9"/>
                <a:gd name="T16" fmla="*/ 0 h 40"/>
                <a:gd name="T17" fmla="*/ 79 w 79"/>
                <a:gd name="T18" fmla="*/ 40 h 4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9" h="40">
                  <a:moveTo>
                    <a:pt x="0" y="23"/>
                  </a:moveTo>
                  <a:lnTo>
                    <a:pt x="79" y="0"/>
                  </a:lnTo>
                  <a:lnTo>
                    <a:pt x="79" y="17"/>
                  </a:lnTo>
                  <a:lnTo>
                    <a:pt x="0" y="4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02" name="Freeform 30"/>
            <p:cNvSpPr>
              <a:spLocks/>
            </p:cNvSpPr>
            <p:nvPr/>
          </p:nvSpPr>
          <p:spPr bwMode="auto">
            <a:xfrm>
              <a:off x="2501" y="1780"/>
              <a:ext cx="5" cy="17"/>
            </a:xfrm>
            <a:custGeom>
              <a:avLst/>
              <a:gdLst>
                <a:gd name="T0" fmla="*/ 0 w 5"/>
                <a:gd name="T1" fmla="*/ 0 h 17"/>
                <a:gd name="T2" fmla="*/ 0 w 5"/>
                <a:gd name="T3" fmla="*/ 0 h 17"/>
                <a:gd name="T4" fmla="*/ 5 w 5"/>
                <a:gd name="T5" fmla="*/ 0 h 17"/>
                <a:gd name="T6" fmla="*/ 5 w 5"/>
                <a:gd name="T7" fmla="*/ 17 h 17"/>
                <a:gd name="T8" fmla="*/ 0 w 5"/>
                <a:gd name="T9" fmla="*/ 17 h 17"/>
                <a:gd name="T10" fmla="*/ 0 w 5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"/>
                <a:gd name="T19" fmla="*/ 0 h 17"/>
                <a:gd name="T20" fmla="*/ 5 w 5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" h="17">
                  <a:moveTo>
                    <a:pt x="0" y="0"/>
                  </a:moveTo>
                  <a:lnTo>
                    <a:pt x="0" y="0"/>
                  </a:lnTo>
                  <a:lnTo>
                    <a:pt x="5" y="0"/>
                  </a:lnTo>
                  <a:lnTo>
                    <a:pt x="5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03" name="Freeform 31"/>
            <p:cNvSpPr>
              <a:spLocks/>
            </p:cNvSpPr>
            <p:nvPr/>
          </p:nvSpPr>
          <p:spPr bwMode="auto">
            <a:xfrm>
              <a:off x="2546" y="1758"/>
              <a:ext cx="68" cy="28"/>
            </a:xfrm>
            <a:custGeom>
              <a:avLst/>
              <a:gdLst>
                <a:gd name="T0" fmla="*/ 0 w 68"/>
                <a:gd name="T1" fmla="*/ 11 h 28"/>
                <a:gd name="T2" fmla="*/ 68 w 68"/>
                <a:gd name="T3" fmla="*/ 0 h 28"/>
                <a:gd name="T4" fmla="*/ 68 w 68"/>
                <a:gd name="T5" fmla="*/ 17 h 28"/>
                <a:gd name="T6" fmla="*/ 0 w 68"/>
                <a:gd name="T7" fmla="*/ 28 h 28"/>
                <a:gd name="T8" fmla="*/ 0 w 68"/>
                <a:gd name="T9" fmla="*/ 11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8"/>
                <a:gd name="T16" fmla="*/ 0 h 28"/>
                <a:gd name="T17" fmla="*/ 68 w 68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8" h="28">
                  <a:moveTo>
                    <a:pt x="0" y="11"/>
                  </a:moveTo>
                  <a:lnTo>
                    <a:pt x="68" y="0"/>
                  </a:lnTo>
                  <a:lnTo>
                    <a:pt x="68" y="17"/>
                  </a:lnTo>
                  <a:lnTo>
                    <a:pt x="0" y="28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04" name="Freeform 32"/>
            <p:cNvSpPr>
              <a:spLocks/>
            </p:cNvSpPr>
            <p:nvPr/>
          </p:nvSpPr>
          <p:spPr bwMode="auto">
            <a:xfrm>
              <a:off x="2614" y="1752"/>
              <a:ext cx="22" cy="23"/>
            </a:xfrm>
            <a:custGeom>
              <a:avLst/>
              <a:gdLst>
                <a:gd name="T0" fmla="*/ 0 w 22"/>
                <a:gd name="T1" fmla="*/ 6 h 23"/>
                <a:gd name="T2" fmla="*/ 0 w 22"/>
                <a:gd name="T3" fmla="*/ 6 h 23"/>
                <a:gd name="T4" fmla="*/ 22 w 22"/>
                <a:gd name="T5" fmla="*/ 0 h 23"/>
                <a:gd name="T6" fmla="*/ 22 w 22"/>
                <a:gd name="T7" fmla="*/ 17 h 23"/>
                <a:gd name="T8" fmla="*/ 0 w 22"/>
                <a:gd name="T9" fmla="*/ 23 h 23"/>
                <a:gd name="T10" fmla="*/ 0 w 22"/>
                <a:gd name="T11" fmla="*/ 6 h 2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2"/>
                <a:gd name="T19" fmla="*/ 0 h 23"/>
                <a:gd name="T20" fmla="*/ 22 w 22"/>
                <a:gd name="T21" fmla="*/ 23 h 2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2" h="23">
                  <a:moveTo>
                    <a:pt x="0" y="6"/>
                  </a:moveTo>
                  <a:lnTo>
                    <a:pt x="0" y="6"/>
                  </a:lnTo>
                  <a:lnTo>
                    <a:pt x="22" y="0"/>
                  </a:lnTo>
                  <a:lnTo>
                    <a:pt x="22" y="17"/>
                  </a:lnTo>
                  <a:lnTo>
                    <a:pt x="0" y="23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05" name="Freeform 33"/>
            <p:cNvSpPr>
              <a:spLocks/>
            </p:cNvSpPr>
            <p:nvPr/>
          </p:nvSpPr>
          <p:spPr bwMode="auto">
            <a:xfrm>
              <a:off x="2676" y="1741"/>
              <a:ext cx="62" cy="22"/>
            </a:xfrm>
            <a:custGeom>
              <a:avLst/>
              <a:gdLst>
                <a:gd name="T0" fmla="*/ 0 w 62"/>
                <a:gd name="T1" fmla="*/ 6 h 22"/>
                <a:gd name="T2" fmla="*/ 62 w 62"/>
                <a:gd name="T3" fmla="*/ 0 h 22"/>
                <a:gd name="T4" fmla="*/ 62 w 62"/>
                <a:gd name="T5" fmla="*/ 17 h 22"/>
                <a:gd name="T6" fmla="*/ 0 w 62"/>
                <a:gd name="T7" fmla="*/ 22 h 22"/>
                <a:gd name="T8" fmla="*/ 0 w 62"/>
                <a:gd name="T9" fmla="*/ 6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2"/>
                <a:gd name="T16" fmla="*/ 0 h 22"/>
                <a:gd name="T17" fmla="*/ 62 w 62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2" h="22">
                  <a:moveTo>
                    <a:pt x="0" y="6"/>
                  </a:moveTo>
                  <a:lnTo>
                    <a:pt x="62" y="0"/>
                  </a:lnTo>
                  <a:lnTo>
                    <a:pt x="62" y="17"/>
                  </a:lnTo>
                  <a:lnTo>
                    <a:pt x="0" y="2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06" name="Freeform 34"/>
            <p:cNvSpPr>
              <a:spLocks/>
            </p:cNvSpPr>
            <p:nvPr/>
          </p:nvSpPr>
          <p:spPr bwMode="auto">
            <a:xfrm>
              <a:off x="2738" y="1741"/>
              <a:ext cx="28" cy="17"/>
            </a:xfrm>
            <a:custGeom>
              <a:avLst/>
              <a:gdLst>
                <a:gd name="T0" fmla="*/ 0 w 28"/>
                <a:gd name="T1" fmla="*/ 0 h 17"/>
                <a:gd name="T2" fmla="*/ 0 w 28"/>
                <a:gd name="T3" fmla="*/ 0 h 17"/>
                <a:gd name="T4" fmla="*/ 28 w 28"/>
                <a:gd name="T5" fmla="*/ 0 h 17"/>
                <a:gd name="T6" fmla="*/ 28 w 28"/>
                <a:gd name="T7" fmla="*/ 17 h 17"/>
                <a:gd name="T8" fmla="*/ 0 w 28"/>
                <a:gd name="T9" fmla="*/ 17 h 17"/>
                <a:gd name="T10" fmla="*/ 0 w 28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8"/>
                <a:gd name="T19" fmla="*/ 0 h 17"/>
                <a:gd name="T20" fmla="*/ 28 w 28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8" h="17">
                  <a:moveTo>
                    <a:pt x="0" y="0"/>
                  </a:moveTo>
                  <a:lnTo>
                    <a:pt x="0" y="0"/>
                  </a:lnTo>
                  <a:lnTo>
                    <a:pt x="28" y="0"/>
                  </a:lnTo>
                  <a:lnTo>
                    <a:pt x="28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07" name="Rectangle 35"/>
            <p:cNvSpPr>
              <a:spLocks noChangeArrowheads="1"/>
            </p:cNvSpPr>
            <p:nvPr/>
          </p:nvSpPr>
          <p:spPr bwMode="auto">
            <a:xfrm>
              <a:off x="2806" y="1735"/>
              <a:ext cx="62" cy="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08" name="Freeform 36"/>
            <p:cNvSpPr>
              <a:spLocks/>
            </p:cNvSpPr>
            <p:nvPr/>
          </p:nvSpPr>
          <p:spPr bwMode="auto">
            <a:xfrm>
              <a:off x="2868" y="1735"/>
              <a:ext cx="28" cy="17"/>
            </a:xfrm>
            <a:custGeom>
              <a:avLst/>
              <a:gdLst>
                <a:gd name="T0" fmla="*/ 0 w 28"/>
                <a:gd name="T1" fmla="*/ 0 h 17"/>
                <a:gd name="T2" fmla="*/ 0 w 28"/>
                <a:gd name="T3" fmla="*/ 0 h 17"/>
                <a:gd name="T4" fmla="*/ 28 w 28"/>
                <a:gd name="T5" fmla="*/ 0 h 17"/>
                <a:gd name="T6" fmla="*/ 28 w 28"/>
                <a:gd name="T7" fmla="*/ 17 h 17"/>
                <a:gd name="T8" fmla="*/ 0 w 28"/>
                <a:gd name="T9" fmla="*/ 17 h 17"/>
                <a:gd name="T10" fmla="*/ 0 w 28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8"/>
                <a:gd name="T19" fmla="*/ 0 h 17"/>
                <a:gd name="T20" fmla="*/ 28 w 28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8" h="17">
                  <a:moveTo>
                    <a:pt x="0" y="0"/>
                  </a:moveTo>
                  <a:lnTo>
                    <a:pt x="0" y="0"/>
                  </a:lnTo>
                  <a:lnTo>
                    <a:pt x="28" y="0"/>
                  </a:lnTo>
                  <a:lnTo>
                    <a:pt x="28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09" name="Rectangle 37"/>
            <p:cNvSpPr>
              <a:spLocks noChangeArrowheads="1"/>
            </p:cNvSpPr>
            <p:nvPr/>
          </p:nvSpPr>
          <p:spPr bwMode="auto">
            <a:xfrm>
              <a:off x="2935" y="1735"/>
              <a:ext cx="68" cy="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10" name="Freeform 38"/>
            <p:cNvSpPr>
              <a:spLocks/>
            </p:cNvSpPr>
            <p:nvPr/>
          </p:nvSpPr>
          <p:spPr bwMode="auto">
            <a:xfrm>
              <a:off x="3003" y="1735"/>
              <a:ext cx="23" cy="17"/>
            </a:xfrm>
            <a:custGeom>
              <a:avLst/>
              <a:gdLst>
                <a:gd name="T0" fmla="*/ 0 w 23"/>
                <a:gd name="T1" fmla="*/ 0 h 17"/>
                <a:gd name="T2" fmla="*/ 0 w 23"/>
                <a:gd name="T3" fmla="*/ 0 h 17"/>
                <a:gd name="T4" fmla="*/ 23 w 23"/>
                <a:gd name="T5" fmla="*/ 0 h 17"/>
                <a:gd name="T6" fmla="*/ 23 w 23"/>
                <a:gd name="T7" fmla="*/ 17 h 17"/>
                <a:gd name="T8" fmla="*/ 0 w 23"/>
                <a:gd name="T9" fmla="*/ 17 h 17"/>
                <a:gd name="T10" fmla="*/ 0 w 23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3"/>
                <a:gd name="T19" fmla="*/ 0 h 17"/>
                <a:gd name="T20" fmla="*/ 23 w 23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3" h="17">
                  <a:moveTo>
                    <a:pt x="0" y="0"/>
                  </a:moveTo>
                  <a:lnTo>
                    <a:pt x="0" y="0"/>
                  </a:lnTo>
                  <a:lnTo>
                    <a:pt x="23" y="0"/>
                  </a:lnTo>
                  <a:lnTo>
                    <a:pt x="23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11" name="Freeform 39"/>
            <p:cNvSpPr>
              <a:spLocks/>
            </p:cNvSpPr>
            <p:nvPr/>
          </p:nvSpPr>
          <p:spPr bwMode="auto">
            <a:xfrm>
              <a:off x="3065" y="1741"/>
              <a:ext cx="74" cy="22"/>
            </a:xfrm>
            <a:custGeom>
              <a:avLst/>
              <a:gdLst>
                <a:gd name="T0" fmla="*/ 0 w 74"/>
                <a:gd name="T1" fmla="*/ 0 h 22"/>
                <a:gd name="T2" fmla="*/ 74 w 74"/>
                <a:gd name="T3" fmla="*/ 6 h 22"/>
                <a:gd name="T4" fmla="*/ 74 w 74"/>
                <a:gd name="T5" fmla="*/ 22 h 22"/>
                <a:gd name="T6" fmla="*/ 0 w 74"/>
                <a:gd name="T7" fmla="*/ 17 h 22"/>
                <a:gd name="T8" fmla="*/ 0 w 74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4"/>
                <a:gd name="T16" fmla="*/ 0 h 22"/>
                <a:gd name="T17" fmla="*/ 74 w 74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4" h="22">
                  <a:moveTo>
                    <a:pt x="0" y="0"/>
                  </a:moveTo>
                  <a:lnTo>
                    <a:pt x="74" y="6"/>
                  </a:lnTo>
                  <a:lnTo>
                    <a:pt x="74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12" name="Freeform 40"/>
            <p:cNvSpPr>
              <a:spLocks/>
            </p:cNvSpPr>
            <p:nvPr/>
          </p:nvSpPr>
          <p:spPr bwMode="auto">
            <a:xfrm>
              <a:off x="3139" y="1747"/>
              <a:ext cx="17" cy="16"/>
            </a:xfrm>
            <a:custGeom>
              <a:avLst/>
              <a:gdLst>
                <a:gd name="T0" fmla="*/ 0 w 17"/>
                <a:gd name="T1" fmla="*/ 0 h 16"/>
                <a:gd name="T2" fmla="*/ 0 w 17"/>
                <a:gd name="T3" fmla="*/ 0 h 16"/>
                <a:gd name="T4" fmla="*/ 17 w 17"/>
                <a:gd name="T5" fmla="*/ 0 h 16"/>
                <a:gd name="T6" fmla="*/ 17 w 17"/>
                <a:gd name="T7" fmla="*/ 16 h 16"/>
                <a:gd name="T8" fmla="*/ 0 w 17"/>
                <a:gd name="T9" fmla="*/ 16 h 16"/>
                <a:gd name="T10" fmla="*/ 0 w 17"/>
                <a:gd name="T11" fmla="*/ 0 h 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"/>
                <a:gd name="T19" fmla="*/ 0 h 16"/>
                <a:gd name="T20" fmla="*/ 17 w 17"/>
                <a:gd name="T21" fmla="*/ 16 h 1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" h="16">
                  <a:moveTo>
                    <a:pt x="0" y="0"/>
                  </a:moveTo>
                  <a:lnTo>
                    <a:pt x="0" y="0"/>
                  </a:lnTo>
                  <a:lnTo>
                    <a:pt x="17" y="0"/>
                  </a:lnTo>
                  <a:lnTo>
                    <a:pt x="17" y="16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13" name="Freeform 41"/>
            <p:cNvSpPr>
              <a:spLocks/>
            </p:cNvSpPr>
            <p:nvPr/>
          </p:nvSpPr>
          <p:spPr bwMode="auto">
            <a:xfrm>
              <a:off x="3195" y="1752"/>
              <a:ext cx="96" cy="34"/>
            </a:xfrm>
            <a:custGeom>
              <a:avLst/>
              <a:gdLst>
                <a:gd name="T0" fmla="*/ 0 w 96"/>
                <a:gd name="T1" fmla="*/ 0 h 34"/>
                <a:gd name="T2" fmla="*/ 96 w 96"/>
                <a:gd name="T3" fmla="*/ 17 h 34"/>
                <a:gd name="T4" fmla="*/ 96 w 96"/>
                <a:gd name="T5" fmla="*/ 34 h 34"/>
                <a:gd name="T6" fmla="*/ 0 w 96"/>
                <a:gd name="T7" fmla="*/ 17 h 34"/>
                <a:gd name="T8" fmla="*/ 0 w 96"/>
                <a:gd name="T9" fmla="*/ 0 h 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6"/>
                <a:gd name="T16" fmla="*/ 0 h 34"/>
                <a:gd name="T17" fmla="*/ 96 w 96"/>
                <a:gd name="T18" fmla="*/ 34 h 3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6" h="34">
                  <a:moveTo>
                    <a:pt x="0" y="0"/>
                  </a:moveTo>
                  <a:lnTo>
                    <a:pt x="96" y="17"/>
                  </a:lnTo>
                  <a:lnTo>
                    <a:pt x="96" y="34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14" name="Freeform 42"/>
            <p:cNvSpPr>
              <a:spLocks/>
            </p:cNvSpPr>
            <p:nvPr/>
          </p:nvSpPr>
          <p:spPr bwMode="auto">
            <a:xfrm>
              <a:off x="3291" y="1769"/>
              <a:ext cx="1" cy="17"/>
            </a:xfrm>
            <a:custGeom>
              <a:avLst/>
              <a:gdLst>
                <a:gd name="T0" fmla="*/ 0 w 1"/>
                <a:gd name="T1" fmla="*/ 0 h 17"/>
                <a:gd name="T2" fmla="*/ 0 w 1"/>
                <a:gd name="T3" fmla="*/ 0 h 17"/>
                <a:gd name="T4" fmla="*/ 0 w 1"/>
                <a:gd name="T5" fmla="*/ 0 h 17"/>
                <a:gd name="T6" fmla="*/ 0 w 1"/>
                <a:gd name="T7" fmla="*/ 17 h 17"/>
                <a:gd name="T8" fmla="*/ 0 w 1"/>
                <a:gd name="T9" fmla="*/ 17 h 17"/>
                <a:gd name="T10" fmla="*/ 0 w 1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"/>
                <a:gd name="T19" fmla="*/ 0 h 17"/>
                <a:gd name="T20" fmla="*/ 1 w 1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" h="17">
                  <a:moveTo>
                    <a:pt x="0" y="0"/>
                  </a:moveTo>
                  <a:lnTo>
                    <a:pt x="0" y="0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15" name="Freeform 43"/>
            <p:cNvSpPr>
              <a:spLocks/>
            </p:cNvSpPr>
            <p:nvPr/>
          </p:nvSpPr>
          <p:spPr bwMode="auto">
            <a:xfrm>
              <a:off x="3331" y="1775"/>
              <a:ext cx="96" cy="34"/>
            </a:xfrm>
            <a:custGeom>
              <a:avLst/>
              <a:gdLst>
                <a:gd name="T0" fmla="*/ 0 w 96"/>
                <a:gd name="T1" fmla="*/ 0 h 34"/>
                <a:gd name="T2" fmla="*/ 96 w 96"/>
                <a:gd name="T3" fmla="*/ 17 h 34"/>
                <a:gd name="T4" fmla="*/ 96 w 96"/>
                <a:gd name="T5" fmla="*/ 34 h 34"/>
                <a:gd name="T6" fmla="*/ 0 w 96"/>
                <a:gd name="T7" fmla="*/ 17 h 34"/>
                <a:gd name="T8" fmla="*/ 0 w 96"/>
                <a:gd name="T9" fmla="*/ 0 h 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6"/>
                <a:gd name="T16" fmla="*/ 0 h 34"/>
                <a:gd name="T17" fmla="*/ 96 w 96"/>
                <a:gd name="T18" fmla="*/ 34 h 3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6" h="34">
                  <a:moveTo>
                    <a:pt x="0" y="0"/>
                  </a:moveTo>
                  <a:lnTo>
                    <a:pt x="96" y="17"/>
                  </a:lnTo>
                  <a:lnTo>
                    <a:pt x="96" y="34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16" name="Freeform 44"/>
            <p:cNvSpPr>
              <a:spLocks/>
            </p:cNvSpPr>
            <p:nvPr/>
          </p:nvSpPr>
          <p:spPr bwMode="auto">
            <a:xfrm>
              <a:off x="3460" y="1803"/>
              <a:ext cx="91" cy="39"/>
            </a:xfrm>
            <a:custGeom>
              <a:avLst/>
              <a:gdLst>
                <a:gd name="T0" fmla="*/ 0 w 91"/>
                <a:gd name="T1" fmla="*/ 0 h 39"/>
                <a:gd name="T2" fmla="*/ 91 w 91"/>
                <a:gd name="T3" fmla="*/ 23 h 39"/>
                <a:gd name="T4" fmla="*/ 91 w 91"/>
                <a:gd name="T5" fmla="*/ 39 h 39"/>
                <a:gd name="T6" fmla="*/ 0 w 91"/>
                <a:gd name="T7" fmla="*/ 17 h 39"/>
                <a:gd name="T8" fmla="*/ 0 w 91"/>
                <a:gd name="T9" fmla="*/ 0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1"/>
                <a:gd name="T16" fmla="*/ 0 h 39"/>
                <a:gd name="T17" fmla="*/ 91 w 91"/>
                <a:gd name="T18" fmla="*/ 39 h 3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1" h="39">
                  <a:moveTo>
                    <a:pt x="0" y="0"/>
                  </a:moveTo>
                  <a:lnTo>
                    <a:pt x="91" y="23"/>
                  </a:lnTo>
                  <a:lnTo>
                    <a:pt x="91" y="39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17" name="Rectangle 45"/>
            <p:cNvSpPr>
              <a:spLocks noChangeArrowheads="1"/>
            </p:cNvSpPr>
            <p:nvPr/>
          </p:nvSpPr>
          <p:spPr bwMode="auto">
            <a:xfrm>
              <a:off x="3590" y="1837"/>
              <a:ext cx="12" cy="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18" name="Freeform 46"/>
            <p:cNvSpPr>
              <a:spLocks/>
            </p:cNvSpPr>
            <p:nvPr/>
          </p:nvSpPr>
          <p:spPr bwMode="auto">
            <a:xfrm>
              <a:off x="3602" y="1837"/>
              <a:ext cx="73" cy="34"/>
            </a:xfrm>
            <a:custGeom>
              <a:avLst/>
              <a:gdLst>
                <a:gd name="T0" fmla="*/ 0 w 73"/>
                <a:gd name="T1" fmla="*/ 0 h 34"/>
                <a:gd name="T2" fmla="*/ 0 w 73"/>
                <a:gd name="T3" fmla="*/ 0 h 34"/>
                <a:gd name="T4" fmla="*/ 73 w 73"/>
                <a:gd name="T5" fmla="*/ 17 h 34"/>
                <a:gd name="T6" fmla="*/ 73 w 73"/>
                <a:gd name="T7" fmla="*/ 34 h 34"/>
                <a:gd name="T8" fmla="*/ 0 w 73"/>
                <a:gd name="T9" fmla="*/ 17 h 34"/>
                <a:gd name="T10" fmla="*/ 0 w 73"/>
                <a:gd name="T11" fmla="*/ 0 h 3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73"/>
                <a:gd name="T19" fmla="*/ 0 h 34"/>
                <a:gd name="T20" fmla="*/ 73 w 73"/>
                <a:gd name="T21" fmla="*/ 34 h 3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73" h="34">
                  <a:moveTo>
                    <a:pt x="0" y="0"/>
                  </a:moveTo>
                  <a:lnTo>
                    <a:pt x="0" y="0"/>
                  </a:lnTo>
                  <a:lnTo>
                    <a:pt x="73" y="17"/>
                  </a:lnTo>
                  <a:lnTo>
                    <a:pt x="73" y="34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19" name="Freeform 47"/>
            <p:cNvSpPr>
              <a:spLocks/>
            </p:cNvSpPr>
            <p:nvPr/>
          </p:nvSpPr>
          <p:spPr bwMode="auto">
            <a:xfrm>
              <a:off x="3714" y="1865"/>
              <a:ext cx="57" cy="34"/>
            </a:xfrm>
            <a:custGeom>
              <a:avLst/>
              <a:gdLst>
                <a:gd name="T0" fmla="*/ 0 w 57"/>
                <a:gd name="T1" fmla="*/ 0 h 34"/>
                <a:gd name="T2" fmla="*/ 57 w 57"/>
                <a:gd name="T3" fmla="*/ 17 h 34"/>
                <a:gd name="T4" fmla="*/ 57 w 57"/>
                <a:gd name="T5" fmla="*/ 34 h 34"/>
                <a:gd name="T6" fmla="*/ 0 w 57"/>
                <a:gd name="T7" fmla="*/ 17 h 34"/>
                <a:gd name="T8" fmla="*/ 0 w 57"/>
                <a:gd name="T9" fmla="*/ 0 h 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7"/>
                <a:gd name="T16" fmla="*/ 0 h 34"/>
                <a:gd name="T17" fmla="*/ 57 w 57"/>
                <a:gd name="T18" fmla="*/ 34 h 3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7" h="34">
                  <a:moveTo>
                    <a:pt x="0" y="0"/>
                  </a:moveTo>
                  <a:lnTo>
                    <a:pt x="57" y="17"/>
                  </a:lnTo>
                  <a:lnTo>
                    <a:pt x="57" y="34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0" name="Freeform 48"/>
            <p:cNvSpPr>
              <a:spLocks/>
            </p:cNvSpPr>
            <p:nvPr/>
          </p:nvSpPr>
          <p:spPr bwMode="auto">
            <a:xfrm>
              <a:off x="3771" y="1882"/>
              <a:ext cx="34" cy="28"/>
            </a:xfrm>
            <a:custGeom>
              <a:avLst/>
              <a:gdLst>
                <a:gd name="T0" fmla="*/ 0 w 34"/>
                <a:gd name="T1" fmla="*/ 0 h 28"/>
                <a:gd name="T2" fmla="*/ 0 w 34"/>
                <a:gd name="T3" fmla="*/ 0 h 28"/>
                <a:gd name="T4" fmla="*/ 34 w 34"/>
                <a:gd name="T5" fmla="*/ 11 h 28"/>
                <a:gd name="T6" fmla="*/ 34 w 34"/>
                <a:gd name="T7" fmla="*/ 28 h 28"/>
                <a:gd name="T8" fmla="*/ 0 w 34"/>
                <a:gd name="T9" fmla="*/ 17 h 28"/>
                <a:gd name="T10" fmla="*/ 0 w 34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4"/>
                <a:gd name="T19" fmla="*/ 0 h 28"/>
                <a:gd name="T20" fmla="*/ 34 w 34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4" h="28">
                  <a:moveTo>
                    <a:pt x="0" y="0"/>
                  </a:moveTo>
                  <a:lnTo>
                    <a:pt x="0" y="0"/>
                  </a:lnTo>
                  <a:lnTo>
                    <a:pt x="34" y="11"/>
                  </a:lnTo>
                  <a:lnTo>
                    <a:pt x="3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1" name="Freeform 49"/>
            <p:cNvSpPr>
              <a:spLocks/>
            </p:cNvSpPr>
            <p:nvPr/>
          </p:nvSpPr>
          <p:spPr bwMode="auto">
            <a:xfrm>
              <a:off x="3844" y="1905"/>
              <a:ext cx="91" cy="50"/>
            </a:xfrm>
            <a:custGeom>
              <a:avLst/>
              <a:gdLst>
                <a:gd name="T0" fmla="*/ 0 w 91"/>
                <a:gd name="T1" fmla="*/ 0 h 50"/>
                <a:gd name="T2" fmla="*/ 91 w 91"/>
                <a:gd name="T3" fmla="*/ 33 h 50"/>
                <a:gd name="T4" fmla="*/ 91 w 91"/>
                <a:gd name="T5" fmla="*/ 50 h 50"/>
                <a:gd name="T6" fmla="*/ 0 w 91"/>
                <a:gd name="T7" fmla="*/ 16 h 50"/>
                <a:gd name="T8" fmla="*/ 0 w 91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1"/>
                <a:gd name="T16" fmla="*/ 0 h 50"/>
                <a:gd name="T17" fmla="*/ 91 w 91"/>
                <a:gd name="T18" fmla="*/ 50 h 5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1" h="50">
                  <a:moveTo>
                    <a:pt x="0" y="0"/>
                  </a:moveTo>
                  <a:lnTo>
                    <a:pt x="91" y="33"/>
                  </a:lnTo>
                  <a:lnTo>
                    <a:pt x="91" y="50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2" name="Freeform 50"/>
            <p:cNvSpPr>
              <a:spLocks/>
            </p:cNvSpPr>
            <p:nvPr/>
          </p:nvSpPr>
          <p:spPr bwMode="auto">
            <a:xfrm>
              <a:off x="3968" y="1950"/>
              <a:ext cx="91" cy="50"/>
            </a:xfrm>
            <a:custGeom>
              <a:avLst/>
              <a:gdLst>
                <a:gd name="T0" fmla="*/ 0 w 91"/>
                <a:gd name="T1" fmla="*/ 0 h 50"/>
                <a:gd name="T2" fmla="*/ 91 w 91"/>
                <a:gd name="T3" fmla="*/ 34 h 50"/>
                <a:gd name="T4" fmla="*/ 91 w 91"/>
                <a:gd name="T5" fmla="*/ 50 h 50"/>
                <a:gd name="T6" fmla="*/ 0 w 91"/>
                <a:gd name="T7" fmla="*/ 17 h 50"/>
                <a:gd name="T8" fmla="*/ 0 w 91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1"/>
                <a:gd name="T16" fmla="*/ 0 h 50"/>
                <a:gd name="T17" fmla="*/ 91 w 91"/>
                <a:gd name="T18" fmla="*/ 50 h 5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1" h="50">
                  <a:moveTo>
                    <a:pt x="0" y="0"/>
                  </a:moveTo>
                  <a:lnTo>
                    <a:pt x="91" y="34"/>
                  </a:lnTo>
                  <a:lnTo>
                    <a:pt x="91" y="50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3" name="Freeform 51"/>
            <p:cNvSpPr>
              <a:spLocks/>
            </p:cNvSpPr>
            <p:nvPr/>
          </p:nvSpPr>
          <p:spPr bwMode="auto">
            <a:xfrm>
              <a:off x="4098" y="2000"/>
              <a:ext cx="23" cy="23"/>
            </a:xfrm>
            <a:custGeom>
              <a:avLst/>
              <a:gdLst>
                <a:gd name="T0" fmla="*/ 0 w 23"/>
                <a:gd name="T1" fmla="*/ 0 h 23"/>
                <a:gd name="T2" fmla="*/ 23 w 23"/>
                <a:gd name="T3" fmla="*/ 6 h 23"/>
                <a:gd name="T4" fmla="*/ 23 w 23"/>
                <a:gd name="T5" fmla="*/ 23 h 23"/>
                <a:gd name="T6" fmla="*/ 0 w 23"/>
                <a:gd name="T7" fmla="*/ 17 h 23"/>
                <a:gd name="T8" fmla="*/ 0 w 23"/>
                <a:gd name="T9" fmla="*/ 0 h 2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23"/>
                <a:gd name="T17" fmla="*/ 23 w 23"/>
                <a:gd name="T18" fmla="*/ 23 h 2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23">
                  <a:moveTo>
                    <a:pt x="0" y="0"/>
                  </a:moveTo>
                  <a:lnTo>
                    <a:pt x="23" y="6"/>
                  </a:lnTo>
                  <a:lnTo>
                    <a:pt x="23" y="23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4" name="Freeform 52"/>
            <p:cNvSpPr>
              <a:spLocks/>
            </p:cNvSpPr>
            <p:nvPr/>
          </p:nvSpPr>
          <p:spPr bwMode="auto">
            <a:xfrm>
              <a:off x="4121" y="2006"/>
              <a:ext cx="62" cy="40"/>
            </a:xfrm>
            <a:custGeom>
              <a:avLst/>
              <a:gdLst>
                <a:gd name="T0" fmla="*/ 0 w 62"/>
                <a:gd name="T1" fmla="*/ 0 h 40"/>
                <a:gd name="T2" fmla="*/ 0 w 62"/>
                <a:gd name="T3" fmla="*/ 0 h 40"/>
                <a:gd name="T4" fmla="*/ 62 w 62"/>
                <a:gd name="T5" fmla="*/ 23 h 40"/>
                <a:gd name="T6" fmla="*/ 62 w 62"/>
                <a:gd name="T7" fmla="*/ 40 h 40"/>
                <a:gd name="T8" fmla="*/ 0 w 62"/>
                <a:gd name="T9" fmla="*/ 17 h 40"/>
                <a:gd name="T10" fmla="*/ 0 w 62"/>
                <a:gd name="T11" fmla="*/ 0 h 4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2"/>
                <a:gd name="T19" fmla="*/ 0 h 40"/>
                <a:gd name="T20" fmla="*/ 62 w 62"/>
                <a:gd name="T21" fmla="*/ 40 h 4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2" h="40">
                  <a:moveTo>
                    <a:pt x="0" y="0"/>
                  </a:moveTo>
                  <a:lnTo>
                    <a:pt x="0" y="0"/>
                  </a:lnTo>
                  <a:lnTo>
                    <a:pt x="62" y="23"/>
                  </a:lnTo>
                  <a:lnTo>
                    <a:pt x="62" y="40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5" name="Freeform 53"/>
            <p:cNvSpPr>
              <a:spLocks/>
            </p:cNvSpPr>
            <p:nvPr/>
          </p:nvSpPr>
          <p:spPr bwMode="auto">
            <a:xfrm>
              <a:off x="4222" y="2046"/>
              <a:ext cx="85" cy="50"/>
            </a:xfrm>
            <a:custGeom>
              <a:avLst/>
              <a:gdLst>
                <a:gd name="T0" fmla="*/ 0 w 85"/>
                <a:gd name="T1" fmla="*/ 0 h 50"/>
                <a:gd name="T2" fmla="*/ 85 w 85"/>
                <a:gd name="T3" fmla="*/ 33 h 50"/>
                <a:gd name="T4" fmla="*/ 85 w 85"/>
                <a:gd name="T5" fmla="*/ 50 h 50"/>
                <a:gd name="T6" fmla="*/ 0 w 85"/>
                <a:gd name="T7" fmla="*/ 17 h 50"/>
                <a:gd name="T8" fmla="*/ 0 w 85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5"/>
                <a:gd name="T16" fmla="*/ 0 h 50"/>
                <a:gd name="T17" fmla="*/ 85 w 85"/>
                <a:gd name="T18" fmla="*/ 50 h 5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5" h="50">
                  <a:moveTo>
                    <a:pt x="0" y="0"/>
                  </a:moveTo>
                  <a:lnTo>
                    <a:pt x="85" y="33"/>
                  </a:lnTo>
                  <a:lnTo>
                    <a:pt x="85" y="50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6" name="Freeform 54"/>
            <p:cNvSpPr>
              <a:spLocks/>
            </p:cNvSpPr>
            <p:nvPr/>
          </p:nvSpPr>
          <p:spPr bwMode="auto">
            <a:xfrm>
              <a:off x="4307" y="2079"/>
              <a:ext cx="1" cy="17"/>
            </a:xfrm>
            <a:custGeom>
              <a:avLst/>
              <a:gdLst>
                <a:gd name="T0" fmla="*/ 0 w 1"/>
                <a:gd name="T1" fmla="*/ 0 h 17"/>
                <a:gd name="T2" fmla="*/ 0 w 1"/>
                <a:gd name="T3" fmla="*/ 0 h 17"/>
                <a:gd name="T4" fmla="*/ 0 w 1"/>
                <a:gd name="T5" fmla="*/ 0 h 17"/>
                <a:gd name="T6" fmla="*/ 0 w 1"/>
                <a:gd name="T7" fmla="*/ 17 h 17"/>
                <a:gd name="T8" fmla="*/ 0 w 1"/>
                <a:gd name="T9" fmla="*/ 17 h 17"/>
                <a:gd name="T10" fmla="*/ 0 w 1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"/>
                <a:gd name="T19" fmla="*/ 0 h 17"/>
                <a:gd name="T20" fmla="*/ 1 w 1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" h="17">
                  <a:moveTo>
                    <a:pt x="0" y="0"/>
                  </a:moveTo>
                  <a:lnTo>
                    <a:pt x="0" y="0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7" name="Freeform 55"/>
            <p:cNvSpPr>
              <a:spLocks/>
            </p:cNvSpPr>
            <p:nvPr/>
          </p:nvSpPr>
          <p:spPr bwMode="auto">
            <a:xfrm>
              <a:off x="4341" y="2096"/>
              <a:ext cx="85" cy="51"/>
            </a:xfrm>
            <a:custGeom>
              <a:avLst/>
              <a:gdLst>
                <a:gd name="T0" fmla="*/ 0 w 85"/>
                <a:gd name="T1" fmla="*/ 0 h 51"/>
                <a:gd name="T2" fmla="*/ 85 w 85"/>
                <a:gd name="T3" fmla="*/ 34 h 51"/>
                <a:gd name="T4" fmla="*/ 85 w 85"/>
                <a:gd name="T5" fmla="*/ 51 h 51"/>
                <a:gd name="T6" fmla="*/ 0 w 85"/>
                <a:gd name="T7" fmla="*/ 17 h 51"/>
                <a:gd name="T8" fmla="*/ 0 w 85"/>
                <a:gd name="T9" fmla="*/ 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5"/>
                <a:gd name="T16" fmla="*/ 0 h 51"/>
                <a:gd name="T17" fmla="*/ 85 w 85"/>
                <a:gd name="T18" fmla="*/ 51 h 5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5" h="51">
                  <a:moveTo>
                    <a:pt x="0" y="0"/>
                  </a:moveTo>
                  <a:lnTo>
                    <a:pt x="85" y="34"/>
                  </a:lnTo>
                  <a:lnTo>
                    <a:pt x="85" y="51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8" name="Freeform 56"/>
            <p:cNvSpPr>
              <a:spLocks/>
            </p:cNvSpPr>
            <p:nvPr/>
          </p:nvSpPr>
          <p:spPr bwMode="auto">
            <a:xfrm>
              <a:off x="4459" y="2147"/>
              <a:ext cx="40" cy="34"/>
            </a:xfrm>
            <a:custGeom>
              <a:avLst/>
              <a:gdLst>
                <a:gd name="T0" fmla="*/ 0 w 40"/>
                <a:gd name="T1" fmla="*/ 0 h 34"/>
                <a:gd name="T2" fmla="*/ 40 w 40"/>
                <a:gd name="T3" fmla="*/ 17 h 34"/>
                <a:gd name="T4" fmla="*/ 40 w 40"/>
                <a:gd name="T5" fmla="*/ 34 h 34"/>
                <a:gd name="T6" fmla="*/ 0 w 40"/>
                <a:gd name="T7" fmla="*/ 17 h 34"/>
                <a:gd name="T8" fmla="*/ 0 w 40"/>
                <a:gd name="T9" fmla="*/ 0 h 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0"/>
                <a:gd name="T16" fmla="*/ 0 h 34"/>
                <a:gd name="T17" fmla="*/ 40 w 40"/>
                <a:gd name="T18" fmla="*/ 34 h 3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0" h="34">
                  <a:moveTo>
                    <a:pt x="0" y="0"/>
                  </a:moveTo>
                  <a:lnTo>
                    <a:pt x="40" y="17"/>
                  </a:lnTo>
                  <a:lnTo>
                    <a:pt x="40" y="34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29" name="Freeform 57"/>
            <p:cNvSpPr>
              <a:spLocks/>
            </p:cNvSpPr>
            <p:nvPr/>
          </p:nvSpPr>
          <p:spPr bwMode="auto">
            <a:xfrm>
              <a:off x="4499" y="2164"/>
              <a:ext cx="40" cy="34"/>
            </a:xfrm>
            <a:custGeom>
              <a:avLst/>
              <a:gdLst>
                <a:gd name="T0" fmla="*/ 0 w 40"/>
                <a:gd name="T1" fmla="*/ 0 h 34"/>
                <a:gd name="T2" fmla="*/ 0 w 40"/>
                <a:gd name="T3" fmla="*/ 0 h 34"/>
                <a:gd name="T4" fmla="*/ 40 w 40"/>
                <a:gd name="T5" fmla="*/ 17 h 34"/>
                <a:gd name="T6" fmla="*/ 40 w 40"/>
                <a:gd name="T7" fmla="*/ 34 h 34"/>
                <a:gd name="T8" fmla="*/ 0 w 40"/>
                <a:gd name="T9" fmla="*/ 17 h 34"/>
                <a:gd name="T10" fmla="*/ 0 w 40"/>
                <a:gd name="T11" fmla="*/ 0 h 3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0"/>
                <a:gd name="T19" fmla="*/ 0 h 34"/>
                <a:gd name="T20" fmla="*/ 40 w 40"/>
                <a:gd name="T21" fmla="*/ 34 h 3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0" h="34">
                  <a:moveTo>
                    <a:pt x="0" y="0"/>
                  </a:moveTo>
                  <a:lnTo>
                    <a:pt x="0" y="0"/>
                  </a:lnTo>
                  <a:lnTo>
                    <a:pt x="40" y="17"/>
                  </a:lnTo>
                  <a:lnTo>
                    <a:pt x="40" y="34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30" name="Freeform 58"/>
            <p:cNvSpPr>
              <a:spLocks/>
            </p:cNvSpPr>
            <p:nvPr/>
          </p:nvSpPr>
          <p:spPr bwMode="auto">
            <a:xfrm>
              <a:off x="4572" y="2198"/>
              <a:ext cx="85" cy="62"/>
            </a:xfrm>
            <a:custGeom>
              <a:avLst/>
              <a:gdLst>
                <a:gd name="T0" fmla="*/ 0 w 85"/>
                <a:gd name="T1" fmla="*/ 0 h 62"/>
                <a:gd name="T2" fmla="*/ 85 w 85"/>
                <a:gd name="T3" fmla="*/ 45 h 62"/>
                <a:gd name="T4" fmla="*/ 85 w 85"/>
                <a:gd name="T5" fmla="*/ 62 h 62"/>
                <a:gd name="T6" fmla="*/ 0 w 85"/>
                <a:gd name="T7" fmla="*/ 17 h 62"/>
                <a:gd name="T8" fmla="*/ 0 w 85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5"/>
                <a:gd name="T16" fmla="*/ 0 h 62"/>
                <a:gd name="T17" fmla="*/ 85 w 85"/>
                <a:gd name="T18" fmla="*/ 62 h 6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5" h="62">
                  <a:moveTo>
                    <a:pt x="0" y="0"/>
                  </a:moveTo>
                  <a:lnTo>
                    <a:pt x="85" y="45"/>
                  </a:lnTo>
                  <a:lnTo>
                    <a:pt x="85" y="6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31" name="Rectangle 59"/>
            <p:cNvSpPr>
              <a:spLocks noChangeArrowheads="1"/>
            </p:cNvSpPr>
            <p:nvPr/>
          </p:nvSpPr>
          <p:spPr bwMode="auto">
            <a:xfrm>
              <a:off x="4691" y="2260"/>
              <a:ext cx="6" cy="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32" name="Freeform 60"/>
            <p:cNvSpPr>
              <a:spLocks/>
            </p:cNvSpPr>
            <p:nvPr/>
          </p:nvSpPr>
          <p:spPr bwMode="auto">
            <a:xfrm>
              <a:off x="4697" y="2260"/>
              <a:ext cx="73" cy="51"/>
            </a:xfrm>
            <a:custGeom>
              <a:avLst/>
              <a:gdLst>
                <a:gd name="T0" fmla="*/ 0 w 73"/>
                <a:gd name="T1" fmla="*/ 0 h 51"/>
                <a:gd name="T2" fmla="*/ 0 w 73"/>
                <a:gd name="T3" fmla="*/ 0 h 51"/>
                <a:gd name="T4" fmla="*/ 73 w 73"/>
                <a:gd name="T5" fmla="*/ 34 h 51"/>
                <a:gd name="T6" fmla="*/ 73 w 73"/>
                <a:gd name="T7" fmla="*/ 51 h 51"/>
                <a:gd name="T8" fmla="*/ 0 w 73"/>
                <a:gd name="T9" fmla="*/ 17 h 51"/>
                <a:gd name="T10" fmla="*/ 0 w 73"/>
                <a:gd name="T11" fmla="*/ 0 h 5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73"/>
                <a:gd name="T19" fmla="*/ 0 h 51"/>
                <a:gd name="T20" fmla="*/ 73 w 73"/>
                <a:gd name="T21" fmla="*/ 51 h 5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73" h="51">
                  <a:moveTo>
                    <a:pt x="0" y="0"/>
                  </a:moveTo>
                  <a:lnTo>
                    <a:pt x="0" y="0"/>
                  </a:lnTo>
                  <a:lnTo>
                    <a:pt x="73" y="34"/>
                  </a:lnTo>
                  <a:lnTo>
                    <a:pt x="73" y="51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33" name="Freeform 61"/>
            <p:cNvSpPr>
              <a:spLocks/>
            </p:cNvSpPr>
            <p:nvPr/>
          </p:nvSpPr>
          <p:spPr bwMode="auto">
            <a:xfrm>
              <a:off x="4804" y="2311"/>
              <a:ext cx="84" cy="62"/>
            </a:xfrm>
            <a:custGeom>
              <a:avLst/>
              <a:gdLst>
                <a:gd name="T0" fmla="*/ 0 w 84"/>
                <a:gd name="T1" fmla="*/ 0 h 62"/>
                <a:gd name="T2" fmla="*/ 84 w 84"/>
                <a:gd name="T3" fmla="*/ 45 h 62"/>
                <a:gd name="T4" fmla="*/ 84 w 84"/>
                <a:gd name="T5" fmla="*/ 62 h 62"/>
                <a:gd name="T6" fmla="*/ 0 w 84"/>
                <a:gd name="T7" fmla="*/ 17 h 62"/>
                <a:gd name="T8" fmla="*/ 0 w 84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4"/>
                <a:gd name="T16" fmla="*/ 0 h 62"/>
                <a:gd name="T17" fmla="*/ 84 w 84"/>
                <a:gd name="T18" fmla="*/ 62 h 6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4" h="62">
                  <a:moveTo>
                    <a:pt x="0" y="0"/>
                  </a:moveTo>
                  <a:lnTo>
                    <a:pt x="84" y="45"/>
                  </a:lnTo>
                  <a:lnTo>
                    <a:pt x="84" y="6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34" name="Freeform 62"/>
            <p:cNvSpPr>
              <a:spLocks/>
            </p:cNvSpPr>
            <p:nvPr/>
          </p:nvSpPr>
          <p:spPr bwMode="auto">
            <a:xfrm>
              <a:off x="4922" y="2373"/>
              <a:ext cx="85" cy="62"/>
            </a:xfrm>
            <a:custGeom>
              <a:avLst/>
              <a:gdLst>
                <a:gd name="T0" fmla="*/ 0 w 85"/>
                <a:gd name="T1" fmla="*/ 0 h 62"/>
                <a:gd name="T2" fmla="*/ 85 w 85"/>
                <a:gd name="T3" fmla="*/ 45 h 62"/>
                <a:gd name="T4" fmla="*/ 85 w 85"/>
                <a:gd name="T5" fmla="*/ 62 h 62"/>
                <a:gd name="T6" fmla="*/ 0 w 85"/>
                <a:gd name="T7" fmla="*/ 17 h 62"/>
                <a:gd name="T8" fmla="*/ 0 w 85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5"/>
                <a:gd name="T16" fmla="*/ 0 h 62"/>
                <a:gd name="T17" fmla="*/ 85 w 85"/>
                <a:gd name="T18" fmla="*/ 62 h 6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5" h="62">
                  <a:moveTo>
                    <a:pt x="0" y="0"/>
                  </a:moveTo>
                  <a:lnTo>
                    <a:pt x="85" y="45"/>
                  </a:lnTo>
                  <a:lnTo>
                    <a:pt x="85" y="6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35" name="Freeform 63"/>
            <p:cNvSpPr>
              <a:spLocks/>
            </p:cNvSpPr>
            <p:nvPr/>
          </p:nvSpPr>
          <p:spPr bwMode="auto">
            <a:xfrm>
              <a:off x="5041" y="2435"/>
              <a:ext cx="73" cy="56"/>
            </a:xfrm>
            <a:custGeom>
              <a:avLst/>
              <a:gdLst>
                <a:gd name="T0" fmla="*/ 0 w 73"/>
                <a:gd name="T1" fmla="*/ 0 h 56"/>
                <a:gd name="T2" fmla="*/ 73 w 73"/>
                <a:gd name="T3" fmla="*/ 39 h 56"/>
                <a:gd name="T4" fmla="*/ 73 w 73"/>
                <a:gd name="T5" fmla="*/ 56 h 56"/>
                <a:gd name="T6" fmla="*/ 0 w 73"/>
                <a:gd name="T7" fmla="*/ 17 h 56"/>
                <a:gd name="T8" fmla="*/ 0 w 73"/>
                <a:gd name="T9" fmla="*/ 0 h 5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3"/>
                <a:gd name="T16" fmla="*/ 0 h 56"/>
                <a:gd name="T17" fmla="*/ 73 w 73"/>
                <a:gd name="T18" fmla="*/ 56 h 5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3" h="56">
                  <a:moveTo>
                    <a:pt x="0" y="0"/>
                  </a:moveTo>
                  <a:lnTo>
                    <a:pt x="73" y="39"/>
                  </a:lnTo>
                  <a:lnTo>
                    <a:pt x="73" y="56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736" name="Rectangle 64"/>
            <p:cNvSpPr>
              <a:spLocks noChangeArrowheads="1"/>
            </p:cNvSpPr>
            <p:nvPr/>
          </p:nvSpPr>
          <p:spPr bwMode="auto">
            <a:xfrm>
              <a:off x="1767" y="152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37" name="Rectangle 65"/>
            <p:cNvSpPr>
              <a:spLocks noChangeArrowheads="1"/>
            </p:cNvSpPr>
            <p:nvPr/>
          </p:nvSpPr>
          <p:spPr bwMode="auto">
            <a:xfrm>
              <a:off x="1767" y="154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38" name="Rectangle 66"/>
            <p:cNvSpPr>
              <a:spLocks noChangeArrowheads="1"/>
            </p:cNvSpPr>
            <p:nvPr/>
          </p:nvSpPr>
          <p:spPr bwMode="auto">
            <a:xfrm>
              <a:off x="1767" y="1577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39" name="Rectangle 67"/>
            <p:cNvSpPr>
              <a:spLocks noChangeArrowheads="1"/>
            </p:cNvSpPr>
            <p:nvPr/>
          </p:nvSpPr>
          <p:spPr bwMode="auto">
            <a:xfrm>
              <a:off x="1767" y="1605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0" name="Rectangle 68"/>
            <p:cNvSpPr>
              <a:spLocks noChangeArrowheads="1"/>
            </p:cNvSpPr>
            <p:nvPr/>
          </p:nvSpPr>
          <p:spPr bwMode="auto">
            <a:xfrm>
              <a:off x="1767" y="163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1" name="Rectangle 69"/>
            <p:cNvSpPr>
              <a:spLocks noChangeArrowheads="1"/>
            </p:cNvSpPr>
            <p:nvPr/>
          </p:nvSpPr>
          <p:spPr bwMode="auto">
            <a:xfrm>
              <a:off x="1767" y="166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2" name="Rectangle 70"/>
            <p:cNvSpPr>
              <a:spLocks noChangeArrowheads="1"/>
            </p:cNvSpPr>
            <p:nvPr/>
          </p:nvSpPr>
          <p:spPr bwMode="auto">
            <a:xfrm>
              <a:off x="1767" y="169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3" name="Rectangle 71"/>
            <p:cNvSpPr>
              <a:spLocks noChangeArrowheads="1"/>
            </p:cNvSpPr>
            <p:nvPr/>
          </p:nvSpPr>
          <p:spPr bwMode="auto">
            <a:xfrm>
              <a:off x="1767" y="1718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4" name="Rectangle 72"/>
            <p:cNvSpPr>
              <a:spLocks noChangeArrowheads="1"/>
            </p:cNvSpPr>
            <p:nvPr/>
          </p:nvSpPr>
          <p:spPr bwMode="auto">
            <a:xfrm>
              <a:off x="1767" y="174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5" name="Rectangle 73"/>
            <p:cNvSpPr>
              <a:spLocks noChangeArrowheads="1"/>
            </p:cNvSpPr>
            <p:nvPr/>
          </p:nvSpPr>
          <p:spPr bwMode="auto">
            <a:xfrm>
              <a:off x="1767" y="177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6" name="Rectangle 74"/>
            <p:cNvSpPr>
              <a:spLocks noChangeArrowheads="1"/>
            </p:cNvSpPr>
            <p:nvPr/>
          </p:nvSpPr>
          <p:spPr bwMode="auto">
            <a:xfrm>
              <a:off x="1767" y="180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7" name="Rectangle 75"/>
            <p:cNvSpPr>
              <a:spLocks noChangeArrowheads="1"/>
            </p:cNvSpPr>
            <p:nvPr/>
          </p:nvSpPr>
          <p:spPr bwMode="auto">
            <a:xfrm>
              <a:off x="1767" y="183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8" name="Rectangle 76"/>
            <p:cNvSpPr>
              <a:spLocks noChangeArrowheads="1"/>
            </p:cNvSpPr>
            <p:nvPr/>
          </p:nvSpPr>
          <p:spPr bwMode="auto">
            <a:xfrm>
              <a:off x="1767" y="1859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49" name="Rectangle 77"/>
            <p:cNvSpPr>
              <a:spLocks noChangeArrowheads="1"/>
            </p:cNvSpPr>
            <p:nvPr/>
          </p:nvSpPr>
          <p:spPr bwMode="auto">
            <a:xfrm>
              <a:off x="1767" y="188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0" name="Rectangle 78"/>
            <p:cNvSpPr>
              <a:spLocks noChangeArrowheads="1"/>
            </p:cNvSpPr>
            <p:nvPr/>
          </p:nvSpPr>
          <p:spPr bwMode="auto">
            <a:xfrm>
              <a:off x="1767" y="191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1" name="Rectangle 79"/>
            <p:cNvSpPr>
              <a:spLocks noChangeArrowheads="1"/>
            </p:cNvSpPr>
            <p:nvPr/>
          </p:nvSpPr>
          <p:spPr bwMode="auto">
            <a:xfrm>
              <a:off x="1767" y="194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2" name="Rectangle 80"/>
            <p:cNvSpPr>
              <a:spLocks noChangeArrowheads="1"/>
            </p:cNvSpPr>
            <p:nvPr/>
          </p:nvSpPr>
          <p:spPr bwMode="auto">
            <a:xfrm>
              <a:off x="1767" y="1972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3" name="Rectangle 81"/>
            <p:cNvSpPr>
              <a:spLocks noChangeArrowheads="1"/>
            </p:cNvSpPr>
            <p:nvPr/>
          </p:nvSpPr>
          <p:spPr bwMode="auto">
            <a:xfrm>
              <a:off x="1767" y="2000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4" name="Rectangle 82"/>
            <p:cNvSpPr>
              <a:spLocks noChangeArrowheads="1"/>
            </p:cNvSpPr>
            <p:nvPr/>
          </p:nvSpPr>
          <p:spPr bwMode="auto">
            <a:xfrm>
              <a:off x="1767" y="202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5" name="Rectangle 83"/>
            <p:cNvSpPr>
              <a:spLocks noChangeArrowheads="1"/>
            </p:cNvSpPr>
            <p:nvPr/>
          </p:nvSpPr>
          <p:spPr bwMode="auto">
            <a:xfrm>
              <a:off x="1767" y="205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6" name="Rectangle 84"/>
            <p:cNvSpPr>
              <a:spLocks noChangeArrowheads="1"/>
            </p:cNvSpPr>
            <p:nvPr/>
          </p:nvSpPr>
          <p:spPr bwMode="auto">
            <a:xfrm>
              <a:off x="1767" y="208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7" name="Rectangle 85"/>
            <p:cNvSpPr>
              <a:spLocks noChangeArrowheads="1"/>
            </p:cNvSpPr>
            <p:nvPr/>
          </p:nvSpPr>
          <p:spPr bwMode="auto">
            <a:xfrm>
              <a:off x="1767" y="2113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8" name="Rectangle 86"/>
            <p:cNvSpPr>
              <a:spLocks noChangeArrowheads="1"/>
            </p:cNvSpPr>
            <p:nvPr/>
          </p:nvSpPr>
          <p:spPr bwMode="auto">
            <a:xfrm>
              <a:off x="1767" y="2141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59" name="Rectangle 87"/>
            <p:cNvSpPr>
              <a:spLocks noChangeArrowheads="1"/>
            </p:cNvSpPr>
            <p:nvPr/>
          </p:nvSpPr>
          <p:spPr bwMode="auto">
            <a:xfrm>
              <a:off x="1767" y="217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0" name="Rectangle 88"/>
            <p:cNvSpPr>
              <a:spLocks noChangeArrowheads="1"/>
            </p:cNvSpPr>
            <p:nvPr/>
          </p:nvSpPr>
          <p:spPr bwMode="auto">
            <a:xfrm>
              <a:off x="1767" y="219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1" name="Rectangle 89"/>
            <p:cNvSpPr>
              <a:spLocks noChangeArrowheads="1"/>
            </p:cNvSpPr>
            <p:nvPr/>
          </p:nvSpPr>
          <p:spPr bwMode="auto">
            <a:xfrm>
              <a:off x="1767" y="222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2" name="Rectangle 90"/>
            <p:cNvSpPr>
              <a:spLocks noChangeArrowheads="1"/>
            </p:cNvSpPr>
            <p:nvPr/>
          </p:nvSpPr>
          <p:spPr bwMode="auto">
            <a:xfrm>
              <a:off x="1767" y="2254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3" name="Rectangle 91"/>
            <p:cNvSpPr>
              <a:spLocks noChangeArrowheads="1"/>
            </p:cNvSpPr>
            <p:nvPr/>
          </p:nvSpPr>
          <p:spPr bwMode="auto">
            <a:xfrm>
              <a:off x="1767" y="228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4" name="Rectangle 92"/>
            <p:cNvSpPr>
              <a:spLocks noChangeArrowheads="1"/>
            </p:cNvSpPr>
            <p:nvPr/>
          </p:nvSpPr>
          <p:spPr bwMode="auto">
            <a:xfrm>
              <a:off x="1767" y="231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5" name="Rectangle 93"/>
            <p:cNvSpPr>
              <a:spLocks noChangeArrowheads="1"/>
            </p:cNvSpPr>
            <p:nvPr/>
          </p:nvSpPr>
          <p:spPr bwMode="auto">
            <a:xfrm>
              <a:off x="1767" y="233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6" name="Rectangle 94"/>
            <p:cNvSpPr>
              <a:spLocks noChangeArrowheads="1"/>
            </p:cNvSpPr>
            <p:nvPr/>
          </p:nvSpPr>
          <p:spPr bwMode="auto">
            <a:xfrm>
              <a:off x="1767" y="236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7" name="Rectangle 95"/>
            <p:cNvSpPr>
              <a:spLocks noChangeArrowheads="1"/>
            </p:cNvSpPr>
            <p:nvPr/>
          </p:nvSpPr>
          <p:spPr bwMode="auto">
            <a:xfrm>
              <a:off x="1767" y="2395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8" name="Rectangle 96"/>
            <p:cNvSpPr>
              <a:spLocks noChangeArrowheads="1"/>
            </p:cNvSpPr>
            <p:nvPr/>
          </p:nvSpPr>
          <p:spPr bwMode="auto">
            <a:xfrm>
              <a:off x="1767" y="242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69" name="Rectangle 97"/>
            <p:cNvSpPr>
              <a:spLocks noChangeArrowheads="1"/>
            </p:cNvSpPr>
            <p:nvPr/>
          </p:nvSpPr>
          <p:spPr bwMode="auto">
            <a:xfrm>
              <a:off x="1767" y="245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0" name="Rectangle 98"/>
            <p:cNvSpPr>
              <a:spLocks noChangeArrowheads="1"/>
            </p:cNvSpPr>
            <p:nvPr/>
          </p:nvSpPr>
          <p:spPr bwMode="auto">
            <a:xfrm>
              <a:off x="1767" y="248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1" name="Rectangle 99"/>
            <p:cNvSpPr>
              <a:spLocks noChangeArrowheads="1"/>
            </p:cNvSpPr>
            <p:nvPr/>
          </p:nvSpPr>
          <p:spPr bwMode="auto">
            <a:xfrm>
              <a:off x="1767" y="2508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2" name="Rectangle 100"/>
            <p:cNvSpPr>
              <a:spLocks noChangeArrowheads="1"/>
            </p:cNvSpPr>
            <p:nvPr/>
          </p:nvSpPr>
          <p:spPr bwMode="auto">
            <a:xfrm>
              <a:off x="1767" y="2536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3" name="Rectangle 101"/>
            <p:cNvSpPr>
              <a:spLocks noChangeArrowheads="1"/>
            </p:cNvSpPr>
            <p:nvPr/>
          </p:nvSpPr>
          <p:spPr bwMode="auto">
            <a:xfrm>
              <a:off x="1767" y="256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4" name="Rectangle 102"/>
            <p:cNvSpPr>
              <a:spLocks noChangeArrowheads="1"/>
            </p:cNvSpPr>
            <p:nvPr/>
          </p:nvSpPr>
          <p:spPr bwMode="auto">
            <a:xfrm>
              <a:off x="1767" y="259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5" name="Rectangle 103"/>
            <p:cNvSpPr>
              <a:spLocks noChangeArrowheads="1"/>
            </p:cNvSpPr>
            <p:nvPr/>
          </p:nvSpPr>
          <p:spPr bwMode="auto">
            <a:xfrm>
              <a:off x="1767" y="262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6" name="Rectangle 104"/>
            <p:cNvSpPr>
              <a:spLocks noChangeArrowheads="1"/>
            </p:cNvSpPr>
            <p:nvPr/>
          </p:nvSpPr>
          <p:spPr bwMode="auto">
            <a:xfrm>
              <a:off x="1767" y="2649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7" name="Rectangle 105"/>
            <p:cNvSpPr>
              <a:spLocks noChangeArrowheads="1"/>
            </p:cNvSpPr>
            <p:nvPr/>
          </p:nvSpPr>
          <p:spPr bwMode="auto">
            <a:xfrm>
              <a:off x="1767" y="267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8" name="Rectangle 106"/>
            <p:cNvSpPr>
              <a:spLocks noChangeArrowheads="1"/>
            </p:cNvSpPr>
            <p:nvPr/>
          </p:nvSpPr>
          <p:spPr bwMode="auto">
            <a:xfrm>
              <a:off x="1767" y="270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79" name="Rectangle 107"/>
            <p:cNvSpPr>
              <a:spLocks noChangeArrowheads="1"/>
            </p:cNvSpPr>
            <p:nvPr/>
          </p:nvSpPr>
          <p:spPr bwMode="auto">
            <a:xfrm>
              <a:off x="1767" y="273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0" name="Rectangle 108"/>
            <p:cNvSpPr>
              <a:spLocks noChangeArrowheads="1"/>
            </p:cNvSpPr>
            <p:nvPr/>
          </p:nvSpPr>
          <p:spPr bwMode="auto">
            <a:xfrm>
              <a:off x="1767" y="276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1" name="Rectangle 109"/>
            <p:cNvSpPr>
              <a:spLocks noChangeArrowheads="1"/>
            </p:cNvSpPr>
            <p:nvPr/>
          </p:nvSpPr>
          <p:spPr bwMode="auto">
            <a:xfrm>
              <a:off x="1767" y="2790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2" name="Rectangle 110"/>
            <p:cNvSpPr>
              <a:spLocks noChangeArrowheads="1"/>
            </p:cNvSpPr>
            <p:nvPr/>
          </p:nvSpPr>
          <p:spPr bwMode="auto">
            <a:xfrm>
              <a:off x="1767" y="281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3" name="Rectangle 111"/>
            <p:cNvSpPr>
              <a:spLocks noChangeArrowheads="1"/>
            </p:cNvSpPr>
            <p:nvPr/>
          </p:nvSpPr>
          <p:spPr bwMode="auto">
            <a:xfrm>
              <a:off x="1767" y="284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4" name="Rectangle 112"/>
            <p:cNvSpPr>
              <a:spLocks noChangeArrowheads="1"/>
            </p:cNvSpPr>
            <p:nvPr/>
          </p:nvSpPr>
          <p:spPr bwMode="auto">
            <a:xfrm>
              <a:off x="1767" y="287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5" name="Rectangle 113"/>
            <p:cNvSpPr>
              <a:spLocks noChangeArrowheads="1"/>
            </p:cNvSpPr>
            <p:nvPr/>
          </p:nvSpPr>
          <p:spPr bwMode="auto">
            <a:xfrm>
              <a:off x="1767" y="290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6" name="Rectangle 114"/>
            <p:cNvSpPr>
              <a:spLocks noChangeArrowheads="1"/>
            </p:cNvSpPr>
            <p:nvPr/>
          </p:nvSpPr>
          <p:spPr bwMode="auto">
            <a:xfrm>
              <a:off x="1767" y="2931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7" name="Rectangle 115"/>
            <p:cNvSpPr>
              <a:spLocks noChangeArrowheads="1"/>
            </p:cNvSpPr>
            <p:nvPr/>
          </p:nvSpPr>
          <p:spPr bwMode="auto">
            <a:xfrm>
              <a:off x="1767" y="296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8" name="Rectangle 116"/>
            <p:cNvSpPr>
              <a:spLocks noChangeArrowheads="1"/>
            </p:cNvSpPr>
            <p:nvPr/>
          </p:nvSpPr>
          <p:spPr bwMode="auto">
            <a:xfrm>
              <a:off x="1767" y="298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89" name="Rectangle 117"/>
            <p:cNvSpPr>
              <a:spLocks noChangeArrowheads="1"/>
            </p:cNvSpPr>
            <p:nvPr/>
          </p:nvSpPr>
          <p:spPr bwMode="auto">
            <a:xfrm>
              <a:off x="1767" y="301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0" name="Rectangle 118"/>
            <p:cNvSpPr>
              <a:spLocks noChangeArrowheads="1"/>
            </p:cNvSpPr>
            <p:nvPr/>
          </p:nvSpPr>
          <p:spPr bwMode="auto">
            <a:xfrm>
              <a:off x="1767" y="3044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1" name="Rectangle 119"/>
            <p:cNvSpPr>
              <a:spLocks noChangeArrowheads="1"/>
            </p:cNvSpPr>
            <p:nvPr/>
          </p:nvSpPr>
          <p:spPr bwMode="auto">
            <a:xfrm>
              <a:off x="1767" y="3072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2" name="Rectangle 120"/>
            <p:cNvSpPr>
              <a:spLocks noChangeArrowheads="1"/>
            </p:cNvSpPr>
            <p:nvPr/>
          </p:nvSpPr>
          <p:spPr bwMode="auto">
            <a:xfrm>
              <a:off x="1767" y="310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3" name="Rectangle 121"/>
            <p:cNvSpPr>
              <a:spLocks noChangeArrowheads="1"/>
            </p:cNvSpPr>
            <p:nvPr/>
          </p:nvSpPr>
          <p:spPr bwMode="auto">
            <a:xfrm>
              <a:off x="1767" y="312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4" name="Rectangle 122"/>
            <p:cNvSpPr>
              <a:spLocks noChangeArrowheads="1"/>
            </p:cNvSpPr>
            <p:nvPr/>
          </p:nvSpPr>
          <p:spPr bwMode="auto">
            <a:xfrm>
              <a:off x="1767" y="315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5" name="Rectangle 123"/>
            <p:cNvSpPr>
              <a:spLocks noChangeArrowheads="1"/>
            </p:cNvSpPr>
            <p:nvPr/>
          </p:nvSpPr>
          <p:spPr bwMode="auto">
            <a:xfrm>
              <a:off x="1767" y="3185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6" name="Rectangle 124"/>
            <p:cNvSpPr>
              <a:spLocks noChangeArrowheads="1"/>
            </p:cNvSpPr>
            <p:nvPr/>
          </p:nvSpPr>
          <p:spPr bwMode="auto">
            <a:xfrm>
              <a:off x="1767" y="321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7" name="Rectangle 125"/>
            <p:cNvSpPr>
              <a:spLocks noChangeArrowheads="1"/>
            </p:cNvSpPr>
            <p:nvPr/>
          </p:nvSpPr>
          <p:spPr bwMode="auto">
            <a:xfrm>
              <a:off x="1767" y="324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8" name="Rectangle 126"/>
            <p:cNvSpPr>
              <a:spLocks noChangeArrowheads="1"/>
            </p:cNvSpPr>
            <p:nvPr/>
          </p:nvSpPr>
          <p:spPr bwMode="auto">
            <a:xfrm>
              <a:off x="1767" y="327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799" name="Rectangle 127"/>
            <p:cNvSpPr>
              <a:spLocks noChangeArrowheads="1"/>
            </p:cNvSpPr>
            <p:nvPr/>
          </p:nvSpPr>
          <p:spPr bwMode="auto">
            <a:xfrm>
              <a:off x="1767" y="329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0" name="Rectangle 128"/>
            <p:cNvSpPr>
              <a:spLocks noChangeArrowheads="1"/>
            </p:cNvSpPr>
            <p:nvPr/>
          </p:nvSpPr>
          <p:spPr bwMode="auto">
            <a:xfrm>
              <a:off x="1767" y="3326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1" name="Rectangle 129"/>
            <p:cNvSpPr>
              <a:spLocks noChangeArrowheads="1"/>
            </p:cNvSpPr>
            <p:nvPr/>
          </p:nvSpPr>
          <p:spPr bwMode="auto">
            <a:xfrm>
              <a:off x="1767" y="335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2" name="Rectangle 130"/>
            <p:cNvSpPr>
              <a:spLocks noChangeArrowheads="1"/>
            </p:cNvSpPr>
            <p:nvPr/>
          </p:nvSpPr>
          <p:spPr bwMode="auto">
            <a:xfrm>
              <a:off x="1767" y="338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3" name="Rectangle 131"/>
            <p:cNvSpPr>
              <a:spLocks noChangeArrowheads="1"/>
            </p:cNvSpPr>
            <p:nvPr/>
          </p:nvSpPr>
          <p:spPr bwMode="auto">
            <a:xfrm>
              <a:off x="1767" y="3411"/>
              <a:ext cx="17" cy="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4" name="Rectangle 132"/>
            <p:cNvSpPr>
              <a:spLocks noChangeArrowheads="1"/>
            </p:cNvSpPr>
            <p:nvPr/>
          </p:nvSpPr>
          <p:spPr bwMode="auto">
            <a:xfrm>
              <a:off x="2269" y="152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5" name="Rectangle 133"/>
            <p:cNvSpPr>
              <a:spLocks noChangeArrowheads="1"/>
            </p:cNvSpPr>
            <p:nvPr/>
          </p:nvSpPr>
          <p:spPr bwMode="auto">
            <a:xfrm>
              <a:off x="2269" y="154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6" name="Rectangle 134"/>
            <p:cNvSpPr>
              <a:spLocks noChangeArrowheads="1"/>
            </p:cNvSpPr>
            <p:nvPr/>
          </p:nvSpPr>
          <p:spPr bwMode="auto">
            <a:xfrm>
              <a:off x="2269" y="1577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7" name="Rectangle 135"/>
            <p:cNvSpPr>
              <a:spLocks noChangeArrowheads="1"/>
            </p:cNvSpPr>
            <p:nvPr/>
          </p:nvSpPr>
          <p:spPr bwMode="auto">
            <a:xfrm>
              <a:off x="2269" y="1605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8" name="Rectangle 136"/>
            <p:cNvSpPr>
              <a:spLocks noChangeArrowheads="1"/>
            </p:cNvSpPr>
            <p:nvPr/>
          </p:nvSpPr>
          <p:spPr bwMode="auto">
            <a:xfrm>
              <a:off x="2269" y="163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09" name="Rectangle 137"/>
            <p:cNvSpPr>
              <a:spLocks noChangeArrowheads="1"/>
            </p:cNvSpPr>
            <p:nvPr/>
          </p:nvSpPr>
          <p:spPr bwMode="auto">
            <a:xfrm>
              <a:off x="2269" y="166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0" name="Rectangle 138"/>
            <p:cNvSpPr>
              <a:spLocks noChangeArrowheads="1"/>
            </p:cNvSpPr>
            <p:nvPr/>
          </p:nvSpPr>
          <p:spPr bwMode="auto">
            <a:xfrm>
              <a:off x="2269" y="169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1" name="Rectangle 139"/>
            <p:cNvSpPr>
              <a:spLocks noChangeArrowheads="1"/>
            </p:cNvSpPr>
            <p:nvPr/>
          </p:nvSpPr>
          <p:spPr bwMode="auto">
            <a:xfrm>
              <a:off x="2269" y="1718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2" name="Rectangle 140"/>
            <p:cNvSpPr>
              <a:spLocks noChangeArrowheads="1"/>
            </p:cNvSpPr>
            <p:nvPr/>
          </p:nvSpPr>
          <p:spPr bwMode="auto">
            <a:xfrm>
              <a:off x="2269" y="174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3" name="Rectangle 141"/>
            <p:cNvSpPr>
              <a:spLocks noChangeArrowheads="1"/>
            </p:cNvSpPr>
            <p:nvPr/>
          </p:nvSpPr>
          <p:spPr bwMode="auto">
            <a:xfrm>
              <a:off x="2269" y="177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4" name="Rectangle 142"/>
            <p:cNvSpPr>
              <a:spLocks noChangeArrowheads="1"/>
            </p:cNvSpPr>
            <p:nvPr/>
          </p:nvSpPr>
          <p:spPr bwMode="auto">
            <a:xfrm>
              <a:off x="2269" y="180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5" name="Rectangle 143"/>
            <p:cNvSpPr>
              <a:spLocks noChangeArrowheads="1"/>
            </p:cNvSpPr>
            <p:nvPr/>
          </p:nvSpPr>
          <p:spPr bwMode="auto">
            <a:xfrm>
              <a:off x="2269" y="183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6" name="Rectangle 144"/>
            <p:cNvSpPr>
              <a:spLocks noChangeArrowheads="1"/>
            </p:cNvSpPr>
            <p:nvPr/>
          </p:nvSpPr>
          <p:spPr bwMode="auto">
            <a:xfrm>
              <a:off x="2269" y="1859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7" name="Rectangle 145"/>
            <p:cNvSpPr>
              <a:spLocks noChangeArrowheads="1"/>
            </p:cNvSpPr>
            <p:nvPr/>
          </p:nvSpPr>
          <p:spPr bwMode="auto">
            <a:xfrm>
              <a:off x="2269" y="188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8" name="Rectangle 146"/>
            <p:cNvSpPr>
              <a:spLocks noChangeArrowheads="1"/>
            </p:cNvSpPr>
            <p:nvPr/>
          </p:nvSpPr>
          <p:spPr bwMode="auto">
            <a:xfrm>
              <a:off x="2269" y="191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19" name="Rectangle 147"/>
            <p:cNvSpPr>
              <a:spLocks noChangeArrowheads="1"/>
            </p:cNvSpPr>
            <p:nvPr/>
          </p:nvSpPr>
          <p:spPr bwMode="auto">
            <a:xfrm>
              <a:off x="2269" y="194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0" name="Rectangle 148"/>
            <p:cNvSpPr>
              <a:spLocks noChangeArrowheads="1"/>
            </p:cNvSpPr>
            <p:nvPr/>
          </p:nvSpPr>
          <p:spPr bwMode="auto">
            <a:xfrm>
              <a:off x="2269" y="1972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1" name="Rectangle 149"/>
            <p:cNvSpPr>
              <a:spLocks noChangeArrowheads="1"/>
            </p:cNvSpPr>
            <p:nvPr/>
          </p:nvSpPr>
          <p:spPr bwMode="auto">
            <a:xfrm>
              <a:off x="2269" y="2000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2" name="Rectangle 150"/>
            <p:cNvSpPr>
              <a:spLocks noChangeArrowheads="1"/>
            </p:cNvSpPr>
            <p:nvPr/>
          </p:nvSpPr>
          <p:spPr bwMode="auto">
            <a:xfrm>
              <a:off x="2269" y="202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3" name="Rectangle 151"/>
            <p:cNvSpPr>
              <a:spLocks noChangeArrowheads="1"/>
            </p:cNvSpPr>
            <p:nvPr/>
          </p:nvSpPr>
          <p:spPr bwMode="auto">
            <a:xfrm>
              <a:off x="2269" y="205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4" name="Rectangle 152"/>
            <p:cNvSpPr>
              <a:spLocks noChangeArrowheads="1"/>
            </p:cNvSpPr>
            <p:nvPr/>
          </p:nvSpPr>
          <p:spPr bwMode="auto">
            <a:xfrm>
              <a:off x="2269" y="208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5" name="Rectangle 153"/>
            <p:cNvSpPr>
              <a:spLocks noChangeArrowheads="1"/>
            </p:cNvSpPr>
            <p:nvPr/>
          </p:nvSpPr>
          <p:spPr bwMode="auto">
            <a:xfrm>
              <a:off x="2269" y="2113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6" name="Rectangle 154"/>
            <p:cNvSpPr>
              <a:spLocks noChangeArrowheads="1"/>
            </p:cNvSpPr>
            <p:nvPr/>
          </p:nvSpPr>
          <p:spPr bwMode="auto">
            <a:xfrm>
              <a:off x="2269" y="2141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7" name="Rectangle 155"/>
            <p:cNvSpPr>
              <a:spLocks noChangeArrowheads="1"/>
            </p:cNvSpPr>
            <p:nvPr/>
          </p:nvSpPr>
          <p:spPr bwMode="auto">
            <a:xfrm>
              <a:off x="2269" y="217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8" name="Rectangle 156"/>
            <p:cNvSpPr>
              <a:spLocks noChangeArrowheads="1"/>
            </p:cNvSpPr>
            <p:nvPr/>
          </p:nvSpPr>
          <p:spPr bwMode="auto">
            <a:xfrm>
              <a:off x="2269" y="219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29" name="Rectangle 157"/>
            <p:cNvSpPr>
              <a:spLocks noChangeArrowheads="1"/>
            </p:cNvSpPr>
            <p:nvPr/>
          </p:nvSpPr>
          <p:spPr bwMode="auto">
            <a:xfrm>
              <a:off x="2269" y="222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0" name="Rectangle 158"/>
            <p:cNvSpPr>
              <a:spLocks noChangeArrowheads="1"/>
            </p:cNvSpPr>
            <p:nvPr/>
          </p:nvSpPr>
          <p:spPr bwMode="auto">
            <a:xfrm>
              <a:off x="2269" y="2254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1" name="Rectangle 159"/>
            <p:cNvSpPr>
              <a:spLocks noChangeArrowheads="1"/>
            </p:cNvSpPr>
            <p:nvPr/>
          </p:nvSpPr>
          <p:spPr bwMode="auto">
            <a:xfrm>
              <a:off x="2269" y="228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2" name="Rectangle 160"/>
            <p:cNvSpPr>
              <a:spLocks noChangeArrowheads="1"/>
            </p:cNvSpPr>
            <p:nvPr/>
          </p:nvSpPr>
          <p:spPr bwMode="auto">
            <a:xfrm>
              <a:off x="2269" y="231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3" name="Rectangle 161"/>
            <p:cNvSpPr>
              <a:spLocks noChangeArrowheads="1"/>
            </p:cNvSpPr>
            <p:nvPr/>
          </p:nvSpPr>
          <p:spPr bwMode="auto">
            <a:xfrm>
              <a:off x="2269" y="233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4" name="Rectangle 162"/>
            <p:cNvSpPr>
              <a:spLocks noChangeArrowheads="1"/>
            </p:cNvSpPr>
            <p:nvPr/>
          </p:nvSpPr>
          <p:spPr bwMode="auto">
            <a:xfrm>
              <a:off x="2269" y="236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5" name="Rectangle 163"/>
            <p:cNvSpPr>
              <a:spLocks noChangeArrowheads="1"/>
            </p:cNvSpPr>
            <p:nvPr/>
          </p:nvSpPr>
          <p:spPr bwMode="auto">
            <a:xfrm>
              <a:off x="2269" y="2395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6" name="Rectangle 164"/>
            <p:cNvSpPr>
              <a:spLocks noChangeArrowheads="1"/>
            </p:cNvSpPr>
            <p:nvPr/>
          </p:nvSpPr>
          <p:spPr bwMode="auto">
            <a:xfrm>
              <a:off x="2269" y="242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7" name="Rectangle 165"/>
            <p:cNvSpPr>
              <a:spLocks noChangeArrowheads="1"/>
            </p:cNvSpPr>
            <p:nvPr/>
          </p:nvSpPr>
          <p:spPr bwMode="auto">
            <a:xfrm>
              <a:off x="2269" y="245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8" name="Rectangle 166"/>
            <p:cNvSpPr>
              <a:spLocks noChangeArrowheads="1"/>
            </p:cNvSpPr>
            <p:nvPr/>
          </p:nvSpPr>
          <p:spPr bwMode="auto">
            <a:xfrm>
              <a:off x="2269" y="248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39" name="Rectangle 167"/>
            <p:cNvSpPr>
              <a:spLocks noChangeArrowheads="1"/>
            </p:cNvSpPr>
            <p:nvPr/>
          </p:nvSpPr>
          <p:spPr bwMode="auto">
            <a:xfrm>
              <a:off x="2269" y="2508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0" name="Rectangle 168"/>
            <p:cNvSpPr>
              <a:spLocks noChangeArrowheads="1"/>
            </p:cNvSpPr>
            <p:nvPr/>
          </p:nvSpPr>
          <p:spPr bwMode="auto">
            <a:xfrm>
              <a:off x="2269" y="2536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1" name="Rectangle 169"/>
            <p:cNvSpPr>
              <a:spLocks noChangeArrowheads="1"/>
            </p:cNvSpPr>
            <p:nvPr/>
          </p:nvSpPr>
          <p:spPr bwMode="auto">
            <a:xfrm>
              <a:off x="2269" y="256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2" name="Rectangle 170"/>
            <p:cNvSpPr>
              <a:spLocks noChangeArrowheads="1"/>
            </p:cNvSpPr>
            <p:nvPr/>
          </p:nvSpPr>
          <p:spPr bwMode="auto">
            <a:xfrm>
              <a:off x="2269" y="259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3" name="Rectangle 171"/>
            <p:cNvSpPr>
              <a:spLocks noChangeArrowheads="1"/>
            </p:cNvSpPr>
            <p:nvPr/>
          </p:nvSpPr>
          <p:spPr bwMode="auto">
            <a:xfrm>
              <a:off x="2269" y="262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4" name="Rectangle 172"/>
            <p:cNvSpPr>
              <a:spLocks noChangeArrowheads="1"/>
            </p:cNvSpPr>
            <p:nvPr/>
          </p:nvSpPr>
          <p:spPr bwMode="auto">
            <a:xfrm>
              <a:off x="2269" y="2649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5" name="Rectangle 173"/>
            <p:cNvSpPr>
              <a:spLocks noChangeArrowheads="1"/>
            </p:cNvSpPr>
            <p:nvPr/>
          </p:nvSpPr>
          <p:spPr bwMode="auto">
            <a:xfrm>
              <a:off x="2269" y="267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6" name="Rectangle 174"/>
            <p:cNvSpPr>
              <a:spLocks noChangeArrowheads="1"/>
            </p:cNvSpPr>
            <p:nvPr/>
          </p:nvSpPr>
          <p:spPr bwMode="auto">
            <a:xfrm>
              <a:off x="2269" y="270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7" name="Rectangle 175"/>
            <p:cNvSpPr>
              <a:spLocks noChangeArrowheads="1"/>
            </p:cNvSpPr>
            <p:nvPr/>
          </p:nvSpPr>
          <p:spPr bwMode="auto">
            <a:xfrm>
              <a:off x="2269" y="273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8" name="Rectangle 176"/>
            <p:cNvSpPr>
              <a:spLocks noChangeArrowheads="1"/>
            </p:cNvSpPr>
            <p:nvPr/>
          </p:nvSpPr>
          <p:spPr bwMode="auto">
            <a:xfrm>
              <a:off x="2269" y="276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49" name="Rectangle 177"/>
            <p:cNvSpPr>
              <a:spLocks noChangeArrowheads="1"/>
            </p:cNvSpPr>
            <p:nvPr/>
          </p:nvSpPr>
          <p:spPr bwMode="auto">
            <a:xfrm>
              <a:off x="2269" y="2790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0" name="Rectangle 178"/>
            <p:cNvSpPr>
              <a:spLocks noChangeArrowheads="1"/>
            </p:cNvSpPr>
            <p:nvPr/>
          </p:nvSpPr>
          <p:spPr bwMode="auto">
            <a:xfrm>
              <a:off x="2269" y="281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1" name="Rectangle 179"/>
            <p:cNvSpPr>
              <a:spLocks noChangeArrowheads="1"/>
            </p:cNvSpPr>
            <p:nvPr/>
          </p:nvSpPr>
          <p:spPr bwMode="auto">
            <a:xfrm>
              <a:off x="2269" y="284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2" name="Rectangle 180"/>
            <p:cNvSpPr>
              <a:spLocks noChangeArrowheads="1"/>
            </p:cNvSpPr>
            <p:nvPr/>
          </p:nvSpPr>
          <p:spPr bwMode="auto">
            <a:xfrm>
              <a:off x="2269" y="287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3" name="Rectangle 181"/>
            <p:cNvSpPr>
              <a:spLocks noChangeArrowheads="1"/>
            </p:cNvSpPr>
            <p:nvPr/>
          </p:nvSpPr>
          <p:spPr bwMode="auto">
            <a:xfrm>
              <a:off x="2269" y="290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4" name="Rectangle 182"/>
            <p:cNvSpPr>
              <a:spLocks noChangeArrowheads="1"/>
            </p:cNvSpPr>
            <p:nvPr/>
          </p:nvSpPr>
          <p:spPr bwMode="auto">
            <a:xfrm>
              <a:off x="2269" y="2931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5" name="Rectangle 183"/>
            <p:cNvSpPr>
              <a:spLocks noChangeArrowheads="1"/>
            </p:cNvSpPr>
            <p:nvPr/>
          </p:nvSpPr>
          <p:spPr bwMode="auto">
            <a:xfrm>
              <a:off x="2269" y="296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6" name="Rectangle 184"/>
            <p:cNvSpPr>
              <a:spLocks noChangeArrowheads="1"/>
            </p:cNvSpPr>
            <p:nvPr/>
          </p:nvSpPr>
          <p:spPr bwMode="auto">
            <a:xfrm>
              <a:off x="2269" y="298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7" name="Rectangle 185"/>
            <p:cNvSpPr>
              <a:spLocks noChangeArrowheads="1"/>
            </p:cNvSpPr>
            <p:nvPr/>
          </p:nvSpPr>
          <p:spPr bwMode="auto">
            <a:xfrm>
              <a:off x="2269" y="301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8" name="Rectangle 186"/>
            <p:cNvSpPr>
              <a:spLocks noChangeArrowheads="1"/>
            </p:cNvSpPr>
            <p:nvPr/>
          </p:nvSpPr>
          <p:spPr bwMode="auto">
            <a:xfrm>
              <a:off x="2269" y="3044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59" name="Rectangle 187"/>
            <p:cNvSpPr>
              <a:spLocks noChangeArrowheads="1"/>
            </p:cNvSpPr>
            <p:nvPr/>
          </p:nvSpPr>
          <p:spPr bwMode="auto">
            <a:xfrm>
              <a:off x="2269" y="3072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0" name="Rectangle 188"/>
            <p:cNvSpPr>
              <a:spLocks noChangeArrowheads="1"/>
            </p:cNvSpPr>
            <p:nvPr/>
          </p:nvSpPr>
          <p:spPr bwMode="auto">
            <a:xfrm>
              <a:off x="2269" y="310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1" name="Rectangle 189"/>
            <p:cNvSpPr>
              <a:spLocks noChangeArrowheads="1"/>
            </p:cNvSpPr>
            <p:nvPr/>
          </p:nvSpPr>
          <p:spPr bwMode="auto">
            <a:xfrm>
              <a:off x="2269" y="312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2" name="Rectangle 190"/>
            <p:cNvSpPr>
              <a:spLocks noChangeArrowheads="1"/>
            </p:cNvSpPr>
            <p:nvPr/>
          </p:nvSpPr>
          <p:spPr bwMode="auto">
            <a:xfrm>
              <a:off x="2269" y="315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3" name="Rectangle 191"/>
            <p:cNvSpPr>
              <a:spLocks noChangeArrowheads="1"/>
            </p:cNvSpPr>
            <p:nvPr/>
          </p:nvSpPr>
          <p:spPr bwMode="auto">
            <a:xfrm>
              <a:off x="2269" y="3185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4" name="Rectangle 192"/>
            <p:cNvSpPr>
              <a:spLocks noChangeArrowheads="1"/>
            </p:cNvSpPr>
            <p:nvPr/>
          </p:nvSpPr>
          <p:spPr bwMode="auto">
            <a:xfrm>
              <a:off x="2269" y="321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5" name="Rectangle 193"/>
            <p:cNvSpPr>
              <a:spLocks noChangeArrowheads="1"/>
            </p:cNvSpPr>
            <p:nvPr/>
          </p:nvSpPr>
          <p:spPr bwMode="auto">
            <a:xfrm>
              <a:off x="2269" y="324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6" name="Rectangle 194"/>
            <p:cNvSpPr>
              <a:spLocks noChangeArrowheads="1"/>
            </p:cNvSpPr>
            <p:nvPr/>
          </p:nvSpPr>
          <p:spPr bwMode="auto">
            <a:xfrm>
              <a:off x="2269" y="327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7" name="Rectangle 195"/>
            <p:cNvSpPr>
              <a:spLocks noChangeArrowheads="1"/>
            </p:cNvSpPr>
            <p:nvPr/>
          </p:nvSpPr>
          <p:spPr bwMode="auto">
            <a:xfrm>
              <a:off x="2269" y="329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8" name="Rectangle 196"/>
            <p:cNvSpPr>
              <a:spLocks noChangeArrowheads="1"/>
            </p:cNvSpPr>
            <p:nvPr/>
          </p:nvSpPr>
          <p:spPr bwMode="auto">
            <a:xfrm>
              <a:off x="2269" y="3326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69" name="Rectangle 197"/>
            <p:cNvSpPr>
              <a:spLocks noChangeArrowheads="1"/>
            </p:cNvSpPr>
            <p:nvPr/>
          </p:nvSpPr>
          <p:spPr bwMode="auto">
            <a:xfrm>
              <a:off x="2269" y="335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0" name="Rectangle 198"/>
            <p:cNvSpPr>
              <a:spLocks noChangeArrowheads="1"/>
            </p:cNvSpPr>
            <p:nvPr/>
          </p:nvSpPr>
          <p:spPr bwMode="auto">
            <a:xfrm>
              <a:off x="2269" y="338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1" name="Rectangle 199"/>
            <p:cNvSpPr>
              <a:spLocks noChangeArrowheads="1"/>
            </p:cNvSpPr>
            <p:nvPr/>
          </p:nvSpPr>
          <p:spPr bwMode="auto">
            <a:xfrm>
              <a:off x="2269" y="3411"/>
              <a:ext cx="17" cy="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2" name="Rectangle 200"/>
            <p:cNvSpPr>
              <a:spLocks noChangeArrowheads="1"/>
            </p:cNvSpPr>
            <p:nvPr/>
          </p:nvSpPr>
          <p:spPr bwMode="auto">
            <a:xfrm>
              <a:off x="3223" y="152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3" name="Rectangle 201"/>
            <p:cNvSpPr>
              <a:spLocks noChangeArrowheads="1"/>
            </p:cNvSpPr>
            <p:nvPr/>
          </p:nvSpPr>
          <p:spPr bwMode="auto">
            <a:xfrm>
              <a:off x="3223" y="154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4" name="Rectangle 202"/>
            <p:cNvSpPr>
              <a:spLocks noChangeArrowheads="1"/>
            </p:cNvSpPr>
            <p:nvPr/>
          </p:nvSpPr>
          <p:spPr bwMode="auto">
            <a:xfrm>
              <a:off x="3223" y="1577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5" name="Rectangle 203"/>
            <p:cNvSpPr>
              <a:spLocks noChangeArrowheads="1"/>
            </p:cNvSpPr>
            <p:nvPr/>
          </p:nvSpPr>
          <p:spPr bwMode="auto">
            <a:xfrm>
              <a:off x="3223" y="1605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6" name="Rectangle 204"/>
            <p:cNvSpPr>
              <a:spLocks noChangeArrowheads="1"/>
            </p:cNvSpPr>
            <p:nvPr/>
          </p:nvSpPr>
          <p:spPr bwMode="auto">
            <a:xfrm>
              <a:off x="3223" y="163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7" name="Rectangle 205"/>
            <p:cNvSpPr>
              <a:spLocks noChangeArrowheads="1"/>
            </p:cNvSpPr>
            <p:nvPr/>
          </p:nvSpPr>
          <p:spPr bwMode="auto">
            <a:xfrm>
              <a:off x="3223" y="166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8" name="Rectangle 206"/>
            <p:cNvSpPr>
              <a:spLocks noChangeArrowheads="1"/>
            </p:cNvSpPr>
            <p:nvPr/>
          </p:nvSpPr>
          <p:spPr bwMode="auto">
            <a:xfrm>
              <a:off x="3223" y="169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79" name="Rectangle 207"/>
            <p:cNvSpPr>
              <a:spLocks noChangeArrowheads="1"/>
            </p:cNvSpPr>
            <p:nvPr/>
          </p:nvSpPr>
          <p:spPr bwMode="auto">
            <a:xfrm>
              <a:off x="3223" y="1718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0" name="Rectangle 208"/>
            <p:cNvSpPr>
              <a:spLocks noChangeArrowheads="1"/>
            </p:cNvSpPr>
            <p:nvPr/>
          </p:nvSpPr>
          <p:spPr bwMode="auto">
            <a:xfrm>
              <a:off x="3223" y="174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1" name="Rectangle 209"/>
            <p:cNvSpPr>
              <a:spLocks noChangeArrowheads="1"/>
            </p:cNvSpPr>
            <p:nvPr/>
          </p:nvSpPr>
          <p:spPr bwMode="auto">
            <a:xfrm>
              <a:off x="3223" y="177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2" name="Rectangle 210"/>
            <p:cNvSpPr>
              <a:spLocks noChangeArrowheads="1"/>
            </p:cNvSpPr>
            <p:nvPr/>
          </p:nvSpPr>
          <p:spPr bwMode="auto">
            <a:xfrm>
              <a:off x="3223" y="180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3" name="Rectangle 211"/>
            <p:cNvSpPr>
              <a:spLocks noChangeArrowheads="1"/>
            </p:cNvSpPr>
            <p:nvPr/>
          </p:nvSpPr>
          <p:spPr bwMode="auto">
            <a:xfrm>
              <a:off x="3223" y="183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4" name="Rectangle 212"/>
            <p:cNvSpPr>
              <a:spLocks noChangeArrowheads="1"/>
            </p:cNvSpPr>
            <p:nvPr/>
          </p:nvSpPr>
          <p:spPr bwMode="auto">
            <a:xfrm>
              <a:off x="3223" y="1859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5" name="Rectangle 213"/>
            <p:cNvSpPr>
              <a:spLocks noChangeArrowheads="1"/>
            </p:cNvSpPr>
            <p:nvPr/>
          </p:nvSpPr>
          <p:spPr bwMode="auto">
            <a:xfrm>
              <a:off x="3223" y="188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6" name="Rectangle 214"/>
            <p:cNvSpPr>
              <a:spLocks noChangeArrowheads="1"/>
            </p:cNvSpPr>
            <p:nvPr/>
          </p:nvSpPr>
          <p:spPr bwMode="auto">
            <a:xfrm>
              <a:off x="3223" y="191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7" name="Rectangle 215"/>
            <p:cNvSpPr>
              <a:spLocks noChangeArrowheads="1"/>
            </p:cNvSpPr>
            <p:nvPr/>
          </p:nvSpPr>
          <p:spPr bwMode="auto">
            <a:xfrm>
              <a:off x="3223" y="194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8" name="Rectangle 216"/>
            <p:cNvSpPr>
              <a:spLocks noChangeArrowheads="1"/>
            </p:cNvSpPr>
            <p:nvPr/>
          </p:nvSpPr>
          <p:spPr bwMode="auto">
            <a:xfrm>
              <a:off x="3223" y="1972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89" name="Rectangle 217"/>
            <p:cNvSpPr>
              <a:spLocks noChangeArrowheads="1"/>
            </p:cNvSpPr>
            <p:nvPr/>
          </p:nvSpPr>
          <p:spPr bwMode="auto">
            <a:xfrm>
              <a:off x="3223" y="2000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0" name="Rectangle 218"/>
            <p:cNvSpPr>
              <a:spLocks noChangeArrowheads="1"/>
            </p:cNvSpPr>
            <p:nvPr/>
          </p:nvSpPr>
          <p:spPr bwMode="auto">
            <a:xfrm>
              <a:off x="3223" y="202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1" name="Rectangle 219"/>
            <p:cNvSpPr>
              <a:spLocks noChangeArrowheads="1"/>
            </p:cNvSpPr>
            <p:nvPr/>
          </p:nvSpPr>
          <p:spPr bwMode="auto">
            <a:xfrm>
              <a:off x="3223" y="205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2" name="Rectangle 220"/>
            <p:cNvSpPr>
              <a:spLocks noChangeArrowheads="1"/>
            </p:cNvSpPr>
            <p:nvPr/>
          </p:nvSpPr>
          <p:spPr bwMode="auto">
            <a:xfrm>
              <a:off x="3223" y="208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3" name="Rectangle 221"/>
            <p:cNvSpPr>
              <a:spLocks noChangeArrowheads="1"/>
            </p:cNvSpPr>
            <p:nvPr/>
          </p:nvSpPr>
          <p:spPr bwMode="auto">
            <a:xfrm>
              <a:off x="3223" y="2113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4" name="Rectangle 222"/>
            <p:cNvSpPr>
              <a:spLocks noChangeArrowheads="1"/>
            </p:cNvSpPr>
            <p:nvPr/>
          </p:nvSpPr>
          <p:spPr bwMode="auto">
            <a:xfrm>
              <a:off x="3223" y="2141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5" name="Rectangle 223"/>
            <p:cNvSpPr>
              <a:spLocks noChangeArrowheads="1"/>
            </p:cNvSpPr>
            <p:nvPr/>
          </p:nvSpPr>
          <p:spPr bwMode="auto">
            <a:xfrm>
              <a:off x="3223" y="217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6" name="Rectangle 224"/>
            <p:cNvSpPr>
              <a:spLocks noChangeArrowheads="1"/>
            </p:cNvSpPr>
            <p:nvPr/>
          </p:nvSpPr>
          <p:spPr bwMode="auto">
            <a:xfrm>
              <a:off x="3223" y="219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7" name="Rectangle 225"/>
            <p:cNvSpPr>
              <a:spLocks noChangeArrowheads="1"/>
            </p:cNvSpPr>
            <p:nvPr/>
          </p:nvSpPr>
          <p:spPr bwMode="auto">
            <a:xfrm>
              <a:off x="3223" y="222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8" name="Rectangle 226"/>
            <p:cNvSpPr>
              <a:spLocks noChangeArrowheads="1"/>
            </p:cNvSpPr>
            <p:nvPr/>
          </p:nvSpPr>
          <p:spPr bwMode="auto">
            <a:xfrm>
              <a:off x="3223" y="2254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899" name="Rectangle 227"/>
            <p:cNvSpPr>
              <a:spLocks noChangeArrowheads="1"/>
            </p:cNvSpPr>
            <p:nvPr/>
          </p:nvSpPr>
          <p:spPr bwMode="auto">
            <a:xfrm>
              <a:off x="3223" y="228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0" name="Rectangle 228"/>
            <p:cNvSpPr>
              <a:spLocks noChangeArrowheads="1"/>
            </p:cNvSpPr>
            <p:nvPr/>
          </p:nvSpPr>
          <p:spPr bwMode="auto">
            <a:xfrm>
              <a:off x="3223" y="231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1" name="Rectangle 229"/>
            <p:cNvSpPr>
              <a:spLocks noChangeArrowheads="1"/>
            </p:cNvSpPr>
            <p:nvPr/>
          </p:nvSpPr>
          <p:spPr bwMode="auto">
            <a:xfrm>
              <a:off x="3223" y="233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2" name="Rectangle 230"/>
            <p:cNvSpPr>
              <a:spLocks noChangeArrowheads="1"/>
            </p:cNvSpPr>
            <p:nvPr/>
          </p:nvSpPr>
          <p:spPr bwMode="auto">
            <a:xfrm>
              <a:off x="3223" y="236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3" name="Rectangle 231"/>
            <p:cNvSpPr>
              <a:spLocks noChangeArrowheads="1"/>
            </p:cNvSpPr>
            <p:nvPr/>
          </p:nvSpPr>
          <p:spPr bwMode="auto">
            <a:xfrm>
              <a:off x="3223" y="2395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4" name="Rectangle 232"/>
            <p:cNvSpPr>
              <a:spLocks noChangeArrowheads="1"/>
            </p:cNvSpPr>
            <p:nvPr/>
          </p:nvSpPr>
          <p:spPr bwMode="auto">
            <a:xfrm>
              <a:off x="3223" y="242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5" name="Rectangle 233"/>
            <p:cNvSpPr>
              <a:spLocks noChangeArrowheads="1"/>
            </p:cNvSpPr>
            <p:nvPr/>
          </p:nvSpPr>
          <p:spPr bwMode="auto">
            <a:xfrm>
              <a:off x="3223" y="245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6" name="Rectangle 234"/>
            <p:cNvSpPr>
              <a:spLocks noChangeArrowheads="1"/>
            </p:cNvSpPr>
            <p:nvPr/>
          </p:nvSpPr>
          <p:spPr bwMode="auto">
            <a:xfrm>
              <a:off x="3223" y="248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7" name="Rectangle 235"/>
            <p:cNvSpPr>
              <a:spLocks noChangeArrowheads="1"/>
            </p:cNvSpPr>
            <p:nvPr/>
          </p:nvSpPr>
          <p:spPr bwMode="auto">
            <a:xfrm>
              <a:off x="3223" y="2508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8" name="Rectangle 236"/>
            <p:cNvSpPr>
              <a:spLocks noChangeArrowheads="1"/>
            </p:cNvSpPr>
            <p:nvPr/>
          </p:nvSpPr>
          <p:spPr bwMode="auto">
            <a:xfrm>
              <a:off x="3223" y="2536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09" name="Rectangle 237"/>
            <p:cNvSpPr>
              <a:spLocks noChangeArrowheads="1"/>
            </p:cNvSpPr>
            <p:nvPr/>
          </p:nvSpPr>
          <p:spPr bwMode="auto">
            <a:xfrm>
              <a:off x="3223" y="256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0" name="Rectangle 238"/>
            <p:cNvSpPr>
              <a:spLocks noChangeArrowheads="1"/>
            </p:cNvSpPr>
            <p:nvPr/>
          </p:nvSpPr>
          <p:spPr bwMode="auto">
            <a:xfrm>
              <a:off x="3223" y="259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1" name="Rectangle 239"/>
            <p:cNvSpPr>
              <a:spLocks noChangeArrowheads="1"/>
            </p:cNvSpPr>
            <p:nvPr/>
          </p:nvSpPr>
          <p:spPr bwMode="auto">
            <a:xfrm>
              <a:off x="3223" y="262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2" name="Rectangle 240"/>
            <p:cNvSpPr>
              <a:spLocks noChangeArrowheads="1"/>
            </p:cNvSpPr>
            <p:nvPr/>
          </p:nvSpPr>
          <p:spPr bwMode="auto">
            <a:xfrm>
              <a:off x="3223" y="2649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3" name="Rectangle 241"/>
            <p:cNvSpPr>
              <a:spLocks noChangeArrowheads="1"/>
            </p:cNvSpPr>
            <p:nvPr/>
          </p:nvSpPr>
          <p:spPr bwMode="auto">
            <a:xfrm>
              <a:off x="3223" y="267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4" name="Rectangle 242"/>
            <p:cNvSpPr>
              <a:spLocks noChangeArrowheads="1"/>
            </p:cNvSpPr>
            <p:nvPr/>
          </p:nvSpPr>
          <p:spPr bwMode="auto">
            <a:xfrm>
              <a:off x="3223" y="270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5" name="Rectangle 243"/>
            <p:cNvSpPr>
              <a:spLocks noChangeArrowheads="1"/>
            </p:cNvSpPr>
            <p:nvPr/>
          </p:nvSpPr>
          <p:spPr bwMode="auto">
            <a:xfrm>
              <a:off x="3223" y="273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6" name="Rectangle 244"/>
            <p:cNvSpPr>
              <a:spLocks noChangeArrowheads="1"/>
            </p:cNvSpPr>
            <p:nvPr/>
          </p:nvSpPr>
          <p:spPr bwMode="auto">
            <a:xfrm>
              <a:off x="3223" y="276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7" name="Rectangle 245"/>
            <p:cNvSpPr>
              <a:spLocks noChangeArrowheads="1"/>
            </p:cNvSpPr>
            <p:nvPr/>
          </p:nvSpPr>
          <p:spPr bwMode="auto">
            <a:xfrm>
              <a:off x="3223" y="2790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8" name="Rectangle 246"/>
            <p:cNvSpPr>
              <a:spLocks noChangeArrowheads="1"/>
            </p:cNvSpPr>
            <p:nvPr/>
          </p:nvSpPr>
          <p:spPr bwMode="auto">
            <a:xfrm>
              <a:off x="3223" y="281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19" name="Rectangle 247"/>
            <p:cNvSpPr>
              <a:spLocks noChangeArrowheads="1"/>
            </p:cNvSpPr>
            <p:nvPr/>
          </p:nvSpPr>
          <p:spPr bwMode="auto">
            <a:xfrm>
              <a:off x="3223" y="284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0" name="Rectangle 248"/>
            <p:cNvSpPr>
              <a:spLocks noChangeArrowheads="1"/>
            </p:cNvSpPr>
            <p:nvPr/>
          </p:nvSpPr>
          <p:spPr bwMode="auto">
            <a:xfrm>
              <a:off x="3223" y="287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1" name="Rectangle 249"/>
            <p:cNvSpPr>
              <a:spLocks noChangeArrowheads="1"/>
            </p:cNvSpPr>
            <p:nvPr/>
          </p:nvSpPr>
          <p:spPr bwMode="auto">
            <a:xfrm>
              <a:off x="3223" y="290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2" name="Rectangle 250"/>
            <p:cNvSpPr>
              <a:spLocks noChangeArrowheads="1"/>
            </p:cNvSpPr>
            <p:nvPr/>
          </p:nvSpPr>
          <p:spPr bwMode="auto">
            <a:xfrm>
              <a:off x="3223" y="2931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3" name="Rectangle 251"/>
            <p:cNvSpPr>
              <a:spLocks noChangeArrowheads="1"/>
            </p:cNvSpPr>
            <p:nvPr/>
          </p:nvSpPr>
          <p:spPr bwMode="auto">
            <a:xfrm>
              <a:off x="3223" y="296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4" name="Rectangle 252"/>
            <p:cNvSpPr>
              <a:spLocks noChangeArrowheads="1"/>
            </p:cNvSpPr>
            <p:nvPr/>
          </p:nvSpPr>
          <p:spPr bwMode="auto">
            <a:xfrm>
              <a:off x="3223" y="298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5" name="Rectangle 253"/>
            <p:cNvSpPr>
              <a:spLocks noChangeArrowheads="1"/>
            </p:cNvSpPr>
            <p:nvPr/>
          </p:nvSpPr>
          <p:spPr bwMode="auto">
            <a:xfrm>
              <a:off x="3223" y="3016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6" name="Rectangle 254"/>
            <p:cNvSpPr>
              <a:spLocks noChangeArrowheads="1"/>
            </p:cNvSpPr>
            <p:nvPr/>
          </p:nvSpPr>
          <p:spPr bwMode="auto">
            <a:xfrm>
              <a:off x="3223" y="3044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7" name="Rectangle 255"/>
            <p:cNvSpPr>
              <a:spLocks noChangeArrowheads="1"/>
            </p:cNvSpPr>
            <p:nvPr/>
          </p:nvSpPr>
          <p:spPr bwMode="auto">
            <a:xfrm>
              <a:off x="3223" y="3072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8" name="Rectangle 256"/>
            <p:cNvSpPr>
              <a:spLocks noChangeArrowheads="1"/>
            </p:cNvSpPr>
            <p:nvPr/>
          </p:nvSpPr>
          <p:spPr bwMode="auto">
            <a:xfrm>
              <a:off x="3223" y="3101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29" name="Rectangle 257"/>
            <p:cNvSpPr>
              <a:spLocks noChangeArrowheads="1"/>
            </p:cNvSpPr>
            <p:nvPr/>
          </p:nvSpPr>
          <p:spPr bwMode="auto">
            <a:xfrm>
              <a:off x="3223" y="3129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0" name="Rectangle 258"/>
            <p:cNvSpPr>
              <a:spLocks noChangeArrowheads="1"/>
            </p:cNvSpPr>
            <p:nvPr/>
          </p:nvSpPr>
          <p:spPr bwMode="auto">
            <a:xfrm>
              <a:off x="3223" y="3157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1" name="Rectangle 259"/>
            <p:cNvSpPr>
              <a:spLocks noChangeArrowheads="1"/>
            </p:cNvSpPr>
            <p:nvPr/>
          </p:nvSpPr>
          <p:spPr bwMode="auto">
            <a:xfrm>
              <a:off x="3223" y="3185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2" name="Rectangle 260"/>
            <p:cNvSpPr>
              <a:spLocks noChangeArrowheads="1"/>
            </p:cNvSpPr>
            <p:nvPr/>
          </p:nvSpPr>
          <p:spPr bwMode="auto">
            <a:xfrm>
              <a:off x="3223" y="3214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3" name="Rectangle 261"/>
            <p:cNvSpPr>
              <a:spLocks noChangeArrowheads="1"/>
            </p:cNvSpPr>
            <p:nvPr/>
          </p:nvSpPr>
          <p:spPr bwMode="auto">
            <a:xfrm>
              <a:off x="3223" y="3242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4" name="Rectangle 262"/>
            <p:cNvSpPr>
              <a:spLocks noChangeArrowheads="1"/>
            </p:cNvSpPr>
            <p:nvPr/>
          </p:nvSpPr>
          <p:spPr bwMode="auto">
            <a:xfrm>
              <a:off x="3223" y="3270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5" name="Rectangle 263"/>
            <p:cNvSpPr>
              <a:spLocks noChangeArrowheads="1"/>
            </p:cNvSpPr>
            <p:nvPr/>
          </p:nvSpPr>
          <p:spPr bwMode="auto">
            <a:xfrm>
              <a:off x="3223" y="3298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6" name="Rectangle 264"/>
            <p:cNvSpPr>
              <a:spLocks noChangeArrowheads="1"/>
            </p:cNvSpPr>
            <p:nvPr/>
          </p:nvSpPr>
          <p:spPr bwMode="auto">
            <a:xfrm>
              <a:off x="3223" y="3326"/>
              <a:ext cx="17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7" name="Rectangle 265"/>
            <p:cNvSpPr>
              <a:spLocks noChangeArrowheads="1"/>
            </p:cNvSpPr>
            <p:nvPr/>
          </p:nvSpPr>
          <p:spPr bwMode="auto">
            <a:xfrm>
              <a:off x="3223" y="3355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8" name="Rectangle 266"/>
            <p:cNvSpPr>
              <a:spLocks noChangeArrowheads="1"/>
            </p:cNvSpPr>
            <p:nvPr/>
          </p:nvSpPr>
          <p:spPr bwMode="auto">
            <a:xfrm>
              <a:off x="3223" y="3383"/>
              <a:ext cx="1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39" name="Rectangle 267"/>
            <p:cNvSpPr>
              <a:spLocks noChangeArrowheads="1"/>
            </p:cNvSpPr>
            <p:nvPr/>
          </p:nvSpPr>
          <p:spPr bwMode="auto">
            <a:xfrm>
              <a:off x="3223" y="3411"/>
              <a:ext cx="17" cy="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8940" name="Rectangle 268"/>
            <p:cNvSpPr>
              <a:spLocks noChangeArrowheads="1"/>
            </p:cNvSpPr>
            <p:nvPr/>
          </p:nvSpPr>
          <p:spPr bwMode="auto">
            <a:xfrm>
              <a:off x="638" y="1222"/>
              <a:ext cx="411" cy="2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Early</a:t>
              </a:r>
              <a:endParaRPr lang="en-US" altLang="en-US" sz="2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941" name="Rectangle 269"/>
            <p:cNvSpPr>
              <a:spLocks noChangeArrowheads="1"/>
            </p:cNvSpPr>
            <p:nvPr/>
          </p:nvSpPr>
          <p:spPr bwMode="auto">
            <a:xfrm>
              <a:off x="638" y="1441"/>
              <a:ext cx="541" cy="2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growth</a:t>
              </a:r>
              <a:endParaRPr lang="en-US" altLang="en-US" sz="2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942" name="Rectangle 270"/>
            <p:cNvSpPr>
              <a:spLocks noChangeArrowheads="1"/>
            </p:cNvSpPr>
            <p:nvPr/>
          </p:nvSpPr>
          <p:spPr bwMode="auto">
            <a:xfrm>
              <a:off x="1761" y="844"/>
              <a:ext cx="350" cy="2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Late</a:t>
              </a:r>
              <a:endParaRPr lang="en-US" altLang="en-US" sz="2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943" name="Rectangle 271"/>
            <p:cNvSpPr>
              <a:spLocks noChangeArrowheads="1"/>
            </p:cNvSpPr>
            <p:nvPr/>
          </p:nvSpPr>
          <p:spPr bwMode="auto">
            <a:xfrm>
              <a:off x="1761" y="1064"/>
              <a:ext cx="541" cy="2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growth</a:t>
              </a:r>
              <a:endParaRPr lang="en-US" altLang="en-US" sz="2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944" name="Rectangle 272"/>
            <p:cNvSpPr>
              <a:spLocks noChangeArrowheads="1"/>
            </p:cNvSpPr>
            <p:nvPr/>
          </p:nvSpPr>
          <p:spPr bwMode="auto">
            <a:xfrm>
              <a:off x="2480" y="1143"/>
              <a:ext cx="640" cy="2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Maturity</a:t>
              </a:r>
              <a:endParaRPr lang="en-US" altLang="en-US" sz="2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945" name="Rectangle 273"/>
            <p:cNvSpPr>
              <a:spLocks noChangeArrowheads="1"/>
            </p:cNvSpPr>
            <p:nvPr/>
          </p:nvSpPr>
          <p:spPr bwMode="auto">
            <a:xfrm>
              <a:off x="3833" y="1566"/>
              <a:ext cx="603" cy="2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Decline</a:t>
              </a:r>
              <a:endParaRPr lang="en-US" altLang="en-US" sz="2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946" name="Freeform 274"/>
            <p:cNvSpPr>
              <a:spLocks/>
            </p:cNvSpPr>
            <p:nvPr/>
          </p:nvSpPr>
          <p:spPr bwMode="auto">
            <a:xfrm>
              <a:off x="1321" y="1425"/>
              <a:ext cx="367" cy="423"/>
            </a:xfrm>
            <a:custGeom>
              <a:avLst/>
              <a:gdLst>
                <a:gd name="T0" fmla="*/ 11 w 367"/>
                <a:gd name="T1" fmla="*/ 0 h 423"/>
                <a:gd name="T2" fmla="*/ 367 w 367"/>
                <a:gd name="T3" fmla="*/ 412 h 423"/>
                <a:gd name="T4" fmla="*/ 356 w 367"/>
                <a:gd name="T5" fmla="*/ 423 h 423"/>
                <a:gd name="T6" fmla="*/ 0 w 367"/>
                <a:gd name="T7" fmla="*/ 11 h 423"/>
                <a:gd name="T8" fmla="*/ 11 w 367"/>
                <a:gd name="T9" fmla="*/ 0 h 42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67"/>
                <a:gd name="T16" fmla="*/ 0 h 423"/>
                <a:gd name="T17" fmla="*/ 367 w 367"/>
                <a:gd name="T18" fmla="*/ 423 h 42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67" h="423">
                  <a:moveTo>
                    <a:pt x="11" y="0"/>
                  </a:moveTo>
                  <a:lnTo>
                    <a:pt x="367" y="412"/>
                  </a:lnTo>
                  <a:lnTo>
                    <a:pt x="356" y="423"/>
                  </a:lnTo>
                  <a:lnTo>
                    <a:pt x="0" y="1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947" name="Rectangle 275"/>
            <p:cNvSpPr>
              <a:spLocks noChangeArrowheads="1"/>
            </p:cNvSpPr>
            <p:nvPr/>
          </p:nvSpPr>
          <p:spPr bwMode="auto">
            <a:xfrm>
              <a:off x="684" y="2440"/>
              <a:ext cx="545" cy="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Market</a:t>
              </a:r>
              <a:endParaRPr lang="en-US" altLang="en-US" sz="2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948" name="Rectangle 276"/>
            <p:cNvSpPr>
              <a:spLocks noChangeArrowheads="1"/>
            </p:cNvSpPr>
            <p:nvPr/>
          </p:nvSpPr>
          <p:spPr bwMode="auto">
            <a:xfrm>
              <a:off x="684" y="2659"/>
              <a:ext cx="452" cy="2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Sales</a:t>
              </a:r>
              <a:endParaRPr lang="en-US" altLang="en-US" sz="2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949" name="Rectangle 277"/>
            <p:cNvSpPr>
              <a:spLocks noChangeArrowheads="1"/>
            </p:cNvSpPr>
            <p:nvPr/>
          </p:nvSpPr>
          <p:spPr bwMode="auto">
            <a:xfrm>
              <a:off x="3946" y="3604"/>
              <a:ext cx="400" cy="2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0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Time</a:t>
              </a:r>
              <a:endParaRPr lang="en-US" altLang="en-US" sz="20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6585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2"/>
          <p:cNvGrpSpPr>
            <a:grpSpLocks/>
          </p:cNvGrpSpPr>
          <p:nvPr/>
        </p:nvGrpSpPr>
        <p:grpSpPr bwMode="auto">
          <a:xfrm>
            <a:off x="2720976" y="1371600"/>
            <a:ext cx="6543675" cy="4114800"/>
            <a:chOff x="288" y="288"/>
            <a:chExt cx="5056" cy="3462"/>
          </a:xfrm>
        </p:grpSpPr>
        <p:sp>
          <p:nvSpPr>
            <p:cNvPr id="29700" name="Rectangle 3"/>
            <p:cNvSpPr>
              <a:spLocks noChangeArrowheads="1"/>
            </p:cNvSpPr>
            <p:nvPr/>
          </p:nvSpPr>
          <p:spPr bwMode="auto">
            <a:xfrm>
              <a:off x="288" y="288"/>
              <a:ext cx="5056" cy="34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9701" name="Freeform 4"/>
            <p:cNvSpPr>
              <a:spLocks/>
            </p:cNvSpPr>
            <p:nvPr/>
          </p:nvSpPr>
          <p:spPr bwMode="auto">
            <a:xfrm>
              <a:off x="1202" y="591"/>
              <a:ext cx="3801" cy="2201"/>
            </a:xfrm>
            <a:custGeom>
              <a:avLst/>
              <a:gdLst>
                <a:gd name="T0" fmla="*/ 17 w 3801"/>
                <a:gd name="T1" fmla="*/ 0 h 2201"/>
                <a:gd name="T2" fmla="*/ 17 w 3801"/>
                <a:gd name="T3" fmla="*/ 2185 h 2201"/>
                <a:gd name="T4" fmla="*/ 3801 w 3801"/>
                <a:gd name="T5" fmla="*/ 2185 h 2201"/>
                <a:gd name="T6" fmla="*/ 3801 w 3801"/>
                <a:gd name="T7" fmla="*/ 2201 h 2201"/>
                <a:gd name="T8" fmla="*/ 11 w 3801"/>
                <a:gd name="T9" fmla="*/ 2201 h 2201"/>
                <a:gd name="T10" fmla="*/ 0 w 3801"/>
                <a:gd name="T11" fmla="*/ 2190 h 2201"/>
                <a:gd name="T12" fmla="*/ 0 w 3801"/>
                <a:gd name="T13" fmla="*/ 0 h 2201"/>
                <a:gd name="T14" fmla="*/ 17 w 3801"/>
                <a:gd name="T15" fmla="*/ 0 h 220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801"/>
                <a:gd name="T25" fmla="*/ 0 h 2201"/>
                <a:gd name="T26" fmla="*/ 3801 w 3801"/>
                <a:gd name="T27" fmla="*/ 2201 h 2201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801" h="2201">
                  <a:moveTo>
                    <a:pt x="17" y="0"/>
                  </a:moveTo>
                  <a:lnTo>
                    <a:pt x="17" y="2185"/>
                  </a:lnTo>
                  <a:lnTo>
                    <a:pt x="3801" y="2185"/>
                  </a:lnTo>
                  <a:lnTo>
                    <a:pt x="3801" y="2201"/>
                  </a:lnTo>
                  <a:lnTo>
                    <a:pt x="11" y="2201"/>
                  </a:lnTo>
                  <a:lnTo>
                    <a:pt x="0" y="2190"/>
                  </a:lnTo>
                  <a:lnTo>
                    <a:pt x="0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2" name="Rectangle 5"/>
            <p:cNvSpPr>
              <a:spLocks noChangeArrowheads="1"/>
            </p:cNvSpPr>
            <p:nvPr/>
          </p:nvSpPr>
          <p:spPr bwMode="auto">
            <a:xfrm>
              <a:off x="4252" y="3019"/>
              <a:ext cx="524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Time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703" name="Rectangle 6"/>
            <p:cNvSpPr>
              <a:spLocks noChangeArrowheads="1"/>
            </p:cNvSpPr>
            <p:nvPr/>
          </p:nvSpPr>
          <p:spPr bwMode="auto">
            <a:xfrm>
              <a:off x="1202" y="2781"/>
              <a:ext cx="17" cy="95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9704" name="Freeform 7"/>
            <p:cNvSpPr>
              <a:spLocks/>
            </p:cNvSpPr>
            <p:nvPr/>
          </p:nvSpPr>
          <p:spPr bwMode="auto">
            <a:xfrm>
              <a:off x="1230" y="1554"/>
              <a:ext cx="22" cy="88"/>
            </a:xfrm>
            <a:custGeom>
              <a:avLst/>
              <a:gdLst>
                <a:gd name="T0" fmla="*/ 16 w 22"/>
                <a:gd name="T1" fmla="*/ 0 h 88"/>
                <a:gd name="T2" fmla="*/ 22 w 22"/>
                <a:gd name="T3" fmla="*/ 88 h 88"/>
                <a:gd name="T4" fmla="*/ 5 w 22"/>
                <a:gd name="T5" fmla="*/ 88 h 88"/>
                <a:gd name="T6" fmla="*/ 0 w 22"/>
                <a:gd name="T7" fmla="*/ 0 h 88"/>
                <a:gd name="T8" fmla="*/ 16 w 22"/>
                <a:gd name="T9" fmla="*/ 0 h 8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88"/>
                <a:gd name="T17" fmla="*/ 22 w 22"/>
                <a:gd name="T18" fmla="*/ 88 h 8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88">
                  <a:moveTo>
                    <a:pt x="16" y="0"/>
                  </a:moveTo>
                  <a:lnTo>
                    <a:pt x="22" y="88"/>
                  </a:lnTo>
                  <a:lnTo>
                    <a:pt x="5" y="88"/>
                  </a:lnTo>
                  <a:lnTo>
                    <a:pt x="0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5" name="Freeform 8"/>
            <p:cNvSpPr>
              <a:spLocks/>
            </p:cNvSpPr>
            <p:nvPr/>
          </p:nvSpPr>
          <p:spPr bwMode="auto">
            <a:xfrm>
              <a:off x="1235" y="1642"/>
              <a:ext cx="17" cy="1"/>
            </a:xfrm>
            <a:custGeom>
              <a:avLst/>
              <a:gdLst>
                <a:gd name="T0" fmla="*/ 17 w 17"/>
                <a:gd name="T1" fmla="*/ 0 h 1"/>
                <a:gd name="T2" fmla="*/ 17 w 17"/>
                <a:gd name="T3" fmla="*/ 0 h 1"/>
                <a:gd name="T4" fmla="*/ 0 w 17"/>
                <a:gd name="T5" fmla="*/ 0 h 1"/>
                <a:gd name="T6" fmla="*/ 0 w 17"/>
                <a:gd name="T7" fmla="*/ 0 h 1"/>
                <a:gd name="T8" fmla="*/ 0 w 17"/>
                <a:gd name="T9" fmla="*/ 0 h 1"/>
                <a:gd name="T10" fmla="*/ 17 w 17"/>
                <a:gd name="T11" fmla="*/ 0 h 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"/>
                <a:gd name="T19" fmla="*/ 0 h 1"/>
                <a:gd name="T20" fmla="*/ 17 w 17"/>
                <a:gd name="T21" fmla="*/ 1 h 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" h="1">
                  <a:moveTo>
                    <a:pt x="17" y="0"/>
                  </a:moveTo>
                  <a:lnTo>
                    <a:pt x="17" y="0"/>
                  </a:lnTo>
                  <a:lnTo>
                    <a:pt x="0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6" name="Freeform 9"/>
            <p:cNvSpPr>
              <a:spLocks/>
            </p:cNvSpPr>
            <p:nvPr/>
          </p:nvSpPr>
          <p:spPr bwMode="auto">
            <a:xfrm>
              <a:off x="1246" y="1681"/>
              <a:ext cx="28" cy="38"/>
            </a:xfrm>
            <a:custGeom>
              <a:avLst/>
              <a:gdLst>
                <a:gd name="T0" fmla="*/ 17 w 28"/>
                <a:gd name="T1" fmla="*/ 0 h 38"/>
                <a:gd name="T2" fmla="*/ 28 w 28"/>
                <a:gd name="T3" fmla="*/ 38 h 38"/>
                <a:gd name="T4" fmla="*/ 11 w 28"/>
                <a:gd name="T5" fmla="*/ 38 h 38"/>
                <a:gd name="T6" fmla="*/ 0 w 28"/>
                <a:gd name="T7" fmla="*/ 0 h 38"/>
                <a:gd name="T8" fmla="*/ 17 w 28"/>
                <a:gd name="T9" fmla="*/ 0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38"/>
                <a:gd name="T17" fmla="*/ 28 w 28"/>
                <a:gd name="T18" fmla="*/ 38 h 3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38">
                  <a:moveTo>
                    <a:pt x="17" y="0"/>
                  </a:moveTo>
                  <a:lnTo>
                    <a:pt x="28" y="38"/>
                  </a:lnTo>
                  <a:lnTo>
                    <a:pt x="11" y="38"/>
                  </a:lnTo>
                  <a:lnTo>
                    <a:pt x="0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7" name="Freeform 10"/>
            <p:cNvSpPr>
              <a:spLocks/>
            </p:cNvSpPr>
            <p:nvPr/>
          </p:nvSpPr>
          <p:spPr bwMode="auto">
            <a:xfrm>
              <a:off x="1257" y="1719"/>
              <a:ext cx="33" cy="44"/>
            </a:xfrm>
            <a:custGeom>
              <a:avLst/>
              <a:gdLst>
                <a:gd name="T0" fmla="*/ 17 w 33"/>
                <a:gd name="T1" fmla="*/ 0 h 44"/>
                <a:gd name="T2" fmla="*/ 33 w 33"/>
                <a:gd name="T3" fmla="*/ 44 h 44"/>
                <a:gd name="T4" fmla="*/ 17 w 33"/>
                <a:gd name="T5" fmla="*/ 44 h 44"/>
                <a:gd name="T6" fmla="*/ 0 w 33"/>
                <a:gd name="T7" fmla="*/ 0 h 44"/>
                <a:gd name="T8" fmla="*/ 0 w 33"/>
                <a:gd name="T9" fmla="*/ 0 h 44"/>
                <a:gd name="T10" fmla="*/ 17 w 33"/>
                <a:gd name="T11" fmla="*/ 0 h 4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3"/>
                <a:gd name="T19" fmla="*/ 0 h 44"/>
                <a:gd name="T20" fmla="*/ 33 w 33"/>
                <a:gd name="T21" fmla="*/ 44 h 4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3" h="44">
                  <a:moveTo>
                    <a:pt x="17" y="0"/>
                  </a:moveTo>
                  <a:lnTo>
                    <a:pt x="33" y="44"/>
                  </a:lnTo>
                  <a:lnTo>
                    <a:pt x="17" y="44"/>
                  </a:lnTo>
                  <a:lnTo>
                    <a:pt x="0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8" name="Freeform 11"/>
            <p:cNvSpPr>
              <a:spLocks/>
            </p:cNvSpPr>
            <p:nvPr/>
          </p:nvSpPr>
          <p:spPr bwMode="auto">
            <a:xfrm>
              <a:off x="1290" y="1791"/>
              <a:ext cx="61" cy="77"/>
            </a:xfrm>
            <a:custGeom>
              <a:avLst/>
              <a:gdLst>
                <a:gd name="T0" fmla="*/ 11 w 61"/>
                <a:gd name="T1" fmla="*/ 0 h 77"/>
                <a:gd name="T2" fmla="*/ 61 w 61"/>
                <a:gd name="T3" fmla="*/ 66 h 77"/>
                <a:gd name="T4" fmla="*/ 50 w 61"/>
                <a:gd name="T5" fmla="*/ 77 h 77"/>
                <a:gd name="T6" fmla="*/ 0 w 61"/>
                <a:gd name="T7" fmla="*/ 11 h 77"/>
                <a:gd name="T8" fmla="*/ 11 w 61"/>
                <a:gd name="T9" fmla="*/ 0 h 7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77"/>
                <a:gd name="T17" fmla="*/ 61 w 61"/>
                <a:gd name="T18" fmla="*/ 77 h 7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77">
                  <a:moveTo>
                    <a:pt x="11" y="0"/>
                  </a:moveTo>
                  <a:lnTo>
                    <a:pt x="61" y="66"/>
                  </a:lnTo>
                  <a:lnTo>
                    <a:pt x="50" y="77"/>
                  </a:lnTo>
                  <a:lnTo>
                    <a:pt x="0" y="1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9" name="Freeform 12"/>
            <p:cNvSpPr>
              <a:spLocks/>
            </p:cNvSpPr>
            <p:nvPr/>
          </p:nvSpPr>
          <p:spPr bwMode="auto">
            <a:xfrm>
              <a:off x="1340" y="1857"/>
              <a:ext cx="16" cy="16"/>
            </a:xfrm>
            <a:custGeom>
              <a:avLst/>
              <a:gdLst>
                <a:gd name="T0" fmla="*/ 11 w 16"/>
                <a:gd name="T1" fmla="*/ 0 h 16"/>
                <a:gd name="T2" fmla="*/ 16 w 16"/>
                <a:gd name="T3" fmla="*/ 5 h 16"/>
                <a:gd name="T4" fmla="*/ 5 w 16"/>
                <a:gd name="T5" fmla="*/ 16 h 16"/>
                <a:gd name="T6" fmla="*/ 0 w 16"/>
                <a:gd name="T7" fmla="*/ 11 h 16"/>
                <a:gd name="T8" fmla="*/ 0 w 16"/>
                <a:gd name="T9" fmla="*/ 11 h 16"/>
                <a:gd name="T10" fmla="*/ 11 w 16"/>
                <a:gd name="T11" fmla="*/ 0 h 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"/>
                <a:gd name="T19" fmla="*/ 0 h 16"/>
                <a:gd name="T20" fmla="*/ 16 w 16"/>
                <a:gd name="T21" fmla="*/ 16 h 1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" h="16">
                  <a:moveTo>
                    <a:pt x="11" y="0"/>
                  </a:moveTo>
                  <a:lnTo>
                    <a:pt x="16" y="5"/>
                  </a:lnTo>
                  <a:lnTo>
                    <a:pt x="5" y="16"/>
                  </a:lnTo>
                  <a:lnTo>
                    <a:pt x="0" y="1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0" name="Freeform 13"/>
            <p:cNvSpPr>
              <a:spLocks/>
            </p:cNvSpPr>
            <p:nvPr/>
          </p:nvSpPr>
          <p:spPr bwMode="auto">
            <a:xfrm>
              <a:off x="1373" y="1895"/>
              <a:ext cx="33" cy="39"/>
            </a:xfrm>
            <a:custGeom>
              <a:avLst/>
              <a:gdLst>
                <a:gd name="T0" fmla="*/ 11 w 33"/>
                <a:gd name="T1" fmla="*/ 0 h 39"/>
                <a:gd name="T2" fmla="*/ 33 w 33"/>
                <a:gd name="T3" fmla="*/ 28 h 39"/>
                <a:gd name="T4" fmla="*/ 22 w 33"/>
                <a:gd name="T5" fmla="*/ 39 h 39"/>
                <a:gd name="T6" fmla="*/ 0 w 33"/>
                <a:gd name="T7" fmla="*/ 11 h 39"/>
                <a:gd name="T8" fmla="*/ 11 w 33"/>
                <a:gd name="T9" fmla="*/ 0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3"/>
                <a:gd name="T16" fmla="*/ 0 h 39"/>
                <a:gd name="T17" fmla="*/ 33 w 33"/>
                <a:gd name="T18" fmla="*/ 39 h 3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3" h="39">
                  <a:moveTo>
                    <a:pt x="11" y="0"/>
                  </a:moveTo>
                  <a:lnTo>
                    <a:pt x="33" y="28"/>
                  </a:lnTo>
                  <a:lnTo>
                    <a:pt x="22" y="39"/>
                  </a:lnTo>
                  <a:lnTo>
                    <a:pt x="0" y="1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1" name="Freeform 14"/>
            <p:cNvSpPr>
              <a:spLocks/>
            </p:cNvSpPr>
            <p:nvPr/>
          </p:nvSpPr>
          <p:spPr bwMode="auto">
            <a:xfrm>
              <a:off x="1395" y="1923"/>
              <a:ext cx="50" cy="38"/>
            </a:xfrm>
            <a:custGeom>
              <a:avLst/>
              <a:gdLst>
                <a:gd name="T0" fmla="*/ 11 w 50"/>
                <a:gd name="T1" fmla="*/ 0 h 38"/>
                <a:gd name="T2" fmla="*/ 50 w 50"/>
                <a:gd name="T3" fmla="*/ 27 h 38"/>
                <a:gd name="T4" fmla="*/ 39 w 50"/>
                <a:gd name="T5" fmla="*/ 38 h 38"/>
                <a:gd name="T6" fmla="*/ 0 w 50"/>
                <a:gd name="T7" fmla="*/ 11 h 38"/>
                <a:gd name="T8" fmla="*/ 0 w 50"/>
                <a:gd name="T9" fmla="*/ 11 h 38"/>
                <a:gd name="T10" fmla="*/ 11 w 50"/>
                <a:gd name="T11" fmla="*/ 0 h 3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0"/>
                <a:gd name="T19" fmla="*/ 0 h 38"/>
                <a:gd name="T20" fmla="*/ 50 w 50"/>
                <a:gd name="T21" fmla="*/ 38 h 3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0" h="38">
                  <a:moveTo>
                    <a:pt x="11" y="0"/>
                  </a:moveTo>
                  <a:lnTo>
                    <a:pt x="50" y="27"/>
                  </a:lnTo>
                  <a:lnTo>
                    <a:pt x="39" y="38"/>
                  </a:lnTo>
                  <a:lnTo>
                    <a:pt x="0" y="1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2" name="Freeform 15"/>
            <p:cNvSpPr>
              <a:spLocks/>
            </p:cNvSpPr>
            <p:nvPr/>
          </p:nvSpPr>
          <p:spPr bwMode="auto">
            <a:xfrm>
              <a:off x="1467" y="1978"/>
              <a:ext cx="11" cy="11"/>
            </a:xfrm>
            <a:custGeom>
              <a:avLst/>
              <a:gdLst>
                <a:gd name="T0" fmla="*/ 11 w 11"/>
                <a:gd name="T1" fmla="*/ 0 h 11"/>
                <a:gd name="T2" fmla="*/ 11 w 11"/>
                <a:gd name="T3" fmla="*/ 0 h 11"/>
                <a:gd name="T4" fmla="*/ 0 w 11"/>
                <a:gd name="T5" fmla="*/ 11 h 11"/>
                <a:gd name="T6" fmla="*/ 0 w 11"/>
                <a:gd name="T7" fmla="*/ 11 h 11"/>
                <a:gd name="T8" fmla="*/ 11 w 11"/>
                <a:gd name="T9" fmla="*/ 0 h 1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"/>
                <a:gd name="T16" fmla="*/ 0 h 11"/>
                <a:gd name="T17" fmla="*/ 11 w 11"/>
                <a:gd name="T18" fmla="*/ 11 h 1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" h="11">
                  <a:moveTo>
                    <a:pt x="11" y="0"/>
                  </a:moveTo>
                  <a:lnTo>
                    <a:pt x="11" y="0"/>
                  </a:lnTo>
                  <a:lnTo>
                    <a:pt x="0" y="1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3" name="Freeform 16"/>
            <p:cNvSpPr>
              <a:spLocks/>
            </p:cNvSpPr>
            <p:nvPr/>
          </p:nvSpPr>
          <p:spPr bwMode="auto">
            <a:xfrm>
              <a:off x="1467" y="1978"/>
              <a:ext cx="82" cy="60"/>
            </a:xfrm>
            <a:custGeom>
              <a:avLst/>
              <a:gdLst>
                <a:gd name="T0" fmla="*/ 11 w 82"/>
                <a:gd name="T1" fmla="*/ 0 h 60"/>
                <a:gd name="T2" fmla="*/ 82 w 82"/>
                <a:gd name="T3" fmla="*/ 49 h 60"/>
                <a:gd name="T4" fmla="*/ 71 w 82"/>
                <a:gd name="T5" fmla="*/ 60 h 60"/>
                <a:gd name="T6" fmla="*/ 0 w 82"/>
                <a:gd name="T7" fmla="*/ 11 h 60"/>
                <a:gd name="T8" fmla="*/ 0 w 82"/>
                <a:gd name="T9" fmla="*/ 11 h 60"/>
                <a:gd name="T10" fmla="*/ 11 w 82"/>
                <a:gd name="T11" fmla="*/ 0 h 6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2"/>
                <a:gd name="T19" fmla="*/ 0 h 60"/>
                <a:gd name="T20" fmla="*/ 82 w 82"/>
                <a:gd name="T21" fmla="*/ 60 h 6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2" h="60">
                  <a:moveTo>
                    <a:pt x="11" y="0"/>
                  </a:moveTo>
                  <a:lnTo>
                    <a:pt x="82" y="49"/>
                  </a:lnTo>
                  <a:lnTo>
                    <a:pt x="71" y="60"/>
                  </a:lnTo>
                  <a:lnTo>
                    <a:pt x="0" y="1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4" name="Freeform 17"/>
            <p:cNvSpPr>
              <a:spLocks/>
            </p:cNvSpPr>
            <p:nvPr/>
          </p:nvSpPr>
          <p:spPr bwMode="auto">
            <a:xfrm>
              <a:off x="1571" y="2038"/>
              <a:ext cx="77" cy="55"/>
            </a:xfrm>
            <a:custGeom>
              <a:avLst/>
              <a:gdLst>
                <a:gd name="T0" fmla="*/ 0 w 77"/>
                <a:gd name="T1" fmla="*/ 0 h 55"/>
                <a:gd name="T2" fmla="*/ 77 w 77"/>
                <a:gd name="T3" fmla="*/ 39 h 55"/>
                <a:gd name="T4" fmla="*/ 77 w 77"/>
                <a:gd name="T5" fmla="*/ 55 h 55"/>
                <a:gd name="T6" fmla="*/ 0 w 77"/>
                <a:gd name="T7" fmla="*/ 17 h 55"/>
                <a:gd name="T8" fmla="*/ 0 w 77"/>
                <a:gd name="T9" fmla="*/ 0 h 5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7"/>
                <a:gd name="T16" fmla="*/ 0 h 55"/>
                <a:gd name="T17" fmla="*/ 77 w 77"/>
                <a:gd name="T18" fmla="*/ 55 h 5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7" h="55">
                  <a:moveTo>
                    <a:pt x="0" y="0"/>
                  </a:moveTo>
                  <a:lnTo>
                    <a:pt x="77" y="39"/>
                  </a:lnTo>
                  <a:lnTo>
                    <a:pt x="77" y="55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5" name="Freeform 18"/>
            <p:cNvSpPr>
              <a:spLocks/>
            </p:cNvSpPr>
            <p:nvPr/>
          </p:nvSpPr>
          <p:spPr bwMode="auto">
            <a:xfrm>
              <a:off x="1648" y="2077"/>
              <a:ext cx="1" cy="16"/>
            </a:xfrm>
            <a:custGeom>
              <a:avLst/>
              <a:gdLst>
                <a:gd name="T0" fmla="*/ 0 w 1"/>
                <a:gd name="T1" fmla="*/ 0 h 16"/>
                <a:gd name="T2" fmla="*/ 0 w 1"/>
                <a:gd name="T3" fmla="*/ 0 h 16"/>
                <a:gd name="T4" fmla="*/ 0 w 1"/>
                <a:gd name="T5" fmla="*/ 16 h 16"/>
                <a:gd name="T6" fmla="*/ 0 w 1"/>
                <a:gd name="T7" fmla="*/ 16 h 16"/>
                <a:gd name="T8" fmla="*/ 0 w 1"/>
                <a:gd name="T9" fmla="*/ 16 h 16"/>
                <a:gd name="T10" fmla="*/ 0 w 1"/>
                <a:gd name="T11" fmla="*/ 0 h 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"/>
                <a:gd name="T19" fmla="*/ 0 h 16"/>
                <a:gd name="T20" fmla="*/ 1 w 1"/>
                <a:gd name="T21" fmla="*/ 16 h 1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" h="16">
                  <a:moveTo>
                    <a:pt x="0" y="0"/>
                  </a:moveTo>
                  <a:lnTo>
                    <a:pt x="0" y="0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6" name="Freeform 19"/>
            <p:cNvSpPr>
              <a:spLocks/>
            </p:cNvSpPr>
            <p:nvPr/>
          </p:nvSpPr>
          <p:spPr bwMode="auto">
            <a:xfrm>
              <a:off x="1687" y="2093"/>
              <a:ext cx="16" cy="22"/>
            </a:xfrm>
            <a:custGeom>
              <a:avLst/>
              <a:gdLst>
                <a:gd name="T0" fmla="*/ 0 w 16"/>
                <a:gd name="T1" fmla="*/ 0 h 22"/>
                <a:gd name="T2" fmla="*/ 16 w 16"/>
                <a:gd name="T3" fmla="*/ 6 h 22"/>
                <a:gd name="T4" fmla="*/ 16 w 16"/>
                <a:gd name="T5" fmla="*/ 22 h 22"/>
                <a:gd name="T6" fmla="*/ 0 w 16"/>
                <a:gd name="T7" fmla="*/ 17 h 22"/>
                <a:gd name="T8" fmla="*/ 0 w 16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"/>
                <a:gd name="T16" fmla="*/ 0 h 22"/>
                <a:gd name="T17" fmla="*/ 16 w 16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" h="22">
                  <a:moveTo>
                    <a:pt x="0" y="0"/>
                  </a:moveTo>
                  <a:lnTo>
                    <a:pt x="16" y="6"/>
                  </a:lnTo>
                  <a:lnTo>
                    <a:pt x="16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7" name="Freeform 20"/>
            <p:cNvSpPr>
              <a:spLocks/>
            </p:cNvSpPr>
            <p:nvPr/>
          </p:nvSpPr>
          <p:spPr bwMode="auto">
            <a:xfrm>
              <a:off x="1703" y="2099"/>
              <a:ext cx="61" cy="33"/>
            </a:xfrm>
            <a:custGeom>
              <a:avLst/>
              <a:gdLst>
                <a:gd name="T0" fmla="*/ 0 w 61"/>
                <a:gd name="T1" fmla="*/ 0 h 33"/>
                <a:gd name="T2" fmla="*/ 61 w 61"/>
                <a:gd name="T3" fmla="*/ 16 h 33"/>
                <a:gd name="T4" fmla="*/ 61 w 61"/>
                <a:gd name="T5" fmla="*/ 33 h 33"/>
                <a:gd name="T6" fmla="*/ 0 w 61"/>
                <a:gd name="T7" fmla="*/ 16 h 33"/>
                <a:gd name="T8" fmla="*/ 0 w 61"/>
                <a:gd name="T9" fmla="*/ 16 h 33"/>
                <a:gd name="T10" fmla="*/ 0 w 61"/>
                <a:gd name="T11" fmla="*/ 0 h 3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1"/>
                <a:gd name="T19" fmla="*/ 0 h 33"/>
                <a:gd name="T20" fmla="*/ 61 w 61"/>
                <a:gd name="T21" fmla="*/ 33 h 3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1" h="33">
                  <a:moveTo>
                    <a:pt x="0" y="0"/>
                  </a:moveTo>
                  <a:lnTo>
                    <a:pt x="61" y="16"/>
                  </a:lnTo>
                  <a:lnTo>
                    <a:pt x="61" y="33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8" name="Freeform 21"/>
            <p:cNvSpPr>
              <a:spLocks/>
            </p:cNvSpPr>
            <p:nvPr/>
          </p:nvSpPr>
          <p:spPr bwMode="auto">
            <a:xfrm>
              <a:off x="1764" y="2115"/>
              <a:ext cx="1" cy="17"/>
            </a:xfrm>
            <a:custGeom>
              <a:avLst/>
              <a:gdLst>
                <a:gd name="T0" fmla="*/ 0 w 1"/>
                <a:gd name="T1" fmla="*/ 0 h 17"/>
                <a:gd name="T2" fmla="*/ 0 w 1"/>
                <a:gd name="T3" fmla="*/ 0 h 17"/>
                <a:gd name="T4" fmla="*/ 0 w 1"/>
                <a:gd name="T5" fmla="*/ 17 h 17"/>
                <a:gd name="T6" fmla="*/ 0 w 1"/>
                <a:gd name="T7" fmla="*/ 17 h 17"/>
                <a:gd name="T8" fmla="*/ 0 w 1"/>
                <a:gd name="T9" fmla="*/ 17 h 17"/>
                <a:gd name="T10" fmla="*/ 0 w 1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"/>
                <a:gd name="T19" fmla="*/ 0 h 17"/>
                <a:gd name="T20" fmla="*/ 1 w 1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" h="17">
                  <a:moveTo>
                    <a:pt x="0" y="0"/>
                  </a:moveTo>
                  <a:lnTo>
                    <a:pt x="0" y="0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9" name="Freeform 22"/>
            <p:cNvSpPr>
              <a:spLocks/>
            </p:cNvSpPr>
            <p:nvPr/>
          </p:nvSpPr>
          <p:spPr bwMode="auto">
            <a:xfrm>
              <a:off x="1803" y="2121"/>
              <a:ext cx="27" cy="22"/>
            </a:xfrm>
            <a:custGeom>
              <a:avLst/>
              <a:gdLst>
                <a:gd name="T0" fmla="*/ 0 w 27"/>
                <a:gd name="T1" fmla="*/ 0 h 22"/>
                <a:gd name="T2" fmla="*/ 27 w 27"/>
                <a:gd name="T3" fmla="*/ 5 h 22"/>
                <a:gd name="T4" fmla="*/ 27 w 27"/>
                <a:gd name="T5" fmla="*/ 22 h 22"/>
                <a:gd name="T6" fmla="*/ 0 w 27"/>
                <a:gd name="T7" fmla="*/ 16 h 22"/>
                <a:gd name="T8" fmla="*/ 0 w 27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7"/>
                <a:gd name="T16" fmla="*/ 0 h 22"/>
                <a:gd name="T17" fmla="*/ 27 w 27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7" h="22">
                  <a:moveTo>
                    <a:pt x="0" y="0"/>
                  </a:moveTo>
                  <a:lnTo>
                    <a:pt x="27" y="5"/>
                  </a:lnTo>
                  <a:lnTo>
                    <a:pt x="27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20" name="Freeform 23"/>
            <p:cNvSpPr>
              <a:spLocks/>
            </p:cNvSpPr>
            <p:nvPr/>
          </p:nvSpPr>
          <p:spPr bwMode="auto">
            <a:xfrm>
              <a:off x="1830" y="2126"/>
              <a:ext cx="61" cy="28"/>
            </a:xfrm>
            <a:custGeom>
              <a:avLst/>
              <a:gdLst>
                <a:gd name="T0" fmla="*/ 0 w 61"/>
                <a:gd name="T1" fmla="*/ 0 h 28"/>
                <a:gd name="T2" fmla="*/ 61 w 61"/>
                <a:gd name="T3" fmla="*/ 11 h 28"/>
                <a:gd name="T4" fmla="*/ 61 w 61"/>
                <a:gd name="T5" fmla="*/ 28 h 28"/>
                <a:gd name="T6" fmla="*/ 0 w 61"/>
                <a:gd name="T7" fmla="*/ 17 h 28"/>
                <a:gd name="T8" fmla="*/ 0 w 61"/>
                <a:gd name="T9" fmla="*/ 17 h 28"/>
                <a:gd name="T10" fmla="*/ 0 w 61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1"/>
                <a:gd name="T19" fmla="*/ 0 h 28"/>
                <a:gd name="T20" fmla="*/ 61 w 61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1" h="28">
                  <a:moveTo>
                    <a:pt x="0" y="0"/>
                  </a:moveTo>
                  <a:lnTo>
                    <a:pt x="61" y="11"/>
                  </a:lnTo>
                  <a:lnTo>
                    <a:pt x="61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21" name="Freeform 24"/>
            <p:cNvSpPr>
              <a:spLocks/>
            </p:cNvSpPr>
            <p:nvPr/>
          </p:nvSpPr>
          <p:spPr bwMode="auto">
            <a:xfrm>
              <a:off x="1924" y="2137"/>
              <a:ext cx="93" cy="28"/>
            </a:xfrm>
            <a:custGeom>
              <a:avLst/>
              <a:gdLst>
                <a:gd name="T0" fmla="*/ 0 w 93"/>
                <a:gd name="T1" fmla="*/ 0 h 28"/>
                <a:gd name="T2" fmla="*/ 93 w 93"/>
                <a:gd name="T3" fmla="*/ 11 h 28"/>
                <a:gd name="T4" fmla="*/ 93 w 93"/>
                <a:gd name="T5" fmla="*/ 28 h 28"/>
                <a:gd name="T6" fmla="*/ 0 w 93"/>
                <a:gd name="T7" fmla="*/ 17 h 28"/>
                <a:gd name="T8" fmla="*/ 0 w 93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3"/>
                <a:gd name="T16" fmla="*/ 0 h 28"/>
                <a:gd name="T17" fmla="*/ 93 w 93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3" h="28">
                  <a:moveTo>
                    <a:pt x="0" y="0"/>
                  </a:moveTo>
                  <a:lnTo>
                    <a:pt x="93" y="11"/>
                  </a:lnTo>
                  <a:lnTo>
                    <a:pt x="93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22" name="Rectangle 25"/>
            <p:cNvSpPr>
              <a:spLocks noChangeArrowheads="1"/>
            </p:cNvSpPr>
            <p:nvPr/>
          </p:nvSpPr>
          <p:spPr bwMode="auto">
            <a:xfrm>
              <a:off x="2056" y="2154"/>
              <a:ext cx="5" cy="1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9723" name="Freeform 26"/>
            <p:cNvSpPr>
              <a:spLocks/>
            </p:cNvSpPr>
            <p:nvPr/>
          </p:nvSpPr>
          <p:spPr bwMode="auto">
            <a:xfrm>
              <a:off x="2061" y="2154"/>
              <a:ext cx="83" cy="22"/>
            </a:xfrm>
            <a:custGeom>
              <a:avLst/>
              <a:gdLst>
                <a:gd name="T0" fmla="*/ 0 w 83"/>
                <a:gd name="T1" fmla="*/ 0 h 22"/>
                <a:gd name="T2" fmla="*/ 83 w 83"/>
                <a:gd name="T3" fmla="*/ 5 h 22"/>
                <a:gd name="T4" fmla="*/ 83 w 83"/>
                <a:gd name="T5" fmla="*/ 22 h 22"/>
                <a:gd name="T6" fmla="*/ 0 w 83"/>
                <a:gd name="T7" fmla="*/ 16 h 22"/>
                <a:gd name="T8" fmla="*/ 0 w 83"/>
                <a:gd name="T9" fmla="*/ 16 h 22"/>
                <a:gd name="T10" fmla="*/ 0 w 83"/>
                <a:gd name="T11" fmla="*/ 0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3"/>
                <a:gd name="T19" fmla="*/ 0 h 22"/>
                <a:gd name="T20" fmla="*/ 83 w 83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3" h="22">
                  <a:moveTo>
                    <a:pt x="0" y="0"/>
                  </a:moveTo>
                  <a:lnTo>
                    <a:pt x="83" y="5"/>
                  </a:lnTo>
                  <a:lnTo>
                    <a:pt x="83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24" name="Freeform 27"/>
            <p:cNvSpPr>
              <a:spLocks/>
            </p:cNvSpPr>
            <p:nvPr/>
          </p:nvSpPr>
          <p:spPr bwMode="auto">
            <a:xfrm>
              <a:off x="2183" y="2159"/>
              <a:ext cx="44" cy="22"/>
            </a:xfrm>
            <a:custGeom>
              <a:avLst/>
              <a:gdLst>
                <a:gd name="T0" fmla="*/ 0 w 44"/>
                <a:gd name="T1" fmla="*/ 0 h 22"/>
                <a:gd name="T2" fmla="*/ 44 w 44"/>
                <a:gd name="T3" fmla="*/ 6 h 22"/>
                <a:gd name="T4" fmla="*/ 44 w 44"/>
                <a:gd name="T5" fmla="*/ 22 h 22"/>
                <a:gd name="T6" fmla="*/ 0 w 44"/>
                <a:gd name="T7" fmla="*/ 17 h 22"/>
                <a:gd name="T8" fmla="*/ 0 w 44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22"/>
                <a:gd name="T17" fmla="*/ 44 w 44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22">
                  <a:moveTo>
                    <a:pt x="0" y="0"/>
                  </a:moveTo>
                  <a:lnTo>
                    <a:pt x="44" y="6"/>
                  </a:lnTo>
                  <a:lnTo>
                    <a:pt x="44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25" name="Freeform 28"/>
            <p:cNvSpPr>
              <a:spLocks/>
            </p:cNvSpPr>
            <p:nvPr/>
          </p:nvSpPr>
          <p:spPr bwMode="auto">
            <a:xfrm>
              <a:off x="2227" y="2165"/>
              <a:ext cx="44" cy="22"/>
            </a:xfrm>
            <a:custGeom>
              <a:avLst/>
              <a:gdLst>
                <a:gd name="T0" fmla="*/ 0 w 44"/>
                <a:gd name="T1" fmla="*/ 0 h 22"/>
                <a:gd name="T2" fmla="*/ 0 w 44"/>
                <a:gd name="T3" fmla="*/ 0 h 22"/>
                <a:gd name="T4" fmla="*/ 44 w 44"/>
                <a:gd name="T5" fmla="*/ 5 h 22"/>
                <a:gd name="T6" fmla="*/ 44 w 44"/>
                <a:gd name="T7" fmla="*/ 22 h 22"/>
                <a:gd name="T8" fmla="*/ 0 w 44"/>
                <a:gd name="T9" fmla="*/ 16 h 22"/>
                <a:gd name="T10" fmla="*/ 0 w 44"/>
                <a:gd name="T11" fmla="*/ 0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4"/>
                <a:gd name="T19" fmla="*/ 0 h 22"/>
                <a:gd name="T20" fmla="*/ 44 w 44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4" h="22">
                  <a:moveTo>
                    <a:pt x="0" y="0"/>
                  </a:moveTo>
                  <a:lnTo>
                    <a:pt x="0" y="0"/>
                  </a:lnTo>
                  <a:lnTo>
                    <a:pt x="44" y="5"/>
                  </a:lnTo>
                  <a:lnTo>
                    <a:pt x="44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26" name="Freeform 29"/>
            <p:cNvSpPr>
              <a:spLocks/>
            </p:cNvSpPr>
            <p:nvPr/>
          </p:nvSpPr>
          <p:spPr bwMode="auto">
            <a:xfrm>
              <a:off x="2309" y="2170"/>
              <a:ext cx="94" cy="28"/>
            </a:xfrm>
            <a:custGeom>
              <a:avLst/>
              <a:gdLst>
                <a:gd name="T0" fmla="*/ 0 w 94"/>
                <a:gd name="T1" fmla="*/ 0 h 28"/>
                <a:gd name="T2" fmla="*/ 94 w 94"/>
                <a:gd name="T3" fmla="*/ 11 h 28"/>
                <a:gd name="T4" fmla="*/ 94 w 94"/>
                <a:gd name="T5" fmla="*/ 28 h 28"/>
                <a:gd name="T6" fmla="*/ 0 w 94"/>
                <a:gd name="T7" fmla="*/ 17 h 28"/>
                <a:gd name="T8" fmla="*/ 0 w 94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4"/>
                <a:gd name="T16" fmla="*/ 0 h 28"/>
                <a:gd name="T17" fmla="*/ 94 w 94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4" h="28">
                  <a:moveTo>
                    <a:pt x="0" y="0"/>
                  </a:moveTo>
                  <a:lnTo>
                    <a:pt x="94" y="11"/>
                  </a:lnTo>
                  <a:lnTo>
                    <a:pt x="9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27" name="Freeform 30"/>
            <p:cNvSpPr>
              <a:spLocks/>
            </p:cNvSpPr>
            <p:nvPr/>
          </p:nvSpPr>
          <p:spPr bwMode="auto">
            <a:xfrm>
              <a:off x="2441" y="2181"/>
              <a:ext cx="94" cy="28"/>
            </a:xfrm>
            <a:custGeom>
              <a:avLst/>
              <a:gdLst>
                <a:gd name="T0" fmla="*/ 0 w 94"/>
                <a:gd name="T1" fmla="*/ 0 h 28"/>
                <a:gd name="T2" fmla="*/ 94 w 94"/>
                <a:gd name="T3" fmla="*/ 11 h 28"/>
                <a:gd name="T4" fmla="*/ 94 w 94"/>
                <a:gd name="T5" fmla="*/ 28 h 28"/>
                <a:gd name="T6" fmla="*/ 0 w 94"/>
                <a:gd name="T7" fmla="*/ 17 h 28"/>
                <a:gd name="T8" fmla="*/ 0 w 94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4"/>
                <a:gd name="T16" fmla="*/ 0 h 28"/>
                <a:gd name="T17" fmla="*/ 94 w 94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4" h="28">
                  <a:moveTo>
                    <a:pt x="0" y="0"/>
                  </a:moveTo>
                  <a:lnTo>
                    <a:pt x="94" y="11"/>
                  </a:lnTo>
                  <a:lnTo>
                    <a:pt x="9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28" name="Freeform 31"/>
            <p:cNvSpPr>
              <a:spLocks/>
            </p:cNvSpPr>
            <p:nvPr/>
          </p:nvSpPr>
          <p:spPr bwMode="auto">
            <a:xfrm>
              <a:off x="2568" y="2192"/>
              <a:ext cx="94" cy="28"/>
            </a:xfrm>
            <a:custGeom>
              <a:avLst/>
              <a:gdLst>
                <a:gd name="T0" fmla="*/ 0 w 94"/>
                <a:gd name="T1" fmla="*/ 0 h 28"/>
                <a:gd name="T2" fmla="*/ 94 w 94"/>
                <a:gd name="T3" fmla="*/ 11 h 28"/>
                <a:gd name="T4" fmla="*/ 94 w 94"/>
                <a:gd name="T5" fmla="*/ 28 h 28"/>
                <a:gd name="T6" fmla="*/ 0 w 94"/>
                <a:gd name="T7" fmla="*/ 17 h 28"/>
                <a:gd name="T8" fmla="*/ 0 w 94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4"/>
                <a:gd name="T16" fmla="*/ 0 h 28"/>
                <a:gd name="T17" fmla="*/ 94 w 94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4" h="28">
                  <a:moveTo>
                    <a:pt x="0" y="0"/>
                  </a:moveTo>
                  <a:lnTo>
                    <a:pt x="94" y="11"/>
                  </a:lnTo>
                  <a:lnTo>
                    <a:pt x="9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29" name="Freeform 32"/>
            <p:cNvSpPr>
              <a:spLocks/>
            </p:cNvSpPr>
            <p:nvPr/>
          </p:nvSpPr>
          <p:spPr bwMode="auto">
            <a:xfrm>
              <a:off x="2700" y="2203"/>
              <a:ext cx="28" cy="22"/>
            </a:xfrm>
            <a:custGeom>
              <a:avLst/>
              <a:gdLst>
                <a:gd name="T0" fmla="*/ 0 w 28"/>
                <a:gd name="T1" fmla="*/ 0 h 22"/>
                <a:gd name="T2" fmla="*/ 28 w 28"/>
                <a:gd name="T3" fmla="*/ 6 h 22"/>
                <a:gd name="T4" fmla="*/ 28 w 28"/>
                <a:gd name="T5" fmla="*/ 22 h 22"/>
                <a:gd name="T6" fmla="*/ 0 w 28"/>
                <a:gd name="T7" fmla="*/ 17 h 22"/>
                <a:gd name="T8" fmla="*/ 0 w 28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22"/>
                <a:gd name="T17" fmla="*/ 28 w 28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22">
                  <a:moveTo>
                    <a:pt x="0" y="0"/>
                  </a:moveTo>
                  <a:lnTo>
                    <a:pt x="28" y="6"/>
                  </a:lnTo>
                  <a:lnTo>
                    <a:pt x="28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0" name="Freeform 33"/>
            <p:cNvSpPr>
              <a:spLocks/>
            </p:cNvSpPr>
            <p:nvPr/>
          </p:nvSpPr>
          <p:spPr bwMode="auto">
            <a:xfrm>
              <a:off x="2728" y="2209"/>
              <a:ext cx="60" cy="27"/>
            </a:xfrm>
            <a:custGeom>
              <a:avLst/>
              <a:gdLst>
                <a:gd name="T0" fmla="*/ 0 w 60"/>
                <a:gd name="T1" fmla="*/ 0 h 27"/>
                <a:gd name="T2" fmla="*/ 0 w 60"/>
                <a:gd name="T3" fmla="*/ 0 h 27"/>
                <a:gd name="T4" fmla="*/ 60 w 60"/>
                <a:gd name="T5" fmla="*/ 11 h 27"/>
                <a:gd name="T6" fmla="*/ 60 w 60"/>
                <a:gd name="T7" fmla="*/ 27 h 27"/>
                <a:gd name="T8" fmla="*/ 0 w 60"/>
                <a:gd name="T9" fmla="*/ 16 h 27"/>
                <a:gd name="T10" fmla="*/ 0 w 60"/>
                <a:gd name="T11" fmla="*/ 0 h 2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0"/>
                <a:gd name="T19" fmla="*/ 0 h 27"/>
                <a:gd name="T20" fmla="*/ 60 w 60"/>
                <a:gd name="T21" fmla="*/ 27 h 2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0" h="27">
                  <a:moveTo>
                    <a:pt x="0" y="0"/>
                  </a:moveTo>
                  <a:lnTo>
                    <a:pt x="0" y="0"/>
                  </a:lnTo>
                  <a:lnTo>
                    <a:pt x="60" y="11"/>
                  </a:lnTo>
                  <a:lnTo>
                    <a:pt x="60" y="27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1" name="Freeform 34"/>
            <p:cNvSpPr>
              <a:spLocks/>
            </p:cNvSpPr>
            <p:nvPr/>
          </p:nvSpPr>
          <p:spPr bwMode="auto">
            <a:xfrm>
              <a:off x="2827" y="2225"/>
              <a:ext cx="44" cy="28"/>
            </a:xfrm>
            <a:custGeom>
              <a:avLst/>
              <a:gdLst>
                <a:gd name="T0" fmla="*/ 0 w 44"/>
                <a:gd name="T1" fmla="*/ 0 h 28"/>
                <a:gd name="T2" fmla="*/ 44 w 44"/>
                <a:gd name="T3" fmla="*/ 11 h 28"/>
                <a:gd name="T4" fmla="*/ 44 w 44"/>
                <a:gd name="T5" fmla="*/ 28 h 28"/>
                <a:gd name="T6" fmla="*/ 0 w 44"/>
                <a:gd name="T7" fmla="*/ 17 h 28"/>
                <a:gd name="T8" fmla="*/ 0 w 44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28"/>
                <a:gd name="T17" fmla="*/ 44 w 44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28">
                  <a:moveTo>
                    <a:pt x="0" y="0"/>
                  </a:moveTo>
                  <a:lnTo>
                    <a:pt x="44" y="11"/>
                  </a:lnTo>
                  <a:lnTo>
                    <a:pt x="4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2" name="Freeform 35"/>
            <p:cNvSpPr>
              <a:spLocks/>
            </p:cNvSpPr>
            <p:nvPr/>
          </p:nvSpPr>
          <p:spPr bwMode="auto">
            <a:xfrm>
              <a:off x="2871" y="2236"/>
              <a:ext cx="39" cy="28"/>
            </a:xfrm>
            <a:custGeom>
              <a:avLst/>
              <a:gdLst>
                <a:gd name="T0" fmla="*/ 0 w 39"/>
                <a:gd name="T1" fmla="*/ 0 h 28"/>
                <a:gd name="T2" fmla="*/ 0 w 39"/>
                <a:gd name="T3" fmla="*/ 0 h 28"/>
                <a:gd name="T4" fmla="*/ 39 w 39"/>
                <a:gd name="T5" fmla="*/ 11 h 28"/>
                <a:gd name="T6" fmla="*/ 39 w 39"/>
                <a:gd name="T7" fmla="*/ 28 h 28"/>
                <a:gd name="T8" fmla="*/ 0 w 39"/>
                <a:gd name="T9" fmla="*/ 17 h 28"/>
                <a:gd name="T10" fmla="*/ 0 w 39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9"/>
                <a:gd name="T19" fmla="*/ 0 h 28"/>
                <a:gd name="T20" fmla="*/ 39 w 39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9" h="28">
                  <a:moveTo>
                    <a:pt x="0" y="0"/>
                  </a:moveTo>
                  <a:lnTo>
                    <a:pt x="0" y="0"/>
                  </a:lnTo>
                  <a:lnTo>
                    <a:pt x="39" y="11"/>
                  </a:lnTo>
                  <a:lnTo>
                    <a:pt x="39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3" name="Freeform 36"/>
            <p:cNvSpPr>
              <a:spLocks/>
            </p:cNvSpPr>
            <p:nvPr/>
          </p:nvSpPr>
          <p:spPr bwMode="auto">
            <a:xfrm>
              <a:off x="2943" y="2253"/>
              <a:ext cx="55" cy="38"/>
            </a:xfrm>
            <a:custGeom>
              <a:avLst/>
              <a:gdLst>
                <a:gd name="T0" fmla="*/ 0 w 55"/>
                <a:gd name="T1" fmla="*/ 0 h 38"/>
                <a:gd name="T2" fmla="*/ 55 w 55"/>
                <a:gd name="T3" fmla="*/ 22 h 38"/>
                <a:gd name="T4" fmla="*/ 55 w 55"/>
                <a:gd name="T5" fmla="*/ 38 h 38"/>
                <a:gd name="T6" fmla="*/ 0 w 55"/>
                <a:gd name="T7" fmla="*/ 16 h 38"/>
                <a:gd name="T8" fmla="*/ 0 w 55"/>
                <a:gd name="T9" fmla="*/ 0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38"/>
                <a:gd name="T17" fmla="*/ 55 w 55"/>
                <a:gd name="T18" fmla="*/ 38 h 3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38">
                  <a:moveTo>
                    <a:pt x="0" y="0"/>
                  </a:moveTo>
                  <a:lnTo>
                    <a:pt x="55" y="22"/>
                  </a:lnTo>
                  <a:lnTo>
                    <a:pt x="55" y="38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4" name="Freeform 37"/>
            <p:cNvSpPr>
              <a:spLocks/>
            </p:cNvSpPr>
            <p:nvPr/>
          </p:nvSpPr>
          <p:spPr bwMode="auto">
            <a:xfrm>
              <a:off x="2998" y="2275"/>
              <a:ext cx="22" cy="27"/>
            </a:xfrm>
            <a:custGeom>
              <a:avLst/>
              <a:gdLst>
                <a:gd name="T0" fmla="*/ 0 w 22"/>
                <a:gd name="T1" fmla="*/ 0 h 27"/>
                <a:gd name="T2" fmla="*/ 0 w 22"/>
                <a:gd name="T3" fmla="*/ 0 h 27"/>
                <a:gd name="T4" fmla="*/ 22 w 22"/>
                <a:gd name="T5" fmla="*/ 11 h 27"/>
                <a:gd name="T6" fmla="*/ 22 w 22"/>
                <a:gd name="T7" fmla="*/ 27 h 27"/>
                <a:gd name="T8" fmla="*/ 0 w 22"/>
                <a:gd name="T9" fmla="*/ 16 h 27"/>
                <a:gd name="T10" fmla="*/ 0 w 22"/>
                <a:gd name="T11" fmla="*/ 0 h 2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2"/>
                <a:gd name="T19" fmla="*/ 0 h 27"/>
                <a:gd name="T20" fmla="*/ 22 w 22"/>
                <a:gd name="T21" fmla="*/ 27 h 2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2" h="27">
                  <a:moveTo>
                    <a:pt x="0" y="0"/>
                  </a:moveTo>
                  <a:lnTo>
                    <a:pt x="0" y="0"/>
                  </a:lnTo>
                  <a:lnTo>
                    <a:pt x="22" y="11"/>
                  </a:lnTo>
                  <a:lnTo>
                    <a:pt x="22" y="27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5" name="Freeform 38"/>
            <p:cNvSpPr>
              <a:spLocks/>
            </p:cNvSpPr>
            <p:nvPr/>
          </p:nvSpPr>
          <p:spPr bwMode="auto">
            <a:xfrm>
              <a:off x="3053" y="2302"/>
              <a:ext cx="55" cy="39"/>
            </a:xfrm>
            <a:custGeom>
              <a:avLst/>
              <a:gdLst>
                <a:gd name="T0" fmla="*/ 0 w 55"/>
                <a:gd name="T1" fmla="*/ 0 h 39"/>
                <a:gd name="T2" fmla="*/ 55 w 55"/>
                <a:gd name="T3" fmla="*/ 22 h 39"/>
                <a:gd name="T4" fmla="*/ 55 w 55"/>
                <a:gd name="T5" fmla="*/ 39 h 39"/>
                <a:gd name="T6" fmla="*/ 0 w 55"/>
                <a:gd name="T7" fmla="*/ 17 h 39"/>
                <a:gd name="T8" fmla="*/ 0 w 55"/>
                <a:gd name="T9" fmla="*/ 0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39"/>
                <a:gd name="T17" fmla="*/ 55 w 55"/>
                <a:gd name="T18" fmla="*/ 39 h 3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39">
                  <a:moveTo>
                    <a:pt x="0" y="0"/>
                  </a:moveTo>
                  <a:lnTo>
                    <a:pt x="55" y="22"/>
                  </a:lnTo>
                  <a:lnTo>
                    <a:pt x="55" y="39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6" name="Freeform 39"/>
            <p:cNvSpPr>
              <a:spLocks/>
            </p:cNvSpPr>
            <p:nvPr/>
          </p:nvSpPr>
          <p:spPr bwMode="auto">
            <a:xfrm>
              <a:off x="3108" y="2324"/>
              <a:ext cx="22" cy="28"/>
            </a:xfrm>
            <a:custGeom>
              <a:avLst/>
              <a:gdLst>
                <a:gd name="T0" fmla="*/ 0 w 22"/>
                <a:gd name="T1" fmla="*/ 0 h 28"/>
                <a:gd name="T2" fmla="*/ 0 w 22"/>
                <a:gd name="T3" fmla="*/ 0 h 28"/>
                <a:gd name="T4" fmla="*/ 22 w 22"/>
                <a:gd name="T5" fmla="*/ 11 h 28"/>
                <a:gd name="T6" fmla="*/ 22 w 22"/>
                <a:gd name="T7" fmla="*/ 28 h 28"/>
                <a:gd name="T8" fmla="*/ 0 w 22"/>
                <a:gd name="T9" fmla="*/ 17 h 28"/>
                <a:gd name="T10" fmla="*/ 0 w 22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2"/>
                <a:gd name="T19" fmla="*/ 0 h 28"/>
                <a:gd name="T20" fmla="*/ 22 w 22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2" h="28">
                  <a:moveTo>
                    <a:pt x="0" y="0"/>
                  </a:moveTo>
                  <a:lnTo>
                    <a:pt x="0" y="0"/>
                  </a:lnTo>
                  <a:lnTo>
                    <a:pt x="22" y="11"/>
                  </a:lnTo>
                  <a:lnTo>
                    <a:pt x="22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7" name="Freeform 40"/>
            <p:cNvSpPr>
              <a:spLocks/>
            </p:cNvSpPr>
            <p:nvPr/>
          </p:nvSpPr>
          <p:spPr bwMode="auto">
            <a:xfrm>
              <a:off x="3163" y="2352"/>
              <a:ext cx="55" cy="44"/>
            </a:xfrm>
            <a:custGeom>
              <a:avLst/>
              <a:gdLst>
                <a:gd name="T0" fmla="*/ 0 w 55"/>
                <a:gd name="T1" fmla="*/ 0 h 44"/>
                <a:gd name="T2" fmla="*/ 55 w 55"/>
                <a:gd name="T3" fmla="*/ 28 h 44"/>
                <a:gd name="T4" fmla="*/ 55 w 55"/>
                <a:gd name="T5" fmla="*/ 44 h 44"/>
                <a:gd name="T6" fmla="*/ 0 w 55"/>
                <a:gd name="T7" fmla="*/ 17 h 44"/>
                <a:gd name="T8" fmla="*/ 0 w 55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44"/>
                <a:gd name="T17" fmla="*/ 55 w 55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44">
                  <a:moveTo>
                    <a:pt x="0" y="0"/>
                  </a:moveTo>
                  <a:lnTo>
                    <a:pt x="55" y="28"/>
                  </a:lnTo>
                  <a:lnTo>
                    <a:pt x="55" y="44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8" name="Freeform 41"/>
            <p:cNvSpPr>
              <a:spLocks/>
            </p:cNvSpPr>
            <p:nvPr/>
          </p:nvSpPr>
          <p:spPr bwMode="auto">
            <a:xfrm>
              <a:off x="3213" y="2380"/>
              <a:ext cx="38" cy="33"/>
            </a:xfrm>
            <a:custGeom>
              <a:avLst/>
              <a:gdLst>
                <a:gd name="T0" fmla="*/ 5 w 38"/>
                <a:gd name="T1" fmla="*/ 0 h 33"/>
                <a:gd name="T2" fmla="*/ 11 w 38"/>
                <a:gd name="T3" fmla="*/ 0 h 33"/>
                <a:gd name="T4" fmla="*/ 38 w 38"/>
                <a:gd name="T5" fmla="*/ 16 h 33"/>
                <a:gd name="T6" fmla="*/ 27 w 38"/>
                <a:gd name="T7" fmla="*/ 33 h 33"/>
                <a:gd name="T8" fmla="*/ 0 w 38"/>
                <a:gd name="T9" fmla="*/ 16 h 33"/>
                <a:gd name="T10" fmla="*/ 5 w 38"/>
                <a:gd name="T11" fmla="*/ 0 h 3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8"/>
                <a:gd name="T19" fmla="*/ 0 h 33"/>
                <a:gd name="T20" fmla="*/ 38 w 38"/>
                <a:gd name="T21" fmla="*/ 33 h 3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8" h="33">
                  <a:moveTo>
                    <a:pt x="5" y="0"/>
                  </a:moveTo>
                  <a:lnTo>
                    <a:pt x="11" y="0"/>
                  </a:lnTo>
                  <a:lnTo>
                    <a:pt x="38" y="16"/>
                  </a:lnTo>
                  <a:lnTo>
                    <a:pt x="27" y="33"/>
                  </a:lnTo>
                  <a:lnTo>
                    <a:pt x="0" y="16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9" name="Freeform 42"/>
            <p:cNvSpPr>
              <a:spLocks/>
            </p:cNvSpPr>
            <p:nvPr/>
          </p:nvSpPr>
          <p:spPr bwMode="auto">
            <a:xfrm>
              <a:off x="3273" y="2413"/>
              <a:ext cx="55" cy="44"/>
            </a:xfrm>
            <a:custGeom>
              <a:avLst/>
              <a:gdLst>
                <a:gd name="T0" fmla="*/ 11 w 55"/>
                <a:gd name="T1" fmla="*/ 0 h 44"/>
                <a:gd name="T2" fmla="*/ 55 w 55"/>
                <a:gd name="T3" fmla="*/ 27 h 44"/>
                <a:gd name="T4" fmla="*/ 44 w 55"/>
                <a:gd name="T5" fmla="*/ 44 h 44"/>
                <a:gd name="T6" fmla="*/ 0 w 55"/>
                <a:gd name="T7" fmla="*/ 16 h 44"/>
                <a:gd name="T8" fmla="*/ 11 w 55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44"/>
                <a:gd name="T17" fmla="*/ 55 w 55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44">
                  <a:moveTo>
                    <a:pt x="11" y="0"/>
                  </a:moveTo>
                  <a:lnTo>
                    <a:pt x="55" y="27"/>
                  </a:lnTo>
                  <a:lnTo>
                    <a:pt x="44" y="44"/>
                  </a:lnTo>
                  <a:lnTo>
                    <a:pt x="0" y="16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0" name="Freeform 43"/>
            <p:cNvSpPr>
              <a:spLocks/>
            </p:cNvSpPr>
            <p:nvPr/>
          </p:nvSpPr>
          <p:spPr bwMode="auto">
            <a:xfrm>
              <a:off x="3317" y="2440"/>
              <a:ext cx="39" cy="33"/>
            </a:xfrm>
            <a:custGeom>
              <a:avLst/>
              <a:gdLst>
                <a:gd name="T0" fmla="*/ 6 w 39"/>
                <a:gd name="T1" fmla="*/ 0 h 33"/>
                <a:gd name="T2" fmla="*/ 39 w 39"/>
                <a:gd name="T3" fmla="*/ 17 h 33"/>
                <a:gd name="T4" fmla="*/ 39 w 39"/>
                <a:gd name="T5" fmla="*/ 33 h 33"/>
                <a:gd name="T6" fmla="*/ 6 w 39"/>
                <a:gd name="T7" fmla="*/ 17 h 33"/>
                <a:gd name="T8" fmla="*/ 0 w 39"/>
                <a:gd name="T9" fmla="*/ 17 h 33"/>
                <a:gd name="T10" fmla="*/ 6 w 39"/>
                <a:gd name="T11" fmla="*/ 0 h 3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9"/>
                <a:gd name="T19" fmla="*/ 0 h 33"/>
                <a:gd name="T20" fmla="*/ 39 w 39"/>
                <a:gd name="T21" fmla="*/ 33 h 3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9" h="33">
                  <a:moveTo>
                    <a:pt x="6" y="0"/>
                  </a:moveTo>
                  <a:lnTo>
                    <a:pt x="39" y="17"/>
                  </a:lnTo>
                  <a:lnTo>
                    <a:pt x="39" y="33"/>
                  </a:lnTo>
                  <a:lnTo>
                    <a:pt x="6" y="17"/>
                  </a:lnTo>
                  <a:lnTo>
                    <a:pt x="0" y="17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1" name="Freeform 44"/>
            <p:cNvSpPr>
              <a:spLocks/>
            </p:cNvSpPr>
            <p:nvPr/>
          </p:nvSpPr>
          <p:spPr bwMode="auto">
            <a:xfrm>
              <a:off x="3389" y="2479"/>
              <a:ext cx="33" cy="33"/>
            </a:xfrm>
            <a:custGeom>
              <a:avLst/>
              <a:gdLst>
                <a:gd name="T0" fmla="*/ 0 w 33"/>
                <a:gd name="T1" fmla="*/ 0 h 33"/>
                <a:gd name="T2" fmla="*/ 33 w 33"/>
                <a:gd name="T3" fmla="*/ 16 h 33"/>
                <a:gd name="T4" fmla="*/ 33 w 33"/>
                <a:gd name="T5" fmla="*/ 33 h 33"/>
                <a:gd name="T6" fmla="*/ 0 w 33"/>
                <a:gd name="T7" fmla="*/ 16 h 33"/>
                <a:gd name="T8" fmla="*/ 0 w 33"/>
                <a:gd name="T9" fmla="*/ 0 h 3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3"/>
                <a:gd name="T16" fmla="*/ 0 h 33"/>
                <a:gd name="T17" fmla="*/ 33 w 33"/>
                <a:gd name="T18" fmla="*/ 33 h 3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3" h="33">
                  <a:moveTo>
                    <a:pt x="0" y="0"/>
                  </a:moveTo>
                  <a:lnTo>
                    <a:pt x="33" y="16"/>
                  </a:lnTo>
                  <a:lnTo>
                    <a:pt x="33" y="33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2" name="Freeform 45"/>
            <p:cNvSpPr>
              <a:spLocks/>
            </p:cNvSpPr>
            <p:nvPr/>
          </p:nvSpPr>
          <p:spPr bwMode="auto">
            <a:xfrm>
              <a:off x="3422" y="2495"/>
              <a:ext cx="44" cy="39"/>
            </a:xfrm>
            <a:custGeom>
              <a:avLst/>
              <a:gdLst>
                <a:gd name="T0" fmla="*/ 0 w 44"/>
                <a:gd name="T1" fmla="*/ 0 h 39"/>
                <a:gd name="T2" fmla="*/ 44 w 44"/>
                <a:gd name="T3" fmla="*/ 22 h 39"/>
                <a:gd name="T4" fmla="*/ 44 w 44"/>
                <a:gd name="T5" fmla="*/ 39 h 39"/>
                <a:gd name="T6" fmla="*/ 0 w 44"/>
                <a:gd name="T7" fmla="*/ 17 h 39"/>
                <a:gd name="T8" fmla="*/ 0 w 44"/>
                <a:gd name="T9" fmla="*/ 17 h 39"/>
                <a:gd name="T10" fmla="*/ 0 w 44"/>
                <a:gd name="T11" fmla="*/ 0 h 3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4"/>
                <a:gd name="T19" fmla="*/ 0 h 39"/>
                <a:gd name="T20" fmla="*/ 44 w 44"/>
                <a:gd name="T21" fmla="*/ 39 h 3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4" h="39">
                  <a:moveTo>
                    <a:pt x="0" y="0"/>
                  </a:moveTo>
                  <a:lnTo>
                    <a:pt x="44" y="22"/>
                  </a:lnTo>
                  <a:lnTo>
                    <a:pt x="44" y="39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3" name="Freeform 46"/>
            <p:cNvSpPr>
              <a:spLocks/>
            </p:cNvSpPr>
            <p:nvPr/>
          </p:nvSpPr>
          <p:spPr bwMode="auto">
            <a:xfrm>
              <a:off x="3499" y="2528"/>
              <a:ext cx="83" cy="55"/>
            </a:xfrm>
            <a:custGeom>
              <a:avLst/>
              <a:gdLst>
                <a:gd name="T0" fmla="*/ 0 w 83"/>
                <a:gd name="T1" fmla="*/ 0 h 55"/>
                <a:gd name="T2" fmla="*/ 83 w 83"/>
                <a:gd name="T3" fmla="*/ 39 h 55"/>
                <a:gd name="T4" fmla="*/ 83 w 83"/>
                <a:gd name="T5" fmla="*/ 55 h 55"/>
                <a:gd name="T6" fmla="*/ 0 w 83"/>
                <a:gd name="T7" fmla="*/ 17 h 55"/>
                <a:gd name="T8" fmla="*/ 0 w 83"/>
                <a:gd name="T9" fmla="*/ 0 h 5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3"/>
                <a:gd name="T16" fmla="*/ 0 h 55"/>
                <a:gd name="T17" fmla="*/ 83 w 83"/>
                <a:gd name="T18" fmla="*/ 55 h 5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3" h="55">
                  <a:moveTo>
                    <a:pt x="0" y="0"/>
                  </a:moveTo>
                  <a:lnTo>
                    <a:pt x="83" y="39"/>
                  </a:lnTo>
                  <a:lnTo>
                    <a:pt x="83" y="55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4" name="Freeform 47"/>
            <p:cNvSpPr>
              <a:spLocks/>
            </p:cNvSpPr>
            <p:nvPr/>
          </p:nvSpPr>
          <p:spPr bwMode="auto">
            <a:xfrm>
              <a:off x="3615" y="2583"/>
              <a:ext cx="27" cy="28"/>
            </a:xfrm>
            <a:custGeom>
              <a:avLst/>
              <a:gdLst>
                <a:gd name="T0" fmla="*/ 0 w 27"/>
                <a:gd name="T1" fmla="*/ 0 h 28"/>
                <a:gd name="T2" fmla="*/ 27 w 27"/>
                <a:gd name="T3" fmla="*/ 11 h 28"/>
                <a:gd name="T4" fmla="*/ 27 w 27"/>
                <a:gd name="T5" fmla="*/ 28 h 28"/>
                <a:gd name="T6" fmla="*/ 0 w 27"/>
                <a:gd name="T7" fmla="*/ 17 h 28"/>
                <a:gd name="T8" fmla="*/ 0 w 27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7"/>
                <a:gd name="T16" fmla="*/ 0 h 28"/>
                <a:gd name="T17" fmla="*/ 27 w 27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7" h="28">
                  <a:moveTo>
                    <a:pt x="0" y="0"/>
                  </a:moveTo>
                  <a:lnTo>
                    <a:pt x="27" y="11"/>
                  </a:lnTo>
                  <a:lnTo>
                    <a:pt x="27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5" name="Freeform 48"/>
            <p:cNvSpPr>
              <a:spLocks/>
            </p:cNvSpPr>
            <p:nvPr/>
          </p:nvSpPr>
          <p:spPr bwMode="auto">
            <a:xfrm>
              <a:off x="3642" y="2594"/>
              <a:ext cx="50" cy="28"/>
            </a:xfrm>
            <a:custGeom>
              <a:avLst/>
              <a:gdLst>
                <a:gd name="T0" fmla="*/ 0 w 50"/>
                <a:gd name="T1" fmla="*/ 0 h 28"/>
                <a:gd name="T2" fmla="*/ 50 w 50"/>
                <a:gd name="T3" fmla="*/ 11 h 28"/>
                <a:gd name="T4" fmla="*/ 50 w 50"/>
                <a:gd name="T5" fmla="*/ 28 h 28"/>
                <a:gd name="T6" fmla="*/ 0 w 50"/>
                <a:gd name="T7" fmla="*/ 17 h 28"/>
                <a:gd name="T8" fmla="*/ 0 w 50"/>
                <a:gd name="T9" fmla="*/ 17 h 28"/>
                <a:gd name="T10" fmla="*/ 0 w 50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0"/>
                <a:gd name="T19" fmla="*/ 0 h 28"/>
                <a:gd name="T20" fmla="*/ 50 w 50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0" h="28">
                  <a:moveTo>
                    <a:pt x="0" y="0"/>
                  </a:moveTo>
                  <a:lnTo>
                    <a:pt x="50" y="11"/>
                  </a:lnTo>
                  <a:lnTo>
                    <a:pt x="50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6" name="Freeform 49"/>
            <p:cNvSpPr>
              <a:spLocks/>
            </p:cNvSpPr>
            <p:nvPr/>
          </p:nvSpPr>
          <p:spPr bwMode="auto">
            <a:xfrm>
              <a:off x="3725" y="2616"/>
              <a:ext cx="44" cy="28"/>
            </a:xfrm>
            <a:custGeom>
              <a:avLst/>
              <a:gdLst>
                <a:gd name="T0" fmla="*/ 0 w 44"/>
                <a:gd name="T1" fmla="*/ 0 h 28"/>
                <a:gd name="T2" fmla="*/ 44 w 44"/>
                <a:gd name="T3" fmla="*/ 11 h 28"/>
                <a:gd name="T4" fmla="*/ 44 w 44"/>
                <a:gd name="T5" fmla="*/ 28 h 28"/>
                <a:gd name="T6" fmla="*/ 0 w 44"/>
                <a:gd name="T7" fmla="*/ 17 h 28"/>
                <a:gd name="T8" fmla="*/ 0 w 44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28"/>
                <a:gd name="T17" fmla="*/ 44 w 44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28">
                  <a:moveTo>
                    <a:pt x="0" y="0"/>
                  </a:moveTo>
                  <a:lnTo>
                    <a:pt x="44" y="11"/>
                  </a:lnTo>
                  <a:lnTo>
                    <a:pt x="4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7" name="Freeform 50"/>
            <p:cNvSpPr>
              <a:spLocks/>
            </p:cNvSpPr>
            <p:nvPr/>
          </p:nvSpPr>
          <p:spPr bwMode="auto">
            <a:xfrm>
              <a:off x="3769" y="2627"/>
              <a:ext cx="44" cy="28"/>
            </a:xfrm>
            <a:custGeom>
              <a:avLst/>
              <a:gdLst>
                <a:gd name="T0" fmla="*/ 0 w 44"/>
                <a:gd name="T1" fmla="*/ 0 h 28"/>
                <a:gd name="T2" fmla="*/ 44 w 44"/>
                <a:gd name="T3" fmla="*/ 11 h 28"/>
                <a:gd name="T4" fmla="*/ 44 w 44"/>
                <a:gd name="T5" fmla="*/ 28 h 28"/>
                <a:gd name="T6" fmla="*/ 0 w 44"/>
                <a:gd name="T7" fmla="*/ 17 h 28"/>
                <a:gd name="T8" fmla="*/ 0 w 44"/>
                <a:gd name="T9" fmla="*/ 17 h 28"/>
                <a:gd name="T10" fmla="*/ 0 w 44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4"/>
                <a:gd name="T19" fmla="*/ 0 h 28"/>
                <a:gd name="T20" fmla="*/ 44 w 44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4" h="28">
                  <a:moveTo>
                    <a:pt x="0" y="0"/>
                  </a:moveTo>
                  <a:lnTo>
                    <a:pt x="44" y="11"/>
                  </a:lnTo>
                  <a:lnTo>
                    <a:pt x="4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8" name="Freeform 51"/>
            <p:cNvSpPr>
              <a:spLocks/>
            </p:cNvSpPr>
            <p:nvPr/>
          </p:nvSpPr>
          <p:spPr bwMode="auto">
            <a:xfrm>
              <a:off x="3851" y="2644"/>
              <a:ext cx="50" cy="27"/>
            </a:xfrm>
            <a:custGeom>
              <a:avLst/>
              <a:gdLst>
                <a:gd name="T0" fmla="*/ 0 w 50"/>
                <a:gd name="T1" fmla="*/ 0 h 27"/>
                <a:gd name="T2" fmla="*/ 50 w 50"/>
                <a:gd name="T3" fmla="*/ 11 h 27"/>
                <a:gd name="T4" fmla="*/ 50 w 50"/>
                <a:gd name="T5" fmla="*/ 27 h 27"/>
                <a:gd name="T6" fmla="*/ 0 w 50"/>
                <a:gd name="T7" fmla="*/ 16 h 27"/>
                <a:gd name="T8" fmla="*/ 0 w 50"/>
                <a:gd name="T9" fmla="*/ 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0"/>
                <a:gd name="T16" fmla="*/ 0 h 27"/>
                <a:gd name="T17" fmla="*/ 50 w 50"/>
                <a:gd name="T18" fmla="*/ 27 h 2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0" h="27">
                  <a:moveTo>
                    <a:pt x="0" y="0"/>
                  </a:moveTo>
                  <a:lnTo>
                    <a:pt x="50" y="11"/>
                  </a:lnTo>
                  <a:lnTo>
                    <a:pt x="50" y="27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9" name="Freeform 52"/>
            <p:cNvSpPr>
              <a:spLocks/>
            </p:cNvSpPr>
            <p:nvPr/>
          </p:nvSpPr>
          <p:spPr bwMode="auto">
            <a:xfrm>
              <a:off x="3901" y="2655"/>
              <a:ext cx="39" cy="22"/>
            </a:xfrm>
            <a:custGeom>
              <a:avLst/>
              <a:gdLst>
                <a:gd name="T0" fmla="*/ 0 w 39"/>
                <a:gd name="T1" fmla="*/ 0 h 22"/>
                <a:gd name="T2" fmla="*/ 39 w 39"/>
                <a:gd name="T3" fmla="*/ 5 h 22"/>
                <a:gd name="T4" fmla="*/ 39 w 39"/>
                <a:gd name="T5" fmla="*/ 22 h 22"/>
                <a:gd name="T6" fmla="*/ 0 w 39"/>
                <a:gd name="T7" fmla="*/ 16 h 22"/>
                <a:gd name="T8" fmla="*/ 0 w 39"/>
                <a:gd name="T9" fmla="*/ 16 h 22"/>
                <a:gd name="T10" fmla="*/ 0 w 39"/>
                <a:gd name="T11" fmla="*/ 0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9"/>
                <a:gd name="T19" fmla="*/ 0 h 22"/>
                <a:gd name="T20" fmla="*/ 39 w 39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9" h="22">
                  <a:moveTo>
                    <a:pt x="0" y="0"/>
                  </a:moveTo>
                  <a:lnTo>
                    <a:pt x="39" y="5"/>
                  </a:lnTo>
                  <a:lnTo>
                    <a:pt x="39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0" name="Freeform 53"/>
            <p:cNvSpPr>
              <a:spLocks/>
            </p:cNvSpPr>
            <p:nvPr/>
          </p:nvSpPr>
          <p:spPr bwMode="auto">
            <a:xfrm>
              <a:off x="3978" y="2666"/>
              <a:ext cx="61" cy="27"/>
            </a:xfrm>
            <a:custGeom>
              <a:avLst/>
              <a:gdLst>
                <a:gd name="T0" fmla="*/ 0 w 61"/>
                <a:gd name="T1" fmla="*/ 0 h 27"/>
                <a:gd name="T2" fmla="*/ 61 w 61"/>
                <a:gd name="T3" fmla="*/ 11 h 27"/>
                <a:gd name="T4" fmla="*/ 61 w 61"/>
                <a:gd name="T5" fmla="*/ 27 h 27"/>
                <a:gd name="T6" fmla="*/ 0 w 61"/>
                <a:gd name="T7" fmla="*/ 16 h 27"/>
                <a:gd name="T8" fmla="*/ 0 w 61"/>
                <a:gd name="T9" fmla="*/ 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27"/>
                <a:gd name="T17" fmla="*/ 61 w 61"/>
                <a:gd name="T18" fmla="*/ 27 h 2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27">
                  <a:moveTo>
                    <a:pt x="0" y="0"/>
                  </a:moveTo>
                  <a:lnTo>
                    <a:pt x="61" y="11"/>
                  </a:lnTo>
                  <a:lnTo>
                    <a:pt x="61" y="27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1" name="Freeform 54"/>
            <p:cNvSpPr>
              <a:spLocks/>
            </p:cNvSpPr>
            <p:nvPr/>
          </p:nvSpPr>
          <p:spPr bwMode="auto">
            <a:xfrm>
              <a:off x="4039" y="2677"/>
              <a:ext cx="27" cy="22"/>
            </a:xfrm>
            <a:custGeom>
              <a:avLst/>
              <a:gdLst>
                <a:gd name="T0" fmla="*/ 0 w 27"/>
                <a:gd name="T1" fmla="*/ 0 h 22"/>
                <a:gd name="T2" fmla="*/ 27 w 27"/>
                <a:gd name="T3" fmla="*/ 5 h 22"/>
                <a:gd name="T4" fmla="*/ 27 w 27"/>
                <a:gd name="T5" fmla="*/ 22 h 22"/>
                <a:gd name="T6" fmla="*/ 0 w 27"/>
                <a:gd name="T7" fmla="*/ 16 h 22"/>
                <a:gd name="T8" fmla="*/ 0 w 27"/>
                <a:gd name="T9" fmla="*/ 16 h 22"/>
                <a:gd name="T10" fmla="*/ 0 w 27"/>
                <a:gd name="T11" fmla="*/ 0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7"/>
                <a:gd name="T19" fmla="*/ 0 h 22"/>
                <a:gd name="T20" fmla="*/ 27 w 27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7" h="22">
                  <a:moveTo>
                    <a:pt x="0" y="0"/>
                  </a:moveTo>
                  <a:lnTo>
                    <a:pt x="27" y="5"/>
                  </a:lnTo>
                  <a:lnTo>
                    <a:pt x="27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2" name="Freeform 55"/>
            <p:cNvSpPr>
              <a:spLocks/>
            </p:cNvSpPr>
            <p:nvPr/>
          </p:nvSpPr>
          <p:spPr bwMode="auto">
            <a:xfrm>
              <a:off x="4105" y="2682"/>
              <a:ext cx="77" cy="28"/>
            </a:xfrm>
            <a:custGeom>
              <a:avLst/>
              <a:gdLst>
                <a:gd name="T0" fmla="*/ 0 w 77"/>
                <a:gd name="T1" fmla="*/ 0 h 28"/>
                <a:gd name="T2" fmla="*/ 77 w 77"/>
                <a:gd name="T3" fmla="*/ 11 h 28"/>
                <a:gd name="T4" fmla="*/ 77 w 77"/>
                <a:gd name="T5" fmla="*/ 28 h 28"/>
                <a:gd name="T6" fmla="*/ 0 w 77"/>
                <a:gd name="T7" fmla="*/ 17 h 28"/>
                <a:gd name="T8" fmla="*/ 0 w 77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7"/>
                <a:gd name="T16" fmla="*/ 0 h 28"/>
                <a:gd name="T17" fmla="*/ 77 w 77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7" h="28">
                  <a:moveTo>
                    <a:pt x="0" y="0"/>
                  </a:moveTo>
                  <a:lnTo>
                    <a:pt x="77" y="11"/>
                  </a:lnTo>
                  <a:lnTo>
                    <a:pt x="77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3" name="Freeform 56"/>
            <p:cNvSpPr>
              <a:spLocks/>
            </p:cNvSpPr>
            <p:nvPr/>
          </p:nvSpPr>
          <p:spPr bwMode="auto">
            <a:xfrm>
              <a:off x="4182" y="2693"/>
              <a:ext cx="11" cy="17"/>
            </a:xfrm>
            <a:custGeom>
              <a:avLst/>
              <a:gdLst>
                <a:gd name="T0" fmla="*/ 0 w 11"/>
                <a:gd name="T1" fmla="*/ 0 h 17"/>
                <a:gd name="T2" fmla="*/ 11 w 11"/>
                <a:gd name="T3" fmla="*/ 0 h 17"/>
                <a:gd name="T4" fmla="*/ 11 w 11"/>
                <a:gd name="T5" fmla="*/ 17 h 17"/>
                <a:gd name="T6" fmla="*/ 0 w 11"/>
                <a:gd name="T7" fmla="*/ 17 h 17"/>
                <a:gd name="T8" fmla="*/ 0 w 11"/>
                <a:gd name="T9" fmla="*/ 17 h 17"/>
                <a:gd name="T10" fmla="*/ 0 w 11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"/>
                <a:gd name="T19" fmla="*/ 0 h 17"/>
                <a:gd name="T20" fmla="*/ 11 w 11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" h="17">
                  <a:moveTo>
                    <a:pt x="0" y="0"/>
                  </a:moveTo>
                  <a:lnTo>
                    <a:pt x="11" y="0"/>
                  </a:lnTo>
                  <a:lnTo>
                    <a:pt x="11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4" name="Freeform 57"/>
            <p:cNvSpPr>
              <a:spLocks/>
            </p:cNvSpPr>
            <p:nvPr/>
          </p:nvSpPr>
          <p:spPr bwMode="auto">
            <a:xfrm>
              <a:off x="4231" y="2699"/>
              <a:ext cx="94" cy="22"/>
            </a:xfrm>
            <a:custGeom>
              <a:avLst/>
              <a:gdLst>
                <a:gd name="T0" fmla="*/ 0 w 94"/>
                <a:gd name="T1" fmla="*/ 0 h 22"/>
                <a:gd name="T2" fmla="*/ 94 w 94"/>
                <a:gd name="T3" fmla="*/ 5 h 22"/>
                <a:gd name="T4" fmla="*/ 94 w 94"/>
                <a:gd name="T5" fmla="*/ 22 h 22"/>
                <a:gd name="T6" fmla="*/ 0 w 94"/>
                <a:gd name="T7" fmla="*/ 16 h 22"/>
                <a:gd name="T8" fmla="*/ 0 w 94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4"/>
                <a:gd name="T16" fmla="*/ 0 h 22"/>
                <a:gd name="T17" fmla="*/ 94 w 94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4" h="22">
                  <a:moveTo>
                    <a:pt x="0" y="0"/>
                  </a:moveTo>
                  <a:lnTo>
                    <a:pt x="94" y="5"/>
                  </a:lnTo>
                  <a:lnTo>
                    <a:pt x="94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5" name="Freeform 58"/>
            <p:cNvSpPr>
              <a:spLocks/>
            </p:cNvSpPr>
            <p:nvPr/>
          </p:nvSpPr>
          <p:spPr bwMode="auto">
            <a:xfrm>
              <a:off x="4358" y="2704"/>
              <a:ext cx="94" cy="22"/>
            </a:xfrm>
            <a:custGeom>
              <a:avLst/>
              <a:gdLst>
                <a:gd name="T0" fmla="*/ 0 w 94"/>
                <a:gd name="T1" fmla="*/ 0 h 22"/>
                <a:gd name="T2" fmla="*/ 94 w 94"/>
                <a:gd name="T3" fmla="*/ 6 h 22"/>
                <a:gd name="T4" fmla="*/ 94 w 94"/>
                <a:gd name="T5" fmla="*/ 22 h 22"/>
                <a:gd name="T6" fmla="*/ 0 w 94"/>
                <a:gd name="T7" fmla="*/ 17 h 22"/>
                <a:gd name="T8" fmla="*/ 0 w 94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4"/>
                <a:gd name="T16" fmla="*/ 0 h 22"/>
                <a:gd name="T17" fmla="*/ 94 w 94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4" h="22">
                  <a:moveTo>
                    <a:pt x="0" y="0"/>
                  </a:moveTo>
                  <a:lnTo>
                    <a:pt x="94" y="6"/>
                  </a:lnTo>
                  <a:lnTo>
                    <a:pt x="94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6" name="Freeform 59"/>
            <p:cNvSpPr>
              <a:spLocks/>
            </p:cNvSpPr>
            <p:nvPr/>
          </p:nvSpPr>
          <p:spPr bwMode="auto">
            <a:xfrm>
              <a:off x="4485" y="2710"/>
              <a:ext cx="93" cy="22"/>
            </a:xfrm>
            <a:custGeom>
              <a:avLst/>
              <a:gdLst>
                <a:gd name="T0" fmla="*/ 0 w 93"/>
                <a:gd name="T1" fmla="*/ 0 h 22"/>
                <a:gd name="T2" fmla="*/ 93 w 93"/>
                <a:gd name="T3" fmla="*/ 5 h 22"/>
                <a:gd name="T4" fmla="*/ 93 w 93"/>
                <a:gd name="T5" fmla="*/ 22 h 22"/>
                <a:gd name="T6" fmla="*/ 0 w 93"/>
                <a:gd name="T7" fmla="*/ 16 h 22"/>
                <a:gd name="T8" fmla="*/ 0 w 93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3"/>
                <a:gd name="T16" fmla="*/ 0 h 22"/>
                <a:gd name="T17" fmla="*/ 93 w 93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3" h="22">
                  <a:moveTo>
                    <a:pt x="0" y="0"/>
                  </a:moveTo>
                  <a:lnTo>
                    <a:pt x="93" y="5"/>
                  </a:lnTo>
                  <a:lnTo>
                    <a:pt x="93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7" name="Rectangle 60"/>
            <p:cNvSpPr>
              <a:spLocks noChangeArrowheads="1"/>
            </p:cNvSpPr>
            <p:nvPr/>
          </p:nvSpPr>
          <p:spPr bwMode="auto">
            <a:xfrm>
              <a:off x="4617" y="2715"/>
              <a:ext cx="22" cy="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9758" name="Freeform 61"/>
            <p:cNvSpPr>
              <a:spLocks/>
            </p:cNvSpPr>
            <p:nvPr/>
          </p:nvSpPr>
          <p:spPr bwMode="auto">
            <a:xfrm>
              <a:off x="4639" y="2715"/>
              <a:ext cx="66" cy="17"/>
            </a:xfrm>
            <a:custGeom>
              <a:avLst/>
              <a:gdLst>
                <a:gd name="T0" fmla="*/ 0 w 66"/>
                <a:gd name="T1" fmla="*/ 0 h 17"/>
                <a:gd name="T2" fmla="*/ 66 w 66"/>
                <a:gd name="T3" fmla="*/ 0 h 17"/>
                <a:gd name="T4" fmla="*/ 66 w 66"/>
                <a:gd name="T5" fmla="*/ 17 h 17"/>
                <a:gd name="T6" fmla="*/ 0 w 66"/>
                <a:gd name="T7" fmla="*/ 17 h 17"/>
                <a:gd name="T8" fmla="*/ 0 w 66"/>
                <a:gd name="T9" fmla="*/ 17 h 17"/>
                <a:gd name="T10" fmla="*/ 0 w 66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6"/>
                <a:gd name="T19" fmla="*/ 0 h 17"/>
                <a:gd name="T20" fmla="*/ 66 w 66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6" h="17">
                  <a:moveTo>
                    <a:pt x="0" y="0"/>
                  </a:moveTo>
                  <a:lnTo>
                    <a:pt x="66" y="0"/>
                  </a:lnTo>
                  <a:lnTo>
                    <a:pt x="66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9" name="Rectangle 62"/>
            <p:cNvSpPr>
              <a:spLocks noChangeArrowheads="1"/>
            </p:cNvSpPr>
            <p:nvPr/>
          </p:nvSpPr>
          <p:spPr bwMode="auto">
            <a:xfrm>
              <a:off x="4744" y="2710"/>
              <a:ext cx="55" cy="1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9760" name="Freeform 63"/>
            <p:cNvSpPr>
              <a:spLocks/>
            </p:cNvSpPr>
            <p:nvPr/>
          </p:nvSpPr>
          <p:spPr bwMode="auto">
            <a:xfrm>
              <a:off x="4799" y="2710"/>
              <a:ext cx="33" cy="16"/>
            </a:xfrm>
            <a:custGeom>
              <a:avLst/>
              <a:gdLst>
                <a:gd name="T0" fmla="*/ 0 w 33"/>
                <a:gd name="T1" fmla="*/ 0 h 16"/>
                <a:gd name="T2" fmla="*/ 0 w 33"/>
                <a:gd name="T3" fmla="*/ 0 h 16"/>
                <a:gd name="T4" fmla="*/ 33 w 33"/>
                <a:gd name="T5" fmla="*/ 0 h 16"/>
                <a:gd name="T6" fmla="*/ 33 w 33"/>
                <a:gd name="T7" fmla="*/ 16 h 16"/>
                <a:gd name="T8" fmla="*/ 0 w 33"/>
                <a:gd name="T9" fmla="*/ 16 h 16"/>
                <a:gd name="T10" fmla="*/ 0 w 33"/>
                <a:gd name="T11" fmla="*/ 0 h 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3"/>
                <a:gd name="T19" fmla="*/ 0 h 16"/>
                <a:gd name="T20" fmla="*/ 33 w 33"/>
                <a:gd name="T21" fmla="*/ 16 h 1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3" h="16">
                  <a:moveTo>
                    <a:pt x="0" y="0"/>
                  </a:moveTo>
                  <a:lnTo>
                    <a:pt x="0" y="0"/>
                  </a:lnTo>
                  <a:lnTo>
                    <a:pt x="33" y="0"/>
                  </a:lnTo>
                  <a:lnTo>
                    <a:pt x="33" y="16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61" name="Freeform 64"/>
            <p:cNvSpPr>
              <a:spLocks/>
            </p:cNvSpPr>
            <p:nvPr/>
          </p:nvSpPr>
          <p:spPr bwMode="auto">
            <a:xfrm>
              <a:off x="4870" y="2704"/>
              <a:ext cx="94" cy="22"/>
            </a:xfrm>
            <a:custGeom>
              <a:avLst/>
              <a:gdLst>
                <a:gd name="T0" fmla="*/ 0 w 94"/>
                <a:gd name="T1" fmla="*/ 6 h 22"/>
                <a:gd name="T2" fmla="*/ 94 w 94"/>
                <a:gd name="T3" fmla="*/ 0 h 22"/>
                <a:gd name="T4" fmla="*/ 94 w 94"/>
                <a:gd name="T5" fmla="*/ 17 h 22"/>
                <a:gd name="T6" fmla="*/ 0 w 94"/>
                <a:gd name="T7" fmla="*/ 22 h 22"/>
                <a:gd name="T8" fmla="*/ 0 w 94"/>
                <a:gd name="T9" fmla="*/ 6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4"/>
                <a:gd name="T16" fmla="*/ 0 h 22"/>
                <a:gd name="T17" fmla="*/ 94 w 94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4" h="22">
                  <a:moveTo>
                    <a:pt x="0" y="6"/>
                  </a:moveTo>
                  <a:lnTo>
                    <a:pt x="94" y="0"/>
                  </a:lnTo>
                  <a:lnTo>
                    <a:pt x="94" y="17"/>
                  </a:lnTo>
                  <a:lnTo>
                    <a:pt x="0" y="2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62" name="Freeform 65"/>
            <p:cNvSpPr>
              <a:spLocks/>
            </p:cNvSpPr>
            <p:nvPr/>
          </p:nvSpPr>
          <p:spPr bwMode="auto">
            <a:xfrm>
              <a:off x="1208" y="2748"/>
              <a:ext cx="60" cy="39"/>
            </a:xfrm>
            <a:custGeom>
              <a:avLst/>
              <a:gdLst>
                <a:gd name="T0" fmla="*/ 0 w 60"/>
                <a:gd name="T1" fmla="*/ 22 h 39"/>
                <a:gd name="T2" fmla="*/ 60 w 60"/>
                <a:gd name="T3" fmla="*/ 0 h 39"/>
                <a:gd name="T4" fmla="*/ 60 w 60"/>
                <a:gd name="T5" fmla="*/ 17 h 39"/>
                <a:gd name="T6" fmla="*/ 0 w 60"/>
                <a:gd name="T7" fmla="*/ 39 h 39"/>
                <a:gd name="T8" fmla="*/ 0 w 60"/>
                <a:gd name="T9" fmla="*/ 22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0"/>
                <a:gd name="T16" fmla="*/ 0 h 39"/>
                <a:gd name="T17" fmla="*/ 60 w 60"/>
                <a:gd name="T18" fmla="*/ 39 h 3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0" h="39">
                  <a:moveTo>
                    <a:pt x="0" y="22"/>
                  </a:moveTo>
                  <a:lnTo>
                    <a:pt x="60" y="0"/>
                  </a:lnTo>
                  <a:lnTo>
                    <a:pt x="60" y="17"/>
                  </a:lnTo>
                  <a:lnTo>
                    <a:pt x="0" y="39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63" name="Freeform 66"/>
            <p:cNvSpPr>
              <a:spLocks/>
            </p:cNvSpPr>
            <p:nvPr/>
          </p:nvSpPr>
          <p:spPr bwMode="auto">
            <a:xfrm>
              <a:off x="1301" y="2710"/>
              <a:ext cx="61" cy="44"/>
            </a:xfrm>
            <a:custGeom>
              <a:avLst/>
              <a:gdLst>
                <a:gd name="T0" fmla="*/ 0 w 61"/>
                <a:gd name="T1" fmla="*/ 27 h 44"/>
                <a:gd name="T2" fmla="*/ 61 w 61"/>
                <a:gd name="T3" fmla="*/ 0 h 44"/>
                <a:gd name="T4" fmla="*/ 61 w 61"/>
                <a:gd name="T5" fmla="*/ 16 h 44"/>
                <a:gd name="T6" fmla="*/ 0 w 61"/>
                <a:gd name="T7" fmla="*/ 44 h 44"/>
                <a:gd name="T8" fmla="*/ 0 w 61"/>
                <a:gd name="T9" fmla="*/ 27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44"/>
                <a:gd name="T17" fmla="*/ 61 w 61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44">
                  <a:moveTo>
                    <a:pt x="0" y="27"/>
                  </a:moveTo>
                  <a:lnTo>
                    <a:pt x="61" y="0"/>
                  </a:lnTo>
                  <a:lnTo>
                    <a:pt x="61" y="16"/>
                  </a:lnTo>
                  <a:lnTo>
                    <a:pt x="0" y="44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64" name="Freeform 67"/>
            <p:cNvSpPr>
              <a:spLocks/>
            </p:cNvSpPr>
            <p:nvPr/>
          </p:nvSpPr>
          <p:spPr bwMode="auto">
            <a:xfrm>
              <a:off x="1390" y="2671"/>
              <a:ext cx="55" cy="44"/>
            </a:xfrm>
            <a:custGeom>
              <a:avLst/>
              <a:gdLst>
                <a:gd name="T0" fmla="*/ 0 w 55"/>
                <a:gd name="T1" fmla="*/ 28 h 44"/>
                <a:gd name="T2" fmla="*/ 55 w 55"/>
                <a:gd name="T3" fmla="*/ 0 h 44"/>
                <a:gd name="T4" fmla="*/ 55 w 55"/>
                <a:gd name="T5" fmla="*/ 17 h 44"/>
                <a:gd name="T6" fmla="*/ 0 w 55"/>
                <a:gd name="T7" fmla="*/ 44 h 44"/>
                <a:gd name="T8" fmla="*/ 0 w 55"/>
                <a:gd name="T9" fmla="*/ 28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44"/>
                <a:gd name="T17" fmla="*/ 55 w 55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44">
                  <a:moveTo>
                    <a:pt x="0" y="28"/>
                  </a:moveTo>
                  <a:lnTo>
                    <a:pt x="55" y="0"/>
                  </a:lnTo>
                  <a:lnTo>
                    <a:pt x="55" y="17"/>
                  </a:lnTo>
                  <a:lnTo>
                    <a:pt x="0" y="44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65" name="Freeform 68"/>
            <p:cNvSpPr>
              <a:spLocks/>
            </p:cNvSpPr>
            <p:nvPr/>
          </p:nvSpPr>
          <p:spPr bwMode="auto">
            <a:xfrm>
              <a:off x="1472" y="2627"/>
              <a:ext cx="55" cy="44"/>
            </a:xfrm>
            <a:custGeom>
              <a:avLst/>
              <a:gdLst>
                <a:gd name="T0" fmla="*/ 0 w 55"/>
                <a:gd name="T1" fmla="*/ 28 h 44"/>
                <a:gd name="T2" fmla="*/ 55 w 55"/>
                <a:gd name="T3" fmla="*/ 0 h 44"/>
                <a:gd name="T4" fmla="*/ 55 w 55"/>
                <a:gd name="T5" fmla="*/ 17 h 44"/>
                <a:gd name="T6" fmla="*/ 0 w 55"/>
                <a:gd name="T7" fmla="*/ 44 h 44"/>
                <a:gd name="T8" fmla="*/ 0 w 55"/>
                <a:gd name="T9" fmla="*/ 28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44"/>
                <a:gd name="T17" fmla="*/ 55 w 55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44">
                  <a:moveTo>
                    <a:pt x="0" y="28"/>
                  </a:moveTo>
                  <a:lnTo>
                    <a:pt x="55" y="0"/>
                  </a:lnTo>
                  <a:lnTo>
                    <a:pt x="55" y="17"/>
                  </a:lnTo>
                  <a:lnTo>
                    <a:pt x="0" y="44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66" name="Freeform 69"/>
            <p:cNvSpPr>
              <a:spLocks/>
            </p:cNvSpPr>
            <p:nvPr/>
          </p:nvSpPr>
          <p:spPr bwMode="auto">
            <a:xfrm>
              <a:off x="1549" y="2572"/>
              <a:ext cx="61" cy="44"/>
            </a:xfrm>
            <a:custGeom>
              <a:avLst/>
              <a:gdLst>
                <a:gd name="T0" fmla="*/ 0 w 61"/>
                <a:gd name="T1" fmla="*/ 33 h 44"/>
                <a:gd name="T2" fmla="*/ 50 w 61"/>
                <a:gd name="T3" fmla="*/ 0 h 44"/>
                <a:gd name="T4" fmla="*/ 61 w 61"/>
                <a:gd name="T5" fmla="*/ 11 h 44"/>
                <a:gd name="T6" fmla="*/ 11 w 61"/>
                <a:gd name="T7" fmla="*/ 44 h 44"/>
                <a:gd name="T8" fmla="*/ 0 w 61"/>
                <a:gd name="T9" fmla="*/ 33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44"/>
                <a:gd name="T17" fmla="*/ 61 w 61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44">
                  <a:moveTo>
                    <a:pt x="0" y="33"/>
                  </a:moveTo>
                  <a:lnTo>
                    <a:pt x="50" y="0"/>
                  </a:lnTo>
                  <a:lnTo>
                    <a:pt x="61" y="11"/>
                  </a:lnTo>
                  <a:lnTo>
                    <a:pt x="11" y="4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67" name="Freeform 70"/>
            <p:cNvSpPr>
              <a:spLocks/>
            </p:cNvSpPr>
            <p:nvPr/>
          </p:nvSpPr>
          <p:spPr bwMode="auto">
            <a:xfrm>
              <a:off x="1599" y="2572"/>
              <a:ext cx="11" cy="11"/>
            </a:xfrm>
            <a:custGeom>
              <a:avLst/>
              <a:gdLst>
                <a:gd name="T0" fmla="*/ 0 w 11"/>
                <a:gd name="T1" fmla="*/ 0 h 11"/>
                <a:gd name="T2" fmla="*/ 0 w 11"/>
                <a:gd name="T3" fmla="*/ 0 h 11"/>
                <a:gd name="T4" fmla="*/ 11 w 11"/>
                <a:gd name="T5" fmla="*/ 11 h 11"/>
                <a:gd name="T6" fmla="*/ 11 w 11"/>
                <a:gd name="T7" fmla="*/ 11 h 11"/>
                <a:gd name="T8" fmla="*/ 11 w 11"/>
                <a:gd name="T9" fmla="*/ 11 h 11"/>
                <a:gd name="T10" fmla="*/ 0 w 11"/>
                <a:gd name="T11" fmla="*/ 0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"/>
                <a:gd name="T19" fmla="*/ 0 h 11"/>
                <a:gd name="T20" fmla="*/ 11 w 11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" h="11">
                  <a:moveTo>
                    <a:pt x="0" y="0"/>
                  </a:moveTo>
                  <a:lnTo>
                    <a:pt x="0" y="0"/>
                  </a:lnTo>
                  <a:lnTo>
                    <a:pt x="11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68" name="Freeform 71"/>
            <p:cNvSpPr>
              <a:spLocks/>
            </p:cNvSpPr>
            <p:nvPr/>
          </p:nvSpPr>
          <p:spPr bwMode="auto">
            <a:xfrm>
              <a:off x="1632" y="2523"/>
              <a:ext cx="44" cy="33"/>
            </a:xfrm>
            <a:custGeom>
              <a:avLst/>
              <a:gdLst>
                <a:gd name="T0" fmla="*/ 0 w 44"/>
                <a:gd name="T1" fmla="*/ 22 h 33"/>
                <a:gd name="T2" fmla="*/ 33 w 44"/>
                <a:gd name="T3" fmla="*/ 0 h 33"/>
                <a:gd name="T4" fmla="*/ 44 w 44"/>
                <a:gd name="T5" fmla="*/ 11 h 33"/>
                <a:gd name="T6" fmla="*/ 11 w 44"/>
                <a:gd name="T7" fmla="*/ 33 h 33"/>
                <a:gd name="T8" fmla="*/ 0 w 44"/>
                <a:gd name="T9" fmla="*/ 22 h 3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33"/>
                <a:gd name="T17" fmla="*/ 44 w 44"/>
                <a:gd name="T18" fmla="*/ 33 h 3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33">
                  <a:moveTo>
                    <a:pt x="0" y="22"/>
                  </a:moveTo>
                  <a:lnTo>
                    <a:pt x="33" y="0"/>
                  </a:lnTo>
                  <a:lnTo>
                    <a:pt x="44" y="11"/>
                  </a:lnTo>
                  <a:lnTo>
                    <a:pt x="11" y="33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69" name="Freeform 72"/>
            <p:cNvSpPr>
              <a:spLocks/>
            </p:cNvSpPr>
            <p:nvPr/>
          </p:nvSpPr>
          <p:spPr bwMode="auto">
            <a:xfrm>
              <a:off x="1665" y="2512"/>
              <a:ext cx="22" cy="22"/>
            </a:xfrm>
            <a:custGeom>
              <a:avLst/>
              <a:gdLst>
                <a:gd name="T0" fmla="*/ 0 w 22"/>
                <a:gd name="T1" fmla="*/ 11 h 22"/>
                <a:gd name="T2" fmla="*/ 11 w 22"/>
                <a:gd name="T3" fmla="*/ 0 h 22"/>
                <a:gd name="T4" fmla="*/ 22 w 22"/>
                <a:gd name="T5" fmla="*/ 11 h 22"/>
                <a:gd name="T6" fmla="*/ 11 w 22"/>
                <a:gd name="T7" fmla="*/ 22 h 22"/>
                <a:gd name="T8" fmla="*/ 11 w 22"/>
                <a:gd name="T9" fmla="*/ 22 h 22"/>
                <a:gd name="T10" fmla="*/ 0 w 22"/>
                <a:gd name="T11" fmla="*/ 11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2"/>
                <a:gd name="T19" fmla="*/ 0 h 22"/>
                <a:gd name="T20" fmla="*/ 22 w 22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2" h="22">
                  <a:moveTo>
                    <a:pt x="0" y="11"/>
                  </a:moveTo>
                  <a:lnTo>
                    <a:pt x="11" y="0"/>
                  </a:lnTo>
                  <a:lnTo>
                    <a:pt x="22" y="11"/>
                  </a:lnTo>
                  <a:lnTo>
                    <a:pt x="11" y="22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0" name="Freeform 73"/>
            <p:cNvSpPr>
              <a:spLocks/>
            </p:cNvSpPr>
            <p:nvPr/>
          </p:nvSpPr>
          <p:spPr bwMode="auto">
            <a:xfrm>
              <a:off x="1709" y="2473"/>
              <a:ext cx="28" cy="22"/>
            </a:xfrm>
            <a:custGeom>
              <a:avLst/>
              <a:gdLst>
                <a:gd name="T0" fmla="*/ 0 w 28"/>
                <a:gd name="T1" fmla="*/ 11 h 22"/>
                <a:gd name="T2" fmla="*/ 16 w 28"/>
                <a:gd name="T3" fmla="*/ 0 h 22"/>
                <a:gd name="T4" fmla="*/ 28 w 28"/>
                <a:gd name="T5" fmla="*/ 11 h 22"/>
                <a:gd name="T6" fmla="*/ 11 w 28"/>
                <a:gd name="T7" fmla="*/ 22 h 22"/>
                <a:gd name="T8" fmla="*/ 0 w 28"/>
                <a:gd name="T9" fmla="*/ 11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22"/>
                <a:gd name="T17" fmla="*/ 28 w 28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22">
                  <a:moveTo>
                    <a:pt x="0" y="11"/>
                  </a:moveTo>
                  <a:lnTo>
                    <a:pt x="16" y="0"/>
                  </a:lnTo>
                  <a:lnTo>
                    <a:pt x="28" y="11"/>
                  </a:lnTo>
                  <a:lnTo>
                    <a:pt x="11" y="22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1" name="Freeform 74"/>
            <p:cNvSpPr>
              <a:spLocks/>
            </p:cNvSpPr>
            <p:nvPr/>
          </p:nvSpPr>
          <p:spPr bwMode="auto">
            <a:xfrm>
              <a:off x="1725" y="2446"/>
              <a:ext cx="39" cy="38"/>
            </a:xfrm>
            <a:custGeom>
              <a:avLst/>
              <a:gdLst>
                <a:gd name="T0" fmla="*/ 0 w 39"/>
                <a:gd name="T1" fmla="*/ 27 h 38"/>
                <a:gd name="T2" fmla="*/ 28 w 39"/>
                <a:gd name="T3" fmla="*/ 0 h 38"/>
                <a:gd name="T4" fmla="*/ 39 w 39"/>
                <a:gd name="T5" fmla="*/ 11 h 38"/>
                <a:gd name="T6" fmla="*/ 12 w 39"/>
                <a:gd name="T7" fmla="*/ 38 h 38"/>
                <a:gd name="T8" fmla="*/ 12 w 39"/>
                <a:gd name="T9" fmla="*/ 38 h 38"/>
                <a:gd name="T10" fmla="*/ 0 w 39"/>
                <a:gd name="T11" fmla="*/ 27 h 3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9"/>
                <a:gd name="T19" fmla="*/ 0 h 38"/>
                <a:gd name="T20" fmla="*/ 39 w 39"/>
                <a:gd name="T21" fmla="*/ 38 h 3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9" h="38">
                  <a:moveTo>
                    <a:pt x="0" y="27"/>
                  </a:moveTo>
                  <a:lnTo>
                    <a:pt x="28" y="0"/>
                  </a:lnTo>
                  <a:lnTo>
                    <a:pt x="39" y="11"/>
                  </a:lnTo>
                  <a:lnTo>
                    <a:pt x="12" y="38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2" name="Freeform 75"/>
            <p:cNvSpPr>
              <a:spLocks/>
            </p:cNvSpPr>
            <p:nvPr/>
          </p:nvSpPr>
          <p:spPr bwMode="auto">
            <a:xfrm>
              <a:off x="1775" y="2413"/>
              <a:ext cx="17" cy="16"/>
            </a:xfrm>
            <a:custGeom>
              <a:avLst/>
              <a:gdLst>
                <a:gd name="T0" fmla="*/ 0 w 17"/>
                <a:gd name="T1" fmla="*/ 5 h 16"/>
                <a:gd name="T2" fmla="*/ 6 w 17"/>
                <a:gd name="T3" fmla="*/ 0 h 16"/>
                <a:gd name="T4" fmla="*/ 17 w 17"/>
                <a:gd name="T5" fmla="*/ 11 h 16"/>
                <a:gd name="T6" fmla="*/ 11 w 17"/>
                <a:gd name="T7" fmla="*/ 16 h 16"/>
                <a:gd name="T8" fmla="*/ 0 w 17"/>
                <a:gd name="T9" fmla="*/ 5 h 1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6"/>
                <a:gd name="T17" fmla="*/ 17 w 17"/>
                <a:gd name="T18" fmla="*/ 16 h 1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6">
                  <a:moveTo>
                    <a:pt x="0" y="5"/>
                  </a:moveTo>
                  <a:lnTo>
                    <a:pt x="6" y="0"/>
                  </a:lnTo>
                  <a:lnTo>
                    <a:pt x="17" y="11"/>
                  </a:lnTo>
                  <a:lnTo>
                    <a:pt x="11" y="16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3" name="Freeform 76"/>
            <p:cNvSpPr>
              <a:spLocks/>
            </p:cNvSpPr>
            <p:nvPr/>
          </p:nvSpPr>
          <p:spPr bwMode="auto">
            <a:xfrm>
              <a:off x="1781" y="2369"/>
              <a:ext cx="38" cy="55"/>
            </a:xfrm>
            <a:custGeom>
              <a:avLst/>
              <a:gdLst>
                <a:gd name="T0" fmla="*/ 0 w 38"/>
                <a:gd name="T1" fmla="*/ 44 h 55"/>
                <a:gd name="T2" fmla="*/ 27 w 38"/>
                <a:gd name="T3" fmla="*/ 0 h 55"/>
                <a:gd name="T4" fmla="*/ 38 w 38"/>
                <a:gd name="T5" fmla="*/ 11 h 55"/>
                <a:gd name="T6" fmla="*/ 11 w 38"/>
                <a:gd name="T7" fmla="*/ 55 h 55"/>
                <a:gd name="T8" fmla="*/ 11 w 38"/>
                <a:gd name="T9" fmla="*/ 55 h 55"/>
                <a:gd name="T10" fmla="*/ 0 w 38"/>
                <a:gd name="T11" fmla="*/ 44 h 5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8"/>
                <a:gd name="T19" fmla="*/ 0 h 55"/>
                <a:gd name="T20" fmla="*/ 38 w 38"/>
                <a:gd name="T21" fmla="*/ 55 h 55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8" h="55">
                  <a:moveTo>
                    <a:pt x="0" y="44"/>
                  </a:moveTo>
                  <a:lnTo>
                    <a:pt x="27" y="0"/>
                  </a:lnTo>
                  <a:lnTo>
                    <a:pt x="38" y="11"/>
                  </a:lnTo>
                  <a:lnTo>
                    <a:pt x="11" y="55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4" name="Freeform 77"/>
            <p:cNvSpPr>
              <a:spLocks/>
            </p:cNvSpPr>
            <p:nvPr/>
          </p:nvSpPr>
          <p:spPr bwMode="auto">
            <a:xfrm>
              <a:off x="1825" y="2286"/>
              <a:ext cx="49" cy="60"/>
            </a:xfrm>
            <a:custGeom>
              <a:avLst/>
              <a:gdLst>
                <a:gd name="T0" fmla="*/ 0 w 49"/>
                <a:gd name="T1" fmla="*/ 60 h 60"/>
                <a:gd name="T2" fmla="*/ 33 w 49"/>
                <a:gd name="T3" fmla="*/ 0 h 60"/>
                <a:gd name="T4" fmla="*/ 49 w 49"/>
                <a:gd name="T5" fmla="*/ 0 h 60"/>
                <a:gd name="T6" fmla="*/ 16 w 49"/>
                <a:gd name="T7" fmla="*/ 60 h 60"/>
                <a:gd name="T8" fmla="*/ 0 w 49"/>
                <a:gd name="T9" fmla="*/ 60 h 6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"/>
                <a:gd name="T16" fmla="*/ 0 h 60"/>
                <a:gd name="T17" fmla="*/ 49 w 49"/>
                <a:gd name="T18" fmla="*/ 60 h 6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" h="60">
                  <a:moveTo>
                    <a:pt x="0" y="60"/>
                  </a:moveTo>
                  <a:lnTo>
                    <a:pt x="33" y="0"/>
                  </a:lnTo>
                  <a:lnTo>
                    <a:pt x="49" y="0"/>
                  </a:lnTo>
                  <a:lnTo>
                    <a:pt x="16" y="60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5" name="Freeform 78"/>
            <p:cNvSpPr>
              <a:spLocks/>
            </p:cNvSpPr>
            <p:nvPr/>
          </p:nvSpPr>
          <p:spPr bwMode="auto">
            <a:xfrm>
              <a:off x="1863" y="2187"/>
              <a:ext cx="39" cy="66"/>
            </a:xfrm>
            <a:custGeom>
              <a:avLst/>
              <a:gdLst>
                <a:gd name="T0" fmla="*/ 0 w 39"/>
                <a:gd name="T1" fmla="*/ 66 h 66"/>
                <a:gd name="T2" fmla="*/ 22 w 39"/>
                <a:gd name="T3" fmla="*/ 0 h 66"/>
                <a:gd name="T4" fmla="*/ 39 w 39"/>
                <a:gd name="T5" fmla="*/ 0 h 66"/>
                <a:gd name="T6" fmla="*/ 17 w 39"/>
                <a:gd name="T7" fmla="*/ 66 h 66"/>
                <a:gd name="T8" fmla="*/ 0 w 39"/>
                <a:gd name="T9" fmla="*/ 66 h 6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9"/>
                <a:gd name="T16" fmla="*/ 0 h 66"/>
                <a:gd name="T17" fmla="*/ 39 w 39"/>
                <a:gd name="T18" fmla="*/ 66 h 6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9" h="66">
                  <a:moveTo>
                    <a:pt x="0" y="66"/>
                  </a:moveTo>
                  <a:lnTo>
                    <a:pt x="22" y="0"/>
                  </a:lnTo>
                  <a:lnTo>
                    <a:pt x="39" y="0"/>
                  </a:lnTo>
                  <a:lnTo>
                    <a:pt x="17" y="66"/>
                  </a:lnTo>
                  <a:lnTo>
                    <a:pt x="0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6" name="Freeform 79"/>
            <p:cNvSpPr>
              <a:spLocks/>
            </p:cNvSpPr>
            <p:nvPr/>
          </p:nvSpPr>
          <p:spPr bwMode="auto">
            <a:xfrm>
              <a:off x="1891" y="2082"/>
              <a:ext cx="38" cy="66"/>
            </a:xfrm>
            <a:custGeom>
              <a:avLst/>
              <a:gdLst>
                <a:gd name="T0" fmla="*/ 0 w 38"/>
                <a:gd name="T1" fmla="*/ 66 h 66"/>
                <a:gd name="T2" fmla="*/ 22 w 38"/>
                <a:gd name="T3" fmla="*/ 0 h 66"/>
                <a:gd name="T4" fmla="*/ 38 w 38"/>
                <a:gd name="T5" fmla="*/ 0 h 66"/>
                <a:gd name="T6" fmla="*/ 16 w 38"/>
                <a:gd name="T7" fmla="*/ 66 h 66"/>
                <a:gd name="T8" fmla="*/ 0 w 38"/>
                <a:gd name="T9" fmla="*/ 66 h 6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8"/>
                <a:gd name="T16" fmla="*/ 0 h 66"/>
                <a:gd name="T17" fmla="*/ 38 w 38"/>
                <a:gd name="T18" fmla="*/ 66 h 6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8" h="66">
                  <a:moveTo>
                    <a:pt x="0" y="66"/>
                  </a:moveTo>
                  <a:lnTo>
                    <a:pt x="22" y="0"/>
                  </a:lnTo>
                  <a:lnTo>
                    <a:pt x="38" y="0"/>
                  </a:lnTo>
                  <a:lnTo>
                    <a:pt x="16" y="66"/>
                  </a:lnTo>
                  <a:lnTo>
                    <a:pt x="0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7" name="Freeform 80"/>
            <p:cNvSpPr>
              <a:spLocks/>
            </p:cNvSpPr>
            <p:nvPr/>
          </p:nvSpPr>
          <p:spPr bwMode="auto">
            <a:xfrm>
              <a:off x="1918" y="2033"/>
              <a:ext cx="22" cy="11"/>
            </a:xfrm>
            <a:custGeom>
              <a:avLst/>
              <a:gdLst>
                <a:gd name="T0" fmla="*/ 0 w 22"/>
                <a:gd name="T1" fmla="*/ 11 h 11"/>
                <a:gd name="T2" fmla="*/ 6 w 22"/>
                <a:gd name="T3" fmla="*/ 0 h 11"/>
                <a:gd name="T4" fmla="*/ 22 w 22"/>
                <a:gd name="T5" fmla="*/ 0 h 11"/>
                <a:gd name="T6" fmla="*/ 17 w 22"/>
                <a:gd name="T7" fmla="*/ 11 h 11"/>
                <a:gd name="T8" fmla="*/ 0 w 22"/>
                <a:gd name="T9" fmla="*/ 11 h 1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11"/>
                <a:gd name="T17" fmla="*/ 22 w 22"/>
                <a:gd name="T18" fmla="*/ 11 h 1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11">
                  <a:moveTo>
                    <a:pt x="0" y="11"/>
                  </a:moveTo>
                  <a:lnTo>
                    <a:pt x="6" y="0"/>
                  </a:lnTo>
                  <a:lnTo>
                    <a:pt x="22" y="0"/>
                  </a:lnTo>
                  <a:lnTo>
                    <a:pt x="17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8" name="Freeform 81"/>
            <p:cNvSpPr>
              <a:spLocks/>
            </p:cNvSpPr>
            <p:nvPr/>
          </p:nvSpPr>
          <p:spPr bwMode="auto">
            <a:xfrm>
              <a:off x="1924" y="1989"/>
              <a:ext cx="33" cy="44"/>
            </a:xfrm>
            <a:custGeom>
              <a:avLst/>
              <a:gdLst>
                <a:gd name="T0" fmla="*/ 0 w 33"/>
                <a:gd name="T1" fmla="*/ 44 h 44"/>
                <a:gd name="T2" fmla="*/ 0 w 33"/>
                <a:gd name="T3" fmla="*/ 44 h 44"/>
                <a:gd name="T4" fmla="*/ 16 w 33"/>
                <a:gd name="T5" fmla="*/ 0 h 44"/>
                <a:gd name="T6" fmla="*/ 33 w 33"/>
                <a:gd name="T7" fmla="*/ 0 h 44"/>
                <a:gd name="T8" fmla="*/ 16 w 33"/>
                <a:gd name="T9" fmla="*/ 44 h 44"/>
                <a:gd name="T10" fmla="*/ 0 w 33"/>
                <a:gd name="T11" fmla="*/ 44 h 4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3"/>
                <a:gd name="T19" fmla="*/ 0 h 44"/>
                <a:gd name="T20" fmla="*/ 33 w 33"/>
                <a:gd name="T21" fmla="*/ 44 h 4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3" h="44">
                  <a:moveTo>
                    <a:pt x="0" y="44"/>
                  </a:moveTo>
                  <a:lnTo>
                    <a:pt x="0" y="44"/>
                  </a:lnTo>
                  <a:lnTo>
                    <a:pt x="16" y="0"/>
                  </a:lnTo>
                  <a:lnTo>
                    <a:pt x="33" y="0"/>
                  </a:lnTo>
                  <a:lnTo>
                    <a:pt x="16" y="44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79" name="Rectangle 82"/>
            <p:cNvSpPr>
              <a:spLocks noChangeArrowheads="1"/>
            </p:cNvSpPr>
            <p:nvPr/>
          </p:nvSpPr>
          <p:spPr bwMode="auto">
            <a:xfrm>
              <a:off x="1957" y="1950"/>
              <a:ext cx="16" cy="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9780" name="Freeform 83"/>
            <p:cNvSpPr>
              <a:spLocks/>
            </p:cNvSpPr>
            <p:nvPr/>
          </p:nvSpPr>
          <p:spPr bwMode="auto">
            <a:xfrm>
              <a:off x="1957" y="1901"/>
              <a:ext cx="44" cy="49"/>
            </a:xfrm>
            <a:custGeom>
              <a:avLst/>
              <a:gdLst>
                <a:gd name="T0" fmla="*/ 0 w 44"/>
                <a:gd name="T1" fmla="*/ 49 h 49"/>
                <a:gd name="T2" fmla="*/ 0 w 44"/>
                <a:gd name="T3" fmla="*/ 49 h 49"/>
                <a:gd name="T4" fmla="*/ 27 w 44"/>
                <a:gd name="T5" fmla="*/ 0 h 49"/>
                <a:gd name="T6" fmla="*/ 44 w 44"/>
                <a:gd name="T7" fmla="*/ 0 h 49"/>
                <a:gd name="T8" fmla="*/ 16 w 44"/>
                <a:gd name="T9" fmla="*/ 49 h 49"/>
                <a:gd name="T10" fmla="*/ 0 w 44"/>
                <a:gd name="T11" fmla="*/ 49 h 4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4"/>
                <a:gd name="T19" fmla="*/ 0 h 49"/>
                <a:gd name="T20" fmla="*/ 44 w 44"/>
                <a:gd name="T21" fmla="*/ 49 h 4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4" h="49">
                  <a:moveTo>
                    <a:pt x="0" y="49"/>
                  </a:moveTo>
                  <a:lnTo>
                    <a:pt x="0" y="49"/>
                  </a:lnTo>
                  <a:lnTo>
                    <a:pt x="27" y="0"/>
                  </a:lnTo>
                  <a:lnTo>
                    <a:pt x="44" y="0"/>
                  </a:lnTo>
                  <a:lnTo>
                    <a:pt x="16" y="49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81" name="Freeform 84"/>
            <p:cNvSpPr>
              <a:spLocks/>
            </p:cNvSpPr>
            <p:nvPr/>
          </p:nvSpPr>
          <p:spPr bwMode="auto">
            <a:xfrm>
              <a:off x="2006" y="1840"/>
              <a:ext cx="28" cy="33"/>
            </a:xfrm>
            <a:custGeom>
              <a:avLst/>
              <a:gdLst>
                <a:gd name="T0" fmla="*/ 0 w 28"/>
                <a:gd name="T1" fmla="*/ 22 h 33"/>
                <a:gd name="T2" fmla="*/ 17 w 28"/>
                <a:gd name="T3" fmla="*/ 0 h 33"/>
                <a:gd name="T4" fmla="*/ 28 w 28"/>
                <a:gd name="T5" fmla="*/ 11 h 33"/>
                <a:gd name="T6" fmla="*/ 11 w 28"/>
                <a:gd name="T7" fmla="*/ 33 h 33"/>
                <a:gd name="T8" fmla="*/ 0 w 28"/>
                <a:gd name="T9" fmla="*/ 22 h 3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33"/>
                <a:gd name="T17" fmla="*/ 28 w 28"/>
                <a:gd name="T18" fmla="*/ 33 h 3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33">
                  <a:moveTo>
                    <a:pt x="0" y="22"/>
                  </a:moveTo>
                  <a:lnTo>
                    <a:pt x="17" y="0"/>
                  </a:lnTo>
                  <a:lnTo>
                    <a:pt x="28" y="11"/>
                  </a:lnTo>
                  <a:lnTo>
                    <a:pt x="11" y="33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82" name="Freeform 85"/>
            <p:cNvSpPr>
              <a:spLocks/>
            </p:cNvSpPr>
            <p:nvPr/>
          </p:nvSpPr>
          <p:spPr bwMode="auto">
            <a:xfrm>
              <a:off x="2023" y="1824"/>
              <a:ext cx="27" cy="27"/>
            </a:xfrm>
            <a:custGeom>
              <a:avLst/>
              <a:gdLst>
                <a:gd name="T0" fmla="*/ 0 w 27"/>
                <a:gd name="T1" fmla="*/ 16 h 27"/>
                <a:gd name="T2" fmla="*/ 0 w 27"/>
                <a:gd name="T3" fmla="*/ 16 h 27"/>
                <a:gd name="T4" fmla="*/ 16 w 27"/>
                <a:gd name="T5" fmla="*/ 0 h 27"/>
                <a:gd name="T6" fmla="*/ 27 w 27"/>
                <a:gd name="T7" fmla="*/ 11 h 27"/>
                <a:gd name="T8" fmla="*/ 11 w 27"/>
                <a:gd name="T9" fmla="*/ 27 h 27"/>
                <a:gd name="T10" fmla="*/ 0 w 27"/>
                <a:gd name="T11" fmla="*/ 16 h 2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7"/>
                <a:gd name="T19" fmla="*/ 0 h 27"/>
                <a:gd name="T20" fmla="*/ 27 w 27"/>
                <a:gd name="T21" fmla="*/ 27 h 2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7" h="27">
                  <a:moveTo>
                    <a:pt x="0" y="16"/>
                  </a:moveTo>
                  <a:lnTo>
                    <a:pt x="0" y="16"/>
                  </a:lnTo>
                  <a:lnTo>
                    <a:pt x="16" y="0"/>
                  </a:lnTo>
                  <a:lnTo>
                    <a:pt x="27" y="11"/>
                  </a:lnTo>
                  <a:lnTo>
                    <a:pt x="11" y="27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83" name="Freeform 86"/>
            <p:cNvSpPr>
              <a:spLocks/>
            </p:cNvSpPr>
            <p:nvPr/>
          </p:nvSpPr>
          <p:spPr bwMode="auto">
            <a:xfrm>
              <a:off x="2067" y="1758"/>
              <a:ext cx="61" cy="49"/>
            </a:xfrm>
            <a:custGeom>
              <a:avLst/>
              <a:gdLst>
                <a:gd name="T0" fmla="*/ 0 w 61"/>
                <a:gd name="T1" fmla="*/ 38 h 49"/>
                <a:gd name="T2" fmla="*/ 50 w 61"/>
                <a:gd name="T3" fmla="*/ 0 h 49"/>
                <a:gd name="T4" fmla="*/ 61 w 61"/>
                <a:gd name="T5" fmla="*/ 11 h 49"/>
                <a:gd name="T6" fmla="*/ 11 w 61"/>
                <a:gd name="T7" fmla="*/ 49 h 49"/>
                <a:gd name="T8" fmla="*/ 0 w 61"/>
                <a:gd name="T9" fmla="*/ 38 h 4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49"/>
                <a:gd name="T17" fmla="*/ 61 w 61"/>
                <a:gd name="T18" fmla="*/ 49 h 4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49">
                  <a:moveTo>
                    <a:pt x="0" y="38"/>
                  </a:moveTo>
                  <a:lnTo>
                    <a:pt x="50" y="0"/>
                  </a:lnTo>
                  <a:lnTo>
                    <a:pt x="61" y="11"/>
                  </a:lnTo>
                  <a:lnTo>
                    <a:pt x="11" y="49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84" name="Freeform 87"/>
            <p:cNvSpPr>
              <a:spLocks/>
            </p:cNvSpPr>
            <p:nvPr/>
          </p:nvSpPr>
          <p:spPr bwMode="auto">
            <a:xfrm>
              <a:off x="2144" y="1692"/>
              <a:ext cx="61" cy="55"/>
            </a:xfrm>
            <a:custGeom>
              <a:avLst/>
              <a:gdLst>
                <a:gd name="T0" fmla="*/ 0 w 61"/>
                <a:gd name="T1" fmla="*/ 44 h 55"/>
                <a:gd name="T2" fmla="*/ 50 w 61"/>
                <a:gd name="T3" fmla="*/ 0 h 55"/>
                <a:gd name="T4" fmla="*/ 61 w 61"/>
                <a:gd name="T5" fmla="*/ 11 h 55"/>
                <a:gd name="T6" fmla="*/ 11 w 61"/>
                <a:gd name="T7" fmla="*/ 55 h 55"/>
                <a:gd name="T8" fmla="*/ 0 w 61"/>
                <a:gd name="T9" fmla="*/ 44 h 5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55"/>
                <a:gd name="T17" fmla="*/ 61 w 61"/>
                <a:gd name="T18" fmla="*/ 55 h 5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55">
                  <a:moveTo>
                    <a:pt x="0" y="44"/>
                  </a:moveTo>
                  <a:lnTo>
                    <a:pt x="50" y="0"/>
                  </a:lnTo>
                  <a:lnTo>
                    <a:pt x="61" y="11"/>
                  </a:lnTo>
                  <a:lnTo>
                    <a:pt x="11" y="55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85" name="Freeform 88"/>
            <p:cNvSpPr>
              <a:spLocks/>
            </p:cNvSpPr>
            <p:nvPr/>
          </p:nvSpPr>
          <p:spPr bwMode="auto">
            <a:xfrm>
              <a:off x="2221" y="1636"/>
              <a:ext cx="66" cy="50"/>
            </a:xfrm>
            <a:custGeom>
              <a:avLst/>
              <a:gdLst>
                <a:gd name="T0" fmla="*/ 0 w 66"/>
                <a:gd name="T1" fmla="*/ 39 h 50"/>
                <a:gd name="T2" fmla="*/ 55 w 66"/>
                <a:gd name="T3" fmla="*/ 0 h 50"/>
                <a:gd name="T4" fmla="*/ 66 w 66"/>
                <a:gd name="T5" fmla="*/ 11 h 50"/>
                <a:gd name="T6" fmla="*/ 11 w 66"/>
                <a:gd name="T7" fmla="*/ 50 h 50"/>
                <a:gd name="T8" fmla="*/ 0 w 66"/>
                <a:gd name="T9" fmla="*/ 39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6"/>
                <a:gd name="T16" fmla="*/ 0 h 50"/>
                <a:gd name="T17" fmla="*/ 66 w 66"/>
                <a:gd name="T18" fmla="*/ 50 h 5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6" h="50">
                  <a:moveTo>
                    <a:pt x="0" y="39"/>
                  </a:moveTo>
                  <a:lnTo>
                    <a:pt x="55" y="0"/>
                  </a:lnTo>
                  <a:lnTo>
                    <a:pt x="66" y="11"/>
                  </a:lnTo>
                  <a:lnTo>
                    <a:pt x="11" y="50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86" name="Freeform 89"/>
            <p:cNvSpPr>
              <a:spLocks/>
            </p:cNvSpPr>
            <p:nvPr/>
          </p:nvSpPr>
          <p:spPr bwMode="auto">
            <a:xfrm>
              <a:off x="2304" y="1581"/>
              <a:ext cx="66" cy="50"/>
            </a:xfrm>
            <a:custGeom>
              <a:avLst/>
              <a:gdLst>
                <a:gd name="T0" fmla="*/ 0 w 66"/>
                <a:gd name="T1" fmla="*/ 33 h 50"/>
                <a:gd name="T2" fmla="*/ 55 w 66"/>
                <a:gd name="T3" fmla="*/ 0 h 50"/>
                <a:gd name="T4" fmla="*/ 66 w 66"/>
                <a:gd name="T5" fmla="*/ 17 h 50"/>
                <a:gd name="T6" fmla="*/ 11 w 66"/>
                <a:gd name="T7" fmla="*/ 50 h 50"/>
                <a:gd name="T8" fmla="*/ 0 w 66"/>
                <a:gd name="T9" fmla="*/ 33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6"/>
                <a:gd name="T16" fmla="*/ 0 h 50"/>
                <a:gd name="T17" fmla="*/ 66 w 66"/>
                <a:gd name="T18" fmla="*/ 50 h 5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6" h="50">
                  <a:moveTo>
                    <a:pt x="0" y="33"/>
                  </a:moveTo>
                  <a:lnTo>
                    <a:pt x="55" y="0"/>
                  </a:lnTo>
                  <a:lnTo>
                    <a:pt x="66" y="17"/>
                  </a:lnTo>
                  <a:lnTo>
                    <a:pt x="11" y="5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87" name="Freeform 90"/>
            <p:cNvSpPr>
              <a:spLocks/>
            </p:cNvSpPr>
            <p:nvPr/>
          </p:nvSpPr>
          <p:spPr bwMode="auto">
            <a:xfrm>
              <a:off x="2392" y="1559"/>
              <a:ext cx="16" cy="22"/>
            </a:xfrm>
            <a:custGeom>
              <a:avLst/>
              <a:gdLst>
                <a:gd name="T0" fmla="*/ 0 w 16"/>
                <a:gd name="T1" fmla="*/ 6 h 22"/>
                <a:gd name="T2" fmla="*/ 5 w 16"/>
                <a:gd name="T3" fmla="*/ 0 h 22"/>
                <a:gd name="T4" fmla="*/ 16 w 16"/>
                <a:gd name="T5" fmla="*/ 17 h 22"/>
                <a:gd name="T6" fmla="*/ 11 w 16"/>
                <a:gd name="T7" fmla="*/ 22 h 22"/>
                <a:gd name="T8" fmla="*/ 0 w 16"/>
                <a:gd name="T9" fmla="*/ 6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"/>
                <a:gd name="T16" fmla="*/ 0 h 22"/>
                <a:gd name="T17" fmla="*/ 16 w 16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" h="22">
                  <a:moveTo>
                    <a:pt x="0" y="6"/>
                  </a:moveTo>
                  <a:lnTo>
                    <a:pt x="5" y="0"/>
                  </a:lnTo>
                  <a:lnTo>
                    <a:pt x="16" y="17"/>
                  </a:lnTo>
                  <a:lnTo>
                    <a:pt x="11" y="2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88" name="Freeform 91"/>
            <p:cNvSpPr>
              <a:spLocks/>
            </p:cNvSpPr>
            <p:nvPr/>
          </p:nvSpPr>
          <p:spPr bwMode="auto">
            <a:xfrm>
              <a:off x="2397" y="1537"/>
              <a:ext cx="55" cy="39"/>
            </a:xfrm>
            <a:custGeom>
              <a:avLst/>
              <a:gdLst>
                <a:gd name="T0" fmla="*/ 0 w 55"/>
                <a:gd name="T1" fmla="*/ 22 h 39"/>
                <a:gd name="T2" fmla="*/ 6 w 55"/>
                <a:gd name="T3" fmla="*/ 22 h 39"/>
                <a:gd name="T4" fmla="*/ 55 w 55"/>
                <a:gd name="T5" fmla="*/ 0 h 39"/>
                <a:gd name="T6" fmla="*/ 55 w 55"/>
                <a:gd name="T7" fmla="*/ 17 h 39"/>
                <a:gd name="T8" fmla="*/ 6 w 55"/>
                <a:gd name="T9" fmla="*/ 39 h 39"/>
                <a:gd name="T10" fmla="*/ 0 w 55"/>
                <a:gd name="T11" fmla="*/ 22 h 3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5"/>
                <a:gd name="T19" fmla="*/ 0 h 39"/>
                <a:gd name="T20" fmla="*/ 55 w 55"/>
                <a:gd name="T21" fmla="*/ 39 h 3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5" h="39">
                  <a:moveTo>
                    <a:pt x="0" y="22"/>
                  </a:moveTo>
                  <a:lnTo>
                    <a:pt x="6" y="22"/>
                  </a:lnTo>
                  <a:lnTo>
                    <a:pt x="55" y="0"/>
                  </a:lnTo>
                  <a:lnTo>
                    <a:pt x="55" y="17"/>
                  </a:lnTo>
                  <a:lnTo>
                    <a:pt x="6" y="39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89" name="Freeform 92"/>
            <p:cNvSpPr>
              <a:spLocks/>
            </p:cNvSpPr>
            <p:nvPr/>
          </p:nvSpPr>
          <p:spPr bwMode="auto">
            <a:xfrm>
              <a:off x="2486" y="1510"/>
              <a:ext cx="22" cy="27"/>
            </a:xfrm>
            <a:custGeom>
              <a:avLst/>
              <a:gdLst>
                <a:gd name="T0" fmla="*/ 0 w 22"/>
                <a:gd name="T1" fmla="*/ 11 h 27"/>
                <a:gd name="T2" fmla="*/ 22 w 22"/>
                <a:gd name="T3" fmla="*/ 0 h 27"/>
                <a:gd name="T4" fmla="*/ 22 w 22"/>
                <a:gd name="T5" fmla="*/ 16 h 27"/>
                <a:gd name="T6" fmla="*/ 0 w 22"/>
                <a:gd name="T7" fmla="*/ 27 h 27"/>
                <a:gd name="T8" fmla="*/ 0 w 22"/>
                <a:gd name="T9" fmla="*/ 11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27"/>
                <a:gd name="T17" fmla="*/ 22 w 22"/>
                <a:gd name="T18" fmla="*/ 27 h 2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27">
                  <a:moveTo>
                    <a:pt x="0" y="11"/>
                  </a:moveTo>
                  <a:lnTo>
                    <a:pt x="22" y="0"/>
                  </a:lnTo>
                  <a:lnTo>
                    <a:pt x="22" y="16"/>
                  </a:lnTo>
                  <a:lnTo>
                    <a:pt x="0" y="27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90" name="Freeform 93"/>
            <p:cNvSpPr>
              <a:spLocks/>
            </p:cNvSpPr>
            <p:nvPr/>
          </p:nvSpPr>
          <p:spPr bwMode="auto">
            <a:xfrm>
              <a:off x="2508" y="1499"/>
              <a:ext cx="27" cy="27"/>
            </a:xfrm>
            <a:custGeom>
              <a:avLst/>
              <a:gdLst>
                <a:gd name="T0" fmla="*/ 0 w 27"/>
                <a:gd name="T1" fmla="*/ 11 h 27"/>
                <a:gd name="T2" fmla="*/ 0 w 27"/>
                <a:gd name="T3" fmla="*/ 11 h 27"/>
                <a:gd name="T4" fmla="*/ 27 w 27"/>
                <a:gd name="T5" fmla="*/ 0 h 27"/>
                <a:gd name="T6" fmla="*/ 27 w 27"/>
                <a:gd name="T7" fmla="*/ 16 h 27"/>
                <a:gd name="T8" fmla="*/ 0 w 27"/>
                <a:gd name="T9" fmla="*/ 27 h 27"/>
                <a:gd name="T10" fmla="*/ 0 w 27"/>
                <a:gd name="T11" fmla="*/ 11 h 2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7"/>
                <a:gd name="T19" fmla="*/ 0 h 27"/>
                <a:gd name="T20" fmla="*/ 27 w 27"/>
                <a:gd name="T21" fmla="*/ 27 h 2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7" h="27">
                  <a:moveTo>
                    <a:pt x="0" y="11"/>
                  </a:moveTo>
                  <a:lnTo>
                    <a:pt x="0" y="11"/>
                  </a:lnTo>
                  <a:lnTo>
                    <a:pt x="27" y="0"/>
                  </a:lnTo>
                  <a:lnTo>
                    <a:pt x="27" y="16"/>
                  </a:lnTo>
                  <a:lnTo>
                    <a:pt x="0" y="27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91" name="Freeform 94"/>
            <p:cNvSpPr>
              <a:spLocks/>
            </p:cNvSpPr>
            <p:nvPr/>
          </p:nvSpPr>
          <p:spPr bwMode="auto">
            <a:xfrm>
              <a:off x="2574" y="1471"/>
              <a:ext cx="49" cy="33"/>
            </a:xfrm>
            <a:custGeom>
              <a:avLst/>
              <a:gdLst>
                <a:gd name="T0" fmla="*/ 0 w 49"/>
                <a:gd name="T1" fmla="*/ 17 h 33"/>
                <a:gd name="T2" fmla="*/ 49 w 49"/>
                <a:gd name="T3" fmla="*/ 0 h 33"/>
                <a:gd name="T4" fmla="*/ 49 w 49"/>
                <a:gd name="T5" fmla="*/ 17 h 33"/>
                <a:gd name="T6" fmla="*/ 0 w 49"/>
                <a:gd name="T7" fmla="*/ 33 h 33"/>
                <a:gd name="T8" fmla="*/ 0 w 49"/>
                <a:gd name="T9" fmla="*/ 17 h 3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"/>
                <a:gd name="T16" fmla="*/ 0 h 33"/>
                <a:gd name="T17" fmla="*/ 49 w 49"/>
                <a:gd name="T18" fmla="*/ 33 h 3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" h="33">
                  <a:moveTo>
                    <a:pt x="0" y="17"/>
                  </a:moveTo>
                  <a:lnTo>
                    <a:pt x="49" y="0"/>
                  </a:lnTo>
                  <a:lnTo>
                    <a:pt x="49" y="17"/>
                  </a:lnTo>
                  <a:lnTo>
                    <a:pt x="0" y="33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92" name="Freeform 95"/>
            <p:cNvSpPr>
              <a:spLocks/>
            </p:cNvSpPr>
            <p:nvPr/>
          </p:nvSpPr>
          <p:spPr bwMode="auto">
            <a:xfrm>
              <a:off x="2623" y="1471"/>
              <a:ext cx="6" cy="17"/>
            </a:xfrm>
            <a:custGeom>
              <a:avLst/>
              <a:gdLst>
                <a:gd name="T0" fmla="*/ 0 w 6"/>
                <a:gd name="T1" fmla="*/ 0 h 17"/>
                <a:gd name="T2" fmla="*/ 0 w 6"/>
                <a:gd name="T3" fmla="*/ 0 h 17"/>
                <a:gd name="T4" fmla="*/ 6 w 6"/>
                <a:gd name="T5" fmla="*/ 0 h 17"/>
                <a:gd name="T6" fmla="*/ 6 w 6"/>
                <a:gd name="T7" fmla="*/ 17 h 17"/>
                <a:gd name="T8" fmla="*/ 0 w 6"/>
                <a:gd name="T9" fmla="*/ 17 h 17"/>
                <a:gd name="T10" fmla="*/ 0 w 6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"/>
                <a:gd name="T19" fmla="*/ 0 h 17"/>
                <a:gd name="T20" fmla="*/ 6 w 6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" h="17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6" y="17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93" name="Freeform 96"/>
            <p:cNvSpPr>
              <a:spLocks/>
            </p:cNvSpPr>
            <p:nvPr/>
          </p:nvSpPr>
          <p:spPr bwMode="auto">
            <a:xfrm>
              <a:off x="2667" y="1449"/>
              <a:ext cx="66" cy="33"/>
            </a:xfrm>
            <a:custGeom>
              <a:avLst/>
              <a:gdLst>
                <a:gd name="T0" fmla="*/ 0 w 66"/>
                <a:gd name="T1" fmla="*/ 17 h 33"/>
                <a:gd name="T2" fmla="*/ 66 w 66"/>
                <a:gd name="T3" fmla="*/ 0 h 33"/>
                <a:gd name="T4" fmla="*/ 66 w 66"/>
                <a:gd name="T5" fmla="*/ 17 h 33"/>
                <a:gd name="T6" fmla="*/ 0 w 66"/>
                <a:gd name="T7" fmla="*/ 33 h 33"/>
                <a:gd name="T8" fmla="*/ 0 w 66"/>
                <a:gd name="T9" fmla="*/ 17 h 3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6"/>
                <a:gd name="T16" fmla="*/ 0 h 33"/>
                <a:gd name="T17" fmla="*/ 66 w 66"/>
                <a:gd name="T18" fmla="*/ 33 h 3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6" h="33">
                  <a:moveTo>
                    <a:pt x="0" y="17"/>
                  </a:moveTo>
                  <a:lnTo>
                    <a:pt x="66" y="0"/>
                  </a:lnTo>
                  <a:lnTo>
                    <a:pt x="66" y="17"/>
                  </a:lnTo>
                  <a:lnTo>
                    <a:pt x="0" y="33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94" name="Rectangle 97"/>
            <p:cNvSpPr>
              <a:spLocks noChangeArrowheads="1"/>
            </p:cNvSpPr>
            <p:nvPr/>
          </p:nvSpPr>
          <p:spPr bwMode="auto">
            <a:xfrm>
              <a:off x="2766" y="1449"/>
              <a:ext cx="67" cy="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9795" name="Rectangle 98"/>
            <p:cNvSpPr>
              <a:spLocks noChangeArrowheads="1"/>
            </p:cNvSpPr>
            <p:nvPr/>
          </p:nvSpPr>
          <p:spPr bwMode="auto">
            <a:xfrm>
              <a:off x="2871" y="1449"/>
              <a:ext cx="1" cy="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9796" name="Freeform 99"/>
            <p:cNvSpPr>
              <a:spLocks/>
            </p:cNvSpPr>
            <p:nvPr/>
          </p:nvSpPr>
          <p:spPr bwMode="auto">
            <a:xfrm>
              <a:off x="2871" y="1449"/>
              <a:ext cx="61" cy="22"/>
            </a:xfrm>
            <a:custGeom>
              <a:avLst/>
              <a:gdLst>
                <a:gd name="T0" fmla="*/ 0 w 61"/>
                <a:gd name="T1" fmla="*/ 0 h 22"/>
                <a:gd name="T2" fmla="*/ 0 w 61"/>
                <a:gd name="T3" fmla="*/ 0 h 22"/>
                <a:gd name="T4" fmla="*/ 61 w 61"/>
                <a:gd name="T5" fmla="*/ 6 h 22"/>
                <a:gd name="T6" fmla="*/ 61 w 61"/>
                <a:gd name="T7" fmla="*/ 22 h 22"/>
                <a:gd name="T8" fmla="*/ 0 w 61"/>
                <a:gd name="T9" fmla="*/ 17 h 22"/>
                <a:gd name="T10" fmla="*/ 0 w 61"/>
                <a:gd name="T11" fmla="*/ 0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1"/>
                <a:gd name="T19" fmla="*/ 0 h 22"/>
                <a:gd name="T20" fmla="*/ 61 w 61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1" h="22">
                  <a:moveTo>
                    <a:pt x="0" y="0"/>
                  </a:moveTo>
                  <a:lnTo>
                    <a:pt x="0" y="0"/>
                  </a:lnTo>
                  <a:lnTo>
                    <a:pt x="61" y="6"/>
                  </a:lnTo>
                  <a:lnTo>
                    <a:pt x="61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97" name="Freeform 100"/>
            <p:cNvSpPr>
              <a:spLocks/>
            </p:cNvSpPr>
            <p:nvPr/>
          </p:nvSpPr>
          <p:spPr bwMode="auto">
            <a:xfrm>
              <a:off x="2965" y="1460"/>
              <a:ext cx="44" cy="28"/>
            </a:xfrm>
            <a:custGeom>
              <a:avLst/>
              <a:gdLst>
                <a:gd name="T0" fmla="*/ 0 w 44"/>
                <a:gd name="T1" fmla="*/ 0 h 28"/>
                <a:gd name="T2" fmla="*/ 44 w 44"/>
                <a:gd name="T3" fmla="*/ 11 h 28"/>
                <a:gd name="T4" fmla="*/ 44 w 44"/>
                <a:gd name="T5" fmla="*/ 28 h 28"/>
                <a:gd name="T6" fmla="*/ 0 w 44"/>
                <a:gd name="T7" fmla="*/ 17 h 28"/>
                <a:gd name="T8" fmla="*/ 0 w 44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28"/>
                <a:gd name="T17" fmla="*/ 44 w 44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28">
                  <a:moveTo>
                    <a:pt x="0" y="0"/>
                  </a:moveTo>
                  <a:lnTo>
                    <a:pt x="44" y="11"/>
                  </a:lnTo>
                  <a:lnTo>
                    <a:pt x="4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98" name="Freeform 101"/>
            <p:cNvSpPr>
              <a:spLocks/>
            </p:cNvSpPr>
            <p:nvPr/>
          </p:nvSpPr>
          <p:spPr bwMode="auto">
            <a:xfrm>
              <a:off x="3009" y="1471"/>
              <a:ext cx="11" cy="22"/>
            </a:xfrm>
            <a:custGeom>
              <a:avLst/>
              <a:gdLst>
                <a:gd name="T0" fmla="*/ 0 w 11"/>
                <a:gd name="T1" fmla="*/ 0 h 22"/>
                <a:gd name="T2" fmla="*/ 0 w 11"/>
                <a:gd name="T3" fmla="*/ 0 h 22"/>
                <a:gd name="T4" fmla="*/ 11 w 11"/>
                <a:gd name="T5" fmla="*/ 6 h 22"/>
                <a:gd name="T6" fmla="*/ 11 w 11"/>
                <a:gd name="T7" fmla="*/ 22 h 22"/>
                <a:gd name="T8" fmla="*/ 0 w 11"/>
                <a:gd name="T9" fmla="*/ 17 h 22"/>
                <a:gd name="T10" fmla="*/ 0 w 11"/>
                <a:gd name="T11" fmla="*/ 0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"/>
                <a:gd name="T19" fmla="*/ 0 h 22"/>
                <a:gd name="T20" fmla="*/ 11 w 11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" h="22">
                  <a:moveTo>
                    <a:pt x="0" y="0"/>
                  </a:moveTo>
                  <a:lnTo>
                    <a:pt x="0" y="0"/>
                  </a:lnTo>
                  <a:lnTo>
                    <a:pt x="11" y="6"/>
                  </a:lnTo>
                  <a:lnTo>
                    <a:pt x="11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99" name="Freeform 102"/>
            <p:cNvSpPr>
              <a:spLocks/>
            </p:cNvSpPr>
            <p:nvPr/>
          </p:nvSpPr>
          <p:spPr bwMode="auto">
            <a:xfrm>
              <a:off x="3058" y="1488"/>
              <a:ext cx="22" cy="22"/>
            </a:xfrm>
            <a:custGeom>
              <a:avLst/>
              <a:gdLst>
                <a:gd name="T0" fmla="*/ 0 w 22"/>
                <a:gd name="T1" fmla="*/ 0 h 22"/>
                <a:gd name="T2" fmla="*/ 22 w 22"/>
                <a:gd name="T3" fmla="*/ 5 h 22"/>
                <a:gd name="T4" fmla="*/ 22 w 22"/>
                <a:gd name="T5" fmla="*/ 22 h 22"/>
                <a:gd name="T6" fmla="*/ 0 w 22"/>
                <a:gd name="T7" fmla="*/ 16 h 22"/>
                <a:gd name="T8" fmla="*/ 0 w 22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22"/>
                <a:gd name="T17" fmla="*/ 22 w 22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22">
                  <a:moveTo>
                    <a:pt x="0" y="0"/>
                  </a:moveTo>
                  <a:lnTo>
                    <a:pt x="22" y="5"/>
                  </a:lnTo>
                  <a:lnTo>
                    <a:pt x="22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00" name="Freeform 103"/>
            <p:cNvSpPr>
              <a:spLocks/>
            </p:cNvSpPr>
            <p:nvPr/>
          </p:nvSpPr>
          <p:spPr bwMode="auto">
            <a:xfrm>
              <a:off x="3080" y="1493"/>
              <a:ext cx="33" cy="28"/>
            </a:xfrm>
            <a:custGeom>
              <a:avLst/>
              <a:gdLst>
                <a:gd name="T0" fmla="*/ 0 w 33"/>
                <a:gd name="T1" fmla="*/ 0 h 28"/>
                <a:gd name="T2" fmla="*/ 0 w 33"/>
                <a:gd name="T3" fmla="*/ 0 h 28"/>
                <a:gd name="T4" fmla="*/ 33 w 33"/>
                <a:gd name="T5" fmla="*/ 11 h 28"/>
                <a:gd name="T6" fmla="*/ 33 w 33"/>
                <a:gd name="T7" fmla="*/ 28 h 28"/>
                <a:gd name="T8" fmla="*/ 0 w 33"/>
                <a:gd name="T9" fmla="*/ 17 h 28"/>
                <a:gd name="T10" fmla="*/ 0 w 33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3"/>
                <a:gd name="T19" fmla="*/ 0 h 28"/>
                <a:gd name="T20" fmla="*/ 33 w 33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3" h="28">
                  <a:moveTo>
                    <a:pt x="0" y="0"/>
                  </a:moveTo>
                  <a:lnTo>
                    <a:pt x="0" y="0"/>
                  </a:lnTo>
                  <a:lnTo>
                    <a:pt x="33" y="11"/>
                  </a:lnTo>
                  <a:lnTo>
                    <a:pt x="33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01" name="Rectangle 104"/>
            <p:cNvSpPr>
              <a:spLocks noChangeArrowheads="1"/>
            </p:cNvSpPr>
            <p:nvPr/>
          </p:nvSpPr>
          <p:spPr bwMode="auto">
            <a:xfrm>
              <a:off x="3152" y="1521"/>
              <a:ext cx="5" cy="1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GB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9802" name="Freeform 105"/>
            <p:cNvSpPr>
              <a:spLocks/>
            </p:cNvSpPr>
            <p:nvPr/>
          </p:nvSpPr>
          <p:spPr bwMode="auto">
            <a:xfrm>
              <a:off x="3157" y="1521"/>
              <a:ext cx="50" cy="33"/>
            </a:xfrm>
            <a:custGeom>
              <a:avLst/>
              <a:gdLst>
                <a:gd name="T0" fmla="*/ 0 w 50"/>
                <a:gd name="T1" fmla="*/ 0 h 33"/>
                <a:gd name="T2" fmla="*/ 50 w 50"/>
                <a:gd name="T3" fmla="*/ 16 h 33"/>
                <a:gd name="T4" fmla="*/ 50 w 50"/>
                <a:gd name="T5" fmla="*/ 33 h 33"/>
                <a:gd name="T6" fmla="*/ 0 w 50"/>
                <a:gd name="T7" fmla="*/ 16 h 33"/>
                <a:gd name="T8" fmla="*/ 0 w 50"/>
                <a:gd name="T9" fmla="*/ 16 h 33"/>
                <a:gd name="T10" fmla="*/ 0 w 50"/>
                <a:gd name="T11" fmla="*/ 0 h 3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0"/>
                <a:gd name="T19" fmla="*/ 0 h 33"/>
                <a:gd name="T20" fmla="*/ 50 w 50"/>
                <a:gd name="T21" fmla="*/ 33 h 3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0" h="33">
                  <a:moveTo>
                    <a:pt x="0" y="0"/>
                  </a:moveTo>
                  <a:lnTo>
                    <a:pt x="50" y="16"/>
                  </a:lnTo>
                  <a:lnTo>
                    <a:pt x="50" y="33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03" name="Freeform 106"/>
            <p:cNvSpPr>
              <a:spLocks/>
            </p:cNvSpPr>
            <p:nvPr/>
          </p:nvSpPr>
          <p:spPr bwMode="auto">
            <a:xfrm>
              <a:off x="3240" y="1548"/>
              <a:ext cx="61" cy="39"/>
            </a:xfrm>
            <a:custGeom>
              <a:avLst/>
              <a:gdLst>
                <a:gd name="T0" fmla="*/ 0 w 61"/>
                <a:gd name="T1" fmla="*/ 0 h 39"/>
                <a:gd name="T2" fmla="*/ 61 w 61"/>
                <a:gd name="T3" fmla="*/ 22 h 39"/>
                <a:gd name="T4" fmla="*/ 61 w 61"/>
                <a:gd name="T5" fmla="*/ 39 h 39"/>
                <a:gd name="T6" fmla="*/ 0 w 61"/>
                <a:gd name="T7" fmla="*/ 17 h 39"/>
                <a:gd name="T8" fmla="*/ 0 w 61"/>
                <a:gd name="T9" fmla="*/ 0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39"/>
                <a:gd name="T17" fmla="*/ 61 w 61"/>
                <a:gd name="T18" fmla="*/ 39 h 3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39">
                  <a:moveTo>
                    <a:pt x="0" y="0"/>
                  </a:moveTo>
                  <a:lnTo>
                    <a:pt x="61" y="22"/>
                  </a:lnTo>
                  <a:lnTo>
                    <a:pt x="61" y="39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04" name="Freeform 107"/>
            <p:cNvSpPr>
              <a:spLocks/>
            </p:cNvSpPr>
            <p:nvPr/>
          </p:nvSpPr>
          <p:spPr bwMode="auto">
            <a:xfrm>
              <a:off x="3334" y="1587"/>
              <a:ext cx="60" cy="44"/>
            </a:xfrm>
            <a:custGeom>
              <a:avLst/>
              <a:gdLst>
                <a:gd name="T0" fmla="*/ 0 w 60"/>
                <a:gd name="T1" fmla="*/ 0 h 44"/>
                <a:gd name="T2" fmla="*/ 60 w 60"/>
                <a:gd name="T3" fmla="*/ 27 h 44"/>
                <a:gd name="T4" fmla="*/ 60 w 60"/>
                <a:gd name="T5" fmla="*/ 44 h 44"/>
                <a:gd name="T6" fmla="*/ 0 w 60"/>
                <a:gd name="T7" fmla="*/ 16 h 44"/>
                <a:gd name="T8" fmla="*/ 0 w 60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0"/>
                <a:gd name="T16" fmla="*/ 0 h 44"/>
                <a:gd name="T17" fmla="*/ 60 w 60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0" h="44">
                  <a:moveTo>
                    <a:pt x="0" y="0"/>
                  </a:moveTo>
                  <a:lnTo>
                    <a:pt x="60" y="27"/>
                  </a:lnTo>
                  <a:lnTo>
                    <a:pt x="60" y="44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05" name="Freeform 108"/>
            <p:cNvSpPr>
              <a:spLocks/>
            </p:cNvSpPr>
            <p:nvPr/>
          </p:nvSpPr>
          <p:spPr bwMode="auto">
            <a:xfrm>
              <a:off x="3427" y="1631"/>
              <a:ext cx="61" cy="44"/>
            </a:xfrm>
            <a:custGeom>
              <a:avLst/>
              <a:gdLst>
                <a:gd name="T0" fmla="*/ 0 w 61"/>
                <a:gd name="T1" fmla="*/ 0 h 44"/>
                <a:gd name="T2" fmla="*/ 61 w 61"/>
                <a:gd name="T3" fmla="*/ 27 h 44"/>
                <a:gd name="T4" fmla="*/ 61 w 61"/>
                <a:gd name="T5" fmla="*/ 44 h 44"/>
                <a:gd name="T6" fmla="*/ 0 w 61"/>
                <a:gd name="T7" fmla="*/ 16 h 44"/>
                <a:gd name="T8" fmla="*/ 0 w 61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44"/>
                <a:gd name="T17" fmla="*/ 61 w 61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44">
                  <a:moveTo>
                    <a:pt x="0" y="0"/>
                  </a:moveTo>
                  <a:lnTo>
                    <a:pt x="61" y="27"/>
                  </a:lnTo>
                  <a:lnTo>
                    <a:pt x="61" y="44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06" name="Freeform 109"/>
            <p:cNvSpPr>
              <a:spLocks/>
            </p:cNvSpPr>
            <p:nvPr/>
          </p:nvSpPr>
          <p:spPr bwMode="auto">
            <a:xfrm>
              <a:off x="3488" y="1658"/>
              <a:ext cx="1" cy="17"/>
            </a:xfrm>
            <a:custGeom>
              <a:avLst/>
              <a:gdLst>
                <a:gd name="T0" fmla="*/ 0 w 1"/>
                <a:gd name="T1" fmla="*/ 0 h 17"/>
                <a:gd name="T2" fmla="*/ 0 w 1"/>
                <a:gd name="T3" fmla="*/ 0 h 17"/>
                <a:gd name="T4" fmla="*/ 0 w 1"/>
                <a:gd name="T5" fmla="*/ 0 h 17"/>
                <a:gd name="T6" fmla="*/ 0 w 1"/>
                <a:gd name="T7" fmla="*/ 17 h 17"/>
                <a:gd name="T8" fmla="*/ 0 w 1"/>
                <a:gd name="T9" fmla="*/ 17 h 17"/>
                <a:gd name="T10" fmla="*/ 0 w 1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"/>
                <a:gd name="T19" fmla="*/ 0 h 17"/>
                <a:gd name="T20" fmla="*/ 1 w 1"/>
                <a:gd name="T21" fmla="*/ 17 h 1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" h="17">
                  <a:moveTo>
                    <a:pt x="0" y="0"/>
                  </a:moveTo>
                  <a:lnTo>
                    <a:pt x="0" y="0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07" name="Freeform 110"/>
            <p:cNvSpPr>
              <a:spLocks/>
            </p:cNvSpPr>
            <p:nvPr/>
          </p:nvSpPr>
          <p:spPr bwMode="auto">
            <a:xfrm>
              <a:off x="3521" y="1675"/>
              <a:ext cx="61" cy="44"/>
            </a:xfrm>
            <a:custGeom>
              <a:avLst/>
              <a:gdLst>
                <a:gd name="T0" fmla="*/ 0 w 61"/>
                <a:gd name="T1" fmla="*/ 0 h 44"/>
                <a:gd name="T2" fmla="*/ 61 w 61"/>
                <a:gd name="T3" fmla="*/ 28 h 44"/>
                <a:gd name="T4" fmla="*/ 61 w 61"/>
                <a:gd name="T5" fmla="*/ 44 h 44"/>
                <a:gd name="T6" fmla="*/ 0 w 61"/>
                <a:gd name="T7" fmla="*/ 17 h 44"/>
                <a:gd name="T8" fmla="*/ 0 w 61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44"/>
                <a:gd name="T17" fmla="*/ 61 w 61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44">
                  <a:moveTo>
                    <a:pt x="0" y="0"/>
                  </a:moveTo>
                  <a:lnTo>
                    <a:pt x="61" y="28"/>
                  </a:lnTo>
                  <a:lnTo>
                    <a:pt x="61" y="44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08" name="Freeform 111"/>
            <p:cNvSpPr>
              <a:spLocks/>
            </p:cNvSpPr>
            <p:nvPr/>
          </p:nvSpPr>
          <p:spPr bwMode="auto">
            <a:xfrm>
              <a:off x="3615" y="1719"/>
              <a:ext cx="60" cy="44"/>
            </a:xfrm>
            <a:custGeom>
              <a:avLst/>
              <a:gdLst>
                <a:gd name="T0" fmla="*/ 0 w 60"/>
                <a:gd name="T1" fmla="*/ 0 h 44"/>
                <a:gd name="T2" fmla="*/ 60 w 60"/>
                <a:gd name="T3" fmla="*/ 28 h 44"/>
                <a:gd name="T4" fmla="*/ 60 w 60"/>
                <a:gd name="T5" fmla="*/ 44 h 44"/>
                <a:gd name="T6" fmla="*/ 0 w 60"/>
                <a:gd name="T7" fmla="*/ 17 h 44"/>
                <a:gd name="T8" fmla="*/ 0 w 60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0"/>
                <a:gd name="T16" fmla="*/ 0 h 44"/>
                <a:gd name="T17" fmla="*/ 60 w 60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0" h="44">
                  <a:moveTo>
                    <a:pt x="0" y="0"/>
                  </a:moveTo>
                  <a:lnTo>
                    <a:pt x="60" y="28"/>
                  </a:lnTo>
                  <a:lnTo>
                    <a:pt x="60" y="44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09" name="Freeform 112"/>
            <p:cNvSpPr>
              <a:spLocks/>
            </p:cNvSpPr>
            <p:nvPr/>
          </p:nvSpPr>
          <p:spPr bwMode="auto">
            <a:xfrm>
              <a:off x="3708" y="1763"/>
              <a:ext cx="61" cy="50"/>
            </a:xfrm>
            <a:custGeom>
              <a:avLst/>
              <a:gdLst>
                <a:gd name="T0" fmla="*/ 0 w 61"/>
                <a:gd name="T1" fmla="*/ 0 h 50"/>
                <a:gd name="T2" fmla="*/ 61 w 61"/>
                <a:gd name="T3" fmla="*/ 33 h 50"/>
                <a:gd name="T4" fmla="*/ 61 w 61"/>
                <a:gd name="T5" fmla="*/ 50 h 50"/>
                <a:gd name="T6" fmla="*/ 0 w 61"/>
                <a:gd name="T7" fmla="*/ 17 h 50"/>
                <a:gd name="T8" fmla="*/ 0 w 61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50"/>
                <a:gd name="T17" fmla="*/ 61 w 61"/>
                <a:gd name="T18" fmla="*/ 50 h 5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50">
                  <a:moveTo>
                    <a:pt x="0" y="0"/>
                  </a:moveTo>
                  <a:lnTo>
                    <a:pt x="61" y="33"/>
                  </a:lnTo>
                  <a:lnTo>
                    <a:pt x="61" y="50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0" name="Freeform 113"/>
            <p:cNvSpPr>
              <a:spLocks/>
            </p:cNvSpPr>
            <p:nvPr/>
          </p:nvSpPr>
          <p:spPr bwMode="auto">
            <a:xfrm>
              <a:off x="3802" y="1813"/>
              <a:ext cx="16" cy="22"/>
            </a:xfrm>
            <a:custGeom>
              <a:avLst/>
              <a:gdLst>
                <a:gd name="T0" fmla="*/ 0 w 16"/>
                <a:gd name="T1" fmla="*/ 0 h 22"/>
                <a:gd name="T2" fmla="*/ 16 w 16"/>
                <a:gd name="T3" fmla="*/ 5 h 22"/>
                <a:gd name="T4" fmla="*/ 16 w 16"/>
                <a:gd name="T5" fmla="*/ 22 h 22"/>
                <a:gd name="T6" fmla="*/ 0 w 16"/>
                <a:gd name="T7" fmla="*/ 16 h 22"/>
                <a:gd name="T8" fmla="*/ 0 w 16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"/>
                <a:gd name="T16" fmla="*/ 0 h 22"/>
                <a:gd name="T17" fmla="*/ 16 w 16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" h="22">
                  <a:moveTo>
                    <a:pt x="0" y="0"/>
                  </a:moveTo>
                  <a:lnTo>
                    <a:pt x="16" y="5"/>
                  </a:lnTo>
                  <a:lnTo>
                    <a:pt x="16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1" name="Freeform 114"/>
            <p:cNvSpPr>
              <a:spLocks/>
            </p:cNvSpPr>
            <p:nvPr/>
          </p:nvSpPr>
          <p:spPr bwMode="auto">
            <a:xfrm>
              <a:off x="3818" y="1818"/>
              <a:ext cx="39" cy="33"/>
            </a:xfrm>
            <a:custGeom>
              <a:avLst/>
              <a:gdLst>
                <a:gd name="T0" fmla="*/ 0 w 39"/>
                <a:gd name="T1" fmla="*/ 0 h 33"/>
                <a:gd name="T2" fmla="*/ 39 w 39"/>
                <a:gd name="T3" fmla="*/ 17 h 33"/>
                <a:gd name="T4" fmla="*/ 39 w 39"/>
                <a:gd name="T5" fmla="*/ 33 h 33"/>
                <a:gd name="T6" fmla="*/ 0 w 39"/>
                <a:gd name="T7" fmla="*/ 17 h 33"/>
                <a:gd name="T8" fmla="*/ 0 w 39"/>
                <a:gd name="T9" fmla="*/ 17 h 33"/>
                <a:gd name="T10" fmla="*/ 0 w 39"/>
                <a:gd name="T11" fmla="*/ 0 h 3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9"/>
                <a:gd name="T19" fmla="*/ 0 h 33"/>
                <a:gd name="T20" fmla="*/ 39 w 39"/>
                <a:gd name="T21" fmla="*/ 33 h 3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9" h="33">
                  <a:moveTo>
                    <a:pt x="0" y="0"/>
                  </a:moveTo>
                  <a:lnTo>
                    <a:pt x="39" y="17"/>
                  </a:lnTo>
                  <a:lnTo>
                    <a:pt x="39" y="33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2" name="Freeform 115"/>
            <p:cNvSpPr>
              <a:spLocks/>
            </p:cNvSpPr>
            <p:nvPr/>
          </p:nvSpPr>
          <p:spPr bwMode="auto">
            <a:xfrm>
              <a:off x="3890" y="1851"/>
              <a:ext cx="11" cy="22"/>
            </a:xfrm>
            <a:custGeom>
              <a:avLst/>
              <a:gdLst>
                <a:gd name="T0" fmla="*/ 0 w 11"/>
                <a:gd name="T1" fmla="*/ 0 h 22"/>
                <a:gd name="T2" fmla="*/ 11 w 11"/>
                <a:gd name="T3" fmla="*/ 6 h 22"/>
                <a:gd name="T4" fmla="*/ 11 w 11"/>
                <a:gd name="T5" fmla="*/ 22 h 22"/>
                <a:gd name="T6" fmla="*/ 0 w 11"/>
                <a:gd name="T7" fmla="*/ 17 h 22"/>
                <a:gd name="T8" fmla="*/ 0 w 11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"/>
                <a:gd name="T16" fmla="*/ 0 h 22"/>
                <a:gd name="T17" fmla="*/ 11 w 11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" h="22">
                  <a:moveTo>
                    <a:pt x="0" y="0"/>
                  </a:moveTo>
                  <a:lnTo>
                    <a:pt x="11" y="6"/>
                  </a:lnTo>
                  <a:lnTo>
                    <a:pt x="11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3" name="Freeform 116"/>
            <p:cNvSpPr>
              <a:spLocks/>
            </p:cNvSpPr>
            <p:nvPr/>
          </p:nvSpPr>
          <p:spPr bwMode="auto">
            <a:xfrm>
              <a:off x="3901" y="1857"/>
              <a:ext cx="44" cy="33"/>
            </a:xfrm>
            <a:custGeom>
              <a:avLst/>
              <a:gdLst>
                <a:gd name="T0" fmla="*/ 0 w 44"/>
                <a:gd name="T1" fmla="*/ 0 h 33"/>
                <a:gd name="T2" fmla="*/ 44 w 44"/>
                <a:gd name="T3" fmla="*/ 16 h 33"/>
                <a:gd name="T4" fmla="*/ 44 w 44"/>
                <a:gd name="T5" fmla="*/ 33 h 33"/>
                <a:gd name="T6" fmla="*/ 0 w 44"/>
                <a:gd name="T7" fmla="*/ 16 h 33"/>
                <a:gd name="T8" fmla="*/ 0 w 44"/>
                <a:gd name="T9" fmla="*/ 16 h 33"/>
                <a:gd name="T10" fmla="*/ 0 w 44"/>
                <a:gd name="T11" fmla="*/ 0 h 3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4"/>
                <a:gd name="T19" fmla="*/ 0 h 33"/>
                <a:gd name="T20" fmla="*/ 44 w 44"/>
                <a:gd name="T21" fmla="*/ 33 h 3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4" h="33">
                  <a:moveTo>
                    <a:pt x="0" y="0"/>
                  </a:moveTo>
                  <a:lnTo>
                    <a:pt x="44" y="16"/>
                  </a:lnTo>
                  <a:lnTo>
                    <a:pt x="44" y="33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4" name="Freeform 117"/>
            <p:cNvSpPr>
              <a:spLocks/>
            </p:cNvSpPr>
            <p:nvPr/>
          </p:nvSpPr>
          <p:spPr bwMode="auto">
            <a:xfrm>
              <a:off x="3978" y="1890"/>
              <a:ext cx="61" cy="38"/>
            </a:xfrm>
            <a:custGeom>
              <a:avLst/>
              <a:gdLst>
                <a:gd name="T0" fmla="*/ 0 w 61"/>
                <a:gd name="T1" fmla="*/ 0 h 38"/>
                <a:gd name="T2" fmla="*/ 61 w 61"/>
                <a:gd name="T3" fmla="*/ 22 h 38"/>
                <a:gd name="T4" fmla="*/ 61 w 61"/>
                <a:gd name="T5" fmla="*/ 38 h 38"/>
                <a:gd name="T6" fmla="*/ 0 w 61"/>
                <a:gd name="T7" fmla="*/ 16 h 38"/>
                <a:gd name="T8" fmla="*/ 0 w 61"/>
                <a:gd name="T9" fmla="*/ 0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38"/>
                <a:gd name="T17" fmla="*/ 61 w 61"/>
                <a:gd name="T18" fmla="*/ 38 h 3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38">
                  <a:moveTo>
                    <a:pt x="0" y="0"/>
                  </a:moveTo>
                  <a:lnTo>
                    <a:pt x="61" y="22"/>
                  </a:lnTo>
                  <a:lnTo>
                    <a:pt x="61" y="38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5" name="Freeform 118"/>
            <p:cNvSpPr>
              <a:spLocks/>
            </p:cNvSpPr>
            <p:nvPr/>
          </p:nvSpPr>
          <p:spPr bwMode="auto">
            <a:xfrm>
              <a:off x="4077" y="1928"/>
              <a:ext cx="44" cy="33"/>
            </a:xfrm>
            <a:custGeom>
              <a:avLst/>
              <a:gdLst>
                <a:gd name="T0" fmla="*/ 0 w 44"/>
                <a:gd name="T1" fmla="*/ 0 h 33"/>
                <a:gd name="T2" fmla="*/ 44 w 44"/>
                <a:gd name="T3" fmla="*/ 17 h 33"/>
                <a:gd name="T4" fmla="*/ 44 w 44"/>
                <a:gd name="T5" fmla="*/ 33 h 33"/>
                <a:gd name="T6" fmla="*/ 0 w 44"/>
                <a:gd name="T7" fmla="*/ 17 h 33"/>
                <a:gd name="T8" fmla="*/ 0 w 44"/>
                <a:gd name="T9" fmla="*/ 0 h 3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33"/>
                <a:gd name="T17" fmla="*/ 44 w 44"/>
                <a:gd name="T18" fmla="*/ 33 h 3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33">
                  <a:moveTo>
                    <a:pt x="0" y="0"/>
                  </a:moveTo>
                  <a:lnTo>
                    <a:pt x="44" y="17"/>
                  </a:lnTo>
                  <a:lnTo>
                    <a:pt x="44" y="33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6" name="Freeform 119"/>
            <p:cNvSpPr>
              <a:spLocks/>
            </p:cNvSpPr>
            <p:nvPr/>
          </p:nvSpPr>
          <p:spPr bwMode="auto">
            <a:xfrm>
              <a:off x="4121" y="1945"/>
              <a:ext cx="11" cy="22"/>
            </a:xfrm>
            <a:custGeom>
              <a:avLst/>
              <a:gdLst>
                <a:gd name="T0" fmla="*/ 0 w 11"/>
                <a:gd name="T1" fmla="*/ 0 h 22"/>
                <a:gd name="T2" fmla="*/ 11 w 11"/>
                <a:gd name="T3" fmla="*/ 5 h 22"/>
                <a:gd name="T4" fmla="*/ 11 w 11"/>
                <a:gd name="T5" fmla="*/ 22 h 22"/>
                <a:gd name="T6" fmla="*/ 0 w 11"/>
                <a:gd name="T7" fmla="*/ 16 h 22"/>
                <a:gd name="T8" fmla="*/ 0 w 11"/>
                <a:gd name="T9" fmla="*/ 16 h 22"/>
                <a:gd name="T10" fmla="*/ 0 w 11"/>
                <a:gd name="T11" fmla="*/ 0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"/>
                <a:gd name="T19" fmla="*/ 0 h 22"/>
                <a:gd name="T20" fmla="*/ 11 w 11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" h="22">
                  <a:moveTo>
                    <a:pt x="0" y="0"/>
                  </a:moveTo>
                  <a:lnTo>
                    <a:pt x="11" y="5"/>
                  </a:lnTo>
                  <a:lnTo>
                    <a:pt x="11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7" name="Freeform 120"/>
            <p:cNvSpPr>
              <a:spLocks/>
            </p:cNvSpPr>
            <p:nvPr/>
          </p:nvSpPr>
          <p:spPr bwMode="auto">
            <a:xfrm>
              <a:off x="4171" y="1961"/>
              <a:ext cx="60" cy="39"/>
            </a:xfrm>
            <a:custGeom>
              <a:avLst/>
              <a:gdLst>
                <a:gd name="T0" fmla="*/ 0 w 60"/>
                <a:gd name="T1" fmla="*/ 0 h 39"/>
                <a:gd name="T2" fmla="*/ 60 w 60"/>
                <a:gd name="T3" fmla="*/ 22 h 39"/>
                <a:gd name="T4" fmla="*/ 60 w 60"/>
                <a:gd name="T5" fmla="*/ 39 h 39"/>
                <a:gd name="T6" fmla="*/ 0 w 60"/>
                <a:gd name="T7" fmla="*/ 17 h 39"/>
                <a:gd name="T8" fmla="*/ 0 w 60"/>
                <a:gd name="T9" fmla="*/ 0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0"/>
                <a:gd name="T16" fmla="*/ 0 h 39"/>
                <a:gd name="T17" fmla="*/ 60 w 60"/>
                <a:gd name="T18" fmla="*/ 39 h 3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0" h="39">
                  <a:moveTo>
                    <a:pt x="0" y="0"/>
                  </a:moveTo>
                  <a:lnTo>
                    <a:pt x="60" y="22"/>
                  </a:lnTo>
                  <a:lnTo>
                    <a:pt x="60" y="39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8" name="Freeform 121"/>
            <p:cNvSpPr>
              <a:spLocks/>
            </p:cNvSpPr>
            <p:nvPr/>
          </p:nvSpPr>
          <p:spPr bwMode="auto">
            <a:xfrm>
              <a:off x="4265" y="1994"/>
              <a:ext cx="60" cy="33"/>
            </a:xfrm>
            <a:custGeom>
              <a:avLst/>
              <a:gdLst>
                <a:gd name="T0" fmla="*/ 0 w 60"/>
                <a:gd name="T1" fmla="*/ 0 h 33"/>
                <a:gd name="T2" fmla="*/ 60 w 60"/>
                <a:gd name="T3" fmla="*/ 17 h 33"/>
                <a:gd name="T4" fmla="*/ 60 w 60"/>
                <a:gd name="T5" fmla="*/ 33 h 33"/>
                <a:gd name="T6" fmla="*/ 0 w 60"/>
                <a:gd name="T7" fmla="*/ 17 h 33"/>
                <a:gd name="T8" fmla="*/ 0 w 60"/>
                <a:gd name="T9" fmla="*/ 0 h 3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0"/>
                <a:gd name="T16" fmla="*/ 0 h 33"/>
                <a:gd name="T17" fmla="*/ 60 w 60"/>
                <a:gd name="T18" fmla="*/ 33 h 3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0" h="33">
                  <a:moveTo>
                    <a:pt x="0" y="0"/>
                  </a:moveTo>
                  <a:lnTo>
                    <a:pt x="60" y="17"/>
                  </a:lnTo>
                  <a:lnTo>
                    <a:pt x="60" y="33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19" name="Freeform 122"/>
            <p:cNvSpPr>
              <a:spLocks/>
            </p:cNvSpPr>
            <p:nvPr/>
          </p:nvSpPr>
          <p:spPr bwMode="auto">
            <a:xfrm>
              <a:off x="4364" y="2022"/>
              <a:ext cx="16" cy="22"/>
            </a:xfrm>
            <a:custGeom>
              <a:avLst/>
              <a:gdLst>
                <a:gd name="T0" fmla="*/ 0 w 16"/>
                <a:gd name="T1" fmla="*/ 0 h 22"/>
                <a:gd name="T2" fmla="*/ 16 w 16"/>
                <a:gd name="T3" fmla="*/ 5 h 22"/>
                <a:gd name="T4" fmla="*/ 16 w 16"/>
                <a:gd name="T5" fmla="*/ 22 h 22"/>
                <a:gd name="T6" fmla="*/ 0 w 16"/>
                <a:gd name="T7" fmla="*/ 16 h 22"/>
                <a:gd name="T8" fmla="*/ 0 w 16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"/>
                <a:gd name="T16" fmla="*/ 0 h 22"/>
                <a:gd name="T17" fmla="*/ 16 w 16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" h="22">
                  <a:moveTo>
                    <a:pt x="0" y="0"/>
                  </a:moveTo>
                  <a:lnTo>
                    <a:pt x="16" y="5"/>
                  </a:lnTo>
                  <a:lnTo>
                    <a:pt x="16" y="22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0" name="Freeform 123"/>
            <p:cNvSpPr>
              <a:spLocks/>
            </p:cNvSpPr>
            <p:nvPr/>
          </p:nvSpPr>
          <p:spPr bwMode="auto">
            <a:xfrm>
              <a:off x="4380" y="2027"/>
              <a:ext cx="44" cy="28"/>
            </a:xfrm>
            <a:custGeom>
              <a:avLst/>
              <a:gdLst>
                <a:gd name="T0" fmla="*/ 0 w 44"/>
                <a:gd name="T1" fmla="*/ 0 h 28"/>
                <a:gd name="T2" fmla="*/ 44 w 44"/>
                <a:gd name="T3" fmla="*/ 11 h 28"/>
                <a:gd name="T4" fmla="*/ 44 w 44"/>
                <a:gd name="T5" fmla="*/ 28 h 28"/>
                <a:gd name="T6" fmla="*/ 0 w 44"/>
                <a:gd name="T7" fmla="*/ 17 h 28"/>
                <a:gd name="T8" fmla="*/ 0 w 44"/>
                <a:gd name="T9" fmla="*/ 17 h 28"/>
                <a:gd name="T10" fmla="*/ 0 w 44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4"/>
                <a:gd name="T19" fmla="*/ 0 h 28"/>
                <a:gd name="T20" fmla="*/ 44 w 44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4" h="28">
                  <a:moveTo>
                    <a:pt x="0" y="0"/>
                  </a:moveTo>
                  <a:lnTo>
                    <a:pt x="44" y="11"/>
                  </a:lnTo>
                  <a:lnTo>
                    <a:pt x="4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1" name="Freeform 124"/>
            <p:cNvSpPr>
              <a:spLocks/>
            </p:cNvSpPr>
            <p:nvPr/>
          </p:nvSpPr>
          <p:spPr bwMode="auto">
            <a:xfrm>
              <a:off x="4463" y="2049"/>
              <a:ext cx="44" cy="28"/>
            </a:xfrm>
            <a:custGeom>
              <a:avLst/>
              <a:gdLst>
                <a:gd name="T0" fmla="*/ 0 w 44"/>
                <a:gd name="T1" fmla="*/ 0 h 28"/>
                <a:gd name="T2" fmla="*/ 44 w 44"/>
                <a:gd name="T3" fmla="*/ 11 h 28"/>
                <a:gd name="T4" fmla="*/ 44 w 44"/>
                <a:gd name="T5" fmla="*/ 28 h 28"/>
                <a:gd name="T6" fmla="*/ 0 w 44"/>
                <a:gd name="T7" fmla="*/ 17 h 28"/>
                <a:gd name="T8" fmla="*/ 0 w 44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28"/>
                <a:gd name="T17" fmla="*/ 44 w 44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28">
                  <a:moveTo>
                    <a:pt x="0" y="0"/>
                  </a:moveTo>
                  <a:lnTo>
                    <a:pt x="44" y="11"/>
                  </a:lnTo>
                  <a:lnTo>
                    <a:pt x="44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2" name="Freeform 125"/>
            <p:cNvSpPr>
              <a:spLocks/>
            </p:cNvSpPr>
            <p:nvPr/>
          </p:nvSpPr>
          <p:spPr bwMode="auto">
            <a:xfrm>
              <a:off x="4507" y="2060"/>
              <a:ext cx="11" cy="22"/>
            </a:xfrm>
            <a:custGeom>
              <a:avLst/>
              <a:gdLst>
                <a:gd name="T0" fmla="*/ 0 w 11"/>
                <a:gd name="T1" fmla="*/ 0 h 22"/>
                <a:gd name="T2" fmla="*/ 0 w 11"/>
                <a:gd name="T3" fmla="*/ 0 h 22"/>
                <a:gd name="T4" fmla="*/ 11 w 11"/>
                <a:gd name="T5" fmla="*/ 6 h 22"/>
                <a:gd name="T6" fmla="*/ 11 w 11"/>
                <a:gd name="T7" fmla="*/ 22 h 22"/>
                <a:gd name="T8" fmla="*/ 0 w 11"/>
                <a:gd name="T9" fmla="*/ 17 h 22"/>
                <a:gd name="T10" fmla="*/ 0 w 11"/>
                <a:gd name="T11" fmla="*/ 0 h 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"/>
                <a:gd name="T19" fmla="*/ 0 h 22"/>
                <a:gd name="T20" fmla="*/ 11 w 11"/>
                <a:gd name="T21" fmla="*/ 22 h 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" h="22">
                  <a:moveTo>
                    <a:pt x="0" y="0"/>
                  </a:moveTo>
                  <a:lnTo>
                    <a:pt x="0" y="0"/>
                  </a:lnTo>
                  <a:lnTo>
                    <a:pt x="11" y="6"/>
                  </a:lnTo>
                  <a:lnTo>
                    <a:pt x="11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3" name="Freeform 126"/>
            <p:cNvSpPr>
              <a:spLocks/>
            </p:cNvSpPr>
            <p:nvPr/>
          </p:nvSpPr>
          <p:spPr bwMode="auto">
            <a:xfrm>
              <a:off x="4556" y="2077"/>
              <a:ext cx="61" cy="33"/>
            </a:xfrm>
            <a:custGeom>
              <a:avLst/>
              <a:gdLst>
                <a:gd name="T0" fmla="*/ 0 w 61"/>
                <a:gd name="T1" fmla="*/ 0 h 33"/>
                <a:gd name="T2" fmla="*/ 61 w 61"/>
                <a:gd name="T3" fmla="*/ 16 h 33"/>
                <a:gd name="T4" fmla="*/ 61 w 61"/>
                <a:gd name="T5" fmla="*/ 33 h 33"/>
                <a:gd name="T6" fmla="*/ 0 w 61"/>
                <a:gd name="T7" fmla="*/ 16 h 33"/>
                <a:gd name="T8" fmla="*/ 0 w 61"/>
                <a:gd name="T9" fmla="*/ 0 h 3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33"/>
                <a:gd name="T17" fmla="*/ 61 w 61"/>
                <a:gd name="T18" fmla="*/ 33 h 3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33">
                  <a:moveTo>
                    <a:pt x="0" y="0"/>
                  </a:moveTo>
                  <a:lnTo>
                    <a:pt x="61" y="16"/>
                  </a:lnTo>
                  <a:lnTo>
                    <a:pt x="61" y="33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4" name="Freeform 127"/>
            <p:cNvSpPr>
              <a:spLocks/>
            </p:cNvSpPr>
            <p:nvPr/>
          </p:nvSpPr>
          <p:spPr bwMode="auto">
            <a:xfrm>
              <a:off x="4650" y="2099"/>
              <a:ext cx="66" cy="33"/>
            </a:xfrm>
            <a:custGeom>
              <a:avLst/>
              <a:gdLst>
                <a:gd name="T0" fmla="*/ 0 w 66"/>
                <a:gd name="T1" fmla="*/ 0 h 33"/>
                <a:gd name="T2" fmla="*/ 66 w 66"/>
                <a:gd name="T3" fmla="*/ 16 h 33"/>
                <a:gd name="T4" fmla="*/ 66 w 66"/>
                <a:gd name="T5" fmla="*/ 33 h 33"/>
                <a:gd name="T6" fmla="*/ 0 w 66"/>
                <a:gd name="T7" fmla="*/ 16 h 33"/>
                <a:gd name="T8" fmla="*/ 0 w 66"/>
                <a:gd name="T9" fmla="*/ 0 h 3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6"/>
                <a:gd name="T16" fmla="*/ 0 h 33"/>
                <a:gd name="T17" fmla="*/ 66 w 66"/>
                <a:gd name="T18" fmla="*/ 33 h 3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6" h="33">
                  <a:moveTo>
                    <a:pt x="0" y="0"/>
                  </a:moveTo>
                  <a:lnTo>
                    <a:pt x="66" y="16"/>
                  </a:lnTo>
                  <a:lnTo>
                    <a:pt x="66" y="33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5" name="Freeform 128"/>
            <p:cNvSpPr>
              <a:spLocks/>
            </p:cNvSpPr>
            <p:nvPr/>
          </p:nvSpPr>
          <p:spPr bwMode="auto">
            <a:xfrm>
              <a:off x="4749" y="2126"/>
              <a:ext cx="66" cy="28"/>
            </a:xfrm>
            <a:custGeom>
              <a:avLst/>
              <a:gdLst>
                <a:gd name="T0" fmla="*/ 0 w 66"/>
                <a:gd name="T1" fmla="*/ 0 h 28"/>
                <a:gd name="T2" fmla="*/ 66 w 66"/>
                <a:gd name="T3" fmla="*/ 11 h 28"/>
                <a:gd name="T4" fmla="*/ 66 w 66"/>
                <a:gd name="T5" fmla="*/ 28 h 28"/>
                <a:gd name="T6" fmla="*/ 0 w 66"/>
                <a:gd name="T7" fmla="*/ 17 h 28"/>
                <a:gd name="T8" fmla="*/ 0 w 66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6"/>
                <a:gd name="T16" fmla="*/ 0 h 28"/>
                <a:gd name="T17" fmla="*/ 66 w 66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6" h="28">
                  <a:moveTo>
                    <a:pt x="0" y="0"/>
                  </a:moveTo>
                  <a:lnTo>
                    <a:pt x="66" y="11"/>
                  </a:lnTo>
                  <a:lnTo>
                    <a:pt x="66" y="28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6" name="Freeform 129"/>
            <p:cNvSpPr>
              <a:spLocks/>
            </p:cNvSpPr>
            <p:nvPr/>
          </p:nvSpPr>
          <p:spPr bwMode="auto">
            <a:xfrm>
              <a:off x="4848" y="2143"/>
              <a:ext cx="66" cy="27"/>
            </a:xfrm>
            <a:custGeom>
              <a:avLst/>
              <a:gdLst>
                <a:gd name="T0" fmla="*/ 0 w 66"/>
                <a:gd name="T1" fmla="*/ 0 h 27"/>
                <a:gd name="T2" fmla="*/ 66 w 66"/>
                <a:gd name="T3" fmla="*/ 11 h 27"/>
                <a:gd name="T4" fmla="*/ 66 w 66"/>
                <a:gd name="T5" fmla="*/ 27 h 27"/>
                <a:gd name="T6" fmla="*/ 0 w 66"/>
                <a:gd name="T7" fmla="*/ 16 h 27"/>
                <a:gd name="T8" fmla="*/ 0 w 66"/>
                <a:gd name="T9" fmla="*/ 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6"/>
                <a:gd name="T16" fmla="*/ 0 h 27"/>
                <a:gd name="T17" fmla="*/ 66 w 66"/>
                <a:gd name="T18" fmla="*/ 27 h 2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6" h="27">
                  <a:moveTo>
                    <a:pt x="0" y="0"/>
                  </a:moveTo>
                  <a:lnTo>
                    <a:pt x="66" y="11"/>
                  </a:lnTo>
                  <a:lnTo>
                    <a:pt x="66" y="27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7" name="Freeform 130"/>
            <p:cNvSpPr>
              <a:spLocks/>
            </p:cNvSpPr>
            <p:nvPr/>
          </p:nvSpPr>
          <p:spPr bwMode="auto">
            <a:xfrm>
              <a:off x="4947" y="2159"/>
              <a:ext cx="67" cy="22"/>
            </a:xfrm>
            <a:custGeom>
              <a:avLst/>
              <a:gdLst>
                <a:gd name="T0" fmla="*/ 0 w 67"/>
                <a:gd name="T1" fmla="*/ 0 h 22"/>
                <a:gd name="T2" fmla="*/ 67 w 67"/>
                <a:gd name="T3" fmla="*/ 6 h 22"/>
                <a:gd name="T4" fmla="*/ 67 w 67"/>
                <a:gd name="T5" fmla="*/ 22 h 22"/>
                <a:gd name="T6" fmla="*/ 0 w 67"/>
                <a:gd name="T7" fmla="*/ 17 h 22"/>
                <a:gd name="T8" fmla="*/ 0 w 67"/>
                <a:gd name="T9" fmla="*/ 0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7"/>
                <a:gd name="T16" fmla="*/ 0 h 22"/>
                <a:gd name="T17" fmla="*/ 67 w 67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7" h="22">
                  <a:moveTo>
                    <a:pt x="0" y="0"/>
                  </a:moveTo>
                  <a:lnTo>
                    <a:pt x="67" y="6"/>
                  </a:lnTo>
                  <a:lnTo>
                    <a:pt x="67" y="22"/>
                  </a:lnTo>
                  <a:lnTo>
                    <a:pt x="0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8" name="Freeform 131"/>
            <p:cNvSpPr>
              <a:spLocks/>
            </p:cNvSpPr>
            <p:nvPr/>
          </p:nvSpPr>
          <p:spPr bwMode="auto">
            <a:xfrm>
              <a:off x="1213" y="1884"/>
              <a:ext cx="3834" cy="1745"/>
            </a:xfrm>
            <a:custGeom>
              <a:avLst/>
              <a:gdLst>
                <a:gd name="T0" fmla="*/ 116 w 3834"/>
                <a:gd name="T1" fmla="*/ 1530 h 1745"/>
                <a:gd name="T2" fmla="*/ 254 w 3834"/>
                <a:gd name="T3" fmla="*/ 1310 h 1745"/>
                <a:gd name="T4" fmla="*/ 408 w 3834"/>
                <a:gd name="T5" fmla="*/ 1095 h 1745"/>
                <a:gd name="T6" fmla="*/ 584 w 3834"/>
                <a:gd name="T7" fmla="*/ 886 h 1745"/>
                <a:gd name="T8" fmla="*/ 771 w 3834"/>
                <a:gd name="T9" fmla="*/ 650 h 1745"/>
                <a:gd name="T10" fmla="*/ 870 w 3834"/>
                <a:gd name="T11" fmla="*/ 518 h 1745"/>
                <a:gd name="T12" fmla="*/ 975 w 3834"/>
                <a:gd name="T13" fmla="*/ 391 h 1745"/>
                <a:gd name="T14" fmla="*/ 1085 w 3834"/>
                <a:gd name="T15" fmla="*/ 275 h 1745"/>
                <a:gd name="T16" fmla="*/ 1146 w 3834"/>
                <a:gd name="T17" fmla="*/ 220 h 1745"/>
                <a:gd name="T18" fmla="*/ 1206 w 3834"/>
                <a:gd name="T19" fmla="*/ 171 h 1745"/>
                <a:gd name="T20" fmla="*/ 1278 w 3834"/>
                <a:gd name="T21" fmla="*/ 127 h 1745"/>
                <a:gd name="T22" fmla="*/ 1350 w 3834"/>
                <a:gd name="T23" fmla="*/ 88 h 1745"/>
                <a:gd name="T24" fmla="*/ 1416 w 3834"/>
                <a:gd name="T25" fmla="*/ 55 h 1745"/>
                <a:gd name="T26" fmla="*/ 1493 w 3834"/>
                <a:gd name="T27" fmla="*/ 28 h 1745"/>
                <a:gd name="T28" fmla="*/ 1575 w 3834"/>
                <a:gd name="T29" fmla="*/ 11 h 1745"/>
                <a:gd name="T30" fmla="*/ 1664 w 3834"/>
                <a:gd name="T31" fmla="*/ 0 h 1745"/>
                <a:gd name="T32" fmla="*/ 1856 w 3834"/>
                <a:gd name="T33" fmla="*/ 0 h 1745"/>
                <a:gd name="T34" fmla="*/ 2066 w 3834"/>
                <a:gd name="T35" fmla="*/ 22 h 1745"/>
                <a:gd name="T36" fmla="*/ 2495 w 3834"/>
                <a:gd name="T37" fmla="*/ 99 h 1745"/>
                <a:gd name="T38" fmla="*/ 2705 w 3834"/>
                <a:gd name="T39" fmla="*/ 143 h 1745"/>
                <a:gd name="T40" fmla="*/ 2798 w 3834"/>
                <a:gd name="T41" fmla="*/ 160 h 1745"/>
                <a:gd name="T42" fmla="*/ 2969 w 3834"/>
                <a:gd name="T43" fmla="*/ 193 h 1745"/>
                <a:gd name="T44" fmla="*/ 3046 w 3834"/>
                <a:gd name="T45" fmla="*/ 204 h 1745"/>
                <a:gd name="T46" fmla="*/ 3299 w 3834"/>
                <a:gd name="T47" fmla="*/ 231 h 1745"/>
                <a:gd name="T48" fmla="*/ 3410 w 3834"/>
                <a:gd name="T49" fmla="*/ 248 h 1745"/>
                <a:gd name="T50" fmla="*/ 3586 w 3834"/>
                <a:gd name="T51" fmla="*/ 264 h 1745"/>
                <a:gd name="T52" fmla="*/ 3652 w 3834"/>
                <a:gd name="T53" fmla="*/ 275 h 1745"/>
                <a:gd name="T54" fmla="*/ 3712 w 3834"/>
                <a:gd name="T55" fmla="*/ 281 h 1745"/>
                <a:gd name="T56" fmla="*/ 3756 w 3834"/>
                <a:gd name="T57" fmla="*/ 286 h 1745"/>
                <a:gd name="T58" fmla="*/ 3795 w 3834"/>
                <a:gd name="T59" fmla="*/ 292 h 1745"/>
                <a:gd name="T60" fmla="*/ 3834 w 3834"/>
                <a:gd name="T61" fmla="*/ 297 h 1745"/>
                <a:gd name="T62" fmla="*/ 3817 w 3834"/>
                <a:gd name="T63" fmla="*/ 314 h 1745"/>
                <a:gd name="T64" fmla="*/ 3795 w 3834"/>
                <a:gd name="T65" fmla="*/ 308 h 1745"/>
                <a:gd name="T66" fmla="*/ 3712 w 3834"/>
                <a:gd name="T67" fmla="*/ 297 h 1745"/>
                <a:gd name="T68" fmla="*/ 3652 w 3834"/>
                <a:gd name="T69" fmla="*/ 292 h 1745"/>
                <a:gd name="T70" fmla="*/ 3503 w 3834"/>
                <a:gd name="T71" fmla="*/ 275 h 1745"/>
                <a:gd name="T72" fmla="*/ 3410 w 3834"/>
                <a:gd name="T73" fmla="*/ 264 h 1745"/>
                <a:gd name="T74" fmla="*/ 3299 w 3834"/>
                <a:gd name="T75" fmla="*/ 248 h 1745"/>
                <a:gd name="T76" fmla="*/ 3184 w 3834"/>
                <a:gd name="T77" fmla="*/ 237 h 1745"/>
                <a:gd name="T78" fmla="*/ 3046 w 3834"/>
                <a:gd name="T79" fmla="*/ 220 h 1745"/>
                <a:gd name="T80" fmla="*/ 2886 w 3834"/>
                <a:gd name="T81" fmla="*/ 198 h 1745"/>
                <a:gd name="T82" fmla="*/ 2798 w 3834"/>
                <a:gd name="T83" fmla="*/ 176 h 1745"/>
                <a:gd name="T84" fmla="*/ 2705 w 3834"/>
                <a:gd name="T85" fmla="*/ 160 h 1745"/>
                <a:gd name="T86" fmla="*/ 2066 w 3834"/>
                <a:gd name="T87" fmla="*/ 39 h 1745"/>
                <a:gd name="T88" fmla="*/ 1955 w 3834"/>
                <a:gd name="T89" fmla="*/ 28 h 1745"/>
                <a:gd name="T90" fmla="*/ 1664 w 3834"/>
                <a:gd name="T91" fmla="*/ 17 h 1745"/>
                <a:gd name="T92" fmla="*/ 1493 w 3834"/>
                <a:gd name="T93" fmla="*/ 44 h 1745"/>
                <a:gd name="T94" fmla="*/ 1350 w 3834"/>
                <a:gd name="T95" fmla="*/ 105 h 1745"/>
                <a:gd name="T96" fmla="*/ 1217 w 3834"/>
                <a:gd name="T97" fmla="*/ 182 h 1745"/>
                <a:gd name="T98" fmla="*/ 1096 w 3834"/>
                <a:gd name="T99" fmla="*/ 286 h 1745"/>
                <a:gd name="T100" fmla="*/ 882 w 3834"/>
                <a:gd name="T101" fmla="*/ 529 h 1745"/>
                <a:gd name="T102" fmla="*/ 782 w 3834"/>
                <a:gd name="T103" fmla="*/ 661 h 1745"/>
                <a:gd name="T104" fmla="*/ 689 w 3834"/>
                <a:gd name="T105" fmla="*/ 782 h 1745"/>
                <a:gd name="T106" fmla="*/ 595 w 3834"/>
                <a:gd name="T107" fmla="*/ 897 h 1745"/>
                <a:gd name="T108" fmla="*/ 270 w 3834"/>
                <a:gd name="T109" fmla="*/ 1321 h 1745"/>
                <a:gd name="T110" fmla="*/ 17 w 3834"/>
                <a:gd name="T111" fmla="*/ 1745 h 1745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3834"/>
                <a:gd name="T169" fmla="*/ 0 h 1745"/>
                <a:gd name="T170" fmla="*/ 3834 w 3834"/>
                <a:gd name="T171" fmla="*/ 1745 h 1745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3834" h="1745">
                  <a:moveTo>
                    <a:pt x="0" y="1745"/>
                  </a:moveTo>
                  <a:lnTo>
                    <a:pt x="116" y="1530"/>
                  </a:lnTo>
                  <a:lnTo>
                    <a:pt x="116" y="1525"/>
                  </a:lnTo>
                  <a:lnTo>
                    <a:pt x="254" y="1310"/>
                  </a:lnTo>
                  <a:lnTo>
                    <a:pt x="408" y="1095"/>
                  </a:lnTo>
                  <a:lnTo>
                    <a:pt x="584" y="886"/>
                  </a:lnTo>
                  <a:lnTo>
                    <a:pt x="678" y="771"/>
                  </a:lnTo>
                  <a:lnTo>
                    <a:pt x="771" y="650"/>
                  </a:lnTo>
                  <a:lnTo>
                    <a:pt x="870" y="518"/>
                  </a:lnTo>
                  <a:lnTo>
                    <a:pt x="975" y="391"/>
                  </a:lnTo>
                  <a:lnTo>
                    <a:pt x="1085" y="275"/>
                  </a:lnTo>
                  <a:lnTo>
                    <a:pt x="1146" y="220"/>
                  </a:lnTo>
                  <a:lnTo>
                    <a:pt x="1206" y="171"/>
                  </a:lnTo>
                  <a:lnTo>
                    <a:pt x="1273" y="127"/>
                  </a:lnTo>
                  <a:lnTo>
                    <a:pt x="1278" y="127"/>
                  </a:lnTo>
                  <a:lnTo>
                    <a:pt x="1350" y="88"/>
                  </a:lnTo>
                  <a:lnTo>
                    <a:pt x="1416" y="55"/>
                  </a:lnTo>
                  <a:lnTo>
                    <a:pt x="1493" y="28"/>
                  </a:lnTo>
                  <a:lnTo>
                    <a:pt x="1575" y="11"/>
                  </a:lnTo>
                  <a:lnTo>
                    <a:pt x="1664" y="0"/>
                  </a:lnTo>
                  <a:lnTo>
                    <a:pt x="1856" y="0"/>
                  </a:lnTo>
                  <a:lnTo>
                    <a:pt x="1955" y="11"/>
                  </a:lnTo>
                  <a:lnTo>
                    <a:pt x="2066" y="22"/>
                  </a:lnTo>
                  <a:lnTo>
                    <a:pt x="2495" y="99"/>
                  </a:lnTo>
                  <a:lnTo>
                    <a:pt x="2705" y="143"/>
                  </a:lnTo>
                  <a:lnTo>
                    <a:pt x="2798" y="160"/>
                  </a:lnTo>
                  <a:lnTo>
                    <a:pt x="2886" y="182"/>
                  </a:lnTo>
                  <a:lnTo>
                    <a:pt x="2969" y="193"/>
                  </a:lnTo>
                  <a:lnTo>
                    <a:pt x="3046" y="204"/>
                  </a:lnTo>
                  <a:lnTo>
                    <a:pt x="3184" y="220"/>
                  </a:lnTo>
                  <a:lnTo>
                    <a:pt x="3299" y="231"/>
                  </a:lnTo>
                  <a:lnTo>
                    <a:pt x="3410" y="248"/>
                  </a:lnTo>
                  <a:lnTo>
                    <a:pt x="3503" y="259"/>
                  </a:lnTo>
                  <a:lnTo>
                    <a:pt x="3586" y="264"/>
                  </a:lnTo>
                  <a:lnTo>
                    <a:pt x="3652" y="275"/>
                  </a:lnTo>
                  <a:lnTo>
                    <a:pt x="3712" y="281"/>
                  </a:lnTo>
                  <a:lnTo>
                    <a:pt x="3756" y="286"/>
                  </a:lnTo>
                  <a:lnTo>
                    <a:pt x="3795" y="292"/>
                  </a:lnTo>
                  <a:lnTo>
                    <a:pt x="3817" y="297"/>
                  </a:lnTo>
                  <a:lnTo>
                    <a:pt x="3834" y="297"/>
                  </a:lnTo>
                  <a:lnTo>
                    <a:pt x="3834" y="314"/>
                  </a:lnTo>
                  <a:lnTo>
                    <a:pt x="3817" y="314"/>
                  </a:lnTo>
                  <a:lnTo>
                    <a:pt x="3795" y="308"/>
                  </a:lnTo>
                  <a:lnTo>
                    <a:pt x="3756" y="303"/>
                  </a:lnTo>
                  <a:lnTo>
                    <a:pt x="3712" y="297"/>
                  </a:lnTo>
                  <a:lnTo>
                    <a:pt x="3652" y="292"/>
                  </a:lnTo>
                  <a:lnTo>
                    <a:pt x="3586" y="281"/>
                  </a:lnTo>
                  <a:lnTo>
                    <a:pt x="3503" y="275"/>
                  </a:lnTo>
                  <a:lnTo>
                    <a:pt x="3410" y="264"/>
                  </a:lnTo>
                  <a:lnTo>
                    <a:pt x="3299" y="248"/>
                  </a:lnTo>
                  <a:lnTo>
                    <a:pt x="3184" y="237"/>
                  </a:lnTo>
                  <a:lnTo>
                    <a:pt x="3046" y="220"/>
                  </a:lnTo>
                  <a:lnTo>
                    <a:pt x="2969" y="209"/>
                  </a:lnTo>
                  <a:lnTo>
                    <a:pt x="2886" y="198"/>
                  </a:lnTo>
                  <a:lnTo>
                    <a:pt x="2798" y="176"/>
                  </a:lnTo>
                  <a:lnTo>
                    <a:pt x="2705" y="160"/>
                  </a:lnTo>
                  <a:lnTo>
                    <a:pt x="2495" y="116"/>
                  </a:lnTo>
                  <a:lnTo>
                    <a:pt x="2066" y="39"/>
                  </a:lnTo>
                  <a:lnTo>
                    <a:pt x="1955" y="28"/>
                  </a:lnTo>
                  <a:lnTo>
                    <a:pt x="1856" y="17"/>
                  </a:lnTo>
                  <a:lnTo>
                    <a:pt x="1664" y="17"/>
                  </a:lnTo>
                  <a:lnTo>
                    <a:pt x="1575" y="28"/>
                  </a:lnTo>
                  <a:lnTo>
                    <a:pt x="1493" y="44"/>
                  </a:lnTo>
                  <a:lnTo>
                    <a:pt x="1416" y="72"/>
                  </a:lnTo>
                  <a:lnTo>
                    <a:pt x="1350" y="105"/>
                  </a:lnTo>
                  <a:lnTo>
                    <a:pt x="1262" y="149"/>
                  </a:lnTo>
                  <a:lnTo>
                    <a:pt x="1217" y="182"/>
                  </a:lnTo>
                  <a:lnTo>
                    <a:pt x="1157" y="231"/>
                  </a:lnTo>
                  <a:lnTo>
                    <a:pt x="1096" y="286"/>
                  </a:lnTo>
                  <a:lnTo>
                    <a:pt x="986" y="402"/>
                  </a:lnTo>
                  <a:lnTo>
                    <a:pt x="882" y="529"/>
                  </a:lnTo>
                  <a:lnTo>
                    <a:pt x="782" y="661"/>
                  </a:lnTo>
                  <a:lnTo>
                    <a:pt x="689" y="782"/>
                  </a:lnTo>
                  <a:lnTo>
                    <a:pt x="595" y="897"/>
                  </a:lnTo>
                  <a:lnTo>
                    <a:pt x="419" y="1106"/>
                  </a:lnTo>
                  <a:lnTo>
                    <a:pt x="270" y="1321"/>
                  </a:lnTo>
                  <a:lnTo>
                    <a:pt x="132" y="1536"/>
                  </a:lnTo>
                  <a:lnTo>
                    <a:pt x="17" y="1745"/>
                  </a:lnTo>
                  <a:lnTo>
                    <a:pt x="0" y="17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29" name="Freeform 132"/>
            <p:cNvSpPr>
              <a:spLocks/>
            </p:cNvSpPr>
            <p:nvPr/>
          </p:nvSpPr>
          <p:spPr bwMode="auto">
            <a:xfrm>
              <a:off x="4942" y="2165"/>
              <a:ext cx="105" cy="27"/>
            </a:xfrm>
            <a:custGeom>
              <a:avLst/>
              <a:gdLst>
                <a:gd name="T0" fmla="*/ 105 w 105"/>
                <a:gd name="T1" fmla="*/ 27 h 27"/>
                <a:gd name="T2" fmla="*/ 77 w 105"/>
                <a:gd name="T3" fmla="*/ 27 h 27"/>
                <a:gd name="T4" fmla="*/ 77 w 105"/>
                <a:gd name="T5" fmla="*/ 27 h 27"/>
                <a:gd name="T6" fmla="*/ 44 w 105"/>
                <a:gd name="T7" fmla="*/ 22 h 27"/>
                <a:gd name="T8" fmla="*/ 0 w 105"/>
                <a:gd name="T9" fmla="*/ 16 h 27"/>
                <a:gd name="T10" fmla="*/ 0 w 105"/>
                <a:gd name="T11" fmla="*/ 0 h 27"/>
                <a:gd name="T12" fmla="*/ 44 w 105"/>
                <a:gd name="T13" fmla="*/ 5 h 27"/>
                <a:gd name="T14" fmla="*/ 44 w 105"/>
                <a:gd name="T15" fmla="*/ 5 h 27"/>
                <a:gd name="T16" fmla="*/ 77 w 105"/>
                <a:gd name="T17" fmla="*/ 11 h 27"/>
                <a:gd name="T18" fmla="*/ 105 w 105"/>
                <a:gd name="T19" fmla="*/ 11 h 27"/>
                <a:gd name="T20" fmla="*/ 105 w 105"/>
                <a:gd name="T21" fmla="*/ 27 h 2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5"/>
                <a:gd name="T34" fmla="*/ 0 h 27"/>
                <a:gd name="T35" fmla="*/ 105 w 105"/>
                <a:gd name="T36" fmla="*/ 27 h 27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5" h="27">
                  <a:moveTo>
                    <a:pt x="105" y="27"/>
                  </a:moveTo>
                  <a:lnTo>
                    <a:pt x="77" y="27"/>
                  </a:lnTo>
                  <a:lnTo>
                    <a:pt x="44" y="22"/>
                  </a:lnTo>
                  <a:lnTo>
                    <a:pt x="0" y="16"/>
                  </a:lnTo>
                  <a:lnTo>
                    <a:pt x="0" y="0"/>
                  </a:lnTo>
                  <a:lnTo>
                    <a:pt x="44" y="5"/>
                  </a:lnTo>
                  <a:lnTo>
                    <a:pt x="77" y="11"/>
                  </a:lnTo>
                  <a:lnTo>
                    <a:pt x="105" y="11"/>
                  </a:lnTo>
                  <a:lnTo>
                    <a:pt x="105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30" name="Rectangle 133"/>
            <p:cNvSpPr>
              <a:spLocks noChangeArrowheads="1"/>
            </p:cNvSpPr>
            <p:nvPr/>
          </p:nvSpPr>
          <p:spPr bwMode="auto">
            <a:xfrm>
              <a:off x="316" y="1064"/>
              <a:ext cx="555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Profit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831" name="Rectangle 134"/>
            <p:cNvSpPr>
              <a:spLocks noChangeArrowheads="1"/>
            </p:cNvSpPr>
            <p:nvPr/>
          </p:nvSpPr>
          <p:spPr bwMode="auto">
            <a:xfrm>
              <a:off x="338" y="3106"/>
              <a:ext cx="503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i="1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Loss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832" name="Rectangle 135"/>
            <p:cNvSpPr>
              <a:spLocks noChangeArrowheads="1"/>
            </p:cNvSpPr>
            <p:nvPr/>
          </p:nvSpPr>
          <p:spPr bwMode="auto">
            <a:xfrm>
              <a:off x="4160" y="2253"/>
              <a:ext cx="1163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Investment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833" name="Rectangle 136"/>
            <p:cNvSpPr>
              <a:spLocks noChangeArrowheads="1"/>
            </p:cNvSpPr>
            <p:nvPr/>
          </p:nvSpPr>
          <p:spPr bwMode="auto">
            <a:xfrm>
              <a:off x="3879" y="1166"/>
              <a:ext cx="1073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chemeClr val="hlink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Revenues</a:t>
              </a:r>
              <a:endParaRPr lang="en-US" altLang="en-US" sz="2400" b="1">
                <a:solidFill>
                  <a:schemeClr val="hlink"/>
                </a:solidFill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834" name="Freeform 137"/>
            <p:cNvSpPr>
              <a:spLocks/>
            </p:cNvSpPr>
            <p:nvPr/>
          </p:nvSpPr>
          <p:spPr bwMode="auto">
            <a:xfrm>
              <a:off x="3879" y="2391"/>
              <a:ext cx="176" cy="275"/>
            </a:xfrm>
            <a:custGeom>
              <a:avLst/>
              <a:gdLst>
                <a:gd name="T0" fmla="*/ 176 w 176"/>
                <a:gd name="T1" fmla="*/ 11 h 275"/>
                <a:gd name="T2" fmla="*/ 16 w 176"/>
                <a:gd name="T3" fmla="*/ 269 h 275"/>
                <a:gd name="T4" fmla="*/ 16 w 176"/>
                <a:gd name="T5" fmla="*/ 275 h 275"/>
                <a:gd name="T6" fmla="*/ 0 w 176"/>
                <a:gd name="T7" fmla="*/ 275 h 275"/>
                <a:gd name="T8" fmla="*/ 0 w 176"/>
                <a:gd name="T9" fmla="*/ 264 h 275"/>
                <a:gd name="T10" fmla="*/ 0 w 176"/>
                <a:gd name="T11" fmla="*/ 258 h 275"/>
                <a:gd name="T12" fmla="*/ 160 w 176"/>
                <a:gd name="T13" fmla="*/ 0 h 275"/>
                <a:gd name="T14" fmla="*/ 176 w 176"/>
                <a:gd name="T15" fmla="*/ 11 h 27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76"/>
                <a:gd name="T25" fmla="*/ 0 h 275"/>
                <a:gd name="T26" fmla="*/ 176 w 176"/>
                <a:gd name="T27" fmla="*/ 275 h 275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76" h="275">
                  <a:moveTo>
                    <a:pt x="176" y="11"/>
                  </a:moveTo>
                  <a:lnTo>
                    <a:pt x="16" y="269"/>
                  </a:lnTo>
                  <a:lnTo>
                    <a:pt x="16" y="275"/>
                  </a:lnTo>
                  <a:lnTo>
                    <a:pt x="0" y="275"/>
                  </a:lnTo>
                  <a:lnTo>
                    <a:pt x="0" y="264"/>
                  </a:lnTo>
                  <a:lnTo>
                    <a:pt x="0" y="258"/>
                  </a:lnTo>
                  <a:lnTo>
                    <a:pt x="160" y="0"/>
                  </a:lnTo>
                  <a:lnTo>
                    <a:pt x="176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35" name="Freeform 138"/>
            <p:cNvSpPr>
              <a:spLocks/>
            </p:cNvSpPr>
            <p:nvPr/>
          </p:nvSpPr>
          <p:spPr bwMode="auto">
            <a:xfrm>
              <a:off x="3587" y="1339"/>
              <a:ext cx="242" cy="391"/>
            </a:xfrm>
            <a:custGeom>
              <a:avLst/>
              <a:gdLst>
                <a:gd name="T0" fmla="*/ 242 w 242"/>
                <a:gd name="T1" fmla="*/ 11 h 391"/>
                <a:gd name="T2" fmla="*/ 17 w 242"/>
                <a:gd name="T3" fmla="*/ 391 h 391"/>
                <a:gd name="T4" fmla="*/ 0 w 242"/>
                <a:gd name="T5" fmla="*/ 380 h 391"/>
                <a:gd name="T6" fmla="*/ 226 w 242"/>
                <a:gd name="T7" fmla="*/ 0 h 391"/>
                <a:gd name="T8" fmla="*/ 242 w 242"/>
                <a:gd name="T9" fmla="*/ 11 h 39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2"/>
                <a:gd name="T16" fmla="*/ 0 h 391"/>
                <a:gd name="T17" fmla="*/ 242 w 242"/>
                <a:gd name="T18" fmla="*/ 391 h 39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2" h="391">
                  <a:moveTo>
                    <a:pt x="242" y="11"/>
                  </a:moveTo>
                  <a:lnTo>
                    <a:pt x="17" y="391"/>
                  </a:lnTo>
                  <a:lnTo>
                    <a:pt x="0" y="380"/>
                  </a:lnTo>
                  <a:lnTo>
                    <a:pt x="226" y="0"/>
                  </a:lnTo>
                  <a:lnTo>
                    <a:pt x="242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36" name="Rectangle 139"/>
            <p:cNvSpPr>
              <a:spLocks noChangeArrowheads="1"/>
            </p:cNvSpPr>
            <p:nvPr/>
          </p:nvSpPr>
          <p:spPr bwMode="auto">
            <a:xfrm>
              <a:off x="1907" y="3376"/>
              <a:ext cx="980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rgbClr val="008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Cashflow</a:t>
              </a:r>
              <a:endParaRPr lang="en-US" altLang="en-US" sz="2400" b="1">
                <a:solidFill>
                  <a:srgbClr val="008000"/>
                </a:solidFill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837" name="Freeform 140"/>
            <p:cNvSpPr>
              <a:spLocks/>
            </p:cNvSpPr>
            <p:nvPr/>
          </p:nvSpPr>
          <p:spPr bwMode="auto">
            <a:xfrm>
              <a:off x="1555" y="3145"/>
              <a:ext cx="314" cy="269"/>
            </a:xfrm>
            <a:custGeom>
              <a:avLst/>
              <a:gdLst>
                <a:gd name="T0" fmla="*/ 11 w 314"/>
                <a:gd name="T1" fmla="*/ 0 h 269"/>
                <a:gd name="T2" fmla="*/ 314 w 314"/>
                <a:gd name="T3" fmla="*/ 258 h 269"/>
                <a:gd name="T4" fmla="*/ 303 w 314"/>
                <a:gd name="T5" fmla="*/ 269 h 269"/>
                <a:gd name="T6" fmla="*/ 0 w 314"/>
                <a:gd name="T7" fmla="*/ 11 h 269"/>
                <a:gd name="T8" fmla="*/ 11 w 314"/>
                <a:gd name="T9" fmla="*/ 0 h 26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14"/>
                <a:gd name="T16" fmla="*/ 0 h 269"/>
                <a:gd name="T17" fmla="*/ 314 w 314"/>
                <a:gd name="T18" fmla="*/ 269 h 26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14" h="269">
                  <a:moveTo>
                    <a:pt x="11" y="0"/>
                  </a:moveTo>
                  <a:lnTo>
                    <a:pt x="314" y="258"/>
                  </a:lnTo>
                  <a:lnTo>
                    <a:pt x="303" y="269"/>
                  </a:lnTo>
                  <a:lnTo>
                    <a:pt x="0" y="1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38" name="Rectangle 141"/>
            <p:cNvSpPr>
              <a:spLocks noChangeArrowheads="1"/>
            </p:cNvSpPr>
            <p:nvPr/>
          </p:nvSpPr>
          <p:spPr bwMode="auto">
            <a:xfrm>
              <a:off x="1786" y="727"/>
              <a:ext cx="701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Break-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839" name="Rectangle 142"/>
            <p:cNvSpPr>
              <a:spLocks noChangeArrowheads="1"/>
            </p:cNvSpPr>
            <p:nvPr/>
          </p:nvSpPr>
          <p:spPr bwMode="auto">
            <a:xfrm>
              <a:off x="1786" y="944"/>
              <a:ext cx="516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even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840" name="Rectangle 143"/>
            <p:cNvSpPr>
              <a:spLocks noChangeArrowheads="1"/>
            </p:cNvSpPr>
            <p:nvPr/>
          </p:nvSpPr>
          <p:spPr bwMode="auto">
            <a:xfrm>
              <a:off x="1786" y="1158"/>
              <a:ext cx="516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solidFill>
                    <a:srgbClr val="0000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point</a:t>
              </a:r>
              <a:endParaRPr lang="en-US" altLang="en-US" sz="2400" b="1">
                <a:latin typeface="Arial" panose="020B06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841" name="Freeform 144"/>
            <p:cNvSpPr>
              <a:spLocks/>
            </p:cNvSpPr>
            <p:nvPr/>
          </p:nvSpPr>
          <p:spPr bwMode="auto">
            <a:xfrm>
              <a:off x="2320" y="1394"/>
              <a:ext cx="524" cy="408"/>
            </a:xfrm>
            <a:custGeom>
              <a:avLst/>
              <a:gdLst>
                <a:gd name="T0" fmla="*/ 524 w 524"/>
                <a:gd name="T1" fmla="*/ 408 h 408"/>
                <a:gd name="T2" fmla="*/ 474 w 524"/>
                <a:gd name="T3" fmla="*/ 386 h 408"/>
                <a:gd name="T4" fmla="*/ 430 w 524"/>
                <a:gd name="T5" fmla="*/ 364 h 408"/>
                <a:gd name="T6" fmla="*/ 397 w 524"/>
                <a:gd name="T7" fmla="*/ 342 h 408"/>
                <a:gd name="T8" fmla="*/ 364 w 524"/>
                <a:gd name="T9" fmla="*/ 331 h 408"/>
                <a:gd name="T10" fmla="*/ 342 w 524"/>
                <a:gd name="T11" fmla="*/ 314 h 408"/>
                <a:gd name="T12" fmla="*/ 325 w 524"/>
                <a:gd name="T13" fmla="*/ 303 h 408"/>
                <a:gd name="T14" fmla="*/ 314 w 524"/>
                <a:gd name="T15" fmla="*/ 298 h 408"/>
                <a:gd name="T16" fmla="*/ 309 w 524"/>
                <a:gd name="T17" fmla="*/ 298 h 408"/>
                <a:gd name="T18" fmla="*/ 320 w 524"/>
                <a:gd name="T19" fmla="*/ 281 h 408"/>
                <a:gd name="T20" fmla="*/ 287 w 524"/>
                <a:gd name="T21" fmla="*/ 259 h 408"/>
                <a:gd name="T22" fmla="*/ 243 w 524"/>
                <a:gd name="T23" fmla="*/ 220 h 408"/>
                <a:gd name="T24" fmla="*/ 138 w 524"/>
                <a:gd name="T25" fmla="*/ 143 h 408"/>
                <a:gd name="T26" fmla="*/ 83 w 524"/>
                <a:gd name="T27" fmla="*/ 105 h 408"/>
                <a:gd name="T28" fmla="*/ 39 w 524"/>
                <a:gd name="T29" fmla="*/ 72 h 408"/>
                <a:gd name="T30" fmla="*/ 22 w 524"/>
                <a:gd name="T31" fmla="*/ 55 h 408"/>
                <a:gd name="T32" fmla="*/ 11 w 524"/>
                <a:gd name="T33" fmla="*/ 50 h 408"/>
                <a:gd name="T34" fmla="*/ 6 w 524"/>
                <a:gd name="T35" fmla="*/ 39 h 408"/>
                <a:gd name="T36" fmla="*/ 0 w 524"/>
                <a:gd name="T37" fmla="*/ 39 h 408"/>
                <a:gd name="T38" fmla="*/ 11 w 524"/>
                <a:gd name="T39" fmla="*/ 22 h 408"/>
                <a:gd name="T40" fmla="*/ 28 w 524"/>
                <a:gd name="T41" fmla="*/ 0 h 408"/>
                <a:gd name="T42" fmla="*/ 33 w 524"/>
                <a:gd name="T43" fmla="*/ 0 h 408"/>
                <a:gd name="T44" fmla="*/ 39 w 524"/>
                <a:gd name="T45" fmla="*/ 11 h 408"/>
                <a:gd name="T46" fmla="*/ 50 w 524"/>
                <a:gd name="T47" fmla="*/ 17 h 408"/>
                <a:gd name="T48" fmla="*/ 66 w 524"/>
                <a:gd name="T49" fmla="*/ 33 h 408"/>
                <a:gd name="T50" fmla="*/ 110 w 524"/>
                <a:gd name="T51" fmla="*/ 66 h 408"/>
                <a:gd name="T52" fmla="*/ 166 w 524"/>
                <a:gd name="T53" fmla="*/ 105 h 408"/>
                <a:gd name="T54" fmla="*/ 270 w 524"/>
                <a:gd name="T55" fmla="*/ 187 h 408"/>
                <a:gd name="T56" fmla="*/ 314 w 524"/>
                <a:gd name="T57" fmla="*/ 220 h 408"/>
                <a:gd name="T58" fmla="*/ 331 w 524"/>
                <a:gd name="T59" fmla="*/ 237 h 408"/>
                <a:gd name="T60" fmla="*/ 347 w 524"/>
                <a:gd name="T61" fmla="*/ 248 h 408"/>
                <a:gd name="T62" fmla="*/ 364 w 524"/>
                <a:gd name="T63" fmla="*/ 231 h 408"/>
                <a:gd name="T64" fmla="*/ 364 w 524"/>
                <a:gd name="T65" fmla="*/ 237 h 408"/>
                <a:gd name="T66" fmla="*/ 375 w 524"/>
                <a:gd name="T67" fmla="*/ 242 h 408"/>
                <a:gd name="T68" fmla="*/ 386 w 524"/>
                <a:gd name="T69" fmla="*/ 259 h 408"/>
                <a:gd name="T70" fmla="*/ 402 w 524"/>
                <a:gd name="T71" fmla="*/ 281 h 408"/>
                <a:gd name="T72" fmla="*/ 424 w 524"/>
                <a:gd name="T73" fmla="*/ 303 h 408"/>
                <a:gd name="T74" fmla="*/ 452 w 524"/>
                <a:gd name="T75" fmla="*/ 336 h 408"/>
                <a:gd name="T76" fmla="*/ 524 w 524"/>
                <a:gd name="T77" fmla="*/ 408 h 408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524"/>
                <a:gd name="T118" fmla="*/ 0 h 408"/>
                <a:gd name="T119" fmla="*/ 524 w 524"/>
                <a:gd name="T120" fmla="*/ 408 h 408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524" h="408">
                  <a:moveTo>
                    <a:pt x="524" y="408"/>
                  </a:moveTo>
                  <a:lnTo>
                    <a:pt x="474" y="386"/>
                  </a:lnTo>
                  <a:lnTo>
                    <a:pt x="430" y="364"/>
                  </a:lnTo>
                  <a:lnTo>
                    <a:pt x="397" y="342"/>
                  </a:lnTo>
                  <a:lnTo>
                    <a:pt x="364" y="331"/>
                  </a:lnTo>
                  <a:lnTo>
                    <a:pt x="342" y="314"/>
                  </a:lnTo>
                  <a:lnTo>
                    <a:pt x="325" y="303"/>
                  </a:lnTo>
                  <a:lnTo>
                    <a:pt x="314" y="298"/>
                  </a:lnTo>
                  <a:lnTo>
                    <a:pt x="309" y="298"/>
                  </a:lnTo>
                  <a:lnTo>
                    <a:pt x="320" y="281"/>
                  </a:lnTo>
                  <a:lnTo>
                    <a:pt x="287" y="259"/>
                  </a:lnTo>
                  <a:lnTo>
                    <a:pt x="243" y="220"/>
                  </a:lnTo>
                  <a:lnTo>
                    <a:pt x="138" y="143"/>
                  </a:lnTo>
                  <a:lnTo>
                    <a:pt x="83" y="105"/>
                  </a:lnTo>
                  <a:lnTo>
                    <a:pt x="39" y="72"/>
                  </a:lnTo>
                  <a:lnTo>
                    <a:pt x="22" y="55"/>
                  </a:lnTo>
                  <a:lnTo>
                    <a:pt x="11" y="50"/>
                  </a:lnTo>
                  <a:lnTo>
                    <a:pt x="6" y="39"/>
                  </a:lnTo>
                  <a:lnTo>
                    <a:pt x="0" y="39"/>
                  </a:lnTo>
                  <a:lnTo>
                    <a:pt x="11" y="22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9" y="11"/>
                  </a:lnTo>
                  <a:lnTo>
                    <a:pt x="50" y="17"/>
                  </a:lnTo>
                  <a:lnTo>
                    <a:pt x="66" y="33"/>
                  </a:lnTo>
                  <a:lnTo>
                    <a:pt x="110" y="66"/>
                  </a:lnTo>
                  <a:lnTo>
                    <a:pt x="166" y="105"/>
                  </a:lnTo>
                  <a:lnTo>
                    <a:pt x="270" y="187"/>
                  </a:lnTo>
                  <a:lnTo>
                    <a:pt x="314" y="220"/>
                  </a:lnTo>
                  <a:lnTo>
                    <a:pt x="331" y="237"/>
                  </a:lnTo>
                  <a:lnTo>
                    <a:pt x="347" y="248"/>
                  </a:lnTo>
                  <a:lnTo>
                    <a:pt x="364" y="231"/>
                  </a:lnTo>
                  <a:lnTo>
                    <a:pt x="364" y="237"/>
                  </a:lnTo>
                  <a:lnTo>
                    <a:pt x="375" y="242"/>
                  </a:lnTo>
                  <a:lnTo>
                    <a:pt x="386" y="259"/>
                  </a:lnTo>
                  <a:lnTo>
                    <a:pt x="402" y="281"/>
                  </a:lnTo>
                  <a:lnTo>
                    <a:pt x="424" y="303"/>
                  </a:lnTo>
                  <a:lnTo>
                    <a:pt x="452" y="336"/>
                  </a:lnTo>
                  <a:lnTo>
                    <a:pt x="524" y="4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42" name="Freeform 145"/>
            <p:cNvSpPr>
              <a:spLocks/>
            </p:cNvSpPr>
            <p:nvPr/>
          </p:nvSpPr>
          <p:spPr bwMode="auto">
            <a:xfrm>
              <a:off x="2623" y="1681"/>
              <a:ext cx="171" cy="104"/>
            </a:xfrm>
            <a:custGeom>
              <a:avLst/>
              <a:gdLst>
                <a:gd name="T0" fmla="*/ 171 w 171"/>
                <a:gd name="T1" fmla="*/ 104 h 104"/>
                <a:gd name="T2" fmla="*/ 171 w 171"/>
                <a:gd name="T3" fmla="*/ 104 h 104"/>
                <a:gd name="T4" fmla="*/ 127 w 171"/>
                <a:gd name="T5" fmla="*/ 82 h 104"/>
                <a:gd name="T6" fmla="*/ 121 w 171"/>
                <a:gd name="T7" fmla="*/ 82 h 104"/>
                <a:gd name="T8" fmla="*/ 83 w 171"/>
                <a:gd name="T9" fmla="*/ 55 h 104"/>
                <a:gd name="T10" fmla="*/ 61 w 171"/>
                <a:gd name="T11" fmla="*/ 49 h 104"/>
                <a:gd name="T12" fmla="*/ 55 w 171"/>
                <a:gd name="T13" fmla="*/ 49 h 104"/>
                <a:gd name="T14" fmla="*/ 33 w 171"/>
                <a:gd name="T15" fmla="*/ 33 h 104"/>
                <a:gd name="T16" fmla="*/ 0 w 171"/>
                <a:gd name="T17" fmla="*/ 11 h 104"/>
                <a:gd name="T18" fmla="*/ 11 w 171"/>
                <a:gd name="T19" fmla="*/ 16 h 104"/>
                <a:gd name="T20" fmla="*/ 6 w 171"/>
                <a:gd name="T21" fmla="*/ 16 h 104"/>
                <a:gd name="T22" fmla="*/ 6 w 171"/>
                <a:gd name="T23" fmla="*/ 0 h 104"/>
                <a:gd name="T24" fmla="*/ 11 w 171"/>
                <a:gd name="T25" fmla="*/ 0 h 104"/>
                <a:gd name="T26" fmla="*/ 11 w 171"/>
                <a:gd name="T27" fmla="*/ 0 h 104"/>
                <a:gd name="T28" fmla="*/ 22 w 171"/>
                <a:gd name="T29" fmla="*/ 5 h 104"/>
                <a:gd name="T30" fmla="*/ 28 w 171"/>
                <a:gd name="T31" fmla="*/ 11 h 104"/>
                <a:gd name="T32" fmla="*/ 44 w 171"/>
                <a:gd name="T33" fmla="*/ 22 h 104"/>
                <a:gd name="T34" fmla="*/ 44 w 171"/>
                <a:gd name="T35" fmla="*/ 22 h 104"/>
                <a:gd name="T36" fmla="*/ 55 w 171"/>
                <a:gd name="T37" fmla="*/ 33 h 104"/>
                <a:gd name="T38" fmla="*/ 94 w 171"/>
                <a:gd name="T39" fmla="*/ 44 h 104"/>
                <a:gd name="T40" fmla="*/ 99 w 171"/>
                <a:gd name="T41" fmla="*/ 49 h 104"/>
                <a:gd name="T42" fmla="*/ 116 w 171"/>
                <a:gd name="T43" fmla="*/ 60 h 104"/>
                <a:gd name="T44" fmla="*/ 171 w 171"/>
                <a:gd name="T45" fmla="*/ 88 h 104"/>
                <a:gd name="T46" fmla="*/ 171 w 171"/>
                <a:gd name="T47" fmla="*/ 104 h 10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71"/>
                <a:gd name="T73" fmla="*/ 0 h 104"/>
                <a:gd name="T74" fmla="*/ 171 w 171"/>
                <a:gd name="T75" fmla="*/ 104 h 10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71" h="104">
                  <a:moveTo>
                    <a:pt x="171" y="104"/>
                  </a:moveTo>
                  <a:lnTo>
                    <a:pt x="171" y="104"/>
                  </a:lnTo>
                  <a:lnTo>
                    <a:pt x="127" y="82"/>
                  </a:lnTo>
                  <a:lnTo>
                    <a:pt x="121" y="82"/>
                  </a:lnTo>
                  <a:lnTo>
                    <a:pt x="83" y="55"/>
                  </a:lnTo>
                  <a:lnTo>
                    <a:pt x="61" y="49"/>
                  </a:lnTo>
                  <a:lnTo>
                    <a:pt x="55" y="49"/>
                  </a:lnTo>
                  <a:lnTo>
                    <a:pt x="33" y="33"/>
                  </a:lnTo>
                  <a:lnTo>
                    <a:pt x="0" y="11"/>
                  </a:lnTo>
                  <a:lnTo>
                    <a:pt x="11" y="16"/>
                  </a:lnTo>
                  <a:lnTo>
                    <a:pt x="6" y="16"/>
                  </a:lnTo>
                  <a:lnTo>
                    <a:pt x="6" y="0"/>
                  </a:lnTo>
                  <a:lnTo>
                    <a:pt x="11" y="0"/>
                  </a:lnTo>
                  <a:lnTo>
                    <a:pt x="22" y="5"/>
                  </a:lnTo>
                  <a:lnTo>
                    <a:pt x="28" y="11"/>
                  </a:lnTo>
                  <a:lnTo>
                    <a:pt x="44" y="22"/>
                  </a:lnTo>
                  <a:lnTo>
                    <a:pt x="55" y="33"/>
                  </a:lnTo>
                  <a:lnTo>
                    <a:pt x="94" y="44"/>
                  </a:lnTo>
                  <a:lnTo>
                    <a:pt x="99" y="49"/>
                  </a:lnTo>
                  <a:lnTo>
                    <a:pt x="116" y="60"/>
                  </a:lnTo>
                  <a:lnTo>
                    <a:pt x="171" y="88"/>
                  </a:lnTo>
                  <a:lnTo>
                    <a:pt x="171" y="10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43" name="Freeform 146"/>
            <p:cNvSpPr>
              <a:spLocks/>
            </p:cNvSpPr>
            <p:nvPr/>
          </p:nvSpPr>
          <p:spPr bwMode="auto">
            <a:xfrm>
              <a:off x="2320" y="1433"/>
              <a:ext cx="325" cy="264"/>
            </a:xfrm>
            <a:custGeom>
              <a:avLst/>
              <a:gdLst>
                <a:gd name="T0" fmla="*/ 309 w 325"/>
                <a:gd name="T1" fmla="*/ 264 h 264"/>
                <a:gd name="T2" fmla="*/ 303 w 325"/>
                <a:gd name="T3" fmla="*/ 253 h 264"/>
                <a:gd name="T4" fmla="*/ 309 w 325"/>
                <a:gd name="T5" fmla="*/ 242 h 264"/>
                <a:gd name="T6" fmla="*/ 281 w 325"/>
                <a:gd name="T7" fmla="*/ 225 h 264"/>
                <a:gd name="T8" fmla="*/ 281 w 325"/>
                <a:gd name="T9" fmla="*/ 225 h 264"/>
                <a:gd name="T10" fmla="*/ 237 w 325"/>
                <a:gd name="T11" fmla="*/ 187 h 264"/>
                <a:gd name="T12" fmla="*/ 132 w 325"/>
                <a:gd name="T13" fmla="*/ 110 h 264"/>
                <a:gd name="T14" fmla="*/ 77 w 325"/>
                <a:gd name="T15" fmla="*/ 71 h 264"/>
                <a:gd name="T16" fmla="*/ 77 w 325"/>
                <a:gd name="T17" fmla="*/ 71 h 264"/>
                <a:gd name="T18" fmla="*/ 33 w 325"/>
                <a:gd name="T19" fmla="*/ 38 h 264"/>
                <a:gd name="T20" fmla="*/ 33 w 325"/>
                <a:gd name="T21" fmla="*/ 38 h 264"/>
                <a:gd name="T22" fmla="*/ 11 w 325"/>
                <a:gd name="T23" fmla="*/ 16 h 264"/>
                <a:gd name="T24" fmla="*/ 11 w 325"/>
                <a:gd name="T25" fmla="*/ 16 h 264"/>
                <a:gd name="T26" fmla="*/ 6 w 325"/>
                <a:gd name="T27" fmla="*/ 11 h 264"/>
                <a:gd name="T28" fmla="*/ 0 w 325"/>
                <a:gd name="T29" fmla="*/ 0 h 264"/>
                <a:gd name="T30" fmla="*/ 17 w 325"/>
                <a:gd name="T31" fmla="*/ 0 h 264"/>
                <a:gd name="T32" fmla="*/ 17 w 325"/>
                <a:gd name="T33" fmla="*/ 5 h 264"/>
                <a:gd name="T34" fmla="*/ 22 w 325"/>
                <a:gd name="T35" fmla="*/ 5 h 264"/>
                <a:gd name="T36" fmla="*/ 28 w 325"/>
                <a:gd name="T37" fmla="*/ 11 h 264"/>
                <a:gd name="T38" fmla="*/ 44 w 325"/>
                <a:gd name="T39" fmla="*/ 27 h 264"/>
                <a:gd name="T40" fmla="*/ 88 w 325"/>
                <a:gd name="T41" fmla="*/ 60 h 264"/>
                <a:gd name="T42" fmla="*/ 144 w 325"/>
                <a:gd name="T43" fmla="*/ 99 h 264"/>
                <a:gd name="T44" fmla="*/ 144 w 325"/>
                <a:gd name="T45" fmla="*/ 99 h 264"/>
                <a:gd name="T46" fmla="*/ 248 w 325"/>
                <a:gd name="T47" fmla="*/ 176 h 264"/>
                <a:gd name="T48" fmla="*/ 248 w 325"/>
                <a:gd name="T49" fmla="*/ 176 h 264"/>
                <a:gd name="T50" fmla="*/ 292 w 325"/>
                <a:gd name="T51" fmla="*/ 214 h 264"/>
                <a:gd name="T52" fmla="*/ 325 w 325"/>
                <a:gd name="T53" fmla="*/ 236 h 264"/>
                <a:gd name="T54" fmla="*/ 325 w 325"/>
                <a:gd name="T55" fmla="*/ 248 h 264"/>
                <a:gd name="T56" fmla="*/ 314 w 325"/>
                <a:gd name="T57" fmla="*/ 264 h 264"/>
                <a:gd name="T58" fmla="*/ 309 w 325"/>
                <a:gd name="T59" fmla="*/ 264 h 264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325"/>
                <a:gd name="T91" fmla="*/ 0 h 264"/>
                <a:gd name="T92" fmla="*/ 325 w 325"/>
                <a:gd name="T93" fmla="*/ 264 h 264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325" h="264">
                  <a:moveTo>
                    <a:pt x="309" y="264"/>
                  </a:moveTo>
                  <a:lnTo>
                    <a:pt x="303" y="253"/>
                  </a:lnTo>
                  <a:lnTo>
                    <a:pt x="309" y="242"/>
                  </a:lnTo>
                  <a:lnTo>
                    <a:pt x="281" y="225"/>
                  </a:lnTo>
                  <a:lnTo>
                    <a:pt x="237" y="187"/>
                  </a:lnTo>
                  <a:lnTo>
                    <a:pt x="132" y="110"/>
                  </a:lnTo>
                  <a:lnTo>
                    <a:pt x="77" y="71"/>
                  </a:lnTo>
                  <a:lnTo>
                    <a:pt x="33" y="38"/>
                  </a:lnTo>
                  <a:lnTo>
                    <a:pt x="11" y="16"/>
                  </a:lnTo>
                  <a:lnTo>
                    <a:pt x="6" y="11"/>
                  </a:lnTo>
                  <a:lnTo>
                    <a:pt x="0" y="0"/>
                  </a:lnTo>
                  <a:lnTo>
                    <a:pt x="17" y="0"/>
                  </a:lnTo>
                  <a:lnTo>
                    <a:pt x="17" y="5"/>
                  </a:lnTo>
                  <a:lnTo>
                    <a:pt x="22" y="5"/>
                  </a:lnTo>
                  <a:lnTo>
                    <a:pt x="28" y="11"/>
                  </a:lnTo>
                  <a:lnTo>
                    <a:pt x="44" y="27"/>
                  </a:lnTo>
                  <a:lnTo>
                    <a:pt x="88" y="60"/>
                  </a:lnTo>
                  <a:lnTo>
                    <a:pt x="144" y="99"/>
                  </a:lnTo>
                  <a:lnTo>
                    <a:pt x="248" y="176"/>
                  </a:lnTo>
                  <a:lnTo>
                    <a:pt x="292" y="214"/>
                  </a:lnTo>
                  <a:lnTo>
                    <a:pt x="325" y="236"/>
                  </a:lnTo>
                  <a:lnTo>
                    <a:pt x="325" y="248"/>
                  </a:lnTo>
                  <a:lnTo>
                    <a:pt x="314" y="264"/>
                  </a:lnTo>
                  <a:lnTo>
                    <a:pt x="309" y="2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44" name="Freeform 147"/>
            <p:cNvSpPr>
              <a:spLocks/>
            </p:cNvSpPr>
            <p:nvPr/>
          </p:nvSpPr>
          <p:spPr bwMode="auto">
            <a:xfrm>
              <a:off x="2320" y="1422"/>
              <a:ext cx="17" cy="16"/>
            </a:xfrm>
            <a:custGeom>
              <a:avLst/>
              <a:gdLst>
                <a:gd name="T0" fmla="*/ 6 w 17"/>
                <a:gd name="T1" fmla="*/ 16 h 16"/>
                <a:gd name="T2" fmla="*/ 0 w 17"/>
                <a:gd name="T3" fmla="*/ 16 h 16"/>
                <a:gd name="T4" fmla="*/ 0 w 17"/>
                <a:gd name="T5" fmla="*/ 0 h 16"/>
                <a:gd name="T6" fmla="*/ 6 w 17"/>
                <a:gd name="T7" fmla="*/ 0 h 16"/>
                <a:gd name="T8" fmla="*/ 17 w 17"/>
                <a:gd name="T9" fmla="*/ 11 h 16"/>
                <a:gd name="T10" fmla="*/ 6 w 17"/>
                <a:gd name="T11" fmla="*/ 16 h 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"/>
                <a:gd name="T19" fmla="*/ 0 h 16"/>
                <a:gd name="T20" fmla="*/ 17 w 17"/>
                <a:gd name="T21" fmla="*/ 16 h 1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" h="16">
                  <a:moveTo>
                    <a:pt x="6" y="16"/>
                  </a:moveTo>
                  <a:lnTo>
                    <a:pt x="0" y="16"/>
                  </a:lnTo>
                  <a:lnTo>
                    <a:pt x="0" y="0"/>
                  </a:lnTo>
                  <a:lnTo>
                    <a:pt x="6" y="0"/>
                  </a:lnTo>
                  <a:lnTo>
                    <a:pt x="17" y="11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45" name="Freeform 148"/>
            <p:cNvSpPr>
              <a:spLocks/>
            </p:cNvSpPr>
            <p:nvPr/>
          </p:nvSpPr>
          <p:spPr bwMode="auto">
            <a:xfrm>
              <a:off x="2315" y="1389"/>
              <a:ext cx="38" cy="49"/>
            </a:xfrm>
            <a:custGeom>
              <a:avLst/>
              <a:gdLst>
                <a:gd name="T0" fmla="*/ 5 w 38"/>
                <a:gd name="T1" fmla="*/ 49 h 49"/>
                <a:gd name="T2" fmla="*/ 0 w 38"/>
                <a:gd name="T3" fmla="*/ 38 h 49"/>
                <a:gd name="T4" fmla="*/ 11 w 38"/>
                <a:gd name="T5" fmla="*/ 22 h 49"/>
                <a:gd name="T6" fmla="*/ 11 w 38"/>
                <a:gd name="T7" fmla="*/ 22 h 49"/>
                <a:gd name="T8" fmla="*/ 27 w 38"/>
                <a:gd name="T9" fmla="*/ 0 h 49"/>
                <a:gd name="T10" fmla="*/ 33 w 38"/>
                <a:gd name="T11" fmla="*/ 0 h 49"/>
                <a:gd name="T12" fmla="*/ 38 w 38"/>
                <a:gd name="T13" fmla="*/ 0 h 49"/>
                <a:gd name="T14" fmla="*/ 38 w 38"/>
                <a:gd name="T15" fmla="*/ 16 h 49"/>
                <a:gd name="T16" fmla="*/ 33 w 38"/>
                <a:gd name="T17" fmla="*/ 16 h 49"/>
                <a:gd name="T18" fmla="*/ 22 w 38"/>
                <a:gd name="T19" fmla="*/ 33 h 49"/>
                <a:gd name="T20" fmla="*/ 11 w 38"/>
                <a:gd name="T21" fmla="*/ 49 h 49"/>
                <a:gd name="T22" fmla="*/ 5 w 38"/>
                <a:gd name="T23" fmla="*/ 49 h 4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8"/>
                <a:gd name="T37" fmla="*/ 0 h 49"/>
                <a:gd name="T38" fmla="*/ 38 w 38"/>
                <a:gd name="T39" fmla="*/ 49 h 49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8" h="49">
                  <a:moveTo>
                    <a:pt x="5" y="49"/>
                  </a:moveTo>
                  <a:lnTo>
                    <a:pt x="0" y="38"/>
                  </a:lnTo>
                  <a:lnTo>
                    <a:pt x="11" y="22"/>
                  </a:lnTo>
                  <a:lnTo>
                    <a:pt x="27" y="0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38" y="16"/>
                  </a:lnTo>
                  <a:lnTo>
                    <a:pt x="33" y="16"/>
                  </a:lnTo>
                  <a:lnTo>
                    <a:pt x="22" y="33"/>
                  </a:lnTo>
                  <a:lnTo>
                    <a:pt x="11" y="49"/>
                  </a:lnTo>
                  <a:lnTo>
                    <a:pt x="5" y="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46" name="Freeform 149"/>
            <p:cNvSpPr>
              <a:spLocks/>
            </p:cNvSpPr>
            <p:nvPr/>
          </p:nvSpPr>
          <p:spPr bwMode="auto">
            <a:xfrm>
              <a:off x="2342" y="1389"/>
              <a:ext cx="347" cy="258"/>
            </a:xfrm>
            <a:custGeom>
              <a:avLst/>
              <a:gdLst>
                <a:gd name="T0" fmla="*/ 11 w 347"/>
                <a:gd name="T1" fmla="*/ 0 h 258"/>
                <a:gd name="T2" fmla="*/ 17 w 347"/>
                <a:gd name="T3" fmla="*/ 5 h 258"/>
                <a:gd name="T4" fmla="*/ 22 w 347"/>
                <a:gd name="T5" fmla="*/ 11 h 258"/>
                <a:gd name="T6" fmla="*/ 28 w 347"/>
                <a:gd name="T7" fmla="*/ 16 h 258"/>
                <a:gd name="T8" fmla="*/ 33 w 347"/>
                <a:gd name="T9" fmla="*/ 16 h 258"/>
                <a:gd name="T10" fmla="*/ 50 w 347"/>
                <a:gd name="T11" fmla="*/ 33 h 258"/>
                <a:gd name="T12" fmla="*/ 94 w 347"/>
                <a:gd name="T13" fmla="*/ 66 h 258"/>
                <a:gd name="T14" fmla="*/ 149 w 347"/>
                <a:gd name="T15" fmla="*/ 104 h 258"/>
                <a:gd name="T16" fmla="*/ 149 w 347"/>
                <a:gd name="T17" fmla="*/ 104 h 258"/>
                <a:gd name="T18" fmla="*/ 254 w 347"/>
                <a:gd name="T19" fmla="*/ 187 h 258"/>
                <a:gd name="T20" fmla="*/ 298 w 347"/>
                <a:gd name="T21" fmla="*/ 220 h 258"/>
                <a:gd name="T22" fmla="*/ 298 w 347"/>
                <a:gd name="T23" fmla="*/ 220 h 258"/>
                <a:gd name="T24" fmla="*/ 314 w 347"/>
                <a:gd name="T25" fmla="*/ 236 h 258"/>
                <a:gd name="T26" fmla="*/ 325 w 347"/>
                <a:gd name="T27" fmla="*/ 242 h 258"/>
                <a:gd name="T28" fmla="*/ 336 w 347"/>
                <a:gd name="T29" fmla="*/ 231 h 258"/>
                <a:gd name="T30" fmla="*/ 347 w 347"/>
                <a:gd name="T31" fmla="*/ 242 h 258"/>
                <a:gd name="T32" fmla="*/ 331 w 347"/>
                <a:gd name="T33" fmla="*/ 258 h 258"/>
                <a:gd name="T34" fmla="*/ 320 w 347"/>
                <a:gd name="T35" fmla="*/ 258 h 258"/>
                <a:gd name="T36" fmla="*/ 303 w 347"/>
                <a:gd name="T37" fmla="*/ 247 h 258"/>
                <a:gd name="T38" fmla="*/ 303 w 347"/>
                <a:gd name="T39" fmla="*/ 247 h 258"/>
                <a:gd name="T40" fmla="*/ 287 w 347"/>
                <a:gd name="T41" fmla="*/ 231 h 258"/>
                <a:gd name="T42" fmla="*/ 243 w 347"/>
                <a:gd name="T43" fmla="*/ 198 h 258"/>
                <a:gd name="T44" fmla="*/ 243 w 347"/>
                <a:gd name="T45" fmla="*/ 198 h 258"/>
                <a:gd name="T46" fmla="*/ 138 w 347"/>
                <a:gd name="T47" fmla="*/ 115 h 258"/>
                <a:gd name="T48" fmla="*/ 83 w 347"/>
                <a:gd name="T49" fmla="*/ 77 h 258"/>
                <a:gd name="T50" fmla="*/ 83 w 347"/>
                <a:gd name="T51" fmla="*/ 77 h 258"/>
                <a:gd name="T52" fmla="*/ 39 w 347"/>
                <a:gd name="T53" fmla="*/ 44 h 258"/>
                <a:gd name="T54" fmla="*/ 39 w 347"/>
                <a:gd name="T55" fmla="*/ 44 h 258"/>
                <a:gd name="T56" fmla="*/ 28 w 347"/>
                <a:gd name="T57" fmla="*/ 33 h 258"/>
                <a:gd name="T58" fmla="*/ 17 w 347"/>
                <a:gd name="T59" fmla="*/ 27 h 258"/>
                <a:gd name="T60" fmla="*/ 6 w 347"/>
                <a:gd name="T61" fmla="*/ 16 h 258"/>
                <a:gd name="T62" fmla="*/ 0 w 347"/>
                <a:gd name="T63" fmla="*/ 5 h 258"/>
                <a:gd name="T64" fmla="*/ 11 w 347"/>
                <a:gd name="T65" fmla="*/ 0 h 25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47"/>
                <a:gd name="T100" fmla="*/ 0 h 258"/>
                <a:gd name="T101" fmla="*/ 347 w 347"/>
                <a:gd name="T102" fmla="*/ 258 h 258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47" h="258">
                  <a:moveTo>
                    <a:pt x="11" y="0"/>
                  </a:moveTo>
                  <a:lnTo>
                    <a:pt x="17" y="5"/>
                  </a:lnTo>
                  <a:lnTo>
                    <a:pt x="22" y="11"/>
                  </a:lnTo>
                  <a:lnTo>
                    <a:pt x="28" y="16"/>
                  </a:lnTo>
                  <a:lnTo>
                    <a:pt x="33" y="16"/>
                  </a:lnTo>
                  <a:lnTo>
                    <a:pt x="50" y="33"/>
                  </a:lnTo>
                  <a:lnTo>
                    <a:pt x="94" y="66"/>
                  </a:lnTo>
                  <a:lnTo>
                    <a:pt x="149" y="104"/>
                  </a:lnTo>
                  <a:lnTo>
                    <a:pt x="254" y="187"/>
                  </a:lnTo>
                  <a:lnTo>
                    <a:pt x="298" y="220"/>
                  </a:lnTo>
                  <a:lnTo>
                    <a:pt x="314" y="236"/>
                  </a:lnTo>
                  <a:lnTo>
                    <a:pt x="325" y="242"/>
                  </a:lnTo>
                  <a:lnTo>
                    <a:pt x="336" y="231"/>
                  </a:lnTo>
                  <a:lnTo>
                    <a:pt x="347" y="242"/>
                  </a:lnTo>
                  <a:lnTo>
                    <a:pt x="331" y="258"/>
                  </a:lnTo>
                  <a:lnTo>
                    <a:pt x="320" y="258"/>
                  </a:lnTo>
                  <a:lnTo>
                    <a:pt x="303" y="247"/>
                  </a:lnTo>
                  <a:lnTo>
                    <a:pt x="287" y="231"/>
                  </a:lnTo>
                  <a:lnTo>
                    <a:pt x="243" y="198"/>
                  </a:lnTo>
                  <a:lnTo>
                    <a:pt x="138" y="115"/>
                  </a:lnTo>
                  <a:lnTo>
                    <a:pt x="83" y="77"/>
                  </a:lnTo>
                  <a:lnTo>
                    <a:pt x="39" y="44"/>
                  </a:lnTo>
                  <a:lnTo>
                    <a:pt x="28" y="33"/>
                  </a:lnTo>
                  <a:lnTo>
                    <a:pt x="17" y="27"/>
                  </a:lnTo>
                  <a:lnTo>
                    <a:pt x="6" y="16"/>
                  </a:lnTo>
                  <a:lnTo>
                    <a:pt x="0" y="5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47" name="Freeform 150"/>
            <p:cNvSpPr>
              <a:spLocks/>
            </p:cNvSpPr>
            <p:nvPr/>
          </p:nvSpPr>
          <p:spPr bwMode="auto">
            <a:xfrm>
              <a:off x="2673" y="1620"/>
              <a:ext cx="16" cy="11"/>
            </a:xfrm>
            <a:custGeom>
              <a:avLst/>
              <a:gdLst>
                <a:gd name="T0" fmla="*/ 5 w 16"/>
                <a:gd name="T1" fmla="*/ 0 h 11"/>
                <a:gd name="T2" fmla="*/ 16 w 16"/>
                <a:gd name="T3" fmla="*/ 5 h 11"/>
                <a:gd name="T4" fmla="*/ 16 w 16"/>
                <a:gd name="T5" fmla="*/ 11 h 11"/>
                <a:gd name="T6" fmla="*/ 0 w 16"/>
                <a:gd name="T7" fmla="*/ 11 h 11"/>
                <a:gd name="T8" fmla="*/ 0 w 16"/>
                <a:gd name="T9" fmla="*/ 5 h 11"/>
                <a:gd name="T10" fmla="*/ 5 w 16"/>
                <a:gd name="T11" fmla="*/ 0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"/>
                <a:gd name="T19" fmla="*/ 0 h 11"/>
                <a:gd name="T20" fmla="*/ 16 w 16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" h="11">
                  <a:moveTo>
                    <a:pt x="5" y="0"/>
                  </a:moveTo>
                  <a:lnTo>
                    <a:pt x="16" y="5"/>
                  </a:lnTo>
                  <a:lnTo>
                    <a:pt x="16" y="11"/>
                  </a:lnTo>
                  <a:lnTo>
                    <a:pt x="0" y="11"/>
                  </a:lnTo>
                  <a:lnTo>
                    <a:pt x="0" y="5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48" name="Freeform 151"/>
            <p:cNvSpPr>
              <a:spLocks/>
            </p:cNvSpPr>
            <p:nvPr/>
          </p:nvSpPr>
          <p:spPr bwMode="auto">
            <a:xfrm>
              <a:off x="2673" y="1625"/>
              <a:ext cx="176" cy="182"/>
            </a:xfrm>
            <a:custGeom>
              <a:avLst/>
              <a:gdLst>
                <a:gd name="T0" fmla="*/ 11 w 176"/>
                <a:gd name="T1" fmla="*/ 0 h 182"/>
                <a:gd name="T2" fmla="*/ 22 w 176"/>
                <a:gd name="T3" fmla="*/ 6 h 182"/>
                <a:gd name="T4" fmla="*/ 27 w 176"/>
                <a:gd name="T5" fmla="*/ 6 h 182"/>
                <a:gd name="T6" fmla="*/ 38 w 176"/>
                <a:gd name="T7" fmla="*/ 22 h 182"/>
                <a:gd name="T8" fmla="*/ 55 w 176"/>
                <a:gd name="T9" fmla="*/ 44 h 182"/>
                <a:gd name="T10" fmla="*/ 77 w 176"/>
                <a:gd name="T11" fmla="*/ 67 h 182"/>
                <a:gd name="T12" fmla="*/ 77 w 176"/>
                <a:gd name="T13" fmla="*/ 67 h 182"/>
                <a:gd name="T14" fmla="*/ 104 w 176"/>
                <a:gd name="T15" fmla="*/ 100 h 182"/>
                <a:gd name="T16" fmla="*/ 176 w 176"/>
                <a:gd name="T17" fmla="*/ 171 h 182"/>
                <a:gd name="T18" fmla="*/ 165 w 176"/>
                <a:gd name="T19" fmla="*/ 182 h 182"/>
                <a:gd name="T20" fmla="*/ 93 w 176"/>
                <a:gd name="T21" fmla="*/ 111 h 182"/>
                <a:gd name="T22" fmla="*/ 93 w 176"/>
                <a:gd name="T23" fmla="*/ 111 h 182"/>
                <a:gd name="T24" fmla="*/ 66 w 176"/>
                <a:gd name="T25" fmla="*/ 78 h 182"/>
                <a:gd name="T26" fmla="*/ 44 w 176"/>
                <a:gd name="T27" fmla="*/ 56 h 182"/>
                <a:gd name="T28" fmla="*/ 44 w 176"/>
                <a:gd name="T29" fmla="*/ 56 h 182"/>
                <a:gd name="T30" fmla="*/ 27 w 176"/>
                <a:gd name="T31" fmla="*/ 33 h 182"/>
                <a:gd name="T32" fmla="*/ 27 w 176"/>
                <a:gd name="T33" fmla="*/ 33 h 182"/>
                <a:gd name="T34" fmla="*/ 22 w 176"/>
                <a:gd name="T35" fmla="*/ 22 h 182"/>
                <a:gd name="T36" fmla="*/ 11 w 176"/>
                <a:gd name="T37" fmla="*/ 17 h 182"/>
                <a:gd name="T38" fmla="*/ 0 w 176"/>
                <a:gd name="T39" fmla="*/ 6 h 182"/>
                <a:gd name="T40" fmla="*/ 11 w 176"/>
                <a:gd name="T41" fmla="*/ 0 h 18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76"/>
                <a:gd name="T64" fmla="*/ 0 h 182"/>
                <a:gd name="T65" fmla="*/ 176 w 176"/>
                <a:gd name="T66" fmla="*/ 182 h 18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76" h="182">
                  <a:moveTo>
                    <a:pt x="11" y="0"/>
                  </a:moveTo>
                  <a:lnTo>
                    <a:pt x="22" y="6"/>
                  </a:lnTo>
                  <a:lnTo>
                    <a:pt x="27" y="6"/>
                  </a:lnTo>
                  <a:lnTo>
                    <a:pt x="38" y="22"/>
                  </a:lnTo>
                  <a:lnTo>
                    <a:pt x="55" y="44"/>
                  </a:lnTo>
                  <a:lnTo>
                    <a:pt x="77" y="67"/>
                  </a:lnTo>
                  <a:lnTo>
                    <a:pt x="104" y="100"/>
                  </a:lnTo>
                  <a:lnTo>
                    <a:pt x="176" y="171"/>
                  </a:lnTo>
                  <a:lnTo>
                    <a:pt x="165" y="182"/>
                  </a:lnTo>
                  <a:lnTo>
                    <a:pt x="93" y="111"/>
                  </a:lnTo>
                  <a:lnTo>
                    <a:pt x="66" y="78"/>
                  </a:lnTo>
                  <a:lnTo>
                    <a:pt x="44" y="56"/>
                  </a:lnTo>
                  <a:lnTo>
                    <a:pt x="27" y="33"/>
                  </a:lnTo>
                  <a:lnTo>
                    <a:pt x="22" y="22"/>
                  </a:lnTo>
                  <a:lnTo>
                    <a:pt x="11" y="17"/>
                  </a:lnTo>
                  <a:lnTo>
                    <a:pt x="0" y="6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849" name="Freeform 152"/>
            <p:cNvSpPr>
              <a:spLocks/>
            </p:cNvSpPr>
            <p:nvPr/>
          </p:nvSpPr>
          <p:spPr bwMode="auto">
            <a:xfrm>
              <a:off x="2794" y="1769"/>
              <a:ext cx="55" cy="38"/>
            </a:xfrm>
            <a:custGeom>
              <a:avLst/>
              <a:gdLst>
                <a:gd name="T0" fmla="*/ 55 w 55"/>
                <a:gd name="T1" fmla="*/ 27 h 38"/>
                <a:gd name="T2" fmla="*/ 50 w 55"/>
                <a:gd name="T3" fmla="*/ 38 h 38"/>
                <a:gd name="T4" fmla="*/ 0 w 55"/>
                <a:gd name="T5" fmla="*/ 16 h 38"/>
                <a:gd name="T6" fmla="*/ 0 w 55"/>
                <a:gd name="T7" fmla="*/ 0 h 38"/>
                <a:gd name="T8" fmla="*/ 50 w 55"/>
                <a:gd name="T9" fmla="*/ 22 h 38"/>
                <a:gd name="T10" fmla="*/ 55 w 55"/>
                <a:gd name="T11" fmla="*/ 27 h 3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5"/>
                <a:gd name="T19" fmla="*/ 0 h 38"/>
                <a:gd name="T20" fmla="*/ 55 w 55"/>
                <a:gd name="T21" fmla="*/ 38 h 3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5" h="38">
                  <a:moveTo>
                    <a:pt x="55" y="27"/>
                  </a:moveTo>
                  <a:lnTo>
                    <a:pt x="50" y="38"/>
                  </a:lnTo>
                  <a:lnTo>
                    <a:pt x="0" y="16"/>
                  </a:lnTo>
                  <a:lnTo>
                    <a:pt x="0" y="0"/>
                  </a:lnTo>
                  <a:lnTo>
                    <a:pt x="50" y="22"/>
                  </a:lnTo>
                  <a:lnTo>
                    <a:pt x="55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699" name="Rectangle 153"/>
          <p:cNvSpPr>
            <a:spLocks noChangeArrowheads="1"/>
          </p:cNvSpPr>
          <p:nvPr/>
        </p:nvSpPr>
        <p:spPr bwMode="auto">
          <a:xfrm>
            <a:off x="3143250" y="395288"/>
            <a:ext cx="5219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product life cycle</a:t>
            </a:r>
            <a:endParaRPr lang="en-US" altLang="en-US" sz="2400" b="1">
              <a:solidFill>
                <a:srgbClr val="FF0000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745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3546476" y="1231901"/>
            <a:ext cx="6740525" cy="3935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latin typeface="Arial" panose="020B0604020202020204" pitchFamily="34" charset="0"/>
                <a:cs typeface="Times New Roman" panose="02020603050405020304" pitchFamily="18" charset="0"/>
              </a:rPr>
              <a:t>Market segmentation is the process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latin typeface="Arial" panose="020B0604020202020204" pitchFamily="34" charset="0"/>
                <a:cs typeface="Times New Roman" panose="02020603050405020304" pitchFamily="18" charset="0"/>
              </a:rPr>
              <a:t>of encouraging the formation of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latin typeface="Arial" panose="020B0604020202020204" pitchFamily="34" charset="0"/>
                <a:cs typeface="Times New Roman" panose="02020603050405020304" pitchFamily="18" charset="0"/>
              </a:rPr>
              <a:t>distinct sub-markets within an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latin typeface="Arial" panose="020B0604020202020204" pitchFamily="34" charset="0"/>
                <a:cs typeface="Times New Roman" panose="02020603050405020304" pitchFamily="18" charset="0"/>
              </a:rPr>
              <a:t>overall market.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latin typeface="Arial" panose="020B0604020202020204" pitchFamily="34" charset="0"/>
                <a:cs typeface="Times New Roman" panose="02020603050405020304" pitchFamily="18" charset="0"/>
              </a:rPr>
              <a:t>It is an attractive option because it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latin typeface="Arial" panose="020B0604020202020204" pitchFamily="34" charset="0"/>
                <a:cs typeface="Times New Roman" panose="02020603050405020304" pitchFamily="18" charset="0"/>
              </a:rPr>
              <a:t>allows valuable resources to be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>
                <a:latin typeface="Arial" panose="020B0604020202020204" pitchFamily="34" charset="0"/>
                <a:cs typeface="Times New Roman" panose="02020603050405020304" pitchFamily="18" charset="0"/>
              </a:rPr>
              <a:t>focused on a small, lower competitive pressure, higher return area of a market.</a:t>
            </a:r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3575050" y="355601"/>
            <a:ext cx="65532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Market segmentation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805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3652838" y="1282701"/>
            <a:ext cx="2277868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i="1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Advantages:</a:t>
            </a:r>
            <a:endParaRPr lang="en-US" altLang="en-US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3652838" y="2230439"/>
            <a:ext cx="14908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4157663" y="2230439"/>
            <a:ext cx="375904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room for more players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3652838" y="3179764"/>
            <a:ext cx="14908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4157663" y="3179763"/>
            <a:ext cx="505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ability to differentiate products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3652838" y="4130676"/>
            <a:ext cx="14908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4157664" y="4130675"/>
            <a:ext cx="527227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possibility to create defendable</a:t>
            </a:r>
            <a:b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niche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3359150" y="503239"/>
            <a:ext cx="62484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Market segmentation (Continued)</a:t>
            </a:r>
          </a:p>
        </p:txBody>
      </p:sp>
    </p:spTree>
    <p:extLst>
      <p:ext uri="{BB962C8B-B14F-4D97-AF65-F5344CB8AC3E}">
        <p14:creationId xmlns:p14="http://schemas.microsoft.com/office/powerpoint/2010/main" val="237458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3641726" y="1282701"/>
            <a:ext cx="2824491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i="1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Disadvantages:</a:t>
            </a:r>
            <a:endParaRPr lang="en-US" altLang="en-US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3641725" y="2198688"/>
            <a:ext cx="1476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4127500" y="2198688"/>
            <a:ext cx="52006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limits possibility of high volume</a:t>
            </a:r>
            <a:b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business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641725" y="3405188"/>
            <a:ext cx="1476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4127500" y="3405189"/>
            <a:ext cx="348012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ja-JP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‘</a:t>
            </a:r>
            <a:r>
              <a:rPr lang="en-US" altLang="ja-JP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moving goal posts</a:t>
            </a:r>
            <a:r>
              <a:rPr lang="ja-JP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’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641725" y="4319588"/>
            <a:ext cx="1476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4127501" y="4319588"/>
            <a:ext cx="5815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increased cost of serving business</a:t>
            </a:r>
            <a:endParaRPr lang="en-US" altLang="en-US" sz="3000" b="1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359150" y="431801"/>
            <a:ext cx="62484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Market segmentation (Continued)</a:t>
            </a:r>
          </a:p>
        </p:txBody>
      </p:sp>
    </p:spTree>
    <p:extLst>
      <p:ext uri="{BB962C8B-B14F-4D97-AF65-F5344CB8AC3E}">
        <p14:creationId xmlns:p14="http://schemas.microsoft.com/office/powerpoint/2010/main" val="80112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3565525" y="1654175"/>
            <a:ext cx="4750916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582613" algn="l"/>
              </a:tabLst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582613" algn="l"/>
              </a:tabLst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582613" algn="l"/>
              </a:tabLs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582613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tabLst>
                <a:tab pos="582613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582613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582613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582613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582613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*	Product differentiation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*	Customer needs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*	Promotional focus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*	Distribution route</a:t>
            </a:r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3648075" y="503239"/>
            <a:ext cx="6546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000" b="1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Segmentation strategy</a:t>
            </a:r>
          </a:p>
        </p:txBody>
      </p:sp>
    </p:spTree>
    <p:extLst>
      <p:ext uri="{BB962C8B-B14F-4D97-AF65-F5344CB8AC3E}">
        <p14:creationId xmlns:p14="http://schemas.microsoft.com/office/powerpoint/2010/main" val="345290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2640014" y="4581525"/>
            <a:ext cx="6192837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300" b="1"/>
              <a:t>Models of </a:t>
            </a:r>
            <a:br>
              <a:rPr lang="en-GB" altLang="en-US" sz="4300" b="1"/>
            </a:br>
            <a:r>
              <a:rPr lang="en-GB" altLang="en-US" sz="4300" b="1"/>
              <a:t>organisational growth</a:t>
            </a:r>
            <a:endParaRPr lang="en-US" altLang="en-US" sz="4300" b="1"/>
          </a:p>
        </p:txBody>
      </p:sp>
      <p:pic>
        <p:nvPicPr>
          <p:cNvPr id="34819" name="Picture 8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176" y="188914"/>
            <a:ext cx="6265863" cy="403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372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2135188" y="4446588"/>
            <a:ext cx="706755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smtClean="0"/>
              <a:t>Economic cycles </a:t>
            </a:r>
            <a:br>
              <a:rPr lang="en-GB" altLang="en-US" b="1" smtClean="0"/>
            </a:br>
            <a:r>
              <a:rPr lang="en-GB" altLang="en-US" b="1" smtClean="0"/>
              <a:t>of nations</a:t>
            </a:r>
            <a:endParaRPr lang="en-US" altLang="en-US" b="1" smtClean="0"/>
          </a:p>
        </p:txBody>
      </p:sp>
      <p:sp>
        <p:nvSpPr>
          <p:cNvPr id="36867" name="Rectangle 2"/>
          <p:cNvSpPr>
            <a:spLocks noChangeArrowheads="1"/>
          </p:cNvSpPr>
          <p:nvPr/>
        </p:nvSpPr>
        <p:spPr bwMode="auto">
          <a:xfrm>
            <a:off x="1524001" y="43934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pic>
        <p:nvPicPr>
          <p:cNvPr id="36868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1" y="188914"/>
            <a:ext cx="7489825" cy="3824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3109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2855913" y="404813"/>
            <a:ext cx="7067550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b="1" smtClean="0"/>
              <a:t>Enterprise life cycles</a:t>
            </a:r>
            <a:br>
              <a:rPr lang="en-GB" altLang="en-US" b="1" smtClean="0"/>
            </a:br>
            <a:endParaRPr lang="en-US" altLang="en-US" b="1" smtClean="0"/>
          </a:p>
        </p:txBody>
      </p:sp>
      <p:pic>
        <p:nvPicPr>
          <p:cNvPr id="3891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1341438"/>
            <a:ext cx="4751388" cy="384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6" name="Text Box 9"/>
          <p:cNvSpPr txBox="1">
            <a:spLocks noChangeArrowheads="1"/>
          </p:cNvSpPr>
          <p:nvPr/>
        </p:nvSpPr>
        <p:spPr bwMode="auto">
          <a:xfrm>
            <a:off x="7751763" y="1193801"/>
            <a:ext cx="2736850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40000"/>
              </a:spcBef>
              <a:buFontTx/>
              <a:buAutoNum type="arabicPeriod"/>
            </a:pPr>
            <a:r>
              <a:rPr lang="en-GB" altLang="en-US" sz="2100">
                <a:latin typeface="Arial" panose="020B0604020202020204" pitchFamily="34" charset="0"/>
              </a:rPr>
              <a:t>Concept – idea. </a:t>
            </a:r>
          </a:p>
          <a:p>
            <a:pPr eaLnBrk="1" hangingPunct="1">
              <a:spcBef>
                <a:spcPct val="40000"/>
              </a:spcBef>
              <a:buFontTx/>
              <a:buAutoNum type="arabicPeriod"/>
            </a:pPr>
            <a:r>
              <a:rPr lang="en-GB" altLang="en-US" sz="2100">
                <a:latin typeface="Arial" panose="020B0604020202020204" pitchFamily="34" charset="0"/>
              </a:rPr>
              <a:t>Discovery and evaluation</a:t>
            </a:r>
          </a:p>
          <a:p>
            <a:pPr eaLnBrk="1" hangingPunct="1">
              <a:spcBef>
                <a:spcPct val="40000"/>
              </a:spcBef>
              <a:buFontTx/>
              <a:buAutoNum type="arabicPeriod"/>
            </a:pPr>
            <a:r>
              <a:rPr lang="en-GB" altLang="en-US" sz="2100">
                <a:latin typeface="Arial" panose="020B0604020202020204" pitchFamily="34" charset="0"/>
              </a:rPr>
              <a:t>Growth – or not</a:t>
            </a:r>
          </a:p>
          <a:p>
            <a:pPr eaLnBrk="1" hangingPunct="1">
              <a:spcBef>
                <a:spcPct val="40000"/>
              </a:spcBef>
              <a:buFontTx/>
              <a:buAutoNum type="arabicPeriod"/>
            </a:pPr>
            <a:r>
              <a:rPr lang="en-GB" altLang="en-US" sz="2100">
                <a:latin typeface="Arial" panose="020B0604020202020204" pitchFamily="34" charset="0"/>
              </a:rPr>
              <a:t>Maturity – stabalisation</a:t>
            </a:r>
          </a:p>
          <a:p>
            <a:pPr eaLnBrk="1" hangingPunct="1">
              <a:spcBef>
                <a:spcPct val="40000"/>
              </a:spcBef>
              <a:buFontTx/>
              <a:buAutoNum type="arabicPeriod"/>
            </a:pPr>
            <a:r>
              <a:rPr lang="en-GB" altLang="en-US" sz="2100">
                <a:latin typeface="Arial" panose="020B0604020202020204" pitchFamily="34" charset="0"/>
              </a:rPr>
              <a:t>Decline – or rebirth</a:t>
            </a:r>
          </a:p>
        </p:txBody>
      </p:sp>
    </p:spTree>
    <p:extLst>
      <p:ext uri="{BB962C8B-B14F-4D97-AF65-F5344CB8AC3E}">
        <p14:creationId xmlns:p14="http://schemas.microsoft.com/office/powerpoint/2010/main" val="421414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2362200" y="274638"/>
            <a:ext cx="7086600" cy="1143000"/>
          </a:xfrm>
        </p:spPr>
        <p:txBody>
          <a:bodyPr/>
          <a:lstStyle/>
          <a:p>
            <a:pPr algn="l" eaLnBrk="1" hangingPunct="1"/>
            <a:r>
              <a:rPr lang="en-GB" altLang="en-US" sz="4000" b="1">
                <a:solidFill>
                  <a:srgbClr val="FF0000"/>
                </a:solidFill>
              </a:rPr>
              <a:t>Limitations of life cycle models</a:t>
            </a:r>
            <a:endParaRPr lang="en-US" altLang="en-US" sz="4000" b="1">
              <a:solidFill>
                <a:srgbClr val="FF0000"/>
              </a:solidFill>
            </a:endParaRP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Growth never smooth</a:t>
            </a:r>
          </a:p>
          <a:p>
            <a:pPr eaLnBrk="1" hangingPunct="1"/>
            <a:r>
              <a:rPr lang="en-GB" altLang="en-US"/>
              <a:t>Stages can be jumped</a:t>
            </a:r>
          </a:p>
          <a:p>
            <a:pPr eaLnBrk="1" hangingPunct="1"/>
            <a:r>
              <a:rPr lang="en-GB" altLang="en-US"/>
              <a:t>‘Crisis transition’ theory not proven</a:t>
            </a:r>
          </a:p>
          <a:p>
            <a:pPr eaLnBrk="1" hangingPunct="1"/>
            <a:r>
              <a:rPr lang="en-GB" altLang="en-US"/>
              <a:t>Two stage model from start-up to stability is common in micro firms as owners do not always seek growth</a:t>
            </a:r>
          </a:p>
          <a:p>
            <a:pPr eaLnBrk="1" hangingPunct="1"/>
            <a:r>
              <a:rPr lang="en-GB" altLang="en-US"/>
              <a:t>Most do not have sustained </a:t>
            </a:r>
          </a:p>
          <a:p>
            <a:pPr eaLnBrk="1" hangingPunct="1">
              <a:buFontTx/>
              <a:buNone/>
            </a:pPr>
            <a:r>
              <a:rPr lang="en-GB" altLang="en-US"/>
              <a:t>    growth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204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ubtitle 2"/>
          <p:cNvSpPr>
            <a:spLocks noGrp="1"/>
          </p:cNvSpPr>
          <p:nvPr>
            <p:ph type="subTitle" idx="1"/>
          </p:nvPr>
        </p:nvSpPr>
        <p:spPr>
          <a:xfrm>
            <a:off x="2863850" y="3871914"/>
            <a:ext cx="7575550" cy="2376487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endParaRPr lang="en-GB" altLang="en-US" sz="1800" b="1">
              <a:cs typeface="Arial" panose="020B0604020202020204" pitchFamily="34" charset="0"/>
            </a:endParaRPr>
          </a:p>
          <a:p>
            <a:pPr algn="l"/>
            <a:r>
              <a:rPr lang="en-GB" altLang="en-US" sz="1800" b="1">
                <a:cs typeface="Arial" panose="020B0604020202020204" pitchFamily="34" charset="0"/>
              </a:rPr>
              <a:t>17,800,000 (92.3%) European businesses are micro (0-9 employees) </a:t>
            </a:r>
          </a:p>
          <a:p>
            <a:pPr algn="l"/>
            <a:endParaRPr lang="en-GB" altLang="en-US" sz="800" b="1">
              <a:cs typeface="Arial" panose="020B0604020202020204" pitchFamily="34" charset="0"/>
            </a:endParaRPr>
          </a:p>
          <a:p>
            <a:pPr algn="l"/>
            <a:r>
              <a:rPr lang="en-GB" altLang="en-US" sz="1800" b="1">
                <a:cs typeface="Arial" panose="020B0604020202020204" pitchFamily="34" charset="0"/>
              </a:rPr>
              <a:t>1,300,000 (6.5%) are small (10-49 employees)</a:t>
            </a:r>
          </a:p>
          <a:p>
            <a:pPr algn="l"/>
            <a:endParaRPr lang="en-GB" altLang="en-US" sz="800" b="1">
              <a:cs typeface="Arial" panose="020B0604020202020204" pitchFamily="34" charset="0"/>
            </a:endParaRPr>
          </a:p>
          <a:p>
            <a:pPr algn="l"/>
            <a:r>
              <a:rPr lang="en-GB" altLang="en-US" sz="1800" b="1">
                <a:cs typeface="Arial" panose="020B0604020202020204" pitchFamily="34" charset="0"/>
              </a:rPr>
              <a:t>180,00 (0.9%) are medium (50-249 employees)</a:t>
            </a:r>
          </a:p>
          <a:p>
            <a:pPr algn="l"/>
            <a:endParaRPr lang="en-GB" altLang="en-US" sz="800" b="1">
              <a:cs typeface="Arial" panose="020B0604020202020204" pitchFamily="34" charset="0"/>
            </a:endParaRPr>
          </a:p>
          <a:p>
            <a:pPr algn="l"/>
            <a:r>
              <a:rPr lang="en-GB" altLang="en-US" sz="1800" b="1">
                <a:cs typeface="Arial" panose="020B0604020202020204" pitchFamily="34" charset="0"/>
              </a:rPr>
              <a:t>40,000(0.2%) are large  (250 employees +)</a:t>
            </a:r>
          </a:p>
          <a:p>
            <a:endParaRPr lang="en-GB" altLang="en-US" sz="1800" b="1">
              <a:cs typeface="Arial" panose="020B0604020202020204" pitchFamily="34" charset="0"/>
            </a:endParaRPr>
          </a:p>
        </p:txBody>
      </p:sp>
      <p:pic>
        <p:nvPicPr>
          <p:cNvPr id="430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889" y="188914"/>
            <a:ext cx="7634287" cy="387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2" name="TextBox 4"/>
          <p:cNvSpPr txBox="1">
            <a:spLocks noChangeArrowheads="1"/>
          </p:cNvSpPr>
          <p:nvPr/>
        </p:nvSpPr>
        <p:spPr bwMode="auto">
          <a:xfrm>
            <a:off x="3935414" y="404813"/>
            <a:ext cx="604837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F2F2F2"/>
                </a:solidFill>
                <a:latin typeface="Arial" panose="020B0604020202020204" pitchFamily="34" charset="0"/>
              </a:rPr>
              <a:t>Size distribution of the European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F2F2F2"/>
                </a:solidFill>
                <a:latin typeface="Arial" panose="020B0604020202020204" pitchFamily="34" charset="0"/>
              </a:rPr>
              <a:t>business population</a:t>
            </a:r>
            <a:endParaRPr lang="en-US" altLang="en-US" sz="2800" b="1">
              <a:solidFill>
                <a:srgbClr val="F2F2F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5470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2057400" y="44958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/>
              <a:t>Why do some grow faster than others?</a:t>
            </a:r>
            <a:endParaRPr lang="en-US" altLang="en-US" sz="3600" b="1"/>
          </a:p>
        </p:txBody>
      </p:sp>
      <p:pic>
        <p:nvPicPr>
          <p:cNvPr id="4505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57200"/>
            <a:ext cx="7056438" cy="398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105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3124200" y="304800"/>
            <a:ext cx="5410200" cy="1143000"/>
          </a:xfrm>
        </p:spPr>
        <p:txBody>
          <a:bodyPr/>
          <a:lstStyle/>
          <a:p>
            <a:pPr algn="l" eaLnBrk="1" hangingPunct="1"/>
            <a:r>
              <a:rPr lang="en-GB" altLang="en-US" sz="4000" b="1">
                <a:solidFill>
                  <a:srgbClr val="FF0000"/>
                </a:solidFill>
              </a:rPr>
              <a:t>The entrepreneur</a:t>
            </a:r>
            <a:endParaRPr lang="en-US" altLang="en-US" sz="4000" b="1">
              <a:solidFill>
                <a:srgbClr val="FF0000"/>
              </a:solidFill>
            </a:endParaRP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2895600" y="1752600"/>
            <a:ext cx="7010400" cy="3124200"/>
          </a:xfrm>
        </p:spPr>
        <p:txBody>
          <a:bodyPr/>
          <a:lstStyle/>
          <a:p>
            <a:pPr eaLnBrk="1" hangingPunct="1"/>
            <a:r>
              <a:rPr lang="en-GB" altLang="en-US" smtClean="0"/>
              <a:t>Motivation</a:t>
            </a:r>
          </a:p>
          <a:p>
            <a:pPr eaLnBrk="1" hangingPunct="1"/>
            <a:r>
              <a:rPr lang="en-GB" altLang="en-US" smtClean="0"/>
              <a:t>Previous experience</a:t>
            </a:r>
          </a:p>
          <a:p>
            <a:pPr eaLnBrk="1" hangingPunct="1"/>
            <a:r>
              <a:rPr lang="en-GB" altLang="en-US" smtClean="0"/>
              <a:t>Demographics of entrepreneur</a:t>
            </a:r>
          </a:p>
          <a:p>
            <a:pPr eaLnBrk="1" hangingPunct="1"/>
            <a:r>
              <a:rPr lang="en-GB" altLang="en-US" smtClean="0"/>
              <a:t>Number of entrepreneurs involved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299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>
          <a:xfrm>
            <a:off x="3581400" y="274638"/>
            <a:ext cx="5638800" cy="1143000"/>
          </a:xfrm>
        </p:spPr>
        <p:txBody>
          <a:bodyPr/>
          <a:lstStyle/>
          <a:p>
            <a:pPr algn="l" eaLnBrk="1" hangingPunct="1"/>
            <a:r>
              <a:rPr lang="en-GB" altLang="en-US" sz="4000" b="1">
                <a:solidFill>
                  <a:srgbClr val="FF0000"/>
                </a:solidFill>
              </a:rPr>
              <a:t>Type of enterprise</a:t>
            </a:r>
            <a:endParaRPr lang="en-US" altLang="en-US" sz="4000" b="1">
              <a:solidFill>
                <a:srgbClr val="FF0000"/>
              </a:solidFill>
            </a:endParaRP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3719514" y="1773239"/>
            <a:ext cx="6624637" cy="4276725"/>
          </a:xfrm>
        </p:spPr>
        <p:txBody>
          <a:bodyPr/>
          <a:lstStyle/>
          <a:p>
            <a:pPr eaLnBrk="1" hangingPunct="1"/>
            <a:r>
              <a:rPr lang="en-GB" altLang="en-US" sz="3600"/>
              <a:t>Legal form</a:t>
            </a:r>
          </a:p>
          <a:p>
            <a:pPr eaLnBrk="1" hangingPunct="1"/>
            <a:r>
              <a:rPr lang="en-GB" altLang="en-US" sz="3600"/>
              <a:t>Age of enterprise</a:t>
            </a:r>
          </a:p>
          <a:p>
            <a:pPr eaLnBrk="1" hangingPunct="1"/>
            <a:r>
              <a:rPr lang="en-GB" altLang="en-US" sz="3600"/>
              <a:t>Size of enterprise</a:t>
            </a:r>
            <a:endParaRPr lang="en-US" altLang="en-US" sz="3600"/>
          </a:p>
        </p:txBody>
      </p:sp>
    </p:spTree>
    <p:extLst>
      <p:ext uri="{BB962C8B-B14F-4D97-AF65-F5344CB8AC3E}">
        <p14:creationId xmlns:p14="http://schemas.microsoft.com/office/powerpoint/2010/main" val="101080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>
          <a:xfrm>
            <a:off x="2971800" y="609600"/>
            <a:ext cx="4343400" cy="1143000"/>
          </a:xfrm>
        </p:spPr>
        <p:txBody>
          <a:bodyPr/>
          <a:lstStyle/>
          <a:p>
            <a:pPr algn="l" eaLnBrk="1" hangingPunct="1"/>
            <a:r>
              <a:rPr lang="en-GB" altLang="en-US" sz="4000" b="1">
                <a:solidFill>
                  <a:srgbClr val="FF0000"/>
                </a:solidFill>
              </a:rPr>
              <a:t>The strategy</a:t>
            </a:r>
            <a:endParaRPr lang="en-US" altLang="en-US" sz="4000" b="1">
              <a:solidFill>
                <a:srgbClr val="FF0000"/>
              </a:solidFill>
            </a:endParaRPr>
          </a:p>
        </p:txBody>
      </p:sp>
      <p:sp>
        <p:nvSpPr>
          <p:cNvPr id="51203" name="Content Placeholder 2"/>
          <p:cNvSpPr>
            <a:spLocks noGrp="1"/>
          </p:cNvSpPr>
          <p:nvPr>
            <p:ph idx="1"/>
          </p:nvPr>
        </p:nvSpPr>
        <p:spPr>
          <a:xfrm>
            <a:off x="2590800" y="1981200"/>
            <a:ext cx="7543800" cy="2819400"/>
          </a:xfrm>
        </p:spPr>
        <p:txBody>
          <a:bodyPr/>
          <a:lstStyle/>
          <a:p>
            <a:pPr eaLnBrk="1" hangingPunct="1"/>
            <a:r>
              <a:rPr lang="en-GB" altLang="en-US" smtClean="0"/>
              <a:t>Market position</a:t>
            </a:r>
          </a:p>
          <a:p>
            <a:pPr eaLnBrk="1" hangingPunct="1"/>
            <a:r>
              <a:rPr lang="en-GB" altLang="en-US" smtClean="0"/>
              <a:t>Introduction of new products</a:t>
            </a:r>
          </a:p>
          <a:p>
            <a:pPr eaLnBrk="1" hangingPunct="1"/>
            <a:r>
              <a:rPr lang="en-GB" altLang="en-US" smtClean="0"/>
              <a:t>Devolution and delegation to managers</a:t>
            </a:r>
          </a:p>
          <a:p>
            <a:pPr eaLnBrk="1" hangingPunct="1"/>
            <a:r>
              <a:rPr lang="en-GB" altLang="en-US" smtClean="0"/>
              <a:t>Sharing of equity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6585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4000" b="1">
                <a:solidFill>
                  <a:srgbClr val="FF0000"/>
                </a:solidFill>
              </a:rPr>
              <a:t>The churn of entrepreneurial ventures</a:t>
            </a:r>
            <a:endParaRPr lang="en-US" altLang="en-US" sz="2800" b="1">
              <a:solidFill>
                <a:srgbClr val="FF0000"/>
              </a:solidFill>
            </a:endParaRPr>
          </a:p>
        </p:txBody>
      </p:sp>
      <p:sp>
        <p:nvSpPr>
          <p:cNvPr id="53251" name="Content Placeholder 2"/>
          <p:cNvSpPr>
            <a:spLocks noGrp="1"/>
          </p:cNvSpPr>
          <p:nvPr>
            <p:ph idx="1"/>
          </p:nvPr>
        </p:nvSpPr>
        <p:spPr>
          <a:xfrm>
            <a:off x="2782889" y="1268414"/>
            <a:ext cx="7634287" cy="4522787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sz="800" i="1"/>
          </a:p>
          <a:p>
            <a:pPr eaLnBrk="1" hangingPunct="1">
              <a:buFontTx/>
              <a:buNone/>
            </a:pPr>
            <a:r>
              <a:rPr lang="en-GB" altLang="en-US" sz="2700" i="1">
                <a:solidFill>
                  <a:srgbClr val="0000CC"/>
                </a:solidFill>
              </a:rPr>
              <a:t>Entrepreneurial ventures are more vulnerable </a:t>
            </a:r>
          </a:p>
          <a:p>
            <a:pPr eaLnBrk="1" hangingPunct="1"/>
            <a:endParaRPr lang="en-GB" altLang="en-US" sz="800"/>
          </a:p>
          <a:p>
            <a:pPr eaLnBrk="1" hangingPunct="1"/>
            <a:r>
              <a:rPr lang="en-GB" altLang="en-US" sz="2700"/>
              <a:t>Young and small firms more vulnerable to closure</a:t>
            </a:r>
          </a:p>
          <a:p>
            <a:pPr eaLnBrk="1" hangingPunct="1"/>
            <a:r>
              <a:rPr lang="en-GB" altLang="en-US" sz="2700"/>
              <a:t>High levels of start-ups &gt; high levels of closure = </a:t>
            </a:r>
            <a:r>
              <a:rPr lang="en-GB" altLang="en-US" sz="2700" b="1"/>
              <a:t>business churn </a:t>
            </a:r>
          </a:p>
          <a:p>
            <a:pPr eaLnBrk="1" hangingPunct="1"/>
            <a:r>
              <a:rPr lang="en-GB" altLang="en-US" sz="2700"/>
              <a:t>Churn - good for the economy </a:t>
            </a:r>
          </a:p>
          <a:p>
            <a:pPr eaLnBrk="1" hangingPunct="1">
              <a:buFontTx/>
              <a:buNone/>
            </a:pPr>
            <a:r>
              <a:rPr lang="en-GB" altLang="en-US" sz="2700"/>
              <a:t>   as more dynamic and innovative</a:t>
            </a:r>
          </a:p>
          <a:p>
            <a:pPr eaLnBrk="1" hangingPunct="1">
              <a:buFontTx/>
              <a:buNone/>
            </a:pPr>
            <a:r>
              <a:rPr lang="en-GB" altLang="en-US" sz="2700"/>
              <a:t>   new firms replace less efficient </a:t>
            </a:r>
          </a:p>
          <a:p>
            <a:pPr eaLnBrk="1" hangingPunct="1">
              <a:buFontTx/>
              <a:buNone/>
            </a:pPr>
            <a:r>
              <a:rPr lang="en-GB" altLang="en-US" sz="2700"/>
              <a:t>	ones</a:t>
            </a:r>
          </a:p>
        </p:txBody>
      </p:sp>
    </p:spTree>
    <p:extLst>
      <p:ext uri="{BB962C8B-B14F-4D97-AF65-F5344CB8AC3E}">
        <p14:creationId xmlns:p14="http://schemas.microsoft.com/office/powerpoint/2010/main" val="26354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>
          <a:xfrm>
            <a:off x="1905000" y="1447801"/>
            <a:ext cx="4724400" cy="3382963"/>
          </a:xfrm>
        </p:spPr>
        <p:txBody>
          <a:bodyPr/>
          <a:lstStyle/>
          <a:p>
            <a:pPr eaLnBrk="1" hangingPunct="1"/>
            <a:r>
              <a:rPr lang="en-GB" altLang="en-US" sz="4000" b="1"/>
              <a:t>Laws of the jungle </a:t>
            </a:r>
            <a:br>
              <a:rPr lang="en-GB" altLang="en-US" sz="4000" b="1"/>
            </a:br>
            <a:r>
              <a:rPr lang="en-GB" altLang="en-US" sz="4000" b="1"/>
              <a:t>and evolution </a:t>
            </a:r>
            <a:br>
              <a:rPr lang="en-GB" altLang="en-US" sz="4000" b="1"/>
            </a:br>
            <a:r>
              <a:rPr lang="en-GB" altLang="en-US" sz="4000" b="1"/>
              <a:t>applies to small firms</a:t>
            </a:r>
            <a:endParaRPr lang="en-US" altLang="en-US" sz="4000" b="1"/>
          </a:p>
        </p:txBody>
      </p:sp>
      <p:pic>
        <p:nvPicPr>
          <p:cNvPr id="55299" name="Content Placeholder 3" descr="9-192x300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05601" y="1143000"/>
            <a:ext cx="2970213" cy="4319588"/>
          </a:xfrm>
        </p:spPr>
      </p:pic>
    </p:spTree>
    <p:extLst>
      <p:ext uri="{BB962C8B-B14F-4D97-AF65-F5344CB8AC3E}">
        <p14:creationId xmlns:p14="http://schemas.microsoft.com/office/powerpoint/2010/main" val="417414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4000" b="1">
                <a:solidFill>
                  <a:srgbClr val="FF0000"/>
                </a:solidFill>
              </a:rPr>
              <a:t>The vulnerability/resilience paradox</a:t>
            </a:r>
            <a:endParaRPr lang="en-US" altLang="en-US" sz="2800" b="1">
              <a:solidFill>
                <a:srgbClr val="FF0000"/>
              </a:solidFill>
            </a:endParaRPr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39624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i="1" smtClean="0">
                <a:solidFill>
                  <a:srgbClr val="0000CC"/>
                </a:solidFill>
              </a:rPr>
              <a:t>Although small enterprises more vulnerable to closure, the entrepreneurs are more resilient</a:t>
            </a:r>
          </a:p>
          <a:p>
            <a:pPr marL="0" indent="0"/>
            <a:r>
              <a:rPr lang="en-GB" altLang="en-US" smtClean="0"/>
              <a:t>Recession – use savings for cash flow; adapt and innovate</a:t>
            </a:r>
          </a:p>
          <a:p>
            <a:pPr marL="0" indent="0"/>
            <a:r>
              <a:rPr lang="en-GB" altLang="en-US" smtClean="0"/>
              <a:t>High closure rates (10%) but low insolvencies (normally 1%; up to 2% in the recession)</a:t>
            </a:r>
          </a:p>
          <a:p>
            <a:pPr marL="0" indent="0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467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>
          <a:xfrm>
            <a:off x="2738438" y="274639"/>
            <a:ext cx="7472362" cy="1654175"/>
          </a:xfrm>
        </p:spPr>
        <p:txBody>
          <a:bodyPr/>
          <a:lstStyle/>
          <a:p>
            <a:pPr algn="l" eaLnBrk="1" hangingPunct="1"/>
            <a:r>
              <a:rPr lang="en-GB" altLang="en-US" sz="4000" b="1">
                <a:solidFill>
                  <a:srgbClr val="FF0000"/>
                </a:solidFill>
              </a:rPr>
              <a:t>Entrepreneurs revolve and evolve</a:t>
            </a:r>
            <a:r>
              <a:rPr lang="en-GB" altLang="en-US" sz="2800" b="1">
                <a:solidFill>
                  <a:srgbClr val="FF0000"/>
                </a:solidFill>
              </a:rPr>
              <a:t> </a:t>
            </a:r>
            <a:r>
              <a:rPr lang="en-GB" altLang="en-US" sz="2800" b="1"/>
              <a:t/>
            </a:r>
            <a:br>
              <a:rPr lang="en-GB" altLang="en-US" sz="2800" b="1"/>
            </a:br>
            <a:r>
              <a:rPr lang="en-GB" altLang="en-US" sz="2200"/>
              <a:t>Entrepreneurs exit one business through a revolving door, </a:t>
            </a:r>
            <a:br>
              <a:rPr lang="en-GB" altLang="en-US" sz="2200"/>
            </a:br>
            <a:r>
              <a:rPr lang="en-GB" altLang="en-US" sz="2200"/>
              <a:t>back into another venture with greater chances of success</a:t>
            </a:r>
            <a:endParaRPr lang="en-US" altLang="en-US" sz="2200"/>
          </a:p>
        </p:txBody>
      </p:sp>
      <p:pic>
        <p:nvPicPr>
          <p:cNvPr id="59395" name="Picture 2" descr="D:\My documents 2\Presentations\Enterprise awayday presentation\dre1339l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59150" y="2205038"/>
            <a:ext cx="4857750" cy="3929062"/>
          </a:xfrm>
        </p:spPr>
      </p:pic>
    </p:spTree>
    <p:extLst>
      <p:ext uri="{BB962C8B-B14F-4D97-AF65-F5344CB8AC3E}">
        <p14:creationId xmlns:p14="http://schemas.microsoft.com/office/powerpoint/2010/main" val="3228763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xfrm>
            <a:off x="2133600" y="4560888"/>
            <a:ext cx="8229600" cy="1154112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4000" b="1"/>
              <a:t>What happens to business that close?</a:t>
            </a:r>
            <a:br>
              <a:rPr lang="en-GB" altLang="en-US" sz="4000" b="1"/>
            </a:br>
            <a:endParaRPr lang="en-US" altLang="en-US" sz="4000" b="1"/>
          </a:p>
        </p:txBody>
      </p:sp>
      <p:pic>
        <p:nvPicPr>
          <p:cNvPr id="6144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371601"/>
            <a:ext cx="7812088" cy="285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502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>
          <a:xfrm>
            <a:off x="2743201" y="4343400"/>
            <a:ext cx="7345363" cy="1143000"/>
          </a:xfrm>
        </p:spPr>
        <p:txBody>
          <a:bodyPr/>
          <a:lstStyle/>
          <a:p>
            <a:pPr algn="l" eaLnBrk="1" hangingPunct="1"/>
            <a:r>
              <a:rPr lang="en-GB" altLang="en-US" b="1" smtClean="0"/>
              <a:t>What happens to the owner?</a:t>
            </a:r>
            <a:endParaRPr lang="en-US" altLang="en-US" b="1" smtClean="0"/>
          </a:p>
        </p:txBody>
      </p:sp>
      <p:sp>
        <p:nvSpPr>
          <p:cNvPr id="63491" name="Rectangle 2"/>
          <p:cNvSpPr>
            <a:spLocks noChangeArrowheads="1"/>
          </p:cNvSpPr>
          <p:nvPr/>
        </p:nvSpPr>
        <p:spPr bwMode="auto">
          <a:xfrm>
            <a:off x="1524001" y="-184666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pic>
        <p:nvPicPr>
          <p:cNvPr id="6349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1" y="1295401"/>
            <a:ext cx="7885113" cy="268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628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>
          <a:xfrm>
            <a:off x="1981200" y="44196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 b="1"/>
              <a:t/>
            </a:r>
            <a:br>
              <a:rPr lang="en-GB" altLang="en-US" sz="4000" b="1"/>
            </a:br>
            <a:r>
              <a:rPr lang="en-GB" altLang="en-US" sz="3200" b="1"/>
              <a:t>A typology of entrepreneurs who have exited from a business</a:t>
            </a:r>
            <a:r>
              <a:rPr lang="en-GB" altLang="en-US" sz="4000" b="1"/>
              <a:t/>
            </a:r>
            <a:br>
              <a:rPr lang="en-GB" altLang="en-US" sz="4000" b="1"/>
            </a:br>
            <a:endParaRPr lang="en-US" altLang="en-US" sz="4000" b="1"/>
          </a:p>
        </p:txBody>
      </p:sp>
      <p:sp>
        <p:nvSpPr>
          <p:cNvPr id="65539" name="Rectangle 2"/>
          <p:cNvSpPr>
            <a:spLocks noChangeArrowheads="1"/>
          </p:cNvSpPr>
          <p:nvPr/>
        </p:nvSpPr>
        <p:spPr bwMode="auto">
          <a:xfrm>
            <a:off x="1524001" y="-184666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pic>
        <p:nvPicPr>
          <p:cNvPr id="65540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914" y="188914"/>
            <a:ext cx="7407275" cy="3951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440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title"/>
          </p:nvPr>
        </p:nvSpPr>
        <p:spPr>
          <a:xfrm>
            <a:off x="2590800" y="115888"/>
            <a:ext cx="7067550" cy="1143000"/>
          </a:xfrm>
        </p:spPr>
        <p:txBody>
          <a:bodyPr/>
          <a:lstStyle/>
          <a:p>
            <a:pPr eaLnBrk="1" hangingPunct="1"/>
            <a:r>
              <a:rPr lang="en-GB" altLang="en-US" sz="4000" b="1">
                <a:solidFill>
                  <a:srgbClr val="FF0000"/>
                </a:solidFill>
              </a:rPr>
              <a:t>Causes of business closure</a:t>
            </a:r>
            <a:endParaRPr lang="en-US" altLang="en-US" sz="4000" b="1">
              <a:solidFill>
                <a:srgbClr val="FF0000"/>
              </a:solidFill>
            </a:endParaRPr>
          </a:p>
        </p:txBody>
      </p:sp>
      <p:sp>
        <p:nvSpPr>
          <p:cNvPr id="67587" name="Content Placeholder 2"/>
          <p:cNvSpPr>
            <a:spLocks noGrp="1"/>
          </p:cNvSpPr>
          <p:nvPr>
            <p:ph idx="1"/>
          </p:nvPr>
        </p:nvSpPr>
        <p:spPr>
          <a:xfrm>
            <a:off x="2927350" y="1268414"/>
            <a:ext cx="6624638" cy="4276725"/>
          </a:xfrm>
        </p:spPr>
        <p:txBody>
          <a:bodyPr/>
          <a:lstStyle/>
          <a:p>
            <a:pPr eaLnBrk="1" hangingPunct="1"/>
            <a:r>
              <a:rPr lang="en-GB" altLang="en-US" smtClean="0"/>
              <a:t>External – macro and micro economic factors</a:t>
            </a:r>
          </a:p>
          <a:p>
            <a:pPr eaLnBrk="1" hangingPunct="1"/>
            <a:r>
              <a:rPr lang="en-GB" altLang="en-US" smtClean="0"/>
              <a:t>Internal factors</a:t>
            </a:r>
          </a:p>
          <a:p>
            <a:pPr lvl="1" eaLnBrk="1" hangingPunct="1"/>
            <a:r>
              <a:rPr lang="en-GB" altLang="en-US" smtClean="0"/>
              <a:t>Accounting</a:t>
            </a:r>
          </a:p>
          <a:p>
            <a:pPr lvl="1" eaLnBrk="1" hangingPunct="1"/>
            <a:r>
              <a:rPr lang="en-GB" altLang="en-US" smtClean="0"/>
              <a:t>Marketing</a:t>
            </a:r>
          </a:p>
          <a:p>
            <a:pPr lvl="1" eaLnBrk="1" hangingPunct="1"/>
            <a:r>
              <a:rPr lang="en-GB" altLang="en-US" smtClean="0"/>
              <a:t>Management of people</a:t>
            </a:r>
          </a:p>
          <a:p>
            <a:pPr lvl="1" eaLnBrk="1" hangingPunct="1"/>
            <a:r>
              <a:rPr lang="en-GB" altLang="en-US" smtClean="0"/>
              <a:t>Availability of finance</a:t>
            </a:r>
          </a:p>
          <a:p>
            <a:pPr lvl="1" eaLnBrk="1" hangingPunct="1"/>
            <a:r>
              <a:rPr lang="en-GB" altLang="en-US" smtClean="0"/>
              <a:t>Management capability of the owner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4145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829</Words>
  <Application>Microsoft Office PowerPoint</Application>
  <PresentationFormat>Widescreen</PresentationFormat>
  <Paragraphs>274</Paragraphs>
  <Slides>47</Slides>
  <Notes>18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4" baseType="lpstr">
      <vt:lpstr>MS PGothic</vt:lpstr>
      <vt:lpstr>Arial</vt:lpstr>
      <vt:lpstr>Calibri</vt:lpstr>
      <vt:lpstr>Calibri Light</vt:lpstr>
      <vt:lpstr>Times New Roman</vt:lpstr>
      <vt:lpstr>Office Theme</vt:lpstr>
      <vt:lpstr>Presentations 3.0 Drawing</vt:lpstr>
      <vt:lpstr>PowerPoint Presentation</vt:lpstr>
      <vt:lpstr> Entrepreneurship in the Global Environment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Models of  organisational growth</vt:lpstr>
      <vt:lpstr>Economic cycles  of nations</vt:lpstr>
      <vt:lpstr>Enterprise life cycles </vt:lpstr>
      <vt:lpstr>Limitations of life cycle models</vt:lpstr>
      <vt:lpstr>PowerPoint Presentation</vt:lpstr>
      <vt:lpstr>Why do some grow faster than others?</vt:lpstr>
      <vt:lpstr>The entrepreneur</vt:lpstr>
      <vt:lpstr>Type of enterprise</vt:lpstr>
      <vt:lpstr>The strategy</vt:lpstr>
      <vt:lpstr>The churn of entrepreneurial ventures</vt:lpstr>
      <vt:lpstr>Laws of the jungle  and evolution  applies to small firms</vt:lpstr>
      <vt:lpstr>The vulnerability/resilience paradox</vt:lpstr>
      <vt:lpstr>Entrepreneurs revolve and evolve  Entrepreneurs exit one business through a revolving door,  back into another venture with greater chances of success</vt:lpstr>
      <vt:lpstr>What happens to business that close? </vt:lpstr>
      <vt:lpstr>What happens to the owner?</vt:lpstr>
      <vt:lpstr> A typology of entrepreneurs who have exited from a business </vt:lpstr>
      <vt:lpstr>Causes of business closure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Gladius David Kulothungan</dc:creator>
  <cp:lastModifiedBy>Gladius David Kulothungan</cp:lastModifiedBy>
  <cp:revision>2</cp:revision>
  <dcterms:created xsi:type="dcterms:W3CDTF">2019-07-15T09:17:53Z</dcterms:created>
  <dcterms:modified xsi:type="dcterms:W3CDTF">2019-07-15T09:25:45Z</dcterms:modified>
</cp:coreProperties>
</file>