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6" r:id="rId6"/>
    <p:sldId id="267" r:id="rId7"/>
    <p:sldId id="259" r:id="rId8"/>
    <p:sldId id="262" r:id="rId9"/>
    <p:sldId id="263" r:id="rId10"/>
    <p:sldId id="264" r:id="rId11"/>
    <p:sldId id="260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DAF3EC-588E-48F8-8009-EB8027443180}" v="47" dt="2022-12-05T10:44:52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1991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758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5395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06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123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326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401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67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730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948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464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4652A0AF-931F-47E9-B899-1BC43FAE0A3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3A95FB10-1967-46BD-99A2-C7A0F4248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882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anuscriptminiatures.com/" TargetMode="External"/><Relationship Id="rId2" Type="http://schemas.openxmlformats.org/officeDocument/2006/relationships/hyperlink" Target="https://www.tate.org.uk/art/art-terms/m/mixed-med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ymodernmet.com/gabriel-nardelli-araujo-the-canvas-project/" TargetMode="External"/><Relationship Id="rId5" Type="http://schemas.openxmlformats.org/officeDocument/2006/relationships/hyperlink" Target="https://www.valeriatrasatti.com/" TargetMode="External"/><Relationship Id="rId4" Type="http://schemas.openxmlformats.org/officeDocument/2006/relationships/hyperlink" Target="https://jeffleague.com/portfolio/the-space-betwe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64F97EC1-3569-4A79-9DB8-CC79407D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D8F10191-B1F7-F5BF-B6E7-6B5422A2C4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" r="-1" b="-1"/>
          <a:stretch/>
        </p:blipFill>
        <p:spPr bwMode="auto">
          <a:xfrm>
            <a:off x="899160" y="1"/>
            <a:ext cx="103936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1" name="Rectangle 8200">
            <a:extLst>
              <a:ext uri="{FF2B5EF4-FFF2-40B4-BE49-F238E27FC236}">
                <a16:creationId xmlns:a16="http://schemas.microsoft.com/office/drawing/2014/main" id="{13E08444-43C3-4332-B02D-F2DBC8C1D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160" y="0"/>
            <a:ext cx="10393680" cy="68580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67B77-C0C3-94A4-960E-8AA59BEA95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723331"/>
            <a:ext cx="9418320" cy="3875965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Mixed Media Photography – Between Manuscript and Reenactor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9AFBC2-F453-CE4D-8AA9-6A5CAD6724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5595582"/>
            <a:ext cx="9418320" cy="896658"/>
          </a:xfrm>
        </p:spPr>
        <p:txBody>
          <a:bodyPr>
            <a:normAutofit/>
          </a:bodyPr>
          <a:lstStyle/>
          <a:p>
            <a:pPr algn="r"/>
            <a:r>
              <a:rPr lang="en-GB" sz="2000">
                <a:solidFill>
                  <a:srgbClr val="FFFFFF"/>
                </a:solidFill>
              </a:rPr>
              <a:t>Rebecca Laughlin (2000905) </a:t>
            </a:r>
          </a:p>
        </p:txBody>
      </p:sp>
      <p:cxnSp>
        <p:nvCxnSpPr>
          <p:cNvPr id="8203" name="Straight Connector 8202">
            <a:extLst>
              <a:ext uri="{FF2B5EF4-FFF2-40B4-BE49-F238E27FC236}">
                <a16:creationId xmlns:a16="http://schemas.microsoft.com/office/drawing/2014/main" id="{4D848F31-B9E9-4B45-86EB-66A7D70D4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129873" y="5397500"/>
            <a:ext cx="2550319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04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7B71-96A8-7079-0BBB-35B891BA6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Project?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F42B3-B1D8-5353-40BA-084EF3B56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My project will be a Mixed Media photography collection made using photographs taken of the Lampeter Historia </a:t>
            </a:r>
            <a:r>
              <a:rPr lang="en-GB" sz="2000" dirty="0" err="1"/>
              <a:t>Normannis</a:t>
            </a:r>
            <a:r>
              <a:rPr lang="en-GB" sz="2000" dirty="0"/>
              <a:t> group and a collection of 1100-1220 Medieval manuscript illustrations, paintings, and stained glass art pieces.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Mixed Media is defined as artworks comprised from a combination of different media or materials. Artworks that include electronic media are also called multimedia.</a:t>
            </a:r>
          </a:p>
        </p:txBody>
      </p:sp>
    </p:spTree>
    <p:extLst>
      <p:ext uri="{BB962C8B-B14F-4D97-AF65-F5344CB8AC3E}">
        <p14:creationId xmlns:p14="http://schemas.microsoft.com/office/powerpoint/2010/main" val="2781594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379CA0BC-7728-5A8E-B9C9-5BACD0DE75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62" r="9572" b="-1"/>
          <a:stretch/>
        </p:blipFill>
        <p:spPr bwMode="auto">
          <a:xfrm>
            <a:off x="4669537" y="10"/>
            <a:ext cx="662330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4147794-66B7-4CDE-BC75-BBDC48B2F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6657594" cy="6858000"/>
          </a:xfrm>
          <a:prstGeom prst="rect">
            <a:avLst/>
          </a:prstGeom>
          <a:solidFill>
            <a:schemeClr val="tx2">
              <a:lumMod val="50000"/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DF756E-D3F9-F664-CD8E-BC568AC1F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4860" y="365758"/>
            <a:ext cx="5560288" cy="1828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Why Photography? 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4C0D7990-62EA-2130-8C30-E8207E103F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" r="380" b="1"/>
          <a:stretch/>
        </p:blipFill>
        <p:spPr bwMode="auto">
          <a:xfrm rot="16200000">
            <a:off x="-1109472" y="1109472"/>
            <a:ext cx="6858000" cy="4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F0EF1-591A-0E48-E4B0-B0C605BC6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860" y="2324100"/>
            <a:ext cx="5560288" cy="3875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I am a landscape and flora photographer in my spare time, and I have always found photographing people to be difficult. 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I have always wanted to experiment with mixed media photography, but I have never found the time or inspiration to do so. </a:t>
            </a:r>
          </a:p>
        </p:txBody>
      </p:sp>
    </p:spTree>
    <p:extLst>
      <p:ext uri="{BB962C8B-B14F-4D97-AF65-F5344CB8AC3E}">
        <p14:creationId xmlns:p14="http://schemas.microsoft.com/office/powerpoint/2010/main" val="8139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76950-2DA6-3C71-FEFB-0F2F46773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GB" sz="3200"/>
              <a:t>What are the Inspirations? 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C1696C9-9D66-F28F-88A9-0D310FFAD0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083" b="-1"/>
          <a:stretch/>
        </p:blipFill>
        <p:spPr bwMode="auto">
          <a:xfrm>
            <a:off x="20" y="10"/>
            <a:ext cx="4872546" cy="421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Jeff League Photographer">
            <a:extLst>
              <a:ext uri="{FF2B5EF4-FFF2-40B4-BE49-F238E27FC236}">
                <a16:creationId xmlns:a16="http://schemas.microsoft.com/office/drawing/2014/main" id="{9CE4350A-80E4-C7FE-15D6-B5145A2A10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55" r="3" b="21107"/>
          <a:stretch/>
        </p:blipFill>
        <p:spPr bwMode="auto">
          <a:xfrm>
            <a:off x="5033433" y="-15764"/>
            <a:ext cx="6259407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47212-18E1-869D-A588-2C127C2FD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56" y="4943045"/>
            <a:ext cx="5665871" cy="16154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dirty="0"/>
              <a:t>There are very few mixed media photographers who I have found to take inspiration from, as not many work with pre-existing manuscripts. </a:t>
            </a:r>
          </a:p>
          <a:p>
            <a:pPr marL="0" indent="0">
              <a:buNone/>
            </a:pPr>
            <a:r>
              <a:rPr lang="en-GB" sz="1400" dirty="0"/>
              <a:t>One mixed media photographer I am inspired by is Jeff League, who works with photographs and encaustic paints (made from beeswax and resin).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32024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D1039D44-D9E7-4F27-B51A-A9D87AB78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paintings merged with photographs art photography mixed media">
            <a:extLst>
              <a:ext uri="{FF2B5EF4-FFF2-40B4-BE49-F238E27FC236}">
                <a16:creationId xmlns:a16="http://schemas.microsoft.com/office/drawing/2014/main" id="{6839BF01-FAAC-FA44-0D68-2943A3B30A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53" r="3" b="24981"/>
          <a:stretch/>
        </p:blipFill>
        <p:spPr bwMode="auto">
          <a:xfrm>
            <a:off x="20" y="-2"/>
            <a:ext cx="3923255" cy="3933014"/>
          </a:xfrm>
          <a:custGeom>
            <a:avLst/>
            <a:gdLst/>
            <a:ahLst/>
            <a:cxnLst/>
            <a:rect l="l" t="t" r="r" b="b"/>
            <a:pathLst>
              <a:path w="3923275" h="3933014">
                <a:moveTo>
                  <a:pt x="0" y="0"/>
                </a:moveTo>
                <a:lnTo>
                  <a:pt x="3923275" y="0"/>
                </a:lnTo>
                <a:lnTo>
                  <a:pt x="3923275" y="2938430"/>
                </a:lnTo>
                <a:lnTo>
                  <a:pt x="2058168" y="2938430"/>
                </a:lnTo>
                <a:lnTo>
                  <a:pt x="2058168" y="3933014"/>
                </a:lnTo>
                <a:lnTo>
                  <a:pt x="0" y="393301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5" name="Rectangle 6154">
            <a:extLst>
              <a:ext uri="{FF2B5EF4-FFF2-40B4-BE49-F238E27FC236}">
                <a16:creationId xmlns:a16="http://schemas.microsoft.com/office/drawing/2014/main" id="{C2C1DDAA-D882-4FF1-A3CE-E86DB88D4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8776" y="160866"/>
            <a:ext cx="1827348" cy="28031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C3934-77B7-5D18-B99D-DA24984E9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5076" y="1828800"/>
            <a:ext cx="4677389" cy="44767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lot of Mixed Media artists work with inks, paints, and watercolours. They also mostly work with portrait photography. </a:t>
            </a:r>
          </a:p>
          <a:p>
            <a:pPr marL="0" indent="0">
              <a:buNone/>
            </a:pPr>
            <a:r>
              <a:rPr lang="en-GB" sz="2400" dirty="0"/>
              <a:t>One artist whose portraits I was interested in was Valeria </a:t>
            </a:r>
            <a:r>
              <a:rPr lang="en-GB" sz="2400" dirty="0" err="1"/>
              <a:t>Trasatti’s</a:t>
            </a:r>
            <a:r>
              <a:rPr lang="en-GB" sz="2400" dirty="0"/>
              <a:t> Mr. FOX and </a:t>
            </a:r>
            <a:r>
              <a:rPr lang="en-GB" sz="2400" dirty="0" err="1"/>
              <a:t>Mrs.FOX</a:t>
            </a:r>
            <a:r>
              <a:rPr lang="en-GB" sz="2400" dirty="0"/>
              <a:t> portraits. </a:t>
            </a:r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E3010638-0FEA-47F7-8EC7-88B0FE33E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001" y="4110824"/>
            <a:ext cx="1883167" cy="257622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paintings merged with photographs art photography">
            <a:extLst>
              <a:ext uri="{FF2B5EF4-FFF2-40B4-BE49-F238E27FC236}">
                <a16:creationId xmlns:a16="http://schemas.microsoft.com/office/drawing/2014/main" id="{30A52F83-DA9F-B698-FA45-AB7D19602A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3" r="-1" b="19594"/>
          <a:stretch/>
        </p:blipFill>
        <p:spPr bwMode="auto">
          <a:xfrm>
            <a:off x="2233168" y="3124931"/>
            <a:ext cx="3712955" cy="373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52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>
            <a:extLst>
              <a:ext uri="{FF2B5EF4-FFF2-40B4-BE49-F238E27FC236}">
                <a16:creationId xmlns:a16="http://schemas.microsoft.com/office/drawing/2014/main" id="{2AECF223-F169-BEDB-5D11-DC388219AD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78" r="-2" b="24712"/>
          <a:stretch/>
        </p:blipFill>
        <p:spPr bwMode="auto">
          <a:xfrm>
            <a:off x="20" y="10"/>
            <a:ext cx="4654272" cy="3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3C6CF-B69B-8EDA-9BE7-395BC2404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0" y="1828800"/>
            <a:ext cx="5618092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Another Project I’ve taken inspiration from is Gabriel Nardelli Araujo’s </a:t>
            </a:r>
            <a:r>
              <a:rPr lang="en-GB" sz="2400" i="1" dirty="0"/>
              <a:t>The Canvas Project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r>
              <a:rPr lang="en-GB" sz="2400" dirty="0"/>
              <a:t>This project takes figures from classical paintings and places them into modern everyday situations through a mix of photography and photoshop. 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627B555B-1D09-8C77-60ED-70178A59B7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95" r="-2" b="41195"/>
          <a:stretch/>
        </p:blipFill>
        <p:spPr bwMode="auto">
          <a:xfrm>
            <a:off x="20" y="3429001"/>
            <a:ext cx="4654272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504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2EEA1-2FF2-BEE8-109B-CAE2195EE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GB" sz="3200"/>
              <a:t>How is this being made? 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7264B48C-6956-4F01-55B7-22063D33E9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6" r="11870" b="1"/>
          <a:stretch/>
        </p:blipFill>
        <p:spPr bwMode="auto">
          <a:xfrm>
            <a:off x="20" y="10"/>
            <a:ext cx="4872546" cy="421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88E5A557-9C27-8C11-972C-1FDF218C56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21"/>
          <a:stretch/>
        </p:blipFill>
        <p:spPr bwMode="auto">
          <a:xfrm>
            <a:off x="5033433" y="1"/>
            <a:ext cx="6259407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07152-C4B5-8CF7-F027-605CB3360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640" y="4564673"/>
            <a:ext cx="5665871" cy="16154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/>
              <a:t>The project consists of 3 stages, these being: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500"/>
              <a:t>Photographing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500"/>
              <a:t>Comparing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500"/>
              <a:t>Blending </a:t>
            </a:r>
          </a:p>
        </p:txBody>
      </p:sp>
    </p:spTree>
    <p:extLst>
      <p:ext uri="{BB962C8B-B14F-4D97-AF65-F5344CB8AC3E}">
        <p14:creationId xmlns:p14="http://schemas.microsoft.com/office/powerpoint/2010/main" val="2257411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BEE6A-59F9-139A-A212-2D90D7D36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0" y="365760"/>
            <a:ext cx="5618092" cy="1325562"/>
          </a:xfrm>
        </p:spPr>
        <p:txBody>
          <a:bodyPr>
            <a:normAutofit/>
          </a:bodyPr>
          <a:lstStyle/>
          <a:p>
            <a:r>
              <a:rPr lang="en-GB" dirty="0"/>
              <a:t>Stage 1 – Photographing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3D52945-665E-EF74-3648-E6EA951A50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01" b="3"/>
          <a:stretch/>
        </p:blipFill>
        <p:spPr bwMode="auto">
          <a:xfrm>
            <a:off x="20" y="10"/>
            <a:ext cx="4654272" cy="3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F8235-C8ED-572D-A6B2-964745357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0" y="1828800"/>
            <a:ext cx="5618092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first stage is where photographs are taken.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originally took over 200 photographs of the medieval reenactors on one of their Saturday morning combat practises.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also took several photographs of the surrounding landscape, which will most likely go unused in this project.  </a:t>
            </a: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459908EE-71BA-65A1-D07C-7F8D98749D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01" b="2"/>
          <a:stretch/>
        </p:blipFill>
        <p:spPr bwMode="auto">
          <a:xfrm>
            <a:off x="20" y="3429001"/>
            <a:ext cx="4654272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62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6ED0-3CF1-AFBF-91E1-AB9CF9338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8079" y="365760"/>
            <a:ext cx="4440488" cy="1805940"/>
          </a:xfrm>
        </p:spPr>
        <p:txBody>
          <a:bodyPr>
            <a:normAutofit/>
          </a:bodyPr>
          <a:lstStyle/>
          <a:p>
            <a:r>
              <a:rPr lang="en-GB" sz="4000"/>
              <a:t>Stage 2 – Comparisons </a:t>
            </a: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7CBFFB10-5F3C-45A5-9821-92FB368A3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4481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F2D1D0DF-B556-464D-8B70-C84F513E5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239052"/>
            <a:ext cx="3152881" cy="37498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ABB135D2-5626-A4D3-034A-03DB4ADC17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0006" y="404042"/>
            <a:ext cx="2479395" cy="341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812316E4-8A32-4D31-BCBA-DA0E40A9B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3793" y="239052"/>
            <a:ext cx="2582207" cy="24749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7CD16D11-6E07-4936-9174-D33F9D88E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264" y="4154694"/>
            <a:ext cx="3152881" cy="24700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6FAC2A80-44B3-424E-9614-534D5F430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8095" y="2874898"/>
            <a:ext cx="2577906" cy="37498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C5EB245-B587-D71A-BA3F-4579BFC49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3122086" y="3625104"/>
            <a:ext cx="3369923" cy="224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32E93-2FCC-8873-C84C-ABA59B529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079" y="2493433"/>
            <a:ext cx="4429455" cy="4045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second stage is to select a Manuscript, Illustration, or other work that lines up with the photograph in an interesting way.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can line up in several different ways, such as figures, backgrounds, or colours.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Manuscript image here is from the </a:t>
            </a:r>
            <a:r>
              <a:rPr lang="en-GB" dirty="0" err="1"/>
              <a:t>Auchinleck</a:t>
            </a:r>
            <a:r>
              <a:rPr lang="en-GB" dirty="0"/>
              <a:t> Manuscript in the National Library of Scotland (Dated to 1330)</a:t>
            </a:r>
          </a:p>
        </p:txBody>
      </p:sp>
    </p:spTree>
    <p:extLst>
      <p:ext uri="{BB962C8B-B14F-4D97-AF65-F5344CB8AC3E}">
        <p14:creationId xmlns:p14="http://schemas.microsoft.com/office/powerpoint/2010/main" val="2039137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DDDD2-D5CB-9DE5-E4CE-D87424226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>
            <a:normAutofit/>
          </a:bodyPr>
          <a:lstStyle/>
          <a:p>
            <a:r>
              <a:rPr lang="en-GB" sz="3200"/>
              <a:t>Stage 3 – Blending </a:t>
            </a:r>
          </a:p>
        </p:txBody>
      </p:sp>
      <p:sp>
        <p:nvSpPr>
          <p:cNvPr id="9223" name="Rectangle 9222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7A000-4B63-40C4-743E-8F9CF7DC3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489" y="2301555"/>
            <a:ext cx="3075836" cy="38785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In this last stage the photos and illustrations are combined to create a new image. 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This is something I have yet to attempt, as I am still looking at the best way to combine the two works into one solid image. 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15F78E67-4240-7574-297C-B0EF39771A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5" r="13120" b="-1"/>
          <a:stretch/>
        </p:blipFill>
        <p:spPr bwMode="auto">
          <a:xfrm>
            <a:off x="4639057" y="10"/>
            <a:ext cx="755294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987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65111-27D1-B81F-AA7E-59532D91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>
            <a:normAutofit/>
          </a:bodyPr>
          <a:lstStyle/>
          <a:p>
            <a:r>
              <a:rPr lang="en-GB" sz="3200"/>
              <a:t>What is the intention? </a:t>
            </a:r>
          </a:p>
        </p:txBody>
      </p:sp>
      <p:pic>
        <p:nvPicPr>
          <p:cNvPr id="10242" name="Picture 2" descr="A group of people wearing helmets&#10;&#10;Description automatically generated with medium confidence">
            <a:extLst>
              <a:ext uri="{FF2B5EF4-FFF2-40B4-BE49-F238E27FC236}">
                <a16:creationId xmlns:a16="http://schemas.microsoft.com/office/drawing/2014/main" id="{B4577B83-37FA-9ABC-444E-C82AEEECC1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7" r="10668" b="-1"/>
          <a:stretch/>
        </p:blipFill>
        <p:spPr bwMode="auto">
          <a:xfrm>
            <a:off x="20" y="10"/>
            <a:ext cx="755292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C73B7-035B-D5B3-FA66-54BC091E3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8675" y="2301555"/>
            <a:ext cx="3075836" cy="38785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I am not quite sure what I intend for this set of photographs.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It is very likely that I won’t post them anywhere, and probably forget about them.  </a:t>
            </a:r>
          </a:p>
        </p:txBody>
      </p:sp>
    </p:spTree>
    <p:extLst>
      <p:ext uri="{BB962C8B-B14F-4D97-AF65-F5344CB8AC3E}">
        <p14:creationId xmlns:p14="http://schemas.microsoft.com/office/powerpoint/2010/main" val="484371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00149-AD56-54B8-5282-E747D561F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C420C-4F18-9C4E-64C8-C1412B4D95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/>
              <a:t>Mixed Media Definition: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hlinkClick r:id="rId2"/>
              </a:rPr>
              <a:t>https://www.tate.org.uk/art/art-terms/m/mixed-media</a:t>
            </a:r>
            <a:r>
              <a:rPr lang="en-GB" dirty="0"/>
              <a:t>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/>
              <a:t>Manuscript Images from: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hlinkClick r:id="rId3"/>
              </a:rPr>
              <a:t>https://manuscriptminiatures.com</a:t>
            </a:r>
            <a:r>
              <a:rPr lang="en-GB" dirty="0"/>
              <a:t>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/>
              <a:t>Artist Photographs from: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hlinkClick r:id="rId4"/>
              </a:rPr>
              <a:t>https://jeffleague.com/portfolio/the-space-between/</a:t>
            </a:r>
            <a:r>
              <a:rPr lang="en-GB" dirty="0"/>
              <a:t>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hlinkClick r:id="rId5"/>
              </a:rPr>
              <a:t>https://www.valeriatrasatti.com/</a:t>
            </a:r>
            <a:r>
              <a:rPr lang="en-GB" dirty="0"/>
              <a:t>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hlinkClick r:id="rId6"/>
              </a:rPr>
              <a:t>https://mymodernmet.com/gabriel-nardelli-araujo-the-canvas-project/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9331024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99</TotalTime>
  <Words>546</Words>
  <Application>Microsoft Office PowerPoint</Application>
  <PresentationFormat>Widescreen</PresentationFormat>
  <Paragraphs>51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Schoolbook</vt:lpstr>
      <vt:lpstr>Wingdings 2</vt:lpstr>
      <vt:lpstr>View</vt:lpstr>
      <vt:lpstr>Mixed Media Photography – Between Manuscript and Reenactor</vt:lpstr>
      <vt:lpstr>What is the Project? </vt:lpstr>
      <vt:lpstr>Why Photography? </vt:lpstr>
      <vt:lpstr>What are the Inspirations? </vt:lpstr>
      <vt:lpstr>PowerPoint Presentation</vt:lpstr>
      <vt:lpstr>PowerPoint Presentation</vt:lpstr>
      <vt:lpstr>How is this being made? </vt:lpstr>
      <vt:lpstr>Stage 1 – Photographing </vt:lpstr>
      <vt:lpstr>Stage 2 – Comparisons </vt:lpstr>
      <vt:lpstr>Stage 3 – Blending </vt:lpstr>
      <vt:lpstr>What is the intention?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(Re)presenting and (Re)constructing the past – Project Presentation</dc:title>
  <dc:creator>Becky Laughlin</dc:creator>
  <cp:lastModifiedBy>Becky Laughlin</cp:lastModifiedBy>
  <cp:revision>2</cp:revision>
  <dcterms:created xsi:type="dcterms:W3CDTF">2022-12-04T23:01:31Z</dcterms:created>
  <dcterms:modified xsi:type="dcterms:W3CDTF">2022-12-05T10:46:11Z</dcterms:modified>
</cp:coreProperties>
</file>