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75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8288000" cy="10287000"/>
  <p:notesSz cx="6858000" cy="9144000"/>
  <p:embeddedFontLst>
    <p:embeddedFont>
      <p:font typeface="Open Sauce" pitchFamily="2" charset="77"/>
      <p:regular r:id="rId21"/>
    </p:embeddedFont>
    <p:embeddedFont>
      <p:font typeface="Open Sauce Bold" pitchFamily="2" charset="77"/>
      <p:regular r:id="rId22"/>
      <p:bold r:id="rId23"/>
    </p:embeddedFont>
    <p:embeddedFont>
      <p:font typeface="Oswald" pitchFamily="2" charset="77"/>
      <p:regular r:id="rId24"/>
    </p:embeddedFont>
    <p:embeddedFont>
      <p:font typeface="Oswald Bold" pitchFamily="2" charset="77"/>
      <p:regular r:id="rId25"/>
      <p:bold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 autoAdjust="0"/>
    <p:restoredTop sz="94633" autoAdjust="0"/>
  </p:normalViewPr>
  <p:slideViewPr>
    <p:cSldViewPr>
      <p:cViewPr varScale="1">
        <p:scale>
          <a:sx n="57" d="100"/>
          <a:sy n="57" d="100"/>
        </p:scale>
        <p:origin x="824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sv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8F4EE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849269" y="3701777"/>
            <a:ext cx="10589462" cy="6353677"/>
          </a:xfrm>
          <a:custGeom>
            <a:avLst/>
            <a:gdLst/>
            <a:ahLst/>
            <a:cxnLst/>
            <a:rect l="l" t="t" r="r" b="b"/>
            <a:pathLst>
              <a:path w="10589462" h="6353677">
                <a:moveTo>
                  <a:pt x="0" y="0"/>
                </a:moveTo>
                <a:lnTo>
                  <a:pt x="10589462" y="0"/>
                </a:lnTo>
                <a:lnTo>
                  <a:pt x="10589462" y="6353677"/>
                </a:lnTo>
                <a:lnTo>
                  <a:pt x="0" y="635367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-309834" y="258564"/>
            <a:ext cx="19403839" cy="3143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01"/>
              </a:lnSpc>
              <a:spcBef>
                <a:spcPct val="0"/>
              </a:spcBef>
            </a:pPr>
            <a:r>
              <a:rPr lang="en-US" sz="9000" b="1" spc="-360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ROOT CAUSES AND POLICY ISSUES IN HEALTHCARE QUALITY FAILURES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663280" y="8167836"/>
            <a:ext cx="11989332" cy="972108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defTabSz="1371600">
              <a:defRPr/>
            </a:pPr>
            <a:endParaRPr lang="en-GB" sz="3000" b="1">
              <a:solidFill>
                <a:prstClr val="white"/>
              </a:solidFill>
              <a:latin typeface="Myriad Pro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627431-D577-2548-76F2-C6EA0380FD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8288000" cy="102870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F5E8B5-846E-8ABC-5167-058A4256554D}"/>
              </a:ext>
            </a:extLst>
          </p:cNvPr>
          <p:cNvSpPr txBox="1"/>
          <p:nvPr/>
        </p:nvSpPr>
        <p:spPr>
          <a:xfrm>
            <a:off x="-952500" y="1754007"/>
            <a:ext cx="20193000" cy="63924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3600" spc="83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Case Study: </a:t>
            </a:r>
            <a:r>
              <a:rPr lang="en-US" sz="3600" spc="8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 Lucy Letby Scandal </a:t>
            </a:r>
          </a:p>
          <a:p>
            <a:pPr algn="ctr">
              <a:lnSpc>
                <a:spcPts val="8399"/>
              </a:lnSpc>
            </a:pPr>
            <a:r>
              <a:rPr lang="en-US" sz="3600" spc="83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Module Code &amp; Title: </a:t>
            </a:r>
            <a:r>
              <a:rPr lang="en-US" sz="3600" spc="8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Quality Assurance and Service Improvements</a:t>
            </a:r>
          </a:p>
          <a:p>
            <a:pPr algn="ctr">
              <a:lnSpc>
                <a:spcPts val="8399"/>
              </a:lnSpc>
            </a:pPr>
            <a:r>
              <a:rPr lang="en-US" sz="3600" spc="8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(LCHS7006)</a:t>
            </a:r>
          </a:p>
          <a:p>
            <a:pPr algn="ctr">
              <a:lnSpc>
                <a:spcPts val="8399"/>
              </a:lnSpc>
            </a:pPr>
            <a:r>
              <a:rPr lang="en-US" sz="3600" spc="83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Lecturer: </a:t>
            </a:r>
            <a:r>
              <a:rPr lang="en-US" sz="3600" spc="8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Brian Mashumba</a:t>
            </a:r>
          </a:p>
          <a:p>
            <a:pPr algn="ctr">
              <a:lnSpc>
                <a:spcPts val="8399"/>
              </a:lnSpc>
            </a:pPr>
            <a:r>
              <a:rPr lang="en-US" sz="3600" spc="83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Student Name &amp; Number: </a:t>
            </a:r>
            <a:r>
              <a:rPr lang="en-US" sz="3600" spc="8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Omit Hasan (2509984)</a:t>
            </a:r>
          </a:p>
          <a:p>
            <a:pPr algn="ctr">
              <a:lnSpc>
                <a:spcPts val="8399"/>
              </a:lnSpc>
            </a:pPr>
            <a:r>
              <a:rPr lang="en-US" sz="3600" spc="83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Assignment Title:</a:t>
            </a:r>
            <a:r>
              <a:rPr lang="en-US" sz="3600" spc="8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Individual Presentation – Component 1</a:t>
            </a: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TABLE OF 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31464" y="2418979"/>
            <a:ext cx="3500006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Int</a:t>
            </a:r>
            <a:r>
              <a:rPr lang="en-US" sz="2799" u="none" strike="noStrike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roductions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93696" y="2418979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131464" y="3192578"/>
            <a:ext cx="3500006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Case S</a:t>
            </a:r>
            <a:r>
              <a:rPr lang="en-US" sz="2799" u="none" strike="noStrike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ummary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593696" y="3192578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5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131464" y="3966177"/>
            <a:ext cx="40576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Swiss</a:t>
            </a:r>
            <a:r>
              <a:rPr lang="en-US" sz="2799" u="none" strike="noStrike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Cheese Model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93696" y="3966177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131464" y="4739776"/>
            <a:ext cx="40576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Root Cause</a:t>
            </a:r>
            <a:r>
              <a:rPr lang="en-US" sz="2799" u="none" strike="noStrike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Analysis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593696" y="4739776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7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131464" y="5513375"/>
            <a:ext cx="3500006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Fishbon</a:t>
            </a:r>
            <a:r>
              <a:rPr lang="en-US" sz="2799" u="none" strike="noStrike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 Diagram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93696" y="5513375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8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131464" y="6286973"/>
            <a:ext cx="3500006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Donabedian</a:t>
            </a:r>
            <a:r>
              <a:rPr lang="en-US" sz="2799" u="none" strike="noStrike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Model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593696" y="6286973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9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131464" y="7790177"/>
            <a:ext cx="440074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Policy</a:t>
            </a:r>
            <a:r>
              <a:rPr lang="en-US" sz="2799" u="none" strike="noStrike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Issues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593696" y="7790177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568004" y="2418979"/>
            <a:ext cx="6639191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mpact on Quality,Efficiency,Equity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119850" y="2418979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68004" y="4359395"/>
            <a:ext cx="3500006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Rec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ommendations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119850" y="4428832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16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568004" y="5005412"/>
            <a:ext cx="3500006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Concl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usion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6119850" y="5074849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17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568004" y="5641904"/>
            <a:ext cx="40576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eferences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6119850" y="5711341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19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131464" y="7063579"/>
            <a:ext cx="462737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Syst</a:t>
            </a:r>
            <a:r>
              <a:rPr lang="en-US" sz="2799" u="none" strike="noStrike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ems Theory Diagram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131464" y="8519157"/>
            <a:ext cx="489691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Policy</a:t>
            </a:r>
            <a:r>
              <a:rPr lang="en-US" sz="2799" u="none" strike="noStrike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Failure Flow Diagram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568004" y="3079341"/>
            <a:ext cx="462737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oot Cause Cluster Map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568004" y="3715611"/>
            <a:ext cx="477977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Culture 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of Safety Pyramid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593696" y="7063579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10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593696" y="8519157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12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6119850" y="3145550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14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119850" y="3785577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15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2214480" y="2305670"/>
            <a:ext cx="6569738" cy="3367749"/>
            <a:chOff x="0" y="0"/>
            <a:chExt cx="1518067" cy="77818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18067" cy="778185"/>
            </a:xfrm>
            <a:custGeom>
              <a:avLst/>
              <a:gdLst/>
              <a:ahLst/>
              <a:cxnLst/>
              <a:rect l="l" t="t" r="r" b="b"/>
              <a:pathLst>
                <a:path w="1518067" h="778185">
                  <a:moveTo>
                    <a:pt x="0" y="0"/>
                  </a:moveTo>
                  <a:lnTo>
                    <a:pt x="1518067" y="0"/>
                  </a:lnTo>
                  <a:lnTo>
                    <a:pt x="1518067" y="778185"/>
                  </a:lnTo>
                  <a:lnTo>
                    <a:pt x="0" y="778185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518067" cy="8162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INTRODUCTIONS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618147" y="2814046"/>
            <a:ext cx="5346036" cy="11147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468"/>
              </a:lnSpc>
              <a:spcBef>
                <a:spcPct val="0"/>
              </a:spcBef>
            </a:pPr>
            <a:r>
              <a:rPr lang="en-US" sz="3191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 case h</a:t>
            </a:r>
            <a:r>
              <a:rPr lang="en-US" sz="3191" u="none" strike="noStrike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ighlights major failures in neonatal care.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9040601" y="2305670"/>
            <a:ext cx="6569738" cy="3367749"/>
            <a:chOff x="0" y="0"/>
            <a:chExt cx="1518067" cy="77818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18067" cy="778185"/>
            </a:xfrm>
            <a:custGeom>
              <a:avLst/>
              <a:gdLst/>
              <a:ahLst/>
              <a:cxnLst/>
              <a:rect l="l" t="t" r="r" b="b"/>
              <a:pathLst>
                <a:path w="1518067" h="778185">
                  <a:moveTo>
                    <a:pt x="0" y="0"/>
                  </a:moveTo>
                  <a:lnTo>
                    <a:pt x="1518067" y="0"/>
                  </a:lnTo>
                  <a:lnTo>
                    <a:pt x="1518067" y="778185"/>
                  </a:lnTo>
                  <a:lnTo>
                    <a:pt x="0" y="778185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518067" cy="8162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9444269" y="2552037"/>
            <a:ext cx="6166070" cy="2808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468"/>
              </a:lnSpc>
              <a:spcBef>
                <a:spcPct val="0"/>
              </a:spcBef>
            </a:pPr>
            <a:r>
              <a:rPr lang="en-US" sz="3191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 Gu</a:t>
            </a:r>
            <a:r>
              <a:rPr lang="en-US" sz="3191" u="none" strike="noStrike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ardian describes the unit as “understaffed and underskilled… operating beyond its skills and capacity.”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2214480" y="5890551"/>
            <a:ext cx="6569738" cy="3367749"/>
            <a:chOff x="0" y="0"/>
            <a:chExt cx="1518067" cy="77818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518067" cy="778185"/>
            </a:xfrm>
            <a:custGeom>
              <a:avLst/>
              <a:gdLst/>
              <a:ahLst/>
              <a:cxnLst/>
              <a:rect l="l" t="t" r="r" b="b"/>
              <a:pathLst>
                <a:path w="1518067" h="778185">
                  <a:moveTo>
                    <a:pt x="0" y="0"/>
                  </a:moveTo>
                  <a:lnTo>
                    <a:pt x="1518067" y="0"/>
                  </a:lnTo>
                  <a:lnTo>
                    <a:pt x="1518067" y="778185"/>
                  </a:lnTo>
                  <a:lnTo>
                    <a:pt x="0" y="778185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1518067" cy="8162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2618147" y="6398927"/>
            <a:ext cx="5835734" cy="22437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468"/>
              </a:lnSpc>
              <a:spcBef>
                <a:spcPct val="0"/>
              </a:spcBef>
            </a:pPr>
            <a:r>
              <a:rPr lang="en-US" sz="3191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</a:t>
            </a:r>
            <a:r>
              <a:rPr lang="en-US" sz="3191" u="none" strike="noStrike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will use the Swiss Cheese Model, RCA, Fishbone Diagram, and Donabedian Model.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9040601" y="5890551"/>
            <a:ext cx="6569738" cy="3367749"/>
            <a:chOff x="0" y="0"/>
            <a:chExt cx="1518067" cy="778185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518067" cy="778185"/>
            </a:xfrm>
            <a:custGeom>
              <a:avLst/>
              <a:gdLst/>
              <a:ahLst/>
              <a:cxnLst/>
              <a:rect l="l" t="t" r="r" b="b"/>
              <a:pathLst>
                <a:path w="1518067" h="778185">
                  <a:moveTo>
                    <a:pt x="0" y="0"/>
                  </a:moveTo>
                  <a:lnTo>
                    <a:pt x="1518067" y="0"/>
                  </a:lnTo>
                  <a:lnTo>
                    <a:pt x="1518067" y="778185"/>
                  </a:lnTo>
                  <a:lnTo>
                    <a:pt x="0" y="778185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1518067" cy="8162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9444269" y="6398927"/>
            <a:ext cx="5346036" cy="22437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68"/>
              </a:lnSpc>
              <a:spcBef>
                <a:spcPct val="0"/>
              </a:spcBef>
            </a:pPr>
            <a:r>
              <a:rPr lang="en-US" sz="3191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</a:t>
            </a:r>
            <a:r>
              <a:rPr lang="en-US" sz="3191" u="none" strike="noStrike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im: identify root causes, policy failures, and impacts on service provision.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CASE SUMMARY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77177" y="2323657"/>
            <a:ext cx="15034549" cy="6715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63593" lvl="1" indent="-431796" algn="l">
              <a:lnSpc>
                <a:spcPts val="7719"/>
              </a:lnSpc>
              <a:buFont typeface="Arial"/>
              <a:buChar char="•"/>
            </a:pPr>
            <a:r>
              <a:rPr lang="en-US" sz="3999" spc="7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13 b</a:t>
            </a:r>
            <a:r>
              <a:rPr lang="en-US" sz="3999" u="none" strike="noStrike" spc="7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aby deaths between 2015–2016.</a:t>
            </a:r>
          </a:p>
          <a:p>
            <a:pPr marL="863593" lvl="1" indent="-431796" algn="l">
              <a:lnSpc>
                <a:spcPts val="7719"/>
              </a:lnSpc>
              <a:buFont typeface="Arial"/>
              <a:buChar char="•"/>
            </a:pPr>
            <a:r>
              <a:rPr lang="en-US" sz="3999" u="none" strike="noStrike" spc="7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Staff repeatedly raised concerns about safety.</a:t>
            </a:r>
          </a:p>
          <a:p>
            <a:pPr marL="863593" lvl="1" indent="-431796" algn="l">
              <a:lnSpc>
                <a:spcPts val="7719"/>
              </a:lnSpc>
              <a:buFont typeface="Arial"/>
              <a:buChar char="•"/>
            </a:pPr>
            <a:r>
              <a:rPr lang="en-US" sz="3999" u="none" strike="noStrike" spc="7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Environmental hazards: contaminated taps, sewage leaks.</a:t>
            </a:r>
          </a:p>
          <a:p>
            <a:pPr marL="863593" lvl="1" indent="-431796" algn="l">
              <a:lnSpc>
                <a:spcPts val="7719"/>
              </a:lnSpc>
              <a:buFont typeface="Arial"/>
              <a:buChar char="•"/>
            </a:pPr>
            <a:r>
              <a:rPr lang="en-US" sz="3999" u="none" strike="noStrike" spc="7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Lack of senior medical cover.</a:t>
            </a:r>
          </a:p>
          <a:p>
            <a:pPr marL="863593" lvl="1" indent="-431796" algn="l">
              <a:lnSpc>
                <a:spcPts val="7719"/>
              </a:lnSpc>
              <a:buFont typeface="Arial"/>
              <a:buChar char="•"/>
            </a:pPr>
            <a:r>
              <a:rPr lang="en-US" sz="3999" u="none" strike="noStrike" spc="7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Babies needing Level‑3 care remained in a Level‑2 unit.</a:t>
            </a:r>
          </a:p>
          <a:p>
            <a:pPr marL="0" lvl="0" indent="0" algn="l">
              <a:lnSpc>
                <a:spcPts val="7719"/>
              </a:lnSpc>
            </a:pPr>
            <a:endParaRPr lang="en-US" sz="3999" u="none" strike="noStrike" spc="7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SWISS CHEESE MODEL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24751" y="1945771"/>
            <a:ext cx="15034549" cy="8229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20414" lvl="1" indent="-410207" algn="l">
              <a:lnSpc>
                <a:spcPts val="7333"/>
              </a:lnSpc>
              <a:buFont typeface="Arial"/>
              <a:buChar char="•"/>
            </a:pPr>
            <a:r>
              <a:rPr lang="en-US" sz="3799" spc="7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Organisational f</a:t>
            </a:r>
            <a:r>
              <a:rPr lang="en-US" sz="3799" u="none" strike="noStrike" spc="7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ailures: Level‑2 unit forced to provide Level‑3 care.</a:t>
            </a:r>
          </a:p>
          <a:p>
            <a:pPr marL="820414" lvl="1" indent="-410207" algn="l">
              <a:lnSpc>
                <a:spcPts val="7333"/>
              </a:lnSpc>
              <a:buFont typeface="Arial"/>
              <a:buChar char="•"/>
            </a:pPr>
            <a:r>
              <a:rPr lang="en-US" sz="3799" u="none" strike="noStrike" spc="7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Governance failures: red‑rated risks ignored.</a:t>
            </a:r>
          </a:p>
          <a:p>
            <a:pPr marL="820414" lvl="1" indent="-410207" algn="l">
              <a:lnSpc>
                <a:spcPts val="7333"/>
              </a:lnSpc>
              <a:buFont typeface="Arial"/>
              <a:buChar char="•"/>
            </a:pPr>
            <a:r>
              <a:rPr lang="en-US" sz="3799" u="none" strike="noStrike" spc="7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Workforce failures: chronic understaffing.</a:t>
            </a:r>
          </a:p>
          <a:p>
            <a:pPr marL="820414" lvl="1" indent="-410207" algn="l">
              <a:lnSpc>
                <a:spcPts val="7333"/>
              </a:lnSpc>
              <a:buFont typeface="Arial"/>
              <a:buChar char="•"/>
            </a:pPr>
            <a:r>
              <a:rPr lang="en-US" sz="3799" u="none" strike="noStrike" spc="7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Process failures: delayed escalation, failed intubations.</a:t>
            </a:r>
          </a:p>
          <a:p>
            <a:pPr marL="820414" lvl="1" indent="-410207" algn="l">
              <a:lnSpc>
                <a:spcPts val="7333"/>
              </a:lnSpc>
              <a:buFont typeface="Arial"/>
              <a:buChar char="•"/>
            </a:pPr>
            <a:r>
              <a:rPr lang="en-US" sz="3799" u="none" strike="noStrike" spc="7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Environmental failures: Pseudomonas contamination, sewage leaks.</a:t>
            </a:r>
          </a:p>
          <a:p>
            <a:pPr marL="820414" lvl="1" indent="-410207" algn="l">
              <a:lnSpc>
                <a:spcPts val="7333"/>
              </a:lnSpc>
              <a:buFont typeface="Arial"/>
              <a:buChar char="•"/>
            </a:pPr>
            <a:r>
              <a:rPr lang="en-US" sz="3799" u="none" strike="noStrike" spc="7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Alignment of failures → preventable harm</a:t>
            </a:r>
          </a:p>
          <a:p>
            <a:pPr marL="0" lvl="0" indent="0" algn="l">
              <a:lnSpc>
                <a:spcPts val="7333"/>
              </a:lnSpc>
            </a:pPr>
            <a:endParaRPr lang="en-US" sz="3799" u="none" strike="noStrike" spc="75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7018794" y="8767445"/>
            <a:ext cx="240506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214989" y="2754209"/>
            <a:ext cx="2789202" cy="5480151"/>
            <a:chOff x="0" y="0"/>
            <a:chExt cx="413686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13686" cy="812800"/>
            </a:xfrm>
            <a:custGeom>
              <a:avLst/>
              <a:gdLst/>
              <a:ahLst/>
              <a:cxnLst/>
              <a:rect l="l" t="t" r="r" b="b"/>
              <a:pathLst>
                <a:path w="413686" h="812800">
                  <a:moveTo>
                    <a:pt x="0" y="0"/>
                  </a:moveTo>
                  <a:lnTo>
                    <a:pt x="413686" y="0"/>
                  </a:lnTo>
                  <a:lnTo>
                    <a:pt x="413686" y="812800"/>
                  </a:lnTo>
                  <a:lnTo>
                    <a:pt x="0" y="81280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13686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ROOT CAUSE ANALYSIS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47045" y="5427610"/>
            <a:ext cx="2783808" cy="19767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Understaffed and under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skilled workforce.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7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9744" y="2888896"/>
            <a:ext cx="996691" cy="1774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4560"/>
              </a:lnSpc>
              <a:spcBef>
                <a:spcPct val="0"/>
              </a:spcBef>
            </a:pPr>
            <a:r>
              <a:rPr lang="en-US" sz="10400" b="1" u="none" strike="noStrike" spc="-208">
                <a:solidFill>
                  <a:srgbClr val="FF8210"/>
                </a:solidFill>
                <a:latin typeface="Oswald Bold"/>
                <a:ea typeface="Oswald Bold"/>
                <a:cs typeface="Oswald Bold"/>
                <a:sym typeface="Oswald Bold"/>
              </a:rPr>
              <a:t>1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3004191" y="4663086"/>
            <a:ext cx="2587029" cy="5480151"/>
            <a:chOff x="0" y="0"/>
            <a:chExt cx="383701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383701" cy="812800"/>
            </a:xfrm>
            <a:custGeom>
              <a:avLst/>
              <a:gdLst/>
              <a:ahLst/>
              <a:cxnLst/>
              <a:rect l="l" t="t" r="r" b="b"/>
              <a:pathLst>
                <a:path w="383701" h="812800">
                  <a:moveTo>
                    <a:pt x="0" y="0"/>
                  </a:moveTo>
                  <a:lnTo>
                    <a:pt x="383701" y="0"/>
                  </a:lnTo>
                  <a:lnTo>
                    <a:pt x="383701" y="812800"/>
                  </a:lnTo>
                  <a:lnTo>
                    <a:pt x="0" y="81280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383701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3369702" y="7316532"/>
            <a:ext cx="2783808" cy="1481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Insuffici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ent consultant presence.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364203" y="4797773"/>
            <a:ext cx="996691" cy="1774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4560"/>
              </a:lnSpc>
              <a:spcBef>
                <a:spcPct val="0"/>
              </a:spcBef>
            </a:pPr>
            <a:r>
              <a:rPr lang="en-US" sz="10400" b="1" spc="-208">
                <a:solidFill>
                  <a:srgbClr val="FF8210"/>
                </a:solidFill>
                <a:latin typeface="Oswald Bold"/>
                <a:ea typeface="Oswald Bold"/>
                <a:cs typeface="Oswald Bold"/>
                <a:sym typeface="Oswald Bold"/>
              </a:rPr>
              <a:t>2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5712663" y="2081748"/>
            <a:ext cx="2824794" cy="5480151"/>
            <a:chOff x="0" y="0"/>
            <a:chExt cx="418965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418965" cy="812800"/>
            </a:xfrm>
            <a:custGeom>
              <a:avLst/>
              <a:gdLst/>
              <a:ahLst/>
              <a:cxnLst/>
              <a:rect l="l" t="t" r="r" b="b"/>
              <a:pathLst>
                <a:path w="418965" h="812800">
                  <a:moveTo>
                    <a:pt x="0" y="0"/>
                  </a:moveTo>
                  <a:lnTo>
                    <a:pt x="418965" y="0"/>
                  </a:lnTo>
                  <a:lnTo>
                    <a:pt x="418965" y="812800"/>
                  </a:lnTo>
                  <a:lnTo>
                    <a:pt x="0" y="81280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418965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5851092" y="4755149"/>
            <a:ext cx="2783808" cy="1481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Delay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ed recognition of deterioration.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110964" y="2216435"/>
            <a:ext cx="996691" cy="1774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4560"/>
              </a:lnSpc>
              <a:spcBef>
                <a:spcPct val="0"/>
              </a:spcBef>
            </a:pPr>
            <a:r>
              <a:rPr lang="en-US" sz="10400" b="1" spc="-208">
                <a:solidFill>
                  <a:srgbClr val="FF8210"/>
                </a:solidFill>
                <a:latin typeface="Oswald Bold"/>
                <a:ea typeface="Oswald Bold"/>
                <a:cs typeface="Oswald Bold"/>
                <a:sym typeface="Oswald Bold"/>
              </a:rPr>
              <a:t>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8537457" y="4643132"/>
            <a:ext cx="2575836" cy="5480151"/>
            <a:chOff x="0" y="0"/>
            <a:chExt cx="38204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382040" cy="812800"/>
            </a:xfrm>
            <a:custGeom>
              <a:avLst/>
              <a:gdLst/>
              <a:ahLst/>
              <a:cxnLst/>
              <a:rect l="l" t="t" r="r" b="b"/>
              <a:pathLst>
                <a:path w="382040" h="812800">
                  <a:moveTo>
                    <a:pt x="0" y="0"/>
                  </a:moveTo>
                  <a:lnTo>
                    <a:pt x="382040" y="0"/>
                  </a:lnTo>
                  <a:lnTo>
                    <a:pt x="382040" y="812800"/>
                  </a:lnTo>
                  <a:lnTo>
                    <a:pt x="0" y="81280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22" name="TextBox 22"/>
            <p:cNvSpPr txBox="1"/>
            <p:nvPr/>
          </p:nvSpPr>
          <p:spPr>
            <a:xfrm>
              <a:off x="0" y="-38100"/>
              <a:ext cx="38204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8797329" y="7331508"/>
            <a:ext cx="2783808" cy="1481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Repeated failed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intubations.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255669" y="4777819"/>
            <a:ext cx="996691" cy="1774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4560"/>
              </a:lnSpc>
              <a:spcBef>
                <a:spcPct val="0"/>
              </a:spcBef>
            </a:pPr>
            <a:r>
              <a:rPr lang="en-US" sz="10400" b="1" spc="-208">
                <a:solidFill>
                  <a:srgbClr val="FF8210"/>
                </a:solidFill>
                <a:latin typeface="Oswald Bold"/>
                <a:ea typeface="Oswald Bold"/>
                <a:cs typeface="Oswald Bold"/>
                <a:sym typeface="Oswald Bold"/>
              </a:rPr>
              <a:t>4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11242308" y="2081748"/>
            <a:ext cx="2807382" cy="5480151"/>
            <a:chOff x="0" y="0"/>
            <a:chExt cx="416383" cy="8128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416383" cy="812800"/>
            </a:xfrm>
            <a:custGeom>
              <a:avLst/>
              <a:gdLst/>
              <a:ahLst/>
              <a:cxnLst/>
              <a:rect l="l" t="t" r="r" b="b"/>
              <a:pathLst>
                <a:path w="416383" h="812800">
                  <a:moveTo>
                    <a:pt x="0" y="0"/>
                  </a:moveTo>
                  <a:lnTo>
                    <a:pt x="416383" y="0"/>
                  </a:lnTo>
                  <a:lnTo>
                    <a:pt x="416383" y="812800"/>
                  </a:lnTo>
                  <a:lnTo>
                    <a:pt x="0" y="81280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27" name="TextBox 27"/>
            <p:cNvSpPr txBox="1"/>
            <p:nvPr/>
          </p:nvSpPr>
          <p:spPr>
            <a:xfrm>
              <a:off x="0" y="-38100"/>
              <a:ext cx="416383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1465907" y="4755149"/>
            <a:ext cx="2783808" cy="2472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Lack of neonatal transpor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 and intensive care cots.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982954" y="2216435"/>
            <a:ext cx="996691" cy="1774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4560"/>
              </a:lnSpc>
              <a:spcBef>
                <a:spcPct val="0"/>
              </a:spcBef>
            </a:pPr>
            <a:r>
              <a:rPr lang="en-US" sz="10400" b="1" spc="-208">
                <a:solidFill>
                  <a:srgbClr val="FF8210"/>
                </a:solidFill>
                <a:latin typeface="Oswald Bold"/>
                <a:ea typeface="Oswald Bold"/>
                <a:cs typeface="Oswald Bold"/>
                <a:sym typeface="Oswald Bold"/>
              </a:rPr>
              <a:t>5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14049690" y="4643132"/>
            <a:ext cx="2807382" cy="5480151"/>
            <a:chOff x="0" y="0"/>
            <a:chExt cx="416383" cy="8128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416383" cy="812800"/>
            </a:xfrm>
            <a:custGeom>
              <a:avLst/>
              <a:gdLst/>
              <a:ahLst/>
              <a:cxnLst/>
              <a:rect l="l" t="t" r="r" b="b"/>
              <a:pathLst>
                <a:path w="416383" h="812800">
                  <a:moveTo>
                    <a:pt x="0" y="0"/>
                  </a:moveTo>
                  <a:lnTo>
                    <a:pt x="416383" y="0"/>
                  </a:lnTo>
                  <a:lnTo>
                    <a:pt x="416383" y="812800"/>
                  </a:lnTo>
                  <a:lnTo>
                    <a:pt x="0" y="81280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32" name="TextBox 32"/>
            <p:cNvSpPr txBox="1"/>
            <p:nvPr/>
          </p:nvSpPr>
          <p:spPr>
            <a:xfrm>
              <a:off x="0" y="-38100"/>
              <a:ext cx="416383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14309562" y="7316532"/>
            <a:ext cx="2783808" cy="1481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Unsafe physic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al environment.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4826609" y="4777819"/>
            <a:ext cx="996691" cy="1774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4560"/>
              </a:lnSpc>
              <a:spcBef>
                <a:spcPct val="0"/>
              </a:spcBef>
            </a:pPr>
            <a:r>
              <a:rPr lang="en-US" sz="10400" b="1" spc="-208">
                <a:solidFill>
                  <a:srgbClr val="FF8210"/>
                </a:solidFill>
                <a:latin typeface="Oswald Bold"/>
                <a:ea typeface="Oswald Bold"/>
                <a:cs typeface="Oswald Bold"/>
                <a:sym typeface="Oswald Bold"/>
              </a:rPr>
              <a:t>6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6980309" y="594777"/>
            <a:ext cx="4898882" cy="4898882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FISHBONE DIAGRAM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0657439" y="5143500"/>
            <a:ext cx="4898882" cy="4898882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3106880" y="594777"/>
            <a:ext cx="4898882" cy="4898882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1331422" y="6043579"/>
            <a:ext cx="3550916" cy="30510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04"/>
              </a:lnSpc>
            </a:pPr>
            <a:r>
              <a:rPr lang="en-US" sz="2503" b="1" spc="5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Management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Risk warning</a:t>
            </a: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 ignored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Defensive culture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Slow response to deaths</a:t>
            </a:r>
          </a:p>
          <a:p>
            <a:pPr marL="0" lvl="0" indent="0" algn="l">
              <a:lnSpc>
                <a:spcPts val="3504"/>
              </a:lnSpc>
              <a:spcBef>
                <a:spcPct val="0"/>
              </a:spcBef>
            </a:pPr>
            <a:endParaRPr lang="en-US" sz="2503" u="none" strike="noStrike" spc="5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7654292" y="1494856"/>
            <a:ext cx="4224899" cy="30510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04"/>
              </a:lnSpc>
              <a:spcBef>
                <a:spcPct val="0"/>
              </a:spcBef>
            </a:pPr>
            <a:r>
              <a:rPr lang="en-US" sz="2503" b="1" spc="5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Proc</a:t>
            </a:r>
            <a:r>
              <a:rPr lang="en-US" sz="2503" b="1" u="none" strike="noStrike" spc="5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esses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Delayed escalation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Failed intubations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Poor recognition of deterioration</a:t>
            </a:r>
          </a:p>
          <a:p>
            <a:pPr marL="0" lvl="0" indent="0" algn="l">
              <a:lnSpc>
                <a:spcPts val="3504"/>
              </a:lnSpc>
              <a:spcBef>
                <a:spcPct val="0"/>
              </a:spcBef>
            </a:pPr>
            <a:endParaRPr lang="en-US" sz="2503" u="none" strike="noStrike" spc="5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l">
              <a:lnSpc>
                <a:spcPts val="3504"/>
              </a:lnSpc>
              <a:spcBef>
                <a:spcPct val="0"/>
              </a:spcBef>
            </a:pPr>
            <a:endParaRPr lang="en-US" sz="2503" u="none" strike="noStrike" spc="5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3780863" y="1713931"/>
            <a:ext cx="4224899" cy="2612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04"/>
              </a:lnSpc>
              <a:spcBef>
                <a:spcPct val="0"/>
              </a:spcBef>
            </a:pPr>
            <a:r>
              <a:rPr lang="en-US" sz="2503" b="1" spc="5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Environ</a:t>
            </a:r>
            <a:r>
              <a:rPr lang="en-US" sz="2503" b="1" u="none" strike="noStrike" spc="5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ment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Contaminated taps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Sewage leaks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Cramped, outdated unit</a:t>
            </a:r>
          </a:p>
          <a:p>
            <a:pPr marL="0" lvl="0" indent="0" algn="l">
              <a:lnSpc>
                <a:spcPts val="3504"/>
              </a:lnSpc>
              <a:spcBef>
                <a:spcPct val="0"/>
              </a:spcBef>
            </a:pPr>
            <a:endParaRPr lang="en-US" sz="2503" u="none" strike="noStrike" spc="5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8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90995" y="2184785"/>
            <a:ext cx="4898882" cy="4898882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19" name="TextBox 1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4530868" y="5143500"/>
            <a:ext cx="4898882" cy="4898882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22" name="TextBox 2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5204851" y="6262654"/>
            <a:ext cx="3550916" cy="2612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04"/>
              </a:lnSpc>
            </a:pPr>
            <a:r>
              <a:rPr lang="en-US" sz="2503" b="1" spc="5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Capacity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No</a:t>
            </a: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tertiary cots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Transport delays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Limited specialist equipment</a:t>
            </a:r>
          </a:p>
          <a:p>
            <a:pPr marL="0" lvl="0" indent="0" algn="l">
              <a:lnSpc>
                <a:spcPts val="3504"/>
              </a:lnSpc>
              <a:spcBef>
                <a:spcPct val="0"/>
              </a:spcBef>
            </a:pPr>
            <a:endParaRPr lang="en-US" sz="2503" u="none" strike="noStrike" spc="5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28844" y="3084864"/>
            <a:ext cx="4543256" cy="30510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04"/>
              </a:lnSpc>
              <a:spcBef>
                <a:spcPct val="0"/>
              </a:spcBef>
            </a:pPr>
            <a:r>
              <a:rPr lang="en-US" sz="2503" b="1" spc="5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</a:t>
            </a:r>
            <a:r>
              <a:rPr lang="en-US" sz="2503" b="1" u="none" strike="noStrike" spc="5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eople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Understaffed and underskilled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Loss of senior nurses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Junior doctors unsupported</a:t>
            </a:r>
          </a:p>
          <a:p>
            <a:pPr marL="0" lvl="0" indent="0" algn="l">
              <a:lnSpc>
                <a:spcPts val="3504"/>
              </a:lnSpc>
              <a:spcBef>
                <a:spcPct val="0"/>
              </a:spcBef>
            </a:pPr>
            <a:endParaRPr lang="en-US" sz="2503" u="none" strike="noStrike" spc="5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27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Freeform 3"/>
          <p:cNvSpPr/>
          <p:nvPr/>
        </p:nvSpPr>
        <p:spPr>
          <a:xfrm>
            <a:off x="545867" y="5143500"/>
            <a:ext cx="1686404" cy="1663414"/>
          </a:xfrm>
          <a:custGeom>
            <a:avLst/>
            <a:gdLst/>
            <a:ahLst/>
            <a:cxnLst/>
            <a:rect l="l" t="t" r="r" b="b"/>
            <a:pathLst>
              <a:path w="1686404" h="1663414">
                <a:moveTo>
                  <a:pt x="0" y="0"/>
                </a:moveTo>
                <a:lnTo>
                  <a:pt x="1686405" y="0"/>
                </a:lnTo>
                <a:lnTo>
                  <a:pt x="1686405" y="1663414"/>
                </a:lnTo>
                <a:lnTo>
                  <a:pt x="0" y="166341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589068" y="7976094"/>
            <a:ext cx="1450764" cy="1716052"/>
          </a:xfrm>
          <a:custGeom>
            <a:avLst/>
            <a:gdLst/>
            <a:ahLst/>
            <a:cxnLst/>
            <a:rect l="l" t="t" r="r" b="b"/>
            <a:pathLst>
              <a:path w="1450764" h="1716052">
                <a:moveTo>
                  <a:pt x="0" y="0"/>
                </a:moveTo>
                <a:lnTo>
                  <a:pt x="1450764" y="0"/>
                </a:lnTo>
                <a:lnTo>
                  <a:pt x="1450764" y="1716052"/>
                </a:lnTo>
                <a:lnTo>
                  <a:pt x="0" y="17160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620149" y="2542118"/>
            <a:ext cx="1537840" cy="1563423"/>
          </a:xfrm>
          <a:custGeom>
            <a:avLst/>
            <a:gdLst/>
            <a:ahLst/>
            <a:cxnLst/>
            <a:rect l="l" t="t" r="r" b="b"/>
            <a:pathLst>
              <a:path w="1537840" h="1563423">
                <a:moveTo>
                  <a:pt x="0" y="0"/>
                </a:moveTo>
                <a:lnTo>
                  <a:pt x="1537840" y="0"/>
                </a:lnTo>
                <a:lnTo>
                  <a:pt x="1537840" y="1563424"/>
                </a:lnTo>
                <a:lnTo>
                  <a:pt x="0" y="156342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9144000" y="0"/>
            <a:ext cx="12352120" cy="10287000"/>
          </a:xfrm>
          <a:custGeom>
            <a:avLst/>
            <a:gdLst/>
            <a:ahLst/>
            <a:cxnLst/>
            <a:rect l="l" t="t" r="r" b="b"/>
            <a:pathLst>
              <a:path w="12352120" h="10287000">
                <a:moveTo>
                  <a:pt x="0" y="0"/>
                </a:moveTo>
                <a:lnTo>
                  <a:pt x="12352120" y="0"/>
                </a:lnTo>
                <a:lnTo>
                  <a:pt x="1235212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2500" r="-12500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DONABEDIAN MODEL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F8F4ED"/>
                </a:solidFill>
                <a:latin typeface="Open Sauce"/>
                <a:ea typeface="Open Sauce"/>
                <a:cs typeface="Open Sauce"/>
                <a:sym typeface="Open Sauce"/>
              </a:rPr>
              <a:t>6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139179" y="2475443"/>
            <a:ext cx="5232153" cy="2967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 b="1" spc="5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Structure:</a:t>
            </a:r>
          </a:p>
          <a:p>
            <a:pPr marL="604519" lvl="1" indent="-302260" algn="l">
              <a:lnSpc>
                <a:spcPts val="3919"/>
              </a:lnSpc>
              <a:spcBef>
                <a:spcPct val="0"/>
              </a:spcBef>
              <a:buFont typeface="Arial"/>
              <a:buChar char="•"/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Staffing short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ages</a:t>
            </a:r>
          </a:p>
          <a:p>
            <a:pPr marL="604519" lvl="1" indent="-302260" algn="l">
              <a:lnSpc>
                <a:spcPts val="3919"/>
              </a:lnSpc>
              <a:spcBef>
                <a:spcPct val="0"/>
              </a:spcBef>
              <a:buFont typeface="Arial"/>
              <a:buChar char="•"/>
            </a:pP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No consultant neonatologist</a:t>
            </a:r>
          </a:p>
          <a:p>
            <a:pPr marL="604519" lvl="1" indent="-302260" algn="l">
              <a:lnSpc>
                <a:spcPts val="3919"/>
              </a:lnSpc>
              <a:spcBef>
                <a:spcPct val="0"/>
              </a:spcBef>
              <a:buFont typeface="Arial"/>
              <a:buChar char="•"/>
            </a:pP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Outdated unit</a:t>
            </a:r>
          </a:p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endParaRPr lang="en-US" sz="2799" u="none" strike="noStrike" spc="55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235655" y="5376123"/>
            <a:ext cx="4272891" cy="2472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b="1" spc="5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Proc</a:t>
            </a:r>
            <a:r>
              <a:rPr lang="en-US" sz="2799" b="1" u="none" strike="noStrike" spc="5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ess:</a:t>
            </a:r>
          </a:p>
          <a:p>
            <a:pPr marL="604519" lvl="1" indent="-302260" algn="l">
              <a:lnSpc>
                <a:spcPts val="3919"/>
              </a:lnSpc>
              <a:spcBef>
                <a:spcPct val="0"/>
              </a:spcBef>
              <a:buFont typeface="Arial"/>
              <a:buChar char="•"/>
            </a:pP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Delayed escalation</a:t>
            </a:r>
          </a:p>
          <a:p>
            <a:pPr marL="604519" lvl="1" indent="-302260" algn="l">
              <a:lnSpc>
                <a:spcPts val="3919"/>
              </a:lnSpc>
              <a:spcBef>
                <a:spcPct val="0"/>
              </a:spcBef>
              <a:buFont typeface="Arial"/>
              <a:buChar char="•"/>
            </a:pP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Failed intubations</a:t>
            </a:r>
          </a:p>
          <a:p>
            <a:pPr marL="604519" lvl="1" indent="-302260" algn="l">
              <a:lnSpc>
                <a:spcPts val="3919"/>
              </a:lnSpc>
              <a:spcBef>
                <a:spcPct val="0"/>
              </a:spcBef>
              <a:buFont typeface="Arial"/>
              <a:buChar char="•"/>
            </a:pP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Poor monitoring</a:t>
            </a:r>
          </a:p>
          <a:p>
            <a:pPr algn="l">
              <a:lnSpc>
                <a:spcPts val="3919"/>
              </a:lnSpc>
              <a:spcBef>
                <a:spcPct val="0"/>
              </a:spcBef>
            </a:pPr>
            <a:endParaRPr lang="en-US" sz="2799" u="none" strike="noStrike" spc="55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139179" y="7564755"/>
            <a:ext cx="4272891" cy="2472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 b="1" spc="5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Outcome:</a:t>
            </a:r>
          </a:p>
          <a:p>
            <a:pPr marL="604519" lvl="1" indent="-302260" algn="l">
              <a:lnSpc>
                <a:spcPts val="3919"/>
              </a:lnSpc>
              <a:buFont typeface="Arial"/>
              <a:buChar char="•"/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Preventable deaths</a:t>
            </a:r>
          </a:p>
          <a:p>
            <a:pPr marL="604519" lvl="1" indent="-302260" algn="l">
              <a:lnSpc>
                <a:spcPts val="3919"/>
              </a:lnSpc>
              <a:buFont typeface="Arial"/>
              <a:buChar char="•"/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Long‑term harm</a:t>
            </a:r>
          </a:p>
          <a:p>
            <a:pPr marL="604519" lvl="1" indent="-302260" algn="l">
              <a:lnSpc>
                <a:spcPts val="3919"/>
              </a:lnSpc>
              <a:spcBef>
                <a:spcPct val="0"/>
              </a:spcBef>
              <a:buFont typeface="Arial"/>
              <a:buChar char="•"/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Lo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ss of trust</a:t>
            </a:r>
          </a:p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endParaRPr lang="en-US" sz="2799" u="none" strike="noStrike" spc="55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27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11621568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SYSTEMS THEORY IN HEALTHCARE FAILURES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00" y="3200418"/>
            <a:ext cx="7433089" cy="6295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46"/>
              </a:lnSpc>
            </a:pPr>
            <a:r>
              <a:rPr lang="en-US" sz="3574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</a:t>
            </a:r>
            <a:r>
              <a:rPr lang="en-US" sz="3574" b="1" spc="7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nputs:</a:t>
            </a:r>
          </a:p>
          <a:p>
            <a:pPr algn="l">
              <a:lnSpc>
                <a:spcPts val="4146"/>
              </a:lnSpc>
            </a:pPr>
            <a:r>
              <a:rPr lang="en-US" sz="3574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Staffi</a:t>
            </a: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ng levels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Skills &amp; training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Equipment &amp; resources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Policies &amp; guidelines</a:t>
            </a:r>
          </a:p>
          <a:p>
            <a:pPr algn="l">
              <a:lnSpc>
                <a:spcPts val="4146"/>
              </a:lnSpc>
            </a:pPr>
            <a:endParaRPr lang="en-US" sz="3574" u="none" strike="noStrike" spc="71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4146"/>
              </a:lnSpc>
            </a:pPr>
            <a:r>
              <a:rPr lang="en-US" sz="3574" b="1" u="none" strike="noStrike" spc="7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Processes: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Clinical decision‑making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Communication &amp; escalation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Monitoring &amp; documentation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Leadership behaviour</a:t>
            </a:r>
          </a:p>
          <a:p>
            <a:pPr algn="l">
              <a:lnSpc>
                <a:spcPts val="4146"/>
              </a:lnSpc>
            </a:pPr>
            <a:endParaRPr lang="en-US" sz="3574" u="none" strike="noStrike" spc="71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9826211" y="3200418"/>
            <a:ext cx="5088285" cy="6295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46"/>
              </a:lnSpc>
            </a:pPr>
            <a:r>
              <a:rPr lang="en-US" sz="3574" b="1" spc="7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Outputs:</a:t>
            </a:r>
          </a:p>
          <a:p>
            <a:pPr algn="l">
              <a:lnSpc>
                <a:spcPts val="4146"/>
              </a:lnSpc>
            </a:pPr>
            <a:r>
              <a:rPr lang="en-US" sz="3574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Patie</a:t>
            </a: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nt outcomes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Safety incidents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Staff wellbeing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Service performance</a:t>
            </a:r>
          </a:p>
          <a:p>
            <a:pPr algn="l">
              <a:lnSpc>
                <a:spcPts val="4146"/>
              </a:lnSpc>
            </a:pPr>
            <a:endParaRPr lang="en-US" sz="3574" u="none" strike="noStrike" spc="71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4146"/>
              </a:lnSpc>
            </a:pPr>
            <a:r>
              <a:rPr lang="en-US" sz="3574" b="1" u="none" strike="noStrike" spc="7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Feedback Loops: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Incident reporting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Risk registers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Audits &amp; reviews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Staff concerns</a:t>
            </a:r>
          </a:p>
          <a:p>
            <a:pPr algn="l">
              <a:lnSpc>
                <a:spcPts val="4146"/>
              </a:lnSpc>
            </a:pPr>
            <a:endParaRPr lang="en-US" sz="3574" u="none" strike="noStrike" spc="71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028700" y="2169984"/>
            <a:ext cx="15815798" cy="1445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</a:pPr>
            <a:r>
              <a:rPr lang="en-US" sz="4200" u="sng" spc="-84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INPUTS →   PROCESSES →   OUTPUTS →   FEEDBACK</a:t>
            </a:r>
          </a:p>
          <a:p>
            <a:pPr algn="l">
              <a:lnSpc>
                <a:spcPts val="5880"/>
              </a:lnSpc>
              <a:spcBef>
                <a:spcPct val="0"/>
              </a:spcBef>
            </a:pPr>
            <a:endParaRPr lang="en-US" sz="4200" u="sng" spc="-84">
              <a:solidFill>
                <a:srgbClr val="000000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27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POLICY ISSUES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14450" y="2031008"/>
            <a:ext cx="15944850" cy="61045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89706" lvl="1" indent="-444853" algn="l">
              <a:lnSpc>
                <a:spcPts val="8241"/>
              </a:lnSpc>
              <a:buFont typeface="Arial"/>
              <a:buChar char="•"/>
            </a:pPr>
            <a:r>
              <a:rPr lang="en-US" sz="4120" spc="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Workforce policy: national shortages.</a:t>
            </a:r>
          </a:p>
          <a:p>
            <a:pPr marL="889706" lvl="1" indent="-444853" algn="l">
              <a:lnSpc>
                <a:spcPts val="8241"/>
              </a:lnSpc>
              <a:buFont typeface="Arial"/>
              <a:buChar char="•"/>
            </a:pPr>
            <a:r>
              <a:rPr lang="en-US" sz="4120" spc="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</a:t>
            </a:r>
            <a:r>
              <a:rPr lang="en-US" sz="4120" u="none" strike="noStrike" spc="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eonatal network policy: lack of tertiary cots.</a:t>
            </a:r>
          </a:p>
          <a:p>
            <a:pPr marL="889706" lvl="1" indent="-444853" algn="l">
              <a:lnSpc>
                <a:spcPts val="8241"/>
              </a:lnSpc>
              <a:buFont typeface="Arial"/>
              <a:buChar char="•"/>
            </a:pPr>
            <a:r>
              <a:rPr lang="en-US" sz="4120" u="none" strike="noStrike" spc="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Governance policy: risk register warnings ignored.</a:t>
            </a:r>
          </a:p>
          <a:p>
            <a:pPr marL="889706" lvl="1" indent="-444853" algn="l">
              <a:lnSpc>
                <a:spcPts val="8241"/>
              </a:lnSpc>
              <a:buFont typeface="Arial"/>
              <a:buChar char="•"/>
            </a:pPr>
            <a:r>
              <a:rPr lang="en-US" sz="4120" u="none" strike="noStrike" spc="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Estates policy: contamination and sewage unresolved.</a:t>
            </a:r>
          </a:p>
          <a:p>
            <a:pPr marL="889706" lvl="1" indent="-444853" algn="l">
              <a:lnSpc>
                <a:spcPts val="8241"/>
              </a:lnSpc>
              <a:buFont typeface="Arial"/>
              <a:buChar char="•"/>
            </a:pPr>
            <a:r>
              <a:rPr lang="en-US" sz="4120" u="none" strike="noStrike" spc="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Speaking‑up policy: staff concerns not acted on.</a:t>
            </a:r>
          </a:p>
          <a:p>
            <a:pPr marL="0" lvl="0" indent="0" algn="l">
              <a:lnSpc>
                <a:spcPts val="8241"/>
              </a:lnSpc>
            </a:pPr>
            <a:endParaRPr lang="en-US" sz="4120" u="none" strike="noStrike" spc="82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27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POLICY FAILURE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14450" y="2088158"/>
            <a:ext cx="12768459" cy="82086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99"/>
              </a:lnSpc>
            </a:pPr>
            <a:r>
              <a:rPr lang="en-US" sz="3299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Policy Gaps</a:t>
            </a:r>
          </a:p>
          <a:p>
            <a:pPr algn="l">
              <a:lnSpc>
                <a:spcPts val="6599"/>
              </a:lnSpc>
            </a:pPr>
            <a:r>
              <a:rPr lang="en-US" sz="3299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  ↓</a:t>
            </a:r>
          </a:p>
          <a:p>
            <a:pPr algn="l">
              <a:lnSpc>
                <a:spcPts val="6599"/>
              </a:lnSpc>
            </a:pPr>
            <a:r>
              <a:rPr lang="en-US" sz="3299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Orga</a:t>
            </a:r>
            <a:r>
              <a:rPr lang="en-US" sz="3299" u="none" strike="noStrike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nisational Weaknesses</a:t>
            </a:r>
          </a:p>
          <a:p>
            <a:pPr algn="l">
              <a:lnSpc>
                <a:spcPts val="6599"/>
              </a:lnSpc>
            </a:pPr>
            <a:r>
              <a:rPr lang="en-US" sz="3299" u="none" strike="noStrike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  ↓</a:t>
            </a:r>
          </a:p>
          <a:p>
            <a:pPr algn="l">
              <a:lnSpc>
                <a:spcPts val="6599"/>
              </a:lnSpc>
            </a:pPr>
            <a:r>
              <a:rPr lang="en-US" sz="3299" u="none" strike="noStrike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Unsafe Clinical Processes</a:t>
            </a:r>
          </a:p>
          <a:p>
            <a:pPr algn="l">
              <a:lnSpc>
                <a:spcPts val="6599"/>
              </a:lnSpc>
            </a:pPr>
            <a:r>
              <a:rPr lang="en-US" sz="3299" u="none" strike="noStrike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  ↓</a:t>
            </a:r>
          </a:p>
          <a:p>
            <a:pPr algn="l">
              <a:lnSpc>
                <a:spcPts val="6599"/>
              </a:lnSpc>
            </a:pPr>
            <a:r>
              <a:rPr lang="en-US" sz="3299" u="none" strike="noStrike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Poor Patient Outcomes</a:t>
            </a:r>
          </a:p>
          <a:p>
            <a:pPr algn="l">
              <a:lnSpc>
                <a:spcPts val="6599"/>
              </a:lnSpc>
            </a:pPr>
            <a:r>
              <a:rPr lang="en-US" sz="3299" u="none" strike="noStrike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  ↓</a:t>
            </a:r>
          </a:p>
          <a:p>
            <a:pPr algn="l">
              <a:lnSpc>
                <a:spcPts val="6599"/>
              </a:lnSpc>
            </a:pPr>
            <a:r>
              <a:rPr lang="en-US" sz="3299" u="none" strike="noStrike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Loss of Trust &amp; Service Disruption</a:t>
            </a:r>
          </a:p>
          <a:p>
            <a:pPr algn="l">
              <a:lnSpc>
                <a:spcPts val="6599"/>
              </a:lnSpc>
            </a:pPr>
            <a:endParaRPr lang="en-US" sz="3299" u="none" strike="noStrike" spc="65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27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IMPACT ON QUALITY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0983" y="2254283"/>
            <a:ext cx="5425143" cy="65741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13 deaths “may have been pr</a:t>
            </a:r>
            <a:r>
              <a:rPr lang="en-US" sz="3199" u="none" strike="noStrike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evented with different care.”</a:t>
            </a:r>
          </a:p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u="none" strike="noStrike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Suboptimal clinical processes.</a:t>
            </a:r>
          </a:p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u="none" strike="noStrike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Poor environment increased infection risk.</a:t>
            </a:r>
          </a:p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u="none" strike="noStrike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Families received unsafe care.</a:t>
            </a:r>
          </a:p>
          <a:p>
            <a:pPr marL="0" lvl="0" indent="0" algn="l">
              <a:lnSpc>
                <a:spcPts val="4799"/>
              </a:lnSpc>
            </a:pPr>
            <a:endParaRPr lang="en-US" sz="3199" u="none" strike="noStrike" spc="63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639984" y="2254283"/>
            <a:ext cx="4962050" cy="5974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Inquiry costs over £3 million.</a:t>
            </a:r>
          </a:p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Staff sickness and turnover.</a:t>
            </a:r>
          </a:p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Unit downgraded to Level‑1.</a:t>
            </a:r>
          </a:p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Increased relia</a:t>
            </a:r>
            <a:r>
              <a:rPr lang="en-US" sz="3199" u="none" strike="noStrike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nce on external hospitals.</a:t>
            </a:r>
          </a:p>
          <a:p>
            <a:pPr marL="0" lvl="0" indent="0" algn="l">
              <a:lnSpc>
                <a:spcPts val="4799"/>
              </a:lnSpc>
            </a:pPr>
            <a:endParaRPr lang="en-US" sz="3199" u="none" strike="noStrike" spc="63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969925" y="962025"/>
            <a:ext cx="5085977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IMPACT ON EFFICIENCY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055902" y="2254283"/>
            <a:ext cx="5203398" cy="65741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Premature babies disproportionately affected.</a:t>
            </a:r>
          </a:p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Families lacked access to specialist care.</a:t>
            </a:r>
          </a:p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Geographic inequity due to cot shortages.</a:t>
            </a:r>
          </a:p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Power imbala</a:t>
            </a:r>
            <a:r>
              <a:rPr lang="en-US" sz="3199" u="none" strike="noStrike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nce limited staff voice.</a:t>
            </a:r>
          </a:p>
          <a:p>
            <a:pPr marL="0" lvl="0" indent="0" algn="l">
              <a:lnSpc>
                <a:spcPts val="4799"/>
              </a:lnSpc>
            </a:pPr>
            <a:endParaRPr lang="en-US" sz="3199" u="none" strike="noStrike" spc="63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2372045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IMPACT ON EQUITY</a:t>
            </a:r>
          </a:p>
        </p:txBody>
      </p:sp>
      <p:sp>
        <p:nvSpPr>
          <p:cNvPr id="10" name="AutoShape 10"/>
          <p:cNvSpPr/>
          <p:nvPr/>
        </p:nvSpPr>
        <p:spPr>
          <a:xfrm flipH="1">
            <a:off x="6639984" y="2341880"/>
            <a:ext cx="19050" cy="6492240"/>
          </a:xfrm>
          <a:prstGeom prst="line">
            <a:avLst/>
          </a:prstGeom>
          <a:ln w="381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1" name="AutoShape 11"/>
          <p:cNvSpPr/>
          <p:nvPr/>
        </p:nvSpPr>
        <p:spPr>
          <a:xfrm>
            <a:off x="12055902" y="2349533"/>
            <a:ext cx="0" cy="6492240"/>
          </a:xfrm>
          <a:prstGeom prst="line">
            <a:avLst/>
          </a:prstGeom>
          <a:ln w="381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8F4EE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ROOT CAUSE CLUSTER MAP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14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6728" y="344793"/>
            <a:ext cx="10846044" cy="10846044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8F4EE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CULTURE OF SAFETY PYRAMID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110777" y="2215707"/>
            <a:ext cx="10161803" cy="76593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57"/>
              </a:lnSpc>
            </a:pPr>
            <a:endParaRPr/>
          </a:p>
          <a:p>
            <a:pPr algn="ctr">
              <a:lnSpc>
                <a:spcPts val="4657"/>
              </a:lnSpc>
            </a:pPr>
            <a:r>
              <a:rPr lang="en-US" sz="3326" spc="-66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 Adverse EvenTS         </a:t>
            </a:r>
          </a:p>
          <a:p>
            <a:pPr algn="ctr">
              <a:lnSpc>
                <a:spcPts val="4657"/>
              </a:lnSpc>
            </a:pPr>
            <a:r>
              <a:rPr lang="en-US" sz="3326" spc="-66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    </a:t>
            </a:r>
          </a:p>
          <a:p>
            <a:pPr algn="ctr">
              <a:lnSpc>
                <a:spcPts val="4657"/>
              </a:lnSpc>
            </a:pPr>
            <a:r>
              <a:rPr lang="en-US" sz="3326" spc="-66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↓</a:t>
            </a:r>
          </a:p>
          <a:p>
            <a:pPr algn="ctr">
              <a:lnSpc>
                <a:spcPts val="4657"/>
              </a:lnSpc>
              <a:spcBef>
                <a:spcPct val="0"/>
              </a:spcBef>
            </a:pPr>
            <a:r>
              <a:rPr lang="en-US" sz="3326" spc="-66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   NEAR MISSES             </a:t>
            </a:r>
          </a:p>
          <a:p>
            <a:pPr algn="ctr">
              <a:lnSpc>
                <a:spcPts val="4657"/>
              </a:lnSpc>
              <a:spcBef>
                <a:spcPct val="0"/>
              </a:spcBef>
            </a:pPr>
            <a:r>
              <a:rPr lang="en-US" sz="3326" spc="-66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             </a:t>
            </a:r>
          </a:p>
          <a:p>
            <a:pPr algn="ctr">
              <a:lnSpc>
                <a:spcPts val="4657"/>
              </a:lnSpc>
              <a:spcBef>
                <a:spcPct val="0"/>
              </a:spcBef>
            </a:pPr>
            <a:r>
              <a:rPr lang="en-US" sz="3326" spc="-66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↓</a:t>
            </a:r>
          </a:p>
          <a:p>
            <a:pPr algn="ctr">
              <a:lnSpc>
                <a:spcPts val="4657"/>
              </a:lnSpc>
              <a:spcBef>
                <a:spcPct val="0"/>
              </a:spcBef>
            </a:pPr>
            <a:r>
              <a:rPr lang="en-US" sz="3326" spc="-66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    UNSAFE CONDITIONS         </a:t>
            </a:r>
          </a:p>
          <a:p>
            <a:pPr algn="ctr">
              <a:lnSpc>
                <a:spcPts val="4657"/>
              </a:lnSpc>
              <a:spcBef>
                <a:spcPct val="0"/>
              </a:spcBef>
            </a:pPr>
            <a:r>
              <a:rPr lang="en-US" sz="3326" spc="-66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      </a:t>
            </a:r>
          </a:p>
          <a:p>
            <a:pPr algn="ctr">
              <a:lnSpc>
                <a:spcPts val="4657"/>
              </a:lnSpc>
              <a:spcBef>
                <a:spcPct val="0"/>
              </a:spcBef>
            </a:pPr>
            <a:r>
              <a:rPr lang="en-US" sz="3326" spc="-66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      ↓               </a:t>
            </a:r>
          </a:p>
          <a:p>
            <a:pPr algn="ctr">
              <a:lnSpc>
                <a:spcPts val="4657"/>
              </a:lnSpc>
              <a:spcBef>
                <a:spcPct val="0"/>
              </a:spcBef>
            </a:pPr>
            <a:r>
              <a:rPr lang="en-US" sz="3326" spc="-66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WEAK SAFETY CULTURE       </a:t>
            </a:r>
          </a:p>
          <a:p>
            <a:pPr algn="ctr">
              <a:lnSpc>
                <a:spcPts val="4657"/>
              </a:lnSpc>
              <a:spcBef>
                <a:spcPct val="0"/>
              </a:spcBef>
            </a:pPr>
            <a:r>
              <a:rPr lang="en-US" sz="3326" spc="-66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       </a:t>
            </a:r>
          </a:p>
          <a:p>
            <a:pPr algn="ctr">
              <a:lnSpc>
                <a:spcPts val="4657"/>
              </a:lnSpc>
              <a:spcBef>
                <a:spcPct val="0"/>
              </a:spcBef>
            </a:pPr>
            <a:endParaRPr lang="en-US" sz="3326" spc="-66">
              <a:solidFill>
                <a:srgbClr val="000000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8F4EE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RECOMMENDATIONS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16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181100" y="2112594"/>
            <a:ext cx="15248595" cy="7145706"/>
            <a:chOff x="0" y="0"/>
            <a:chExt cx="2261627" cy="105983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61627" cy="1059830"/>
            </a:xfrm>
            <a:custGeom>
              <a:avLst/>
              <a:gdLst/>
              <a:ahLst/>
              <a:cxnLst/>
              <a:rect l="l" t="t" r="r" b="b"/>
              <a:pathLst>
                <a:path w="2261627" h="1059830">
                  <a:moveTo>
                    <a:pt x="0" y="0"/>
                  </a:moveTo>
                  <a:lnTo>
                    <a:pt x="2261627" y="0"/>
                  </a:lnTo>
                  <a:lnTo>
                    <a:pt x="2261627" y="1059830"/>
                  </a:lnTo>
                  <a:lnTo>
                    <a:pt x="0" y="105983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261627" cy="10979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314450" y="2076117"/>
            <a:ext cx="14168330" cy="66960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5" lvl="1" indent="-323848" algn="l">
              <a:lnSpc>
                <a:spcPts val="5999"/>
              </a:lnSpc>
              <a:buFont typeface="Arial"/>
              <a:buChar char="•"/>
            </a:pPr>
            <a:r>
              <a:rPr lang="en-US" sz="2999" spc="5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Strengthen neonatal staffing levels and ensure an appropriate skill mix</a:t>
            </a:r>
          </a:p>
          <a:p>
            <a:pPr marL="647695" lvl="1" indent="-323848" algn="l">
              <a:lnSpc>
                <a:spcPts val="5999"/>
              </a:lnSpc>
              <a:buFont typeface="Arial"/>
              <a:buChar char="•"/>
            </a:pPr>
            <a:r>
              <a:rPr lang="en-US" sz="2999" spc="5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Increase consultant neonatologist presence, including out‑of‑hours cover</a:t>
            </a:r>
          </a:p>
          <a:p>
            <a:pPr marL="647695" lvl="1" indent="-323848" algn="l">
              <a:lnSpc>
                <a:spcPts val="5999"/>
              </a:lnSpc>
              <a:buFont typeface="Arial"/>
              <a:buChar char="•"/>
            </a:pPr>
            <a:r>
              <a:rPr lang="en-US" sz="2999" spc="5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Expand neonatal transport and regional intensive care capacity</a:t>
            </a:r>
          </a:p>
          <a:p>
            <a:pPr marL="647695" lvl="1" indent="-323848" algn="l">
              <a:lnSpc>
                <a:spcPts val="5999"/>
              </a:lnSpc>
              <a:buFont typeface="Arial"/>
              <a:buChar char="•"/>
            </a:pPr>
            <a:r>
              <a:rPr lang="en-US" sz="2999" spc="5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Upgrade estates and infrastructur</a:t>
            </a:r>
            <a:r>
              <a:rPr lang="en-US" sz="2999" u="none" strike="noStrike" spc="5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 to ensure safe, hygienic clinical environments</a:t>
            </a:r>
          </a:p>
          <a:p>
            <a:pPr marL="647695" lvl="1" indent="-323848" algn="l">
              <a:lnSpc>
                <a:spcPts val="5999"/>
              </a:lnSpc>
              <a:buFont typeface="Arial"/>
              <a:buChar char="•"/>
            </a:pPr>
            <a:r>
              <a:rPr lang="en-US" sz="2999" u="none" strike="noStrike" spc="5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Build a transparent governance system and a supportive speaking‑up culture</a:t>
            </a:r>
          </a:p>
          <a:p>
            <a:pPr marL="0" lvl="0" indent="0" algn="l">
              <a:lnSpc>
                <a:spcPts val="5999"/>
              </a:lnSpc>
            </a:pPr>
            <a:endParaRPr lang="en-US" sz="2999" u="none" strike="noStrike" spc="5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8F4EE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CONCLUSION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17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028700" y="1960194"/>
            <a:ext cx="14676970" cy="7661964"/>
            <a:chOff x="0" y="0"/>
            <a:chExt cx="2176845" cy="113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76845" cy="1136400"/>
            </a:xfrm>
            <a:custGeom>
              <a:avLst/>
              <a:gdLst/>
              <a:ahLst/>
              <a:cxnLst/>
              <a:rect l="l" t="t" r="r" b="b"/>
              <a:pathLst>
                <a:path w="2176845" h="1136400">
                  <a:moveTo>
                    <a:pt x="0" y="0"/>
                  </a:moveTo>
                  <a:lnTo>
                    <a:pt x="2176845" y="0"/>
                  </a:lnTo>
                  <a:lnTo>
                    <a:pt x="2176845" y="1136400"/>
                  </a:lnTo>
                  <a:lnTo>
                    <a:pt x="0" y="113640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176845" cy="117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349150" y="2099944"/>
            <a:ext cx="13148723" cy="75222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26618" lvl="1" indent="-363309" algn="l">
              <a:lnSpc>
                <a:spcPts val="6731"/>
              </a:lnSpc>
              <a:buFont typeface="Arial"/>
              <a:buChar char="•"/>
            </a:pPr>
            <a:r>
              <a:rPr lang="en-US" sz="3365" spc="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 failures at the Countess of Chester Hospital were systemic and interconnected.</a:t>
            </a:r>
          </a:p>
          <a:p>
            <a:pPr marL="726618" lvl="1" indent="-363309" algn="l">
              <a:lnSpc>
                <a:spcPts val="6731"/>
              </a:lnSpc>
              <a:buFont typeface="Arial"/>
              <a:buChar char="•"/>
            </a:pPr>
            <a:r>
              <a:rPr lang="en-US" sz="3365" spc="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Mult</a:t>
            </a:r>
            <a:r>
              <a:rPr lang="en-US" sz="3365" u="none" strike="noStrike" spc="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iple layers of organisational, clinical, and cultural defences broke down simultaneously.</a:t>
            </a:r>
          </a:p>
          <a:p>
            <a:pPr marL="726618" lvl="1" indent="-363309" algn="l">
              <a:lnSpc>
                <a:spcPts val="6731"/>
              </a:lnSpc>
              <a:buFont typeface="Arial"/>
              <a:buChar char="•"/>
            </a:pPr>
            <a:r>
              <a:rPr lang="en-US" sz="3365" u="none" strike="noStrike" spc="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Strengthening governance, leadership accountability, and safe staffing is essential to prevent recurrence.</a:t>
            </a:r>
          </a:p>
          <a:p>
            <a:pPr marL="726618" lvl="1" indent="-363309" algn="l">
              <a:lnSpc>
                <a:spcPts val="6731"/>
              </a:lnSpc>
              <a:buFont typeface="Arial"/>
              <a:buChar char="•"/>
            </a:pPr>
            <a:r>
              <a:rPr lang="en-US" sz="3365" u="none" strike="noStrike" spc="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 systems‑based, learning‑focused approach is needed to build a safer and more resilient neonatal service.</a:t>
            </a:r>
          </a:p>
          <a:p>
            <a:pPr marL="0" lvl="0" indent="0" algn="l">
              <a:lnSpc>
                <a:spcPts val="6731"/>
              </a:lnSpc>
            </a:pPr>
            <a:endParaRPr lang="en-US" sz="3365" u="none" strike="noStrike" spc="67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8F4EE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618788" y="3239563"/>
            <a:ext cx="9050424" cy="2057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00"/>
              </a:lnSpc>
              <a:spcBef>
                <a:spcPct val="0"/>
              </a:spcBef>
            </a:pPr>
            <a:r>
              <a:rPr lang="en-US" sz="12000" b="1" spc="-480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THE END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618788" y="5565982"/>
            <a:ext cx="9050424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Thank You For Listening !!!!!!!!!!!!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8F4EE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REFERENCES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19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028700" y="2059571"/>
            <a:ext cx="15621527" cy="7860432"/>
            <a:chOff x="0" y="0"/>
            <a:chExt cx="2316939" cy="116583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316939" cy="1165836"/>
            </a:xfrm>
            <a:custGeom>
              <a:avLst/>
              <a:gdLst/>
              <a:ahLst/>
              <a:cxnLst/>
              <a:rect l="l" t="t" r="r" b="b"/>
              <a:pathLst>
                <a:path w="2316939" h="1165836">
                  <a:moveTo>
                    <a:pt x="0" y="0"/>
                  </a:moveTo>
                  <a:lnTo>
                    <a:pt x="2316939" y="0"/>
                  </a:lnTo>
                  <a:lnTo>
                    <a:pt x="2316939" y="1165836"/>
                  </a:lnTo>
                  <a:lnTo>
                    <a:pt x="0" y="1165836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316939" cy="12039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228898" y="2077118"/>
            <a:ext cx="15441662" cy="78428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2" lvl="1" indent="-259081" algn="l">
              <a:lnSpc>
                <a:spcPts val="4800"/>
              </a:lnSpc>
              <a:buFont typeface="Arial"/>
              <a:buChar char="•"/>
            </a:pPr>
            <a:r>
              <a:rPr lang="en-US" sz="2400" spc="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Lawrence, F. &amp; Conn, D. (2024) As the Thirlwall hearings approach…, The Guardian.</a:t>
            </a:r>
          </a:p>
          <a:p>
            <a:pPr marL="496572" lvl="1" indent="-248286" algn="l">
              <a:lnSpc>
                <a:spcPts val="4600"/>
              </a:lnSpc>
              <a:buFont typeface="Arial"/>
              <a:buChar char="•"/>
            </a:pPr>
            <a:r>
              <a:rPr lang="en-US" sz="2300" spc="46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Reason, J. (2000) ‘Human error: models and management’, BMJ, 320(7237), pp. 768–770.</a:t>
            </a:r>
          </a:p>
          <a:p>
            <a:pPr marL="518162" lvl="1" indent="-259081" algn="l">
              <a:lnSpc>
                <a:spcPts val="4800"/>
              </a:lnSpc>
              <a:buFont typeface="Arial"/>
              <a:buChar char="•"/>
            </a:pPr>
            <a:r>
              <a:rPr lang="en-US" sz="2400" spc="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Donabedian, A. (1988) ‘The quality of care: How can it be assessed?’, JAMA, 260(12), pp. 1743–1748.</a:t>
            </a:r>
          </a:p>
          <a:p>
            <a:pPr marL="518162" lvl="1" indent="-259081" algn="l">
              <a:lnSpc>
                <a:spcPts val="4800"/>
              </a:lnSpc>
              <a:buFont typeface="Arial"/>
              <a:buChar char="•"/>
            </a:pPr>
            <a:r>
              <a:rPr lang="en-US" sz="2400" spc="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Royal College of Paediatrics and Child Health (2016) Review of Neonatal Services at CoC.</a:t>
            </a:r>
          </a:p>
          <a:p>
            <a:pPr marL="518162" lvl="1" indent="-259081" algn="l">
              <a:lnSpc>
                <a:spcPts val="4800"/>
              </a:lnSpc>
              <a:buFont typeface="Arial"/>
              <a:buChar char="•"/>
            </a:pPr>
            <a:r>
              <a:rPr lang="en-US" sz="2400" spc="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NHS England (2022) Neonatal Critical Care Review.</a:t>
            </a:r>
          </a:p>
          <a:p>
            <a:pPr marL="518162" lvl="1" indent="-259081" algn="l">
              <a:lnSpc>
                <a:spcPts val="4800"/>
              </a:lnSpc>
              <a:buFont typeface="Arial"/>
              <a:buChar char="•"/>
            </a:pPr>
            <a:r>
              <a:rPr lang="en-US" sz="2400" spc="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Care Quality Commission (2016) Inspection Report: Countess of Chester Hospital.</a:t>
            </a:r>
          </a:p>
          <a:p>
            <a:pPr marL="518162" lvl="1" indent="-259081" algn="l">
              <a:lnSpc>
                <a:spcPts val="4800"/>
              </a:lnSpc>
              <a:buFont typeface="Arial"/>
              <a:buChar char="•"/>
            </a:pPr>
            <a:r>
              <a:rPr lang="en-US" sz="2400" spc="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Francis, R. (2013) Report of the Mid Staffordshire NHS Foundation Trust Public Inquiry.</a:t>
            </a:r>
          </a:p>
          <a:p>
            <a:pPr marL="518162" lvl="1" indent="-259081" algn="l">
              <a:lnSpc>
                <a:spcPts val="4800"/>
              </a:lnSpc>
              <a:buFont typeface="Arial"/>
              <a:buChar char="•"/>
            </a:pPr>
            <a:r>
              <a:rPr lang="en-US" sz="2400" spc="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Ockenden, D. (2022) Final Report: Shrewsbury and Telford Maternity Review.</a:t>
            </a:r>
          </a:p>
          <a:p>
            <a:pPr marL="518162" lvl="1" indent="-259081" algn="l">
              <a:lnSpc>
                <a:spcPts val="4800"/>
              </a:lnSpc>
              <a:buFont typeface="Arial"/>
              <a:buChar char="•"/>
            </a:pPr>
            <a:r>
              <a:rPr lang="en-US" sz="2400" spc="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Griffiths, P. et al. (2018) ‘Nurse staffing and patient outcomes’, International Journal of Nursing Studies.</a:t>
            </a:r>
          </a:p>
          <a:p>
            <a:pPr marL="518162" lvl="1" indent="-259081" algn="l">
              <a:lnSpc>
                <a:spcPts val="4800"/>
              </a:lnSpc>
              <a:buFont typeface="Arial"/>
              <a:buChar char="•"/>
            </a:pPr>
            <a:r>
              <a:rPr lang="en-US" sz="2400" spc="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National Quality Board (2016) Safe, Sustainable and Productive Staffing.</a:t>
            </a:r>
          </a:p>
          <a:p>
            <a:pPr marL="0" lvl="0" indent="0" algn="l">
              <a:lnSpc>
                <a:spcPts val="4800"/>
              </a:lnSpc>
            </a:pPr>
            <a:endParaRPr lang="en-US" sz="2400" spc="48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975</Words>
  <Application>Microsoft Macintosh PowerPoint</Application>
  <PresentationFormat>Custom</PresentationFormat>
  <Paragraphs>211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Open Sauce</vt:lpstr>
      <vt:lpstr>Myriad Pro</vt:lpstr>
      <vt:lpstr>Open Sauce Bold</vt:lpstr>
      <vt:lpstr>Arial</vt:lpstr>
      <vt:lpstr>Calibri</vt:lpstr>
      <vt:lpstr>Oswald</vt:lpstr>
      <vt:lpstr>Oswald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Pitch Deck</dc:title>
  <cp:lastModifiedBy>oumithasan192@gmail.com</cp:lastModifiedBy>
  <cp:revision>2</cp:revision>
  <dcterms:created xsi:type="dcterms:W3CDTF">2006-08-16T00:00:00Z</dcterms:created>
  <dcterms:modified xsi:type="dcterms:W3CDTF">2026-03-24T01:10:56Z</dcterms:modified>
  <dc:identifier>DAHEQYNUNjc</dc:identifier>
</cp:coreProperties>
</file>