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6" r:id="rId2"/>
    <p:sldId id="257" r:id="rId3"/>
    <p:sldId id="767" r:id="rId4"/>
    <p:sldId id="768" r:id="rId5"/>
    <p:sldId id="714" r:id="rId6"/>
    <p:sldId id="589" r:id="rId7"/>
    <p:sldId id="258" r:id="rId8"/>
    <p:sldId id="737" r:id="rId9"/>
    <p:sldId id="721" r:id="rId10"/>
    <p:sldId id="760" r:id="rId11"/>
    <p:sldId id="740" r:id="rId12"/>
    <p:sldId id="764" r:id="rId13"/>
    <p:sldId id="769" r:id="rId14"/>
    <p:sldId id="771" r:id="rId15"/>
    <p:sldId id="772" r:id="rId16"/>
    <p:sldId id="774" r:id="rId17"/>
    <p:sldId id="770" r:id="rId18"/>
    <p:sldId id="776" r:id="rId19"/>
    <p:sldId id="739" r:id="rId20"/>
    <p:sldId id="762" r:id="rId21"/>
    <p:sldId id="269" r:id="rId22"/>
    <p:sldId id="765" r:id="rId23"/>
    <p:sldId id="27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75844" autoAdjust="0"/>
  </p:normalViewPr>
  <p:slideViewPr>
    <p:cSldViewPr snapToGrid="0">
      <p:cViewPr varScale="1">
        <p:scale>
          <a:sx n="78" d="100"/>
          <a:sy n="78" d="100"/>
        </p:scale>
        <p:origin x="136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8BE4FD-CBD1-454D-9FF3-B9CB1D03B97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64FE3D4-EF1C-4D76-A30B-0FD01411530F}">
      <dgm:prSet/>
      <dgm:spPr/>
      <dgm:t>
        <a:bodyPr/>
        <a:lstStyle/>
        <a:p>
          <a:r>
            <a:rPr lang="en-GB" dirty="0"/>
            <a:t>Working in small groups choose an organisation you are familiar with and discuss how they use segmentation to meet customer needs.</a:t>
          </a:r>
          <a:endParaRPr lang="en-US" dirty="0"/>
        </a:p>
      </dgm:t>
    </dgm:pt>
    <dgm:pt modelId="{67341FB2-C1CF-4079-A8EE-6EF254564557}" type="parTrans" cxnId="{6D93412C-4321-44FF-859F-4D0E83F203F8}">
      <dgm:prSet/>
      <dgm:spPr/>
      <dgm:t>
        <a:bodyPr/>
        <a:lstStyle/>
        <a:p>
          <a:endParaRPr lang="en-US"/>
        </a:p>
      </dgm:t>
    </dgm:pt>
    <dgm:pt modelId="{DC5E7EE5-FF72-4D3C-83F7-DB30C3759681}" type="sibTrans" cxnId="{6D93412C-4321-44FF-859F-4D0E83F203F8}">
      <dgm:prSet/>
      <dgm:spPr/>
      <dgm:t>
        <a:bodyPr/>
        <a:lstStyle/>
        <a:p>
          <a:endParaRPr lang="en-US"/>
        </a:p>
      </dgm:t>
    </dgm:pt>
    <dgm:pt modelId="{CE856964-6BE5-44ED-92CA-9A608B5F5A6F}">
      <dgm:prSet/>
      <dgm:spPr/>
      <dgm:t>
        <a:bodyPr/>
        <a:lstStyle/>
        <a:p>
          <a:r>
            <a:rPr lang="en-GB"/>
            <a:t>Give examples of targeted offerings for different segments</a:t>
          </a:r>
          <a:endParaRPr lang="en-US"/>
        </a:p>
      </dgm:t>
    </dgm:pt>
    <dgm:pt modelId="{18E9B2AA-8694-4DEF-8668-28FD7870AE81}" type="parTrans" cxnId="{7A1B0921-63F0-45CC-9A11-DCED519E88A6}">
      <dgm:prSet/>
      <dgm:spPr/>
      <dgm:t>
        <a:bodyPr/>
        <a:lstStyle/>
        <a:p>
          <a:endParaRPr lang="en-US"/>
        </a:p>
      </dgm:t>
    </dgm:pt>
    <dgm:pt modelId="{3781844C-FA09-4149-8C7B-6A446ED235AA}" type="sibTrans" cxnId="{7A1B0921-63F0-45CC-9A11-DCED519E88A6}">
      <dgm:prSet/>
      <dgm:spPr/>
      <dgm:t>
        <a:bodyPr/>
        <a:lstStyle/>
        <a:p>
          <a:endParaRPr lang="en-US"/>
        </a:p>
      </dgm:t>
    </dgm:pt>
    <dgm:pt modelId="{9AE82950-912C-4C34-80F3-1EB8E7DD466C}">
      <dgm:prSet/>
      <dgm:spPr/>
      <dgm:t>
        <a:bodyPr/>
        <a:lstStyle/>
        <a:p>
          <a:r>
            <a:rPr lang="en-GB"/>
            <a:t>How does this help to satisfy and retain customers?</a:t>
          </a:r>
          <a:endParaRPr lang="en-US"/>
        </a:p>
      </dgm:t>
    </dgm:pt>
    <dgm:pt modelId="{A00EF38F-C473-499C-9155-251242581DA7}" type="parTrans" cxnId="{F0793248-F7A6-4177-B9DA-69753512ADC8}">
      <dgm:prSet/>
      <dgm:spPr/>
      <dgm:t>
        <a:bodyPr/>
        <a:lstStyle/>
        <a:p>
          <a:endParaRPr lang="en-US"/>
        </a:p>
      </dgm:t>
    </dgm:pt>
    <dgm:pt modelId="{12DF6FE1-AEC7-4995-90BB-43DB0FA9A356}" type="sibTrans" cxnId="{F0793248-F7A6-4177-B9DA-69753512ADC8}">
      <dgm:prSet/>
      <dgm:spPr/>
      <dgm:t>
        <a:bodyPr/>
        <a:lstStyle/>
        <a:p>
          <a:endParaRPr lang="en-US"/>
        </a:p>
      </dgm:t>
    </dgm:pt>
    <dgm:pt modelId="{C9FEF9FB-65E2-419C-A002-01365BB6C75F}" type="pres">
      <dgm:prSet presAssocID="{908BE4FD-CBD1-454D-9FF3-B9CB1D03B979}" presName="linear" presStyleCnt="0">
        <dgm:presLayoutVars>
          <dgm:animLvl val="lvl"/>
          <dgm:resizeHandles val="exact"/>
        </dgm:presLayoutVars>
      </dgm:prSet>
      <dgm:spPr/>
    </dgm:pt>
    <dgm:pt modelId="{7DB9F83F-C700-4491-86E3-4B9EF463F2AB}" type="pres">
      <dgm:prSet presAssocID="{D64FE3D4-EF1C-4D76-A30B-0FD01411530F}" presName="parentText" presStyleLbl="node1" presStyleIdx="0" presStyleCnt="3">
        <dgm:presLayoutVars>
          <dgm:chMax val="0"/>
          <dgm:bulletEnabled val="1"/>
        </dgm:presLayoutVars>
      </dgm:prSet>
      <dgm:spPr/>
    </dgm:pt>
    <dgm:pt modelId="{8E42B01F-CFE6-46CA-8885-6C6932C648AF}" type="pres">
      <dgm:prSet presAssocID="{DC5E7EE5-FF72-4D3C-83F7-DB30C3759681}" presName="spacer" presStyleCnt="0"/>
      <dgm:spPr/>
    </dgm:pt>
    <dgm:pt modelId="{35D6661C-B299-47F2-92C6-B1131BE19F62}" type="pres">
      <dgm:prSet presAssocID="{CE856964-6BE5-44ED-92CA-9A608B5F5A6F}" presName="parentText" presStyleLbl="node1" presStyleIdx="1" presStyleCnt="3">
        <dgm:presLayoutVars>
          <dgm:chMax val="0"/>
          <dgm:bulletEnabled val="1"/>
        </dgm:presLayoutVars>
      </dgm:prSet>
      <dgm:spPr/>
    </dgm:pt>
    <dgm:pt modelId="{291EA502-7F94-41C4-A8F2-039DCC4A0EBF}" type="pres">
      <dgm:prSet presAssocID="{3781844C-FA09-4149-8C7B-6A446ED235AA}" presName="spacer" presStyleCnt="0"/>
      <dgm:spPr/>
    </dgm:pt>
    <dgm:pt modelId="{A3F43839-D766-413E-94FA-EE81CC16132D}" type="pres">
      <dgm:prSet presAssocID="{9AE82950-912C-4C34-80F3-1EB8E7DD466C}" presName="parentText" presStyleLbl="node1" presStyleIdx="2" presStyleCnt="3">
        <dgm:presLayoutVars>
          <dgm:chMax val="0"/>
          <dgm:bulletEnabled val="1"/>
        </dgm:presLayoutVars>
      </dgm:prSet>
      <dgm:spPr/>
    </dgm:pt>
  </dgm:ptLst>
  <dgm:cxnLst>
    <dgm:cxn modelId="{F7C4F800-E3EC-4AD9-81BD-8682C36A4B12}" type="presOf" srcId="{908BE4FD-CBD1-454D-9FF3-B9CB1D03B979}" destId="{C9FEF9FB-65E2-419C-A002-01365BB6C75F}" srcOrd="0" destOrd="0" presId="urn:microsoft.com/office/officeart/2005/8/layout/vList2"/>
    <dgm:cxn modelId="{F31C781A-D9DB-4CCE-99D2-5366B9BD7B2E}" type="presOf" srcId="{9AE82950-912C-4C34-80F3-1EB8E7DD466C}" destId="{A3F43839-D766-413E-94FA-EE81CC16132D}" srcOrd="0" destOrd="0" presId="urn:microsoft.com/office/officeart/2005/8/layout/vList2"/>
    <dgm:cxn modelId="{7A1B0921-63F0-45CC-9A11-DCED519E88A6}" srcId="{908BE4FD-CBD1-454D-9FF3-B9CB1D03B979}" destId="{CE856964-6BE5-44ED-92CA-9A608B5F5A6F}" srcOrd="1" destOrd="0" parTransId="{18E9B2AA-8694-4DEF-8668-28FD7870AE81}" sibTransId="{3781844C-FA09-4149-8C7B-6A446ED235AA}"/>
    <dgm:cxn modelId="{6D93412C-4321-44FF-859F-4D0E83F203F8}" srcId="{908BE4FD-CBD1-454D-9FF3-B9CB1D03B979}" destId="{D64FE3D4-EF1C-4D76-A30B-0FD01411530F}" srcOrd="0" destOrd="0" parTransId="{67341FB2-C1CF-4079-A8EE-6EF254564557}" sibTransId="{DC5E7EE5-FF72-4D3C-83F7-DB30C3759681}"/>
    <dgm:cxn modelId="{F0793248-F7A6-4177-B9DA-69753512ADC8}" srcId="{908BE4FD-CBD1-454D-9FF3-B9CB1D03B979}" destId="{9AE82950-912C-4C34-80F3-1EB8E7DD466C}" srcOrd="2" destOrd="0" parTransId="{A00EF38F-C473-499C-9155-251242581DA7}" sibTransId="{12DF6FE1-AEC7-4995-90BB-43DB0FA9A356}"/>
    <dgm:cxn modelId="{E02D774B-0381-4DD8-AF17-91DB53E0CFE5}" type="presOf" srcId="{CE856964-6BE5-44ED-92CA-9A608B5F5A6F}" destId="{35D6661C-B299-47F2-92C6-B1131BE19F62}" srcOrd="0" destOrd="0" presId="urn:microsoft.com/office/officeart/2005/8/layout/vList2"/>
    <dgm:cxn modelId="{FA1263D5-E990-4FF9-B37B-C5BAB1E33F68}" type="presOf" srcId="{D64FE3D4-EF1C-4D76-A30B-0FD01411530F}" destId="{7DB9F83F-C700-4491-86E3-4B9EF463F2AB}" srcOrd="0" destOrd="0" presId="urn:microsoft.com/office/officeart/2005/8/layout/vList2"/>
    <dgm:cxn modelId="{EAF5D89B-CEB0-470A-9393-98EB1A749BFC}" type="presParOf" srcId="{C9FEF9FB-65E2-419C-A002-01365BB6C75F}" destId="{7DB9F83F-C700-4491-86E3-4B9EF463F2AB}" srcOrd="0" destOrd="0" presId="urn:microsoft.com/office/officeart/2005/8/layout/vList2"/>
    <dgm:cxn modelId="{43A78880-72D1-4F1D-9B64-88F27030C5A8}" type="presParOf" srcId="{C9FEF9FB-65E2-419C-A002-01365BB6C75F}" destId="{8E42B01F-CFE6-46CA-8885-6C6932C648AF}" srcOrd="1" destOrd="0" presId="urn:microsoft.com/office/officeart/2005/8/layout/vList2"/>
    <dgm:cxn modelId="{084EF72A-A829-4A7A-8BD1-AA4F411F3B2E}" type="presParOf" srcId="{C9FEF9FB-65E2-419C-A002-01365BB6C75F}" destId="{35D6661C-B299-47F2-92C6-B1131BE19F62}" srcOrd="2" destOrd="0" presId="urn:microsoft.com/office/officeart/2005/8/layout/vList2"/>
    <dgm:cxn modelId="{D1382882-660D-4237-8BA2-F0E00632B126}" type="presParOf" srcId="{C9FEF9FB-65E2-419C-A002-01365BB6C75F}" destId="{291EA502-7F94-41C4-A8F2-039DCC4A0EBF}" srcOrd="3" destOrd="0" presId="urn:microsoft.com/office/officeart/2005/8/layout/vList2"/>
    <dgm:cxn modelId="{BAD502FF-5EC4-44E5-B16E-91A4C8AB9E12}" type="presParOf" srcId="{C9FEF9FB-65E2-419C-A002-01365BB6C75F}" destId="{A3F43839-D766-413E-94FA-EE81CC16132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D1995B7-4DC7-4093-9D74-C4D79D32D737}"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B05AEDE9-2D6E-4CC7-961D-17908CDAA1D5}">
      <dgm:prSet custT="1"/>
      <dgm:spPr/>
      <dgm:t>
        <a:bodyPr/>
        <a:lstStyle/>
        <a:p>
          <a:r>
            <a:rPr lang="en-GB" sz="3000" dirty="0"/>
            <a:t>Positioning is concerned with the brand’s relationship with other brands aimed at the same segment</a:t>
          </a:r>
          <a:endParaRPr lang="en-US" sz="3000" dirty="0"/>
        </a:p>
      </dgm:t>
    </dgm:pt>
    <dgm:pt modelId="{63880CCE-4B4D-45E0-B095-9E9F5A039956}" type="parTrans" cxnId="{1C5C64B6-7851-4B1A-9C1E-B6B145E1D464}">
      <dgm:prSet/>
      <dgm:spPr/>
      <dgm:t>
        <a:bodyPr/>
        <a:lstStyle/>
        <a:p>
          <a:endParaRPr lang="en-US"/>
        </a:p>
      </dgm:t>
    </dgm:pt>
    <dgm:pt modelId="{34A5F382-0BD0-465C-972C-21CC39663D9D}" type="sibTrans" cxnId="{1C5C64B6-7851-4B1A-9C1E-B6B145E1D464}">
      <dgm:prSet/>
      <dgm:spPr/>
      <dgm:t>
        <a:bodyPr/>
        <a:lstStyle/>
        <a:p>
          <a:endParaRPr lang="en-US"/>
        </a:p>
      </dgm:t>
    </dgm:pt>
    <dgm:pt modelId="{756E42B1-43CF-47A6-99C3-E3312E78E7CE}">
      <dgm:prSet custT="1"/>
      <dgm:spPr/>
      <dgm:t>
        <a:bodyPr/>
        <a:lstStyle/>
        <a:p>
          <a:r>
            <a:rPr lang="en-GB" sz="3000" dirty="0"/>
            <a:t>It is about the place the brand occupies in the minds of the consumers, relative to other brands. </a:t>
          </a:r>
          <a:endParaRPr lang="en-US" sz="3000" dirty="0"/>
        </a:p>
      </dgm:t>
    </dgm:pt>
    <dgm:pt modelId="{2DDFF6E5-DD7D-4E78-9CC8-D42A499814BB}" type="parTrans" cxnId="{A6426087-6AF1-4D4E-9EC5-3F85524761F0}">
      <dgm:prSet/>
      <dgm:spPr/>
      <dgm:t>
        <a:bodyPr/>
        <a:lstStyle/>
        <a:p>
          <a:endParaRPr lang="en-US"/>
        </a:p>
      </dgm:t>
    </dgm:pt>
    <dgm:pt modelId="{8602B7E8-A7DC-4298-913F-D6D2784E0F65}" type="sibTrans" cxnId="{A6426087-6AF1-4D4E-9EC5-3F85524761F0}">
      <dgm:prSet/>
      <dgm:spPr/>
      <dgm:t>
        <a:bodyPr/>
        <a:lstStyle/>
        <a:p>
          <a:endParaRPr lang="en-US"/>
        </a:p>
      </dgm:t>
    </dgm:pt>
    <dgm:pt modelId="{C16929C8-F253-4D20-99CE-9D1221179F66}">
      <dgm:prSet custT="1"/>
      <dgm:spPr/>
      <dgm:t>
        <a:bodyPr/>
        <a:lstStyle/>
        <a:p>
          <a:pPr algn="l"/>
          <a:r>
            <a:rPr lang="en-GB" sz="3000" dirty="0"/>
            <a:t>Positioning is the act of designing the company’s offering and image so that they occupy a meaningful and distinct competitive position in the customer’s mind</a:t>
          </a:r>
        </a:p>
        <a:p>
          <a:pPr algn="r">
            <a:buNone/>
          </a:pPr>
          <a:r>
            <a:rPr lang="en-GB" sz="3000" dirty="0"/>
            <a:t>Kotler (2003)</a:t>
          </a:r>
          <a:endParaRPr lang="en-US" sz="3000" dirty="0"/>
        </a:p>
      </dgm:t>
    </dgm:pt>
    <dgm:pt modelId="{3779893A-34AF-485B-A1FB-5207DA5632FB}" type="parTrans" cxnId="{57FFA5CD-60E0-4013-B196-CF96102EE045}">
      <dgm:prSet/>
      <dgm:spPr/>
      <dgm:t>
        <a:bodyPr/>
        <a:lstStyle/>
        <a:p>
          <a:endParaRPr lang="en-US"/>
        </a:p>
      </dgm:t>
    </dgm:pt>
    <dgm:pt modelId="{CD3B7965-D229-4811-9475-E1F664960EDC}" type="sibTrans" cxnId="{57FFA5CD-60E0-4013-B196-CF96102EE045}">
      <dgm:prSet/>
      <dgm:spPr/>
      <dgm:t>
        <a:bodyPr/>
        <a:lstStyle/>
        <a:p>
          <a:endParaRPr lang="en-US"/>
        </a:p>
      </dgm:t>
    </dgm:pt>
    <dgm:pt modelId="{F4782E5B-42EB-4338-938D-888711116572}" type="pres">
      <dgm:prSet presAssocID="{BD1995B7-4DC7-4093-9D74-C4D79D32D737}" presName="linear" presStyleCnt="0">
        <dgm:presLayoutVars>
          <dgm:animLvl val="lvl"/>
          <dgm:resizeHandles val="exact"/>
        </dgm:presLayoutVars>
      </dgm:prSet>
      <dgm:spPr/>
    </dgm:pt>
    <dgm:pt modelId="{910A847C-A304-42ED-882C-516FC420E6F3}" type="pres">
      <dgm:prSet presAssocID="{B05AEDE9-2D6E-4CC7-961D-17908CDAA1D5}" presName="parentText" presStyleLbl="node1" presStyleIdx="0" presStyleCnt="3" custLinFactY="-679" custLinFactNeighborY="-100000">
        <dgm:presLayoutVars>
          <dgm:chMax val="0"/>
          <dgm:bulletEnabled val="1"/>
        </dgm:presLayoutVars>
      </dgm:prSet>
      <dgm:spPr/>
    </dgm:pt>
    <dgm:pt modelId="{9AAF94FE-0456-4C2C-9E48-7F0BA731263D}" type="pres">
      <dgm:prSet presAssocID="{34A5F382-0BD0-465C-972C-21CC39663D9D}" presName="spacer" presStyleCnt="0"/>
      <dgm:spPr/>
    </dgm:pt>
    <dgm:pt modelId="{358C975A-36CD-44D6-8967-33EE278706CC}" type="pres">
      <dgm:prSet presAssocID="{756E42B1-43CF-47A6-99C3-E3312E78E7CE}" presName="parentText" presStyleLbl="node1" presStyleIdx="1" presStyleCnt="3">
        <dgm:presLayoutVars>
          <dgm:chMax val="0"/>
          <dgm:bulletEnabled val="1"/>
        </dgm:presLayoutVars>
      </dgm:prSet>
      <dgm:spPr/>
    </dgm:pt>
    <dgm:pt modelId="{2B82B091-5628-4F40-9753-91C4EC838232}" type="pres">
      <dgm:prSet presAssocID="{8602B7E8-A7DC-4298-913F-D6D2784E0F65}" presName="spacer" presStyleCnt="0"/>
      <dgm:spPr/>
    </dgm:pt>
    <dgm:pt modelId="{952B86F2-CC1F-4DF6-9EE0-B5C368D1D399}" type="pres">
      <dgm:prSet presAssocID="{C16929C8-F253-4D20-99CE-9D1221179F66}" presName="parentText" presStyleLbl="node1" presStyleIdx="2" presStyleCnt="3">
        <dgm:presLayoutVars>
          <dgm:chMax val="0"/>
          <dgm:bulletEnabled val="1"/>
        </dgm:presLayoutVars>
      </dgm:prSet>
      <dgm:spPr/>
    </dgm:pt>
  </dgm:ptLst>
  <dgm:cxnLst>
    <dgm:cxn modelId="{18B1925E-BF1A-4431-93CF-18962AAA6359}" type="presOf" srcId="{756E42B1-43CF-47A6-99C3-E3312E78E7CE}" destId="{358C975A-36CD-44D6-8967-33EE278706CC}" srcOrd="0" destOrd="0" presId="urn:microsoft.com/office/officeart/2005/8/layout/vList2"/>
    <dgm:cxn modelId="{A6426087-6AF1-4D4E-9EC5-3F85524761F0}" srcId="{BD1995B7-4DC7-4093-9D74-C4D79D32D737}" destId="{756E42B1-43CF-47A6-99C3-E3312E78E7CE}" srcOrd="1" destOrd="0" parTransId="{2DDFF6E5-DD7D-4E78-9CC8-D42A499814BB}" sibTransId="{8602B7E8-A7DC-4298-913F-D6D2784E0F65}"/>
    <dgm:cxn modelId="{9350009D-C8E6-4888-935D-3C803296D892}" type="presOf" srcId="{BD1995B7-4DC7-4093-9D74-C4D79D32D737}" destId="{F4782E5B-42EB-4338-938D-888711116572}" srcOrd="0" destOrd="0" presId="urn:microsoft.com/office/officeart/2005/8/layout/vList2"/>
    <dgm:cxn modelId="{FB023FA5-9830-4F13-85C5-85158D46F879}" type="presOf" srcId="{C16929C8-F253-4D20-99CE-9D1221179F66}" destId="{952B86F2-CC1F-4DF6-9EE0-B5C368D1D399}" srcOrd="0" destOrd="0" presId="urn:microsoft.com/office/officeart/2005/8/layout/vList2"/>
    <dgm:cxn modelId="{1C5C64B6-7851-4B1A-9C1E-B6B145E1D464}" srcId="{BD1995B7-4DC7-4093-9D74-C4D79D32D737}" destId="{B05AEDE9-2D6E-4CC7-961D-17908CDAA1D5}" srcOrd="0" destOrd="0" parTransId="{63880CCE-4B4D-45E0-B095-9E9F5A039956}" sibTransId="{34A5F382-0BD0-465C-972C-21CC39663D9D}"/>
    <dgm:cxn modelId="{57FFA5CD-60E0-4013-B196-CF96102EE045}" srcId="{BD1995B7-4DC7-4093-9D74-C4D79D32D737}" destId="{C16929C8-F253-4D20-99CE-9D1221179F66}" srcOrd="2" destOrd="0" parTransId="{3779893A-34AF-485B-A1FB-5207DA5632FB}" sibTransId="{CD3B7965-D229-4811-9475-E1F664960EDC}"/>
    <dgm:cxn modelId="{40B49ED4-3803-486F-B4A4-D9315CA060B3}" type="presOf" srcId="{B05AEDE9-2D6E-4CC7-961D-17908CDAA1D5}" destId="{910A847C-A304-42ED-882C-516FC420E6F3}" srcOrd="0" destOrd="0" presId="urn:microsoft.com/office/officeart/2005/8/layout/vList2"/>
    <dgm:cxn modelId="{1416A15E-E434-4B19-81C5-6F3C993E752D}" type="presParOf" srcId="{F4782E5B-42EB-4338-938D-888711116572}" destId="{910A847C-A304-42ED-882C-516FC420E6F3}" srcOrd="0" destOrd="0" presId="urn:microsoft.com/office/officeart/2005/8/layout/vList2"/>
    <dgm:cxn modelId="{3C704D65-2500-44C3-A432-9F1CDA2271E8}" type="presParOf" srcId="{F4782E5B-42EB-4338-938D-888711116572}" destId="{9AAF94FE-0456-4C2C-9E48-7F0BA731263D}" srcOrd="1" destOrd="0" presId="urn:microsoft.com/office/officeart/2005/8/layout/vList2"/>
    <dgm:cxn modelId="{617EC4B7-2F84-49FA-B4E6-B0F4C83A85E7}" type="presParOf" srcId="{F4782E5B-42EB-4338-938D-888711116572}" destId="{358C975A-36CD-44D6-8967-33EE278706CC}" srcOrd="2" destOrd="0" presId="urn:microsoft.com/office/officeart/2005/8/layout/vList2"/>
    <dgm:cxn modelId="{4C4AC53E-F80F-4EC6-ACC2-A541C7B908DD}" type="presParOf" srcId="{F4782E5B-42EB-4338-938D-888711116572}" destId="{2B82B091-5628-4F40-9753-91C4EC838232}" srcOrd="3" destOrd="0" presId="urn:microsoft.com/office/officeart/2005/8/layout/vList2"/>
    <dgm:cxn modelId="{24847444-E6B8-4CE8-924D-709BD26AE6C7}" type="presParOf" srcId="{F4782E5B-42EB-4338-938D-888711116572}" destId="{952B86F2-CC1F-4DF6-9EE0-B5C368D1D399}"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D1995B7-4DC7-4093-9D74-C4D79D32D737}"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B05AEDE9-2D6E-4CC7-961D-17908CDAA1D5}">
      <dgm:prSet/>
      <dgm:spPr/>
      <dgm:t>
        <a:bodyPr/>
        <a:lstStyle/>
        <a:p>
          <a:r>
            <a:rPr lang="en-GB" dirty="0"/>
            <a:t>How do we identify which segmentation strategy will best work for the organisation - Data collection/analysis on current/prospective customers.</a:t>
          </a:r>
          <a:endParaRPr lang="en-US" dirty="0"/>
        </a:p>
      </dgm:t>
    </dgm:pt>
    <dgm:pt modelId="{63880CCE-4B4D-45E0-B095-9E9F5A039956}" type="parTrans" cxnId="{1C5C64B6-7851-4B1A-9C1E-B6B145E1D464}">
      <dgm:prSet/>
      <dgm:spPr/>
      <dgm:t>
        <a:bodyPr/>
        <a:lstStyle/>
        <a:p>
          <a:endParaRPr lang="en-US"/>
        </a:p>
      </dgm:t>
    </dgm:pt>
    <dgm:pt modelId="{34A5F382-0BD0-465C-972C-21CC39663D9D}" type="sibTrans" cxnId="{1C5C64B6-7851-4B1A-9C1E-B6B145E1D464}">
      <dgm:prSet/>
      <dgm:spPr/>
      <dgm:t>
        <a:bodyPr/>
        <a:lstStyle/>
        <a:p>
          <a:endParaRPr lang="en-US"/>
        </a:p>
      </dgm:t>
    </dgm:pt>
    <dgm:pt modelId="{756E42B1-43CF-47A6-99C3-E3312E78E7CE}">
      <dgm:prSet/>
      <dgm:spPr/>
      <dgm:t>
        <a:bodyPr/>
        <a:lstStyle/>
        <a:p>
          <a:r>
            <a:rPr lang="en-GB"/>
            <a:t>Evaluation of our ‘competitors’ segmentation strategies.</a:t>
          </a:r>
          <a:endParaRPr lang="en-US"/>
        </a:p>
      </dgm:t>
    </dgm:pt>
    <dgm:pt modelId="{2DDFF6E5-DD7D-4E78-9CC8-D42A499814BB}" type="parTrans" cxnId="{A6426087-6AF1-4D4E-9EC5-3F85524761F0}">
      <dgm:prSet/>
      <dgm:spPr/>
      <dgm:t>
        <a:bodyPr/>
        <a:lstStyle/>
        <a:p>
          <a:endParaRPr lang="en-US"/>
        </a:p>
      </dgm:t>
    </dgm:pt>
    <dgm:pt modelId="{8602B7E8-A7DC-4298-913F-D6D2784E0F65}" type="sibTrans" cxnId="{A6426087-6AF1-4D4E-9EC5-3F85524761F0}">
      <dgm:prSet/>
      <dgm:spPr/>
      <dgm:t>
        <a:bodyPr/>
        <a:lstStyle/>
        <a:p>
          <a:endParaRPr lang="en-US"/>
        </a:p>
      </dgm:t>
    </dgm:pt>
    <dgm:pt modelId="{C16929C8-F253-4D20-99CE-9D1221179F66}">
      <dgm:prSet/>
      <dgm:spPr/>
      <dgm:t>
        <a:bodyPr/>
        <a:lstStyle/>
        <a:p>
          <a:r>
            <a:rPr lang="en-GB"/>
            <a:t>How can we use this information to start/continue/improve CRM.</a:t>
          </a:r>
          <a:endParaRPr lang="en-US"/>
        </a:p>
      </dgm:t>
    </dgm:pt>
    <dgm:pt modelId="{3779893A-34AF-485B-A1FB-5207DA5632FB}" type="parTrans" cxnId="{57FFA5CD-60E0-4013-B196-CF96102EE045}">
      <dgm:prSet/>
      <dgm:spPr/>
      <dgm:t>
        <a:bodyPr/>
        <a:lstStyle/>
        <a:p>
          <a:endParaRPr lang="en-US"/>
        </a:p>
      </dgm:t>
    </dgm:pt>
    <dgm:pt modelId="{CD3B7965-D229-4811-9475-E1F664960EDC}" type="sibTrans" cxnId="{57FFA5CD-60E0-4013-B196-CF96102EE045}">
      <dgm:prSet/>
      <dgm:spPr/>
      <dgm:t>
        <a:bodyPr/>
        <a:lstStyle/>
        <a:p>
          <a:endParaRPr lang="en-US"/>
        </a:p>
      </dgm:t>
    </dgm:pt>
    <dgm:pt modelId="{F4782E5B-42EB-4338-938D-888711116572}" type="pres">
      <dgm:prSet presAssocID="{BD1995B7-4DC7-4093-9D74-C4D79D32D737}" presName="linear" presStyleCnt="0">
        <dgm:presLayoutVars>
          <dgm:animLvl val="lvl"/>
          <dgm:resizeHandles val="exact"/>
        </dgm:presLayoutVars>
      </dgm:prSet>
      <dgm:spPr/>
    </dgm:pt>
    <dgm:pt modelId="{910A847C-A304-42ED-882C-516FC420E6F3}" type="pres">
      <dgm:prSet presAssocID="{B05AEDE9-2D6E-4CC7-961D-17908CDAA1D5}" presName="parentText" presStyleLbl="node1" presStyleIdx="0" presStyleCnt="3">
        <dgm:presLayoutVars>
          <dgm:chMax val="0"/>
          <dgm:bulletEnabled val="1"/>
        </dgm:presLayoutVars>
      </dgm:prSet>
      <dgm:spPr/>
    </dgm:pt>
    <dgm:pt modelId="{9AAF94FE-0456-4C2C-9E48-7F0BA731263D}" type="pres">
      <dgm:prSet presAssocID="{34A5F382-0BD0-465C-972C-21CC39663D9D}" presName="spacer" presStyleCnt="0"/>
      <dgm:spPr/>
    </dgm:pt>
    <dgm:pt modelId="{358C975A-36CD-44D6-8967-33EE278706CC}" type="pres">
      <dgm:prSet presAssocID="{756E42B1-43CF-47A6-99C3-E3312E78E7CE}" presName="parentText" presStyleLbl="node1" presStyleIdx="1" presStyleCnt="3">
        <dgm:presLayoutVars>
          <dgm:chMax val="0"/>
          <dgm:bulletEnabled val="1"/>
        </dgm:presLayoutVars>
      </dgm:prSet>
      <dgm:spPr/>
    </dgm:pt>
    <dgm:pt modelId="{2B82B091-5628-4F40-9753-91C4EC838232}" type="pres">
      <dgm:prSet presAssocID="{8602B7E8-A7DC-4298-913F-D6D2784E0F65}" presName="spacer" presStyleCnt="0"/>
      <dgm:spPr/>
    </dgm:pt>
    <dgm:pt modelId="{952B86F2-CC1F-4DF6-9EE0-B5C368D1D399}" type="pres">
      <dgm:prSet presAssocID="{C16929C8-F253-4D20-99CE-9D1221179F66}" presName="parentText" presStyleLbl="node1" presStyleIdx="2" presStyleCnt="3">
        <dgm:presLayoutVars>
          <dgm:chMax val="0"/>
          <dgm:bulletEnabled val="1"/>
        </dgm:presLayoutVars>
      </dgm:prSet>
      <dgm:spPr/>
    </dgm:pt>
  </dgm:ptLst>
  <dgm:cxnLst>
    <dgm:cxn modelId="{A6426087-6AF1-4D4E-9EC5-3F85524761F0}" srcId="{BD1995B7-4DC7-4093-9D74-C4D79D32D737}" destId="{756E42B1-43CF-47A6-99C3-E3312E78E7CE}" srcOrd="1" destOrd="0" parTransId="{2DDFF6E5-DD7D-4E78-9CC8-D42A499814BB}" sibTransId="{8602B7E8-A7DC-4298-913F-D6D2784E0F65}"/>
    <dgm:cxn modelId="{FBD529AA-1AC3-494D-AB7D-0730C843EEF2}" type="presOf" srcId="{756E42B1-43CF-47A6-99C3-E3312E78E7CE}" destId="{358C975A-36CD-44D6-8967-33EE278706CC}" srcOrd="0" destOrd="0" presId="urn:microsoft.com/office/officeart/2005/8/layout/vList2"/>
    <dgm:cxn modelId="{5E00C6AA-F474-4F94-B9E9-494FD184C5FC}" type="presOf" srcId="{B05AEDE9-2D6E-4CC7-961D-17908CDAA1D5}" destId="{910A847C-A304-42ED-882C-516FC420E6F3}" srcOrd="0" destOrd="0" presId="urn:microsoft.com/office/officeart/2005/8/layout/vList2"/>
    <dgm:cxn modelId="{1C5C64B6-7851-4B1A-9C1E-B6B145E1D464}" srcId="{BD1995B7-4DC7-4093-9D74-C4D79D32D737}" destId="{B05AEDE9-2D6E-4CC7-961D-17908CDAA1D5}" srcOrd="0" destOrd="0" parTransId="{63880CCE-4B4D-45E0-B095-9E9F5A039956}" sibTransId="{34A5F382-0BD0-465C-972C-21CC39663D9D}"/>
    <dgm:cxn modelId="{D88280BE-E634-4715-8AD5-ACC827728AB9}" type="presOf" srcId="{BD1995B7-4DC7-4093-9D74-C4D79D32D737}" destId="{F4782E5B-42EB-4338-938D-888711116572}" srcOrd="0" destOrd="0" presId="urn:microsoft.com/office/officeart/2005/8/layout/vList2"/>
    <dgm:cxn modelId="{57FFA5CD-60E0-4013-B196-CF96102EE045}" srcId="{BD1995B7-4DC7-4093-9D74-C4D79D32D737}" destId="{C16929C8-F253-4D20-99CE-9D1221179F66}" srcOrd="2" destOrd="0" parTransId="{3779893A-34AF-485B-A1FB-5207DA5632FB}" sibTransId="{CD3B7965-D229-4811-9475-E1F664960EDC}"/>
    <dgm:cxn modelId="{BCCE89F9-6EEA-428E-929A-EF5A4A77A5A7}" type="presOf" srcId="{C16929C8-F253-4D20-99CE-9D1221179F66}" destId="{952B86F2-CC1F-4DF6-9EE0-B5C368D1D399}" srcOrd="0" destOrd="0" presId="urn:microsoft.com/office/officeart/2005/8/layout/vList2"/>
    <dgm:cxn modelId="{D60A9A67-3B6B-4577-975F-D5175FC4010D}" type="presParOf" srcId="{F4782E5B-42EB-4338-938D-888711116572}" destId="{910A847C-A304-42ED-882C-516FC420E6F3}" srcOrd="0" destOrd="0" presId="urn:microsoft.com/office/officeart/2005/8/layout/vList2"/>
    <dgm:cxn modelId="{2A8AC343-A462-4DAE-9917-F4281A5D166E}" type="presParOf" srcId="{F4782E5B-42EB-4338-938D-888711116572}" destId="{9AAF94FE-0456-4C2C-9E48-7F0BA731263D}" srcOrd="1" destOrd="0" presId="urn:microsoft.com/office/officeart/2005/8/layout/vList2"/>
    <dgm:cxn modelId="{CAC413CC-7462-46D6-B484-416824A8C2B0}" type="presParOf" srcId="{F4782E5B-42EB-4338-938D-888711116572}" destId="{358C975A-36CD-44D6-8967-33EE278706CC}" srcOrd="2" destOrd="0" presId="urn:microsoft.com/office/officeart/2005/8/layout/vList2"/>
    <dgm:cxn modelId="{780264D1-C2CE-411B-A63E-3D64FAD83CD9}" type="presParOf" srcId="{F4782E5B-42EB-4338-938D-888711116572}" destId="{2B82B091-5628-4F40-9753-91C4EC838232}" srcOrd="3" destOrd="0" presId="urn:microsoft.com/office/officeart/2005/8/layout/vList2"/>
    <dgm:cxn modelId="{0CD3B7CA-F0B4-4063-B1E9-CE4984C488BD}" type="presParOf" srcId="{F4782E5B-42EB-4338-938D-888711116572}" destId="{952B86F2-CC1F-4DF6-9EE0-B5C368D1D39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B9F83F-C700-4491-86E3-4B9EF463F2AB}">
      <dsp:nvSpPr>
        <dsp:cNvPr id="0" name=""/>
        <dsp:cNvSpPr/>
      </dsp:nvSpPr>
      <dsp:spPr>
        <a:xfrm>
          <a:off x="0" y="103463"/>
          <a:ext cx="6499265" cy="18556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Working in small groups choose an organisation you are familiar with and discuss how they use segmentation to meet customer needs.</a:t>
          </a:r>
          <a:endParaRPr lang="en-US" sz="2600" kern="1200" dirty="0"/>
        </a:p>
      </dsp:txBody>
      <dsp:txXfrm>
        <a:off x="90584" y="194047"/>
        <a:ext cx="6318097" cy="1674452"/>
      </dsp:txXfrm>
    </dsp:sp>
    <dsp:sp modelId="{35D6661C-B299-47F2-92C6-B1131BE19F62}">
      <dsp:nvSpPr>
        <dsp:cNvPr id="0" name=""/>
        <dsp:cNvSpPr/>
      </dsp:nvSpPr>
      <dsp:spPr>
        <a:xfrm>
          <a:off x="0" y="2033963"/>
          <a:ext cx="6499265" cy="185562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Give examples of targeted offerings for different segments</a:t>
          </a:r>
          <a:endParaRPr lang="en-US" sz="2600" kern="1200"/>
        </a:p>
      </dsp:txBody>
      <dsp:txXfrm>
        <a:off x="90584" y="2124547"/>
        <a:ext cx="6318097" cy="1674452"/>
      </dsp:txXfrm>
    </dsp:sp>
    <dsp:sp modelId="{A3F43839-D766-413E-94FA-EE81CC16132D}">
      <dsp:nvSpPr>
        <dsp:cNvPr id="0" name=""/>
        <dsp:cNvSpPr/>
      </dsp:nvSpPr>
      <dsp:spPr>
        <a:xfrm>
          <a:off x="0" y="3964463"/>
          <a:ext cx="6499265" cy="185562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How does this help to satisfy and retain customers?</a:t>
          </a:r>
          <a:endParaRPr lang="en-US" sz="2600" kern="1200"/>
        </a:p>
      </dsp:txBody>
      <dsp:txXfrm>
        <a:off x="90584" y="4055047"/>
        <a:ext cx="6318097" cy="16744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0A847C-A304-42ED-882C-516FC420E6F3}">
      <dsp:nvSpPr>
        <dsp:cNvPr id="0" name=""/>
        <dsp:cNvSpPr/>
      </dsp:nvSpPr>
      <dsp:spPr>
        <a:xfrm>
          <a:off x="0" y="0"/>
          <a:ext cx="7734903" cy="227269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Positioning is concerned with the brand’s relationship with other brands aimed at the same segment</a:t>
          </a:r>
          <a:endParaRPr lang="en-US" sz="3000" kern="1200" dirty="0"/>
        </a:p>
      </dsp:txBody>
      <dsp:txXfrm>
        <a:off x="110944" y="110944"/>
        <a:ext cx="7513015" cy="2050802"/>
      </dsp:txXfrm>
    </dsp:sp>
    <dsp:sp modelId="{358C975A-36CD-44D6-8967-33EE278706CC}">
      <dsp:nvSpPr>
        <dsp:cNvPr id="0" name=""/>
        <dsp:cNvSpPr/>
      </dsp:nvSpPr>
      <dsp:spPr>
        <a:xfrm>
          <a:off x="0" y="2287583"/>
          <a:ext cx="7734903" cy="227269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It is about the place the brand occupies in the minds of the consumers, relative to other brands. </a:t>
          </a:r>
          <a:endParaRPr lang="en-US" sz="3000" kern="1200" dirty="0"/>
        </a:p>
      </dsp:txBody>
      <dsp:txXfrm>
        <a:off x="110944" y="2398527"/>
        <a:ext cx="7513015" cy="2050802"/>
      </dsp:txXfrm>
    </dsp:sp>
    <dsp:sp modelId="{952B86F2-CC1F-4DF6-9EE0-B5C368D1D399}">
      <dsp:nvSpPr>
        <dsp:cNvPr id="0" name=""/>
        <dsp:cNvSpPr/>
      </dsp:nvSpPr>
      <dsp:spPr>
        <a:xfrm>
          <a:off x="0" y="4572001"/>
          <a:ext cx="7734903" cy="227269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Positioning is the act of designing the company’s offering and image so that they occupy a meaningful and distinct competitive position in the customer’s mind</a:t>
          </a:r>
        </a:p>
        <a:p>
          <a:pPr marL="0" lvl="0" indent="0" algn="r" defTabSz="1333500">
            <a:lnSpc>
              <a:spcPct val="90000"/>
            </a:lnSpc>
            <a:spcBef>
              <a:spcPct val="0"/>
            </a:spcBef>
            <a:spcAft>
              <a:spcPct val="35000"/>
            </a:spcAft>
            <a:buNone/>
          </a:pPr>
          <a:r>
            <a:rPr lang="en-GB" sz="3000" kern="1200" dirty="0"/>
            <a:t>Kotler (2003)</a:t>
          </a:r>
          <a:endParaRPr lang="en-US" sz="3000" kern="1200" dirty="0"/>
        </a:p>
      </dsp:txBody>
      <dsp:txXfrm>
        <a:off x="110944" y="4682945"/>
        <a:ext cx="7513015" cy="20508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0A847C-A304-42ED-882C-516FC420E6F3}">
      <dsp:nvSpPr>
        <dsp:cNvPr id="0" name=""/>
        <dsp:cNvSpPr/>
      </dsp:nvSpPr>
      <dsp:spPr>
        <a:xfrm>
          <a:off x="0" y="88520"/>
          <a:ext cx="6666833" cy="171288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How do we identify which segmentation strategy will best work for the organisation - Data collection/analysis on current/prospective customers.</a:t>
          </a:r>
          <a:endParaRPr lang="en-US" sz="2400" kern="1200" dirty="0"/>
        </a:p>
      </dsp:txBody>
      <dsp:txXfrm>
        <a:off x="83616" y="172136"/>
        <a:ext cx="6499601" cy="1545648"/>
      </dsp:txXfrm>
    </dsp:sp>
    <dsp:sp modelId="{358C975A-36CD-44D6-8967-33EE278706CC}">
      <dsp:nvSpPr>
        <dsp:cNvPr id="0" name=""/>
        <dsp:cNvSpPr/>
      </dsp:nvSpPr>
      <dsp:spPr>
        <a:xfrm>
          <a:off x="0" y="1870520"/>
          <a:ext cx="6666833" cy="171288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Evaluation of our ‘competitors’ segmentation strategies.</a:t>
          </a:r>
          <a:endParaRPr lang="en-US" sz="2400" kern="1200"/>
        </a:p>
      </dsp:txBody>
      <dsp:txXfrm>
        <a:off x="83616" y="1954136"/>
        <a:ext cx="6499601" cy="1545648"/>
      </dsp:txXfrm>
    </dsp:sp>
    <dsp:sp modelId="{952B86F2-CC1F-4DF6-9EE0-B5C368D1D399}">
      <dsp:nvSpPr>
        <dsp:cNvPr id="0" name=""/>
        <dsp:cNvSpPr/>
      </dsp:nvSpPr>
      <dsp:spPr>
        <a:xfrm>
          <a:off x="0" y="3652520"/>
          <a:ext cx="6666833" cy="171288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How can we use this information to start/continue/improve CRM.</a:t>
          </a:r>
          <a:endParaRPr lang="en-US" sz="2400" kern="1200"/>
        </a:p>
      </dsp:txBody>
      <dsp:txXfrm>
        <a:off x="83616" y="3736136"/>
        <a:ext cx="6499601" cy="154564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1E6655-B63E-4B9A-B45A-258F02790AB0}" type="datetimeFigureOut">
              <a:rPr lang="en-GB" smtClean="0"/>
              <a:t>11/10/2025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7522E0-3C74-4DC9-A8C0-A332FB396B33}" type="slidenum">
              <a:rPr lang="en-GB" smtClean="0"/>
              <a:t>‹#›</a:t>
            </a:fld>
            <a:endParaRPr lang="en-GB"/>
          </a:p>
        </p:txBody>
      </p:sp>
    </p:spTree>
    <p:extLst>
      <p:ext uri="{BB962C8B-B14F-4D97-AF65-F5344CB8AC3E}">
        <p14:creationId xmlns:p14="http://schemas.microsoft.com/office/powerpoint/2010/main" val="2768212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7522E0-3C74-4DC9-A8C0-A332FB396B33}" type="slidenum">
              <a:rPr lang="en-GB" smtClean="0"/>
              <a:t>1</a:t>
            </a:fld>
            <a:endParaRPr lang="en-GB"/>
          </a:p>
        </p:txBody>
      </p:sp>
    </p:spTree>
    <p:extLst>
      <p:ext uri="{BB962C8B-B14F-4D97-AF65-F5344CB8AC3E}">
        <p14:creationId xmlns:p14="http://schemas.microsoft.com/office/powerpoint/2010/main" val="39910424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7522E0-3C74-4DC9-A8C0-A332FB396B33}" type="slidenum">
              <a:rPr lang="en-GB" smtClean="0"/>
              <a:t>4</a:t>
            </a:fld>
            <a:endParaRPr lang="en-GB"/>
          </a:p>
        </p:txBody>
      </p:sp>
    </p:spTree>
    <p:extLst>
      <p:ext uri="{BB962C8B-B14F-4D97-AF65-F5344CB8AC3E}">
        <p14:creationId xmlns:p14="http://schemas.microsoft.com/office/powerpoint/2010/main" val="41006002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7522E0-3C74-4DC9-A8C0-A332FB396B33}" type="slidenum">
              <a:rPr lang="en-GB" smtClean="0"/>
              <a:t>9</a:t>
            </a:fld>
            <a:endParaRPr lang="en-GB"/>
          </a:p>
        </p:txBody>
      </p:sp>
    </p:spTree>
    <p:extLst>
      <p:ext uri="{BB962C8B-B14F-4D97-AF65-F5344CB8AC3E}">
        <p14:creationId xmlns:p14="http://schemas.microsoft.com/office/powerpoint/2010/main" val="2456904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7522E0-3C74-4DC9-A8C0-A332FB396B33}" type="slidenum">
              <a:rPr lang="en-GB" smtClean="0"/>
              <a:t>10</a:t>
            </a:fld>
            <a:endParaRPr lang="en-GB"/>
          </a:p>
        </p:txBody>
      </p:sp>
    </p:spTree>
    <p:extLst>
      <p:ext uri="{BB962C8B-B14F-4D97-AF65-F5344CB8AC3E}">
        <p14:creationId xmlns:p14="http://schemas.microsoft.com/office/powerpoint/2010/main" val="22498947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7522E0-3C74-4DC9-A8C0-A332FB396B33}" type="slidenum">
              <a:rPr lang="en-GB" smtClean="0"/>
              <a:t>12</a:t>
            </a:fld>
            <a:endParaRPr lang="en-GB"/>
          </a:p>
        </p:txBody>
      </p:sp>
    </p:spTree>
    <p:extLst>
      <p:ext uri="{BB962C8B-B14F-4D97-AF65-F5344CB8AC3E}">
        <p14:creationId xmlns:p14="http://schemas.microsoft.com/office/powerpoint/2010/main" val="18996535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F1DB9C-B7A4-EF83-FA14-FF5C0BBC70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1CC761-0425-AB8D-B14F-78F6BA473FF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350C1C2-66F2-C6B9-2F08-4F2EABD2EB4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1816AAE-B7CD-13B8-8103-15D0C2DDA81C}"/>
              </a:ext>
            </a:extLst>
          </p:cNvPr>
          <p:cNvSpPr>
            <a:spLocks noGrp="1"/>
          </p:cNvSpPr>
          <p:nvPr>
            <p:ph type="sldNum" sz="quarter" idx="5"/>
          </p:nvPr>
        </p:nvSpPr>
        <p:spPr/>
        <p:txBody>
          <a:bodyPr/>
          <a:lstStyle/>
          <a:p>
            <a:fld id="{3C7522E0-3C74-4DC9-A8C0-A332FB396B33}" type="slidenum">
              <a:rPr lang="en-GB" smtClean="0"/>
              <a:t>15</a:t>
            </a:fld>
            <a:endParaRPr lang="en-GB"/>
          </a:p>
        </p:txBody>
      </p:sp>
    </p:spTree>
    <p:extLst>
      <p:ext uri="{BB962C8B-B14F-4D97-AF65-F5344CB8AC3E}">
        <p14:creationId xmlns:p14="http://schemas.microsoft.com/office/powerpoint/2010/main" val="22913225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49166C-C3BF-13F1-DE0E-D5437426AE7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8528F3-C6F1-A201-BBD2-5F472A2A6E7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AD2B945-D645-394E-C064-E0F0449F596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E2E6767-DE03-5360-495E-D308B59257E0}"/>
              </a:ext>
            </a:extLst>
          </p:cNvPr>
          <p:cNvSpPr>
            <a:spLocks noGrp="1"/>
          </p:cNvSpPr>
          <p:nvPr>
            <p:ph type="sldNum" sz="quarter" idx="5"/>
          </p:nvPr>
        </p:nvSpPr>
        <p:spPr/>
        <p:txBody>
          <a:bodyPr/>
          <a:lstStyle/>
          <a:p>
            <a:fld id="{3C7522E0-3C74-4DC9-A8C0-A332FB396B33}" type="slidenum">
              <a:rPr lang="en-GB" smtClean="0"/>
              <a:t>16</a:t>
            </a:fld>
            <a:endParaRPr lang="en-GB"/>
          </a:p>
        </p:txBody>
      </p:sp>
    </p:spTree>
    <p:extLst>
      <p:ext uri="{BB962C8B-B14F-4D97-AF65-F5344CB8AC3E}">
        <p14:creationId xmlns:p14="http://schemas.microsoft.com/office/powerpoint/2010/main" val="22727061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7522E0-3C74-4DC9-A8C0-A332FB396B33}" type="slidenum">
              <a:rPr lang="en-GB" smtClean="0"/>
              <a:t>17</a:t>
            </a:fld>
            <a:endParaRPr lang="en-GB"/>
          </a:p>
        </p:txBody>
      </p:sp>
    </p:spTree>
    <p:extLst>
      <p:ext uri="{BB962C8B-B14F-4D97-AF65-F5344CB8AC3E}">
        <p14:creationId xmlns:p14="http://schemas.microsoft.com/office/powerpoint/2010/main" val="19080649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3FBD515-3F22-48B0-972C-DDC5E1E736F8}" type="slidenum">
              <a:rPr lang="en-US"/>
              <a:pPr/>
              <a:t>20</a:t>
            </a:fld>
            <a:endParaRPr lang="en-US"/>
          </a:p>
        </p:txBody>
      </p:sp>
      <p:sp>
        <p:nvSpPr>
          <p:cNvPr id="173058" name="Rectangle 2"/>
          <p:cNvSpPr>
            <a:spLocks noGrp="1" noRot="1" noChangeAspect="1" noChangeArrowheads="1" noTextEdit="1"/>
          </p:cNvSpPr>
          <p:nvPr>
            <p:ph type="sldImg"/>
          </p:nvPr>
        </p:nvSpPr>
        <p:spPr>
          <a:ln/>
        </p:spPr>
      </p:sp>
      <p:sp>
        <p:nvSpPr>
          <p:cNvPr id="17305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2727924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3FBD515-3F22-48B0-972C-DDC5E1E736F8}" type="slidenum">
              <a:rPr lang="en-US"/>
              <a:pPr/>
              <a:t>21</a:t>
            </a:fld>
            <a:endParaRPr lang="en-US"/>
          </a:p>
        </p:txBody>
      </p:sp>
      <p:sp>
        <p:nvSpPr>
          <p:cNvPr id="173058" name="Rectangle 2"/>
          <p:cNvSpPr>
            <a:spLocks noGrp="1" noRot="1" noChangeAspect="1" noChangeArrowheads="1" noTextEdit="1"/>
          </p:cNvSpPr>
          <p:nvPr>
            <p:ph type="sldImg"/>
          </p:nvPr>
        </p:nvSpPr>
        <p:spPr>
          <a:ln/>
        </p:spPr>
      </p:sp>
      <p:sp>
        <p:nvSpPr>
          <p:cNvPr id="17305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3803843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7522E0-3C74-4DC9-A8C0-A332FB396B33}" type="slidenum">
              <a:rPr lang="en-GB" smtClean="0"/>
              <a:t>22</a:t>
            </a:fld>
            <a:endParaRPr lang="en-GB"/>
          </a:p>
        </p:txBody>
      </p:sp>
    </p:spTree>
    <p:extLst>
      <p:ext uri="{BB962C8B-B14F-4D97-AF65-F5344CB8AC3E}">
        <p14:creationId xmlns:p14="http://schemas.microsoft.com/office/powerpoint/2010/main" val="3367940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4AB0A-FAA9-9F31-D563-804991480CA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28BE5DE-35BC-F821-45C3-27153F2320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9CDF97D-107E-AD69-35FD-62441176ECA6}"/>
              </a:ext>
            </a:extLst>
          </p:cNvPr>
          <p:cNvSpPr>
            <a:spLocks noGrp="1"/>
          </p:cNvSpPr>
          <p:nvPr>
            <p:ph type="dt" sz="half" idx="10"/>
          </p:nvPr>
        </p:nvSpPr>
        <p:spPr/>
        <p:txBody>
          <a:bodyPr/>
          <a:lstStyle/>
          <a:p>
            <a:fld id="{F65838FE-5B71-45AB-BE21-773D18999CCB}" type="datetimeFigureOut">
              <a:rPr lang="en-GB" smtClean="0"/>
              <a:t>11/10/2025</a:t>
            </a:fld>
            <a:endParaRPr lang="en-GB"/>
          </a:p>
        </p:txBody>
      </p:sp>
      <p:sp>
        <p:nvSpPr>
          <p:cNvPr id="5" name="Footer Placeholder 4">
            <a:extLst>
              <a:ext uri="{FF2B5EF4-FFF2-40B4-BE49-F238E27FC236}">
                <a16:creationId xmlns:a16="http://schemas.microsoft.com/office/drawing/2014/main" id="{F0111666-62BD-9E40-6E17-6DC277FB1B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B89360-8C95-BC14-64FF-C173DB044212}"/>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35956080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C1B3F-7A90-0DD3-7D77-4B63FF29974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5018E8-AAE1-5BC9-517F-02D57AFB67B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C8BFFC-959C-7416-D7A6-D4C20D1D6DDC}"/>
              </a:ext>
            </a:extLst>
          </p:cNvPr>
          <p:cNvSpPr>
            <a:spLocks noGrp="1"/>
          </p:cNvSpPr>
          <p:nvPr>
            <p:ph type="dt" sz="half" idx="10"/>
          </p:nvPr>
        </p:nvSpPr>
        <p:spPr/>
        <p:txBody>
          <a:bodyPr/>
          <a:lstStyle/>
          <a:p>
            <a:fld id="{F65838FE-5B71-45AB-BE21-773D18999CCB}" type="datetimeFigureOut">
              <a:rPr lang="en-GB" smtClean="0"/>
              <a:t>11/10/2025</a:t>
            </a:fld>
            <a:endParaRPr lang="en-GB"/>
          </a:p>
        </p:txBody>
      </p:sp>
      <p:sp>
        <p:nvSpPr>
          <p:cNvPr id="5" name="Footer Placeholder 4">
            <a:extLst>
              <a:ext uri="{FF2B5EF4-FFF2-40B4-BE49-F238E27FC236}">
                <a16:creationId xmlns:a16="http://schemas.microsoft.com/office/drawing/2014/main" id="{B1B00310-4355-D81A-AFF8-6B1A65C51D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3BC52D-961C-0314-B5B0-E0C6311A90A1}"/>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13305609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E7691-B3F7-1372-227E-ABB969D85D5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ADEE47B-24B0-4FD6-7CA6-86F7E3B97C8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4AD83E5-2B83-E0A6-076F-DB1828F53D36}"/>
              </a:ext>
            </a:extLst>
          </p:cNvPr>
          <p:cNvSpPr>
            <a:spLocks noGrp="1"/>
          </p:cNvSpPr>
          <p:nvPr>
            <p:ph type="dt" sz="half" idx="10"/>
          </p:nvPr>
        </p:nvSpPr>
        <p:spPr/>
        <p:txBody>
          <a:bodyPr/>
          <a:lstStyle/>
          <a:p>
            <a:fld id="{F65838FE-5B71-45AB-BE21-773D18999CCB}" type="datetimeFigureOut">
              <a:rPr lang="en-GB" smtClean="0"/>
              <a:t>11/10/2025</a:t>
            </a:fld>
            <a:endParaRPr lang="en-GB"/>
          </a:p>
        </p:txBody>
      </p:sp>
      <p:sp>
        <p:nvSpPr>
          <p:cNvPr id="5" name="Footer Placeholder 4">
            <a:extLst>
              <a:ext uri="{FF2B5EF4-FFF2-40B4-BE49-F238E27FC236}">
                <a16:creationId xmlns:a16="http://schemas.microsoft.com/office/drawing/2014/main" id="{6A66865D-3B2F-964E-B2E2-561460B454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A4179F-CEC2-C88C-12E2-2915CCE39E24}"/>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6353350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D94F1-CB3B-354F-42E7-4166FE5C76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69732F-0E9F-EB1B-FFE3-83356B59612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9805FBD-1488-0A8C-21A4-7F8B522F4C2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FAE69C5-F9AF-FF8D-9062-C9B477504BE2}"/>
              </a:ext>
            </a:extLst>
          </p:cNvPr>
          <p:cNvSpPr>
            <a:spLocks noGrp="1"/>
          </p:cNvSpPr>
          <p:nvPr>
            <p:ph type="dt" sz="half" idx="10"/>
          </p:nvPr>
        </p:nvSpPr>
        <p:spPr/>
        <p:txBody>
          <a:bodyPr/>
          <a:lstStyle/>
          <a:p>
            <a:fld id="{F65838FE-5B71-45AB-BE21-773D18999CCB}" type="datetimeFigureOut">
              <a:rPr lang="en-GB" smtClean="0"/>
              <a:t>11/10/2025</a:t>
            </a:fld>
            <a:endParaRPr lang="en-GB"/>
          </a:p>
        </p:txBody>
      </p:sp>
      <p:sp>
        <p:nvSpPr>
          <p:cNvPr id="6" name="Footer Placeholder 5">
            <a:extLst>
              <a:ext uri="{FF2B5EF4-FFF2-40B4-BE49-F238E27FC236}">
                <a16:creationId xmlns:a16="http://schemas.microsoft.com/office/drawing/2014/main" id="{BCE46516-37D5-BCB9-F646-183109A67B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F31797-677E-6A3E-A544-80670DEBD16B}"/>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2172367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B6DF4-B8E1-81A3-7E18-98B9D4D4B16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A6B5626-E400-420E-CC95-E527FF68EA5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0CFF04B-8B5D-27A7-48E5-28F08DD2E76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D7D1AD6-6A53-B68A-67B7-DC0C77E28E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00664D9-F57F-8A35-D429-01A79C00FF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824EF6-0C53-0C6F-6B52-41070D7993B6}"/>
              </a:ext>
            </a:extLst>
          </p:cNvPr>
          <p:cNvSpPr>
            <a:spLocks noGrp="1"/>
          </p:cNvSpPr>
          <p:nvPr>
            <p:ph type="dt" sz="half" idx="10"/>
          </p:nvPr>
        </p:nvSpPr>
        <p:spPr/>
        <p:txBody>
          <a:bodyPr/>
          <a:lstStyle/>
          <a:p>
            <a:fld id="{F65838FE-5B71-45AB-BE21-773D18999CCB}" type="datetimeFigureOut">
              <a:rPr lang="en-GB" smtClean="0"/>
              <a:t>11/10/2025</a:t>
            </a:fld>
            <a:endParaRPr lang="en-GB"/>
          </a:p>
        </p:txBody>
      </p:sp>
      <p:sp>
        <p:nvSpPr>
          <p:cNvPr id="8" name="Footer Placeholder 7">
            <a:extLst>
              <a:ext uri="{FF2B5EF4-FFF2-40B4-BE49-F238E27FC236}">
                <a16:creationId xmlns:a16="http://schemas.microsoft.com/office/drawing/2014/main" id="{F2173F7F-2D1A-D85D-45F5-2980059129B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C5BBF0B-0AD3-DB19-6E67-2AF5B7897342}"/>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6833219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14573-D710-CB00-B469-1CFD124F35E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C7AA496-EF0C-959C-B887-C8A991D7D540}"/>
              </a:ext>
            </a:extLst>
          </p:cNvPr>
          <p:cNvSpPr>
            <a:spLocks noGrp="1"/>
          </p:cNvSpPr>
          <p:nvPr>
            <p:ph type="dt" sz="half" idx="10"/>
          </p:nvPr>
        </p:nvSpPr>
        <p:spPr/>
        <p:txBody>
          <a:bodyPr/>
          <a:lstStyle/>
          <a:p>
            <a:fld id="{F65838FE-5B71-45AB-BE21-773D18999CCB}" type="datetimeFigureOut">
              <a:rPr lang="en-GB" smtClean="0"/>
              <a:t>11/10/2025</a:t>
            </a:fld>
            <a:endParaRPr lang="en-GB"/>
          </a:p>
        </p:txBody>
      </p:sp>
      <p:sp>
        <p:nvSpPr>
          <p:cNvPr id="4" name="Footer Placeholder 3">
            <a:extLst>
              <a:ext uri="{FF2B5EF4-FFF2-40B4-BE49-F238E27FC236}">
                <a16:creationId xmlns:a16="http://schemas.microsoft.com/office/drawing/2014/main" id="{2A7CD239-F939-B3BE-7D42-F3C80A6DD5B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819321-1905-1913-82E9-D5B47015E646}"/>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31428807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3B0DAF1-99EC-3672-D8BF-059AC1E5F14C}"/>
              </a:ext>
            </a:extLst>
          </p:cNvPr>
          <p:cNvSpPr>
            <a:spLocks noGrp="1"/>
          </p:cNvSpPr>
          <p:nvPr>
            <p:ph type="dt" sz="half" idx="10"/>
          </p:nvPr>
        </p:nvSpPr>
        <p:spPr/>
        <p:txBody>
          <a:bodyPr/>
          <a:lstStyle/>
          <a:p>
            <a:fld id="{F65838FE-5B71-45AB-BE21-773D18999CCB}" type="datetimeFigureOut">
              <a:rPr lang="en-GB" smtClean="0"/>
              <a:t>11/10/2025</a:t>
            </a:fld>
            <a:endParaRPr lang="en-GB"/>
          </a:p>
        </p:txBody>
      </p:sp>
      <p:sp>
        <p:nvSpPr>
          <p:cNvPr id="3" name="Footer Placeholder 2">
            <a:extLst>
              <a:ext uri="{FF2B5EF4-FFF2-40B4-BE49-F238E27FC236}">
                <a16:creationId xmlns:a16="http://schemas.microsoft.com/office/drawing/2014/main" id="{369C0944-1079-BE85-E79F-3EC2A654758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2D8775F-6AB7-873F-C646-83D1F322B17F}"/>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41441547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9AE46-BC0F-02A4-1303-A515088342D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6C88AA5-807F-3044-9C33-888434DCCAB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98B232-4247-C30B-9671-21613EBB54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68B897-AB24-80F9-7D50-7F52358C0413}"/>
              </a:ext>
            </a:extLst>
          </p:cNvPr>
          <p:cNvSpPr>
            <a:spLocks noGrp="1"/>
          </p:cNvSpPr>
          <p:nvPr>
            <p:ph type="dt" sz="half" idx="10"/>
          </p:nvPr>
        </p:nvSpPr>
        <p:spPr/>
        <p:txBody>
          <a:bodyPr/>
          <a:lstStyle/>
          <a:p>
            <a:fld id="{F65838FE-5B71-45AB-BE21-773D18999CCB}" type="datetimeFigureOut">
              <a:rPr lang="en-GB" smtClean="0"/>
              <a:t>11/10/2025</a:t>
            </a:fld>
            <a:endParaRPr lang="en-GB"/>
          </a:p>
        </p:txBody>
      </p:sp>
      <p:sp>
        <p:nvSpPr>
          <p:cNvPr id="6" name="Footer Placeholder 5">
            <a:extLst>
              <a:ext uri="{FF2B5EF4-FFF2-40B4-BE49-F238E27FC236}">
                <a16:creationId xmlns:a16="http://schemas.microsoft.com/office/drawing/2014/main" id="{C02F479D-25BE-1007-A1EE-9332C101CC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24B2C0-9F96-1740-073E-30461D057217}"/>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40568211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1D876-CCB5-C234-421A-D5B2FC22E7C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5D085D9-DF52-E757-FC76-3497E074D80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3B302E2-C713-7AB2-6EE1-BA70050DCD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8014F96-16D1-EFEC-0CC9-0BAE4DFEE81D}"/>
              </a:ext>
            </a:extLst>
          </p:cNvPr>
          <p:cNvSpPr>
            <a:spLocks noGrp="1"/>
          </p:cNvSpPr>
          <p:nvPr>
            <p:ph type="dt" sz="half" idx="10"/>
          </p:nvPr>
        </p:nvSpPr>
        <p:spPr/>
        <p:txBody>
          <a:bodyPr/>
          <a:lstStyle/>
          <a:p>
            <a:fld id="{F65838FE-5B71-45AB-BE21-773D18999CCB}" type="datetimeFigureOut">
              <a:rPr lang="en-GB" smtClean="0"/>
              <a:t>11/10/2025</a:t>
            </a:fld>
            <a:endParaRPr lang="en-GB"/>
          </a:p>
        </p:txBody>
      </p:sp>
      <p:sp>
        <p:nvSpPr>
          <p:cNvPr id="6" name="Footer Placeholder 5">
            <a:extLst>
              <a:ext uri="{FF2B5EF4-FFF2-40B4-BE49-F238E27FC236}">
                <a16:creationId xmlns:a16="http://schemas.microsoft.com/office/drawing/2014/main" id="{2C7E9F9D-5229-94C1-3D0C-9221E42757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69BA92-E5EB-DDC7-450A-BB448232473C}"/>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7612656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6056A-B29A-32A6-597C-7E3AB93EE04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4E2022-D366-BD40-E5BD-37903924843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C5774-C453-029D-9FF5-3512FB212082}"/>
              </a:ext>
            </a:extLst>
          </p:cNvPr>
          <p:cNvSpPr>
            <a:spLocks noGrp="1"/>
          </p:cNvSpPr>
          <p:nvPr>
            <p:ph type="dt" sz="half" idx="10"/>
          </p:nvPr>
        </p:nvSpPr>
        <p:spPr/>
        <p:txBody>
          <a:bodyPr/>
          <a:lstStyle/>
          <a:p>
            <a:fld id="{F65838FE-5B71-45AB-BE21-773D18999CCB}" type="datetimeFigureOut">
              <a:rPr lang="en-GB" smtClean="0"/>
              <a:t>11/10/2025</a:t>
            </a:fld>
            <a:endParaRPr lang="en-GB"/>
          </a:p>
        </p:txBody>
      </p:sp>
      <p:sp>
        <p:nvSpPr>
          <p:cNvPr id="5" name="Footer Placeholder 4">
            <a:extLst>
              <a:ext uri="{FF2B5EF4-FFF2-40B4-BE49-F238E27FC236}">
                <a16:creationId xmlns:a16="http://schemas.microsoft.com/office/drawing/2014/main" id="{A477CE25-7BDD-7C54-6FA0-A37AC16CEF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C76C03-6750-416A-1322-CC85B2EBF6DA}"/>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31530294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DB76142-E850-BFBD-8A45-410758779CC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34F28C-3035-A81C-D168-1E666E487FC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C32CAD-D894-9B18-A56F-6DDFA0257418}"/>
              </a:ext>
            </a:extLst>
          </p:cNvPr>
          <p:cNvSpPr>
            <a:spLocks noGrp="1"/>
          </p:cNvSpPr>
          <p:nvPr>
            <p:ph type="dt" sz="half" idx="10"/>
          </p:nvPr>
        </p:nvSpPr>
        <p:spPr/>
        <p:txBody>
          <a:bodyPr/>
          <a:lstStyle/>
          <a:p>
            <a:fld id="{F65838FE-5B71-45AB-BE21-773D18999CCB}" type="datetimeFigureOut">
              <a:rPr lang="en-GB" smtClean="0"/>
              <a:t>11/10/2025</a:t>
            </a:fld>
            <a:endParaRPr lang="en-GB"/>
          </a:p>
        </p:txBody>
      </p:sp>
      <p:sp>
        <p:nvSpPr>
          <p:cNvPr id="5" name="Footer Placeholder 4">
            <a:extLst>
              <a:ext uri="{FF2B5EF4-FFF2-40B4-BE49-F238E27FC236}">
                <a16:creationId xmlns:a16="http://schemas.microsoft.com/office/drawing/2014/main" id="{129B82B0-58DC-2FDC-C63F-E3E7055104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DD5A10-E861-E4E0-2F30-CAC5FEA3749E}"/>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27215465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707E01-BB48-C4B6-2C11-6540972BC72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5624625-29D1-8F9B-4449-534ED62AE1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FA47B4-9E2F-3080-99C7-59B5EB5517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5838FE-5B71-45AB-BE21-773D18999CCB}" type="datetimeFigureOut">
              <a:rPr lang="en-GB" smtClean="0"/>
              <a:t>11/10/2025</a:t>
            </a:fld>
            <a:endParaRPr lang="en-GB"/>
          </a:p>
        </p:txBody>
      </p:sp>
      <p:sp>
        <p:nvSpPr>
          <p:cNvPr id="5" name="Footer Placeholder 4">
            <a:extLst>
              <a:ext uri="{FF2B5EF4-FFF2-40B4-BE49-F238E27FC236}">
                <a16:creationId xmlns:a16="http://schemas.microsoft.com/office/drawing/2014/main" id="{BA0247C3-00A8-1A32-F3C0-815DC4A1A40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FE7529B-2D50-78D2-0A31-C5671923EF3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727BCB-1351-44CB-B973-D1C67A8C302D}" type="slidenum">
              <a:rPr lang="en-GB" smtClean="0"/>
              <a:t>‹#›</a:t>
            </a:fld>
            <a:endParaRPr lang="en-GB"/>
          </a:p>
        </p:txBody>
      </p:sp>
    </p:spTree>
    <p:extLst>
      <p:ext uri="{BB962C8B-B14F-4D97-AF65-F5344CB8AC3E}">
        <p14:creationId xmlns:p14="http://schemas.microsoft.com/office/powerpoint/2010/main" val="28645931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ZUOCx1iO8gI?feature=oembed" TargetMode="External"/><Relationship Id="rId4" Type="http://schemas.openxmlformats.org/officeDocument/2006/relationships/image" Target="../media/image15.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8555C5B3-193A-4749-9AFD-682E53CDD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2EAE06A6-F76A-41C9-827A-C561B0044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
            <a:ext cx="12192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89F9D4E8-0639-444B-949B-951858506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80861" y="0"/>
            <a:ext cx="7661934"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7E3DA7A2-ED70-4BBA-AB72-00AD461FA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0862" y="-6"/>
            <a:ext cx="11711138" cy="6410334"/>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95695F6-D239-5A9D-E294-9D0BA6932EB8}"/>
              </a:ext>
            </a:extLst>
          </p:cNvPr>
          <p:cNvSpPr>
            <a:spLocks noGrp="1"/>
          </p:cNvSpPr>
          <p:nvPr>
            <p:ph type="ctrTitle"/>
          </p:nvPr>
        </p:nvSpPr>
        <p:spPr>
          <a:xfrm>
            <a:off x="1045249" y="857252"/>
            <a:ext cx="4829239" cy="2496064"/>
          </a:xfrm>
        </p:spPr>
        <p:txBody>
          <a:bodyPr anchor="b">
            <a:normAutofit/>
          </a:bodyPr>
          <a:lstStyle/>
          <a:p>
            <a:pPr algn="l"/>
            <a:r>
              <a:rPr lang="en-GB" sz="4100" b="1">
                <a:solidFill>
                  <a:srgbClr val="FFFFFF"/>
                </a:solidFill>
                <a:effectLst>
                  <a:outerShdw blurRad="38100" dist="38100" dir="2700000" algn="tl">
                    <a:srgbClr val="000000">
                      <a:alpha val="43137"/>
                    </a:srgbClr>
                  </a:outerShdw>
                </a:effectLst>
              </a:rPr>
              <a:t>BMSW5007</a:t>
            </a:r>
            <a:br>
              <a:rPr lang="en-GB" sz="4100" b="1">
                <a:solidFill>
                  <a:srgbClr val="FFFFFF"/>
                </a:solidFill>
                <a:effectLst>
                  <a:outerShdw blurRad="38100" dist="38100" dir="2700000" algn="tl">
                    <a:srgbClr val="000000">
                      <a:alpha val="43137"/>
                    </a:srgbClr>
                  </a:outerShdw>
                </a:effectLst>
              </a:rPr>
            </a:br>
            <a:r>
              <a:rPr lang="en-GB" sz="4100" b="1">
                <a:solidFill>
                  <a:srgbClr val="FFFFFF"/>
                </a:solidFill>
                <a:effectLst>
                  <a:outerShdw blurRad="38100" dist="38100" dir="2700000" algn="tl">
                    <a:srgbClr val="000000">
                      <a:alpha val="43137"/>
                    </a:srgbClr>
                  </a:outerShdw>
                </a:effectLst>
              </a:rPr>
              <a:t>Building a Sustainable Marketing Relationship</a:t>
            </a:r>
            <a:endParaRPr lang="en-GB" sz="4100" b="1" dirty="0">
              <a:solidFill>
                <a:srgbClr val="FFFFFF"/>
              </a:solidFill>
              <a:effectLst>
                <a:outerShdw blurRad="38100" dist="38100" dir="2700000" algn="tl">
                  <a:srgbClr val="000000">
                    <a:alpha val="43137"/>
                  </a:srgbClr>
                </a:outerShdw>
              </a:effectLst>
            </a:endParaRPr>
          </a:p>
        </p:txBody>
      </p:sp>
      <p:sp>
        <p:nvSpPr>
          <p:cNvPr id="14" name="Rectangle 13">
            <a:extLst>
              <a:ext uri="{FF2B5EF4-FFF2-40B4-BE49-F238E27FC236}">
                <a16:creationId xmlns:a16="http://schemas.microsoft.com/office/drawing/2014/main" id="{FC485432-3647-4218-B5D3-15D3FA222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44797" y="-489206"/>
            <a:ext cx="2502408" cy="12191998"/>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9EEF594E-E3FA-EECD-FFD5-3130486A292E}"/>
              </a:ext>
            </a:extLst>
          </p:cNvPr>
          <p:cNvSpPr>
            <a:spLocks noGrp="1"/>
          </p:cNvSpPr>
          <p:nvPr>
            <p:ph type="subTitle" idx="1"/>
          </p:nvPr>
        </p:nvSpPr>
        <p:spPr>
          <a:xfrm>
            <a:off x="864973" y="3954162"/>
            <a:ext cx="5375189" cy="2730843"/>
          </a:xfrm>
        </p:spPr>
        <p:txBody>
          <a:bodyPr anchor="t">
            <a:noAutofit/>
          </a:bodyPr>
          <a:lstStyle/>
          <a:p>
            <a:pPr algn="l"/>
            <a:r>
              <a:rPr lang="en-GB" sz="2800">
                <a:solidFill>
                  <a:srgbClr val="FFFFFF"/>
                </a:solidFill>
              </a:rPr>
              <a:t>LECTURE 2</a:t>
            </a:r>
          </a:p>
          <a:p>
            <a:pPr algn="l"/>
            <a:r>
              <a:rPr lang="en-GB" sz="2800">
                <a:solidFill>
                  <a:srgbClr val="FFFFFF"/>
                </a:solidFill>
              </a:rPr>
              <a:t>SEGMENTATION, TARGETING AND POSITIONING  STRATEGIES. </a:t>
            </a:r>
          </a:p>
          <a:p>
            <a:pPr algn="l"/>
            <a:r>
              <a:rPr lang="en-GB" sz="2800">
                <a:solidFill>
                  <a:srgbClr val="FFFFFF"/>
                </a:solidFill>
              </a:rPr>
              <a:t>PORTER’S GENERIC STRATEGIES</a:t>
            </a:r>
          </a:p>
          <a:p>
            <a:pPr algn="l"/>
            <a:endParaRPr lang="en-GB" sz="2800" dirty="0">
              <a:solidFill>
                <a:srgbClr val="FFFFFF"/>
              </a:solidFill>
            </a:endParaRPr>
          </a:p>
        </p:txBody>
      </p:sp>
      <p:sp>
        <p:nvSpPr>
          <p:cNvPr id="15" name="Oval 14">
            <a:extLst>
              <a:ext uri="{FF2B5EF4-FFF2-40B4-BE49-F238E27FC236}">
                <a16:creationId xmlns:a16="http://schemas.microsoft.com/office/drawing/2014/main" id="{F4AFDDCA-6ABA-4D23-8A5C-1BF0F4308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0589" y="1062544"/>
            <a:ext cx="4756162" cy="475616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People Discussing">
            <a:extLst>
              <a:ext uri="{FF2B5EF4-FFF2-40B4-BE49-F238E27FC236}">
                <a16:creationId xmlns:a16="http://schemas.microsoft.com/office/drawing/2014/main" id="{88162D1F-E613-7167-B60D-286509305DBC}"/>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t="284" r="1" b="1"/>
          <a:stretch/>
        </p:blipFill>
        <p:spPr>
          <a:xfrm>
            <a:off x="6920559" y="2388051"/>
            <a:ext cx="3737164" cy="2096184"/>
          </a:xfrm>
          <a:prstGeom prst="rect">
            <a:avLst/>
          </a:prstGeom>
        </p:spPr>
      </p:pic>
    </p:spTree>
    <p:extLst>
      <p:ext uri="{BB962C8B-B14F-4D97-AF65-F5344CB8AC3E}">
        <p14:creationId xmlns:p14="http://schemas.microsoft.com/office/powerpoint/2010/main" val="2485836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Customer Segmentation Project. Introduction | by Alexandre Rosseto Lemos |  Geek Culture | Medium">
            <a:extLst>
              <a:ext uri="{FF2B5EF4-FFF2-40B4-BE49-F238E27FC236}">
                <a16:creationId xmlns:a16="http://schemas.microsoft.com/office/drawing/2014/main" id="{2A641D11-39FF-0D22-7E48-7A226EF15D7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4254" r="-5" b="-5"/>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1" name="Rectangle 1030">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002284-0BDF-98C7-BF5A-C53AF72C4054}"/>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b="1" dirty="0">
                <a:solidFill>
                  <a:schemeClr val="tx1">
                    <a:lumMod val="85000"/>
                    <a:lumOff val="15000"/>
                  </a:schemeClr>
                </a:solidFill>
                <a:effectLst>
                  <a:outerShdw blurRad="38100" dist="38100" dir="2700000" algn="tl">
                    <a:srgbClr val="000000">
                      <a:alpha val="43137"/>
                    </a:srgbClr>
                  </a:outerShdw>
                </a:effectLst>
                <a:latin typeface="+mn-lt"/>
              </a:rPr>
              <a:t>What is Segmentation? </a:t>
            </a:r>
          </a:p>
        </p:txBody>
      </p:sp>
      <p:cxnSp>
        <p:nvCxnSpPr>
          <p:cNvPr id="1033" name="Straight Connector 1032">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035" name="Straight Connector 103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578522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20B2BE6-053F-3100-5402-D0EE4F308914}"/>
            </a:ext>
          </a:extLst>
        </p:cNvPr>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70458DEE-99BF-51F6-657A-B94810871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0262A1-1982-B544-8A8A-C67B8540A6B0}"/>
              </a:ext>
            </a:extLst>
          </p:cNvPr>
          <p:cNvSpPr>
            <a:spLocks noGrp="1"/>
          </p:cNvSpPr>
          <p:nvPr>
            <p:ph type="title"/>
          </p:nvPr>
        </p:nvSpPr>
        <p:spPr>
          <a:xfrm>
            <a:off x="254001" y="292100"/>
            <a:ext cx="6206112" cy="774700"/>
          </a:xfrm>
        </p:spPr>
        <p:txBody>
          <a:bodyPr anchor="b">
            <a:normAutofit/>
          </a:bodyPr>
          <a:lstStyle/>
          <a:p>
            <a:r>
              <a:rPr lang="en-GB" sz="4000" b="1" dirty="0">
                <a:effectLst>
                  <a:outerShdw blurRad="38100" dist="38100" dir="2700000" algn="tl">
                    <a:srgbClr val="000000">
                      <a:alpha val="43137"/>
                    </a:srgbClr>
                  </a:outerShdw>
                </a:effectLst>
                <a:latin typeface="+mn-lt"/>
              </a:rPr>
              <a:t>Segmentation</a:t>
            </a:r>
          </a:p>
        </p:txBody>
      </p:sp>
      <p:sp>
        <p:nvSpPr>
          <p:cNvPr id="3" name="Content Placeholder 2">
            <a:extLst>
              <a:ext uri="{FF2B5EF4-FFF2-40B4-BE49-F238E27FC236}">
                <a16:creationId xmlns:a16="http://schemas.microsoft.com/office/drawing/2014/main" id="{9E2344DF-C9ED-511B-00D9-61765E782D14}"/>
              </a:ext>
            </a:extLst>
          </p:cNvPr>
          <p:cNvSpPr>
            <a:spLocks noGrp="1"/>
          </p:cNvSpPr>
          <p:nvPr>
            <p:ph idx="1"/>
          </p:nvPr>
        </p:nvSpPr>
        <p:spPr>
          <a:xfrm>
            <a:off x="254001" y="1231900"/>
            <a:ext cx="6332150" cy="5227478"/>
          </a:xfrm>
        </p:spPr>
        <p:txBody>
          <a:bodyPr anchor="t">
            <a:noAutofit/>
          </a:bodyPr>
          <a:lstStyle/>
          <a:p>
            <a:r>
              <a:rPr lang="en-GB" sz="2400" dirty="0"/>
              <a:t>The segmentation concept was first developed by Smith (1957) and is concerned with </a:t>
            </a:r>
            <a:r>
              <a:rPr lang="en-GB" sz="2400" b="1" i="1" dirty="0"/>
              <a:t>grouping consumers in terms of their characteristics, needs and habits</a:t>
            </a:r>
            <a:r>
              <a:rPr lang="en-GB" sz="2400" dirty="0"/>
              <a:t>, that can be addressed through marketing activities. </a:t>
            </a:r>
          </a:p>
          <a:p>
            <a:endParaRPr lang="en-GB" sz="1000" dirty="0"/>
          </a:p>
          <a:p>
            <a:r>
              <a:rPr lang="en-GB" sz="2400" dirty="0"/>
              <a:t>Market segmentation involves dividing a market into </a:t>
            </a:r>
            <a:r>
              <a:rPr lang="en-GB" sz="2400" b="1" i="1" dirty="0"/>
              <a:t>smaller segments of buyers with distinct needs, characteristics, or behaviours that might require separate marketing strategies </a:t>
            </a:r>
            <a:r>
              <a:rPr lang="en-GB" sz="2400" dirty="0"/>
              <a:t>or mixes. </a:t>
            </a:r>
          </a:p>
          <a:p>
            <a:endParaRPr lang="en-GB" sz="1000" dirty="0"/>
          </a:p>
          <a:p>
            <a:r>
              <a:rPr lang="en-GB" sz="2400" dirty="0"/>
              <a:t>It allows an organisation to concentrate their marketing efforts most effectively and economically.</a:t>
            </a:r>
          </a:p>
        </p:txBody>
      </p:sp>
      <p:sp>
        <p:nvSpPr>
          <p:cNvPr id="2057" name="Rectangle 2056">
            <a:extLst>
              <a:ext uri="{FF2B5EF4-FFF2-40B4-BE49-F238E27FC236}">
                <a16:creationId xmlns:a16="http://schemas.microsoft.com/office/drawing/2014/main" id="{3AB9C531-E1A2-F0E6-79D3-85C86988EF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C0F8C5DB-D645-5684-649E-9EFF807C1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61" name="Rectangle 2060">
            <a:extLst>
              <a:ext uri="{FF2B5EF4-FFF2-40B4-BE49-F238E27FC236}">
                <a16:creationId xmlns:a16="http://schemas.microsoft.com/office/drawing/2014/main" id="{CC98EE35-23D0-3B36-B2F0-85D1D7502F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63" name="Rectangle 2062">
            <a:extLst>
              <a:ext uri="{FF2B5EF4-FFF2-40B4-BE49-F238E27FC236}">
                <a16:creationId xmlns:a16="http://schemas.microsoft.com/office/drawing/2014/main" id="{23E1B0CB-CD98-89F5-2DA5-60B41BBE03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50" name="Picture 2" descr="17,312 Customer Segmentation Royalty-Free Photos and Stock Images |  Shutterstock">
            <a:extLst>
              <a:ext uri="{FF2B5EF4-FFF2-40B4-BE49-F238E27FC236}">
                <a16:creationId xmlns:a16="http://schemas.microsoft.com/office/drawing/2014/main" id="{063BCE4A-C07E-2C4B-CB42-2025E71DB0F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0925" t="9196" r="1916" b="20405"/>
          <a:stretch>
            <a:fillRect/>
          </a:stretch>
        </p:blipFill>
        <p:spPr bwMode="auto">
          <a:xfrm>
            <a:off x="6460113" y="1609433"/>
            <a:ext cx="5692263" cy="3776713"/>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a:extLst>
              <a:ext uri="{FF2B5EF4-FFF2-40B4-BE49-F238E27FC236}">
                <a16:creationId xmlns:a16="http://schemas.microsoft.com/office/drawing/2014/main" id="{9C31D1C0-DFE2-756A-CBBE-8E0B844D7D28}"/>
              </a:ext>
            </a:extLst>
          </p:cNvPr>
          <p:cNvSpPr>
            <a:spLocks noGrp="1"/>
          </p:cNvSpPr>
          <p:nvPr>
            <p:ph type="sldNum" sz="quarter" idx="12"/>
          </p:nvPr>
        </p:nvSpPr>
        <p:spPr>
          <a:xfrm>
            <a:off x="11704320" y="6459378"/>
            <a:ext cx="448056" cy="365125"/>
          </a:xfrm>
        </p:spPr>
        <p:txBody>
          <a:bodyPr>
            <a:normAutofit/>
          </a:bodyPr>
          <a:lstStyle/>
          <a:p>
            <a:pPr>
              <a:spcAft>
                <a:spcPts val="600"/>
              </a:spcAft>
            </a:pPr>
            <a:fld id="{3A98EE3D-8CD1-4C3F-BD1C-C98C9596463C}" type="slidenum">
              <a:rPr lang="en-US" sz="1100">
                <a:solidFill>
                  <a:srgbClr val="FFFFFF"/>
                </a:solidFill>
              </a:rPr>
              <a:pPr>
                <a:spcAft>
                  <a:spcPts val="600"/>
                </a:spcAft>
              </a:pPr>
              <a:t>3</a:t>
            </a:fld>
            <a:endParaRPr lang="en-US" sz="1100">
              <a:solidFill>
                <a:srgbClr val="FFFFFF"/>
              </a:solidFill>
            </a:endParaRPr>
          </a:p>
        </p:txBody>
      </p:sp>
    </p:spTree>
    <p:extLst>
      <p:ext uri="{BB962C8B-B14F-4D97-AF65-F5344CB8AC3E}">
        <p14:creationId xmlns:p14="http://schemas.microsoft.com/office/powerpoint/2010/main" val="18053610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35A611E-EAA0-BD10-E69B-9351450AA16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87517C-5830-0F53-7744-394CAF3549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BB15480-B5C8-77E2-8B79-39545D0D5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95E5AB8-CE26-CCB9-7BF7-3FE7F93D9B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275BE5E-E5AB-685C-0D0D-C41619BC66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B504C0C-E05A-C356-1707-0F10580385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1ABA011B-9B7D-778C-E149-ED16BCE1B7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1A5812F0-334E-E339-E3E2-C711ACD4B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BB9266-8CC1-6F15-CAAF-776FDC5420A1}"/>
              </a:ext>
            </a:extLst>
          </p:cNvPr>
          <p:cNvSpPr>
            <a:spLocks noGrp="1"/>
          </p:cNvSpPr>
          <p:nvPr>
            <p:ph type="title"/>
          </p:nvPr>
        </p:nvSpPr>
        <p:spPr>
          <a:xfrm>
            <a:off x="111211" y="586855"/>
            <a:ext cx="3556877" cy="3997502"/>
          </a:xfrm>
        </p:spPr>
        <p:txBody>
          <a:bodyPr anchor="b">
            <a:normAutofit/>
          </a:bodyPr>
          <a:lstStyle/>
          <a:p>
            <a:r>
              <a:rPr lang="en-GB" sz="3600" b="1">
                <a:solidFill>
                  <a:srgbClr val="FFFFFF"/>
                </a:solidFill>
                <a:latin typeface="+mn-lt"/>
              </a:rPr>
              <a:t>Segmentation, Targeting and Positioning (STP)</a:t>
            </a:r>
            <a:br>
              <a:rPr lang="en-GB" sz="3600" b="1">
                <a:solidFill>
                  <a:srgbClr val="FFFFFF"/>
                </a:solidFill>
                <a:latin typeface="+mn-lt"/>
              </a:rPr>
            </a:br>
            <a:br>
              <a:rPr lang="en-GB" sz="3600" b="1">
                <a:solidFill>
                  <a:srgbClr val="FFFFFF"/>
                </a:solidFill>
                <a:latin typeface="+mn-lt"/>
              </a:rPr>
            </a:br>
            <a:r>
              <a:rPr lang="en-GB" sz="3600" b="1">
                <a:solidFill>
                  <a:srgbClr val="FFFFFF"/>
                </a:solidFill>
                <a:latin typeface="+mn-lt"/>
              </a:rPr>
              <a:t>A three step process </a:t>
            </a:r>
            <a:endParaRPr lang="en-GB" sz="3600" b="1" dirty="0">
              <a:solidFill>
                <a:srgbClr val="FFFFFF"/>
              </a:solidFill>
              <a:latin typeface="+mn-lt"/>
            </a:endParaRPr>
          </a:p>
        </p:txBody>
      </p:sp>
      <p:pic>
        <p:nvPicPr>
          <p:cNvPr id="4" name="Picture 2" descr="STP marketing: The Segmentation, Targeting, Positioning model">
            <a:extLst>
              <a:ext uri="{FF2B5EF4-FFF2-40B4-BE49-F238E27FC236}">
                <a16:creationId xmlns:a16="http://schemas.microsoft.com/office/drawing/2014/main" id="{FCD5B6F8-C1E6-9081-10BA-6094669A4B2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041907" y="116382"/>
            <a:ext cx="5893823" cy="66252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42995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1104C-DCA2-527E-54D9-EDF39A2F3442}"/>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latin typeface="+mn-lt"/>
              </a:rPr>
              <a:t>The Underlying Assumptions for Segmentation </a:t>
            </a:r>
          </a:p>
        </p:txBody>
      </p:sp>
      <p:sp>
        <p:nvSpPr>
          <p:cNvPr id="5" name="Slide Number Placeholder 4">
            <a:extLst>
              <a:ext uri="{FF2B5EF4-FFF2-40B4-BE49-F238E27FC236}">
                <a16:creationId xmlns:a16="http://schemas.microsoft.com/office/drawing/2014/main" id="{3F8C33B5-C7BE-7596-B256-5759607F0193}"/>
              </a:ext>
            </a:extLst>
          </p:cNvPr>
          <p:cNvSpPr>
            <a:spLocks noGrp="1"/>
          </p:cNvSpPr>
          <p:nvPr>
            <p:ph type="sldNum" sz="quarter" idx="12"/>
          </p:nvPr>
        </p:nvSpPr>
        <p:spPr/>
        <p:txBody>
          <a:bodyPr/>
          <a:lstStyle/>
          <a:p>
            <a:fld id="{3A98EE3D-8CD1-4C3F-BD1C-C98C9596463C}" type="slidenum">
              <a:rPr lang="en-US" smtClean="0"/>
              <a:t>5</a:t>
            </a:fld>
            <a:endParaRPr lang="en-US" dirty="0"/>
          </a:p>
        </p:txBody>
      </p:sp>
      <p:pic>
        <p:nvPicPr>
          <p:cNvPr id="14" name="Picture Placeholder 18" descr="People celebrating">
            <a:extLst>
              <a:ext uri="{FF2B5EF4-FFF2-40B4-BE49-F238E27FC236}">
                <a16:creationId xmlns:a16="http://schemas.microsoft.com/office/drawing/2014/main" id="{F2574F2A-56AC-36F6-5E62-CF0A35A6E62B}"/>
              </a:ext>
            </a:extLst>
          </p:cNvPr>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a:xfrm>
            <a:off x="954268" y="2572883"/>
            <a:ext cx="2118245" cy="2037217"/>
          </a:xfrm>
          <a:prstGeom prst="rect">
            <a:avLst/>
          </a:prstGeom>
        </p:spPr>
      </p:pic>
      <p:pic>
        <p:nvPicPr>
          <p:cNvPr id="15" name="Picture Placeholder 20" descr="Group of photographers">
            <a:extLst>
              <a:ext uri="{FF2B5EF4-FFF2-40B4-BE49-F238E27FC236}">
                <a16:creationId xmlns:a16="http://schemas.microsoft.com/office/drawing/2014/main" id="{4F777534-CEF7-BFF6-9092-63FBD165C8A4}"/>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3658280" y="2572883"/>
            <a:ext cx="2118245" cy="2037217"/>
          </a:xfrm>
          <a:prstGeom prst="rect">
            <a:avLst/>
          </a:prstGeom>
        </p:spPr>
      </p:pic>
      <p:sp>
        <p:nvSpPr>
          <p:cNvPr id="16" name="Text Placeholder 5">
            <a:extLst>
              <a:ext uri="{FF2B5EF4-FFF2-40B4-BE49-F238E27FC236}">
                <a16:creationId xmlns:a16="http://schemas.microsoft.com/office/drawing/2014/main" id="{ED5DC9F2-EDE6-BA3D-2DCF-4725C3AA780B}"/>
              </a:ext>
            </a:extLst>
          </p:cNvPr>
          <p:cNvSpPr txBox="1">
            <a:spLocks/>
          </p:cNvSpPr>
          <p:nvPr/>
        </p:nvSpPr>
        <p:spPr>
          <a:xfrm>
            <a:off x="952500" y="4986745"/>
            <a:ext cx="2133600" cy="205837"/>
          </a:xfrm>
          <a:prstGeom prst="rect">
            <a:avLst/>
          </a:prstGeom>
        </p:spPr>
        <p:txBody>
          <a:bodyPr vert="horz" lIns="0" tIns="0" rIns="0" bIns="0" rtlCol="0">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4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srgbClr val="000000"/>
                </a:solidFill>
                <a:effectLst/>
                <a:uLnTx/>
                <a:uFillTx/>
                <a:latin typeface="Franklin Gothic Demi"/>
                <a:ea typeface="+mn-ea"/>
                <a:cs typeface="+mn-cs"/>
              </a:rPr>
              <a:t>Not all buyers </a:t>
            </a:r>
            <a:r>
              <a:rPr lang="en-GB" dirty="0">
                <a:solidFill>
                  <a:srgbClr val="000000"/>
                </a:solidFill>
                <a:latin typeface="Franklin Gothic Demi"/>
              </a:rPr>
              <a:t>a</a:t>
            </a:r>
            <a:r>
              <a:rPr kumimoji="0" lang="en-GB" sz="1800" b="0" i="0" u="none" strike="noStrike" kern="1200" cap="none" spc="0" normalizeH="0" baseline="0" noProof="0" dirty="0">
                <a:ln>
                  <a:noFill/>
                </a:ln>
                <a:solidFill>
                  <a:srgbClr val="000000"/>
                </a:solidFill>
                <a:effectLst/>
                <a:uLnTx/>
                <a:uFillTx/>
                <a:latin typeface="Franklin Gothic Demi"/>
                <a:ea typeface="+mn-ea"/>
                <a:cs typeface="+mn-cs"/>
              </a:rPr>
              <a:t>re </a:t>
            </a:r>
            <a:r>
              <a:rPr lang="en-GB" dirty="0">
                <a:solidFill>
                  <a:srgbClr val="000000"/>
                </a:solidFill>
                <a:latin typeface="Franklin Gothic Demi"/>
              </a:rPr>
              <a:t>a</a:t>
            </a:r>
            <a:r>
              <a:rPr kumimoji="0" lang="en-GB" sz="1800" b="0" i="0" u="none" strike="noStrike" kern="1200" cap="none" spc="0" normalizeH="0" baseline="0" noProof="0" dirty="0">
                <a:ln>
                  <a:noFill/>
                </a:ln>
                <a:solidFill>
                  <a:srgbClr val="000000"/>
                </a:solidFill>
                <a:effectLst/>
                <a:uLnTx/>
                <a:uFillTx/>
                <a:latin typeface="Franklin Gothic Demi"/>
                <a:ea typeface="+mn-ea"/>
                <a:cs typeface="+mn-cs"/>
              </a:rPr>
              <a:t>like</a:t>
            </a:r>
          </a:p>
        </p:txBody>
      </p:sp>
      <p:sp>
        <p:nvSpPr>
          <p:cNvPr id="17" name="Text Placeholder 7">
            <a:extLst>
              <a:ext uri="{FF2B5EF4-FFF2-40B4-BE49-F238E27FC236}">
                <a16:creationId xmlns:a16="http://schemas.microsoft.com/office/drawing/2014/main" id="{890DB2ED-E72A-DC22-74E8-2E40C6D274B8}"/>
              </a:ext>
            </a:extLst>
          </p:cNvPr>
          <p:cNvSpPr txBox="1">
            <a:spLocks/>
          </p:cNvSpPr>
          <p:nvPr/>
        </p:nvSpPr>
        <p:spPr>
          <a:xfrm>
            <a:off x="3663042" y="4986745"/>
            <a:ext cx="2128157" cy="205837"/>
          </a:xfrm>
          <a:prstGeom prst="rect">
            <a:avLst/>
          </a:prstGeom>
        </p:spPr>
        <p:txBody>
          <a:bodyPr vert="horz" lIns="0" tIns="0" rIns="0" bIns="0" rtlCol="0">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400"/>
              </a:spcBef>
              <a:spcAft>
                <a:spcPts val="0"/>
              </a:spcAft>
              <a:buClrTx/>
              <a:buSzTx/>
              <a:buFont typeface="Arial" panose="020B0604020202020204" pitchFamily="34" charset="0"/>
              <a:buNone/>
              <a:tabLst/>
              <a:defRPr/>
            </a:pPr>
            <a:r>
              <a:rPr lang="en-GB" noProof="0" dirty="0">
                <a:solidFill>
                  <a:srgbClr val="000000"/>
                </a:solidFill>
                <a:latin typeface="Franklin Gothic Demi"/>
              </a:rPr>
              <a:t>G</a:t>
            </a:r>
            <a:r>
              <a:rPr kumimoji="0" lang="en-GB" sz="1800" b="0" i="0" u="none" strike="noStrike" kern="1200" cap="none" spc="0" normalizeH="0" baseline="0" noProof="0" dirty="0">
                <a:ln>
                  <a:noFill/>
                </a:ln>
                <a:solidFill>
                  <a:srgbClr val="000000"/>
                </a:solidFill>
                <a:effectLst/>
                <a:uLnTx/>
                <a:uFillTx/>
                <a:latin typeface="Franklin Gothic Demi"/>
                <a:ea typeface="+mn-ea"/>
                <a:cs typeface="+mn-cs"/>
              </a:rPr>
              <a:t>roups of people with similar </a:t>
            </a:r>
            <a:r>
              <a:rPr lang="en-GB" dirty="0">
                <a:solidFill>
                  <a:srgbClr val="000000"/>
                </a:solidFill>
                <a:latin typeface="Franklin Gothic Demi"/>
              </a:rPr>
              <a:t>b</a:t>
            </a:r>
            <a:r>
              <a:rPr kumimoji="0" lang="en-GB" sz="1800" b="0" i="0" u="none" strike="noStrike" kern="1200" cap="none" spc="0" normalizeH="0" baseline="0" noProof="0" dirty="0" err="1">
                <a:ln>
                  <a:noFill/>
                </a:ln>
                <a:solidFill>
                  <a:srgbClr val="000000"/>
                </a:solidFill>
                <a:effectLst/>
                <a:uLnTx/>
                <a:uFillTx/>
                <a:latin typeface="Franklin Gothic Demi"/>
                <a:ea typeface="+mn-ea"/>
                <a:cs typeface="+mn-cs"/>
              </a:rPr>
              <a:t>ehaviour</a:t>
            </a:r>
            <a:r>
              <a:rPr kumimoji="0" lang="en-GB" sz="1800" b="0" i="0" u="none" strike="noStrike" kern="1200" cap="none" spc="0" normalizeH="0" baseline="0" noProof="0" dirty="0">
                <a:ln>
                  <a:noFill/>
                </a:ln>
                <a:solidFill>
                  <a:srgbClr val="000000"/>
                </a:solidFill>
                <a:effectLst/>
                <a:uLnTx/>
                <a:uFillTx/>
                <a:latin typeface="Franklin Gothic Demi"/>
                <a:ea typeface="+mn-ea"/>
                <a:cs typeface="+mn-cs"/>
              </a:rPr>
              <a:t>, backgrounds, values and </a:t>
            </a:r>
            <a:r>
              <a:rPr lang="en-GB" dirty="0">
                <a:solidFill>
                  <a:srgbClr val="000000"/>
                </a:solidFill>
                <a:latin typeface="Franklin Gothic Demi"/>
              </a:rPr>
              <a:t>n</a:t>
            </a:r>
            <a:r>
              <a:rPr kumimoji="0" lang="en-GB" sz="1800" b="0" i="0" u="none" strike="noStrike" kern="1200" cap="none" spc="0" normalizeH="0" baseline="0" noProof="0" dirty="0" err="1">
                <a:ln>
                  <a:noFill/>
                </a:ln>
                <a:solidFill>
                  <a:srgbClr val="000000"/>
                </a:solidFill>
                <a:effectLst/>
                <a:uLnTx/>
                <a:uFillTx/>
                <a:latin typeface="Franklin Gothic Demi"/>
                <a:ea typeface="+mn-ea"/>
                <a:cs typeface="+mn-cs"/>
              </a:rPr>
              <a:t>eeds</a:t>
            </a:r>
            <a:r>
              <a:rPr kumimoji="0" lang="en-GB" sz="1800" b="0" i="0" u="none" strike="noStrike" kern="1200" cap="none" spc="0" normalizeH="0" baseline="0" noProof="0" dirty="0">
                <a:ln>
                  <a:noFill/>
                </a:ln>
                <a:solidFill>
                  <a:srgbClr val="000000"/>
                </a:solidFill>
                <a:effectLst/>
                <a:uLnTx/>
                <a:uFillTx/>
                <a:latin typeface="Franklin Gothic Demi"/>
                <a:ea typeface="+mn-ea"/>
                <a:cs typeface="+mn-cs"/>
              </a:rPr>
              <a:t> can be identified</a:t>
            </a:r>
          </a:p>
        </p:txBody>
      </p:sp>
      <p:sp>
        <p:nvSpPr>
          <p:cNvPr id="18" name="Text Placeholder 9">
            <a:extLst>
              <a:ext uri="{FF2B5EF4-FFF2-40B4-BE49-F238E27FC236}">
                <a16:creationId xmlns:a16="http://schemas.microsoft.com/office/drawing/2014/main" id="{304F9A23-A56D-667D-6A8C-7C8D0F40D949}"/>
              </a:ext>
            </a:extLst>
          </p:cNvPr>
          <p:cNvSpPr txBox="1">
            <a:spLocks/>
          </p:cNvSpPr>
          <p:nvPr/>
        </p:nvSpPr>
        <p:spPr>
          <a:xfrm>
            <a:off x="6367054" y="4986745"/>
            <a:ext cx="2129245" cy="205837"/>
          </a:xfrm>
          <a:prstGeom prst="rect">
            <a:avLst/>
          </a:prstGeom>
        </p:spPr>
        <p:txBody>
          <a:bodyPr vert="horz" lIns="0" tIns="0" rIns="0" bIns="0" rtlCol="0">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4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srgbClr val="000000"/>
                </a:solidFill>
                <a:effectLst/>
                <a:uLnTx/>
                <a:uFillTx/>
                <a:latin typeface="Franklin Gothic Demi"/>
                <a:ea typeface="+mn-ea"/>
                <a:cs typeface="+mn-cs"/>
              </a:rPr>
              <a:t>The </a:t>
            </a:r>
            <a:r>
              <a:rPr lang="en-GB" noProof="0" dirty="0">
                <a:solidFill>
                  <a:srgbClr val="000000"/>
                </a:solidFill>
                <a:latin typeface="Franklin Gothic Demi"/>
              </a:rPr>
              <a:t>g</a:t>
            </a:r>
            <a:r>
              <a:rPr kumimoji="0" lang="en-GB" sz="1800" b="0" i="0" u="none" strike="noStrike" kern="1200" cap="none" spc="0" normalizeH="0" baseline="0" noProof="0" dirty="0">
                <a:ln>
                  <a:noFill/>
                </a:ln>
                <a:solidFill>
                  <a:srgbClr val="000000"/>
                </a:solidFill>
                <a:effectLst/>
                <a:uLnTx/>
                <a:uFillTx/>
                <a:latin typeface="Franklin Gothic Demi"/>
                <a:ea typeface="+mn-ea"/>
                <a:cs typeface="+mn-cs"/>
              </a:rPr>
              <a:t>roups will be smaller and more homogeneous than the market as a whole</a:t>
            </a:r>
          </a:p>
        </p:txBody>
      </p:sp>
      <p:sp>
        <p:nvSpPr>
          <p:cNvPr id="19" name="Text Placeholder 11">
            <a:extLst>
              <a:ext uri="{FF2B5EF4-FFF2-40B4-BE49-F238E27FC236}">
                <a16:creationId xmlns:a16="http://schemas.microsoft.com/office/drawing/2014/main" id="{47CF3D45-4300-B137-355A-292D41A3709B}"/>
              </a:ext>
            </a:extLst>
          </p:cNvPr>
          <p:cNvSpPr txBox="1">
            <a:spLocks/>
          </p:cNvSpPr>
          <p:nvPr/>
        </p:nvSpPr>
        <p:spPr>
          <a:xfrm>
            <a:off x="9110254" y="4986745"/>
            <a:ext cx="2129245" cy="205837"/>
          </a:xfrm>
          <a:prstGeom prst="rect">
            <a:avLst/>
          </a:prstGeom>
        </p:spPr>
        <p:txBody>
          <a:bodyPr vert="horz" lIns="0" tIns="0" rIns="0" bIns="0" rtlCol="0">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40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srgbClr val="000000"/>
                </a:solidFill>
                <a:effectLst/>
                <a:uLnTx/>
                <a:uFillTx/>
                <a:latin typeface="Franklin Gothic Demi"/>
                <a:ea typeface="+mn-ea"/>
                <a:cs typeface="+mn-cs"/>
              </a:rPr>
              <a:t>It is easier to satisfy a small group of similar customers than to try and to satisfy large groups of dissimilar customers</a:t>
            </a:r>
            <a:endParaRPr kumimoji="0" lang="en-GB" sz="1800" b="0" i="0" u="none" strike="noStrike" kern="1200" cap="none" spc="0" normalizeH="0" baseline="0" noProof="0" dirty="0">
              <a:ln>
                <a:noFill/>
              </a:ln>
              <a:solidFill>
                <a:srgbClr val="000000"/>
              </a:solidFill>
              <a:effectLst/>
              <a:uLnTx/>
              <a:uFillTx/>
              <a:latin typeface="Franklin Gothic Demi"/>
              <a:ea typeface="+mn-ea"/>
              <a:cs typeface="+mn-cs"/>
            </a:endParaRPr>
          </a:p>
        </p:txBody>
      </p:sp>
      <p:pic>
        <p:nvPicPr>
          <p:cNvPr id="20" name="Picture Placeholder 22" descr="Stick figure families holding hands">
            <a:extLst>
              <a:ext uri="{FF2B5EF4-FFF2-40B4-BE49-F238E27FC236}">
                <a16:creationId xmlns:a16="http://schemas.microsoft.com/office/drawing/2014/main" id="{4CB78868-C9A1-5517-A947-685E6C00C628}"/>
              </a:ext>
            </a:extLst>
          </p:cNvPr>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6362292" y="2572883"/>
            <a:ext cx="2118245" cy="2037217"/>
          </a:xfrm>
          <a:prstGeom prst="rect">
            <a:avLst/>
          </a:prstGeom>
        </p:spPr>
      </p:pic>
      <p:pic>
        <p:nvPicPr>
          <p:cNvPr id="21" name="Picture Placeholder 24" descr="Group of people having fun at music concert">
            <a:extLst>
              <a:ext uri="{FF2B5EF4-FFF2-40B4-BE49-F238E27FC236}">
                <a16:creationId xmlns:a16="http://schemas.microsoft.com/office/drawing/2014/main" id="{F0E85F7D-B389-0D53-1BC7-33BE3EF641BF}"/>
              </a:ext>
            </a:extLst>
          </p:cNvPr>
          <p:cNvPicPr>
            <a:picLocks noChangeAspect="1"/>
          </p:cNvPicPr>
          <p:nvPr/>
        </p:nvPicPr>
        <p:blipFill>
          <a:blip r:embed="rId5" cstate="screen">
            <a:extLst>
              <a:ext uri="{28A0092B-C50C-407E-A947-70E740481C1C}">
                <a14:useLocalDpi xmlns:a14="http://schemas.microsoft.com/office/drawing/2010/main"/>
              </a:ext>
            </a:extLst>
          </a:blip>
          <a:srcRect/>
          <a:stretch>
            <a:fillRect/>
          </a:stretch>
        </p:blipFill>
        <p:spPr>
          <a:xfrm>
            <a:off x="9112023" y="2572883"/>
            <a:ext cx="2118245" cy="2037217"/>
          </a:xfrm>
          <a:prstGeom prst="rect">
            <a:avLst/>
          </a:prstGeom>
        </p:spPr>
      </p:pic>
    </p:spTree>
    <p:extLst>
      <p:ext uri="{BB962C8B-B14F-4D97-AF65-F5344CB8AC3E}">
        <p14:creationId xmlns:p14="http://schemas.microsoft.com/office/powerpoint/2010/main" val="14809700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4214A-72B6-6C46-627C-38E74E17B163}"/>
              </a:ext>
            </a:extLst>
          </p:cNvPr>
          <p:cNvSpPr>
            <a:spLocks noGrp="1"/>
          </p:cNvSpPr>
          <p:nvPr>
            <p:ph type="title"/>
          </p:nvPr>
        </p:nvSpPr>
        <p:spPr>
          <a:xfrm>
            <a:off x="406400" y="195365"/>
            <a:ext cx="11318240" cy="660076"/>
          </a:xfrm>
        </p:spPr>
        <p:txBody>
          <a:bodyPr>
            <a:normAutofit fontScale="90000"/>
          </a:bodyPr>
          <a:lstStyle/>
          <a:p>
            <a:r>
              <a:rPr lang="en-GB" b="1" dirty="0">
                <a:effectLst>
                  <a:outerShdw blurRad="38100" dist="38100" dir="2700000" algn="tl">
                    <a:srgbClr val="000000">
                      <a:alpha val="43137"/>
                    </a:srgbClr>
                  </a:outerShdw>
                </a:effectLst>
                <a:latin typeface="+mn-lt"/>
              </a:rPr>
              <a:t>Types of Market Segmentation </a:t>
            </a:r>
          </a:p>
        </p:txBody>
      </p:sp>
      <p:sp>
        <p:nvSpPr>
          <p:cNvPr id="5" name="Content Placeholder 4">
            <a:extLst>
              <a:ext uri="{FF2B5EF4-FFF2-40B4-BE49-F238E27FC236}">
                <a16:creationId xmlns:a16="http://schemas.microsoft.com/office/drawing/2014/main" id="{ED310A4D-DD10-E8C5-BFAC-000577D83550}"/>
              </a:ext>
            </a:extLst>
          </p:cNvPr>
          <p:cNvSpPr>
            <a:spLocks noGrp="1"/>
          </p:cNvSpPr>
          <p:nvPr>
            <p:ph idx="1"/>
          </p:nvPr>
        </p:nvSpPr>
        <p:spPr>
          <a:xfrm>
            <a:off x="335280" y="1046480"/>
            <a:ext cx="11551920" cy="5760955"/>
          </a:xfrm>
        </p:spPr>
        <p:txBody>
          <a:bodyPr/>
          <a:lstStyle/>
          <a:p>
            <a:endParaRPr lang="en-GB" dirty="0"/>
          </a:p>
        </p:txBody>
      </p:sp>
      <p:sp>
        <p:nvSpPr>
          <p:cNvPr id="4" name="Slide Number Placeholder 3">
            <a:extLst>
              <a:ext uri="{FF2B5EF4-FFF2-40B4-BE49-F238E27FC236}">
                <a16:creationId xmlns:a16="http://schemas.microsoft.com/office/drawing/2014/main" id="{B24630D2-E526-9895-AF14-687027317D8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10" name="Picture 9">
            <a:extLst>
              <a:ext uri="{FF2B5EF4-FFF2-40B4-BE49-F238E27FC236}">
                <a16:creationId xmlns:a16="http://schemas.microsoft.com/office/drawing/2014/main" id="{C0CED35E-90A2-D720-FB68-871D45D91BFB}"/>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35280" y="1046480"/>
            <a:ext cx="11551920" cy="1889760"/>
          </a:xfrm>
          <a:prstGeom prst="rect">
            <a:avLst/>
          </a:prstGeom>
        </p:spPr>
      </p:pic>
      <p:sp>
        <p:nvSpPr>
          <p:cNvPr id="12" name="TextBox 11">
            <a:extLst>
              <a:ext uri="{FF2B5EF4-FFF2-40B4-BE49-F238E27FC236}">
                <a16:creationId xmlns:a16="http://schemas.microsoft.com/office/drawing/2014/main" id="{DAAC0E91-951D-B1D2-B4C8-E71579BD8C3C}"/>
              </a:ext>
            </a:extLst>
          </p:cNvPr>
          <p:cNvSpPr txBox="1"/>
          <p:nvPr/>
        </p:nvSpPr>
        <p:spPr>
          <a:xfrm>
            <a:off x="6264898" y="3391115"/>
            <a:ext cx="2603732" cy="2862322"/>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Franklin Gothic Book" panose="020B0502020104020203"/>
                <a:ea typeface="+mn-ea"/>
                <a:cs typeface="+mn-cs"/>
              </a:rPr>
              <a:t>Age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Franklin Gothic Book" panose="020B0502020104020203"/>
                <a:ea typeface="+mn-ea"/>
                <a:cs typeface="+mn-cs"/>
              </a:rPr>
              <a:t>Gender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Franklin Gothic Book" panose="020B0502020104020203"/>
                <a:ea typeface="+mn-ea"/>
                <a:cs typeface="+mn-cs"/>
              </a:rPr>
              <a:t>Lifecycle (e.g. Young single, Young couple, Middle-aged, Family, Retired, etc.)</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Franklin Gothic Book" panose="020B0502020104020203"/>
                <a:ea typeface="+mn-ea"/>
                <a:cs typeface="+mn-cs"/>
              </a:rPr>
              <a:t>Social Class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Franklin Gothic Book" panose="020B0502020104020203"/>
                <a:ea typeface="+mn-ea"/>
                <a:cs typeface="+mn-cs"/>
              </a:rPr>
              <a:t>Income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solidFill>
                  <a:prstClr val="black"/>
                </a:solidFill>
                <a:latin typeface="Franklin Gothic Book" panose="020B0502020104020203"/>
              </a:rPr>
              <a:t>Ethnicity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solidFill>
                  <a:prstClr val="black"/>
                </a:solidFill>
                <a:latin typeface="Franklin Gothic Book" panose="020B0502020104020203"/>
              </a:rPr>
              <a:t>P</a:t>
            </a:r>
            <a:r>
              <a:rPr kumimoji="0" lang="en-GB" b="0" i="0" u="none" strike="noStrike" kern="1200" cap="none" spc="0" normalizeH="0" baseline="0" noProof="0" dirty="0" err="1">
                <a:ln>
                  <a:noFill/>
                </a:ln>
                <a:solidFill>
                  <a:prstClr val="black"/>
                </a:solidFill>
                <a:effectLst/>
                <a:uLnTx/>
                <a:uFillTx/>
                <a:latin typeface="Franklin Gothic Book" panose="020B0502020104020203"/>
                <a:ea typeface="+mn-ea"/>
                <a:cs typeface="+mn-cs"/>
              </a:rPr>
              <a:t>rofes</a:t>
            </a:r>
            <a:r>
              <a:rPr lang="en-GB" dirty="0" err="1">
                <a:solidFill>
                  <a:prstClr val="black"/>
                </a:solidFill>
                <a:latin typeface="Franklin Gothic Book" panose="020B0502020104020203"/>
              </a:rPr>
              <a:t>sion</a:t>
            </a:r>
            <a:endParaRPr kumimoji="0" lang="en-GB"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sp>
        <p:nvSpPr>
          <p:cNvPr id="13" name="TextBox 12">
            <a:extLst>
              <a:ext uri="{FF2B5EF4-FFF2-40B4-BE49-F238E27FC236}">
                <a16:creationId xmlns:a16="http://schemas.microsoft.com/office/drawing/2014/main" id="{7AA09221-720B-DE9E-541E-C5731A1EADA4}"/>
              </a:ext>
            </a:extLst>
          </p:cNvPr>
          <p:cNvSpPr txBox="1"/>
          <p:nvPr/>
        </p:nvSpPr>
        <p:spPr>
          <a:xfrm>
            <a:off x="406401" y="3352799"/>
            <a:ext cx="2643956" cy="1323439"/>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Franklin Gothic Book" panose="020B0502020104020203"/>
                <a:ea typeface="+mn-ea"/>
                <a:cs typeface="+mn-cs"/>
              </a:rPr>
              <a:t>Country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Franklin Gothic Book" panose="020B0502020104020203"/>
                <a:ea typeface="+mn-ea"/>
                <a:cs typeface="+mn-cs"/>
              </a:rPr>
              <a:t>Region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Franklin Gothic Book" panose="020B0502020104020203"/>
                <a:ea typeface="+mn-ea"/>
                <a:cs typeface="+mn-cs"/>
              </a:rPr>
              <a:t>Climate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Franklin Gothic Book" panose="020B0502020104020203"/>
                <a:ea typeface="+mn-ea"/>
                <a:cs typeface="+mn-cs"/>
              </a:rPr>
              <a:t>Population/Density</a:t>
            </a:r>
          </a:p>
        </p:txBody>
      </p:sp>
      <p:sp>
        <p:nvSpPr>
          <p:cNvPr id="14" name="TextBox 13">
            <a:extLst>
              <a:ext uri="{FF2B5EF4-FFF2-40B4-BE49-F238E27FC236}">
                <a16:creationId xmlns:a16="http://schemas.microsoft.com/office/drawing/2014/main" id="{5CF78A39-7B24-919D-1FEE-55E5A5487AA8}"/>
              </a:ext>
            </a:extLst>
          </p:cNvPr>
          <p:cNvSpPr txBox="1"/>
          <p:nvPr/>
        </p:nvSpPr>
        <p:spPr>
          <a:xfrm>
            <a:off x="3219256" y="3316314"/>
            <a:ext cx="2876743" cy="2862322"/>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Franklin Gothic Book" panose="020B0502020104020203"/>
                <a:ea typeface="+mn-ea"/>
                <a:cs typeface="+mn-cs"/>
              </a:rPr>
              <a:t>Lifestyle (e.g. Trendsetter, Sophisticate, Conservative)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Franklin Gothic Book" panose="020B0502020104020203"/>
                <a:ea typeface="+mn-ea"/>
                <a:cs typeface="+mn-cs"/>
              </a:rPr>
              <a:t>Personality (e.g. Conscientious Extroverted, Introverted)</a:t>
            </a:r>
          </a:p>
          <a:p>
            <a:pPr marL="285750" lvl="0" indent="-285750">
              <a:buFont typeface="Arial" panose="020B0604020202020204" pitchFamily="34" charset="0"/>
              <a:buChar char="•"/>
            </a:pPr>
            <a:r>
              <a:rPr lang="en-GB" dirty="0">
                <a:solidFill>
                  <a:prstClr val="black"/>
                </a:solidFill>
              </a:rPr>
              <a:t>Values</a:t>
            </a:r>
          </a:p>
          <a:p>
            <a:pPr marL="285750" lvl="0" indent="-285750">
              <a:buFont typeface="Arial" panose="020B0604020202020204" pitchFamily="34" charset="0"/>
              <a:buChar char="•"/>
            </a:pPr>
            <a:r>
              <a:rPr lang="en-GB" dirty="0">
                <a:solidFill>
                  <a:prstClr val="black"/>
                </a:solidFill>
              </a:rPr>
              <a:t>Attitudes</a:t>
            </a:r>
          </a:p>
          <a:p>
            <a:pPr marL="285750" lvl="0" indent="-285750">
              <a:buFont typeface="Arial" panose="020B0604020202020204" pitchFamily="34" charset="0"/>
              <a:buChar char="•"/>
            </a:pPr>
            <a:r>
              <a:rPr lang="en-GB" dirty="0">
                <a:solidFill>
                  <a:prstClr val="black"/>
                </a:solidFill>
              </a:rPr>
              <a:t>Interests</a:t>
            </a:r>
          </a:p>
        </p:txBody>
      </p:sp>
      <p:sp>
        <p:nvSpPr>
          <p:cNvPr id="15" name="TextBox 14">
            <a:extLst>
              <a:ext uri="{FF2B5EF4-FFF2-40B4-BE49-F238E27FC236}">
                <a16:creationId xmlns:a16="http://schemas.microsoft.com/office/drawing/2014/main" id="{D855CCB9-0E66-F9BB-4353-52AC35CC3CF5}"/>
              </a:ext>
            </a:extLst>
          </p:cNvPr>
          <p:cNvSpPr txBox="1"/>
          <p:nvPr/>
        </p:nvSpPr>
        <p:spPr>
          <a:xfrm>
            <a:off x="8972745" y="3391115"/>
            <a:ext cx="2914455" cy="3139321"/>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Franklin Gothic Book" panose="020B0502020104020203"/>
                <a:ea typeface="+mn-ea"/>
                <a:cs typeface="+mn-cs"/>
              </a:rPr>
              <a:t>Benefits sought (e.g. Convenience, Performance, Status)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Franklin Gothic Book" panose="020B0502020104020203"/>
                <a:ea typeface="+mn-ea"/>
                <a:cs typeface="+mn-cs"/>
              </a:rPr>
              <a:t>Purchase Occasion (e.g. Self-buy, Gift)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Franklin Gothic Book" panose="020B0502020104020203"/>
                <a:ea typeface="+mn-ea"/>
                <a:cs typeface="+mn-cs"/>
              </a:rPr>
              <a:t>Purchase Behaviour (e.g. Brand Loyalty, Brand Exploration)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Franklin Gothic Book" panose="020B0502020104020203"/>
                <a:ea typeface="+mn-ea"/>
                <a:cs typeface="+mn-cs"/>
              </a:rPr>
              <a:t>Usage (e.g. Light, Heavy, Professional)</a:t>
            </a:r>
          </a:p>
          <a:p>
            <a:pPr marR="0" lvl="0" algn="l" defTabSz="914400" rtl="0" eaLnBrk="1" fontAlgn="auto" latinLnBrk="0" hangingPunct="1">
              <a:lnSpc>
                <a:spcPct val="100000"/>
              </a:lnSpc>
              <a:spcBef>
                <a:spcPts val="0"/>
              </a:spcBef>
              <a:spcAft>
                <a:spcPts val="0"/>
              </a:spcAft>
              <a:buClrTx/>
              <a:buSzTx/>
              <a:tabLst/>
              <a:defRPr/>
            </a:pPr>
            <a:endPar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6884006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D3260D-1D9D-1965-9BAB-9A7FA6C66D39}"/>
              </a:ext>
            </a:extLst>
          </p:cNvPr>
          <p:cNvSpPr>
            <a:spLocks noGrp="1"/>
          </p:cNvSpPr>
          <p:nvPr>
            <p:ph type="title"/>
          </p:nvPr>
        </p:nvSpPr>
        <p:spPr>
          <a:xfrm>
            <a:off x="466722" y="586855"/>
            <a:ext cx="3201366" cy="3387497"/>
          </a:xfrm>
        </p:spPr>
        <p:txBody>
          <a:bodyPr anchor="b">
            <a:normAutofit/>
          </a:bodyPr>
          <a:lstStyle/>
          <a:p>
            <a:pPr algn="r"/>
            <a:r>
              <a:rPr lang="en-GB" sz="4000" b="1" u="sng">
                <a:solidFill>
                  <a:srgbClr val="FFFFFF"/>
                </a:solidFill>
                <a:latin typeface="+mn-lt"/>
              </a:rPr>
              <a:t>Why Segment?</a:t>
            </a:r>
          </a:p>
        </p:txBody>
      </p:sp>
      <p:sp>
        <p:nvSpPr>
          <p:cNvPr id="3" name="Content Placeholder 2">
            <a:extLst>
              <a:ext uri="{FF2B5EF4-FFF2-40B4-BE49-F238E27FC236}">
                <a16:creationId xmlns:a16="http://schemas.microsoft.com/office/drawing/2014/main" id="{60F7B92D-A5BA-7156-205F-047A9D9C47B1}"/>
              </a:ext>
            </a:extLst>
          </p:cNvPr>
          <p:cNvSpPr>
            <a:spLocks noGrp="1"/>
          </p:cNvSpPr>
          <p:nvPr>
            <p:ph idx="1"/>
          </p:nvPr>
        </p:nvSpPr>
        <p:spPr>
          <a:xfrm>
            <a:off x="4810259" y="649480"/>
            <a:ext cx="6555347" cy="5546047"/>
          </a:xfrm>
        </p:spPr>
        <p:txBody>
          <a:bodyPr anchor="ctr">
            <a:normAutofit/>
          </a:bodyPr>
          <a:lstStyle/>
          <a:p>
            <a:r>
              <a:rPr lang="en-GB" sz="3200" b="0" i="0" dirty="0">
                <a:effectLst/>
              </a:rPr>
              <a:t>By dividing their customer base into different segments based on shared characteristics, businesses can:</a:t>
            </a:r>
          </a:p>
          <a:p>
            <a:endParaRPr lang="en-GB" sz="3200" b="0" i="0" dirty="0">
              <a:effectLst/>
            </a:endParaRPr>
          </a:p>
          <a:p>
            <a:pPr lvl="1"/>
            <a:r>
              <a:rPr lang="en-GB" sz="3200" dirty="0"/>
              <a:t>G</a:t>
            </a:r>
            <a:r>
              <a:rPr lang="en-GB" sz="3200" b="0" i="0" dirty="0">
                <a:effectLst/>
              </a:rPr>
              <a:t>ain a better understanding of their customers' needs and preferences</a:t>
            </a:r>
          </a:p>
          <a:p>
            <a:pPr lvl="1"/>
            <a:endParaRPr lang="en-GB" sz="3200" b="0" i="0" dirty="0">
              <a:effectLst/>
            </a:endParaRPr>
          </a:p>
          <a:p>
            <a:pPr lvl="1"/>
            <a:r>
              <a:rPr lang="en-GB" sz="3200" dirty="0"/>
              <a:t>T</a:t>
            </a:r>
            <a:r>
              <a:rPr lang="en-GB" sz="3200" b="0" i="0" dirty="0">
                <a:effectLst/>
              </a:rPr>
              <a:t>ailor their offerings and experiences to meet the specific needs of each segment.</a:t>
            </a:r>
            <a:endParaRPr lang="en-GB" sz="3200" dirty="0"/>
          </a:p>
        </p:txBody>
      </p:sp>
    </p:spTree>
    <p:extLst>
      <p:ext uri="{BB962C8B-B14F-4D97-AF65-F5344CB8AC3E}">
        <p14:creationId xmlns:p14="http://schemas.microsoft.com/office/powerpoint/2010/main" val="12966946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E42A1CBE-930E-9D7D-FA53-D10D70572E4E}"/>
              </a:ext>
            </a:extLst>
          </p:cNvPr>
          <p:cNvSpPr>
            <a:spLocks noGrp="1"/>
          </p:cNvSpPr>
          <p:nvPr>
            <p:ph type="title"/>
          </p:nvPr>
        </p:nvSpPr>
        <p:spPr>
          <a:xfrm>
            <a:off x="455066" y="2767106"/>
            <a:ext cx="3124713" cy="3446508"/>
          </a:xfrm>
        </p:spPr>
        <p:txBody>
          <a:bodyPr vert="horz" lIns="91440" tIns="45720" rIns="91440" bIns="45720" rtlCol="0" anchor="t">
            <a:normAutofit fontScale="90000"/>
          </a:bodyPr>
          <a:lstStyle/>
          <a:p>
            <a:br>
              <a:rPr lang="en-US" sz="3700" b="1" kern="1200" dirty="0">
                <a:solidFill>
                  <a:srgbClr val="FFFFFF"/>
                </a:solidFill>
                <a:effectLst>
                  <a:outerShdw blurRad="38100" dist="38100" dir="2700000" algn="tl">
                    <a:srgbClr val="000000">
                      <a:alpha val="43137"/>
                    </a:srgbClr>
                  </a:outerShdw>
                </a:effectLst>
                <a:latin typeface="+mj-lt"/>
                <a:ea typeface="+mj-ea"/>
                <a:cs typeface="+mj-cs"/>
              </a:rPr>
            </a:br>
            <a:r>
              <a:rPr lang="en-US" sz="4000" b="1" dirty="0">
                <a:solidFill>
                  <a:srgbClr val="FFFFFF"/>
                </a:solidFill>
                <a:effectLst>
                  <a:outerShdw blurRad="38100" dist="38100" dir="2700000" algn="tl">
                    <a:srgbClr val="000000">
                      <a:alpha val="43137"/>
                    </a:srgbClr>
                  </a:outerShdw>
                </a:effectLst>
                <a:latin typeface="+mn-lt"/>
              </a:rPr>
              <a:t>S</a:t>
            </a:r>
            <a:r>
              <a:rPr lang="en-US" sz="4000" b="1" dirty="0">
                <a:solidFill>
                  <a:srgbClr val="FFFFFF"/>
                </a:solidFill>
                <a:latin typeface="+mn-lt"/>
              </a:rPr>
              <a:t>egmentation enables better matching of customer needs</a:t>
            </a:r>
            <a:br>
              <a:rPr lang="en-US" sz="4000" b="1" dirty="0">
                <a:solidFill>
                  <a:srgbClr val="FFFFFF"/>
                </a:solidFill>
              </a:rPr>
            </a:br>
            <a:endParaRPr lang="en-US" sz="3700" b="1" kern="1200" dirty="0">
              <a:solidFill>
                <a:srgbClr val="FFFFFF"/>
              </a:solidFill>
              <a:effectLst>
                <a:outerShdw blurRad="38100" dist="38100" dir="2700000" algn="tl">
                  <a:srgbClr val="000000">
                    <a:alpha val="43137"/>
                  </a:srgbClr>
                </a:outerShdw>
              </a:effectLst>
              <a:latin typeface="+mj-lt"/>
              <a:ea typeface="+mj-ea"/>
              <a:cs typeface="+mj-cs"/>
            </a:endParaRPr>
          </a:p>
        </p:txBody>
      </p:sp>
      <p:sp>
        <p:nvSpPr>
          <p:cNvPr id="3" name="Content Placeholder 2">
            <a:extLst>
              <a:ext uri="{FF2B5EF4-FFF2-40B4-BE49-F238E27FC236}">
                <a16:creationId xmlns:a16="http://schemas.microsoft.com/office/drawing/2014/main" id="{DC4099F1-74E9-4034-A3A0-E2B0D5AB5C06}"/>
              </a:ext>
            </a:extLst>
          </p:cNvPr>
          <p:cNvSpPr>
            <a:spLocks noGrp="1"/>
          </p:cNvSpPr>
          <p:nvPr>
            <p:ph idx="1"/>
          </p:nvPr>
        </p:nvSpPr>
        <p:spPr>
          <a:xfrm>
            <a:off x="354105" y="545862"/>
            <a:ext cx="3365279" cy="1577286"/>
          </a:xfrm>
        </p:spPr>
        <p:txBody>
          <a:bodyPr vert="horz" lIns="91440" tIns="45720" rIns="91440" bIns="45720" rtlCol="0" anchor="b">
            <a:noAutofit/>
          </a:bodyPr>
          <a:lstStyle/>
          <a:p>
            <a:pPr marL="0" indent="0">
              <a:buNone/>
            </a:pPr>
            <a:r>
              <a:rPr lang="en-US" sz="4000" b="1" dirty="0">
                <a:solidFill>
                  <a:srgbClr val="FFFFFF"/>
                </a:solidFill>
                <a:effectLst>
                  <a:outerShdw blurRad="38100" dist="38100" dir="2700000" algn="tl">
                    <a:srgbClr val="000000">
                      <a:alpha val="43137"/>
                    </a:srgbClr>
                  </a:outerShdw>
                </a:effectLst>
              </a:rPr>
              <a:t>Benefits of  Market Segmentation</a:t>
            </a:r>
            <a:endParaRPr lang="en-US" sz="4000" b="1" kern="1200" dirty="0">
              <a:solidFill>
                <a:srgbClr val="FFFFFF"/>
              </a:solidFill>
              <a:latin typeface="+mn-lt"/>
              <a:ea typeface="+mn-ea"/>
              <a:cs typeface="+mn-cs"/>
            </a:endParaRPr>
          </a:p>
        </p:txBody>
      </p:sp>
      <p:pic>
        <p:nvPicPr>
          <p:cNvPr id="6" name="Picture 2" descr="A diagram of a customer needs&#10;&#10;Description automatically generated">
            <a:extLst>
              <a:ext uri="{FF2B5EF4-FFF2-40B4-BE49-F238E27FC236}">
                <a16:creationId xmlns:a16="http://schemas.microsoft.com/office/drawing/2014/main" id="{88E3C80F-780A-E7C4-257B-63DEFE98E4C1}"/>
              </a:ext>
            </a:extLst>
          </p:cNvPr>
          <p:cNvPicPr>
            <a:picLocks noChangeAspect="1"/>
          </p:cNvPicPr>
          <p:nvPr/>
        </p:nvPicPr>
        <p:blipFill rotWithShape="1">
          <a:blip r:embed="rId2">
            <a:extLst>
              <a:ext uri="{28A0092B-C50C-407E-A947-70E740481C1C}">
                <a14:useLocalDpi xmlns:a14="http://schemas.microsoft.com/office/drawing/2010/main" val="0"/>
              </a:ext>
            </a:extLst>
          </a:blip>
          <a:srcRect l="2717" t="9378" r="3074" b="5614"/>
          <a:stretch/>
        </p:blipFill>
        <p:spPr bwMode="auto">
          <a:xfrm>
            <a:off x="4502428" y="545861"/>
            <a:ext cx="7225748" cy="5766278"/>
          </a:xfrm>
          <a:prstGeom prst="rect">
            <a:avLst/>
          </a:prstGeom>
          <a:solidFill>
            <a:srgbClr val="FFFFFF"/>
          </a:solidFill>
          <a:extLst>
            <a:ext uri="{91240B29-F687-4F45-9708-019B960494DF}">
              <a14:hiddenLine xmlns:a14="http://schemas.microsoft.com/office/drawing/2010/main" w="9525">
                <a:solidFill>
                  <a:srgbClr val="000000"/>
                </a:solidFill>
                <a:miter lim="800000"/>
                <a:headEnd/>
                <a:tailEnd/>
              </a14:hiddenLine>
            </a:ext>
          </a:extLst>
        </p:spPr>
      </p:pic>
      <p:sp>
        <p:nvSpPr>
          <p:cNvPr id="5" name="Slide Number Placeholder 4">
            <a:extLst>
              <a:ext uri="{FF2B5EF4-FFF2-40B4-BE49-F238E27FC236}">
                <a16:creationId xmlns:a16="http://schemas.microsoft.com/office/drawing/2014/main" id="{96C7108C-48A9-EBED-D9E7-A72638C0AE86}"/>
              </a:ext>
            </a:extLst>
          </p:cNvPr>
          <p:cNvSpPr>
            <a:spLocks noGrp="1"/>
          </p:cNvSpPr>
          <p:nvPr>
            <p:ph type="sldNum" sz="quarter" idx="12"/>
          </p:nvPr>
        </p:nvSpPr>
        <p:spPr>
          <a:xfrm>
            <a:off x="11704320" y="6455664"/>
            <a:ext cx="448056" cy="365125"/>
          </a:xfrm>
        </p:spPr>
        <p:txBody>
          <a:bodyPr vert="horz" lIns="91440" tIns="45720" rIns="91440" bIns="45720" rtlCol="0" anchor="ctr">
            <a:normAutofit/>
          </a:bodyPr>
          <a:lstStyle/>
          <a:p>
            <a:pPr marR="0" lvl="0" indent="0" fontAlgn="auto">
              <a:spcBef>
                <a:spcPts val="0"/>
              </a:spcBef>
              <a:spcAft>
                <a:spcPts val="600"/>
              </a:spcAft>
              <a:buClrTx/>
              <a:buSzTx/>
              <a:buFontTx/>
              <a:buNone/>
              <a:tabLst/>
              <a:defRPr/>
            </a:pPr>
            <a:fld id="{3A98EE3D-8CD1-4C3F-BD1C-C98C9596463C}" type="slidenum">
              <a:rPr kumimoji="0" lang="en-US" sz="1100" b="0" i="0" u="none" strike="noStrike" cap="none" spc="0" normalizeH="0" baseline="0" noProof="0">
                <a:ln>
                  <a:noFill/>
                </a:ln>
                <a:solidFill>
                  <a:schemeClr val="tx1">
                    <a:lumMod val="50000"/>
                    <a:lumOff val="50000"/>
                  </a:schemeClr>
                </a:solidFill>
                <a:effectLst/>
                <a:uLnTx/>
                <a:uFillTx/>
              </a:rPr>
              <a:pPr marR="0" lvl="0" indent="0" fontAlgn="auto">
                <a:spcBef>
                  <a:spcPts val="0"/>
                </a:spcBef>
                <a:spcAft>
                  <a:spcPts val="600"/>
                </a:spcAft>
                <a:buClrTx/>
                <a:buSzTx/>
                <a:buFontTx/>
                <a:buNone/>
                <a:tabLst/>
                <a:defRPr/>
              </a:pPr>
              <a:t>8</a:t>
            </a:fld>
            <a:endParaRPr kumimoji="0" lang="en-US" sz="1100" b="0" i="0" u="none" strike="noStrike" cap="none" spc="0" normalizeH="0" baseline="0" noProof="0">
              <a:ln>
                <a:noFill/>
              </a:ln>
              <a:solidFill>
                <a:schemeClr val="tx1">
                  <a:lumMod val="50000"/>
                  <a:lumOff val="50000"/>
                </a:schemeClr>
              </a:solidFill>
              <a:effectLst/>
              <a:uLnTx/>
              <a:uFillTx/>
            </a:endParaRPr>
          </a:p>
        </p:txBody>
      </p:sp>
    </p:spTree>
    <p:extLst>
      <p:ext uri="{BB962C8B-B14F-4D97-AF65-F5344CB8AC3E}">
        <p14:creationId xmlns:p14="http://schemas.microsoft.com/office/powerpoint/2010/main" val="18318018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7" name="Rectangle 1056">
            <a:extLst>
              <a:ext uri="{FF2B5EF4-FFF2-40B4-BE49-F238E27FC236}">
                <a16:creationId xmlns:a16="http://schemas.microsoft.com/office/drawing/2014/main" id="{A4E37431-20F0-4DD6-84A9-ED2B64494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9" name="Rectangle 1058">
            <a:extLst>
              <a:ext uri="{FF2B5EF4-FFF2-40B4-BE49-F238E27FC236}">
                <a16:creationId xmlns:a16="http://schemas.microsoft.com/office/drawing/2014/main" id="{0AE98B72-66C6-4AB4-AF0D-BA830DE86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1" name="Rectangle 1060">
            <a:extLst>
              <a:ext uri="{FF2B5EF4-FFF2-40B4-BE49-F238E27FC236}">
                <a16:creationId xmlns:a16="http://schemas.microsoft.com/office/drawing/2014/main" id="{407EAFC6-733F-403D-BB4D-05A3A2874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3" name="Rectangle 1062">
            <a:extLst>
              <a:ext uri="{FF2B5EF4-FFF2-40B4-BE49-F238E27FC236}">
                <a16:creationId xmlns:a16="http://schemas.microsoft.com/office/drawing/2014/main" id="{17A36730-4CB0-4F61-AD11-A44C97658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65" name="Rectangle 1064">
            <a:extLst>
              <a:ext uri="{FF2B5EF4-FFF2-40B4-BE49-F238E27FC236}">
                <a16:creationId xmlns:a16="http://schemas.microsoft.com/office/drawing/2014/main" id="{C69C79E1-F916-4929-A4F3-DE763D4BF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7" name="Oval 1066">
            <a:extLst>
              <a:ext uri="{FF2B5EF4-FFF2-40B4-BE49-F238E27FC236}">
                <a16:creationId xmlns:a16="http://schemas.microsoft.com/office/drawing/2014/main" id="{767334AB-16BD-4EC7-8C6B-4B5171600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18AF05E-BA28-36A4-13F7-2F3706FDE07C}"/>
              </a:ext>
            </a:extLst>
          </p:cNvPr>
          <p:cNvSpPr>
            <a:spLocks noGrp="1"/>
          </p:cNvSpPr>
          <p:nvPr>
            <p:ph type="title"/>
          </p:nvPr>
        </p:nvSpPr>
        <p:spPr>
          <a:xfrm>
            <a:off x="387870" y="630195"/>
            <a:ext cx="4684193" cy="5597610"/>
          </a:xfrm>
        </p:spPr>
        <p:txBody>
          <a:bodyPr vert="horz" lIns="91440" tIns="45720" rIns="91440" bIns="45720" rtlCol="0" anchor="b">
            <a:normAutofit fontScale="90000"/>
          </a:bodyPr>
          <a:lstStyle/>
          <a:p>
            <a:pPr algn="ctr"/>
            <a:r>
              <a:rPr lang="en-US" sz="6000" b="1" kern="1200" dirty="0">
                <a:solidFill>
                  <a:srgbClr val="FFFFFF"/>
                </a:solidFill>
                <a:effectLst>
                  <a:outerShdw blurRad="38100" dist="38100" dir="2700000" algn="tl">
                    <a:srgbClr val="000000">
                      <a:alpha val="43137"/>
                    </a:srgbClr>
                  </a:outerShdw>
                </a:effectLst>
                <a:latin typeface="+mn-lt"/>
                <a:ea typeface="+mj-ea"/>
                <a:cs typeface="+mj-cs"/>
              </a:rPr>
              <a:t>Targeting</a:t>
            </a:r>
            <a:br>
              <a:rPr lang="en-US" sz="6000" b="1" kern="1200" dirty="0">
                <a:solidFill>
                  <a:srgbClr val="FFFFFF"/>
                </a:solidFill>
                <a:effectLst>
                  <a:outerShdw blurRad="38100" dist="38100" dir="2700000" algn="tl">
                    <a:srgbClr val="000000">
                      <a:alpha val="43137"/>
                    </a:srgbClr>
                  </a:outerShdw>
                </a:effectLst>
                <a:latin typeface="+mn-lt"/>
                <a:ea typeface="+mj-ea"/>
                <a:cs typeface="+mj-cs"/>
              </a:rPr>
            </a:br>
            <a:br>
              <a:rPr lang="en-US" sz="2200" b="1" kern="1200" dirty="0">
                <a:solidFill>
                  <a:srgbClr val="FFFFFF"/>
                </a:solidFill>
                <a:effectLst>
                  <a:outerShdw blurRad="38100" dist="38100" dir="2700000" algn="tl">
                    <a:srgbClr val="000000">
                      <a:alpha val="43137"/>
                    </a:srgbClr>
                  </a:outerShdw>
                </a:effectLst>
                <a:latin typeface="+mn-lt"/>
                <a:ea typeface="+mj-ea"/>
                <a:cs typeface="+mj-cs"/>
              </a:rPr>
            </a:br>
            <a:br>
              <a:rPr lang="en-US" sz="2200" b="1" kern="1200" dirty="0">
                <a:solidFill>
                  <a:srgbClr val="FFFFFF"/>
                </a:solidFill>
                <a:effectLst>
                  <a:outerShdw blurRad="38100" dist="38100" dir="2700000" algn="tl">
                    <a:srgbClr val="000000">
                      <a:alpha val="43137"/>
                    </a:srgbClr>
                  </a:outerShdw>
                </a:effectLst>
                <a:latin typeface="+mn-lt"/>
                <a:ea typeface="+mj-ea"/>
                <a:cs typeface="+mj-cs"/>
              </a:rPr>
            </a:br>
            <a:r>
              <a:rPr lang="en-US" sz="3200" kern="1200" dirty="0">
                <a:solidFill>
                  <a:srgbClr val="FFFFFF"/>
                </a:solidFill>
                <a:latin typeface="+mn-lt"/>
                <a:ea typeface="+mj-ea"/>
                <a:cs typeface="+mj-cs"/>
              </a:rPr>
              <a:t>Selecting </a:t>
            </a:r>
            <a:r>
              <a:rPr lang="en-US" sz="3200" dirty="0">
                <a:solidFill>
                  <a:srgbClr val="FFFFFF"/>
                </a:solidFill>
                <a:latin typeface="+mn-lt"/>
              </a:rPr>
              <a:t>one or more</a:t>
            </a:r>
            <a:r>
              <a:rPr lang="en-US" sz="3200" kern="1200" dirty="0">
                <a:solidFill>
                  <a:srgbClr val="FFFFFF"/>
                </a:solidFill>
                <a:latin typeface="+mn-lt"/>
                <a:ea typeface="+mj-ea"/>
                <a:cs typeface="+mj-cs"/>
              </a:rPr>
              <a:t> segments to target </a:t>
            </a:r>
            <a:r>
              <a:rPr lang="en-US" sz="3200" dirty="0">
                <a:solidFill>
                  <a:srgbClr val="FFFFFF"/>
                </a:solidFill>
                <a:latin typeface="+mn-lt"/>
              </a:rPr>
              <a:t>with marketing offerings.</a:t>
            </a:r>
            <a:br>
              <a:rPr lang="en-US" sz="3200" kern="1200" dirty="0">
                <a:solidFill>
                  <a:srgbClr val="FFFFFF"/>
                </a:solidFill>
                <a:latin typeface="+mn-lt"/>
                <a:ea typeface="+mj-ea"/>
                <a:cs typeface="+mj-cs"/>
              </a:rPr>
            </a:br>
            <a:br>
              <a:rPr lang="en-US" sz="3200" kern="1200" dirty="0">
                <a:solidFill>
                  <a:srgbClr val="FFFFFF"/>
                </a:solidFill>
                <a:latin typeface="+mn-lt"/>
                <a:ea typeface="+mj-ea"/>
                <a:cs typeface="+mj-cs"/>
              </a:rPr>
            </a:br>
            <a:r>
              <a:rPr lang="en-US" sz="3200" kern="1200" dirty="0">
                <a:solidFill>
                  <a:srgbClr val="FFFFFF"/>
                </a:solidFill>
                <a:latin typeface="+mn-lt"/>
                <a:ea typeface="+mj-ea"/>
                <a:cs typeface="+mj-cs"/>
              </a:rPr>
              <a:t>A target market consists of a set of customers who share common needs or characteristics that the company decides to serve.</a:t>
            </a:r>
            <a:br>
              <a:rPr lang="en-US" sz="3200" kern="1200" dirty="0">
                <a:solidFill>
                  <a:srgbClr val="FFFFFF"/>
                </a:solidFill>
                <a:latin typeface="+mn-lt"/>
                <a:ea typeface="+mj-ea"/>
                <a:cs typeface="+mj-cs"/>
              </a:rPr>
            </a:br>
            <a:r>
              <a:rPr lang="en-US" sz="2200" b="1" kern="1200" dirty="0">
                <a:solidFill>
                  <a:srgbClr val="FFFFFF"/>
                </a:solidFill>
                <a:effectLst>
                  <a:outerShdw blurRad="38100" dist="38100" dir="2700000" algn="tl">
                    <a:srgbClr val="000000">
                      <a:alpha val="43137"/>
                    </a:srgbClr>
                  </a:outerShdw>
                </a:effectLst>
                <a:latin typeface="+mj-lt"/>
                <a:ea typeface="+mj-ea"/>
                <a:cs typeface="+mj-cs"/>
              </a:rPr>
              <a:t> </a:t>
            </a:r>
          </a:p>
        </p:txBody>
      </p:sp>
      <p:pic>
        <p:nvPicPr>
          <p:cNvPr id="1030" name="Picture 6" descr="How to Identify Your Target Market | Complete Controller">
            <a:extLst>
              <a:ext uri="{FF2B5EF4-FFF2-40B4-BE49-F238E27FC236}">
                <a16:creationId xmlns:a16="http://schemas.microsoft.com/office/drawing/2014/main" id="{16BBDC95-F837-BEDC-D0DD-D52675E10EC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066" r="10066"/>
          <a:stretch/>
        </p:blipFill>
        <p:spPr bwMode="auto">
          <a:xfrm>
            <a:off x="5785475" y="10141"/>
            <a:ext cx="6060757" cy="6810648"/>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a:extLst>
              <a:ext uri="{FF2B5EF4-FFF2-40B4-BE49-F238E27FC236}">
                <a16:creationId xmlns:a16="http://schemas.microsoft.com/office/drawing/2014/main" id="{AA3177EA-DAE8-10F7-B288-989E2F2C0F0E}"/>
              </a:ext>
            </a:extLst>
          </p:cNvPr>
          <p:cNvSpPr>
            <a:spLocks noGrp="1"/>
          </p:cNvSpPr>
          <p:nvPr>
            <p:ph type="sldNum" sz="quarter" idx="12"/>
          </p:nvPr>
        </p:nvSpPr>
        <p:spPr>
          <a:xfrm>
            <a:off x="11704320" y="6455664"/>
            <a:ext cx="448056" cy="365125"/>
          </a:xfrm>
        </p:spPr>
        <p:txBody>
          <a:bodyPr vert="horz" lIns="91440" tIns="45720" rIns="91440" bIns="45720" rtlCol="0" anchor="ctr">
            <a:normAutofit/>
          </a:bodyPr>
          <a:lstStyle/>
          <a:p>
            <a:pPr>
              <a:spcAft>
                <a:spcPts val="600"/>
              </a:spcAft>
            </a:pPr>
            <a:fld id="{3A98EE3D-8CD1-4C3F-BD1C-C98C9596463C}" type="slidenum">
              <a:rPr lang="en-US" sz="1100">
                <a:solidFill>
                  <a:schemeClr val="tx1">
                    <a:lumMod val="50000"/>
                    <a:lumOff val="50000"/>
                  </a:schemeClr>
                </a:solidFill>
              </a:rPr>
              <a:pPr>
                <a:spcAft>
                  <a:spcPts val="600"/>
                </a:spcAft>
              </a:pPr>
              <a:t>9</a:t>
            </a:fld>
            <a:endParaRPr lang="en-US" sz="1100">
              <a:solidFill>
                <a:schemeClr val="tx1">
                  <a:lumMod val="50000"/>
                  <a:lumOff val="50000"/>
                </a:schemeClr>
              </a:solidFill>
            </a:endParaRPr>
          </a:p>
        </p:txBody>
      </p:sp>
    </p:spTree>
    <p:extLst>
      <p:ext uri="{BB962C8B-B14F-4D97-AF65-F5344CB8AC3E}">
        <p14:creationId xmlns:p14="http://schemas.microsoft.com/office/powerpoint/2010/main" val="11778391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45" name="Rectangle 514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47" name="Rectangle 514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49" name="Rectangle 514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51" name="Rectangle 515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Market targeting graphic">
            <a:extLst>
              <a:ext uri="{FF2B5EF4-FFF2-40B4-BE49-F238E27FC236}">
                <a16:creationId xmlns:a16="http://schemas.microsoft.com/office/drawing/2014/main" id="{F072A96D-AA1B-3E31-3C5E-4EDDF5C4255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790834" y="189704"/>
            <a:ext cx="10338178" cy="64785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34467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205671CB-3581-D5A7-6A40-2DF748B4046E}"/>
              </a:ext>
            </a:extLst>
          </p:cNvPr>
          <p:cNvSpPr>
            <a:spLocks noGrp="1"/>
          </p:cNvSpPr>
          <p:nvPr>
            <p:ph type="title"/>
          </p:nvPr>
        </p:nvSpPr>
        <p:spPr>
          <a:xfrm>
            <a:off x="479394" y="1070800"/>
            <a:ext cx="3939688" cy="5583126"/>
          </a:xfrm>
        </p:spPr>
        <p:txBody>
          <a:bodyPr>
            <a:normAutofit/>
          </a:bodyPr>
          <a:lstStyle/>
          <a:p>
            <a:pPr algn="r"/>
            <a:r>
              <a:rPr lang="en-GB" sz="8000" b="1" dirty="0">
                <a:effectLst>
                  <a:outerShdw blurRad="38100" dist="38100" dir="2700000" algn="tl">
                    <a:srgbClr val="000000">
                      <a:alpha val="43137"/>
                    </a:srgbClr>
                  </a:outerShdw>
                </a:effectLst>
                <a:latin typeface="+mn-lt"/>
              </a:rPr>
              <a:t>Exercise</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A10A359-1812-88F5-FED1-F52CC53125B5}"/>
              </a:ext>
            </a:extLst>
          </p:cNvPr>
          <p:cNvGraphicFramePr>
            <a:graphicFrameLocks noGrp="1"/>
          </p:cNvGraphicFramePr>
          <p:nvPr>
            <p:ph idx="1"/>
            <p:extLst>
              <p:ext uri="{D42A27DB-BD31-4B8C-83A1-F6EECF244321}">
                <p14:modId xmlns:p14="http://schemas.microsoft.com/office/powerpoint/2010/main" val="3124672281"/>
              </p:ext>
            </p:extLst>
          </p:nvPr>
        </p:nvGraphicFramePr>
        <p:xfrm>
          <a:off x="5108535" y="736600"/>
          <a:ext cx="6499265" cy="59235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71262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68876" y="1578138"/>
            <a:ext cx="3532867" cy="1387484"/>
          </a:xfrm>
        </p:spPr>
        <p:txBody>
          <a:bodyPr anchor="b">
            <a:normAutofit/>
          </a:bodyPr>
          <a:lstStyle/>
          <a:p>
            <a:pPr algn="ctr"/>
            <a:r>
              <a:rPr lang="en-GB" sz="5400" b="1">
                <a:solidFill>
                  <a:srgbClr val="FFFFFF"/>
                </a:solidFill>
                <a:effectLst>
                  <a:outerShdw blurRad="38100" dist="38100" dir="2700000" algn="tl">
                    <a:srgbClr val="000000">
                      <a:alpha val="43137"/>
                    </a:srgbClr>
                  </a:outerShdw>
                </a:effectLst>
                <a:latin typeface="+mn-lt"/>
              </a:rPr>
              <a:t>Positioning</a:t>
            </a:r>
            <a:endParaRPr lang="en-GB" sz="5400" b="1" dirty="0">
              <a:solidFill>
                <a:srgbClr val="FFFFFF"/>
              </a:solidFill>
              <a:effectLst>
                <a:outerShdw blurRad="38100" dist="38100" dir="2700000" algn="tl">
                  <a:srgbClr val="000000">
                    <a:alpha val="43137"/>
                  </a:srgbClr>
                </a:outerShdw>
              </a:effectLst>
              <a:latin typeface="+mn-lt"/>
            </a:endParaRPr>
          </a:p>
        </p:txBody>
      </p:sp>
      <p:graphicFrame>
        <p:nvGraphicFramePr>
          <p:cNvPr id="6" name="Content Placeholder 2">
            <a:extLst>
              <a:ext uri="{FF2B5EF4-FFF2-40B4-BE49-F238E27FC236}">
                <a16:creationId xmlns:a16="http://schemas.microsoft.com/office/drawing/2014/main" id="{95CFEE4F-04EB-96EA-824E-B5D20A5E0DA5}"/>
              </a:ext>
            </a:extLst>
          </p:cNvPr>
          <p:cNvGraphicFramePr>
            <a:graphicFrameLocks noGrp="1"/>
          </p:cNvGraphicFramePr>
          <p:nvPr>
            <p:ph idx="1"/>
            <p:extLst>
              <p:ext uri="{D42A27DB-BD31-4B8C-83A1-F6EECF244321}">
                <p14:modId xmlns:p14="http://schemas.microsoft.com/office/powerpoint/2010/main" val="1308872451"/>
              </p:ext>
            </p:extLst>
          </p:nvPr>
        </p:nvGraphicFramePr>
        <p:xfrm>
          <a:off x="4288221" y="10138"/>
          <a:ext cx="7734903" cy="68478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776020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C4782B1-36EA-7994-0D84-24BCF84C083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580E771-7D90-C28B-391F-4B06A89C8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63A229CB-7649-40D9-0D8A-578755632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5C5CB19-B9DD-BC05-803D-3BF7BC681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27493E2-C761-3627-1107-ACA8F66D7E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46F59E8-C1C8-B3A9-C680-DB5BAE15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71C0D1A9-638E-7E0F-47BB-26EF72F9E1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4818A9BE-C6EF-BD82-EE14-EAB2CA487F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E6296F-096D-32A0-1610-EF2A0C9E6E00}"/>
              </a:ext>
            </a:extLst>
          </p:cNvPr>
          <p:cNvSpPr>
            <a:spLocks noGrp="1"/>
          </p:cNvSpPr>
          <p:nvPr>
            <p:ph type="title"/>
          </p:nvPr>
        </p:nvSpPr>
        <p:spPr>
          <a:xfrm>
            <a:off x="466722" y="586855"/>
            <a:ext cx="3201366" cy="2378767"/>
          </a:xfrm>
        </p:spPr>
        <p:txBody>
          <a:bodyPr anchor="b">
            <a:normAutofit/>
          </a:bodyPr>
          <a:lstStyle/>
          <a:p>
            <a:pPr algn="r"/>
            <a:r>
              <a:rPr lang="en-GB" sz="4000" b="1" u="sng" dirty="0">
                <a:solidFill>
                  <a:srgbClr val="FFFFFF"/>
                </a:solidFill>
                <a:latin typeface="+mn-lt"/>
              </a:rPr>
              <a:t>Positioning</a:t>
            </a:r>
          </a:p>
        </p:txBody>
      </p:sp>
      <p:sp>
        <p:nvSpPr>
          <p:cNvPr id="3" name="Content Placeholder 2">
            <a:extLst>
              <a:ext uri="{FF2B5EF4-FFF2-40B4-BE49-F238E27FC236}">
                <a16:creationId xmlns:a16="http://schemas.microsoft.com/office/drawing/2014/main" id="{18E3D115-177D-3D03-C745-C871E150B996}"/>
              </a:ext>
            </a:extLst>
          </p:cNvPr>
          <p:cNvSpPr>
            <a:spLocks noGrp="1"/>
          </p:cNvSpPr>
          <p:nvPr>
            <p:ph idx="1"/>
          </p:nvPr>
        </p:nvSpPr>
        <p:spPr>
          <a:xfrm>
            <a:off x="4367695" y="511388"/>
            <a:ext cx="6997911" cy="5684139"/>
          </a:xfrm>
        </p:spPr>
        <p:txBody>
          <a:bodyPr anchor="ctr">
            <a:normAutofit/>
          </a:bodyPr>
          <a:lstStyle/>
          <a:p>
            <a:pPr marL="0" indent="0">
              <a:buNone/>
            </a:pPr>
            <a:r>
              <a:rPr lang="en-GB" sz="3200" b="1" dirty="0"/>
              <a:t>Positioning involves defining how you want the target segment to perceive your product/service in comparison to competitors.</a:t>
            </a:r>
          </a:p>
          <a:p>
            <a:pPr marL="0" indent="0">
              <a:buNone/>
            </a:pPr>
            <a:endParaRPr lang="en-GB" sz="3200" b="1" dirty="0"/>
          </a:p>
          <a:p>
            <a:pPr marL="0" indent="0">
              <a:buNone/>
            </a:pPr>
            <a:r>
              <a:rPr lang="en-GB" sz="3200" b="1" dirty="0"/>
              <a:t>Key elements:</a:t>
            </a:r>
            <a:endParaRPr lang="en-GB" sz="3200" dirty="0"/>
          </a:p>
          <a:p>
            <a:r>
              <a:rPr lang="en-GB" sz="3200" dirty="0"/>
              <a:t>Clear value proposition</a:t>
            </a:r>
          </a:p>
          <a:p>
            <a:r>
              <a:rPr lang="en-GB" sz="3200" dirty="0"/>
              <a:t>Unique selling points (USP)</a:t>
            </a:r>
          </a:p>
          <a:p>
            <a:r>
              <a:rPr lang="en-GB" sz="3200" dirty="0"/>
              <a:t>Emotional and functional benefits</a:t>
            </a:r>
          </a:p>
        </p:txBody>
      </p:sp>
    </p:spTree>
    <p:extLst>
      <p:ext uri="{BB962C8B-B14F-4D97-AF65-F5344CB8AC3E}">
        <p14:creationId xmlns:p14="http://schemas.microsoft.com/office/powerpoint/2010/main" val="16900225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F728CC3-8342-6AFF-AC33-CF0755A84E5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00634E8-9242-6DB5-42E4-A824E6C0BD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721AAC68-2ADF-4EF9-74F1-3FD95714AA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88ABF36-2BA2-02E9-E48F-662FE88A3F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5892623-CF70-D844-2B5D-8C9667CC47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F8E1AD1-E14F-1C29-8CE0-68EE25C85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5540C495-0D7F-21D5-CAC0-57AE8848BB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419DEDE1-BE0D-89C6-F1B1-97196F668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AA0A0B-7FEA-96AE-B1E9-D3C8BB3E13C7}"/>
              </a:ext>
            </a:extLst>
          </p:cNvPr>
          <p:cNvSpPr>
            <a:spLocks noGrp="1"/>
          </p:cNvSpPr>
          <p:nvPr>
            <p:ph type="title"/>
          </p:nvPr>
        </p:nvSpPr>
        <p:spPr>
          <a:xfrm>
            <a:off x="466722" y="586855"/>
            <a:ext cx="3201366" cy="3387497"/>
          </a:xfrm>
        </p:spPr>
        <p:txBody>
          <a:bodyPr anchor="b">
            <a:normAutofit/>
          </a:bodyPr>
          <a:lstStyle/>
          <a:p>
            <a:pPr algn="ctr"/>
            <a:r>
              <a:rPr lang="en-GB" sz="4000" b="1" u="sng" dirty="0">
                <a:solidFill>
                  <a:srgbClr val="FFFFFF"/>
                </a:solidFill>
                <a:latin typeface="+mn-lt"/>
              </a:rPr>
              <a:t>Positioning Maps</a:t>
            </a:r>
          </a:p>
        </p:txBody>
      </p:sp>
      <p:sp>
        <p:nvSpPr>
          <p:cNvPr id="3" name="Content Placeholder 2">
            <a:extLst>
              <a:ext uri="{FF2B5EF4-FFF2-40B4-BE49-F238E27FC236}">
                <a16:creationId xmlns:a16="http://schemas.microsoft.com/office/drawing/2014/main" id="{0269B77E-6088-7713-612D-E190EA6F85C9}"/>
              </a:ext>
            </a:extLst>
          </p:cNvPr>
          <p:cNvSpPr>
            <a:spLocks noGrp="1"/>
          </p:cNvSpPr>
          <p:nvPr>
            <p:ph idx="1"/>
          </p:nvPr>
        </p:nvSpPr>
        <p:spPr>
          <a:xfrm>
            <a:off x="4367695" y="511388"/>
            <a:ext cx="6997911" cy="5684139"/>
          </a:xfrm>
        </p:spPr>
        <p:txBody>
          <a:bodyPr anchor="ctr">
            <a:normAutofit/>
          </a:bodyPr>
          <a:lstStyle/>
          <a:p>
            <a:pPr marL="0" indent="0">
              <a:buNone/>
            </a:pPr>
            <a:r>
              <a:rPr lang="en-GB" sz="3200" dirty="0"/>
              <a:t>A </a:t>
            </a:r>
            <a:r>
              <a:rPr lang="en-GB" sz="3200" b="1" dirty="0"/>
              <a:t>positioning map</a:t>
            </a:r>
            <a:r>
              <a:rPr lang="en-GB" sz="3200" dirty="0"/>
              <a:t> (also called a </a:t>
            </a:r>
            <a:r>
              <a:rPr lang="en-GB" sz="3200" b="1" dirty="0"/>
              <a:t>perceptual map</a:t>
            </a:r>
            <a:r>
              <a:rPr lang="en-GB" sz="3200" dirty="0"/>
              <a:t>) is a visual tool used in marketing to show how customers perceive a brand, product, or service on key attributes compared to competitors.</a:t>
            </a:r>
          </a:p>
          <a:p>
            <a:pPr marL="0" indent="0">
              <a:buNone/>
            </a:pPr>
            <a:endParaRPr lang="en-GB" sz="3200" dirty="0"/>
          </a:p>
          <a:p>
            <a:pPr marL="0" indent="0">
              <a:buNone/>
            </a:pPr>
            <a:r>
              <a:rPr lang="en-GB" sz="3200" dirty="0"/>
              <a:t>It is a two-dimensional map based on key competitive market criteria.</a:t>
            </a:r>
          </a:p>
        </p:txBody>
      </p:sp>
    </p:spTree>
    <p:extLst>
      <p:ext uri="{BB962C8B-B14F-4D97-AF65-F5344CB8AC3E}">
        <p14:creationId xmlns:p14="http://schemas.microsoft.com/office/powerpoint/2010/main" val="13637027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333AF2C-E3E1-54A0-B9BD-6446BFF9FED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DD00405-B189-0C34-A44D-974E72EFB2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B224B83-257C-845C-5F55-CBC2EA9E1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C04232A-43A8-CCD8-E555-F417F8D27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9C795C-73A2-FA7F-18EC-47F296D576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013F1CC-C3AF-C39A-C1E7-64879BDC3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DB7C8EAB-E3D2-15A1-CF5D-549F20395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4B51089E-218B-6C41-6D69-6A08837127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0994C0-C74D-DFA3-35C0-6D8EABEC605C}"/>
              </a:ext>
            </a:extLst>
          </p:cNvPr>
          <p:cNvSpPr>
            <a:spLocks noGrp="1"/>
          </p:cNvSpPr>
          <p:nvPr>
            <p:ph type="title"/>
          </p:nvPr>
        </p:nvSpPr>
        <p:spPr>
          <a:xfrm>
            <a:off x="111211" y="586854"/>
            <a:ext cx="3789762" cy="4850119"/>
          </a:xfrm>
        </p:spPr>
        <p:txBody>
          <a:bodyPr anchor="b">
            <a:noAutofit/>
          </a:bodyPr>
          <a:lstStyle/>
          <a:p>
            <a:r>
              <a:rPr lang="en-GB" sz="4000" b="1" dirty="0">
                <a:solidFill>
                  <a:srgbClr val="FFFFFF"/>
                </a:solidFill>
                <a:latin typeface="+mn-lt"/>
              </a:rPr>
              <a:t>A positioning map for the car market</a:t>
            </a:r>
            <a:br>
              <a:rPr lang="en-GB" sz="3600" b="1" dirty="0">
                <a:solidFill>
                  <a:srgbClr val="FFFFFF"/>
                </a:solidFill>
                <a:latin typeface="+mn-lt"/>
              </a:rPr>
            </a:br>
            <a:br>
              <a:rPr lang="en-GB" sz="3600" b="1" dirty="0">
                <a:solidFill>
                  <a:srgbClr val="FFFFFF"/>
                </a:solidFill>
                <a:latin typeface="+mn-lt"/>
              </a:rPr>
            </a:br>
            <a:br>
              <a:rPr lang="en-GB" sz="3600" b="1" dirty="0">
                <a:solidFill>
                  <a:srgbClr val="FFFFFF"/>
                </a:solidFill>
                <a:latin typeface="+mn-lt"/>
              </a:rPr>
            </a:br>
            <a:r>
              <a:rPr lang="en-GB" sz="3600" b="1" dirty="0">
                <a:solidFill>
                  <a:srgbClr val="FFFFFF"/>
                </a:solidFill>
                <a:latin typeface="+mn-lt"/>
              </a:rPr>
              <a:t>Can you think of a car that has filled the gap in the market? </a:t>
            </a:r>
          </a:p>
        </p:txBody>
      </p:sp>
      <p:pic>
        <p:nvPicPr>
          <p:cNvPr id="4098" name="Picture 2" descr="positioning-map-gap-in-the-market-example">
            <a:extLst>
              <a:ext uri="{FF2B5EF4-FFF2-40B4-BE49-F238E27FC236}">
                <a16:creationId xmlns:a16="http://schemas.microsoft.com/office/drawing/2014/main" id="{72840B0C-ED23-97A9-1D8B-3430E46E76F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149037" y="487174"/>
            <a:ext cx="7889409" cy="58633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90682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4138904-5B4E-5DC9-979B-88F6D5A469F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5F2E91-733C-511F-05D7-085ADDE98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F9AA0DE6-98E2-A76B-3C26-127C17881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189A1A-96DA-F125-2C68-1487F6903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0D3FE63-4251-6DCF-850A-21DADB1BA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5FCA8FF-1D38-11F6-53A7-38D9346E5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A1EA7B6C-740F-DA3B-81D7-457FC17116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14D1F673-3DC8-8AA5-C677-BE1DF7606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7D04A5-BA83-98F2-3788-6E8625F18E17}"/>
              </a:ext>
            </a:extLst>
          </p:cNvPr>
          <p:cNvSpPr>
            <a:spLocks noGrp="1"/>
          </p:cNvSpPr>
          <p:nvPr>
            <p:ph type="title"/>
          </p:nvPr>
        </p:nvSpPr>
        <p:spPr>
          <a:xfrm>
            <a:off x="111211" y="586854"/>
            <a:ext cx="3789762" cy="4887189"/>
          </a:xfrm>
        </p:spPr>
        <p:txBody>
          <a:bodyPr anchor="b">
            <a:noAutofit/>
          </a:bodyPr>
          <a:lstStyle/>
          <a:p>
            <a:r>
              <a:rPr lang="en-GB" sz="3600" b="1" dirty="0">
                <a:solidFill>
                  <a:srgbClr val="FFFFFF"/>
                </a:solidFill>
                <a:latin typeface="+mn-lt"/>
              </a:rPr>
              <a:t>TASK</a:t>
            </a:r>
            <a:br>
              <a:rPr lang="en-GB" sz="3600" b="1" dirty="0">
                <a:solidFill>
                  <a:srgbClr val="FFFFFF"/>
                </a:solidFill>
                <a:latin typeface="+mn-lt"/>
              </a:rPr>
            </a:br>
            <a:br>
              <a:rPr lang="en-GB" sz="3600" b="1" dirty="0">
                <a:solidFill>
                  <a:srgbClr val="FFFFFF"/>
                </a:solidFill>
                <a:latin typeface="+mn-lt"/>
              </a:rPr>
            </a:br>
            <a:r>
              <a:rPr lang="en-GB" sz="3600" b="1" dirty="0">
                <a:solidFill>
                  <a:srgbClr val="FFFFFF"/>
                </a:solidFill>
                <a:latin typeface="+mn-lt"/>
              </a:rPr>
              <a:t>Work with a partner to construct a positioning map for the UK supermarket industry</a:t>
            </a:r>
          </a:p>
        </p:txBody>
      </p:sp>
      <p:pic>
        <p:nvPicPr>
          <p:cNvPr id="5122" name="Picture 2" descr="1.1.3 Market Positioning - Business">
            <a:extLst>
              <a:ext uri="{FF2B5EF4-FFF2-40B4-BE49-F238E27FC236}">
                <a16:creationId xmlns:a16="http://schemas.microsoft.com/office/drawing/2014/main" id="{A8533D89-18C5-3A5D-B6B9-49E489DF03EF}"/>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4791" t="5432" r="3390" b="2757"/>
          <a:stretch>
            <a:fillRect/>
          </a:stretch>
        </p:blipFill>
        <p:spPr bwMode="auto">
          <a:xfrm>
            <a:off x="4162891" y="586854"/>
            <a:ext cx="7761379" cy="58042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14399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95355-18BC-06E7-7253-23A29795CDD1}"/>
              </a:ext>
            </a:extLst>
          </p:cNvPr>
          <p:cNvSpPr>
            <a:spLocks noGrp="1"/>
          </p:cNvSpPr>
          <p:nvPr>
            <p:ph type="title"/>
          </p:nvPr>
        </p:nvSpPr>
        <p:spPr/>
        <p:txBody>
          <a:bodyPr/>
          <a:lstStyle/>
          <a:p>
            <a:endParaRPr lang="en-GB"/>
          </a:p>
        </p:txBody>
      </p:sp>
      <p:pic>
        <p:nvPicPr>
          <p:cNvPr id="4" name="Online Media 3" title="Market Segmentation | How Gymshark use Market Segmentation Explained.">
            <a:hlinkClick r:id="" action="ppaction://media"/>
            <a:extLst>
              <a:ext uri="{FF2B5EF4-FFF2-40B4-BE49-F238E27FC236}">
                <a16:creationId xmlns:a16="http://schemas.microsoft.com/office/drawing/2014/main" id="{CCA89672-A522-1FA5-6CB8-5CD7E5CA281C}"/>
              </a:ext>
            </a:extLst>
          </p:cNvPr>
          <p:cNvPicPr>
            <a:picLocks noGrp="1" noRot="1" noChangeAspect="1"/>
          </p:cNvPicPr>
          <p:nvPr>
            <p:ph idx="1"/>
            <a:videoFile r:link="rId1"/>
          </p:nvPr>
        </p:nvPicPr>
        <p:blipFill>
          <a:blip r:embed="rId4"/>
          <a:stretch>
            <a:fillRect/>
          </a:stretch>
        </p:blipFill>
        <p:spPr>
          <a:xfrm>
            <a:off x="0" y="-18907"/>
            <a:ext cx="12170695" cy="6876907"/>
          </a:xfrm>
          <a:prstGeom prst="rect">
            <a:avLst/>
          </a:prstGeom>
        </p:spPr>
      </p:pic>
    </p:spTree>
    <p:extLst>
      <p:ext uri="{BB962C8B-B14F-4D97-AF65-F5344CB8AC3E}">
        <p14:creationId xmlns:p14="http://schemas.microsoft.com/office/powerpoint/2010/main" val="3931014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8EB4F75-70D4-1F12-7F49-6997A6E9F80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ED10AE0-D85C-E526-86CD-C323DD34C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76A2988-90A1-44CB-AE57-7CF16D96D6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72C2AAF-1F9A-4480-7068-01B6A68CFB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834057D-D6FB-AE0C-1ED3-5411024A0C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E2D889E-F4FD-0F96-6B62-C615D2CE6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577B7BB2-7F6A-B463-E009-D015923F1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B14F8EE-FB6A-30A4-30BE-D4127477D5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4D32EA-F6B1-3A64-E269-A4CC31447DAB}"/>
              </a:ext>
            </a:extLst>
          </p:cNvPr>
          <p:cNvSpPr>
            <a:spLocks noGrp="1"/>
          </p:cNvSpPr>
          <p:nvPr>
            <p:ph type="title"/>
          </p:nvPr>
        </p:nvSpPr>
        <p:spPr>
          <a:xfrm>
            <a:off x="466722" y="586855"/>
            <a:ext cx="3201366" cy="3387497"/>
          </a:xfrm>
        </p:spPr>
        <p:txBody>
          <a:bodyPr anchor="b">
            <a:normAutofit/>
          </a:bodyPr>
          <a:lstStyle/>
          <a:p>
            <a:pPr algn="r"/>
            <a:r>
              <a:rPr lang="en-GB" sz="4000" b="1" dirty="0" err="1">
                <a:solidFill>
                  <a:srgbClr val="FFFFFF"/>
                </a:solidFill>
                <a:effectLst>
                  <a:outerShdw blurRad="38100" dist="38100" dir="2700000" algn="tl">
                    <a:srgbClr val="000000">
                      <a:alpha val="43137"/>
                    </a:srgbClr>
                  </a:outerShdw>
                </a:effectLst>
                <a:latin typeface="+mn-lt"/>
              </a:rPr>
              <a:t>STP</a:t>
            </a:r>
            <a:r>
              <a:rPr lang="en-GB" sz="4000" b="1" dirty="0">
                <a:solidFill>
                  <a:srgbClr val="FFFFFF"/>
                </a:solidFill>
                <a:effectLst>
                  <a:outerShdw blurRad="38100" dist="38100" dir="2700000" algn="tl">
                    <a:srgbClr val="000000">
                      <a:alpha val="43137"/>
                    </a:srgbClr>
                  </a:outerShdw>
                </a:effectLst>
                <a:latin typeface="+mn-lt"/>
              </a:rPr>
              <a:t> in the Supermarket Industry</a:t>
            </a:r>
            <a:endParaRPr lang="en-GB" sz="4000" b="1" dirty="0">
              <a:solidFill>
                <a:srgbClr val="FFFFFF"/>
              </a:solidFill>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84025E1D-1113-038A-026D-1B2E7449AC9B}"/>
              </a:ext>
            </a:extLst>
          </p:cNvPr>
          <p:cNvSpPr>
            <a:spLocks noGrp="1"/>
          </p:cNvSpPr>
          <p:nvPr>
            <p:ph idx="1"/>
          </p:nvPr>
        </p:nvSpPr>
        <p:spPr>
          <a:xfrm>
            <a:off x="4134810" y="222422"/>
            <a:ext cx="7838887" cy="6339016"/>
          </a:xfrm>
        </p:spPr>
        <p:txBody>
          <a:bodyPr anchor="ctr">
            <a:normAutofit/>
          </a:bodyPr>
          <a:lstStyle/>
          <a:p>
            <a:pPr marL="0" indent="0">
              <a:buNone/>
            </a:pPr>
            <a:r>
              <a:rPr lang="en-GB" sz="2000" dirty="0"/>
              <a:t>Supermarkets use market segmentation, targeting and positioning to tailor their marketing strategies and enhance customer retention in several ways:</a:t>
            </a:r>
          </a:p>
          <a:p>
            <a:pPr>
              <a:buFont typeface="+mj-lt"/>
              <a:buAutoNum type="arabicPeriod"/>
            </a:pPr>
            <a:r>
              <a:rPr lang="en-GB" sz="2000" b="1" dirty="0"/>
              <a:t>Demographic Segmentation</a:t>
            </a:r>
            <a:r>
              <a:rPr lang="en-GB" sz="2000" dirty="0"/>
              <a:t>: By analysing customer data based on age, income, family size, and other demographic factors, supermarkets can create personalised products, services and promotions. For example, they might offer discounts on baby products to families with young children.</a:t>
            </a:r>
          </a:p>
          <a:p>
            <a:pPr>
              <a:buFont typeface="+mj-lt"/>
              <a:buAutoNum type="arabicPeriod"/>
            </a:pPr>
            <a:r>
              <a:rPr lang="en-GB" sz="2000" b="1" dirty="0"/>
              <a:t>Geographic Segmentation</a:t>
            </a:r>
            <a:r>
              <a:rPr lang="en-GB" sz="2000" dirty="0"/>
              <a:t>: By understanding the local community’s preferences, supermarkets can stock products that cater specifically to regional tastes, cultural preferences, and seasonal trends. This localised approach can help build stronger connections with customers.</a:t>
            </a:r>
          </a:p>
          <a:p>
            <a:pPr>
              <a:buFont typeface="+mj-lt"/>
              <a:buAutoNum type="arabicPeriod"/>
            </a:pPr>
            <a:r>
              <a:rPr lang="en-GB" sz="2000" b="1" dirty="0"/>
              <a:t>Behavioural Segmentation</a:t>
            </a:r>
            <a:r>
              <a:rPr lang="en-GB" sz="2000" dirty="0"/>
              <a:t>: Supermarkets track shopping behaviours, such as purchase frequency, spending patterns, and product preferences. This allows them to send targeted promotions, loyalty rewards, or personalised offers to encourage repeat purchases.</a:t>
            </a:r>
          </a:p>
          <a:p>
            <a:pPr>
              <a:buFont typeface="+mj-lt"/>
              <a:buAutoNum type="arabicPeriod"/>
            </a:pPr>
            <a:r>
              <a:rPr lang="en-GB" sz="2000" b="1" dirty="0"/>
              <a:t>Psychographic Segmentation</a:t>
            </a:r>
            <a:r>
              <a:rPr lang="en-GB" sz="2000" dirty="0"/>
              <a:t>: By analysing customers' lifestyles, values, and interests, supermarkets can create marketing campaigns that resonate on a personal level. For example, they might promote organic products to health-conscious consumers</a:t>
            </a:r>
          </a:p>
          <a:p>
            <a:endParaRPr lang="en-GB" sz="1700" dirty="0"/>
          </a:p>
        </p:txBody>
      </p:sp>
    </p:spTree>
    <p:extLst>
      <p:ext uri="{BB962C8B-B14F-4D97-AF65-F5344CB8AC3E}">
        <p14:creationId xmlns:p14="http://schemas.microsoft.com/office/powerpoint/2010/main" val="27231215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7EC945-3AF5-884D-F64D-8876F5826C1F}"/>
              </a:ext>
            </a:extLst>
          </p:cNvPr>
          <p:cNvSpPr>
            <a:spLocks noGrp="1"/>
          </p:cNvSpPr>
          <p:nvPr>
            <p:ph type="title"/>
          </p:nvPr>
        </p:nvSpPr>
        <p:spPr>
          <a:xfrm>
            <a:off x="193589" y="586855"/>
            <a:ext cx="3365157" cy="5332031"/>
          </a:xfrm>
        </p:spPr>
        <p:txBody>
          <a:bodyPr anchor="b">
            <a:noAutofit/>
          </a:bodyPr>
          <a:lstStyle/>
          <a:p>
            <a:r>
              <a:rPr lang="en-GB" sz="4000" b="1" dirty="0">
                <a:solidFill>
                  <a:srgbClr val="FFFFFF"/>
                </a:solidFill>
                <a:effectLst>
                  <a:outerShdw blurRad="38100" dist="38100" dir="2700000" algn="tl">
                    <a:srgbClr val="000000">
                      <a:alpha val="43137"/>
                    </a:srgbClr>
                  </a:outerShdw>
                </a:effectLst>
                <a:latin typeface="+mn-lt"/>
              </a:rPr>
              <a:t>How Supermarket Use Segmentation, Targeting and Positioning to Develop Customer Relationships</a:t>
            </a:r>
            <a:endParaRPr lang="en-GB" sz="4000" b="1" dirty="0">
              <a:solidFill>
                <a:srgbClr val="FFFFFF"/>
              </a:solidFill>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9E4F4E38-6039-3E27-4A98-2FECC65796C6}"/>
              </a:ext>
            </a:extLst>
          </p:cNvPr>
          <p:cNvSpPr>
            <a:spLocks noGrp="1"/>
          </p:cNvSpPr>
          <p:nvPr>
            <p:ph idx="1"/>
          </p:nvPr>
        </p:nvSpPr>
        <p:spPr>
          <a:xfrm>
            <a:off x="4275439" y="586855"/>
            <a:ext cx="7722972" cy="6024010"/>
          </a:xfrm>
        </p:spPr>
        <p:txBody>
          <a:bodyPr anchor="ctr">
            <a:normAutofit lnSpcReduction="10000"/>
          </a:bodyPr>
          <a:lstStyle/>
          <a:p>
            <a:pPr marL="514350" indent="-514350">
              <a:buFont typeface="+mj-lt"/>
              <a:buAutoNum type="arabicPeriod"/>
            </a:pPr>
            <a:r>
              <a:rPr lang="en-GB" sz="2200" b="1" dirty="0"/>
              <a:t>Loyalty Programs</a:t>
            </a:r>
            <a:r>
              <a:rPr lang="en-GB" sz="2200" dirty="0"/>
              <a:t>: Many supermarkets implement loyalty programs that reward customers based on their shopping behaviour. These programs often use segmentation to tailor rewards and communication strategies, ensuring that offers are relevant to each customer's preferences.</a:t>
            </a:r>
          </a:p>
          <a:p>
            <a:pPr marL="514350" indent="-514350">
              <a:buFont typeface="+mj-lt"/>
              <a:buAutoNum type="arabicPeriod"/>
            </a:pPr>
            <a:r>
              <a:rPr lang="en-GB" sz="2200" b="1" dirty="0"/>
              <a:t>Feedback and Adaptation</a:t>
            </a:r>
            <a:r>
              <a:rPr lang="en-GB" sz="2200" dirty="0"/>
              <a:t>: Supermarkets collect customer feedback through surveys or loyalty programs, allowing them to understand changing preferences over time. This data-driven approach helps them adapt their offerings and maintain customer interest.</a:t>
            </a:r>
          </a:p>
          <a:p>
            <a:pPr marL="514350" indent="-514350">
              <a:buFont typeface="+mj-lt"/>
              <a:buAutoNum type="arabicPeriod"/>
            </a:pPr>
            <a:r>
              <a:rPr lang="en-GB" sz="2200" b="1" dirty="0"/>
              <a:t>Targeted Marketing Campaigns</a:t>
            </a:r>
            <a:r>
              <a:rPr lang="en-GB" sz="2200" dirty="0"/>
              <a:t>: Using segmentation data, supermarkets can design marketing campaigns that target specific customer groups, whether through email marketing, social media, app notifications or in-store promotions, enhancing engagement and retention.</a:t>
            </a:r>
          </a:p>
          <a:p>
            <a:pPr marL="0" indent="0">
              <a:buNone/>
            </a:pPr>
            <a:endParaRPr lang="en-GB" sz="1100" dirty="0"/>
          </a:p>
          <a:p>
            <a:pPr marL="0" indent="0">
              <a:buNone/>
            </a:pPr>
            <a:r>
              <a:rPr lang="en-GB" sz="2400" dirty="0"/>
              <a:t>By effectively implementing these segmentation strategies, supermarkets can create a more personalised shopping experience and better customer engagement ultimately leading to increased customer loyalty and retention.</a:t>
            </a:r>
          </a:p>
        </p:txBody>
      </p:sp>
    </p:spTree>
    <p:extLst>
      <p:ext uri="{BB962C8B-B14F-4D97-AF65-F5344CB8AC3E}">
        <p14:creationId xmlns:p14="http://schemas.microsoft.com/office/powerpoint/2010/main" val="13147814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0536" name="Rectangle 150535">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0538" name="Rectangle 150537">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0540" name="Rectangle 150539">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0542" name="Rectangle 150541">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0544" name="Rectangle 150543">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0530" name="Rectangle 2"/>
          <p:cNvSpPr>
            <a:spLocks noGrp="1" noChangeArrowheads="1"/>
          </p:cNvSpPr>
          <p:nvPr>
            <p:ph type="title"/>
          </p:nvPr>
        </p:nvSpPr>
        <p:spPr>
          <a:xfrm>
            <a:off x="1371599" y="294538"/>
            <a:ext cx="9895951" cy="1033669"/>
          </a:xfrm>
        </p:spPr>
        <p:txBody>
          <a:bodyPr>
            <a:normAutofit/>
          </a:bodyPr>
          <a:lstStyle/>
          <a:p>
            <a:r>
              <a:rPr lang="en-GB" sz="4000" b="1" dirty="0">
                <a:solidFill>
                  <a:srgbClr val="FFFFFF"/>
                </a:solidFill>
                <a:effectLst>
                  <a:outerShdw blurRad="38100" dist="38100" dir="2700000" algn="tl">
                    <a:srgbClr val="000000">
                      <a:alpha val="43137"/>
                    </a:srgbClr>
                  </a:outerShdw>
                </a:effectLst>
                <a:latin typeface="+mn-lt"/>
              </a:rPr>
              <a:t>Segmentation / Differentiation Strategy</a:t>
            </a:r>
          </a:p>
        </p:txBody>
      </p:sp>
      <p:sp>
        <p:nvSpPr>
          <p:cNvPr id="150531" name="Rectangle 3"/>
          <p:cNvSpPr>
            <a:spLocks noGrp="1" noChangeArrowheads="1"/>
          </p:cNvSpPr>
          <p:nvPr>
            <p:ph type="body" idx="1"/>
          </p:nvPr>
        </p:nvSpPr>
        <p:spPr>
          <a:xfrm>
            <a:off x="459351" y="1791730"/>
            <a:ext cx="11217784" cy="4436075"/>
          </a:xfrm>
        </p:spPr>
        <p:txBody>
          <a:bodyPr anchor="ctr">
            <a:normAutofit/>
          </a:bodyPr>
          <a:lstStyle/>
          <a:p>
            <a:pPr marL="0" indent="0">
              <a:buNone/>
            </a:pPr>
            <a:r>
              <a:rPr lang="en-GB" sz="3200" b="1" dirty="0"/>
              <a:t>Porter’s (1980) Generic Strategies:</a:t>
            </a:r>
          </a:p>
          <a:p>
            <a:pPr marL="0" indent="0">
              <a:buNone/>
            </a:pPr>
            <a:endParaRPr lang="en-GB" sz="2000" b="1" dirty="0"/>
          </a:p>
          <a:p>
            <a:pPr marL="0" indent="0">
              <a:buNone/>
            </a:pPr>
            <a:r>
              <a:rPr lang="en-GB" dirty="0"/>
              <a:t>An advantage over competitors can be gained by offering consumers greater value either by:</a:t>
            </a:r>
          </a:p>
          <a:p>
            <a:pPr marL="0" indent="0">
              <a:buNone/>
            </a:pPr>
            <a:endParaRPr lang="en-GB" sz="1100" dirty="0"/>
          </a:p>
          <a:p>
            <a:r>
              <a:rPr lang="en-GB" dirty="0"/>
              <a:t>Lowering prices</a:t>
            </a:r>
          </a:p>
          <a:p>
            <a:endParaRPr lang="en-GB" sz="1000" dirty="0"/>
          </a:p>
          <a:p>
            <a:pPr marL="0" indent="0">
              <a:buNone/>
            </a:pPr>
            <a:r>
              <a:rPr lang="en-GB" dirty="0"/>
              <a:t>OR</a:t>
            </a:r>
          </a:p>
          <a:p>
            <a:pPr marL="0" indent="0">
              <a:buNone/>
            </a:pPr>
            <a:endParaRPr lang="en-GB" sz="1000" dirty="0"/>
          </a:p>
          <a:p>
            <a:r>
              <a:rPr lang="en-GB" dirty="0"/>
              <a:t>Providing greater benefits and services that justify charging higher prices</a:t>
            </a:r>
          </a:p>
        </p:txBody>
      </p:sp>
    </p:spTree>
    <p:extLst>
      <p:ext uri="{BB962C8B-B14F-4D97-AF65-F5344CB8AC3E}">
        <p14:creationId xmlns:p14="http://schemas.microsoft.com/office/powerpoint/2010/main" val="927479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0536" name="Rectangle 150535">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0538" name="Rectangle 150537">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0540" name="Rectangle 150539">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0542" name="Rectangle 150541">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0544" name="Rectangle 150543">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0530" name="Rectangle 2"/>
          <p:cNvSpPr>
            <a:spLocks noGrp="1" noChangeArrowheads="1"/>
          </p:cNvSpPr>
          <p:nvPr>
            <p:ph type="title"/>
          </p:nvPr>
        </p:nvSpPr>
        <p:spPr>
          <a:xfrm>
            <a:off x="1371599" y="294538"/>
            <a:ext cx="9895951" cy="1033669"/>
          </a:xfrm>
        </p:spPr>
        <p:txBody>
          <a:bodyPr>
            <a:normAutofit/>
          </a:bodyPr>
          <a:lstStyle/>
          <a:p>
            <a:r>
              <a:rPr lang="en-GB" sz="4000" b="1">
                <a:solidFill>
                  <a:srgbClr val="FFFFFF"/>
                </a:solidFill>
                <a:effectLst>
                  <a:outerShdw blurRad="38100" dist="38100" dir="2700000" algn="tl">
                    <a:srgbClr val="000000">
                      <a:alpha val="43137"/>
                    </a:srgbClr>
                  </a:outerShdw>
                </a:effectLst>
                <a:latin typeface="+mn-lt"/>
              </a:rPr>
              <a:t>Segmentation/Differentiation Strategy</a:t>
            </a:r>
          </a:p>
        </p:txBody>
      </p:sp>
      <p:sp>
        <p:nvSpPr>
          <p:cNvPr id="150531" name="Rectangle 3"/>
          <p:cNvSpPr>
            <a:spLocks noGrp="1" noChangeArrowheads="1"/>
          </p:cNvSpPr>
          <p:nvPr>
            <p:ph type="body" idx="1"/>
          </p:nvPr>
        </p:nvSpPr>
        <p:spPr>
          <a:xfrm>
            <a:off x="580769" y="1885279"/>
            <a:ext cx="10514862" cy="4116276"/>
          </a:xfrm>
        </p:spPr>
        <p:txBody>
          <a:bodyPr anchor="ctr">
            <a:normAutofit fontScale="92500" lnSpcReduction="20000"/>
          </a:bodyPr>
          <a:lstStyle/>
          <a:p>
            <a:pPr marL="0" indent="0">
              <a:buNone/>
            </a:pPr>
            <a:r>
              <a:rPr lang="en-GB" sz="3200" b="1" dirty="0"/>
              <a:t>Porter’s Generic Strategies (1980):</a:t>
            </a:r>
          </a:p>
          <a:p>
            <a:pPr marL="0" indent="0">
              <a:buNone/>
            </a:pPr>
            <a:endParaRPr lang="en-GB" sz="1600" dirty="0"/>
          </a:p>
          <a:p>
            <a:pPr lvl="1"/>
            <a:r>
              <a:rPr lang="en-GB" sz="2000" b="1" dirty="0"/>
              <a:t>Cost leadership </a:t>
            </a:r>
            <a:r>
              <a:rPr lang="en-GB" sz="2000" dirty="0"/>
              <a:t>- This strategy involves the firm winning market share by appealing to cost-conscious or price-sensitive customers-ALDI/LIDL.</a:t>
            </a:r>
          </a:p>
          <a:p>
            <a:pPr lvl="1"/>
            <a:endParaRPr lang="en-GB" sz="2000" dirty="0"/>
          </a:p>
          <a:p>
            <a:pPr lvl="1"/>
            <a:r>
              <a:rPr lang="en-GB" sz="2000" b="1" dirty="0"/>
              <a:t>Differentiation</a:t>
            </a:r>
            <a:r>
              <a:rPr lang="en-GB" sz="2000" dirty="0"/>
              <a:t> - Differentiate the products in some way in order to compete successfully. Examples of the successful use of a differentiation strategy are  Marks and Spencer.</a:t>
            </a:r>
          </a:p>
          <a:p>
            <a:pPr lvl="1"/>
            <a:endParaRPr lang="en-GB" sz="2000" dirty="0"/>
          </a:p>
          <a:p>
            <a:pPr lvl="1"/>
            <a:r>
              <a:rPr lang="en-GB" sz="2000" b="1" dirty="0"/>
              <a:t>Focus</a:t>
            </a:r>
            <a:r>
              <a:rPr lang="en-GB" sz="2000" dirty="0"/>
              <a:t> - In adopting a narrow focus, the company ideally focuses on a few target markets (also called a segmentation strategy or niche strategy)- Vegan Supermarket. </a:t>
            </a:r>
          </a:p>
          <a:p>
            <a:pPr lvl="1"/>
            <a:endParaRPr lang="en-GB" sz="2000" dirty="0"/>
          </a:p>
          <a:p>
            <a:pPr lvl="1"/>
            <a:endParaRPr lang="en-GB" sz="2000" dirty="0"/>
          </a:p>
          <a:p>
            <a:r>
              <a:rPr lang="en-GB" sz="2000" dirty="0"/>
              <a:t>Being stuck in the middle - fatal for competitive advantage and loss of customer satisfaction, trust and loyalty.</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FC6F9-5D6A-2E9C-364E-88369963CE68}"/>
              </a:ext>
            </a:extLst>
          </p:cNvPr>
          <p:cNvSpPr>
            <a:spLocks noGrp="1"/>
          </p:cNvSpPr>
          <p:nvPr>
            <p:ph type="title"/>
          </p:nvPr>
        </p:nvSpPr>
        <p:spPr/>
        <p:txBody>
          <a:bodyPr/>
          <a:lstStyle/>
          <a:p>
            <a:endParaRPr lang="en-GB"/>
          </a:p>
        </p:txBody>
      </p:sp>
      <p:pic>
        <p:nvPicPr>
          <p:cNvPr id="1026" name="Picture 2" descr="Product management knowledge: Porter Generic Strategies!">
            <a:extLst>
              <a:ext uri="{FF2B5EF4-FFF2-40B4-BE49-F238E27FC236}">
                <a16:creationId xmlns:a16="http://schemas.microsoft.com/office/drawing/2014/main" id="{28CFCEEB-2693-CA20-13D6-41B1CD0905FB}"/>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528" t="2037" r="3381" b="6740"/>
          <a:stretch/>
        </p:blipFill>
        <p:spPr bwMode="auto">
          <a:xfrm>
            <a:off x="838200" y="98954"/>
            <a:ext cx="10035747" cy="66600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43295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3700" b="1" dirty="0">
                <a:solidFill>
                  <a:srgbClr val="FFFFFF"/>
                </a:solidFill>
                <a:effectLst>
                  <a:outerShdw blurRad="38100" dist="38100" dir="2700000" algn="tl">
                    <a:srgbClr val="000000">
                      <a:alpha val="43137"/>
                    </a:srgbClr>
                  </a:outerShdw>
                </a:effectLst>
                <a:latin typeface="+mn-lt"/>
              </a:rPr>
              <a:t>Segmentation Strategy Decisions</a:t>
            </a:r>
          </a:p>
        </p:txBody>
      </p:sp>
      <p:graphicFrame>
        <p:nvGraphicFramePr>
          <p:cNvPr id="6" name="Content Placeholder 2">
            <a:extLst>
              <a:ext uri="{FF2B5EF4-FFF2-40B4-BE49-F238E27FC236}">
                <a16:creationId xmlns:a16="http://schemas.microsoft.com/office/drawing/2014/main" id="{95CFEE4F-04EB-96EA-824E-B5D20A5E0DA5}"/>
              </a:ext>
            </a:extLst>
          </p:cNvPr>
          <p:cNvGraphicFramePr>
            <a:graphicFrameLocks noGrp="1"/>
          </p:cNvGraphicFramePr>
          <p:nvPr>
            <p:ph idx="1"/>
            <p:extLst>
              <p:ext uri="{D42A27DB-BD31-4B8C-83A1-F6EECF244321}">
                <p14:modId xmlns:p14="http://schemas.microsoft.com/office/powerpoint/2010/main" val="314258803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7959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1176</Words>
  <Application>Microsoft Office PowerPoint</Application>
  <PresentationFormat>Widescreen</PresentationFormat>
  <Paragraphs>122</Paragraphs>
  <Slides>23</Slides>
  <Notes>11</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Calibri</vt:lpstr>
      <vt:lpstr>Calibri Light</vt:lpstr>
      <vt:lpstr>Franklin Gothic Book</vt:lpstr>
      <vt:lpstr>Franklin Gothic Demi</vt:lpstr>
      <vt:lpstr>Office Theme</vt:lpstr>
      <vt:lpstr>BMSW5007 Building a Sustainable Marketing Relationship</vt:lpstr>
      <vt:lpstr>What is Segmentation? </vt:lpstr>
      <vt:lpstr>Segmentation</vt:lpstr>
      <vt:lpstr>Segmentation, Targeting and Positioning (STP)  A three step process </vt:lpstr>
      <vt:lpstr>The Underlying Assumptions for Segmentation </vt:lpstr>
      <vt:lpstr>Types of Market Segmentation </vt:lpstr>
      <vt:lpstr>Why Segment?</vt:lpstr>
      <vt:lpstr> Segmentation enables better matching of customer needs </vt:lpstr>
      <vt:lpstr>Targeting   Selecting one or more segments to target with marketing offerings.  A target market consists of a set of customers who share common needs or characteristics that the company decides to serve.  </vt:lpstr>
      <vt:lpstr>PowerPoint Presentation</vt:lpstr>
      <vt:lpstr>Exercise</vt:lpstr>
      <vt:lpstr>Positioning</vt:lpstr>
      <vt:lpstr>Positioning</vt:lpstr>
      <vt:lpstr>Positioning Maps</vt:lpstr>
      <vt:lpstr>A positioning map for the car market   Can you think of a car that has filled the gap in the market? </vt:lpstr>
      <vt:lpstr>TASK  Work with a partner to construct a positioning map for the UK supermarket industry</vt:lpstr>
      <vt:lpstr>PowerPoint Presentation</vt:lpstr>
      <vt:lpstr>STP in the Supermarket Industry</vt:lpstr>
      <vt:lpstr>How Supermarket Use Segmentation, Targeting and Positioning to Develop Customer Relationships</vt:lpstr>
      <vt:lpstr>Segmentation / Differentiation Strategy</vt:lpstr>
      <vt:lpstr>Segmentation/Differentiation Strategy</vt:lpstr>
      <vt:lpstr>PowerPoint Presentation</vt:lpstr>
      <vt:lpstr>Segmentation Strategy Decisions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BMSW5007 Building a Sustainable Marketing Relationship</dc:title>
  <dc:creator>Gwyneth Jones</dc:creator>
  <cp:lastModifiedBy>Gwyneth Jones</cp:lastModifiedBy>
  <cp:revision>30</cp:revision>
  <dcterms:created xsi:type="dcterms:W3CDTF">2024-10-06T19:32:27Z</dcterms:created>
  <dcterms:modified xsi:type="dcterms:W3CDTF">2025-10-13T00:04:03Z</dcterms:modified>
</cp:coreProperties>
</file>