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33"/>
  </p:notesMasterIdLst>
  <p:sldIdLst>
    <p:sldId id="404" r:id="rId2"/>
    <p:sldId id="256" r:id="rId3"/>
    <p:sldId id="434" r:id="rId4"/>
    <p:sldId id="400" r:id="rId5"/>
    <p:sldId id="432" r:id="rId6"/>
    <p:sldId id="430" r:id="rId7"/>
    <p:sldId id="428" r:id="rId8"/>
    <p:sldId id="406" r:id="rId9"/>
    <p:sldId id="405" r:id="rId10"/>
    <p:sldId id="257" r:id="rId11"/>
    <p:sldId id="409" r:id="rId12"/>
    <p:sldId id="411" r:id="rId13"/>
    <p:sldId id="433" r:id="rId14"/>
    <p:sldId id="431" r:id="rId15"/>
    <p:sldId id="412" r:id="rId16"/>
    <p:sldId id="413" r:id="rId17"/>
    <p:sldId id="414" r:id="rId18"/>
    <p:sldId id="426" r:id="rId19"/>
    <p:sldId id="415" r:id="rId20"/>
    <p:sldId id="427" r:id="rId21"/>
    <p:sldId id="416" r:id="rId22"/>
    <p:sldId id="429" r:id="rId23"/>
    <p:sldId id="417" r:id="rId24"/>
    <p:sldId id="422" r:id="rId25"/>
    <p:sldId id="423" r:id="rId26"/>
    <p:sldId id="424" r:id="rId27"/>
    <p:sldId id="425" r:id="rId28"/>
    <p:sldId id="418" r:id="rId29"/>
    <p:sldId id="419" r:id="rId30"/>
    <p:sldId id="420" r:id="rId31"/>
    <p:sldId id="421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Lucida Sans" panose="020B0602030504020204" pitchFamily="34" charset="0"/>
      <p:regular r:id="rId38"/>
      <p:bold r:id="rId39"/>
      <p:italic r:id="rId40"/>
      <p:boldItalic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DD8B9-C5F3-41EB-8637-E2571E4459B5}" v="5" dt="2022-09-14T13:14:53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20" autoAdjust="0"/>
    <p:restoredTop sz="94660"/>
  </p:normalViewPr>
  <p:slideViewPr>
    <p:cSldViewPr snapToGrid="0">
      <p:cViewPr varScale="1">
        <p:scale>
          <a:sx n="85" d="100"/>
          <a:sy n="85" d="100"/>
        </p:scale>
        <p:origin x="40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9DBFC6-6301-4A3A-8608-DA3E529878E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B17783-3CBD-4F6B-A5C5-951D0E87F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57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94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9022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4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165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554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571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257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7013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099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466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943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4565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2928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581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3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486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100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3064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4569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4530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365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107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10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62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5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77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67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40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11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49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52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234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4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123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7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65DE4-2E04-4F6A-8EE4-EEED8E45DC6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905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manperf.com/en/blog/project-management/articles/holistic-approach-serving-transformation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481A-2C77-303E-6497-2BD8386FC8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ECEY4001/C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96711-A094-8609-B582-1B82E8409B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4800" dirty="0"/>
          </a:p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Lecture 1 - Introduction</a:t>
            </a:r>
          </a:p>
        </p:txBody>
      </p:sp>
    </p:spTree>
    <p:extLst>
      <p:ext uri="{BB962C8B-B14F-4D97-AF65-F5344CB8AC3E}">
        <p14:creationId xmlns:p14="http://schemas.microsoft.com/office/powerpoint/2010/main" val="1652502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E14F42F-5123-4E45-BE7E-3C8A19F4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481" y="276559"/>
            <a:ext cx="7407037" cy="1151409"/>
          </a:xfrm>
        </p:spPr>
        <p:txBody>
          <a:bodyPr>
            <a:noAutofit/>
          </a:bodyPr>
          <a:lstStyle/>
          <a:p>
            <a:pPr algn="ctr" eaLnBrk="1" hangingPunct="1"/>
            <a:br>
              <a:rPr lang="cy-GB" altLang="en-US" sz="4800" dirty="0">
                <a:latin typeface="+mn-lt"/>
              </a:rPr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Overview of Module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C867928-E19A-458B-9EF0-C341D9908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1" y="1905980"/>
            <a:ext cx="9927036" cy="3370999"/>
          </a:xfrm>
        </p:spPr>
        <p:txBody>
          <a:bodyPr>
            <a:noAutofit/>
          </a:bodyPr>
          <a:lstStyle/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Learning Outcomes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Links to National Occupational Standards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Module Structure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Assessment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Practice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62811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E14F42F-5123-4E45-BE7E-3C8A19F4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858" y="332657"/>
            <a:ext cx="5256584" cy="1151409"/>
          </a:xfrm>
        </p:spPr>
        <p:txBody>
          <a:bodyPr>
            <a:noAutofit/>
          </a:bodyPr>
          <a:lstStyle/>
          <a:p>
            <a:pPr algn="ctr" eaLnBrk="1" hangingPunct="1"/>
            <a:br>
              <a:rPr lang="cy-GB" altLang="en-US" sz="4800" dirty="0">
                <a:latin typeface="+mn-lt"/>
              </a:rPr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Content of Module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C867928-E19A-458B-9EF0-C341D9908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491" y="1558822"/>
            <a:ext cx="10788273" cy="3740356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Theorists/ Theories of learning, holistic development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Neurological development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Attachment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Transitions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Play and Sustained Shared Thinking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Inclusion, Partnerships and children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Educational Models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48477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8837B-C20E-BBA6-CD2F-44111D16E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effectLst/>
                <a:latin typeface="-apple-system"/>
              </a:rPr>
              <a:t>LEARNING OUTCOMES</a:t>
            </a:r>
            <a:br>
              <a:rPr lang="en-GB" b="0" i="0" dirty="0">
                <a:effectLst/>
                <a:latin typeface="-apple-system"/>
              </a:rPr>
            </a:br>
            <a:r>
              <a:rPr lang="en-GB" sz="4000" b="0" i="0" dirty="0">
                <a:effectLst/>
                <a:latin typeface="-apple-system"/>
              </a:rPr>
              <a:t>By the end of this module students should be able to:</a:t>
            </a:r>
            <a:br>
              <a:rPr lang="en-GB" b="0" i="0" dirty="0">
                <a:effectLst/>
                <a:latin typeface="-apple-system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5AC35-11EB-8A6C-FE7F-F2336092E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4139"/>
            <a:ext cx="10515600" cy="435133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b="0" i="0" dirty="0">
                <a:effectLst/>
                <a:latin typeface="-apple-system"/>
              </a:rPr>
              <a:t>Understand some of the key theories that have influenced current thinking and understanding of human development.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b="0" i="0" dirty="0">
                <a:effectLst/>
                <a:latin typeface="-apple-system"/>
              </a:rPr>
              <a:t>Identify different areas of human development (physical, cognitive, emotional and social) and understand the role of play in how children develop and learn.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b="0" i="0" dirty="0">
                <a:effectLst/>
                <a:latin typeface="-apple-system"/>
              </a:rPr>
              <a:t>Understand the importance of transitions when working with babies, children and young people.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b="0" i="0" dirty="0">
                <a:effectLst/>
                <a:latin typeface="-apple-system"/>
              </a:rPr>
              <a:t>Organise their knowledge and learning through the use of a range of information resources and present their work at an appropriate level.</a:t>
            </a:r>
          </a:p>
          <a:p>
            <a:pPr algn="l"/>
            <a:endParaRPr lang="en-GB" b="0" i="0" dirty="0"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86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15B87-E4D6-D9A5-796F-A62C536F8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Today you will: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32A63-3A36-EE21-4AF9-84A9B3553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Gain an overview of this module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Understand the requirements for the assignment.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343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22BE-7296-1D46-134C-860A2A213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05" y="107073"/>
            <a:ext cx="11853541" cy="1325563"/>
          </a:xfrm>
        </p:spPr>
        <p:txBody>
          <a:bodyPr>
            <a:noAutofit/>
          </a:bodyPr>
          <a:lstStyle/>
          <a:p>
            <a:pPr algn="ctr"/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Early Years Practitioner Programme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5E6DA3-0880-742E-11AC-914EC502E5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8944" y="1528763"/>
            <a:ext cx="11853541" cy="43901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NOS criteria met during this module: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Core: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K15, K22,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0401: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P7,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0403: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K57, K59,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0405: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P1, P13,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0408: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K64, K65, K66, K67, K68, K69, K70, K71, K72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0412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P23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SCD HSC 0044: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P25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0541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1A961-B682-14E3-108A-D07D00C3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1464"/>
            <a:ext cx="10515600" cy="1325563"/>
          </a:xfrm>
        </p:spPr>
        <p:txBody>
          <a:bodyPr>
            <a:noAutofit/>
          </a:bodyPr>
          <a:lstStyle/>
          <a:p>
            <a:pPr algn="ctr"/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BE7626-0FCF-C736-7373-88F0DA8C41DE}"/>
              </a:ext>
            </a:extLst>
          </p:cNvPr>
          <p:cNvSpPr txBox="1">
            <a:spLocks/>
          </p:cNvSpPr>
          <p:nvPr/>
        </p:nvSpPr>
        <p:spPr>
          <a:xfrm>
            <a:off x="185738" y="1724347"/>
            <a:ext cx="11168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Worth 100% of the marks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Assessment criteria is linked to the module’s learning outcomes and the National Occupational Standards (NOS)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Word count 3000 words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3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53E25-DF3E-FFDD-6551-BFEBDC3AD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831"/>
            <a:ext cx="10515600" cy="1325563"/>
          </a:xfrm>
        </p:spPr>
        <p:txBody>
          <a:bodyPr>
            <a:noAutofit/>
          </a:bodyPr>
          <a:lstStyle/>
          <a:p>
            <a:pPr algn="ctr"/>
            <a:br>
              <a:rPr lang="cy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cy-GB" altLang="cy-GB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The Task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4992F1-BEFE-7AED-85D1-02901D818B2D}"/>
              </a:ext>
            </a:extLst>
          </p:cNvPr>
          <p:cNvSpPr txBox="1"/>
          <p:nvPr/>
        </p:nvSpPr>
        <p:spPr>
          <a:xfrm>
            <a:off x="185738" y="2004886"/>
            <a:ext cx="11426582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800" b="1" dirty="0" err="1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esign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handbook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key workers in early years’ settings to promote their understanding of the importance of effective communication for young children’s learning and development during transitions. </a:t>
            </a:r>
            <a:endParaRPr lang="en-GB" sz="2800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75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C0F4E-DD2D-AB69-DFEE-1B469FB72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panose="020B0600070205080204" pitchFamily="34" charset="-128"/>
              </a:rPr>
              <a:t>Handbook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5D7AC-4C15-8B12-1105-5970555E5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06" y="1365620"/>
            <a:ext cx="10960894" cy="4351338"/>
          </a:xfrm>
        </p:spPr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 layout should be practical and provide comprehensive explanations of the main points of the assessment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There are some examples of Handbooks on Moodle to support you with content, structure and presentation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An introduction that will explain transitions and their importance and relevance to a child’s development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Choose a specific period in a child’s life where a transition is encountered; for example, a child starting nursery or a child moving from reception to year 1 and focus on that. By doing this it will allow for a more focussed approach to your assignment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21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F59B7-82EC-A8FF-0D69-3FF312F78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AD79-0322-2C2F-4324-12DB816E3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2695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The information within the handbook should be linked to relevant developmental theory, learning theory, and effective methods of communication</a:t>
            </a:r>
          </a:p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Statements and content should be referenced throughout.</a:t>
            </a:r>
          </a:p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Any practical interventions should be based on current research.</a:t>
            </a:r>
          </a:p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There should be a focus on the NOS as this is what forms the basis of your continuing professional development as an early years practitioner</a:t>
            </a:r>
          </a:p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Consider using a content page to make the handbook more user-friendly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7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C545F-78B7-638C-21C1-27A65F80D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Introduction and Rationale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D022D-D4FB-36A0-9AD6-26758B8D4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183"/>
            <a:ext cx="10515600" cy="4351338"/>
          </a:xfrm>
        </p:spPr>
        <p:txBody>
          <a:bodyPr/>
          <a:lstStyle/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What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purpose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of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handbook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Who is it aimed at,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staff group, children group?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important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can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support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practice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affect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children’s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outcomes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improve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4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978A5-CAC4-3924-CB77-291EC6CB3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FB119-E5D8-E841-FEAD-21B9AE85A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Read the task again:</a:t>
            </a:r>
          </a:p>
          <a:p>
            <a:pPr marL="0" indent="0">
              <a:buNone/>
            </a:pPr>
            <a:r>
              <a:rPr lang="cy-GB" sz="2800" b="1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800" b="1" dirty="0" err="1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esign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handbook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key workers in early years settings to promote their understanding of the importance of effective communication for young children’s learning and development during transitions. </a:t>
            </a:r>
            <a:endParaRPr lang="en-GB" sz="2800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Discuss with the person next to you the key information you may need to include in your handbook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could use a mind map to represent the points you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will discuss in your handbook.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19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86684-8675-962D-9053-8FCF7EC54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8442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GB" sz="4800" dirty="0">
                <a:solidFill>
                  <a:srgbClr val="00B0F0"/>
                </a:solidFill>
              </a:rPr>
              <a:t>Information you may include in your handbook.</a:t>
            </a:r>
          </a:p>
        </p:txBody>
      </p:sp>
    </p:spTree>
    <p:extLst>
      <p:ext uri="{BB962C8B-B14F-4D97-AF65-F5344CB8AC3E}">
        <p14:creationId xmlns:p14="http://schemas.microsoft.com/office/powerpoint/2010/main" val="791002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CD9CB-10B9-5A6D-6718-A227D1B9C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Transitions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FB455-2146-2FDA-30FF-E145DBE6AE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5738" y="1825625"/>
            <a:ext cx="11168062" cy="4351338"/>
          </a:xfrm>
        </p:spPr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Introduce transitions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Why are they important?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How do we know this?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How can smooth transitions benefit children and their families?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621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CBF8-CE73-D868-F335-A80FA2920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4800" dirty="0">
                <a:latin typeface="+mn-lt"/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Needs of the child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51971-8868-9464-A356-CD4D4BE05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5731" y="1825625"/>
            <a:ext cx="11218071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What does the evidence tell us about what children need in times of transition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Think about attachment, developmental theory, security, relationships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Who are the key people who support smooth transitions?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684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D200-BA1E-59E3-B6D0-38D4A22E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Role of the adult?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10578-C75D-68A1-A850-5D3B47DBB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7169" y="1825625"/>
            <a:ext cx="11146631" cy="4351338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Staff Responsibilities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Parents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Working together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Effective communication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Creating a nurturing environment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654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D200-BA1E-59E3-B6D0-38D4A22E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Partnerships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10578-C75D-68A1-A850-5D3B47DBB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8606" y="1825625"/>
            <a:ext cx="11075194" cy="4351338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Children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Parents and Families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Umbrella organisations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Multidisciplinary team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Other Stakeholders</a:t>
            </a:r>
          </a:p>
          <a:p>
            <a:endParaRPr lang="en-GB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98068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0861A-B8F4-A494-4872-4CC86FC7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Interventions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A03F6-1C2A-AD79-3099-530B36C716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906" y="1825625"/>
            <a:ext cx="10960894" cy="4351338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Practical application of the handbook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Introduce some practical ideas/ examples that could support positive transitions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Straightforward information that will improve children’s outcomes, based on evidence-based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5314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0861A-B8F4-A494-4872-4CC86FC7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Proposed Outcomes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A03F6-1C2A-AD79-3099-530B36C716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069" y="1825625"/>
            <a:ext cx="1080373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 do we know when a child has successfully navigated a transition? What does that look like? Meeting milestones? Happy? Developing? </a:t>
            </a:r>
          </a:p>
        </p:txBody>
      </p:sp>
    </p:spTree>
    <p:extLst>
      <p:ext uri="{BB962C8B-B14F-4D97-AF65-F5344CB8AC3E}">
        <p14:creationId xmlns:p14="http://schemas.microsoft.com/office/powerpoint/2010/main" val="29279614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CABE4-4FCF-7425-F1F8-A8616CA15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44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Key Themes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A5061-E9A3-9A9C-F8F3-C2BB4432B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906" y="1690688"/>
            <a:ext cx="11118438" cy="4351338"/>
          </a:xfrm>
        </p:spPr>
        <p:txBody>
          <a:bodyPr>
            <a:normAutofit/>
          </a:bodyPr>
          <a:lstStyle/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Relationships and Communication between setting staff, families, children and other agencies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Children’s learning and development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The importance of play, environment and the unique child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9435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04271-6D20-34F8-7331-35CF4F08A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88" y="197962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How the assignment will be assessed and graded.</a:t>
            </a:r>
          </a:p>
        </p:txBody>
      </p:sp>
    </p:spTree>
    <p:extLst>
      <p:ext uri="{BB962C8B-B14F-4D97-AF65-F5344CB8AC3E}">
        <p14:creationId xmlns:p14="http://schemas.microsoft.com/office/powerpoint/2010/main" val="612415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1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8594" y="1606842"/>
            <a:ext cx="1137762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ea typeface="Times New Roman" panose="02020603050405020304" pitchFamily="18" charset="0"/>
              </a:rPr>
              <a:t>Engagement with Literature Skills</a:t>
            </a: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Support your work with appropriate referencing following guidance in the academic handbook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10 Marks</a:t>
            </a:r>
            <a:endParaRPr lang="en-GB" b="1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6579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2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2895" y="1606842"/>
            <a:ext cx="1126332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Knowledge and Understanding Skills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Make links to appropriate theory by producing a practical handbook based upon the study of theoretical and research evidence.</a:t>
            </a:r>
            <a:endParaRPr lang="en-GB" b="1" dirty="0">
              <a:solidFill>
                <a:srgbClr val="2F5496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20 Marks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64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3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907" y="1606842"/>
            <a:ext cx="111633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Cognitive and Intellectual Skills</a:t>
            </a: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Show a clear understanding of the principles required to positively impact upon the development of children during times of transition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 Marks</a:t>
            </a:r>
            <a:endParaRPr lang="en-GB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82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4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7169" y="1606842"/>
            <a:ext cx="1134905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Practical Application Skills</a:t>
            </a:r>
            <a:endParaRPr lang="en-GB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handbook should be useful in practice and enable enhanced outcomes for children, families and practitioners.  Apply your knowledge in a practical usable way.</a:t>
            </a:r>
            <a:endParaRPr lang="en-GB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25 Marks</a:t>
            </a:r>
          </a:p>
        </p:txBody>
      </p:sp>
    </p:spTree>
    <p:extLst>
      <p:ext uri="{BB962C8B-B14F-4D97-AF65-F5344CB8AC3E}">
        <p14:creationId xmlns:p14="http://schemas.microsoft.com/office/powerpoint/2010/main" val="370389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5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1450" y="1395501"/>
            <a:ext cx="11384771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Transferable Skills for Life and Professional Practice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Demonstrate your understanding of the principles of communication, development of relationships and a holistic approach to the children and families in your care. Ensure the work is presented in a professional and academic manner.</a:t>
            </a:r>
            <a:endParaRPr lang="en-GB" sz="2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latin typeface="Arial" panose="020B0604020202020204" pitchFamily="34" charset="0"/>
              </a:rPr>
              <a:t>25 Marks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C321E-39DB-DA2A-5307-7C9F298E6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cy-GB" altLang="cy-GB" kern="0" dirty="0">
                <a:solidFill>
                  <a:schemeClr val="accent6">
                    <a:lumMod val="75000"/>
                  </a:schemeClr>
                </a:solidFill>
                <a:latin typeface="Lucida Sans" pitchFamily="34" charset="0"/>
                <a:ea typeface="ＭＳ Ｐゴシック" charset="-128"/>
              </a:rPr>
              <a:t>Consider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05611-34AB-0439-5662-8674F4410F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1469" y="1393031"/>
            <a:ext cx="11413798" cy="4363196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Communication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Environment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Activities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Additional needs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Individual needs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handbook as a useable and practical document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Structure it logically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Who is going to be using it, think about target audience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613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9AE3-13C2-5B71-945F-EFBCF0139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cy-GB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Holistic Approach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EA8CFA-ECB2-E184-8D35-B3F26F589E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0019" y="1825625"/>
            <a:ext cx="11557667" cy="1939131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Demonstrate your understanding of the importance of a holistic approach to supporting children during transitions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DEDD17-77E5-A4F8-24EB-8D09A2CA53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803" y="3775406"/>
            <a:ext cx="3210394" cy="17657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968AF0-1250-40A1-C712-B8E0E55A96DA}"/>
              </a:ext>
            </a:extLst>
          </p:cNvPr>
          <p:cNvSpPr txBox="1"/>
          <p:nvPr/>
        </p:nvSpPr>
        <p:spPr>
          <a:xfrm>
            <a:off x="7879263" y="5317120"/>
            <a:ext cx="3347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</a:t>
            </a:r>
            <a:r>
              <a:rPr lang="en-GB" sz="1400" dirty="0" err="1"/>
              <a:t>Humanperf</a:t>
            </a:r>
            <a:r>
              <a:rPr lang="en-GB" sz="14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67658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090B3-C966-FDE8-5DAF-0175ED539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cy-GB" sz="4800" kern="0" dirty="0">
                <a:solidFill>
                  <a:srgbClr val="002060"/>
                </a:solidFill>
                <a:latin typeface="+mn-lt"/>
                <a:ea typeface="ＭＳ Ｐゴシック" charset="-128"/>
              </a:rPr>
              <a:t>Submission Details</a:t>
            </a:r>
            <a:endParaRPr lang="en-GB" sz="4800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8D467-7B57-61E9-25D4-FC2162A1C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7169" y="1825625"/>
            <a:ext cx="11146631" cy="4351338"/>
          </a:xfrm>
        </p:spPr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3 Draft links on Turnitin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Submit your final draft to the correct link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Ensure you submit before the deadline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There is a one week cut off for late submissions but marks will be capped at 40%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D92D9-EFB4-B381-1F6E-443AF6677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sz="44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References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AE73-DE52-4581-BD41-790F9B39E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y-GB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Humanperf (2021)’W</a:t>
            </a:r>
            <a:r>
              <a:rPr lang="en-GB" altLang="cy-GB" sz="28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hy the holistic approach should be a priority for your transformation initiatives’ [image].</a:t>
            </a:r>
            <a:r>
              <a:rPr lang="en-GB" altLang="cy-GB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Available at: 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https://www.humanperf.com/en/blog/project-management/articles/holistic-approach-serving-transformation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 (Accessed:15</a:t>
            </a:r>
            <a:r>
              <a:rPr lang="en-GB" altLang="cy-GB" sz="2800" kern="0" baseline="3000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th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 Oct 2021).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4956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1507</TotalTime>
  <Words>1132</Words>
  <Application>Microsoft Office PowerPoint</Application>
  <PresentationFormat>Widescreen</PresentationFormat>
  <Paragraphs>161</Paragraphs>
  <Slides>31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Wingdings</vt:lpstr>
      <vt:lpstr>-apple-system</vt:lpstr>
      <vt:lpstr>Times New Roman</vt:lpstr>
      <vt:lpstr>Lucida Sans</vt:lpstr>
      <vt:lpstr>UWTSD PP Template (Cream background)</vt:lpstr>
      <vt:lpstr>PowerPoint Presentation</vt:lpstr>
      <vt:lpstr>ECEY4001/C Human Development</vt:lpstr>
      <vt:lpstr> Overview of Module</vt:lpstr>
      <vt:lpstr> Content of Module</vt:lpstr>
      <vt:lpstr>LEARNING OUTCOMES By the end of this module students should be able to: </vt:lpstr>
      <vt:lpstr>Today you will:</vt:lpstr>
      <vt:lpstr> Early Years Practitioner Programme </vt:lpstr>
      <vt:lpstr> Assessment</vt:lpstr>
      <vt:lpstr> The Task</vt:lpstr>
      <vt:lpstr>Handbook</vt:lpstr>
      <vt:lpstr>Content</vt:lpstr>
      <vt:lpstr>Introduction and Rationale</vt:lpstr>
      <vt:lpstr>Activity</vt:lpstr>
      <vt:lpstr>PowerPoint Presentation</vt:lpstr>
      <vt:lpstr> Transitions</vt:lpstr>
      <vt:lpstr> Needs of the child</vt:lpstr>
      <vt:lpstr> Role of the adult?</vt:lpstr>
      <vt:lpstr> Partnerships</vt:lpstr>
      <vt:lpstr>Interventions</vt:lpstr>
      <vt:lpstr>Proposed Outcomes</vt:lpstr>
      <vt:lpstr>Key Themes</vt:lpstr>
      <vt:lpstr>How the assignment will be assessed and graded.</vt:lpstr>
      <vt:lpstr> Marking Criteria 1</vt:lpstr>
      <vt:lpstr>Marking Criteria 2</vt:lpstr>
      <vt:lpstr>Marking Criteria 3</vt:lpstr>
      <vt:lpstr>Marking Criteria 4</vt:lpstr>
      <vt:lpstr>Marking Criteria 5</vt:lpstr>
      <vt:lpstr>Consider</vt:lpstr>
      <vt:lpstr>Holistic Approach</vt:lpstr>
      <vt:lpstr>Submission Details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Debra Odeh</cp:lastModifiedBy>
  <cp:revision>9</cp:revision>
  <dcterms:created xsi:type="dcterms:W3CDTF">2022-08-24T11:06:58Z</dcterms:created>
  <dcterms:modified xsi:type="dcterms:W3CDTF">2023-10-22T20:59:18Z</dcterms:modified>
</cp:coreProperties>
</file>