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380"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3F8BA-F419-958C-0E0E-94912E63F8E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0B177F4-88A6-281E-69EE-D3C41DB770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7EB7BDC-4F6F-C09F-74A1-D03566F14E02}"/>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5" name="Footer Placeholder 4">
            <a:extLst>
              <a:ext uri="{FF2B5EF4-FFF2-40B4-BE49-F238E27FC236}">
                <a16:creationId xmlns:a16="http://schemas.microsoft.com/office/drawing/2014/main" id="{C92BABBF-1E81-AEDB-3A10-9259625F40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D08E59-EF00-3245-A6AD-3BAC00E5E7C4}"/>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3951020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B63A5-415B-BF63-C412-FA34FC57A2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AE1503-2C38-8659-B84D-312F9F216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284FC75-C7C6-DF4E-BCE6-417B226B14F1}"/>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5" name="Footer Placeholder 4">
            <a:extLst>
              <a:ext uri="{FF2B5EF4-FFF2-40B4-BE49-F238E27FC236}">
                <a16:creationId xmlns:a16="http://schemas.microsoft.com/office/drawing/2014/main" id="{767A9346-9CC5-05F4-50A4-2FFCFCF02D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B47AF5-058E-78E3-F660-D2BF6F8131BF}"/>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2961231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0352B-980D-8C58-9CA6-8D11BBC3A7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905F0CD-581D-EBDF-4F1E-D070E64D8C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BAE9917-1E1E-F72B-B820-B951A9FA0533}"/>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5" name="Footer Placeholder 4">
            <a:extLst>
              <a:ext uri="{FF2B5EF4-FFF2-40B4-BE49-F238E27FC236}">
                <a16:creationId xmlns:a16="http://schemas.microsoft.com/office/drawing/2014/main" id="{FCDA3A4E-A70B-67A7-945A-C18BCADAE3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AE440B-9525-4080-0139-C9FB82240A70}"/>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1534948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32D58-14CE-40F2-33BE-62D9A3730B7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1EE375A-C857-F4D1-B70B-22D2EB526EA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64E3944-0883-FFD0-DC05-23EAA5679F5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A839DCA-CD09-C256-90B3-8DB4376153AC}"/>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6" name="Footer Placeholder 5">
            <a:extLst>
              <a:ext uri="{FF2B5EF4-FFF2-40B4-BE49-F238E27FC236}">
                <a16:creationId xmlns:a16="http://schemas.microsoft.com/office/drawing/2014/main" id="{5AEC5536-DDF0-D3CD-2674-507AEA0EB3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90048B-D44A-784E-9362-2AA376247F3B}"/>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1767132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95F5-0EE7-C9A6-0914-9ACDE6B97B7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C55F901-27B8-4B33-CCD8-9D532014D1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C025BF-8F24-3858-2D33-1076404F28D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82DFB14-0256-A100-A7FC-5FE37D3C0C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BCB777-4F87-6450-9291-B91D1CD3580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0F288A1-5F2E-2EAD-D2E0-2F50ACB119FD}"/>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8" name="Footer Placeholder 7">
            <a:extLst>
              <a:ext uri="{FF2B5EF4-FFF2-40B4-BE49-F238E27FC236}">
                <a16:creationId xmlns:a16="http://schemas.microsoft.com/office/drawing/2014/main" id="{F3A8CD7B-DD9B-64F9-20D1-6B2048DC33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5022E8-D6E6-BD29-EB73-B43B36D76A54}"/>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4156205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ECF43-A989-2CDE-9766-BF1C1A50328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BD5E8DA-EEDE-1E70-C339-7693919C7F34}"/>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4" name="Footer Placeholder 3">
            <a:extLst>
              <a:ext uri="{FF2B5EF4-FFF2-40B4-BE49-F238E27FC236}">
                <a16:creationId xmlns:a16="http://schemas.microsoft.com/office/drawing/2014/main" id="{8D5C3258-B37E-37F0-AE12-DFE3FD9DE0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683BA0-E06E-0273-3FC4-18B73BA41B7B}"/>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1279472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DD22E4-75CA-A5C6-2E9D-BC9493F8F6EA}"/>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3" name="Footer Placeholder 2">
            <a:extLst>
              <a:ext uri="{FF2B5EF4-FFF2-40B4-BE49-F238E27FC236}">
                <a16:creationId xmlns:a16="http://schemas.microsoft.com/office/drawing/2014/main" id="{1C4BAAE1-EFA6-F7EB-C148-4CE5570DA1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5934D9-B0A8-6A2D-F5A3-85B67036A7F0}"/>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2202028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E3A2-0A15-5D6C-22A8-1430E0F49F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7071DBB-2C7A-81D5-E671-103F707987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DD9536A-186B-48D6-8F73-79354AF85D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1AF03E-CD38-E27B-0940-B556ACE0DF83}"/>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6" name="Footer Placeholder 5">
            <a:extLst>
              <a:ext uri="{FF2B5EF4-FFF2-40B4-BE49-F238E27FC236}">
                <a16:creationId xmlns:a16="http://schemas.microsoft.com/office/drawing/2014/main" id="{66650B4F-E91E-BA2E-A85C-F745313D92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E547ED-32A4-9D34-0C3E-1A9A5666DEB8}"/>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3877756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E39C5-0716-E44B-E2B1-E2F352B13A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0D23EA-AB15-1140-3485-6B4A17CAFB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F27F5C-2C36-F47C-09CB-44A8CF494D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A3BBFB-295C-3694-27D8-2098DB4DFA22}"/>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6" name="Footer Placeholder 5">
            <a:extLst>
              <a:ext uri="{FF2B5EF4-FFF2-40B4-BE49-F238E27FC236}">
                <a16:creationId xmlns:a16="http://schemas.microsoft.com/office/drawing/2014/main" id="{B171A1FE-63BF-1E45-BDEC-74ECD52260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8F2AE-6817-8888-F5C8-784FF93FF9DA}"/>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1573027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522E-9048-AA38-3205-F0456CC5871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85CAD78-BCC1-9D37-04BD-044D89A6CE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26ACC9-3630-4457-D959-B58FB485FED7}"/>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5" name="Footer Placeholder 4">
            <a:extLst>
              <a:ext uri="{FF2B5EF4-FFF2-40B4-BE49-F238E27FC236}">
                <a16:creationId xmlns:a16="http://schemas.microsoft.com/office/drawing/2014/main" id="{1541C550-5701-E11A-A548-FE29FF2957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2108FD-5075-A58E-19DF-56639D10C68C}"/>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7572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84DEA6-2885-180A-6EB1-D98CCFF4265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87E0FD4-954D-7F80-B28D-09F9E7BD05B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15FE5E-9D9A-157B-BD00-F8F10A178A70}"/>
              </a:ext>
            </a:extLst>
          </p:cNvPr>
          <p:cNvSpPr>
            <a:spLocks noGrp="1"/>
          </p:cNvSpPr>
          <p:nvPr>
            <p:ph type="dt" sz="half" idx="10"/>
          </p:nvPr>
        </p:nvSpPr>
        <p:spPr/>
        <p:txBody>
          <a:bodyPr/>
          <a:lstStyle/>
          <a:p>
            <a:fld id="{39A50B18-7705-450A-8C2A-9B30A1C0AD4B}" type="datetimeFigureOut">
              <a:rPr lang="en-GB" smtClean="0"/>
              <a:t>01/05/2025</a:t>
            </a:fld>
            <a:endParaRPr lang="en-GB"/>
          </a:p>
        </p:txBody>
      </p:sp>
      <p:sp>
        <p:nvSpPr>
          <p:cNvPr id="5" name="Footer Placeholder 4">
            <a:extLst>
              <a:ext uri="{FF2B5EF4-FFF2-40B4-BE49-F238E27FC236}">
                <a16:creationId xmlns:a16="http://schemas.microsoft.com/office/drawing/2014/main" id="{2B4CFD1B-E4DF-251C-1F04-B261EB062B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D59402-B613-CB67-C509-3C4DA3BB4476}"/>
              </a:ext>
            </a:extLst>
          </p:cNvPr>
          <p:cNvSpPr>
            <a:spLocks noGrp="1"/>
          </p:cNvSpPr>
          <p:nvPr>
            <p:ph type="sldNum" sz="quarter" idx="12"/>
          </p:nvPr>
        </p:nvSpPr>
        <p:spPr/>
        <p:txBody>
          <a:bodyPr/>
          <a:lstStyle/>
          <a:p>
            <a:fld id="{353B0014-97E6-463A-B95B-B213759B9F1D}" type="slidenum">
              <a:rPr lang="en-GB" smtClean="0"/>
              <a:t>‹#›</a:t>
            </a:fld>
            <a:endParaRPr lang="en-GB"/>
          </a:p>
        </p:txBody>
      </p:sp>
    </p:spTree>
    <p:extLst>
      <p:ext uri="{BB962C8B-B14F-4D97-AF65-F5344CB8AC3E}">
        <p14:creationId xmlns:p14="http://schemas.microsoft.com/office/powerpoint/2010/main" val="1283038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A6FC71-B577-0D95-E72E-9E49C44CB1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7E100A1-D7D1-8490-AF1A-43F684B504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A7FE24-3C24-F0F8-1925-70FD6EF328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A50B18-7705-450A-8C2A-9B30A1C0AD4B}" type="datetimeFigureOut">
              <a:rPr lang="en-GB" smtClean="0"/>
              <a:t>01/05/2025</a:t>
            </a:fld>
            <a:endParaRPr lang="en-GB"/>
          </a:p>
        </p:txBody>
      </p:sp>
      <p:sp>
        <p:nvSpPr>
          <p:cNvPr id="5" name="Footer Placeholder 4">
            <a:extLst>
              <a:ext uri="{FF2B5EF4-FFF2-40B4-BE49-F238E27FC236}">
                <a16:creationId xmlns:a16="http://schemas.microsoft.com/office/drawing/2014/main" id="{B394E26D-EB01-C63C-7B0B-6B3173C774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DA6CEC5-0551-B712-2381-4F550AF271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3B0014-97E6-463A-B95B-B213759B9F1D}" type="slidenum">
              <a:rPr lang="en-GB" smtClean="0"/>
              <a:t>‹#›</a:t>
            </a:fld>
            <a:endParaRPr lang="en-GB"/>
          </a:p>
        </p:txBody>
      </p:sp>
    </p:spTree>
    <p:extLst>
      <p:ext uri="{BB962C8B-B14F-4D97-AF65-F5344CB8AC3E}">
        <p14:creationId xmlns:p14="http://schemas.microsoft.com/office/powerpoint/2010/main" val="35477166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0D9A9-EE1C-A161-F492-0EA1BBD8E535}"/>
              </a:ext>
            </a:extLst>
          </p:cNvPr>
          <p:cNvSpPr>
            <a:spLocks noGrp="1"/>
          </p:cNvSpPr>
          <p:nvPr>
            <p:ph type="ctrTitle"/>
          </p:nvPr>
        </p:nvSpPr>
        <p:spPr/>
        <p:txBody>
          <a:bodyPr/>
          <a:lstStyle/>
          <a:p>
            <a:r>
              <a:rPr lang="en-GB" dirty="0"/>
              <a:t>Being Human</a:t>
            </a:r>
          </a:p>
        </p:txBody>
      </p:sp>
      <p:sp>
        <p:nvSpPr>
          <p:cNvPr id="3" name="Subtitle 2">
            <a:extLst>
              <a:ext uri="{FF2B5EF4-FFF2-40B4-BE49-F238E27FC236}">
                <a16:creationId xmlns:a16="http://schemas.microsoft.com/office/drawing/2014/main" id="{9BF88E4E-7A7E-B151-72D0-19A5C13CCD16}"/>
              </a:ext>
            </a:extLst>
          </p:cNvPr>
          <p:cNvSpPr>
            <a:spLocks noGrp="1"/>
          </p:cNvSpPr>
          <p:nvPr>
            <p:ph type="subTitle" idx="1"/>
          </p:nvPr>
        </p:nvSpPr>
        <p:spPr/>
        <p:txBody>
          <a:bodyPr>
            <a:normAutofit/>
          </a:bodyPr>
          <a:lstStyle/>
          <a:p>
            <a:r>
              <a:rPr lang="en-GB" sz="3600" dirty="0"/>
              <a:t>Summary Points</a:t>
            </a:r>
          </a:p>
        </p:txBody>
      </p:sp>
    </p:spTree>
    <p:extLst>
      <p:ext uri="{BB962C8B-B14F-4D97-AF65-F5344CB8AC3E}">
        <p14:creationId xmlns:p14="http://schemas.microsoft.com/office/powerpoint/2010/main" val="3314895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E823D-13D8-C1EF-FA84-20F6CA1B32CD}"/>
              </a:ext>
            </a:extLst>
          </p:cNvPr>
          <p:cNvSpPr>
            <a:spLocks noGrp="1"/>
          </p:cNvSpPr>
          <p:nvPr>
            <p:ph type="title"/>
          </p:nvPr>
        </p:nvSpPr>
        <p:spPr/>
        <p:txBody>
          <a:bodyPr/>
          <a:lstStyle/>
          <a:p>
            <a:pPr algn="ctr"/>
            <a:r>
              <a:rPr lang="en-GB" dirty="0"/>
              <a:t>Summary Points</a:t>
            </a:r>
          </a:p>
        </p:txBody>
      </p:sp>
      <p:sp>
        <p:nvSpPr>
          <p:cNvPr id="3" name="Content Placeholder 2">
            <a:extLst>
              <a:ext uri="{FF2B5EF4-FFF2-40B4-BE49-F238E27FC236}">
                <a16:creationId xmlns:a16="http://schemas.microsoft.com/office/drawing/2014/main" id="{87BC97BE-2CA4-F9F3-7526-29275D9CE92A}"/>
              </a:ext>
            </a:extLst>
          </p:cNvPr>
          <p:cNvSpPr>
            <a:spLocks noGrp="1"/>
          </p:cNvSpPr>
          <p:nvPr>
            <p:ph idx="1"/>
          </p:nvPr>
        </p:nvSpPr>
        <p:spPr/>
        <p:txBody>
          <a:bodyPr/>
          <a:lstStyle/>
          <a:p>
            <a:r>
              <a:rPr lang="en-GB" dirty="0"/>
              <a:t>Lecture 5: The concepts of Well-being and Harmony, Plato’s theory of the soul (</a:t>
            </a:r>
            <a:r>
              <a:rPr lang="en-GB" i="1" dirty="0"/>
              <a:t>logos</a:t>
            </a:r>
            <a:r>
              <a:rPr lang="en-GB" dirty="0"/>
              <a:t>, </a:t>
            </a:r>
            <a:r>
              <a:rPr lang="en-GB" i="1" dirty="0"/>
              <a:t>eros</a:t>
            </a:r>
            <a:r>
              <a:rPr lang="en-GB" dirty="0"/>
              <a:t>, </a:t>
            </a:r>
            <a:r>
              <a:rPr lang="en-GB" i="1" dirty="0" err="1"/>
              <a:t>thymos</a:t>
            </a:r>
            <a:r>
              <a:rPr lang="en-GB" dirty="0"/>
              <a:t>), Aristotle and Eudaimonia, Freud and the three parts of the psyche, Modern theories of Well-being, Pythagorean principles of harmony, Plato’s One and the Many</a:t>
            </a:r>
          </a:p>
          <a:p>
            <a:r>
              <a:rPr lang="en-GB" dirty="0"/>
              <a:t>Lecture 6: The Need for Harmony and Well-being in the modern world, Historical perspectives on the dichotomy between science and faith, the importance of spirituality in maintaining harmony with nature, the concept of Sustainability, Principles of Harmony, Principles of Well-being</a:t>
            </a:r>
          </a:p>
        </p:txBody>
      </p:sp>
    </p:spTree>
    <p:extLst>
      <p:ext uri="{BB962C8B-B14F-4D97-AF65-F5344CB8AC3E}">
        <p14:creationId xmlns:p14="http://schemas.microsoft.com/office/powerpoint/2010/main" val="261464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6AEBB-9061-B904-33D8-F50957252C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402EB8-A516-A2D1-BE69-8F50660A0B19}"/>
              </a:ext>
            </a:extLst>
          </p:cNvPr>
          <p:cNvSpPr>
            <a:spLocks noGrp="1"/>
          </p:cNvSpPr>
          <p:nvPr>
            <p:ph type="title"/>
          </p:nvPr>
        </p:nvSpPr>
        <p:spPr/>
        <p:txBody>
          <a:bodyPr/>
          <a:lstStyle/>
          <a:p>
            <a:pPr algn="ctr"/>
            <a:r>
              <a:rPr lang="en-GB" dirty="0"/>
              <a:t>Summary Points</a:t>
            </a:r>
          </a:p>
        </p:txBody>
      </p:sp>
      <p:sp>
        <p:nvSpPr>
          <p:cNvPr id="3" name="Content Placeholder 2">
            <a:extLst>
              <a:ext uri="{FF2B5EF4-FFF2-40B4-BE49-F238E27FC236}">
                <a16:creationId xmlns:a16="http://schemas.microsoft.com/office/drawing/2014/main" id="{6A8CAAFA-546E-4886-B319-9A29BA8AD4C0}"/>
              </a:ext>
            </a:extLst>
          </p:cNvPr>
          <p:cNvSpPr>
            <a:spLocks noGrp="1"/>
          </p:cNvSpPr>
          <p:nvPr>
            <p:ph idx="1"/>
          </p:nvPr>
        </p:nvSpPr>
        <p:spPr/>
        <p:txBody>
          <a:bodyPr/>
          <a:lstStyle/>
          <a:p>
            <a:r>
              <a:rPr lang="en-GB" dirty="0"/>
              <a:t>Lecture 7: Physical aspects of Well-being, The art and science of healing, allopathic medicine, different modalities of holistic medicine (Ayurveda, Chinese Traditional Medicine, Homeopathy, Naturopathy), WHO perspectives on traditional and complementary medicine, Principles of holistic medicine and how they are related to the concepts of harmony and well-being</a:t>
            </a:r>
          </a:p>
          <a:p>
            <a:r>
              <a:rPr lang="en-GB" dirty="0"/>
              <a:t>Lecture 8: Emotional and mental aspects of Well-being, The focus of Well-being studies on emotional and mental aspects of health, OECD definitions of well-being, the concept of Inner Peace, the concept of Mindfulness</a:t>
            </a:r>
          </a:p>
        </p:txBody>
      </p:sp>
    </p:spTree>
    <p:extLst>
      <p:ext uri="{BB962C8B-B14F-4D97-AF65-F5344CB8AC3E}">
        <p14:creationId xmlns:p14="http://schemas.microsoft.com/office/powerpoint/2010/main" val="776391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195F6-479E-D224-D464-4C4089E817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214347-3E3C-89EC-6A21-3ED21285E84B}"/>
              </a:ext>
            </a:extLst>
          </p:cNvPr>
          <p:cNvSpPr>
            <a:spLocks noGrp="1"/>
          </p:cNvSpPr>
          <p:nvPr>
            <p:ph type="title"/>
          </p:nvPr>
        </p:nvSpPr>
        <p:spPr/>
        <p:txBody>
          <a:bodyPr/>
          <a:lstStyle/>
          <a:p>
            <a:pPr algn="ctr"/>
            <a:r>
              <a:rPr lang="en-GB" dirty="0"/>
              <a:t>Summary Points</a:t>
            </a:r>
          </a:p>
        </p:txBody>
      </p:sp>
      <p:sp>
        <p:nvSpPr>
          <p:cNvPr id="3" name="Content Placeholder 2">
            <a:extLst>
              <a:ext uri="{FF2B5EF4-FFF2-40B4-BE49-F238E27FC236}">
                <a16:creationId xmlns:a16="http://schemas.microsoft.com/office/drawing/2014/main" id="{66A71AF0-8A75-51BD-24C8-ECA071576630}"/>
              </a:ext>
            </a:extLst>
          </p:cNvPr>
          <p:cNvSpPr>
            <a:spLocks noGrp="1"/>
          </p:cNvSpPr>
          <p:nvPr>
            <p:ph idx="1"/>
          </p:nvPr>
        </p:nvSpPr>
        <p:spPr/>
        <p:txBody>
          <a:bodyPr>
            <a:normAutofit fontScale="92500" lnSpcReduction="20000"/>
          </a:bodyPr>
          <a:lstStyle/>
          <a:p>
            <a:r>
              <a:rPr lang="en-GB" dirty="0"/>
              <a:t>Lecture 9: Spiritual aspects of Well-being, Definitions of spirituality, Experiments on spirituality and its impact on the brain, Universal attributes of spirituality across religions and non-religious adherents; (Supplemental topics covered in class: Philosophical perspectives on Spirituality, Carl Jung’s </a:t>
            </a:r>
            <a:r>
              <a:rPr lang="en-GB" i="1" dirty="0" err="1"/>
              <a:t>Unus</a:t>
            </a:r>
            <a:r>
              <a:rPr lang="en-GB" i="1" dirty="0"/>
              <a:t> Mundus</a:t>
            </a:r>
            <a:r>
              <a:rPr lang="en-GB" dirty="0"/>
              <a:t>, the Collective Unconscious, Freud’s notions of the Unconscious, Emile Durkheim’s Collective Consciousness, Quantum Mechanics and its relationship to spirituality), Mind over matter and the power of prayer </a:t>
            </a:r>
          </a:p>
          <a:p>
            <a:r>
              <a:rPr lang="en-GB" dirty="0"/>
              <a:t>Lecture 10: Harmony with the natural environment, The role and importance of indigenous communities to harmony with the environment, Sustainable agriculture, Organic farming, the Marine environment, Sustainable management of fisheries, Rainforests and forestry</a:t>
            </a:r>
          </a:p>
        </p:txBody>
      </p:sp>
    </p:spTree>
    <p:extLst>
      <p:ext uri="{BB962C8B-B14F-4D97-AF65-F5344CB8AC3E}">
        <p14:creationId xmlns:p14="http://schemas.microsoft.com/office/powerpoint/2010/main" val="2228516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020B70-05F9-B952-3A98-BF28FFBF3A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8DA3D7-890D-2183-70EF-3337B87B8C67}"/>
              </a:ext>
            </a:extLst>
          </p:cNvPr>
          <p:cNvSpPr>
            <a:spLocks noGrp="1"/>
          </p:cNvSpPr>
          <p:nvPr>
            <p:ph type="title"/>
          </p:nvPr>
        </p:nvSpPr>
        <p:spPr/>
        <p:txBody>
          <a:bodyPr/>
          <a:lstStyle/>
          <a:p>
            <a:pPr algn="ctr"/>
            <a:r>
              <a:rPr lang="en-GB" dirty="0"/>
              <a:t>Summary Points</a:t>
            </a:r>
          </a:p>
        </p:txBody>
      </p:sp>
      <p:sp>
        <p:nvSpPr>
          <p:cNvPr id="3" name="Content Placeholder 2">
            <a:extLst>
              <a:ext uri="{FF2B5EF4-FFF2-40B4-BE49-F238E27FC236}">
                <a16:creationId xmlns:a16="http://schemas.microsoft.com/office/drawing/2014/main" id="{134EFC2A-26F1-2B09-333A-897058882F92}"/>
              </a:ext>
            </a:extLst>
          </p:cNvPr>
          <p:cNvSpPr>
            <a:spLocks noGrp="1"/>
          </p:cNvSpPr>
          <p:nvPr>
            <p:ph idx="1"/>
          </p:nvPr>
        </p:nvSpPr>
        <p:spPr/>
        <p:txBody>
          <a:bodyPr>
            <a:normAutofit/>
          </a:bodyPr>
          <a:lstStyle/>
          <a:p>
            <a:r>
              <a:rPr lang="en-GB" dirty="0"/>
              <a:t>Lecture 11: Harmony in the Built Environment, Harmony and Urban planning, the importance of Walkability, Principles of Sustainable Urbanism, The Universality of Sacred Geometry in Ancient Architecture across faiths and cultures </a:t>
            </a:r>
          </a:p>
          <a:p>
            <a:r>
              <a:rPr lang="en-GB" dirty="0"/>
              <a:t>Lecture 12: Harmony amongst religions, nations, and cultures, The common ideas and beliefs shared by all major religions, The importance of mutual respect to peace amongst religions, nations, and cultures, Dalai Lama and a human approach to world peace, The importance of spiritual and moral education to social harmony </a:t>
            </a:r>
          </a:p>
        </p:txBody>
      </p:sp>
    </p:spTree>
    <p:extLst>
      <p:ext uri="{BB962C8B-B14F-4D97-AF65-F5344CB8AC3E}">
        <p14:creationId xmlns:p14="http://schemas.microsoft.com/office/powerpoint/2010/main" val="3368001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20 Nikola Tesla Quotes To Inspire Success And Go After Your Dreams">
            <a:extLst>
              <a:ext uri="{FF2B5EF4-FFF2-40B4-BE49-F238E27FC236}">
                <a16:creationId xmlns:a16="http://schemas.microsoft.com/office/drawing/2014/main" id="{CCC3D956-945A-BDCA-3194-33E2773E95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24200" y="457200"/>
            <a:ext cx="5943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575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205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21 Electrifying Nikola Tesla Quotes On Energy, Science And Inventions">
            <a:extLst>
              <a:ext uri="{FF2B5EF4-FFF2-40B4-BE49-F238E27FC236}">
                <a16:creationId xmlns:a16="http://schemas.microsoft.com/office/drawing/2014/main" id="{02C04296-5D86-D87F-58F2-768A034049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846" b="42"/>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6704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arl Jung quote: The privilege of a lifetime is to become who you...">
            <a:extLst>
              <a:ext uri="{FF2B5EF4-FFF2-40B4-BE49-F238E27FC236}">
                <a16:creationId xmlns:a16="http://schemas.microsoft.com/office/drawing/2014/main" id="{115B9411-AD5F-69D5-437D-6A3F24605B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778764"/>
            <a:ext cx="11277600" cy="5300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7532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TotalTime>
  <Words>418</Words>
  <Application>Microsoft Office PowerPoint</Application>
  <PresentationFormat>Widescreen</PresentationFormat>
  <Paragraphs>14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Being Human</vt:lpstr>
      <vt:lpstr>Summary Points</vt:lpstr>
      <vt:lpstr>Summary Points</vt:lpstr>
      <vt:lpstr>Summary Points</vt:lpstr>
      <vt:lpstr>Summary Points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41</cp:revision>
  <dcterms:created xsi:type="dcterms:W3CDTF">2025-05-01T00:10:21Z</dcterms:created>
  <dcterms:modified xsi:type="dcterms:W3CDTF">2025-05-01T00:55:30Z</dcterms:modified>
</cp:coreProperties>
</file>