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56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0EDA24-9DDC-422B-B40E-62D268797E9A}" v="27" dt="2023-02-16T08:24:13.543"/>
    <p1510:client id="{C28DD18D-8549-4C48-987A-EBF3A66D7218}" v="232" dt="2023-02-16T07:22:24.1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7" d="100"/>
          <a:sy n="67" d="100"/>
        </p:scale>
        <p:origin x="452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2/16/2023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31428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7157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2825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54824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2/16/2023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57171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7892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2/16/2023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67926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74523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6320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498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7188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6216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restaurantdesigninstitute.com/the-holy-trinity-of-menu-desig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" name="Group 67">
            <a:extLst>
              <a:ext uri="{FF2B5EF4-FFF2-40B4-BE49-F238E27FC236}">
                <a16:creationId xmlns:a16="http://schemas.microsoft.com/office/drawing/2014/main" id="{17C4610E-9C18-467B-BF10-BE6A974CC3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69" name="Freeform 5">
              <a:extLst>
                <a:ext uri="{FF2B5EF4-FFF2-40B4-BE49-F238E27FC236}">
                  <a16:creationId xmlns:a16="http://schemas.microsoft.com/office/drawing/2014/main" id="{296DF307-344E-4E9B-A7AA-8139E450D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0" name="Freeform 6">
              <a:extLst>
                <a:ext uri="{FF2B5EF4-FFF2-40B4-BE49-F238E27FC236}">
                  <a16:creationId xmlns:a16="http://schemas.microsoft.com/office/drawing/2014/main" id="{E263CC2D-ACFB-4EB3-ADF9-CD82BC842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5366E2F-9BA0-485A-B1CA-A5E6E2E37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1803051E-7C26-4F53-8293-B4EAED4212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3" name="Freeform 9">
              <a:extLst>
                <a:ext uri="{FF2B5EF4-FFF2-40B4-BE49-F238E27FC236}">
                  <a16:creationId xmlns:a16="http://schemas.microsoft.com/office/drawing/2014/main" id="{D10888CD-E496-4116-9C45-CF4F17ADE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4" name="Freeform 10">
              <a:extLst>
                <a:ext uri="{FF2B5EF4-FFF2-40B4-BE49-F238E27FC236}">
                  <a16:creationId xmlns:a16="http://schemas.microsoft.com/office/drawing/2014/main" id="{0A42DA8F-DA3D-43E9-A184-E0F6C133A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11">
              <a:extLst>
                <a:ext uri="{FF2B5EF4-FFF2-40B4-BE49-F238E27FC236}">
                  <a16:creationId xmlns:a16="http://schemas.microsoft.com/office/drawing/2014/main" id="{473EAD31-7AA3-49B7-ADD6-C13FF0F14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12">
              <a:extLst>
                <a:ext uri="{FF2B5EF4-FFF2-40B4-BE49-F238E27FC236}">
                  <a16:creationId xmlns:a16="http://schemas.microsoft.com/office/drawing/2014/main" id="{2BBB7CDF-BA2E-451F-9201-CF2B6FEAEA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13">
              <a:extLst>
                <a:ext uri="{FF2B5EF4-FFF2-40B4-BE49-F238E27FC236}">
                  <a16:creationId xmlns:a16="http://schemas.microsoft.com/office/drawing/2014/main" id="{84809EF2-CD0D-4BC3-ABC7-E7E312A1D7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14">
              <a:extLst>
                <a:ext uri="{FF2B5EF4-FFF2-40B4-BE49-F238E27FC236}">
                  <a16:creationId xmlns:a16="http://schemas.microsoft.com/office/drawing/2014/main" id="{11D2D6C5-637B-4AFE-97F4-D4E48A613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15">
              <a:extLst>
                <a:ext uri="{FF2B5EF4-FFF2-40B4-BE49-F238E27FC236}">
                  <a16:creationId xmlns:a16="http://schemas.microsoft.com/office/drawing/2014/main" id="{F841B2C5-57F5-4FE6-B4D4-EBB3F30881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6">
              <a:extLst>
                <a:ext uri="{FF2B5EF4-FFF2-40B4-BE49-F238E27FC236}">
                  <a16:creationId xmlns:a16="http://schemas.microsoft.com/office/drawing/2014/main" id="{B4822A39-2A52-4B2C-9319-BEFC526DB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7">
              <a:extLst>
                <a:ext uri="{FF2B5EF4-FFF2-40B4-BE49-F238E27FC236}">
                  <a16:creationId xmlns:a16="http://schemas.microsoft.com/office/drawing/2014/main" id="{4E469692-E783-4950-8DEC-3A1FD3978B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8">
              <a:extLst>
                <a:ext uri="{FF2B5EF4-FFF2-40B4-BE49-F238E27FC236}">
                  <a16:creationId xmlns:a16="http://schemas.microsoft.com/office/drawing/2014/main" id="{012909CD-3254-41E5-B8BB-0F2D7CE0D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9">
              <a:extLst>
                <a:ext uri="{FF2B5EF4-FFF2-40B4-BE49-F238E27FC236}">
                  <a16:creationId xmlns:a16="http://schemas.microsoft.com/office/drawing/2014/main" id="{93E7648E-861E-4503-AEDC-56C4EC507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20">
              <a:extLst>
                <a:ext uri="{FF2B5EF4-FFF2-40B4-BE49-F238E27FC236}">
                  <a16:creationId xmlns:a16="http://schemas.microsoft.com/office/drawing/2014/main" id="{F9C72257-EBD0-4D1C-A32C-D84644687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21">
              <a:extLst>
                <a:ext uri="{FF2B5EF4-FFF2-40B4-BE49-F238E27FC236}">
                  <a16:creationId xmlns:a16="http://schemas.microsoft.com/office/drawing/2014/main" id="{87BB2CBB-9C22-4E28-AB86-DC92AEE2D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22">
              <a:extLst>
                <a:ext uri="{FF2B5EF4-FFF2-40B4-BE49-F238E27FC236}">
                  <a16:creationId xmlns:a16="http://schemas.microsoft.com/office/drawing/2014/main" id="{F85B3053-8D9F-410A-80C2-7960DDEA6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23">
              <a:extLst>
                <a:ext uri="{FF2B5EF4-FFF2-40B4-BE49-F238E27FC236}">
                  <a16:creationId xmlns:a16="http://schemas.microsoft.com/office/drawing/2014/main" id="{E8FF5DA7-6E72-41F1-A54C-EAF440A27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123" name="Group 88">
            <a:extLst>
              <a:ext uri="{FF2B5EF4-FFF2-40B4-BE49-F238E27FC236}">
                <a16:creationId xmlns:a16="http://schemas.microsoft.com/office/drawing/2014/main" id="{A899734C-500F-4274-9854-8BFA14A1D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90" name="Rectangle 89">
              <a:extLst>
                <a:ext uri="{FF2B5EF4-FFF2-40B4-BE49-F238E27FC236}">
                  <a16:creationId xmlns:a16="http://schemas.microsoft.com/office/drawing/2014/main" id="{FF07BF51-2934-47AD-A415-7400882F1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1" name="Isosceles Triangle 90">
              <a:extLst>
                <a:ext uri="{FF2B5EF4-FFF2-40B4-BE49-F238E27FC236}">
                  <a16:creationId xmlns:a16="http://schemas.microsoft.com/office/drawing/2014/main" id="{DD6E3DF0-EDC0-458B-9C5B-911814F0A6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2" name="Rectangle 91">
              <a:extLst>
                <a:ext uri="{FF2B5EF4-FFF2-40B4-BE49-F238E27FC236}">
                  <a16:creationId xmlns:a16="http://schemas.microsoft.com/office/drawing/2014/main" id="{5D0824B1-47C9-4504-99FB-CB1505197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124" name="Rectangle 93">
            <a:extLst>
              <a:ext uri="{FF2B5EF4-FFF2-40B4-BE49-F238E27FC236}">
                <a16:creationId xmlns:a16="http://schemas.microsoft.com/office/drawing/2014/main" id="{3904BE49-D42F-4F46-B6D8-2F3171216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5" name="Group 95">
            <a:extLst>
              <a:ext uri="{FF2B5EF4-FFF2-40B4-BE49-F238E27FC236}">
                <a16:creationId xmlns:a16="http://schemas.microsoft.com/office/drawing/2014/main" id="{D57C06C8-18BE-4336-B9E0-3E15ACC93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26" name="Freeform 5">
              <a:extLst>
                <a:ext uri="{FF2B5EF4-FFF2-40B4-BE49-F238E27FC236}">
                  <a16:creationId xmlns:a16="http://schemas.microsoft.com/office/drawing/2014/main" id="{C1C39E9B-4917-47D7-B9CB-56480F887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6">
              <a:extLst>
                <a:ext uri="{FF2B5EF4-FFF2-40B4-BE49-F238E27FC236}">
                  <a16:creationId xmlns:a16="http://schemas.microsoft.com/office/drawing/2014/main" id="{5F7200AE-DDFE-46D2-ABCA-99906B970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7">
              <a:extLst>
                <a:ext uri="{FF2B5EF4-FFF2-40B4-BE49-F238E27FC236}">
                  <a16:creationId xmlns:a16="http://schemas.microsoft.com/office/drawing/2014/main" id="{CAC40760-2393-4FAE-9A58-F4CDC0671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8">
              <a:extLst>
                <a:ext uri="{FF2B5EF4-FFF2-40B4-BE49-F238E27FC236}">
                  <a16:creationId xmlns:a16="http://schemas.microsoft.com/office/drawing/2014/main" id="{1080422B-1649-4C8E-9459-4214243609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0" name="Freeform 9">
              <a:extLst>
                <a:ext uri="{FF2B5EF4-FFF2-40B4-BE49-F238E27FC236}">
                  <a16:creationId xmlns:a16="http://schemas.microsoft.com/office/drawing/2014/main" id="{0136A7BD-0DB3-401B-A6AB-38BD30D10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1" name="Freeform 10">
              <a:extLst>
                <a:ext uri="{FF2B5EF4-FFF2-40B4-BE49-F238E27FC236}">
                  <a16:creationId xmlns:a16="http://schemas.microsoft.com/office/drawing/2014/main" id="{FD037346-242B-41AF-8CF5-C35284CA2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2" name="Freeform 11">
              <a:extLst>
                <a:ext uri="{FF2B5EF4-FFF2-40B4-BE49-F238E27FC236}">
                  <a16:creationId xmlns:a16="http://schemas.microsoft.com/office/drawing/2014/main" id="{238EBF94-0BBF-4BAE-AE27-729E3AC13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3" name="Freeform 12">
              <a:extLst>
                <a:ext uri="{FF2B5EF4-FFF2-40B4-BE49-F238E27FC236}">
                  <a16:creationId xmlns:a16="http://schemas.microsoft.com/office/drawing/2014/main" id="{3940EFD7-EB1A-47AF-9DC9-7D4FCC601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4" name="Freeform 13">
              <a:extLst>
                <a:ext uri="{FF2B5EF4-FFF2-40B4-BE49-F238E27FC236}">
                  <a16:creationId xmlns:a16="http://schemas.microsoft.com/office/drawing/2014/main" id="{6BAA7A10-98A8-4931-9BE2-B573EB376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5" name="Freeform 14">
              <a:extLst>
                <a:ext uri="{FF2B5EF4-FFF2-40B4-BE49-F238E27FC236}">
                  <a16:creationId xmlns:a16="http://schemas.microsoft.com/office/drawing/2014/main" id="{420223F5-34A9-4388-AF7B-38C76242FC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6" name="Freeform 15">
              <a:extLst>
                <a:ext uri="{FF2B5EF4-FFF2-40B4-BE49-F238E27FC236}">
                  <a16:creationId xmlns:a16="http://schemas.microsoft.com/office/drawing/2014/main" id="{3CC9C746-C646-4363-B3D3-349B5C18C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7" name="Freeform 16">
              <a:extLst>
                <a:ext uri="{FF2B5EF4-FFF2-40B4-BE49-F238E27FC236}">
                  <a16:creationId xmlns:a16="http://schemas.microsoft.com/office/drawing/2014/main" id="{3EAA5BC5-AB13-4C8E-9D9D-05DE777C5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8" name="Freeform 17">
              <a:extLst>
                <a:ext uri="{FF2B5EF4-FFF2-40B4-BE49-F238E27FC236}">
                  <a16:creationId xmlns:a16="http://schemas.microsoft.com/office/drawing/2014/main" id="{500FC397-0569-4EC4-926A-DDD62AC495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9" name="Freeform 18">
              <a:extLst>
                <a:ext uri="{FF2B5EF4-FFF2-40B4-BE49-F238E27FC236}">
                  <a16:creationId xmlns:a16="http://schemas.microsoft.com/office/drawing/2014/main" id="{284FF041-FE7D-47CD-830F-7FABF41C7C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0" name="Freeform 19">
              <a:extLst>
                <a:ext uri="{FF2B5EF4-FFF2-40B4-BE49-F238E27FC236}">
                  <a16:creationId xmlns:a16="http://schemas.microsoft.com/office/drawing/2014/main" id="{224154F3-CDFE-4FFF-92E4-ECEACF4A6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1" name="Freeform 20">
              <a:extLst>
                <a:ext uri="{FF2B5EF4-FFF2-40B4-BE49-F238E27FC236}">
                  <a16:creationId xmlns:a16="http://schemas.microsoft.com/office/drawing/2014/main" id="{CCE7404D-AA5A-4B82-A875-07F35D7C2D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2" name="Freeform 21">
              <a:extLst>
                <a:ext uri="{FF2B5EF4-FFF2-40B4-BE49-F238E27FC236}">
                  <a16:creationId xmlns:a16="http://schemas.microsoft.com/office/drawing/2014/main" id="{526B6FED-4F20-4070-95B4-FF6F439E1C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3" name="Freeform 22">
              <a:extLst>
                <a:ext uri="{FF2B5EF4-FFF2-40B4-BE49-F238E27FC236}">
                  <a16:creationId xmlns:a16="http://schemas.microsoft.com/office/drawing/2014/main" id="{3A75958D-1716-4B5A-A745-AFA4962FA4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4" name="Freeform 23">
              <a:extLst>
                <a:ext uri="{FF2B5EF4-FFF2-40B4-BE49-F238E27FC236}">
                  <a16:creationId xmlns:a16="http://schemas.microsoft.com/office/drawing/2014/main" id="{531A2051-17DE-4E9D-9EA6-026B97B1A9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45" name="Rectangle 116">
            <a:extLst>
              <a:ext uri="{FF2B5EF4-FFF2-40B4-BE49-F238E27FC236}">
                <a16:creationId xmlns:a16="http://schemas.microsoft.com/office/drawing/2014/main" id="{CE0642A0-80D3-4F37-8249-A07E6F382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680" y="-6706"/>
            <a:ext cx="12194680" cy="4127711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Placeholder 6" descr="A black and white sign&#10;&#10;Description automatically generated with low confidence">
            <a:extLst>
              <a:ext uri="{FF2B5EF4-FFF2-40B4-BE49-F238E27FC236}">
                <a16:creationId xmlns:a16="http://schemas.microsoft.com/office/drawing/2014/main" id="{0DDA8177-E856-DB28-6009-46FE583FC78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954" r="-1" b="19953"/>
          <a:stretch/>
        </p:blipFill>
        <p:spPr>
          <a:xfrm>
            <a:off x="1316381" y="568335"/>
            <a:ext cx="9558177" cy="3230853"/>
          </a:xfrm>
          <a:prstGeom prst="rect">
            <a:avLst/>
          </a:prstGeom>
          <a:ln w="12700">
            <a:noFill/>
          </a:ln>
        </p:spPr>
      </p:pic>
      <p:grpSp>
        <p:nvGrpSpPr>
          <p:cNvPr id="146" name="Group 118">
            <a:extLst>
              <a:ext uri="{FF2B5EF4-FFF2-40B4-BE49-F238E27FC236}">
                <a16:creationId xmlns:a16="http://schemas.microsoft.com/office/drawing/2014/main" id="{FA760135-24A9-40C9-B45F-2EB5B6420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4206292"/>
            <a:ext cx="12192755" cy="1771275"/>
            <a:chOff x="1" y="3893141"/>
            <a:chExt cx="12192755" cy="1771275"/>
          </a:xfrm>
        </p:grpSpPr>
        <p:sp>
          <p:nvSpPr>
            <p:cNvPr id="120" name="Isosceles Triangle 39">
              <a:extLst>
                <a:ext uri="{FF2B5EF4-FFF2-40B4-BE49-F238E27FC236}">
                  <a16:creationId xmlns:a16="http://schemas.microsoft.com/office/drawing/2014/main" id="{20E3CEE0-0CB3-421F-99FC-4585E62437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1" name="Rectangle 120">
              <a:extLst>
                <a:ext uri="{FF2B5EF4-FFF2-40B4-BE49-F238E27FC236}">
                  <a16:creationId xmlns:a16="http://schemas.microsoft.com/office/drawing/2014/main" id="{4346BB80-2556-4779-9642-5706CAA33C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3893141"/>
              <a:ext cx="12192755" cy="142021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itle 1">
            <a:extLst>
              <a:ext uri="{FF2B5EF4-FFF2-40B4-BE49-F238E27FC236}">
                <a16:creationId xmlns:a16="http://schemas.microsoft.com/office/drawing/2014/main" id="{571121D3-FDDB-0305-7453-B61138B3E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982" y="4293388"/>
            <a:ext cx="8833655" cy="727748"/>
          </a:xfrm>
        </p:spPr>
        <p:txBody>
          <a:bodyPr vert="horz" lIns="228600" tIns="228600" rIns="228600" bIns="0" rtlCol="0" anchor="b">
            <a:noAutofit/>
          </a:bodyPr>
          <a:lstStyle/>
          <a:p>
            <a:pPr>
              <a:lnSpc>
                <a:spcPct val="80000"/>
              </a:lnSpc>
            </a:pPr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Hotel Trinity Valentine’s Menu</a:t>
            </a:r>
            <a:b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6DFE4F-6D5E-58A1-6F87-619FC2ED12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83983" y="5021137"/>
            <a:ext cx="8833654" cy="522636"/>
          </a:xfrm>
        </p:spPr>
        <p:txBody>
          <a:bodyPr vert="horz" lIns="91440" tIns="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600"/>
              <a:t>Available from February 12th to 14th, 2023</a:t>
            </a:r>
          </a:p>
        </p:txBody>
      </p:sp>
    </p:spTree>
    <p:extLst>
      <p:ext uri="{BB962C8B-B14F-4D97-AF65-F5344CB8AC3E}">
        <p14:creationId xmlns:p14="http://schemas.microsoft.com/office/powerpoint/2010/main" val="36655633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sz="half" idx="1"/>
          </p:nvPr>
        </p:nvSpPr>
        <p:spPr>
          <a:xfrm>
            <a:off x="136489" y="2141537"/>
            <a:ext cx="3945148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chemeClr val="bg1"/>
                </a:solidFill>
                <a:ea typeface="+mn-lt"/>
                <a:cs typeface="+mn-lt"/>
              </a:rPr>
              <a:t>Starters</a:t>
            </a:r>
            <a:endParaRPr lang="en-US" sz="1050" b="1" dirty="0">
              <a:solidFill>
                <a:schemeClr val="bg1"/>
              </a:solidFill>
              <a:cs typeface="Calibri" panose="020F0502020204030204"/>
            </a:endParaRPr>
          </a:p>
          <a:p>
            <a:r>
              <a:rPr lang="en-US" sz="1050" dirty="0">
                <a:solidFill>
                  <a:schemeClr val="bg1"/>
                </a:solidFill>
                <a:ea typeface="+mn-lt"/>
                <a:cs typeface="+mn-lt"/>
              </a:rPr>
              <a:t>Lobster bisque with chive cream and croutons</a:t>
            </a:r>
            <a:endParaRPr lang="en-US" sz="1050" dirty="0">
              <a:solidFill>
                <a:schemeClr val="bg1"/>
              </a:solidFill>
              <a:cs typeface="Calibri"/>
            </a:endParaRPr>
          </a:p>
          <a:p>
            <a:r>
              <a:rPr lang="en-US" sz="1050" dirty="0">
                <a:solidFill>
                  <a:schemeClr val="bg1"/>
                </a:solidFill>
                <a:ea typeface="+mn-lt"/>
                <a:cs typeface="+mn-lt"/>
              </a:rPr>
              <a:t>Burrata with roasted beetroot, rocket, and balsamic glaze</a:t>
            </a:r>
            <a:endParaRPr lang="en-US" sz="1050" dirty="0">
              <a:solidFill>
                <a:schemeClr val="bg1"/>
              </a:solidFill>
              <a:cs typeface="Calibri"/>
            </a:endParaRPr>
          </a:p>
          <a:p>
            <a:r>
              <a:rPr lang="en-US" sz="1050" dirty="0">
                <a:solidFill>
                  <a:schemeClr val="bg1"/>
                </a:solidFill>
                <a:ea typeface="+mn-lt"/>
                <a:cs typeface="+mn-lt"/>
              </a:rPr>
              <a:t>Seared scallops with cauliflower puree, crispy pancetta, and lemon butter sauce</a:t>
            </a:r>
            <a:endParaRPr lang="en-US" sz="1050" dirty="0">
              <a:solidFill>
                <a:schemeClr val="bg1"/>
              </a:solidFill>
              <a:cs typeface="Calibri"/>
            </a:endParaRPr>
          </a:p>
          <a:p>
            <a:r>
              <a:rPr lang="en-US" sz="1050" dirty="0">
                <a:solidFill>
                  <a:schemeClr val="bg1"/>
                </a:solidFill>
                <a:ea typeface="+mn-lt"/>
                <a:cs typeface="+mn-lt"/>
              </a:rPr>
              <a:t>Vegan charred artichokes with romesco sauce, roasted peppers, and toasted almonds</a:t>
            </a:r>
            <a:endParaRPr lang="en-US" sz="1050" dirty="0">
              <a:solidFill>
                <a:schemeClr val="bg1"/>
              </a:solidFill>
              <a:cs typeface="Calibri"/>
            </a:endParaRPr>
          </a:p>
          <a:p>
            <a:pPr marL="0" indent="0" algn="ctr">
              <a:buNone/>
            </a:pPr>
            <a:r>
              <a:rPr lang="en-US" sz="1050" b="1" dirty="0">
                <a:solidFill>
                  <a:schemeClr val="bg1"/>
                </a:solidFill>
                <a:ea typeface="+mn-lt"/>
                <a:cs typeface="+mn-lt"/>
              </a:rPr>
              <a:t>Main courses</a:t>
            </a:r>
            <a:endParaRPr lang="en-US" sz="1050" b="1" dirty="0">
              <a:solidFill>
                <a:schemeClr val="bg1"/>
              </a:solidFill>
              <a:cs typeface="Calibri" panose="020F0502020204030204"/>
            </a:endParaRPr>
          </a:p>
          <a:p>
            <a:r>
              <a:rPr lang="en-US" sz="1050" dirty="0">
                <a:solidFill>
                  <a:schemeClr val="bg1"/>
                </a:solidFill>
                <a:ea typeface="+mn-lt"/>
                <a:cs typeface="+mn-lt"/>
              </a:rPr>
              <a:t>Beef Wellington with dauphinoise potatoes, roasted root vegetables, and red wine jus</a:t>
            </a:r>
            <a:endParaRPr lang="en-US" sz="1050" dirty="0">
              <a:solidFill>
                <a:schemeClr val="bg1"/>
              </a:solidFill>
              <a:cs typeface="Calibri"/>
            </a:endParaRPr>
          </a:p>
          <a:p>
            <a:r>
              <a:rPr lang="en-US" sz="1050" dirty="0">
                <a:solidFill>
                  <a:schemeClr val="bg1"/>
                </a:solidFill>
                <a:ea typeface="+mn-lt"/>
                <a:cs typeface="+mn-lt"/>
              </a:rPr>
              <a:t>Pan-seared salmon with buttered new potatoes, sautéed spinach, and hollandaise sauce</a:t>
            </a:r>
            <a:endParaRPr lang="en-US" sz="1050" dirty="0">
              <a:solidFill>
                <a:schemeClr val="bg1"/>
              </a:solidFill>
              <a:cs typeface="Calibri"/>
            </a:endParaRPr>
          </a:p>
          <a:p>
            <a:r>
              <a:rPr lang="en-US" sz="1050" dirty="0">
                <a:solidFill>
                  <a:schemeClr val="bg1"/>
                </a:solidFill>
                <a:ea typeface="+mn-lt"/>
                <a:cs typeface="+mn-lt"/>
              </a:rPr>
              <a:t>Spinach and ricotta ravioli with basil pesto, cherry tomatoes, and shaved parmesan</a:t>
            </a:r>
            <a:endParaRPr lang="en-US" sz="1050" dirty="0">
              <a:solidFill>
                <a:schemeClr val="bg1"/>
              </a:solidFill>
              <a:cs typeface="Calibri"/>
            </a:endParaRPr>
          </a:p>
          <a:p>
            <a:r>
              <a:rPr lang="en-US" sz="1050" dirty="0">
                <a:solidFill>
                  <a:schemeClr val="bg1"/>
                </a:solidFill>
                <a:ea typeface="+mn-lt"/>
                <a:cs typeface="+mn-lt"/>
              </a:rPr>
              <a:t>Vegan wild mushroom and truffle risotto with crispy kale</a:t>
            </a:r>
            <a:endParaRPr lang="en-US" sz="1050" dirty="0">
              <a:solidFill>
                <a:schemeClr val="bg1"/>
              </a:solidFill>
              <a:cs typeface="Calibri"/>
            </a:endParaRPr>
          </a:p>
          <a:p>
            <a:endParaRPr lang="en-US" sz="1050" dirty="0">
              <a:solidFill>
                <a:schemeClr val="bg1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0FAF3B-45FA-5DD7-F5B2-9639D0DBB6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00048" y="1825625"/>
            <a:ext cx="3830129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chemeClr val="bg1"/>
                </a:solidFill>
                <a:ea typeface="+mn-lt"/>
                <a:cs typeface="+mn-lt"/>
              </a:rPr>
              <a:t>Desserts</a:t>
            </a:r>
            <a:endParaRPr lang="en-US" sz="1200" b="1" dirty="0">
              <a:solidFill>
                <a:schemeClr val="bg1"/>
              </a:solidFill>
              <a:cs typeface="Calibri" panose="020F0502020204030204"/>
            </a:endParaRPr>
          </a:p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Dark chocolate and raspberry tart with raspberry sorbet</a:t>
            </a:r>
            <a:endParaRPr lang="en-US" sz="1200" dirty="0">
              <a:solidFill>
                <a:schemeClr val="bg1"/>
              </a:solidFill>
              <a:cs typeface="Calibri"/>
            </a:endParaRPr>
          </a:p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Vanilla panna cotta with </a:t>
            </a:r>
            <a:r>
              <a:rPr lang="en-US" sz="1200" err="1">
                <a:solidFill>
                  <a:schemeClr val="bg1"/>
                </a:solidFill>
                <a:ea typeface="+mn-lt"/>
                <a:cs typeface="+mn-lt"/>
              </a:rPr>
              <a:t>caramelised</a:t>
            </a:r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 figs and honeycomb</a:t>
            </a:r>
            <a:endParaRPr lang="en-US" sz="1200" dirty="0">
              <a:solidFill>
                <a:schemeClr val="bg1"/>
              </a:solidFill>
              <a:cs typeface="Calibri"/>
            </a:endParaRPr>
          </a:p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Passion fruit and mango cheesecake with mango coulis</a:t>
            </a:r>
            <a:endParaRPr lang="en-US" sz="1200" dirty="0">
              <a:solidFill>
                <a:schemeClr val="bg1"/>
              </a:solidFill>
              <a:cs typeface="Calibri"/>
            </a:endParaRPr>
          </a:p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Vegan spiced apple and pear crumble with coconut cream</a:t>
            </a:r>
            <a:endParaRPr lang="en-US" sz="1200" dirty="0">
              <a:solidFill>
                <a:schemeClr val="bg1"/>
              </a:solidFill>
              <a:cs typeface="Calibri"/>
            </a:endParaRPr>
          </a:p>
          <a:p>
            <a:r>
              <a:rPr lang="en-US" sz="1200" b="1" dirty="0">
                <a:solidFill>
                  <a:schemeClr val="bg1"/>
                </a:solidFill>
                <a:ea typeface="+mn-lt"/>
                <a:cs typeface="+mn-lt"/>
              </a:rPr>
              <a:t>Price: £75 per person</a:t>
            </a:r>
            <a:endParaRPr lang="en-US" sz="1200" dirty="0">
              <a:solidFill>
                <a:schemeClr val="bg1"/>
              </a:solidFill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US" sz="1200" b="1" dirty="0">
                <a:solidFill>
                  <a:schemeClr val="bg1"/>
                </a:solidFill>
                <a:ea typeface="+mn-lt"/>
                <a:cs typeface="+mn-lt"/>
              </a:rPr>
              <a:t>Drinks packages</a:t>
            </a:r>
            <a:endParaRPr lang="en-US" sz="1200" b="1">
              <a:solidFill>
                <a:schemeClr val="bg1"/>
              </a:solidFill>
              <a:cs typeface="Calibri" panose="020F0502020204030204"/>
            </a:endParaRPr>
          </a:p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Classic Package: £25 per person</a:t>
            </a:r>
            <a:endParaRPr lang="en-US" sz="1200" dirty="0">
              <a:solidFill>
                <a:schemeClr val="bg1"/>
              </a:solidFill>
              <a:cs typeface="Calibri"/>
            </a:endParaRPr>
          </a:p>
          <a:p>
            <a:pPr marL="457200" lvl="1" indent="0">
              <a:buNone/>
            </a:pPr>
            <a:r>
              <a:rPr lang="en-US" sz="1100" dirty="0">
                <a:solidFill>
                  <a:schemeClr val="bg1"/>
                </a:solidFill>
                <a:ea typeface="+mn-lt"/>
                <a:cs typeface="+mn-lt"/>
              </a:rPr>
              <a:t>2 glasses of Prosecco, house red or white wine, or beer</a:t>
            </a:r>
            <a:endParaRPr lang="en-US" sz="1100">
              <a:solidFill>
                <a:schemeClr val="bg1"/>
              </a:solidFill>
              <a:cs typeface="Calibri" panose="020F0502020204030204"/>
            </a:endParaRPr>
          </a:p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Premium Package: £40 per person</a:t>
            </a:r>
            <a:endParaRPr lang="en-US" sz="1200" dirty="0">
              <a:solidFill>
                <a:schemeClr val="bg1"/>
              </a:solidFill>
              <a:cs typeface="Calibri"/>
            </a:endParaRPr>
          </a:p>
          <a:p>
            <a:pPr marL="457200" lvl="1" indent="0">
              <a:buNone/>
            </a:pPr>
            <a:r>
              <a:rPr lang="en-US" sz="1100" dirty="0">
                <a:solidFill>
                  <a:schemeClr val="bg1"/>
                </a:solidFill>
                <a:ea typeface="+mn-lt"/>
                <a:cs typeface="+mn-lt"/>
              </a:rPr>
              <a:t>2 glasses of Champagne, premium red or white wine, or craft beer</a:t>
            </a:r>
            <a:endParaRPr lang="en-US" sz="1100">
              <a:solidFill>
                <a:schemeClr val="bg1"/>
              </a:solidFill>
              <a:cs typeface="Calibri" panose="020F0502020204030204"/>
            </a:endParaRPr>
          </a:p>
          <a:p>
            <a:endParaRPr lang="en-US" sz="1200" dirty="0">
              <a:solidFill>
                <a:schemeClr val="bg1"/>
              </a:solidFill>
              <a:cs typeface="Calibri"/>
            </a:endParaRPr>
          </a:p>
        </p:txBody>
      </p:sp>
      <p:pic>
        <p:nvPicPr>
          <p:cNvPr id="5" name="Picture 5" descr="A picture containing calendar&#10;&#10;Description automatically generated">
            <a:extLst>
              <a:ext uri="{FF2B5EF4-FFF2-40B4-BE49-F238E27FC236}">
                <a16:creationId xmlns:a16="http://schemas.microsoft.com/office/drawing/2014/main" id="{211646DE-405E-C572-3C1C-06383E4651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4438" y="1825476"/>
            <a:ext cx="3034521" cy="1855578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B505C103-7105-14A9-73C8-F1CFD69E15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489" y="277826"/>
            <a:ext cx="1847012" cy="1164840"/>
          </a:xfrm>
          <a:prstGeom prst="rect">
            <a:avLst/>
          </a:prstGeom>
        </p:spPr>
      </p:pic>
      <p:pic>
        <p:nvPicPr>
          <p:cNvPr id="7" name="Picture 7" descr="A picture containing glass, dining table, porcelain&#10;&#10;Description automatically generated">
            <a:extLst>
              <a:ext uri="{FF2B5EF4-FFF2-40B4-BE49-F238E27FC236}">
                <a16:creationId xmlns:a16="http://schemas.microsoft.com/office/drawing/2014/main" id="{00798D1A-BD8C-1F0C-2D6B-6369B1F6C7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766" y="145655"/>
            <a:ext cx="2737269" cy="1245535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DAF8518E-EB5C-2BB6-955E-41CDC39D5E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6351" y="3678897"/>
            <a:ext cx="3050696" cy="1743075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3807D885-1FCF-564C-10B9-D396F260DB5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20221" y="5429975"/>
            <a:ext cx="3050240" cy="1428475"/>
          </a:xfrm>
          <a:prstGeom prst="rect">
            <a:avLst/>
          </a:prstGeom>
        </p:spPr>
      </p:pic>
      <p:sp>
        <p:nvSpPr>
          <p:cNvPr id="13" name="Title 12">
            <a:extLst>
              <a:ext uri="{FF2B5EF4-FFF2-40B4-BE49-F238E27FC236}">
                <a16:creationId xmlns:a16="http://schemas.microsoft.com/office/drawing/2014/main" id="{39EBAEC9-CF07-F941-22D7-6CF2E846BC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A5563-D7D7-E66C-E3A9-6D639E3A3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8695" y="420929"/>
            <a:ext cx="4668257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sz="2800" dirty="0">
                <a:ea typeface="+mj-lt"/>
                <a:cs typeface="+mj-lt"/>
              </a:rPr>
              <a:t>Hotel Trinity </a:t>
            </a:r>
            <a:r>
              <a:rPr lang="en-US" sz="2800" dirty="0">
                <a:cs typeface="Calibri Light"/>
              </a:rPr>
              <a:t>Valentine’s</a:t>
            </a:r>
            <a:r>
              <a:rPr lang="en-US" sz="2800" dirty="0">
                <a:ea typeface="+mj-lt"/>
                <a:cs typeface="+mj-lt"/>
              </a:rPr>
              <a:t> Menu</a:t>
            </a:r>
            <a:br>
              <a:rPr lang="en-US" sz="2800" dirty="0">
                <a:ea typeface="+mj-lt"/>
                <a:cs typeface="+mj-lt"/>
              </a:rPr>
            </a:br>
            <a:r>
              <a:rPr lang="en-US" sz="2800" dirty="0">
                <a:ea typeface="+mj-lt"/>
                <a:cs typeface="+mj-lt"/>
              </a:rPr>
              <a:t>Available from February 12th to 14th, 2023</a:t>
            </a:r>
            <a:endParaRPr lang="en-US" sz="2800" dirty="0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EBD69A-39FF-E691-7B6E-85A7F93C63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1576" y="2018542"/>
            <a:ext cx="4668256" cy="3181684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sz="1300" dirty="0">
                <a:ea typeface="+mn-lt"/>
                <a:cs typeface="+mn-lt"/>
              </a:rPr>
              <a:t>Important information's to note </a:t>
            </a:r>
          </a:p>
          <a:p>
            <a:r>
              <a:rPr lang="en-US" sz="1300" dirty="0">
                <a:ea typeface="+mn-lt"/>
                <a:cs typeface="+mn-lt"/>
              </a:rPr>
              <a:t>Allergens statement: Please inform us of any allergies or dietary requirements you may have. Our team can assist in adapting dishes where possible</a:t>
            </a:r>
          </a:p>
          <a:p>
            <a:r>
              <a:rPr lang="en-US" sz="1300" dirty="0">
                <a:ea typeface="+mn-lt"/>
                <a:cs typeface="+mn-lt"/>
              </a:rPr>
              <a:t>Deposit and pre-order: A deposit of £25 per person is required to secure your booking. Pre-orders for the menu and drinks packages are required 72 hours prior to your reservation.</a:t>
            </a:r>
          </a:p>
          <a:p>
            <a:r>
              <a:rPr lang="en-US" sz="1300" dirty="0">
                <a:ea typeface="+mn-lt"/>
                <a:cs typeface="+mn-lt"/>
              </a:rPr>
              <a:t>Offers and discounts: Book a table for four and receive a complimentary bottle of house wine or Prosecco.</a:t>
            </a:r>
          </a:p>
          <a:p>
            <a:r>
              <a:rPr lang="en-US" sz="1300" dirty="0">
                <a:ea typeface="+mn-lt"/>
                <a:cs typeface="+mn-lt"/>
              </a:rPr>
              <a:t>All beverages are also available to purchase by the bottle.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ea typeface="+mn-lt"/>
                <a:cs typeface="+mn-lt"/>
              </a:rPr>
              <a:t>We look forward to welcoming you and your loved one to Holy Trinity city hotel for a memorable Valentine's Day celebration.</a:t>
            </a:r>
            <a:br>
              <a:rPr lang="en-US" sz="1300"/>
            </a:br>
            <a:endParaRPr lang="en-US" sz="1300">
              <a:cs typeface="Calibri"/>
            </a:endParaRPr>
          </a:p>
          <a:p>
            <a:endParaRPr lang="en-US" sz="1300">
              <a:cs typeface="Calibri"/>
            </a:endParaRPr>
          </a:p>
        </p:txBody>
      </p:sp>
      <p:pic>
        <p:nvPicPr>
          <p:cNvPr id="5" name="Picture 5" descr="A picture containing circle&#10;&#10;Description automatically generated">
            <a:extLst>
              <a:ext uri="{FF2B5EF4-FFF2-40B4-BE49-F238E27FC236}">
                <a16:creationId xmlns:a16="http://schemas.microsoft.com/office/drawing/2014/main" id="{50275C2A-6052-F0D9-A023-A0C803A62D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510" r="17587" b="1"/>
          <a:stretch/>
        </p:blipFill>
        <p:spPr>
          <a:xfrm>
            <a:off x="3559122" y="2661260"/>
            <a:ext cx="2788920" cy="2788920"/>
          </a:xfrm>
          <a:custGeom>
            <a:avLst/>
            <a:gdLst/>
            <a:ahLst/>
            <a:cxnLst/>
            <a:rect l="l" t="t" r="r" b="b"/>
            <a:pathLst>
              <a:path w="2880360" h="2880360">
                <a:moveTo>
                  <a:pt x="1440180" y="0"/>
                </a:moveTo>
                <a:cubicBezTo>
                  <a:pt x="2235569" y="0"/>
                  <a:pt x="2880360" y="644791"/>
                  <a:pt x="2880360" y="1440180"/>
                </a:cubicBezTo>
                <a:cubicBezTo>
                  <a:pt x="2880360" y="2235569"/>
                  <a:pt x="2235569" y="2880360"/>
                  <a:pt x="1440180" y="2880360"/>
                </a:cubicBezTo>
                <a:cubicBezTo>
                  <a:pt x="644791" y="2880360"/>
                  <a:pt x="0" y="2235569"/>
                  <a:pt x="0" y="1440180"/>
                </a:cubicBezTo>
                <a:cubicBezTo>
                  <a:pt x="0" y="644791"/>
                  <a:pt x="644791" y="0"/>
                  <a:pt x="1440180" y="0"/>
                </a:cubicBezTo>
                <a:close/>
              </a:path>
            </a:pathLst>
          </a:custGeom>
        </p:spPr>
      </p:pic>
      <p:pic>
        <p:nvPicPr>
          <p:cNvPr id="7" name="Picture 7" descr="A picture containing food, beverage, dessert, glass&#10;&#10;Description automatically generated">
            <a:extLst>
              <a:ext uri="{FF2B5EF4-FFF2-40B4-BE49-F238E27FC236}">
                <a16:creationId xmlns:a16="http://schemas.microsoft.com/office/drawing/2014/main" id="{C8805312-C164-35B3-6112-55DFD794BF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20" r="10035" b="3"/>
          <a:stretch/>
        </p:blipFill>
        <p:spPr>
          <a:xfrm>
            <a:off x="20" y="10"/>
            <a:ext cx="3967953" cy="3383270"/>
          </a:xfrm>
          <a:custGeom>
            <a:avLst/>
            <a:gdLst/>
            <a:ahLst/>
            <a:cxnLst/>
            <a:rect l="l" t="t" r="r" b="b"/>
            <a:pathLst>
              <a:path w="3967973" h="3383280">
                <a:moveTo>
                  <a:pt x="0" y="0"/>
                </a:moveTo>
                <a:lnTo>
                  <a:pt x="3605273" y="0"/>
                </a:lnTo>
                <a:lnTo>
                  <a:pt x="3704836" y="163887"/>
                </a:lnTo>
                <a:cubicBezTo>
                  <a:pt x="3872651" y="472804"/>
                  <a:pt x="3967973" y="826817"/>
                  <a:pt x="3967973" y="1203093"/>
                </a:cubicBezTo>
                <a:cubicBezTo>
                  <a:pt x="3967973" y="2407177"/>
                  <a:pt x="2991870" y="3383280"/>
                  <a:pt x="1787786" y="3383280"/>
                </a:cubicBezTo>
                <a:cubicBezTo>
                  <a:pt x="1110489" y="3383280"/>
                  <a:pt x="505326" y="3074435"/>
                  <a:pt x="105448" y="2589894"/>
                </a:cubicBezTo>
                <a:lnTo>
                  <a:pt x="0" y="2448881"/>
                </a:lnTo>
                <a:close/>
              </a:path>
            </a:pathLst>
          </a:cu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1CA80C3E-CD07-7AC6-6E9D-EFC3046673C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7103" b="3"/>
          <a:stretch/>
        </p:blipFill>
        <p:spPr>
          <a:xfrm>
            <a:off x="4825" y="4007260"/>
            <a:ext cx="3155071" cy="2850749"/>
          </a:xfrm>
          <a:custGeom>
            <a:avLst/>
            <a:gdLst/>
            <a:ahLst/>
            <a:cxnLst/>
            <a:rect l="l" t="t" r="r" b="b"/>
            <a:pathLst>
              <a:path w="3155071" h="2850749">
                <a:moveTo>
                  <a:pt x="1358746" y="0"/>
                </a:moveTo>
                <a:cubicBezTo>
                  <a:pt x="2350829" y="0"/>
                  <a:pt x="3155071" y="804242"/>
                  <a:pt x="3155071" y="1796325"/>
                </a:cubicBezTo>
                <a:cubicBezTo>
                  <a:pt x="3155071" y="2168356"/>
                  <a:pt x="3041975" y="2513972"/>
                  <a:pt x="2848287" y="2800668"/>
                </a:cubicBezTo>
                <a:lnTo>
                  <a:pt x="2810837" y="2850749"/>
                </a:lnTo>
                <a:lnTo>
                  <a:pt x="0" y="2850749"/>
                </a:lnTo>
                <a:lnTo>
                  <a:pt x="0" y="623564"/>
                </a:lnTo>
                <a:lnTo>
                  <a:pt x="88552" y="526132"/>
                </a:lnTo>
                <a:cubicBezTo>
                  <a:pt x="413623" y="201061"/>
                  <a:pt x="862705" y="0"/>
                  <a:pt x="135874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18183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18537-336D-D1DC-D47B-EEFC0E27E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cs typeface="Calibri Light"/>
              </a:rPr>
              <a:t>References 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4BEF16-2463-5A40-9C9B-CAC24FD327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r>
              <a:rPr lang="en-US" sz="1500" dirty="0">
                <a:ea typeface="+mn-lt"/>
                <a:cs typeface="+mn-lt"/>
              </a:rPr>
              <a:t>Cousins, J. (2020) Food and beverage service. 9thed. London: Hodder Education Group.</a:t>
            </a:r>
          </a:p>
          <a:p>
            <a:r>
              <a:rPr lang="en-US" sz="1500">
                <a:ea typeface="+mn-lt"/>
                <a:cs typeface="+mn-lt"/>
              </a:rPr>
              <a:t>Davis, B et al. (2018) Food and Beverage Management. 6 </a:t>
            </a:r>
            <a:r>
              <a:rPr lang="en-US" sz="1500" err="1">
                <a:ea typeface="+mn-lt"/>
                <a:cs typeface="+mn-lt"/>
              </a:rPr>
              <a:t>edn</a:t>
            </a:r>
            <a:r>
              <a:rPr lang="en-US" sz="1500">
                <a:ea typeface="+mn-lt"/>
                <a:cs typeface="+mn-lt"/>
              </a:rPr>
              <a:t> London: Routledge.</a:t>
            </a:r>
          </a:p>
          <a:p>
            <a:r>
              <a:rPr lang="en-US" sz="1500" dirty="0">
                <a:ea typeface="+mn-lt"/>
                <a:cs typeface="+mn-lt"/>
              </a:rPr>
              <a:t>Jones, R. (2018). The Holy Trinity of Menus: Planning, Pricing and Presenting. Restaurant Insider. https://restaurantinsider.com/the-holy-trinity-of-menus-planning-pricing-and-presenting </a:t>
            </a:r>
          </a:p>
          <a:p>
            <a:r>
              <a:rPr lang="en-US" sz="1500" dirty="0">
                <a:ea typeface="+mn-lt"/>
                <a:cs typeface="+mn-lt"/>
              </a:rPr>
              <a:t>Gregoire, M. (2020). The Holy Trinity of Menu Design. The Restaurant Expert. https://therestaurantexpert.com/the-holy-trinity-of-menu-design </a:t>
            </a:r>
          </a:p>
          <a:p>
            <a:r>
              <a:rPr lang="en-US" sz="1500" dirty="0">
                <a:ea typeface="+mn-lt"/>
                <a:cs typeface="+mn-lt"/>
              </a:rPr>
              <a:t>Godwin, G. (2021). The Three Pillars of Menu Success: The Holy Trinity of Menus. Restaurant Engine. https://www.restaurantengine.com/three-pillars-menu-success-trinity </a:t>
            </a:r>
          </a:p>
          <a:p>
            <a:r>
              <a:rPr lang="en-US" sz="1500" dirty="0">
                <a:ea typeface="+mn-lt"/>
                <a:cs typeface="+mn-lt"/>
              </a:rPr>
              <a:t>Hunt, B. (2022). The Holy Trinity of Menu Design. The Restaurant Design Institute. </a:t>
            </a:r>
            <a:r>
              <a:rPr lang="en-US" sz="1500" dirty="0">
                <a:ea typeface="+mn-lt"/>
                <a:cs typeface="+mn-lt"/>
                <a:hlinkClick r:id="rId2"/>
              </a:rPr>
              <a:t>https://www.therestaurantdesigninstitute.com/the-holy-trinity-of-menu-design</a:t>
            </a:r>
            <a:endParaRPr lang="en-US" sz="1500" dirty="0">
              <a:ea typeface="+mn-lt"/>
              <a:cs typeface="+mn-lt"/>
            </a:endParaRPr>
          </a:p>
          <a:p>
            <a:r>
              <a:rPr lang="en-US" sz="1500" dirty="0">
                <a:ea typeface="+mn-lt"/>
                <a:cs typeface="+mn-lt"/>
              </a:rPr>
              <a:t>Kohn, M. (2020). The Menu of the Holy Trinity. The Journal of Pastoral Care and Counseling, 74(1), 57-63. </a:t>
            </a:r>
          </a:p>
          <a:p>
            <a:r>
              <a:rPr lang="en-US" sz="1500" dirty="0">
                <a:ea typeface="+mn-lt"/>
                <a:cs typeface="+mn-lt"/>
              </a:rPr>
              <a:t>Lee, A., &amp; Ruggieri, M. (2021). The Menu of the Holy Trinity: A Study of the Food History and Culture of the Church. In Religion, Food and Eating in North America (pp. 136-157). Springer, Cham.</a:t>
            </a:r>
            <a:endParaRPr lang="en-US" sz="15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66847379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</TotalTime>
  <Words>552</Words>
  <Application>Microsoft Office PowerPoint</Application>
  <PresentationFormat>Widescreen</PresentationFormat>
  <Paragraphs>39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Calibri Light</vt:lpstr>
      <vt:lpstr>Rockwell</vt:lpstr>
      <vt:lpstr>Wingdings</vt:lpstr>
      <vt:lpstr>Atlas</vt:lpstr>
      <vt:lpstr>Hotel Trinity Valentine’s Menu </vt:lpstr>
      <vt:lpstr>PowerPoint Presentation</vt:lpstr>
      <vt:lpstr>Hotel Trinity Valentine’s Menu Available from February 12th to 14th, 2023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PM 3</cp:lastModifiedBy>
  <cp:revision>182</cp:revision>
  <dcterms:created xsi:type="dcterms:W3CDTF">2023-02-16T06:24:16Z</dcterms:created>
  <dcterms:modified xsi:type="dcterms:W3CDTF">2023-02-16T08:34:48Z</dcterms:modified>
</cp:coreProperties>
</file>