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notesMasterIdLst>
    <p:notesMasterId r:id="rId29"/>
  </p:notesMasterIdLst>
  <p:handoutMasterIdLst>
    <p:handoutMasterId r:id="rId30"/>
  </p:handoutMasterIdLst>
  <p:sldIdLst>
    <p:sldId id="315" r:id="rId4"/>
    <p:sldId id="310" r:id="rId5"/>
    <p:sldId id="308" r:id="rId6"/>
    <p:sldId id="311" r:id="rId7"/>
    <p:sldId id="296" r:id="rId8"/>
    <p:sldId id="303" r:id="rId9"/>
    <p:sldId id="276" r:id="rId10"/>
    <p:sldId id="293" r:id="rId11"/>
    <p:sldId id="312" r:id="rId12"/>
    <p:sldId id="313" r:id="rId13"/>
    <p:sldId id="306" r:id="rId14"/>
    <p:sldId id="307" r:id="rId15"/>
    <p:sldId id="316" r:id="rId16"/>
    <p:sldId id="317" r:id="rId17"/>
    <p:sldId id="318" r:id="rId18"/>
    <p:sldId id="319" r:id="rId19"/>
    <p:sldId id="320" r:id="rId20"/>
    <p:sldId id="321" r:id="rId21"/>
    <p:sldId id="322" r:id="rId22"/>
    <p:sldId id="323" r:id="rId23"/>
    <p:sldId id="324" r:id="rId24"/>
    <p:sldId id="325" r:id="rId25"/>
    <p:sldId id="326" r:id="rId26"/>
    <p:sldId id="329" r:id="rId27"/>
    <p:sldId id="330" r:id="rId28"/>
  </p:sldIdLst>
  <p:sldSz cx="9144000" cy="6858000" type="screen4x3"/>
  <p:notesSz cx="6858000" cy="9144000"/>
  <p:custDataLst>
    <p:tags r:id="rId31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7">
          <p15:clr>
            <a:srgbClr val="A4A3A4"/>
          </p15:clr>
        </p15:guide>
        <p15:guide id="2" orient="horz" pos="2159">
          <p15:clr>
            <a:srgbClr val="A4A3A4"/>
          </p15:clr>
        </p15:guide>
        <p15:guide id="3" orient="horz" pos="3887">
          <p15:clr>
            <a:srgbClr val="A4A3A4"/>
          </p15:clr>
        </p15:guide>
        <p15:guide id="4" orient="horz" pos="895">
          <p15:clr>
            <a:srgbClr val="A4A3A4"/>
          </p15:clr>
        </p15:guide>
        <p15:guide id="5" orient="horz" pos="271">
          <p15:clr>
            <a:srgbClr val="A4A3A4"/>
          </p15:clr>
        </p15:guide>
        <p15:guide id="6" pos="2880">
          <p15:clr>
            <a:srgbClr val="A4A3A4"/>
          </p15:clr>
        </p15:guide>
        <p15:guide id="7" pos="368">
          <p15:clr>
            <a:srgbClr val="A4A3A4"/>
          </p15:clr>
        </p15:guide>
        <p15:guide id="8" pos="8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ase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FA3"/>
    <a:srgbClr val="FFFFCC"/>
    <a:srgbClr val="CCFFFF"/>
    <a:srgbClr val="CCECFF"/>
    <a:srgbClr val="FFCC99"/>
    <a:srgbClr val="99CCFF"/>
    <a:srgbClr val="66FFCC"/>
    <a:srgbClr val="9999FF"/>
    <a:srgbClr val="6600FF"/>
    <a:srgbClr val="99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0867" autoAdjust="0"/>
    <p:restoredTop sz="86790" autoAdjust="0"/>
  </p:normalViewPr>
  <p:slideViewPr>
    <p:cSldViewPr showGuides="1">
      <p:cViewPr varScale="1">
        <p:scale>
          <a:sx n="105" d="100"/>
          <a:sy n="105" d="100"/>
        </p:scale>
        <p:origin x="132" y="68"/>
      </p:cViewPr>
      <p:guideLst>
        <p:guide orient="horz" pos="527"/>
        <p:guide orient="horz" pos="2159"/>
        <p:guide orient="horz" pos="3887"/>
        <p:guide orient="horz" pos="895"/>
        <p:guide orient="horz" pos="271"/>
        <p:guide pos="2880"/>
        <p:guide pos="368"/>
        <p:guide pos="8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howGuides="1">
      <p:cViewPr varScale="1">
        <p:scale>
          <a:sx n="85" d="100"/>
          <a:sy n="85" d="100"/>
        </p:scale>
        <p:origin x="-3786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gs" Target="tags/tag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handoutMaster" Target="handoutMasters/handoutMaster1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fld id="{C3AC1364-F2CE-414E-A918-743429A9B10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994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en-GB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endParaRPr lang="en-GB"/>
          </a:p>
        </p:txBody>
      </p:sp>
      <p:sp>
        <p:nvSpPr>
          <p:cNvPr id="204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en-GB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fld id="{78C8CF8E-0661-493C-B594-51EF308B664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13289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D6722-9B4D-4E29-B226-C325925A8118}" type="slidenum">
              <a:rPr lang="en-US" smtClean="0">
                <a:solidFill>
                  <a:prstClr val="black"/>
                </a:solidFill>
              </a:rPr>
              <a:pPr/>
              <a:t>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975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989652C-EA08-4A74-BA28-A1ADB37D6756}" type="slidenum">
              <a:rPr lang="en-US" smtClean="0"/>
              <a:pPr/>
              <a:t>2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3B0839-D00F-411F-A1B3-D61A90817C4B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C8CF8E-0661-493C-B594-51EF308B664A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C8CF8E-0661-493C-B594-51EF308B664A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C8CF8E-0661-493C-B594-51EF308B664A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C8CF8E-0661-493C-B594-51EF308B664A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C8CF8E-0661-493C-B594-51EF308B664A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C8CF8E-0661-493C-B594-51EF308B664A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baseline="0" dirty="0" smtClean="0">
                <a:latin typeface="Arial" pitchFamily="34" charset="0"/>
              </a:rPr>
              <a:t>Figure 8.7  Simplified example of a TRM for the development of products/services, technologies, and processes for a facilities management service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C8CF8E-0661-493C-B594-51EF308B664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6556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baseline="0" dirty="0" smtClean="0">
                <a:latin typeface="Arial" pitchFamily="34" charset="0"/>
              </a:rPr>
              <a:t>Figure 8.8  Learning potential depends on both technological resource and process ‘distance’</a:t>
            </a:r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63F79A9-6869-4D90-8BA5-D244CFA058A1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baseline="0" dirty="0" smtClean="0">
                <a:latin typeface="Arial" pitchFamily="34" charset="0"/>
              </a:rPr>
              <a:t>Figure 8.9  The reduction in performance during and after the implementation of a new process reflects ‘adjustments costs’</a:t>
            </a: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211824C-77B4-46EA-8B98-D99236C4E99D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>
                <a:latin typeface="Arial" panose="020B0604020202020204" pitchFamily="34" charset="0"/>
              </a:rPr>
              <a:t>Introduction, short presentation.</a:t>
            </a:r>
          </a:p>
        </p:txBody>
      </p:sp>
    </p:spTree>
    <p:extLst>
      <p:ext uri="{BB962C8B-B14F-4D97-AF65-F5344CB8AC3E}">
        <p14:creationId xmlns:p14="http://schemas.microsoft.com/office/powerpoint/2010/main" val="28398453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F0584C1-154D-4A23-B6FC-BB61C1E670DB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69857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Times" panose="02020603050405020304" pitchFamily="18" charset="0"/>
            </a:endParaRP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E41ADB1-62D9-4915-94E2-DAEE53618C96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anose="02020603050405020304" pitchFamily="18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panose="02020603050405020304" pitchFamily="18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60546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600" smtClean="0">
                <a:solidFill>
                  <a:srgbClr val="000000"/>
                </a:solidFill>
                <a:latin typeface="Times" panose="02020603050405020304" pitchFamily="18" charset="0"/>
              </a:rPr>
              <a:t>M&amp;S has 180 sustainability commitments</a:t>
            </a:r>
          </a:p>
          <a:p>
            <a:pPr>
              <a:lnSpc>
                <a:spcPct val="90000"/>
              </a:lnSpc>
            </a:pPr>
            <a:r>
              <a:rPr lang="en-GB" altLang="en-US" sz="2600" smtClean="0">
                <a:solidFill>
                  <a:srgbClr val="000000"/>
                </a:solidFill>
                <a:latin typeface="Times" panose="02020603050405020304" pitchFamily="18" charset="0"/>
              </a:rPr>
              <a:t>Aim to be world’s most sustainable retailer by 2015</a:t>
            </a:r>
          </a:p>
          <a:p>
            <a:pPr>
              <a:lnSpc>
                <a:spcPct val="90000"/>
              </a:lnSpc>
            </a:pPr>
            <a:r>
              <a:rPr lang="en-GB" altLang="en-US" sz="2600" smtClean="0">
                <a:solidFill>
                  <a:srgbClr val="000000"/>
                </a:solidFill>
                <a:latin typeface="Times" panose="02020603050405020304" pitchFamily="18" charset="0"/>
              </a:rPr>
              <a:t>All products to have at least 1 Plan A quality by 2020</a:t>
            </a:r>
          </a:p>
          <a:p>
            <a:pPr>
              <a:lnSpc>
                <a:spcPct val="90000"/>
              </a:lnSpc>
            </a:pPr>
            <a:r>
              <a:rPr lang="en-GB" altLang="en-US" sz="2600" smtClean="0">
                <a:solidFill>
                  <a:srgbClr val="000000"/>
                </a:solidFill>
                <a:latin typeface="Times" panose="02020603050405020304" pitchFamily="18" charset="0"/>
              </a:rPr>
              <a:t>Working with customers &amp; suppliers on 5 core pillars:</a:t>
            </a:r>
          </a:p>
          <a:p>
            <a:pPr lvl="1">
              <a:lnSpc>
                <a:spcPct val="90000"/>
              </a:lnSpc>
              <a:spcBef>
                <a:spcPct val="0"/>
              </a:spcBef>
            </a:pPr>
            <a:r>
              <a:rPr lang="en-US" altLang="en-US" sz="2200" b="1" smtClean="0">
                <a:solidFill>
                  <a:srgbClr val="55A839"/>
                </a:solidFill>
                <a:latin typeface="Times" panose="02020603050405020304" pitchFamily="18" charset="0"/>
              </a:rPr>
              <a:t>Climate Change</a:t>
            </a:r>
          </a:p>
          <a:p>
            <a:pPr lvl="1">
              <a:lnSpc>
                <a:spcPct val="90000"/>
              </a:lnSpc>
              <a:spcBef>
                <a:spcPct val="0"/>
              </a:spcBef>
            </a:pPr>
            <a:r>
              <a:rPr lang="en-US" altLang="en-US" sz="2200" b="1" smtClean="0">
                <a:solidFill>
                  <a:srgbClr val="55A839"/>
                </a:solidFill>
                <a:latin typeface="Times" panose="02020603050405020304" pitchFamily="18" charset="0"/>
              </a:rPr>
              <a:t>Waste</a:t>
            </a:r>
          </a:p>
          <a:p>
            <a:pPr lvl="1">
              <a:lnSpc>
                <a:spcPct val="90000"/>
              </a:lnSpc>
              <a:spcBef>
                <a:spcPct val="0"/>
              </a:spcBef>
            </a:pPr>
            <a:r>
              <a:rPr lang="en-US" altLang="en-US" sz="2200" b="1" smtClean="0">
                <a:solidFill>
                  <a:srgbClr val="55A839"/>
                </a:solidFill>
                <a:latin typeface="Times" panose="02020603050405020304" pitchFamily="18" charset="0"/>
              </a:rPr>
              <a:t>Sustainable Raw Materials</a:t>
            </a:r>
          </a:p>
          <a:p>
            <a:pPr lvl="1">
              <a:lnSpc>
                <a:spcPct val="90000"/>
              </a:lnSpc>
              <a:spcBef>
                <a:spcPct val="0"/>
              </a:spcBef>
            </a:pPr>
            <a:r>
              <a:rPr lang="en-US" altLang="en-US" sz="2200" smtClean="0">
                <a:solidFill>
                  <a:srgbClr val="262673"/>
                </a:solidFill>
                <a:latin typeface="Times" panose="02020603050405020304" pitchFamily="18" charset="0"/>
              </a:rPr>
              <a:t>Health </a:t>
            </a:r>
          </a:p>
          <a:p>
            <a:pPr lvl="1">
              <a:lnSpc>
                <a:spcPct val="90000"/>
              </a:lnSpc>
              <a:spcBef>
                <a:spcPct val="0"/>
              </a:spcBef>
            </a:pPr>
            <a:r>
              <a:rPr lang="en-US" altLang="en-US" sz="2200" smtClean="0">
                <a:solidFill>
                  <a:srgbClr val="262673"/>
                </a:solidFill>
                <a:latin typeface="Times" panose="02020603050405020304" pitchFamily="18" charset="0"/>
              </a:rPr>
              <a:t>Being a Fair Partner</a:t>
            </a:r>
          </a:p>
          <a:p>
            <a:pPr>
              <a:lnSpc>
                <a:spcPct val="90000"/>
              </a:lnSpc>
            </a:pPr>
            <a:endParaRPr lang="en-GB" altLang="en-US" sz="1100" smtClean="0">
              <a:latin typeface="Times" panose="02020603050405020304" pitchFamily="18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BDB923F-51E2-4932-8DC2-E62DDA722777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anose="02020603050405020304" pitchFamily="18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panose="02020603050405020304" pitchFamily="18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804372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E89A4A-36EF-44C0-A87B-B08E472FEA1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4418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254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867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62508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0334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151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1041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967997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455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41672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0809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3630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  <a:prstGeom prst="rect">
            <a:avLst/>
          </a:prstGeo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816430"/>
            <a:ext cx="8229600" cy="47897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rgbClr val="007FA3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Add edition here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5029200" y="1600201"/>
            <a:ext cx="3657600" cy="16001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30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Chapter ##</a:t>
            </a:r>
            <a:endParaRPr lang="en-US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5029200" y="3200400"/>
            <a:ext cx="3657600" cy="292576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200"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Chapter title</a:t>
            </a:r>
            <a:endParaRPr lang="en-US" dirty="0"/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93969" y="6165337"/>
            <a:ext cx="8595360" cy="235463"/>
          </a:xfrm>
          <a:prstGeom prst="rect">
            <a:avLst/>
          </a:prstGeom>
        </p:spPr>
        <p:txBody>
          <a:bodyPr/>
          <a:lstStyle/>
          <a:p>
            <a:endParaRPr lang="en-US" sz="280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>
          <a:xfrm>
            <a:off x="6335713" y="113072"/>
            <a:ext cx="2133600" cy="182880"/>
          </a:xfrm>
          <a:prstGeom prst="rect">
            <a:avLst/>
          </a:prstGeom>
        </p:spPr>
        <p:txBody>
          <a:bodyPr/>
          <a:lstStyle/>
          <a:p>
            <a:fld id="{A9DF6EFB-3F44-496C-A842-1E0B3D3B975A}" type="datetimeFigureOut">
              <a:rPr lang="en-US" sz="2800" b="1" smtClean="0">
                <a:solidFill>
                  <a:srgbClr val="000000"/>
                </a:solidFill>
                <a:latin typeface="Arial" charset="0"/>
              </a:rPr>
              <a:pPr/>
              <a:t>11/29/2018</a:t>
            </a:fld>
            <a:endParaRPr lang="en-US" sz="2800" b="1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469312" y="113072"/>
            <a:ext cx="551783" cy="182880"/>
          </a:xfrm>
          <a:prstGeom prst="rect">
            <a:avLst/>
          </a:prstGeom>
        </p:spPr>
        <p:txBody>
          <a:bodyPr/>
          <a:lstStyle/>
          <a:p>
            <a:fld id="{200B2350-5261-4F5C-9DF5-EF0D264FC8D2}" type="slidenum">
              <a:rPr lang="en-US" sz="2800" b="1" smtClean="0">
                <a:solidFill>
                  <a:srgbClr val="000000"/>
                </a:solidFill>
                <a:latin typeface="Arial" charset="0"/>
              </a:rPr>
              <a:pPr/>
              <a:t>‹#›</a:t>
            </a:fld>
            <a:endParaRPr lang="en-US" sz="2800" b="1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12" name="Picture 11" descr="Pearson Logo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493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6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en-US" altLang="en-US"/>
              <a:t>Click to edit Master title style</a:t>
            </a:r>
          </a:p>
        </p:txBody>
      </p:sp>
      <p:sp>
        <p:nvSpPr>
          <p:cNvPr id="42086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en-US" altLang="en-US"/>
              <a:t>Click to edit Master subtitle style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48F845-ACEB-4ADA-BC7F-C76F4CBD14FD}" type="datetime1">
              <a:rPr lang="en-US" altLang="en-US"/>
              <a:pPr>
                <a:defRPr/>
              </a:pPr>
              <a:t>11/29/2018</a:t>
            </a:fld>
            <a:endParaRPr lang="en-US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6D763F-3186-479D-85EB-20341A803FF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41004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0E282-0304-4BAA-BFD7-5CF3B92D075C}" type="datetime1">
              <a:rPr lang="en-US" altLang="en-US"/>
              <a:pPr>
                <a:defRPr/>
              </a:pPr>
              <a:t>11/29/2018</a:t>
            </a:fld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D37962-F7C3-4591-9A9A-9D5A2CAB865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28910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A5E501-ACAF-43F5-81DC-32EA3A373397}" type="datetime1">
              <a:rPr lang="en-US" altLang="en-US"/>
              <a:pPr>
                <a:defRPr/>
              </a:pPr>
              <a:t>11/29/2018</a:t>
            </a:fld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A82B36-4367-461E-8938-1146DFD6386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227456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9A276E-B4F2-4A04-B263-AB24CF5E7C8F}" type="datetime1">
              <a:rPr lang="en-US" altLang="en-US"/>
              <a:pPr>
                <a:defRPr/>
              </a:pPr>
              <a:t>11/29/2018</a:t>
            </a:fld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EDFA5C-75A9-4C16-B0DD-D5E266A5D8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1136120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FA1297-9C06-4126-BA24-0E53C6383159}" type="datetime1">
              <a:rPr lang="en-US" altLang="en-US"/>
              <a:pPr>
                <a:defRPr/>
              </a:pPr>
              <a:t>11/29/2018</a:t>
            </a:fld>
            <a:endParaRPr lang="en-US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AAB103-8E0A-4554-B5A2-76670DD402D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594021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5CECBA-CA37-4D52-BE0B-3366344BC913}" type="datetime1">
              <a:rPr lang="en-US" altLang="en-US"/>
              <a:pPr>
                <a:defRPr/>
              </a:pPr>
              <a:t>11/29/2018</a:t>
            </a:fld>
            <a:endParaRPr lang="en-US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B681D7-D726-423C-89AC-95208A8CD3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577979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3EBAC6-DCD9-482B-AA1A-23B84FFAAB23}" type="datetime1">
              <a:rPr lang="en-US" altLang="en-US"/>
              <a:pPr>
                <a:defRPr/>
              </a:pPr>
              <a:t>11/29/2018</a:t>
            </a:fld>
            <a:endParaRPr lang="en-US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404353-B44A-4EFF-81F7-5C155E1B8D1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32283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150B4-6987-441D-A40C-5FDD2E280C74}" type="datetime1">
              <a:rPr lang="en-US" altLang="en-US"/>
              <a:pPr>
                <a:defRPr/>
              </a:pPr>
              <a:t>11/29/2018</a:t>
            </a:fld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C9FADE-6B1E-47B3-9BD2-AB48CC2EEA8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6418702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3C8B5-BED9-438C-8CCA-E3191AE4A457}" type="datetime1">
              <a:rPr lang="en-US" altLang="en-US"/>
              <a:pPr>
                <a:defRPr/>
              </a:pPr>
              <a:t>11/29/2018</a:t>
            </a:fld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D8A712-95B3-4B31-8559-A00179AC6B9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197126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B9B1DB-7329-43C9-8805-FB890AFFD590}" type="datetime1">
              <a:rPr lang="en-US" altLang="en-US"/>
              <a:pPr>
                <a:defRPr/>
              </a:pPr>
              <a:t>11/29/2018</a:t>
            </a:fld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FDB46C-E3F7-4624-9F86-8A4FBBA8575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674669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A83CA6-9D58-464F-88E0-66222EE21B93}" type="datetime1">
              <a:rPr lang="en-US" altLang="en-US"/>
              <a:pPr>
                <a:defRPr/>
              </a:pPr>
              <a:t>11/29/2018</a:t>
            </a:fld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172270-4017-4778-AE77-62B5979D599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704019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tevenson cover - falls 2.jpg"/>
          <p:cNvPicPr>
            <a:picLocks noChangeAspect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21649" y="3594100"/>
            <a:ext cx="8936305" cy="3187700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5" name="Picture 4" descr="Stevenson cover - leaf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86600" y="152400"/>
            <a:ext cx="1961707" cy="1371600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6" name="Content Placeholder 8"/>
          <p:cNvSpPr>
            <a:spLocks noGrp="1"/>
          </p:cNvSpPr>
          <p:nvPr>
            <p:ph idx="1"/>
          </p:nvPr>
        </p:nvSpPr>
        <p:spPr>
          <a:xfrm>
            <a:off x="304800" y="1524000"/>
            <a:ext cx="8229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8A0E9-3F16-4996-9991-34F4BCDDF690}" type="datetime1">
              <a:rPr lang="en-US" altLang="en-US"/>
              <a:pPr>
                <a:defRPr/>
              </a:pPr>
              <a:t>11/29/2018</a:t>
            </a:fld>
            <a:endParaRPr lang="en-US" altLang="en-US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248400"/>
            <a:ext cx="3581400" cy="384175"/>
          </a:xfrm>
        </p:spPr>
        <p:txBody>
          <a:bodyPr/>
          <a:lstStyle>
            <a:lvl1pPr algn="l">
              <a:defRPr i="1"/>
            </a:lvl1pPr>
          </a:lstStyle>
          <a:p>
            <a:pPr>
              <a:defRPr/>
            </a:pPr>
            <a:r>
              <a:rPr lang="en-US"/>
              <a:t>Instructor Slides</a:t>
            </a:r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E5A8C-D2FA-4452-AC62-2C3093C6606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73819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 userDrawn="1"/>
        </p:nvSpPr>
        <p:spPr>
          <a:xfrm>
            <a:off x="1600200" y="6429345"/>
            <a:ext cx="716280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sz="700" b="1" dirty="0" smtClean="0">
                <a:solidFill>
                  <a:srgbClr val="00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Copyright © 2016, 2013, 2010 Pearson Education, Inc. All Rights Reserved</a:t>
            </a:r>
          </a:p>
        </p:txBody>
      </p:sp>
      <p:pic>
        <p:nvPicPr>
          <p:cNvPr id="4" name="Picture 3" descr="Pearson Logo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 userDrawn="1"/>
        </p:nvSpPr>
        <p:spPr>
          <a:xfrm>
            <a:off x="1600200" y="6429345"/>
            <a:ext cx="716280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sz="700" b="1" dirty="0" smtClean="0">
                <a:solidFill>
                  <a:srgbClr val="00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Copyright © 2016, 2013, 2010 Pearson Education, Inc.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2489903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1984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latin typeface="Arial" charset="0"/>
              </a:defRPr>
            </a:lvl1pPr>
          </a:lstStyle>
          <a:p>
            <a:pPr>
              <a:defRPr/>
            </a:pPr>
            <a:fld id="{EE16A1C7-B004-4282-934E-69CE316ADBC9}" type="datetime1">
              <a:rPr lang="en-US" altLang="en-US"/>
              <a:pPr>
                <a:defRPr/>
              </a:pPr>
              <a:t>11/29/2018</a:t>
            </a:fld>
            <a:endParaRPr lang="en-US" altLang="en-US"/>
          </a:p>
        </p:txBody>
      </p:sp>
      <p:sp>
        <p:nvSpPr>
          <p:cNvPr id="41984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984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22B271C4-270E-43B6-8F66-D946C586FC6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grpSp>
        <p:nvGrpSpPr>
          <p:cNvPr id="3080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419849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50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51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6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52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53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54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6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55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3" cy="7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56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3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57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3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58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6" cy="73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59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3" cy="73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60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3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61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62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63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6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64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3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65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66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67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6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68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3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69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70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71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72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6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73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3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74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5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75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5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76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6" cy="75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77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3" cy="75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78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  <p:sp>
          <p:nvSpPr>
            <p:cNvPr id="419879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3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Rounded MT Bold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mtClean="0"/>
            </a:p>
          </p:txBody>
        </p:sp>
      </p:grpSp>
    </p:spTree>
    <p:extLst>
      <p:ext uri="{BB962C8B-B14F-4D97-AF65-F5344CB8AC3E}">
        <p14:creationId xmlns:p14="http://schemas.microsoft.com/office/powerpoint/2010/main" val="1642913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hf hdr="0" ft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anose="05000000000000000000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planareport.marksandspencer.com/video-gallery/" TargetMode="External"/><Relationship Id="rId3" Type="http://schemas.openxmlformats.org/officeDocument/2006/relationships/image" Target="../media/image19.pn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dx.doi.org/10.1108/01443571211284205" TargetMode="External"/><Relationship Id="rId1" Type="http://schemas.openxmlformats.org/officeDocument/2006/relationships/slideLayout" Target="../slideLayouts/slideLayout2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41"/>
            <a:ext cx="8229600" cy="622828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l">
              <a:spcBef>
                <a:spcPts val="0"/>
              </a:spcBef>
            </a:pPr>
            <a:r>
              <a:rPr lang="en-US" sz="3400" b="1" dirty="0" smtClean="0">
                <a:solidFill>
                  <a:srgbClr val="007FA3"/>
                </a:solidFill>
                <a:latin typeface="Arial" pitchFamily="34" charset="0"/>
                <a:ea typeface="+mn-ea"/>
                <a:cs typeface="Arial" pitchFamily="34" charset="0"/>
              </a:rPr>
              <a:t>Operations management</a:t>
            </a:r>
            <a:endParaRPr lang="en-US" sz="3400" b="1" dirty="0">
              <a:solidFill>
                <a:srgbClr val="007FA3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968836"/>
            <a:ext cx="8229600" cy="478970"/>
          </a:xfrm>
        </p:spPr>
        <p:txBody>
          <a:bodyPr/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en-US" sz="20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edition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Book Cover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844" y="1486745"/>
            <a:ext cx="3495794" cy="4753187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  <a:effectLst>
            <a:outerShdw blurRad="50800" dist="76200" dir="2700000" algn="tl" rotWithShape="0">
              <a:srgbClr val="000000">
                <a:alpha val="56000"/>
              </a:srgbClr>
            </a:outerShdw>
          </a:effectLst>
        </p:spPr>
      </p:pic>
      <p:sp>
        <p:nvSpPr>
          <p:cNvPr id="5" name="Text Placeholder 4"/>
          <p:cNvSpPr>
            <a:spLocks noGrp="1"/>
          </p:cNvSpPr>
          <p:nvPr>
            <p:ph type="body" sz="quarter" idx="15"/>
          </p:nvPr>
        </p:nvSpPr>
        <p:spPr>
          <a:xfrm>
            <a:off x="4930140" y="2932386"/>
            <a:ext cx="3657600" cy="1151503"/>
          </a:xfrm>
        </p:spPr>
        <p:txBody>
          <a:bodyPr/>
          <a:lstStyle/>
          <a:p>
            <a:pPr marL="0" marR="0" indent="0" algn="l" defTabSz="914400" rtl="0" eaLnBrk="0" fontAlgn="base" latinLnBrk="0" hangingPunct="0"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000" b="0" i="0" baseline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Lecture 8</a:t>
            </a:r>
            <a:endParaRPr lang="en-US" sz="3000" b="0" i="0" baseline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ts val="1200"/>
              </a:spcBef>
            </a:pPr>
            <a:r>
              <a:rPr lang="en-US" dirty="0">
                <a:latin typeface="Arial" pitchFamily="34" charset="0"/>
                <a:cs typeface="Arial" pitchFamily="34" charset="0"/>
              </a:rPr>
              <a:t>P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rocess </a:t>
            </a:r>
            <a:r>
              <a:rPr lang="en-US" dirty="0">
                <a:latin typeface="Arial" pitchFamily="34" charset="0"/>
                <a:cs typeface="Arial" pitchFamily="34" charset="0"/>
              </a:rPr>
              <a:t>technology</a:t>
            </a:r>
            <a:endParaRPr lang="en-US" sz="2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934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extBox 41"/>
          <p:cNvSpPr txBox="1"/>
          <p:nvPr/>
        </p:nvSpPr>
        <p:spPr>
          <a:xfrm>
            <a:off x="19257" y="84666"/>
            <a:ext cx="8389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7FA3"/>
                </a:solidFill>
              </a:rPr>
              <a:t>Figure 8.1  </a:t>
            </a:r>
            <a:br>
              <a:rPr lang="en-US" sz="2400" b="1" dirty="0" smtClean="0">
                <a:solidFill>
                  <a:srgbClr val="007FA3"/>
                </a:solidFill>
              </a:rPr>
            </a:br>
            <a:r>
              <a:rPr lang="en-US" sz="2400" b="1" dirty="0" smtClean="0">
                <a:solidFill>
                  <a:srgbClr val="007FA3"/>
                </a:solidFill>
              </a:rPr>
              <a:t>This </a:t>
            </a:r>
            <a:r>
              <a:rPr lang="en-US" sz="2400" b="1" dirty="0" smtClean="0">
                <a:solidFill>
                  <a:srgbClr val="007FA3"/>
                </a:solidFill>
              </a:rPr>
              <a:t>lecture</a:t>
            </a:r>
            <a:r>
              <a:rPr lang="en-US" sz="2400" b="1" dirty="0" smtClean="0">
                <a:solidFill>
                  <a:srgbClr val="007FA3"/>
                </a:solidFill>
              </a:rPr>
              <a:t> </a:t>
            </a:r>
            <a:r>
              <a:rPr lang="en-US" sz="2400" b="1" dirty="0" smtClean="0">
                <a:solidFill>
                  <a:srgbClr val="007FA3"/>
                </a:solidFill>
              </a:rPr>
              <a:t>examines process technology</a:t>
            </a:r>
          </a:p>
        </p:txBody>
      </p:sp>
      <p:pic>
        <p:nvPicPr>
          <p:cNvPr id="1026" name="Picture 2" descr="Y:\08VOL4\Graphics\Powerpoint\PE_UK\PE522-SLACK\Final files\GIF\ch08\figure8-1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545" y="1083731"/>
            <a:ext cx="8292910" cy="5250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1287500"/>
            <a:ext cx="818230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 smtClean="0"/>
              <a:t> </a:t>
            </a:r>
            <a:r>
              <a:rPr lang="en-GB" sz="2400" i="1" dirty="0" smtClean="0"/>
              <a:t>Process technology </a:t>
            </a:r>
            <a:r>
              <a:rPr lang="en-US" sz="2400" i="1" dirty="0" smtClean="0"/>
              <a:t>– Slack et al. identify the following key questions…</a:t>
            </a:r>
          </a:p>
          <a:p>
            <a:endParaRPr lang="en-US" sz="2400" i="1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79413" indent="-379413">
              <a:buClr>
                <a:srgbClr val="FF0000"/>
              </a:buClr>
              <a:buFont typeface="Wingdings" pitchFamily="2" charset="2"/>
              <a:buChar char="q"/>
            </a:pPr>
            <a:r>
              <a:rPr lang="en-GB" sz="2400" i="1" dirty="0" smtClean="0"/>
              <a:t>What is process technology?</a:t>
            </a:r>
            <a:endParaRPr lang="en-GB" sz="2400" i="1" dirty="0"/>
          </a:p>
          <a:p>
            <a:pPr marL="379413" indent="-379413">
              <a:lnSpc>
                <a:spcPct val="150000"/>
              </a:lnSpc>
              <a:buClr>
                <a:srgbClr val="FF0000"/>
              </a:buClr>
              <a:buFont typeface="Wingdings" pitchFamily="2" charset="2"/>
              <a:buChar char="q"/>
            </a:pPr>
            <a:r>
              <a:rPr lang="en-GB" sz="2400" i="1" dirty="0" smtClean="0"/>
              <a:t>What do operations managers need to know about  process technology?</a:t>
            </a:r>
          </a:p>
          <a:p>
            <a:pPr marL="379413" indent="-379413">
              <a:lnSpc>
                <a:spcPct val="200000"/>
              </a:lnSpc>
              <a:buClr>
                <a:srgbClr val="FF0000"/>
              </a:buClr>
              <a:buFont typeface="Wingdings" pitchFamily="2" charset="2"/>
              <a:buChar char="q"/>
            </a:pPr>
            <a:r>
              <a:rPr lang="en-GB" sz="2400" i="1" dirty="0" smtClean="0"/>
              <a:t>How are process technologies evaluated? </a:t>
            </a:r>
          </a:p>
          <a:p>
            <a:pPr marL="379413" indent="-379413">
              <a:lnSpc>
                <a:spcPct val="200000"/>
              </a:lnSpc>
              <a:buClr>
                <a:srgbClr val="FF0000"/>
              </a:buClr>
              <a:buFont typeface="Wingdings" pitchFamily="2" charset="2"/>
              <a:buChar char="q"/>
            </a:pPr>
            <a:r>
              <a:rPr lang="en-GB" sz="2400" i="1" dirty="0" smtClean="0"/>
              <a:t>How are process technologies implemented?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758" y="31513"/>
            <a:ext cx="4508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007FA3"/>
                </a:solidFill>
              </a:rPr>
              <a:t>Key questions</a:t>
            </a:r>
            <a:endParaRPr lang="en-GB" sz="2800" b="1" dirty="0" smtClean="0">
              <a:solidFill>
                <a:srgbClr val="007F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/>
          <p:nvPr/>
        </p:nvSpPr>
        <p:spPr>
          <a:xfrm>
            <a:off x="19257" y="84666"/>
            <a:ext cx="8389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FA3"/>
                </a:solidFill>
              </a:rPr>
              <a:t>Figure </a:t>
            </a:r>
            <a:r>
              <a:rPr lang="en-US" sz="2400" b="1" dirty="0" smtClean="0">
                <a:solidFill>
                  <a:srgbClr val="007FA3"/>
                </a:solidFill>
              </a:rPr>
              <a:t>8.2</a:t>
            </a:r>
            <a:br>
              <a:rPr lang="en-US" sz="2400" b="1" dirty="0" smtClean="0">
                <a:solidFill>
                  <a:srgbClr val="007FA3"/>
                </a:solidFill>
              </a:rPr>
            </a:br>
            <a:r>
              <a:rPr lang="en-US" sz="2400" b="1" dirty="0" smtClean="0">
                <a:solidFill>
                  <a:srgbClr val="007FA3"/>
                </a:solidFill>
              </a:rPr>
              <a:t>The </a:t>
            </a:r>
            <a:r>
              <a:rPr lang="en-US" sz="2400" b="1" dirty="0">
                <a:solidFill>
                  <a:srgbClr val="007FA3"/>
                </a:solidFill>
              </a:rPr>
              <a:t>three stages of process technology management</a:t>
            </a:r>
          </a:p>
        </p:txBody>
      </p:sp>
      <p:pic>
        <p:nvPicPr>
          <p:cNvPr id="2050" name="Picture 2" descr="Y:\08VOL4\Graphics\Powerpoint\PE_UK\PE522-SLACK\Final files\GIF\ch08\figure8-2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538288"/>
            <a:ext cx="7315200" cy="4147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21897" y="31761"/>
            <a:ext cx="9096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FA3"/>
                </a:solidFill>
              </a:rPr>
              <a:t>Some applications of e-business to OM</a:t>
            </a:r>
            <a:endParaRPr lang="en-GB" sz="2800" b="1" dirty="0">
              <a:solidFill>
                <a:srgbClr val="007FA3"/>
              </a:solidFill>
            </a:endParaRPr>
          </a:p>
        </p:txBody>
      </p:sp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2985365"/>
              </p:ext>
            </p:extLst>
          </p:nvPr>
        </p:nvGraphicFramePr>
        <p:xfrm>
          <a:off x="357798" y="898360"/>
          <a:ext cx="8534682" cy="5266944"/>
        </p:xfrm>
        <a:graphic>
          <a:graphicData uri="http://schemas.openxmlformats.org/drawingml/2006/table">
            <a:tbl>
              <a:tblPr/>
              <a:tblGrid>
                <a:gridCol w="19442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904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0571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1" dirty="0">
                          <a:latin typeface="Arial"/>
                          <a:ea typeface="Times New Roman"/>
                          <a:cs typeface="Times New Roman"/>
                        </a:rPr>
                        <a:t>Organizational tasks</a:t>
                      </a: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1" dirty="0">
                          <a:latin typeface="Arial"/>
                          <a:ea typeface="Times New Roman"/>
                          <a:cs typeface="Times New Roman"/>
                        </a:rPr>
                        <a:t>E-business applications </a:t>
                      </a:r>
                      <a:r>
                        <a:rPr lang="en-GB" sz="1800" b="1" dirty="0" smtClean="0">
                          <a:latin typeface="Arial"/>
                          <a:ea typeface="Times New Roman"/>
                          <a:cs typeface="Times New Roman"/>
                        </a:rPr>
                        <a:t>and/or </a:t>
                      </a:r>
                      <a:r>
                        <a:rPr lang="en-GB" sz="1800" b="1" dirty="0">
                          <a:latin typeface="Arial"/>
                          <a:ea typeface="Times New Roman"/>
                          <a:cs typeface="Times New Roman"/>
                        </a:rPr>
                        <a:t>contributions</a:t>
                      </a: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0857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Design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Customer feedback on requirements, testing and information exchange in new service/product designs, data mining to understand retail consumer behaviour better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0286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Purchasing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Ordering, fund transfer, supplier </a:t>
                      </a:r>
                      <a:r>
                        <a:rPr lang="en-GB" sz="1800" b="0" dirty="0" smtClean="0">
                          <a:latin typeface="Arial"/>
                          <a:ea typeface="Times New Roman"/>
                          <a:cs typeface="Times New Roman"/>
                        </a:rPr>
                        <a:t>selection and </a:t>
                      </a: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supplier portals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Supplier development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Partnership, supplier development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Human resource management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E-recruiting, benefit selection and management, </a:t>
                      </a:r>
                      <a:r>
                        <a:rPr lang="en-GB" sz="1800" b="0" dirty="0" smtClean="0">
                          <a:latin typeface="Arial"/>
                          <a:ea typeface="Times New Roman"/>
                          <a:cs typeface="Times New Roman"/>
                        </a:rPr>
                        <a:t>online </a:t>
                      </a: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and multi-media training and education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Planning and control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Production planning and control, scheduling, inventory management, quality monitoring and control, Enterprise Resource Planning (ERP)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Customer service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 smtClean="0">
                          <a:latin typeface="Arial"/>
                          <a:ea typeface="Times New Roman"/>
                          <a:cs typeface="Times New Roman"/>
                        </a:rPr>
                        <a:t>Online </a:t>
                      </a: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help desks, reduced cycle time, customer services, selection of distribution channels, transportation, </a:t>
                      </a:r>
                      <a:r>
                        <a:rPr lang="en-GB" sz="1800" b="0" dirty="0" smtClean="0">
                          <a:latin typeface="Arial"/>
                          <a:ea typeface="Times New Roman"/>
                          <a:cs typeface="Times New Roman"/>
                        </a:rPr>
                        <a:t>scheduling and </a:t>
                      </a: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third party logistics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9047506"/>
              </p:ext>
            </p:extLst>
          </p:nvPr>
        </p:nvGraphicFramePr>
        <p:xfrm>
          <a:off x="323528" y="1408492"/>
          <a:ext cx="8501122" cy="4290524"/>
        </p:xfrm>
        <a:graphic>
          <a:graphicData uri="http://schemas.openxmlformats.org/drawingml/2006/table">
            <a:tbl>
              <a:tblPr/>
              <a:tblGrid>
                <a:gridCol w="42587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423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24364">
                <a:tc>
                  <a:txBody>
                    <a:bodyPr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Type of interaction between the customer and the </a:t>
                      </a:r>
                      <a:r>
                        <a:rPr lang="en-GB" sz="1800" b="0" dirty="0" smtClean="0">
                          <a:latin typeface="Arial"/>
                          <a:ea typeface="Times New Roman"/>
                          <a:cs typeface="Times New Roman"/>
                        </a:rPr>
                        <a:t>technology</a:t>
                      </a: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Examples</a:t>
                      </a: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61143">
                <a:tc>
                  <a:txBody>
                    <a:bodyPr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Active interaction with the technology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Mobile phone services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Internet-based ordering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 smtClean="0">
                          <a:latin typeface="Arial"/>
                          <a:ea typeface="Times New Roman"/>
                          <a:cs typeface="Times New Roman"/>
                        </a:rPr>
                        <a:t>Email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Cash machines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0857">
                <a:tc>
                  <a:txBody>
                    <a:bodyPr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Passive interaction with the technology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Transport systems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Theme park rides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Automatic car wash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0857">
                <a:tc>
                  <a:txBody>
                    <a:bodyPr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Hidden interaction with the technology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Security cameras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Retail scanners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GB" sz="1800" b="0" dirty="0">
                          <a:latin typeface="Arial"/>
                          <a:ea typeface="Times New Roman"/>
                          <a:cs typeface="Times New Roman"/>
                        </a:rPr>
                        <a:t>Credit card tracking</a:t>
                      </a:r>
                      <a:endParaRPr lang="en-GB" sz="18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5314" marR="6531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33836" y="31326"/>
            <a:ext cx="7858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FA3"/>
                </a:solidFill>
              </a:rPr>
              <a:t>Types of customer processing technology</a:t>
            </a:r>
            <a:endParaRPr lang="en-GB" sz="2800" b="1" dirty="0">
              <a:solidFill>
                <a:srgbClr val="007F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107422" y="75632"/>
            <a:ext cx="8325392" cy="4308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 lIns="0" tIns="0" rIns="0" bIns="0">
            <a:spAutoFit/>
          </a:bodyPr>
          <a:lstStyle/>
          <a:p>
            <a:pPr defTabSz="762000" eaLnBrk="0" hangingPunct="0"/>
            <a:r>
              <a:rPr lang="en-GB" sz="2800" b="1" dirty="0" smtClean="0">
                <a:solidFill>
                  <a:srgbClr val="007FA3"/>
                </a:solidFill>
              </a:rPr>
              <a:t>Does the</a:t>
            </a:r>
            <a:r>
              <a:rPr lang="en-US" sz="2800" b="1" dirty="0" smtClean="0">
                <a:solidFill>
                  <a:srgbClr val="007FA3"/>
                </a:solidFill>
              </a:rPr>
              <a:t> technology fit the processing task?</a:t>
            </a:r>
            <a:endParaRPr lang="en-US" sz="2800" b="1" dirty="0">
              <a:solidFill>
                <a:srgbClr val="007FA3"/>
              </a:solidFill>
            </a:endParaRPr>
          </a:p>
        </p:txBody>
      </p:sp>
      <p:grpSp>
        <p:nvGrpSpPr>
          <p:cNvPr id="32789" name="Group 21"/>
          <p:cNvGrpSpPr>
            <a:grpSpLocks/>
          </p:cNvGrpSpPr>
          <p:nvPr/>
        </p:nvGrpSpPr>
        <p:grpSpPr bwMode="auto">
          <a:xfrm>
            <a:off x="357158" y="2564904"/>
            <a:ext cx="8572498" cy="461963"/>
            <a:chOff x="1015" y="1405"/>
            <a:chExt cx="5400" cy="291"/>
          </a:xfrm>
          <a:solidFill>
            <a:schemeClr val="bg1">
              <a:lumMod val="95000"/>
            </a:schemeClr>
          </a:solidFill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32781" name="Oval 13"/>
            <p:cNvSpPr>
              <a:spLocks noChangeArrowheads="1"/>
            </p:cNvSpPr>
            <p:nvPr/>
          </p:nvSpPr>
          <p:spPr bwMode="auto">
            <a:xfrm>
              <a:off x="1015" y="1480"/>
              <a:ext cx="96" cy="96"/>
            </a:xfrm>
            <a:prstGeom prst="ellipse">
              <a:avLst/>
            </a:prstGeom>
            <a:solidFill>
              <a:srgbClr val="FF0000"/>
            </a:solidFill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endParaRPr lang="en-GB" sz="2400" dirty="0"/>
            </a:p>
          </p:txBody>
        </p:sp>
        <p:sp>
          <p:nvSpPr>
            <p:cNvPr id="32783" name="Text Box 15"/>
            <p:cNvSpPr txBox="1">
              <a:spLocks noChangeArrowheads="1"/>
            </p:cNvSpPr>
            <p:nvPr/>
          </p:nvSpPr>
          <p:spPr bwMode="auto">
            <a:xfrm>
              <a:off x="1203" y="1405"/>
              <a:ext cx="5212" cy="291"/>
            </a:xfrm>
            <a:prstGeom prst="rect">
              <a:avLst/>
            </a:prstGeom>
            <a:grpFill/>
            <a:ln w="28575">
              <a:noFill/>
              <a:miter lim="800000"/>
              <a:headEnd type="none" w="lg" len="med"/>
              <a:tailEnd type="none" w="lg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dirty="0"/>
                <a:t>the extent to which they vary in their degree of automation;</a:t>
              </a:r>
              <a:endParaRPr lang="en-US" sz="2400" dirty="0"/>
            </a:p>
          </p:txBody>
        </p:sp>
      </p:grpSp>
      <p:grpSp>
        <p:nvGrpSpPr>
          <p:cNvPr id="32790" name="Group 22"/>
          <p:cNvGrpSpPr>
            <a:grpSpLocks/>
          </p:cNvGrpSpPr>
          <p:nvPr/>
        </p:nvGrpSpPr>
        <p:grpSpPr bwMode="auto">
          <a:xfrm>
            <a:off x="365095" y="3552334"/>
            <a:ext cx="6278563" cy="461964"/>
            <a:chOff x="1020" y="1892"/>
            <a:chExt cx="3955" cy="291"/>
          </a:xfrm>
          <a:solidFill>
            <a:schemeClr val="bg1">
              <a:lumMod val="95000"/>
            </a:schemeClr>
          </a:solidFill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32784" name="Oval 16"/>
            <p:cNvSpPr>
              <a:spLocks noChangeArrowheads="1"/>
            </p:cNvSpPr>
            <p:nvPr/>
          </p:nvSpPr>
          <p:spPr bwMode="auto">
            <a:xfrm>
              <a:off x="1020" y="1967"/>
              <a:ext cx="96" cy="96"/>
            </a:xfrm>
            <a:prstGeom prst="ellipse">
              <a:avLst/>
            </a:prstGeom>
            <a:solidFill>
              <a:srgbClr val="FF0000"/>
            </a:solidFill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endParaRPr lang="en-GB" sz="2400" dirty="0"/>
            </a:p>
          </p:txBody>
        </p:sp>
        <p:sp>
          <p:nvSpPr>
            <p:cNvPr id="32785" name="Text Box 17"/>
            <p:cNvSpPr txBox="1">
              <a:spLocks noChangeArrowheads="1"/>
            </p:cNvSpPr>
            <p:nvPr/>
          </p:nvSpPr>
          <p:spPr bwMode="auto">
            <a:xfrm>
              <a:off x="1208" y="1892"/>
              <a:ext cx="3767" cy="291"/>
            </a:xfrm>
            <a:prstGeom prst="rect">
              <a:avLst/>
            </a:prstGeom>
            <a:grpFill/>
            <a:ln w="28575">
              <a:noFill/>
              <a:miter lim="800000"/>
              <a:headEnd type="none" w="lg" len="med"/>
              <a:tailEnd type="none" w="lg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dirty="0"/>
                <a:t>the extent to which they vary in their scale;</a:t>
              </a:r>
              <a:endParaRPr lang="en-US" sz="2400" dirty="0"/>
            </a:p>
          </p:txBody>
        </p:sp>
      </p:grpSp>
      <p:grpSp>
        <p:nvGrpSpPr>
          <p:cNvPr id="32791" name="Group 23"/>
          <p:cNvGrpSpPr>
            <a:grpSpLocks/>
          </p:cNvGrpSpPr>
          <p:nvPr/>
        </p:nvGrpSpPr>
        <p:grpSpPr bwMode="auto">
          <a:xfrm>
            <a:off x="373033" y="4450872"/>
            <a:ext cx="8556623" cy="461963"/>
            <a:chOff x="1025" y="2347"/>
            <a:chExt cx="5390" cy="291"/>
          </a:xfrm>
          <a:solidFill>
            <a:schemeClr val="bg1">
              <a:lumMod val="95000"/>
            </a:schemeClr>
          </a:solidFill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32786" name="Oval 18"/>
            <p:cNvSpPr>
              <a:spLocks noChangeArrowheads="1"/>
            </p:cNvSpPr>
            <p:nvPr/>
          </p:nvSpPr>
          <p:spPr bwMode="auto">
            <a:xfrm>
              <a:off x="1025" y="2422"/>
              <a:ext cx="96" cy="96"/>
            </a:xfrm>
            <a:prstGeom prst="ellipse">
              <a:avLst/>
            </a:prstGeom>
            <a:solidFill>
              <a:srgbClr val="FF0000"/>
            </a:solidFill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endParaRPr lang="en-GB" sz="2400" dirty="0"/>
            </a:p>
          </p:txBody>
        </p:sp>
        <p:sp>
          <p:nvSpPr>
            <p:cNvPr id="32787" name="Text Box 19"/>
            <p:cNvSpPr txBox="1">
              <a:spLocks noChangeArrowheads="1"/>
            </p:cNvSpPr>
            <p:nvPr/>
          </p:nvSpPr>
          <p:spPr bwMode="auto">
            <a:xfrm>
              <a:off x="1213" y="2347"/>
              <a:ext cx="5202" cy="291"/>
            </a:xfrm>
            <a:prstGeom prst="rect">
              <a:avLst/>
            </a:prstGeom>
            <a:grpFill/>
            <a:ln w="28575">
              <a:noFill/>
              <a:miter lim="800000"/>
              <a:headEnd type="none" w="lg" len="med"/>
              <a:tailEnd type="none" w="lg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dirty="0"/>
                <a:t>the extent to which they vary in their degree of integration.</a:t>
              </a:r>
              <a:endParaRPr lang="en-US" sz="2400" dirty="0"/>
            </a:p>
          </p:txBody>
        </p:sp>
      </p:grpSp>
      <p:sp>
        <p:nvSpPr>
          <p:cNvPr id="32782" name="Text Box 14"/>
          <p:cNvSpPr txBox="1">
            <a:spLocks noChangeArrowheads="1"/>
          </p:cNvSpPr>
          <p:nvPr/>
        </p:nvSpPr>
        <p:spPr bwMode="auto">
          <a:xfrm>
            <a:off x="467170" y="1297264"/>
            <a:ext cx="8102134" cy="830997"/>
          </a:xfrm>
          <a:prstGeom prst="rect">
            <a:avLst/>
          </a:prstGeom>
          <a:noFill/>
          <a:ln w="28575">
            <a:noFill/>
            <a:miter lim="800000"/>
            <a:headEnd type="none" w="lg" len="med"/>
            <a:tailEnd type="none" w="lg" len="med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i="1" dirty="0"/>
              <a:t>Process technologies can be categorized using three </a:t>
            </a:r>
            <a:r>
              <a:rPr lang="en-GB" sz="2400" i="1" dirty="0" smtClean="0"/>
              <a:t>dimensions…</a:t>
            </a:r>
            <a:endParaRPr lang="en-US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2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2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27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extBox 48"/>
          <p:cNvSpPr txBox="1"/>
          <p:nvPr/>
        </p:nvSpPr>
        <p:spPr>
          <a:xfrm>
            <a:off x="19257" y="84666"/>
            <a:ext cx="88120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FA3"/>
                </a:solidFill>
              </a:rPr>
              <a:t>Figure </a:t>
            </a:r>
            <a:r>
              <a:rPr lang="en-US" sz="2400" b="1" dirty="0" smtClean="0">
                <a:solidFill>
                  <a:srgbClr val="007FA3"/>
                </a:solidFill>
              </a:rPr>
              <a:t>8.5</a:t>
            </a:r>
            <a:br>
              <a:rPr lang="en-US" sz="2400" b="1" dirty="0" smtClean="0">
                <a:solidFill>
                  <a:srgbClr val="007FA3"/>
                </a:solidFill>
              </a:rPr>
            </a:br>
            <a:r>
              <a:rPr lang="en-US" sz="2400" b="1" dirty="0" smtClean="0">
                <a:solidFill>
                  <a:srgbClr val="007FA3"/>
                </a:solidFill>
              </a:rPr>
              <a:t>Different </a:t>
            </a:r>
            <a:r>
              <a:rPr lang="en-US" sz="2400" b="1" dirty="0">
                <a:solidFill>
                  <a:srgbClr val="007FA3"/>
                </a:solidFill>
              </a:rPr>
              <a:t>process technologies are important for different volume–variety combinations</a:t>
            </a:r>
          </a:p>
        </p:txBody>
      </p:sp>
      <p:pic>
        <p:nvPicPr>
          <p:cNvPr id="3074" name="Picture 2" descr="Y:\08VOL4\Graphics\Powerpoint\PE_UK\PE522-SLACK\Final files\GIF\ch08\figure8-5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06" y="1476419"/>
            <a:ext cx="7732294" cy="4586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Box 37"/>
          <p:cNvSpPr txBox="1"/>
          <p:nvPr/>
        </p:nvSpPr>
        <p:spPr>
          <a:xfrm>
            <a:off x="19257" y="84666"/>
            <a:ext cx="8389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FA3"/>
                </a:solidFill>
              </a:rPr>
              <a:t>Figure </a:t>
            </a:r>
            <a:r>
              <a:rPr lang="en-US" sz="2400" b="1" dirty="0" smtClean="0">
                <a:solidFill>
                  <a:srgbClr val="007FA3"/>
                </a:solidFill>
              </a:rPr>
              <a:t>8.6</a:t>
            </a:r>
            <a:br>
              <a:rPr lang="en-US" sz="2400" b="1" dirty="0" smtClean="0">
                <a:solidFill>
                  <a:srgbClr val="007FA3"/>
                </a:solidFill>
              </a:rPr>
            </a:br>
            <a:r>
              <a:rPr lang="en-US" sz="2400" b="1" dirty="0" smtClean="0">
                <a:solidFill>
                  <a:srgbClr val="007FA3"/>
                </a:solidFill>
              </a:rPr>
              <a:t>The </a:t>
            </a:r>
            <a:r>
              <a:rPr lang="en-US" sz="2400" b="1" dirty="0">
                <a:solidFill>
                  <a:srgbClr val="007FA3"/>
                </a:solidFill>
              </a:rPr>
              <a:t>generic form of a technology roadmap (TRM)</a:t>
            </a:r>
          </a:p>
        </p:txBody>
      </p:sp>
      <p:pic>
        <p:nvPicPr>
          <p:cNvPr id="4098" name="Picture 2" descr="Y:\08VOL4\Graphics\Powerpoint\PE_UK\PE522-SLACK\Final files\GIF\ch08\figure8-6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174932"/>
            <a:ext cx="8382000" cy="486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5366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Y:\08VOL4\Graphics\Powerpoint\PE_UK\PE522-SLACK\Final files\GIF\ch08\figure8-7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276" y="1200150"/>
            <a:ext cx="8581448" cy="48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8798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Y:\08VOL4\Graphics\Powerpoint\PE_UK\PE522-SLACK\Final files\GIF\ch08\figure8-8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982" y="878523"/>
            <a:ext cx="6623868" cy="5097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Y:\08VOL4\Graphics\Powerpoint\PE_UK\PE522-SLACK\Final files\GIF\ch08\figure8-9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950733"/>
            <a:ext cx="8382000" cy="4953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76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27200" y="3644900"/>
            <a:ext cx="5473700" cy="1008063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 smtClean="0">
                <a:solidFill>
                  <a:srgbClr val="003399"/>
                </a:solidFill>
                <a:latin typeface="Arial Unicode MS" pitchFamily="34" charset="-128"/>
              </a:rPr>
              <a:t>by</a:t>
            </a:r>
          </a:p>
          <a:p>
            <a:pPr eaLnBrk="1" hangingPunct="1">
              <a:defRPr/>
            </a:pPr>
            <a:r>
              <a:rPr lang="en-GB" b="1" i="1" dirty="0" smtClean="0">
                <a:solidFill>
                  <a:srgbClr val="0033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Unicode MS" pitchFamily="34" charset="-128"/>
              </a:rPr>
              <a:t>Dr Irina Neaga</a:t>
            </a: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0627" y="5085184"/>
            <a:ext cx="2160240" cy="143066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-108520" y="1232173"/>
            <a:ext cx="828092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1" i="0" u="none" strike="noStrike" kern="0" cap="none" spc="50" normalizeH="0" baseline="0" noProof="0" dirty="0">
              <a:ln w="11430"/>
              <a:solidFill>
                <a:srgbClr val="3333CC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SimHei" pitchFamily="2" charset="-122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1" i="0" u="none" strike="noStrike" kern="0" cap="none" spc="50" normalizeH="0" baseline="0" noProof="0" dirty="0">
              <a:ln w="11430"/>
              <a:solidFill>
                <a:srgbClr val="3333CC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SimHei" pitchFamily="2" charset="-122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1" i="0" u="none" strike="noStrike" kern="0" cap="none" spc="50" normalizeH="0" baseline="0" noProof="0" dirty="0">
              <a:ln w="11430"/>
              <a:solidFill>
                <a:srgbClr val="3333CC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SimHei" pitchFamily="2" charset="-122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0" cap="none" spc="50" normalizeH="0" baseline="0" noProof="0" dirty="0">
                <a:ln w="11430"/>
                <a:solidFill>
                  <a:srgbClr val="003366"/>
                </a:solidFill>
                <a:effectLst/>
                <a:uLnTx/>
                <a:uFillTx/>
                <a:latin typeface="Calibri" panose="020F050202020403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Key Developments in Operations Management</a:t>
            </a:r>
            <a:r>
              <a:rPr kumimoji="0" lang="en-US" sz="3200" b="1" i="0" u="none" strike="noStrike" kern="0" cap="none" spc="50" normalizeH="0" baseline="0" noProof="0" dirty="0">
                <a:ln w="11430"/>
                <a:solidFill>
                  <a:srgbClr val="003366"/>
                </a:solidFill>
                <a:effectLst/>
                <a:uLnTx/>
                <a:uFillTx/>
                <a:latin typeface="Calibri" panose="020F050202020403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</a:t>
            </a:r>
          </a:p>
        </p:txBody>
      </p:sp>
      <p:sp>
        <p:nvSpPr>
          <p:cNvPr id="9221" name="Title 1"/>
          <p:cNvSpPr>
            <a:spLocks noGrp="1"/>
          </p:cNvSpPr>
          <p:nvPr>
            <p:ph type="ctrTitle"/>
          </p:nvPr>
        </p:nvSpPr>
        <p:spPr>
          <a:xfrm>
            <a:off x="250825" y="765175"/>
            <a:ext cx="6781800" cy="2133600"/>
          </a:xfrm>
        </p:spPr>
        <p:txBody>
          <a:bodyPr/>
          <a:lstStyle/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06672350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858837"/>
          </a:xfrm>
        </p:spPr>
        <p:txBody>
          <a:bodyPr/>
          <a:lstStyle/>
          <a:p>
            <a:r>
              <a:rPr lang="en-US" altLang="en-US" smtClean="0"/>
              <a:t>Major Historical Developments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981075"/>
            <a:ext cx="8382000" cy="504031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Industrial Revolution			Late 1700s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Scientific Management			Early 1900s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Human Relations Movement		1930s to 1960s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Management Science			Mid-1900s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Computer Age				1970s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Just-In-Time Systems			1980s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Total Quality Management (TQM)	1980s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Reengineering				1980s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Flexibility				1990s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Time-based Competition		1990s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Supply Chain Management		1990s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Global Competition			1990s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Environmental Issues			1990s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Electronic Commerce			Late 1990s – Early 21</a:t>
            </a:r>
            <a:r>
              <a:rPr lang="en-US" altLang="en-US" sz="2000" baseline="30000" smtClean="0"/>
              <a:t>st</a:t>
            </a:r>
            <a:r>
              <a:rPr lang="en-US" altLang="en-US" sz="2000" smtClean="0"/>
              <a:t> Century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Mobile technologies			Early 2000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000" smtClean="0"/>
              <a:t>Big Data and cloud computing		Mid 2000s</a:t>
            </a:r>
          </a:p>
        </p:txBody>
      </p:sp>
      <p:sp>
        <p:nvSpPr>
          <p:cNvPr id="11268" name="Text Box 7"/>
          <p:cNvSpPr txBox="1">
            <a:spLocks noChangeArrowheads="1"/>
          </p:cNvSpPr>
          <p:nvPr/>
        </p:nvSpPr>
        <p:spPr bwMode="auto">
          <a:xfrm>
            <a:off x="4572000" y="6465888"/>
            <a:ext cx="4572000" cy="36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5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Adapted from </a:t>
            </a:r>
          </a:p>
          <a:p>
            <a:pPr marL="0" marR="0" lvl="0" indent="0" algn="l" defTabSz="914400" rtl="0" eaLnBrk="1" fontAlgn="base" latinLnBrk="0" hangingPunct="1">
              <a:lnSpc>
                <a:spcPct val="5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Reid &amp; Sanders, Operations Management, </a:t>
            </a:r>
            <a:r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©</a:t>
            </a:r>
            <a:r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Wiley 2002</a:t>
            </a:r>
          </a:p>
        </p:txBody>
      </p:sp>
    </p:spTree>
    <p:extLst>
      <p:ext uri="{BB962C8B-B14F-4D97-AF65-F5344CB8AC3E}">
        <p14:creationId xmlns:p14="http://schemas.microsoft.com/office/powerpoint/2010/main" val="1507930265"/>
      </p:ext>
    </p:extLst>
  </p:cSld>
  <p:clrMapOvr>
    <a:masterClrMapping/>
  </p:clrMapOvr>
  <p:transition>
    <p:zoom dir="in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304800" y="3282950"/>
            <a:ext cx="86106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0" i="1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2291" name="Rectangle 1"/>
          <p:cNvSpPr>
            <a:spLocks noChangeArrowheads="1"/>
          </p:cNvSpPr>
          <p:nvPr/>
        </p:nvSpPr>
        <p:spPr bwMode="auto">
          <a:xfrm>
            <a:off x="520700" y="2060575"/>
            <a:ext cx="7620000" cy="206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59" anchor="ctr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Sustainability,</a:t>
            </a:r>
            <a:r>
              <a:rPr kumimoji="0" lang="en-GB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especially in the context of carbon emissions and scarce increasingly resources, is likely to grow as a strategic driver of the evolution of the OM.</a:t>
            </a:r>
            <a:endParaRPr kumimoji="0" lang="en-GB" altLang="en-US" sz="3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29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smtClean="0"/>
              <a:t>Key Development: Sustainability </a:t>
            </a:r>
          </a:p>
        </p:txBody>
      </p:sp>
      <p:sp>
        <p:nvSpPr>
          <p:cNvPr id="12293" name="TextBox 5"/>
          <p:cNvSpPr txBox="1">
            <a:spLocks noChangeArrowheads="1"/>
          </p:cNvSpPr>
          <p:nvPr/>
        </p:nvSpPr>
        <p:spPr bwMode="auto">
          <a:xfrm>
            <a:off x="3563938" y="4616450"/>
            <a:ext cx="468153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Source: Brown, S. et al., Strategic OM,  Routledge, 2013</a:t>
            </a:r>
          </a:p>
        </p:txBody>
      </p:sp>
    </p:spTree>
    <p:extLst>
      <p:ext uri="{BB962C8B-B14F-4D97-AF65-F5344CB8AC3E}">
        <p14:creationId xmlns:p14="http://schemas.microsoft.com/office/powerpoint/2010/main" val="1217184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331788" y="1281113"/>
            <a:ext cx="8358187" cy="5276850"/>
            <a:chOff x="386699" y="1266526"/>
            <a:chExt cx="8358697" cy="5277982"/>
          </a:xfrm>
        </p:grpSpPr>
        <p:sp>
          <p:nvSpPr>
            <p:cNvPr id="5" name="Rectangle 4"/>
            <p:cNvSpPr/>
            <p:nvPr/>
          </p:nvSpPr>
          <p:spPr>
            <a:xfrm>
              <a:off x="916956" y="1919128"/>
              <a:ext cx="3445085" cy="64625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600" b="0" i="1" u="none" strike="noStrike" kern="1200" cap="none" spc="0" normalizeH="0" baseline="0" noProof="0" dirty="0">
                  <a:ln>
                    <a:noFill/>
                  </a:ln>
                  <a:solidFill>
                    <a:srgbClr val="E2E2AA">
                      <a:lumMod val="60000"/>
                      <a:lumOff val="40000"/>
                    </a:srgbClr>
                  </a:solidFill>
                  <a:effectLst/>
                  <a:uLnTx/>
                  <a:uFillTx/>
                  <a:latin typeface="Comic Sans MS" pitchFamily="66" charset="0"/>
                  <a:ea typeface="MS PGothic" charset="0"/>
                  <a:cs typeface="MS PGothic" charset="0"/>
                </a:rPr>
                <a:t>Climate Change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6948236" y="4364402"/>
              <a:ext cx="1724130" cy="64625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6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lumMod val="75000"/>
                    </a:srgbClr>
                  </a:solidFill>
                  <a:effectLst/>
                  <a:uLnTx/>
                  <a:uFillTx/>
                  <a:latin typeface="Times New Roman" pitchFamily="18" charset="0"/>
                  <a:ea typeface="MS PGothic" charset="0"/>
                  <a:cs typeface="Times New Roman" pitchFamily="18" charset="0"/>
                </a:rPr>
                <a:t>Poverty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3420596" y="5085282"/>
              <a:ext cx="2559206" cy="58432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CCCC00">
                      <a:lumMod val="50000"/>
                    </a:srgbClr>
                  </a:solidFill>
                  <a:effectLst/>
                  <a:uLnTx/>
                  <a:uFillTx/>
                  <a:latin typeface="Arial Rounded MT Bold" panose="020F0704030504030204" pitchFamily="34" charset="0"/>
                  <a:ea typeface="MS PGothic" charset="0"/>
                  <a:cs typeface="MS PGothic" charset="0"/>
                </a:rPr>
                <a:t>Human Rights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432739" y="4148456"/>
              <a:ext cx="2583021" cy="58591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CCCC00">
                      <a:lumMod val="60000"/>
                      <a:lumOff val="40000"/>
                    </a:srgbClr>
                  </a:solidFill>
                  <a:effectLst/>
                  <a:uLnTx/>
                  <a:uFillTx/>
                  <a:latin typeface="Arial Narrow" pitchFamily="34" charset="0"/>
                  <a:ea typeface="MS PGothic" charset="0"/>
                  <a:cs typeface="MS PGothic" charset="0"/>
                </a:rPr>
                <a:t>Pollution control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6697396" y="2206528"/>
              <a:ext cx="1919405" cy="64625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5C8A8A">
                      <a:lumMod val="50000"/>
                    </a:srgbClr>
                  </a:solidFill>
                  <a:effectLst/>
                  <a:uLnTx/>
                  <a:uFillTx/>
                  <a:latin typeface="Book Antiqua" pitchFamily="18" charset="0"/>
                  <a:ea typeface="MS PGothic" charset="0"/>
                  <a:cs typeface="MS PGothic" charset="0"/>
                </a:rPr>
                <a:t>Peak Oil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3927040" y="2376426"/>
              <a:ext cx="2409972" cy="46206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330066">
                      <a:lumMod val="75000"/>
                    </a:srgbClr>
                  </a:solidFill>
                  <a:effectLst/>
                  <a:uLnTx/>
                  <a:uFillTx/>
                  <a:latin typeface="Arial Narrow" pitchFamily="34" charset="0"/>
                  <a:ea typeface="MS PGothic" charset="0"/>
                  <a:cs typeface="MS PGothic" charset="0"/>
                </a:rPr>
                <a:t>Resource Depletion</a:t>
              </a: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86754" y="2530447"/>
              <a:ext cx="1730481" cy="58432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5C8A8A">
                      <a:lumMod val="75000"/>
                    </a:srgbClr>
                  </a:solidFill>
                  <a:effectLst/>
                  <a:uLnTx/>
                  <a:uFillTx/>
                  <a:latin typeface="Arial Rounded MT Bold" panose="020F0704030504030204" pitchFamily="34" charset="0"/>
                  <a:ea typeface="MS PGothic" charset="0"/>
                  <a:cs typeface="MS PGothic" charset="0"/>
                </a:rPr>
                <a:t>Recycling</a:t>
              </a: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2420410" y="2981394"/>
              <a:ext cx="3119628" cy="46206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808080">
                      <a:lumMod val="50000"/>
                    </a:srgbClr>
                  </a:solidFill>
                  <a:effectLst/>
                  <a:uLnTx/>
                  <a:uFillTx/>
                  <a:latin typeface="Arial Black" pitchFamily="34" charset="0"/>
                  <a:ea typeface="MS PGothic" charset="0"/>
                  <a:cs typeface="MS PGothic" charset="0"/>
                </a:rPr>
                <a:t>Ethical behaviour</a:t>
              </a: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3076088" y="4561295"/>
              <a:ext cx="2930704" cy="52398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1" i="0" u="none" strike="noStrike" kern="1200" cap="none" spc="0" normalizeH="0" baseline="0" noProof="0" dirty="0">
                  <a:ln>
                    <a:noFill/>
                  </a:ln>
                  <a:solidFill>
                    <a:srgbClr val="5C8A8A">
                      <a:lumMod val="50000"/>
                    </a:srgbClr>
                  </a:solidFill>
                  <a:effectLst/>
                  <a:uLnTx/>
                  <a:uFillTx/>
                  <a:latin typeface="Arial Rounded MT Bold" panose="020F0704030504030204" pitchFamily="34" charset="0"/>
                  <a:ea typeface="MS PGothic" charset="0"/>
                  <a:cs typeface="MS PGothic" charset="0"/>
                </a:rPr>
                <a:t>Renewable Energy</a:t>
              </a: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4558904" y="3772138"/>
              <a:ext cx="3586381" cy="46206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CCCC00">
                      <a:lumMod val="75000"/>
                    </a:srgbClr>
                  </a:solidFill>
                  <a:effectLst/>
                  <a:uLnTx/>
                  <a:uFillTx/>
                  <a:latin typeface="Tahoma" pitchFamily="34" charset="0"/>
                  <a:ea typeface="MS PGothic" charset="0"/>
                  <a:cs typeface="Tahoma" pitchFamily="34" charset="0"/>
                </a:rPr>
                <a:t>Environmental protection</a:t>
              </a: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5219344" y="5949067"/>
              <a:ext cx="3526052" cy="52398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1" i="0" u="none" strike="noStrike" kern="1200" cap="none" spc="0" normalizeH="0" baseline="0" noProof="0" dirty="0">
                  <a:ln>
                    <a:noFill/>
                  </a:ln>
                  <a:solidFill>
                    <a:srgbClr val="E2E2AA">
                      <a:lumMod val="75000"/>
                    </a:srgbClr>
                  </a:solidFill>
                  <a:effectLst/>
                  <a:uLnTx/>
                  <a:uFillTx/>
                  <a:latin typeface="Comic Sans MS" pitchFamily="66" charset="0"/>
                  <a:ea typeface="MS PGothic" charset="0"/>
                  <a:cs typeface="MS PGothic" charset="0"/>
                </a:rPr>
                <a:t>Pollution prevention</a:t>
              </a: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93124" y="6020521"/>
              <a:ext cx="3343479" cy="52398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1" i="1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lumMod val="50000"/>
                    </a:srgbClr>
                  </a:solidFill>
                  <a:effectLst/>
                  <a:uLnTx/>
                  <a:uFillTx/>
                  <a:latin typeface="Tahoma" pitchFamily="34" charset="0"/>
                  <a:ea typeface="MS PGothic" charset="0"/>
                  <a:cs typeface="Tahoma" pitchFamily="34" charset="0"/>
                </a:rPr>
                <a:t>Saving the planet</a:t>
              </a: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5503523" y="1476121"/>
              <a:ext cx="2144844" cy="7081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4000" b="0" i="0" u="none" strike="noStrike" kern="1200" cap="none" spc="0" normalizeH="0" baseline="0" noProof="0" dirty="0">
                  <a:ln>
                    <a:noFill/>
                  </a:ln>
                  <a:solidFill>
                    <a:srgbClr val="669999">
                      <a:lumMod val="75000"/>
                    </a:srgbClr>
                  </a:solidFill>
                  <a:effectLst/>
                  <a:uLnTx/>
                  <a:uFillTx/>
                  <a:latin typeface="Lucida Sans Unicode" pitchFamily="34" charset="0"/>
                  <a:ea typeface="MS PGothic" charset="0"/>
                  <a:cs typeface="Lucida Sans Unicode" pitchFamily="34" charset="0"/>
                </a:rPr>
                <a:t>Equality</a:t>
              </a: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386699" y="1266526"/>
              <a:ext cx="3975343" cy="58432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lumMod val="75000"/>
                    </a:srgbClr>
                  </a:solidFill>
                  <a:effectLst/>
                  <a:uLnTx/>
                  <a:uFillTx/>
                  <a:latin typeface="BRADDON" pitchFamily="2" charset="0"/>
                  <a:ea typeface="MS PGothic" charset="0"/>
                  <a:cs typeface="MS PGothic" charset="0"/>
                </a:rPr>
                <a:t>Planning for the future</a:t>
              </a: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6444969" y="5301228"/>
              <a:ext cx="2219460" cy="46206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669999">
                      <a:lumMod val="60000"/>
                      <a:lumOff val="40000"/>
                    </a:srgbClr>
                  </a:solidFill>
                  <a:effectLst/>
                  <a:uLnTx/>
                  <a:uFillTx/>
                  <a:latin typeface="Lucida Sans Unicode" pitchFamily="34" charset="0"/>
                  <a:ea typeface="MS PGothic" charset="0"/>
                  <a:cs typeface="Lucida Sans Unicode" pitchFamily="34" charset="0"/>
                </a:rPr>
                <a:t>Tree Hugging</a:t>
              </a: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432739" y="5156735"/>
              <a:ext cx="2368695" cy="64625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600" b="0" i="0" u="none" strike="noStrike" kern="1200" cap="none" spc="0" normalizeH="0" baseline="0" noProof="0" dirty="0">
                  <a:ln>
                    <a:noFill/>
                  </a:ln>
                  <a:solidFill>
                    <a:srgbClr val="669999">
                      <a:lumMod val="75000"/>
                    </a:srgbClr>
                  </a:solidFill>
                  <a:effectLst/>
                  <a:uLnTx/>
                  <a:uFillTx/>
                  <a:latin typeface="Garamond" pitchFamily="18" charset="0"/>
                  <a:ea typeface="MS PGothic" charset="0"/>
                  <a:cs typeface="MS PGothic" charset="0"/>
                </a:rPr>
                <a:t>Biodiversity</a:t>
              </a: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5905186" y="3038556"/>
              <a:ext cx="2700502" cy="46206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808080">
                      <a:lumMod val="50000"/>
                    </a:srgbClr>
                  </a:solidFill>
                  <a:effectLst/>
                  <a:uLnTx/>
                  <a:uFillTx/>
                  <a:latin typeface="Impact" pitchFamily="34" charset="0"/>
                  <a:ea typeface="MS PGothic" charset="0"/>
                  <a:cs typeface="MS PGothic" charset="0"/>
                </a:rPr>
                <a:t>Waste Management</a:t>
              </a: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1239238" y="3479976"/>
              <a:ext cx="2362344" cy="58432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0" i="0" u="none" strike="noStrike" kern="1200" cap="none" spc="0" normalizeH="0" baseline="0" noProof="0" dirty="0">
                  <a:ln>
                    <a:noFill/>
                  </a:ln>
                  <a:solidFill>
                    <a:srgbClr val="E2E2AA">
                      <a:lumMod val="75000"/>
                    </a:srgbClr>
                  </a:solidFill>
                  <a:effectLst/>
                  <a:uLnTx/>
                  <a:uFillTx/>
                  <a:latin typeface="Arial Black" pitchFamily="34" charset="0"/>
                  <a:ea typeface="MS PGothic" charset="0"/>
                  <a:cs typeface="MS PGothic" charset="0"/>
                </a:rPr>
                <a:t>Longevity</a:t>
              </a:r>
            </a:p>
          </p:txBody>
        </p:sp>
      </p:grpSp>
      <p:sp>
        <p:nvSpPr>
          <p:cNvPr id="14339" name="Title 1"/>
          <p:cNvSpPr txBox="1">
            <a:spLocks/>
          </p:cNvSpPr>
          <p:nvPr/>
        </p:nvSpPr>
        <p:spPr bwMode="auto">
          <a:xfrm>
            <a:off x="277813" y="401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3200" b="1" dirty="0" smtClean="0">
                <a:solidFill>
                  <a:srgbClr val="330066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OM and </a:t>
            </a:r>
            <a:r>
              <a:rPr kumimoji="0" lang="en-GB" alt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330066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anose="020B0600070205080204" pitchFamily="34" charset="-128"/>
                <a:cs typeface="+mn-cs"/>
              </a:rPr>
              <a:t>Sustainability</a:t>
            </a:r>
            <a:endParaRPr kumimoji="0" lang="en-US" altLang="en-US" sz="3200" b="1" i="0" u="none" strike="noStrike" kern="1200" cap="none" spc="0" normalizeH="0" baseline="0" noProof="0" dirty="0" smtClean="0">
              <a:ln>
                <a:noFill/>
              </a:ln>
              <a:solidFill>
                <a:srgbClr val="330066"/>
              </a:solidFill>
              <a:effectLst/>
              <a:uLnTx/>
              <a:uFillTx/>
              <a:latin typeface="Calibri" panose="020F050202020403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26" name="Content Placeholder 1"/>
          <p:cNvSpPr txBox="1">
            <a:spLocks/>
          </p:cNvSpPr>
          <p:nvPr/>
        </p:nvSpPr>
        <p:spPr bwMode="auto">
          <a:xfrm>
            <a:off x="107950" y="1576388"/>
            <a:ext cx="8953500" cy="216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CC00"/>
              </a:buClr>
              <a:buSzPct val="85000"/>
              <a:buFont typeface="Arial" panose="020B0604020202020204" pitchFamily="34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anose="020B0600070205080204" pitchFamily="34" charset="-128"/>
                <a:cs typeface="+mn-cs"/>
              </a:rPr>
              <a:t>In groups of 4 or 5 spend 5 minutes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CC00"/>
              </a:buClr>
              <a:buSzPct val="85000"/>
              <a:buFont typeface="Arial" panose="020B0604020202020204" pitchFamily="34" charset="0"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ＭＳ Ｐゴシック" panose="020B0600070205080204" pitchFamily="34" charset="-128"/>
              <a:cs typeface="+mn-cs"/>
            </a:endParaRPr>
          </a:p>
          <a:p>
            <a:pPr marL="914400" marR="0" lvl="1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CC00"/>
              </a:buClr>
              <a:buSzPct val="85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anose="020B0600070205080204" pitchFamily="34" charset="-128"/>
                <a:cs typeface="+mn-cs"/>
              </a:rPr>
              <a:t>Developing a definition for sustainability</a:t>
            </a:r>
          </a:p>
          <a:p>
            <a:pPr marL="914400" marR="0" lvl="1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CC00"/>
              </a:buClr>
              <a:buSzPct val="85000"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6600"/>
              </a:solidFill>
              <a:effectLst/>
              <a:uLnTx/>
              <a:uFillTx/>
              <a:latin typeface="Calibri" panose="020F0502020204030204" pitchFamily="34" charset="0"/>
              <a:ea typeface="ＭＳ Ｐゴシック" panose="020B0600070205080204" pitchFamily="34" charset="-128"/>
              <a:cs typeface="+mn-cs"/>
            </a:endParaRPr>
          </a:p>
          <a:p>
            <a:pPr marL="914400" marR="0" lvl="1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CC00"/>
              </a:buClr>
              <a:buSzPct val="85000"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6600"/>
              </a:solidFill>
              <a:effectLst/>
              <a:uLnTx/>
              <a:uFillTx/>
              <a:latin typeface="Calibri" panose="020F050202020403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3939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Content Placeholder 2"/>
          <p:cNvSpPr>
            <a:spLocks noGrp="1"/>
          </p:cNvSpPr>
          <p:nvPr>
            <p:ph idx="1"/>
          </p:nvPr>
        </p:nvSpPr>
        <p:spPr>
          <a:xfrm>
            <a:off x="71438" y="1695450"/>
            <a:ext cx="9253537" cy="4525963"/>
          </a:xfrm>
        </p:spPr>
        <p:txBody>
          <a:bodyPr/>
          <a:lstStyle/>
          <a:p>
            <a:r>
              <a:rPr lang="en-GB" altLang="en-US" sz="2800" dirty="0" smtClean="0">
                <a:latin typeface="Calibri" panose="020F0502020204030204" pitchFamily="34" charset="0"/>
              </a:rPr>
              <a:t>Businesses with:</a:t>
            </a:r>
          </a:p>
          <a:p>
            <a:pPr lvl="1"/>
            <a:r>
              <a:rPr lang="en-GB" altLang="en-US" sz="2400" dirty="0" smtClean="0">
                <a:solidFill>
                  <a:srgbClr val="ACA73B"/>
                </a:solidFill>
                <a:latin typeface="Calibri" panose="020F0502020204030204" pitchFamily="34" charset="0"/>
              </a:rPr>
              <a:t>Complex supply chains</a:t>
            </a:r>
          </a:p>
          <a:p>
            <a:pPr lvl="1"/>
            <a:r>
              <a:rPr lang="en-GB" altLang="en-US" sz="2400" dirty="0" smtClean="0">
                <a:solidFill>
                  <a:srgbClr val="ACA73B"/>
                </a:solidFill>
                <a:latin typeface="Calibri" panose="020F0502020204030204" pitchFamily="34" charset="0"/>
              </a:rPr>
              <a:t>Dependency on natural resources</a:t>
            </a:r>
          </a:p>
          <a:p>
            <a:pPr lvl="1"/>
            <a:r>
              <a:rPr lang="en-GB" altLang="en-US" sz="2400" dirty="0" smtClean="0">
                <a:solidFill>
                  <a:srgbClr val="ACA73B"/>
                </a:solidFill>
                <a:latin typeface="Calibri" panose="020F0502020204030204" pitchFamily="34" charset="0"/>
              </a:rPr>
              <a:t>Exposure to emerging economies</a:t>
            </a:r>
          </a:p>
          <a:p>
            <a:endParaRPr lang="en-GB" altLang="en-US" sz="2800" dirty="0" smtClean="0">
              <a:solidFill>
                <a:srgbClr val="292934"/>
              </a:solidFill>
              <a:latin typeface="Calibri" panose="020F0502020204030204" pitchFamily="34" charset="0"/>
            </a:endParaRPr>
          </a:p>
          <a:p>
            <a:r>
              <a:rPr lang="en-GB" altLang="en-US" sz="2800" dirty="0" smtClean="0">
                <a:solidFill>
                  <a:srgbClr val="292934"/>
                </a:solidFill>
                <a:latin typeface="Calibri" panose="020F0502020204030204" pitchFamily="34" charset="0"/>
              </a:rPr>
              <a:t>Subject to stakeholder pressure &amp; scrutiny</a:t>
            </a:r>
          </a:p>
          <a:p>
            <a:r>
              <a:rPr lang="en-GB" altLang="en-US" sz="2800" dirty="0" smtClean="0">
                <a:solidFill>
                  <a:srgbClr val="292934"/>
                </a:solidFill>
                <a:latin typeface="Calibri" panose="020F0502020204030204" pitchFamily="34" charset="0"/>
              </a:rPr>
              <a:t>Address sustainability throughout their operations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dirty="0" smtClean="0">
              <a:solidFill>
                <a:srgbClr val="A53926"/>
              </a:solidFill>
            </a:endParaRPr>
          </a:p>
        </p:txBody>
      </p:sp>
      <p:sp>
        <p:nvSpPr>
          <p:cNvPr id="15363" name="Title 1"/>
          <p:cNvSpPr>
            <a:spLocks noGrp="1"/>
          </p:cNvSpPr>
          <p:nvPr>
            <p:ph type="title"/>
          </p:nvPr>
        </p:nvSpPr>
        <p:spPr>
          <a:xfrm>
            <a:off x="457200" y="323335"/>
            <a:ext cx="8229600" cy="655638"/>
          </a:xfrm>
        </p:spPr>
        <p:txBody>
          <a:bodyPr/>
          <a:lstStyle/>
          <a:p>
            <a:r>
              <a:rPr lang="en-GB" altLang="en-US" sz="3600" dirty="0" smtClean="0">
                <a:latin typeface="Calibri" panose="020F0502020204030204" pitchFamily="34" charset="0"/>
              </a:rPr>
              <a:t>Industry </a:t>
            </a:r>
            <a:r>
              <a:rPr lang="en-GB" altLang="en-US" sz="3600" smtClean="0">
                <a:latin typeface="Calibri" panose="020F0502020204030204" pitchFamily="34" charset="0"/>
              </a:rPr>
              <a:t>Examples Considering</a:t>
            </a:r>
            <a:endParaRPr lang="en-US" altLang="en-US" sz="3600" dirty="0" smtClean="0">
              <a:latin typeface="Calibri" panose="020F0502020204030204" pitchFamily="34" charset="0"/>
            </a:endParaRPr>
          </a:p>
        </p:txBody>
      </p:sp>
      <p:pic>
        <p:nvPicPr>
          <p:cNvPr id="15364" name="Picture 2" descr="ikea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5719763"/>
            <a:ext cx="2879725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10" descr="unilever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3050" y="4114800"/>
            <a:ext cx="1250950" cy="138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Picture 14" descr="toyota logo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063" y="1074738"/>
            <a:ext cx="1863725" cy="153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Picture 16" descr="siemens log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892800"/>
            <a:ext cx="3673475" cy="85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8" name="Picture 6" descr="http://www.sonicstadium.org/wp-content/uploads/2011/11/Marks-Spencer-logo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888" y="2884488"/>
            <a:ext cx="2532062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9" name="Picture 2" descr="http://a1.twimg.com/profile_images/1721819683/B_Q_Logo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5445125"/>
            <a:ext cx="1312862" cy="1303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50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 txBox="1">
            <a:spLocks/>
          </p:cNvSpPr>
          <p:nvPr/>
        </p:nvSpPr>
        <p:spPr bwMode="auto">
          <a:xfrm>
            <a:off x="609600" y="4270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000" b="0" i="0" u="none" strike="noStrike" kern="1200" cap="none" spc="0" normalizeH="0" baseline="0" noProof="0" smtClean="0">
                <a:ln>
                  <a:noFill/>
                </a:ln>
                <a:solidFill>
                  <a:srgbClr val="D2533C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anose="020B0600070205080204" pitchFamily="34" charset="-128"/>
                <a:cs typeface="+mn-cs"/>
              </a:rPr>
              <a:t>Sustainability in Practice</a:t>
            </a:r>
            <a:endParaRPr kumimoji="0" lang="en-US" altLang="en-US" sz="4000" b="0" i="0" u="none" strike="noStrike" kern="1200" cap="none" spc="0" normalizeH="0" baseline="0" noProof="0" smtClean="0">
              <a:ln>
                <a:noFill/>
              </a:ln>
              <a:solidFill>
                <a:srgbClr val="D2533C"/>
              </a:solidFill>
              <a:effectLst/>
              <a:uLnTx/>
              <a:uFillTx/>
              <a:latin typeface="Calibri" panose="020F050202020403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341438"/>
            <a:ext cx="7921625" cy="482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35"/>
          <a:stretch>
            <a:fillRect/>
          </a:stretch>
        </p:blipFill>
        <p:spPr bwMode="auto">
          <a:xfrm>
            <a:off x="1619250" y="1484313"/>
            <a:ext cx="6192838" cy="5243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7" name="Group 6"/>
          <p:cNvGrpSpPr>
            <a:grpSpLocks/>
          </p:cNvGrpSpPr>
          <p:nvPr/>
        </p:nvGrpSpPr>
        <p:grpSpPr bwMode="auto">
          <a:xfrm>
            <a:off x="1655763" y="3175"/>
            <a:ext cx="5832475" cy="6827838"/>
            <a:chOff x="2161249" y="569085"/>
            <a:chExt cx="5034428" cy="6296099"/>
          </a:xfrm>
        </p:grpSpPr>
        <p:pic>
          <p:nvPicPr>
            <p:cNvPr id="17417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865"/>
            <a:stretch>
              <a:fillRect/>
            </a:stretch>
          </p:blipFill>
          <p:spPr bwMode="auto">
            <a:xfrm>
              <a:off x="2161249" y="569085"/>
              <a:ext cx="5034428" cy="62960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418" name="Picture 3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11069" y="569085"/>
              <a:ext cx="1512207" cy="4728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8" name="Group 7"/>
          <p:cNvGrpSpPr>
            <a:grpSpLocks/>
          </p:cNvGrpSpPr>
          <p:nvPr/>
        </p:nvGrpSpPr>
        <p:grpSpPr bwMode="auto">
          <a:xfrm>
            <a:off x="1471613" y="2551113"/>
            <a:ext cx="6200775" cy="1755775"/>
            <a:chOff x="3732212" y="4729481"/>
            <a:chExt cx="5448300" cy="1330276"/>
          </a:xfrm>
        </p:grpSpPr>
        <p:pic>
          <p:nvPicPr>
            <p:cNvPr id="17415" name="Picture 2" descr="http://www.logodesignworks.co.uk/blog/wp-content/images/plan_a_logo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227"/>
            <a:stretch>
              <a:fillRect/>
            </a:stretch>
          </p:blipFill>
          <p:spPr bwMode="auto">
            <a:xfrm>
              <a:off x="3732212" y="4729481"/>
              <a:ext cx="5448300" cy="13302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16" name="Rectangle 5"/>
            <p:cNvSpPr>
              <a:spLocks noChangeArrowheads="1"/>
            </p:cNvSpPr>
            <p:nvPr/>
          </p:nvSpPr>
          <p:spPr bwMode="auto">
            <a:xfrm>
              <a:off x="5253236" y="4736965"/>
              <a:ext cx="2448272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anose="05000000000000000000" pitchFamily="2" charset="2"/>
                <a:buChar char="l"/>
                <a:defRPr sz="3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l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70000"/>
                <a:buFont typeface="Wingdings" panose="05000000000000000000" pitchFamily="2" charset="2"/>
                <a:buChar char="l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folHlink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folHlink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folHlink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folHlink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folHlink"/>
                </a:buClr>
                <a:buSzPct val="80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0" i="0" u="none" strike="noStrike" kern="120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" panose="02020603050405020304" pitchFamily="18" charset="0"/>
                  <a:ea typeface="ＭＳ Ｐゴシック" panose="020B0600070205080204" pitchFamily="34" charset="-128"/>
                  <a:cs typeface="+mn-cs"/>
                  <a:hlinkClick r:id="rId8"/>
                </a:rPr>
                <a:t>Marks &amp; Spencer</a:t>
              </a:r>
              <a:endParaRPr kumimoji="0" lang="en-GB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anose="02020603050405020304" pitchFamily="18" charset="0"/>
                <a:ea typeface="ＭＳ Ｐゴシック" panose="020B0600070205080204" pitchFamily="34" charset="-128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52577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304800" y="3282950"/>
            <a:ext cx="86106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0" i="1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2291" name="Rectangle 1"/>
          <p:cNvSpPr>
            <a:spLocks noChangeArrowheads="1"/>
          </p:cNvSpPr>
          <p:nvPr/>
        </p:nvSpPr>
        <p:spPr bwMode="auto">
          <a:xfrm>
            <a:off x="611188" y="2081213"/>
            <a:ext cx="7848600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59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Rounded MT Bold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Rounded MT Bold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Rounded MT Bold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Rounded MT Bold" pitchFamily="34" charset="0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itchFamily="34" charset="0"/>
                <a:cs typeface="Times New Roman" pitchFamily="18" charset="0"/>
              </a:rPr>
              <a:t>The drive for </a:t>
            </a:r>
            <a:r>
              <a:rPr kumimoji="0" lang="en-GB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itchFamily="34" charset="0"/>
                <a:cs typeface="Times New Roman" pitchFamily="18" charset="0"/>
              </a:rPr>
              <a:t>leanness</a:t>
            </a:r>
            <a:r>
              <a:rPr kumimoji="0" lang="en-GB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itchFamily="34" charset="0"/>
                <a:cs typeface="Times New Roman" pitchFamily="18" charset="0"/>
              </a:rPr>
              <a:t> is likely to continue, both for competitiveness in terms of costs/performance, but also for constant reduction in resources usage and waste</a:t>
            </a:r>
          </a:p>
        </p:txBody>
      </p:sp>
      <p:sp>
        <p:nvSpPr>
          <p:cNvPr id="13316" name="Title 1"/>
          <p:cNvSpPr>
            <a:spLocks noGrp="1"/>
          </p:cNvSpPr>
          <p:nvPr>
            <p:ph type="title"/>
          </p:nvPr>
        </p:nvSpPr>
        <p:spPr>
          <a:xfrm>
            <a:off x="304800" y="692150"/>
            <a:ext cx="7543800" cy="863600"/>
          </a:xfrm>
        </p:spPr>
        <p:txBody>
          <a:bodyPr/>
          <a:lstStyle/>
          <a:p>
            <a:pPr>
              <a:defRPr/>
            </a:pPr>
            <a:r>
              <a:rPr lang="en-GB" altLang="en-US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Development: Lean and JIT </a:t>
            </a:r>
          </a:p>
        </p:txBody>
      </p:sp>
      <p:sp>
        <p:nvSpPr>
          <p:cNvPr id="19461" name="TextBox 6"/>
          <p:cNvSpPr txBox="1">
            <a:spLocks noChangeArrowheads="1"/>
          </p:cNvSpPr>
          <p:nvPr/>
        </p:nvSpPr>
        <p:spPr bwMode="auto">
          <a:xfrm>
            <a:off x="3803650" y="4230688"/>
            <a:ext cx="4681538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Source: Brown, S. et al., Strategic OM,  Routledge, 2013</a:t>
            </a:r>
          </a:p>
        </p:txBody>
      </p:sp>
    </p:spTree>
    <p:extLst>
      <p:ext uri="{BB962C8B-B14F-4D97-AF65-F5344CB8AC3E}">
        <p14:creationId xmlns:p14="http://schemas.microsoft.com/office/powerpoint/2010/main" val="2963782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304800" y="3282950"/>
            <a:ext cx="86106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0" i="1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3315" name="Rectangle 1"/>
          <p:cNvSpPr>
            <a:spLocks noChangeArrowheads="1"/>
          </p:cNvSpPr>
          <p:nvPr/>
        </p:nvSpPr>
        <p:spPr bwMode="auto">
          <a:xfrm>
            <a:off x="539750" y="1543050"/>
            <a:ext cx="7488238" cy="267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59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Rounded MT Bold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Rounded MT Bold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Rounded MT Bold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Rounded MT Bold" pitchFamily="34" charset="0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itchFamily="34" charset="0"/>
                <a:cs typeface="Times New Roman" pitchFamily="18" charset="0"/>
              </a:rPr>
              <a:t>Organisations are likely to face the need to </a:t>
            </a: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itchFamily="34" charset="0"/>
                <a:cs typeface="Times New Roman" pitchFamily="18" charset="0"/>
              </a:rPr>
              <a:t>satisfy customer demands</a:t>
            </a:r>
            <a:r>
              <a:rPr kumimoji="0" lang="en-GB" alt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itchFamily="34" charset="0"/>
                <a:cs typeface="Times New Roman" pitchFamily="18" charset="0"/>
              </a:rPr>
              <a:t> without a ‘steady state’ operating system, at the same time as </a:t>
            </a:r>
            <a:r>
              <a:rPr kumimoji="0" lang="en-GB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itchFamily="34" charset="0"/>
                <a:cs typeface="Times New Roman" pitchFamily="18" charset="0"/>
              </a:rPr>
              <a:t>embracing new technologies</a:t>
            </a:r>
            <a:r>
              <a:rPr kumimoji="0" lang="en-GB" alt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itchFamily="34" charset="0"/>
                <a:cs typeface="Times New Roman" pitchFamily="18" charset="0"/>
              </a:rPr>
              <a:t> and gearing up for new market offerings which may need to be produced in entirely different ways, in different locations, and at dramatically lower cost.</a:t>
            </a:r>
          </a:p>
        </p:txBody>
      </p:sp>
      <p:sp>
        <p:nvSpPr>
          <p:cNvPr id="14340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Developments: IT support </a:t>
            </a:r>
          </a:p>
        </p:txBody>
      </p:sp>
      <p:sp>
        <p:nvSpPr>
          <p:cNvPr id="20485" name="TextBox 5"/>
          <p:cNvSpPr txBox="1">
            <a:spLocks noChangeArrowheads="1"/>
          </p:cNvSpPr>
          <p:nvPr/>
        </p:nvSpPr>
        <p:spPr bwMode="auto">
          <a:xfrm>
            <a:off x="3502025" y="4351338"/>
            <a:ext cx="46799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Source: Brown, S. et al., Strategic OM,  Routledge, 2013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39750" y="4797425"/>
            <a:ext cx="8135938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The increased impact on OM and benefits of IT applications such as ERP  and optimization based on big data analytics, and cloud services</a:t>
            </a:r>
          </a:p>
        </p:txBody>
      </p:sp>
    </p:spTree>
    <p:extLst>
      <p:ext uri="{BB962C8B-B14F-4D97-AF65-F5344CB8AC3E}">
        <p14:creationId xmlns:p14="http://schemas.microsoft.com/office/powerpoint/2010/main" val="2641396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7543800" cy="1295400"/>
          </a:xfrm>
        </p:spPr>
        <p:txBody>
          <a:bodyPr/>
          <a:lstStyle/>
          <a:p>
            <a:pPr>
              <a:defRPr/>
            </a:pPr>
            <a:r>
              <a:rPr lang="en-US" altLang="en-US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Information Flows to support OM</a:t>
            </a:r>
            <a:r>
              <a:rPr lang="en-US" altLang="en-US" sz="3600" dirty="0" smtClean="0"/>
              <a:t/>
            </a:r>
            <a:br>
              <a:rPr lang="en-US" altLang="en-US" sz="3600" dirty="0" smtClean="0"/>
            </a:br>
            <a:endParaRPr lang="en-US" altLang="en-US" sz="3600" dirty="0" smtClean="0"/>
          </a:p>
        </p:txBody>
      </p:sp>
      <p:pic>
        <p:nvPicPr>
          <p:cNvPr id="21507" name="Picture 3" descr="C:\My Documents\Consulting\Reid &amp; Sanders\01_07cop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196975"/>
            <a:ext cx="8208963" cy="51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5475412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304800" y="3282950"/>
            <a:ext cx="86106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0" i="1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339" name="Rectangle 1"/>
          <p:cNvSpPr>
            <a:spLocks noChangeArrowheads="1"/>
          </p:cNvSpPr>
          <p:nvPr/>
        </p:nvSpPr>
        <p:spPr bwMode="auto">
          <a:xfrm>
            <a:off x="433388" y="1944688"/>
            <a:ext cx="8001000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59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Rounded MT Bold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Rounded MT Bold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Rounded MT Bold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Rounded MT Bold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Rounded MT Bold" pitchFamily="34" charset="0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itchFamily="34" charset="0"/>
                <a:cs typeface="Times New Roman" pitchFamily="18" charset="0"/>
              </a:rPr>
              <a:t>Globalisation</a:t>
            </a:r>
            <a:r>
              <a:rPr kumimoji="0" lang="en-GB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Calibri" pitchFamily="34" charset="0"/>
                <a:cs typeface="Times New Roman" pitchFamily="18" charset="0"/>
              </a:rPr>
              <a:t>: There will be  a need for Operations managers with much broader skills sets, including knowledge and awareness of global knowledge economy, understanding of cultural differences, and economic and political trends. </a:t>
            </a:r>
          </a:p>
        </p:txBody>
      </p:sp>
      <p:sp>
        <p:nvSpPr>
          <p:cNvPr id="1638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Development </a:t>
            </a:r>
          </a:p>
        </p:txBody>
      </p:sp>
    </p:spTree>
    <p:extLst>
      <p:ext uri="{BB962C8B-B14F-4D97-AF65-F5344CB8AC3E}">
        <p14:creationId xmlns:p14="http://schemas.microsoft.com/office/powerpoint/2010/main" val="3801401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3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Supply Chain Issues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411663"/>
          </a:xfrm>
        </p:spPr>
        <p:txBody>
          <a:bodyPr/>
          <a:lstStyle/>
          <a:p>
            <a:pPr marL="514350" indent="-514350">
              <a:buFont typeface="Constantia" panose="02030602050306030303" pitchFamily="18" charset="0"/>
              <a:buAutoNum type="arabicPeriod"/>
            </a:pPr>
            <a:r>
              <a:rPr lang="en-US" altLang="en-US" smtClean="0"/>
              <a:t>The need to improve operations</a:t>
            </a:r>
          </a:p>
          <a:p>
            <a:pPr marL="514350" indent="-514350">
              <a:buFont typeface="Constantia" panose="02030602050306030303" pitchFamily="18" charset="0"/>
              <a:buAutoNum type="arabicPeriod"/>
            </a:pPr>
            <a:r>
              <a:rPr lang="en-US" altLang="en-US" smtClean="0"/>
              <a:t>Increasing levels of outsourcing</a:t>
            </a:r>
          </a:p>
          <a:p>
            <a:pPr marL="514350" indent="-514350">
              <a:buFont typeface="Constantia" panose="02030602050306030303" pitchFamily="18" charset="0"/>
              <a:buAutoNum type="arabicPeriod"/>
            </a:pPr>
            <a:r>
              <a:rPr lang="en-US" altLang="en-US" smtClean="0"/>
              <a:t>Increasing transportation costs</a:t>
            </a:r>
          </a:p>
          <a:p>
            <a:pPr marL="514350" indent="-514350">
              <a:buFont typeface="Constantia" panose="02030602050306030303" pitchFamily="18" charset="0"/>
              <a:buAutoNum type="arabicPeriod"/>
            </a:pPr>
            <a:r>
              <a:rPr lang="en-US" altLang="en-US" smtClean="0"/>
              <a:t>Increasing importance and application of e -business</a:t>
            </a:r>
          </a:p>
          <a:p>
            <a:pPr marL="514350" indent="-514350">
              <a:buFont typeface="Constantia" panose="02030602050306030303" pitchFamily="18" charset="0"/>
              <a:buAutoNum type="arabicPeriod"/>
            </a:pPr>
            <a:r>
              <a:rPr lang="en-US" altLang="en-US" smtClean="0"/>
              <a:t>The complexity of supply chains</a:t>
            </a:r>
          </a:p>
          <a:p>
            <a:pPr marL="514350" indent="-514350">
              <a:buFont typeface="Constantia" panose="02030602050306030303" pitchFamily="18" charset="0"/>
              <a:buAutoNum type="arabicPeriod"/>
            </a:pPr>
            <a:r>
              <a:rPr lang="en-US" altLang="en-US" smtClean="0"/>
              <a:t>The need to manage inventories</a:t>
            </a:r>
          </a:p>
          <a:p>
            <a:pPr marL="514350" indent="-514350">
              <a:buFont typeface="Constantia" panose="02030602050306030303" pitchFamily="18" charset="0"/>
              <a:buAutoNum type="arabicPeriod"/>
            </a:pPr>
            <a:r>
              <a:rPr lang="en-US" altLang="en-US" smtClean="0"/>
              <a:t>Managing risks and vulnerabilities (including IT threats)</a:t>
            </a:r>
          </a:p>
          <a:p>
            <a:pPr marL="514350" indent="-514350">
              <a:buFont typeface="Constantia" panose="02030602050306030303" pitchFamily="18" charset="0"/>
              <a:buAutoNum type="arabicPeriod"/>
            </a:pPr>
            <a:endParaRPr lang="en-US" altLang="en-US" smtClean="0"/>
          </a:p>
          <a:p>
            <a:pPr marL="514350" indent="-514350">
              <a:buFont typeface="Wingdings 2" panose="05020102010507070707" pitchFamily="18" charset="2"/>
              <a:buNone/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928572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References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4411662"/>
          </a:xfrm>
        </p:spPr>
        <p:txBody>
          <a:bodyPr/>
          <a:lstStyle/>
          <a:p>
            <a:r>
              <a:rPr lang="en-GB" altLang="en-US" sz="1800" smtClean="0">
                <a:latin typeface="Arial Narrow" panose="020B0606020202030204" pitchFamily="34" charset="0"/>
              </a:rPr>
              <a:t>Alistair Brandon-Jones, Niall Piercy, Nigel Slack, (2012),"Bringing teaching to life: Exploring innovative approaches to operations management education", International Journal of Operations and Production </a:t>
            </a:r>
            <a:r>
              <a:rPr lang="nl-NL" altLang="en-US" sz="1800" smtClean="0">
                <a:latin typeface="Arial Narrow" panose="020B0606020202030204" pitchFamily="34" charset="0"/>
              </a:rPr>
              <a:t>Management, Vol. 32 Iss 12 pp. 1369-1374 http://dx.doi.org/10.1108/01443571211284142</a:t>
            </a:r>
          </a:p>
          <a:p>
            <a:r>
              <a:rPr lang="fr-FR" altLang="en-US" sz="1800" smtClean="0">
                <a:latin typeface="Arial Narrow" panose="020B0606020202030204" pitchFamily="34" charset="0"/>
              </a:rPr>
              <a:t>Pierre-Majorique Léger, Paul Cronan, Patrick Charland, Robert Pellerin, Gilbert Babin, Jacques Robert, </a:t>
            </a:r>
            <a:r>
              <a:rPr lang="en-GB" altLang="en-US" sz="1800" smtClean="0">
                <a:latin typeface="Arial Narrow" panose="020B0606020202030204" pitchFamily="34" charset="0"/>
              </a:rPr>
              <a:t>(2012),"Authentic OM problem solving in an ERP context", International Journal of Operations &amp; Production Management, Vol. 32 Iss 12 pp. 1375-1394 http://dx.doi.org/10.1108/01443571211284151</a:t>
            </a:r>
          </a:p>
          <a:p>
            <a:r>
              <a:rPr lang="en-GB" altLang="en-US" sz="1800" smtClean="0">
                <a:latin typeface="Arial Narrow" panose="020B0606020202030204" pitchFamily="34" charset="0"/>
              </a:rPr>
              <a:t>Niall Piercy, Alistair Brandon-Jones, Emma Brandon-Jones, Colin Campbell, (2012),"Examining the effectiveness of experiential teaching methods in small and large OM modules", International Journal of Operations &amp;amp; Production Management, Vol. 32 Iss 12 pp. 1473-1492 </a:t>
            </a:r>
            <a:r>
              <a:rPr lang="en-GB" altLang="en-US" sz="1800" smtClean="0">
                <a:latin typeface="Arial Narrow" panose="020B0606020202030204" pitchFamily="34" charset="0"/>
                <a:hlinkClick r:id="rId2"/>
              </a:rPr>
              <a:t>http://dx.doi.org/10.1108/01443571211284205</a:t>
            </a:r>
            <a:endParaRPr lang="en-GB" altLang="en-US" sz="1800" smtClean="0">
              <a:latin typeface="Arial Narrow" panose="020B0606020202030204" pitchFamily="34" charset="0"/>
            </a:endParaRPr>
          </a:p>
          <a:p>
            <a:r>
              <a:rPr lang="en-GB" altLang="en-US" sz="1800" smtClean="0">
                <a:latin typeface="Arial Narrow" panose="020B0606020202030204" pitchFamily="34" charset="0"/>
              </a:rPr>
              <a:t>David Bamford Katri Karjalainen Ernest Jenavs, (2012),"An evaluation of problem-based assessment in teaching operations management", International Journal of Operations &amp; Production Management, Vol. 32 Iss 12 pp. 1493 - 1514</a:t>
            </a:r>
          </a:p>
        </p:txBody>
      </p:sp>
    </p:spTree>
    <p:extLst>
      <p:ext uri="{BB962C8B-B14F-4D97-AF65-F5344CB8AC3E}">
        <p14:creationId xmlns:p14="http://schemas.microsoft.com/office/powerpoint/2010/main" val="21018676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386" name="Rectangle 2"/>
          <p:cNvSpPr>
            <a:spLocks noGrp="1" noChangeArrowheads="1"/>
          </p:cNvSpPr>
          <p:nvPr>
            <p:ph type="title"/>
          </p:nvPr>
        </p:nvSpPr>
        <p:spPr>
          <a:xfrm>
            <a:off x="3563938" y="2060575"/>
            <a:ext cx="2087562" cy="1368425"/>
          </a:xfrm>
          <a:effectLst>
            <a:outerShdw dist="35921" dir="2700000" algn="ctr" rotWithShape="0">
              <a:srgbClr val="003399"/>
            </a:outerShdw>
          </a:effectLst>
        </p:spPr>
        <p:txBody>
          <a:bodyPr/>
          <a:lstStyle/>
          <a:p>
            <a:pPr algn="ctr" eaLnBrk="1" hangingPunct="1">
              <a:defRPr/>
            </a:pPr>
            <a:r>
              <a:rPr lang="en-GB" sz="48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Q&amp;A</a:t>
            </a:r>
          </a:p>
        </p:txBody>
      </p:sp>
      <p:sp>
        <p:nvSpPr>
          <p:cNvPr id="400388" name="Rectangle 4"/>
          <p:cNvSpPr>
            <a:spLocks noChangeArrowheads="1"/>
          </p:cNvSpPr>
          <p:nvPr/>
        </p:nvSpPr>
        <p:spPr bwMode="auto">
          <a:xfrm>
            <a:off x="2339975" y="4005263"/>
            <a:ext cx="482441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tx1"/>
            </a:outerShdw>
          </a:effectLst>
        </p:spPr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charset="0"/>
                <a:ea typeface="+mn-ea"/>
                <a:cs typeface="+mn-cs"/>
              </a:rPr>
              <a:t>T h a n k  y o u !</a:t>
            </a:r>
          </a:p>
        </p:txBody>
      </p:sp>
      <p:sp>
        <p:nvSpPr>
          <p:cNvPr id="28676" name="Date Placeholder 5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B84C2B9-7AC5-49DF-8BC4-FABDCA994C57}" type="datetime1">
              <a:rPr kumimoji="0" lang="en-US" altLang="en-US" sz="1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11/29/2018</a:t>
            </a:fld>
            <a:endParaRPr kumimoji="0" lang="en-US" altLang="en-US" sz="10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15366" name="Picture 6"/>
          <p:cNvPicPr>
            <a:picLocks noChangeAspect="1" noChangeArrowheads="1"/>
          </p:cNvPicPr>
          <p:nvPr/>
        </p:nvPicPr>
        <p:blipFill rotWithShape="1">
          <a:blip r:embed="rId2" cstate="print"/>
          <a:srcRect b="8769"/>
          <a:stretch/>
        </p:blipFill>
        <p:spPr bwMode="auto">
          <a:xfrm>
            <a:off x="179512" y="188640"/>
            <a:ext cx="8712968" cy="15109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0902552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1"/>
  <p:tag name="MMPROD_UIDATA" val="&lt;database version=&quot;6.0&quot;&gt;&lt;object type=&quot;1&quot; unique_id=&quot;10001&quot;&gt;&lt;object type=&quot;8&quot; unique_id=&quot;16722&quot;&gt;&lt;/object&gt;&lt;object type=&quot;2&quot; unique_id=&quot;16723&quot;&gt;&lt;object type=&quot;3&quot; unique_id=&quot;16724&quot;&gt;&lt;property id=&quot;20148&quot; value=&quot;5&quot;/&gt;&lt;property id=&quot;20300&quot; value=&quot;Slide 1 - &amp;quot;Operations management&amp;quot;&quot;/&gt;&lt;property id=&quot;20307&quot; value=&quot;315&quot;/&gt;&lt;/object&gt;&lt;object type=&quot;3&quot; unique_id=&quot;16725&quot;&gt;&lt;property id=&quot;20148&quot; value=&quot;5&quot;/&gt;&lt;property id=&quot;20300&quot; value=&quot;Slide 2&quot;/&gt;&lt;property id=&quot;20307&quot; value=&quot;310&quot;/&gt;&lt;/object&gt;&lt;object type=&quot;3&quot; unique_id=&quot;16726&quot;&gt;&lt;property id=&quot;20148&quot; value=&quot;5&quot;/&gt;&lt;property id=&quot;20300&quot; value=&quot;Slide 3&quot;/&gt;&lt;property id=&quot;20307&quot; value=&quot;308&quot;/&gt;&lt;/object&gt;&lt;object type=&quot;3&quot; unique_id=&quot;16727&quot;&gt;&lt;property id=&quot;20148&quot; value=&quot;5&quot;/&gt;&lt;property id=&quot;20300&quot; value=&quot;Slide 4&quot;/&gt;&lt;property id=&quot;20307&quot; value=&quot;311&quot;/&gt;&lt;/object&gt;&lt;object type=&quot;3&quot; unique_id=&quot;16728&quot;&gt;&lt;property id=&quot;20148&quot; value=&quot;5&quot;/&gt;&lt;property id=&quot;20300&quot; value=&quot;Slide 5&quot;/&gt;&lt;property id=&quot;20307&quot; value=&quot;296&quot;/&gt;&lt;/object&gt;&lt;object type=&quot;3&quot; unique_id=&quot;16729&quot;&gt;&lt;property id=&quot;20148&quot; value=&quot;5&quot;/&gt;&lt;property id=&quot;20300&quot; value=&quot;Slide 6&quot;/&gt;&lt;property id=&quot;20307&quot; value=&quot;303&quot;/&gt;&lt;/object&gt;&lt;object type=&quot;3&quot; unique_id=&quot;16731&quot;&gt;&lt;property id=&quot;20148&quot; value=&quot;5&quot;/&gt;&lt;property id=&quot;20300&quot; value=&quot;Slide 7&quot;/&gt;&lt;property id=&quot;20307&quot; value=&quot;276&quot;/&gt;&lt;/object&gt;&lt;object type=&quot;3&quot; unique_id=&quot;16732&quot;&gt;&lt;property id=&quot;20148&quot; value=&quot;5&quot;/&gt;&lt;property id=&quot;20300&quot; value=&quot;Slide 8&quot;/&gt;&lt;property id=&quot;20307&quot; value=&quot;293&quot;/&gt;&lt;/object&gt;&lt;object type=&quot;3&quot; unique_id=&quot;16733&quot;&gt;&lt;property id=&quot;20148&quot; value=&quot;5&quot;/&gt;&lt;property id=&quot;20300&quot; value=&quot;Slide 9&quot;/&gt;&lt;property id=&quot;20307&quot; value=&quot;312&quot;/&gt;&lt;/object&gt;&lt;object type=&quot;3&quot; unique_id=&quot;16734&quot;&gt;&lt;property id=&quot;20148&quot; value=&quot;5&quot;/&gt;&lt;property id=&quot;20300&quot; value=&quot;Slide 10&quot;/&gt;&lt;property id=&quot;20307&quot; value=&quot;313&quot;/&gt;&lt;/object&gt;&lt;object type=&quot;3&quot; unique_id=&quot;16735&quot;&gt;&lt;property id=&quot;20148&quot; value=&quot;5&quot;/&gt;&lt;property id=&quot;20300&quot; value=&quot;Slide 11&quot;/&gt;&lt;property id=&quot;20307&quot; value=&quot;306&quot;/&gt;&lt;/object&gt;&lt;object type=&quot;3&quot; unique_id=&quot;16736&quot;&gt;&lt;property id=&quot;20148&quot; value=&quot;5&quot;/&gt;&lt;property id=&quot;20300&quot; value=&quot;Slide 12&quot;/&gt;&lt;property id=&quot;20307&quot; value=&quot;307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8575" cap="flat" cmpd="sng" algn="ctr">
          <a:solidFill>
            <a:srgbClr val="6600FF"/>
          </a:solidFill>
          <a:prstDash val="solid"/>
          <a:round/>
          <a:headEnd type="triangle" w="lg" len="med"/>
          <a:tailEnd type="triangle" w="lg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8575" cap="flat" cmpd="sng" algn="ctr">
          <a:solidFill>
            <a:srgbClr val="6600FF"/>
          </a:solidFill>
          <a:prstDash val="solid"/>
          <a:round/>
          <a:headEnd type="triangle" w="lg" len="med"/>
          <a:tailEnd type="triangle" w="lg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arrow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arrow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Network">
  <a:themeElements>
    <a:clrScheme name="Network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Networ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rgbClr val="4D4D4D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 Rounded MT Bold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rgbClr val="4D4D4D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 Rounded MT Bold" pitchFamily="34" charset="0"/>
          </a:defRPr>
        </a:defPPr>
      </a:lstStyle>
    </a:lnDef>
  </a:objectDefaults>
  <a:extraClrSchemeLst>
    <a:extraClrScheme>
      <a:clrScheme name="Network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5876</TotalTime>
  <Words>995</Words>
  <Application>Microsoft Office PowerPoint</Application>
  <PresentationFormat>On-screen Show (4:3)</PresentationFormat>
  <Paragraphs>170</Paragraphs>
  <Slides>25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50" baseType="lpstr">
      <vt:lpstr>Arial Unicode MS</vt:lpstr>
      <vt:lpstr>ＭＳ Ｐゴシック</vt:lpstr>
      <vt:lpstr>ＭＳ Ｐゴシック</vt:lpstr>
      <vt:lpstr>Arial</vt:lpstr>
      <vt:lpstr>Arial Black</vt:lpstr>
      <vt:lpstr>Arial Narrow</vt:lpstr>
      <vt:lpstr>Arial Rounded MT Bold</vt:lpstr>
      <vt:lpstr>Book Antiqua</vt:lpstr>
      <vt:lpstr>BRADDON</vt:lpstr>
      <vt:lpstr>Calibri</vt:lpstr>
      <vt:lpstr>Comic Sans MS</vt:lpstr>
      <vt:lpstr>Constantia</vt:lpstr>
      <vt:lpstr>Garamond</vt:lpstr>
      <vt:lpstr>Impact</vt:lpstr>
      <vt:lpstr>Lucida Sans Unicode</vt:lpstr>
      <vt:lpstr>SimHei</vt:lpstr>
      <vt:lpstr>Tahoma</vt:lpstr>
      <vt:lpstr>Times</vt:lpstr>
      <vt:lpstr>Times New Roman</vt:lpstr>
      <vt:lpstr>Verdana</vt:lpstr>
      <vt:lpstr>Wingdings</vt:lpstr>
      <vt:lpstr>Wingdings 2</vt:lpstr>
      <vt:lpstr>Default Design</vt:lpstr>
      <vt:lpstr>1_Default Design</vt:lpstr>
      <vt:lpstr>Network</vt:lpstr>
      <vt:lpstr>Operations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Major Historical Developments</vt:lpstr>
      <vt:lpstr>Key Development: Sustainability </vt:lpstr>
      <vt:lpstr>PowerPoint Presentation</vt:lpstr>
      <vt:lpstr>Industry Examples Considering</vt:lpstr>
      <vt:lpstr>PowerPoint Presentation</vt:lpstr>
      <vt:lpstr>Key Development: Lean and JIT </vt:lpstr>
      <vt:lpstr>Key Developments: IT support </vt:lpstr>
      <vt:lpstr>Information Flows to support OM </vt:lpstr>
      <vt:lpstr>Key Development </vt:lpstr>
      <vt:lpstr>Supply Chain Issues</vt:lpstr>
      <vt:lpstr>References</vt:lpstr>
      <vt:lpstr>Q&amp;A</vt:lpstr>
    </vt:vector>
  </TitlesOfParts>
  <Company>Warwick Business School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Preferred Customer</dc:creator>
  <cp:lastModifiedBy>Irina Neaga</cp:lastModifiedBy>
  <cp:revision>120</cp:revision>
  <dcterms:created xsi:type="dcterms:W3CDTF">2003-01-17T17:47:03Z</dcterms:created>
  <dcterms:modified xsi:type="dcterms:W3CDTF">2018-11-29T10:16:19Z</dcterms:modified>
</cp:coreProperties>
</file>