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0" r:id="rId1"/>
  </p:sldMasterIdLst>
  <p:notesMasterIdLst>
    <p:notesMasterId r:id="rId20"/>
  </p:notesMasterIdLst>
  <p:sldIdLst>
    <p:sldId id="342" r:id="rId2"/>
    <p:sldId id="421" r:id="rId3"/>
    <p:sldId id="464" r:id="rId4"/>
    <p:sldId id="472" r:id="rId5"/>
    <p:sldId id="473" r:id="rId6"/>
    <p:sldId id="441" r:id="rId7"/>
    <p:sldId id="463" r:id="rId8"/>
    <p:sldId id="466" r:id="rId9"/>
    <p:sldId id="471" r:id="rId10"/>
    <p:sldId id="467" r:id="rId11"/>
    <p:sldId id="455" r:id="rId12"/>
    <p:sldId id="468" r:id="rId13"/>
    <p:sldId id="469" r:id="rId14"/>
    <p:sldId id="470" r:id="rId15"/>
    <p:sldId id="373" r:id="rId16"/>
    <p:sldId id="433" r:id="rId17"/>
    <p:sldId id="436" r:id="rId18"/>
    <p:sldId id="363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D4D25D-D5CA-499C-918F-60EB5A18A2DB}" v="15" dt="2024-02-14T22:52:07.869"/>
    <p1510:client id="{BA8B0FD0-D772-48FD-A4E2-0085B5995A17}" v="19" dt="2024-02-14T10:43:49.2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89659" autoAdjust="0"/>
  </p:normalViewPr>
  <p:slideViewPr>
    <p:cSldViewPr snapToGrid="0">
      <p:cViewPr varScale="1">
        <p:scale>
          <a:sx n="114" d="100"/>
          <a:sy n="114" d="100"/>
        </p:scale>
        <p:origin x="150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483598-E19B-4528-94CA-FD9CB073F4AF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47724D-926C-431E-8EFA-03FCC795E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400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Robbins and Coulter, 2021, p. 315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47724D-926C-431E-8EFA-03FCC795E6D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4305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FA7F1F-578F-DBEE-0EB3-74520B7CF1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46C45A-DADB-4EC5-1394-2BE6596DE66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DB64DC-60F9-9ED3-4296-4FB08324EE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Robbins and Coulter, 2021, p. 315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14AF65-AB56-C57F-19D2-2E9798973F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47724D-926C-431E-8EFA-03FCC795E6D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5338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>
            <a:extLst>
              <a:ext uri="{FF2B5EF4-FFF2-40B4-BE49-F238E27FC236}">
                <a16:creationId xmlns:a16="http://schemas.microsoft.com/office/drawing/2014/main" id="{001DD2D0-AC9F-1EC2-5F4C-2B31F8F4689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Notes Placeholder 2">
            <a:extLst>
              <a:ext uri="{FF2B5EF4-FFF2-40B4-BE49-F238E27FC236}">
                <a16:creationId xmlns:a16="http://schemas.microsoft.com/office/drawing/2014/main" id="{AD0CE2B8-0317-B656-7F69-879FBAA391F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71450" indent="-171450" eaLnBrk="1" hangingPunct="1">
              <a:buFont typeface="Arial" panose="020B0604020202020204" pitchFamily="34" charset="0"/>
              <a:buChar char="•"/>
            </a:pPr>
            <a:endParaRPr lang="en-GB" altLang="en-US" dirty="0"/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E7FD1F5E-1618-5147-4EF2-7B53C39863A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46B95D0-3FF9-47AB-A584-25150FD95346}" type="slidenum">
              <a:rPr lang="en-GB" altLang="en-US" smtClean="0">
                <a:latin typeface="Verdana" panose="020B0604030504040204" pitchFamily="34" charset="0"/>
              </a:rPr>
              <a:pPr/>
              <a:t>6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07394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>
            <a:extLst>
              <a:ext uri="{FF2B5EF4-FFF2-40B4-BE49-F238E27FC236}">
                <a16:creationId xmlns:a16="http://schemas.microsoft.com/office/drawing/2014/main" id="{001DD2D0-AC9F-1EC2-5F4C-2B31F8F4689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Notes Placeholder 2">
            <a:extLst>
              <a:ext uri="{FF2B5EF4-FFF2-40B4-BE49-F238E27FC236}">
                <a16:creationId xmlns:a16="http://schemas.microsoft.com/office/drawing/2014/main" id="{AD0CE2B8-0317-B656-7F69-879FBAA391F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71450" indent="-171450" eaLnBrk="1" hangingPunct="1">
              <a:buFont typeface="Arial" panose="020B0604020202020204" pitchFamily="34" charset="0"/>
              <a:buChar char="•"/>
            </a:pPr>
            <a:endParaRPr lang="en-GB" altLang="en-US" dirty="0"/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E7FD1F5E-1618-5147-4EF2-7B53C39863A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46B95D0-3FF9-47AB-A584-25150FD95346}" type="slidenum">
              <a:rPr lang="en-GB" altLang="en-US" smtClean="0">
                <a:latin typeface="Verdana" panose="020B0604030504040204" pitchFamily="34" charset="0"/>
              </a:rPr>
              <a:pPr/>
              <a:t>7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53365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Culture has consistently show to be a highly relevant contingency variable in leadership. Organisational culture shapes what leadership style is appropriate. For example, what is appropriate in a military organisation is likely to be very different than in a consulting firm. (Robbins and Coulter, 2021, p.495)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47724D-926C-431E-8EFA-03FCC795E6D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2211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47724D-926C-431E-8EFA-03FCC795E6D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040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47724D-926C-431E-8EFA-03FCC795E6D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589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4F6303-0712-44D2-DAD8-E87226BEC4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6E7673-49BC-7E08-CB02-EEADBBBD98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288F09-180A-D085-7E8F-7AE605E993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099F5D-310E-A4B9-10CA-0E6F7DEBAD6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47724D-926C-431E-8EFA-03FCC795E6D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2335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 use the contingency factor to answer the last question.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5397A7-8CE3-4802-96CA-82AA1E29CA1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5850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F8CE1-620C-8EF8-80A0-01FDC5668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7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C71EF-7BE2-E495-ED93-2F86E2F0D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2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240DC-BA97-87DC-D68F-C5EF069EF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F359BAA-4C3D-44E8-B8AA-0115E484A98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4473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38D1D-B29F-BC68-B6D8-AE0214C3B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F35D-8F8B-031B-ED97-C527A0C66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36986-680D-D5F7-2095-2DC26508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B9CAAEB-5DD4-4716-AEA0-BEF1B1D22BD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098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16508-4EAC-38EA-DF6F-35F5A575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60829AF-2835-B5BB-D8F9-67D323F650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1849F-B6E9-463C-863F-F83F5B516C9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7955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C481B4-C284-18D7-98B5-E024F9229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FA29D-FC7B-1A28-0B63-15133E088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04277-C628-43FA-A2BC-FD18438DA07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8441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F76049F-8A4E-17BA-A0AF-8B54A8952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9E5558-173F-8F97-2B5B-9743509B5F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160C6-49D9-4220-8F9B-E6D75A4A520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4693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3026A9-D188-5B32-1D28-117AABA37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BD87585-89B6-0A99-831F-4521F222D7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76563-ED30-428B-AA1A-693B19CC86B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3549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E7305D1-919F-9EE6-A07B-9BEBC118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8AE56A-C1AA-B757-BAFA-3F29A9FF1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080E3-C8E4-4072-87F6-5D763E1F83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8666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AB48E6-C64F-16F8-A748-BF5EFF63D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C6C62-4763-3789-8066-F9DB6399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13F12-140F-4D67-A983-8262FE4BD8B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9567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ED16D8-FC06-B3CF-CAB8-F06CFF02D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7A3E6-79F3-43BF-724E-C3A6C2E41C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800EC-6038-4ABE-90F4-B340C636B6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9240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3614C-B08F-9816-8FCF-EC133D1FC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52B20-12E6-BE8A-DE8D-962C4B1985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FB4C0-BCC1-4045-872C-DFC030CF8FA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1210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B97FC-D01C-577D-A9A6-7F0CF5CE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DB45FA-9C04-75A0-422E-B14DBBDCB2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920C4-CCA8-4BB0-BD4A-982A7DEE6F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20734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1974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9135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28280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3125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15857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1949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593553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037752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256018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474602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57718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152921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414776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2962301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74145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4063068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922977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1282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26030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018007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992181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34525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image" Target="../media/image1.jpeg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3E9FF1B-67D2-3290-BB63-5D347C50FA8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5FF2184-C087-A594-151D-0BF63EBA5D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753DE-CDF2-3A70-F374-C39104479B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28B4E-29EA-F6CE-AB70-F9447AE6A8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31F3F4A0-9296-4EBF-B673-F9FBF68C122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7012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  <p:sldLayoutId id="2147483669" r:id="rId19"/>
    <p:sldLayoutId id="2147483670" r:id="rId20"/>
    <p:sldLayoutId id="2147483671" r:id="rId21"/>
    <p:sldLayoutId id="2147483672" r:id="rId22"/>
    <p:sldLayoutId id="2147483673" r:id="rId23"/>
    <p:sldLayoutId id="2147483674" r:id="rId24"/>
    <p:sldLayoutId id="2147483675" r:id="rId25"/>
    <p:sldLayoutId id="2147483676" r:id="rId26"/>
    <p:sldLayoutId id="2147483677" r:id="rId27"/>
    <p:sldLayoutId id="2147483678" r:id="rId28"/>
    <p:sldLayoutId id="2147483679" r:id="rId29"/>
    <p:sldLayoutId id="2147483680" r:id="rId30"/>
    <p:sldLayoutId id="2147483681" r:id="rId31"/>
    <p:sldLayoutId id="2147483682" r:id="rId32"/>
    <p:sldLayoutId id="2147483683" r:id="rId3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isualcapitalist.com/who-are-the-longest-serving-active-ceos-in-the-sp-500/" TargetMode="External"/><Relationship Id="rId2" Type="http://schemas.openxmlformats.org/officeDocument/2006/relationships/hyperlink" Target="https://www.forbes.com/sites/carminegallo/2016/11/12/how-steve-jobs-and-bill-gates-inspired-john-sculley-to-pursue-the-noble-cause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Title 1">
            <a:extLst>
              <a:ext uri="{FF2B5EF4-FFF2-40B4-BE49-F238E27FC236}">
                <a16:creationId xmlns:a16="http://schemas.microsoft.com/office/drawing/2014/main" id="{C6A5AC8B-D83E-DA2C-B371-3191EDB78E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288" y="5661025"/>
            <a:ext cx="7993062" cy="75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240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EE7328A-7AFC-5A70-26CA-1FC24C1E5B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5799" y="2748434"/>
            <a:ext cx="4392613" cy="936625"/>
          </a:xfrm>
        </p:spPr>
        <p:txBody>
          <a:bodyPr/>
          <a:lstStyle/>
          <a:p>
            <a:r>
              <a:rPr lang="en-GB" altLang="en-US" b="1" dirty="0"/>
              <a:t>LCBB4009</a:t>
            </a:r>
          </a:p>
        </p:txBody>
      </p:sp>
      <p:sp>
        <p:nvSpPr>
          <p:cNvPr id="4" name="Subtitle 4">
            <a:extLst>
              <a:ext uri="{FF2B5EF4-FFF2-40B4-BE49-F238E27FC236}">
                <a16:creationId xmlns:a16="http://schemas.microsoft.com/office/drawing/2014/main" id="{A3648278-0377-1DB2-E191-49A4B3EDB40A}"/>
              </a:ext>
            </a:extLst>
          </p:cNvPr>
          <p:cNvSpPr txBox="1">
            <a:spLocks/>
          </p:cNvSpPr>
          <p:nvPr/>
        </p:nvSpPr>
        <p:spPr bwMode="auto">
          <a:xfrm>
            <a:off x="629692" y="1299459"/>
            <a:ext cx="8244829" cy="144897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GB" sz="4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Understanding Organisational Structure and Culture </a:t>
            </a:r>
            <a:endParaRPr lang="en-GB" altLang="en-US" sz="40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951481E-9F4F-1E60-2E72-EA737444D6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05046" y="3816421"/>
            <a:ext cx="3892061" cy="1305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sz="2800" b="1" dirty="0">
                <a:latin typeface="Arial" panose="020B0604020202020204" pitchFamily="34" charset="0"/>
              </a:rPr>
              <a:t>Week 9: Session 2</a:t>
            </a:r>
          </a:p>
          <a:p>
            <a:pPr algn="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sz="2800" b="1" dirty="0">
                <a:latin typeface="Arial" panose="020B0604020202020204" pitchFamily="34" charset="0"/>
              </a:rPr>
              <a:t>Leadership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1D7E4AAF-7E7E-8772-E65C-A7102971F0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Lesson Aims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2A2F879C-01D9-3C8A-0F3C-4A9703AA2C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algn="just" eaLnBrk="1" hangingPunct="1">
              <a:buFont typeface="Arial" panose="020B0604020202020204" pitchFamily="34" charset="0"/>
              <a:buNone/>
              <a:defRPr/>
            </a:pPr>
            <a:r>
              <a:rPr lang="en-GB" altLang="en-US" sz="3200" dirty="0"/>
              <a:t>By the end of this session, students should be aware of important aspects of organisational structure, including:</a:t>
            </a:r>
            <a:r>
              <a:rPr lang="en-GB" altLang="en-US" dirty="0"/>
              <a:t> </a:t>
            </a:r>
          </a:p>
          <a:p>
            <a:pPr marL="457200" indent="-457200" algn="just" eaLnBrk="1" hangingPunct="1">
              <a:buFont typeface="+mj-lt"/>
              <a:buAutoNum type="arabicPeriod"/>
              <a:defRPr/>
            </a:pPr>
            <a:r>
              <a:rPr lang="en-GB" sz="2800" kern="0" dirty="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Roles of leadership</a:t>
            </a:r>
          </a:p>
          <a:p>
            <a:pPr marL="457200" indent="-457200" algn="just" eaLnBrk="1" hangingPunct="1">
              <a:buFont typeface="+mj-lt"/>
              <a:buAutoNum type="arabicPeriod"/>
              <a:defRPr/>
            </a:pPr>
            <a:r>
              <a:rPr lang="en-GB" sz="2800" kern="0" dirty="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Factors affecting leadership’s effectiveness</a:t>
            </a:r>
          </a:p>
          <a:p>
            <a:pPr marL="457200" indent="-457200" algn="just" eaLnBrk="1" hangingPunct="1">
              <a:buFont typeface="+mj-lt"/>
              <a:buAutoNum type="arabicPeriod"/>
              <a:defRPr/>
            </a:pPr>
            <a:r>
              <a:rPr lang="en-GB" altLang="en-US" sz="2800" kern="0" dirty="0">
                <a:latin typeface="Calibri" panose="020F0502020204030204" pitchFamily="34" charset="0"/>
                <a:ea typeface="DengXian" panose="02010600030101010101" pitchFamily="2" charset="-122"/>
              </a:rPr>
              <a:t>Contemporary leadership issues</a:t>
            </a:r>
            <a:endParaRPr lang="en-GB" altLang="en-US" sz="4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1019CF-1FDA-4CF5-7D27-AD81006F4A0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A537843A-38BC-484B-8097-D4EBC93D768D}" type="datetime1">
              <a:rPr lang="en-GB" altLang="en-US" smtClean="0"/>
              <a:pPr>
                <a:defRPr/>
              </a:pPr>
              <a:t>16/02/2024</a:t>
            </a:fld>
            <a:endParaRPr lang="en-GB" altLang="en-US" dirty="0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65F077D7-E374-6BC0-4DC7-B8F374DC92A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816AF5E-E6BD-4B4B-8048-320E30D566AE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37C20-079B-D323-6AD7-15BF2788BE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dirty="0"/>
              <a:t>Roles of leadership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BA17B8-40F6-7970-90CD-8020F60344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/>
              <a:t>A major feature of effective teamwork.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C83CB35-CE9C-8E7D-BC41-E1DDA8719C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5773" y="2151401"/>
            <a:ext cx="3364590" cy="277560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F796117-C1B6-8146-AB20-1BE3960474F8}"/>
              </a:ext>
            </a:extLst>
          </p:cNvPr>
          <p:cNvSpPr txBox="1"/>
          <p:nvPr/>
        </p:nvSpPr>
        <p:spPr>
          <a:xfrm>
            <a:off x="6048869" y="4927003"/>
            <a:ext cx="29014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Source: Robbins and Coulter (2021, p. 490)</a:t>
            </a:r>
          </a:p>
        </p:txBody>
      </p:sp>
    </p:spTree>
    <p:extLst>
      <p:ext uri="{BB962C8B-B14F-4D97-AF65-F5344CB8AC3E}">
        <p14:creationId xmlns:p14="http://schemas.microsoft.com/office/powerpoint/2010/main" val="41070642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9BB6CB-36E6-E33C-FE21-9354CD1182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993FE-F8B8-6C3E-D11C-21B9D5179B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dirty="0"/>
              <a:t>Leadership and organisational structure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E4CE9B-2BBF-FB53-3CAD-39C1A9D5D9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500" dirty="0"/>
              <a:t>Leadership affects the degree in which an organisation is mechanistic or organic</a:t>
            </a:r>
          </a:p>
          <a:p>
            <a:pPr lvl="1"/>
            <a:r>
              <a:rPr lang="en-GB" altLang="en-US" sz="2400" dirty="0"/>
              <a:t> Level of cross-functional, cross – hierarchical collaboration</a:t>
            </a:r>
          </a:p>
          <a:p>
            <a:pPr lvl="1"/>
            <a:r>
              <a:rPr lang="en-GB" altLang="en-US" sz="2400" dirty="0"/>
              <a:t> Flows of information</a:t>
            </a:r>
          </a:p>
          <a:p>
            <a:pPr lvl="1"/>
            <a:r>
              <a:rPr lang="en-GB" altLang="en-US" sz="2400" dirty="0"/>
              <a:t> Span of control</a:t>
            </a:r>
          </a:p>
          <a:p>
            <a:pPr lvl="1"/>
            <a:r>
              <a:rPr lang="en-GB" altLang="en-US" sz="2400" dirty="0"/>
              <a:t> Centralisation / Decentralisation</a:t>
            </a:r>
          </a:p>
          <a:p>
            <a:pPr lvl="1"/>
            <a:r>
              <a:rPr lang="en-GB" altLang="en-US" sz="2400" dirty="0"/>
              <a:t> Formalisation</a:t>
            </a:r>
          </a:p>
          <a:p>
            <a:pPr lvl="1"/>
            <a:r>
              <a:rPr lang="en-GB" altLang="en-US" sz="2400" dirty="0"/>
              <a:t> Empowerment</a:t>
            </a:r>
          </a:p>
          <a:p>
            <a:pPr lvl="1"/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5222215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D6A142-FB95-94A9-252E-55CCEEFF12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6365A-AA44-48A3-2EDC-A05B12845F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dirty="0"/>
              <a:t>Leadership and organisational culture’s dimensions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9C4490-FFDC-B882-512D-4F1CB53A90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 algn="just" hangingPunct="1">
              <a:spcBef>
                <a:spcPts val="1200"/>
              </a:spcBef>
              <a:buFont typeface="+mj-lt"/>
              <a:buAutoNum type="arabicPeriod"/>
            </a:pPr>
            <a:r>
              <a:rPr lang="en-GB" altLang="en-US" sz="1800" dirty="0">
                <a:cs typeface="Times New Roman" panose="02020603050405020304" pitchFamily="18" charset="0"/>
              </a:rPr>
              <a:t>Adaptability: The degree to which employees are encouraged to be innovative and flexible and to take risks and experiment.</a:t>
            </a:r>
          </a:p>
          <a:p>
            <a:pPr marL="457200" indent="-457200" algn="just" hangingPunct="1">
              <a:spcBef>
                <a:spcPts val="1200"/>
              </a:spcBef>
              <a:buFont typeface="+mj-lt"/>
              <a:buAutoNum type="arabicPeriod"/>
            </a:pPr>
            <a:r>
              <a:rPr lang="en-GB" altLang="en-US" sz="1800" dirty="0">
                <a:cs typeface="Times New Roman" panose="02020603050405020304" pitchFamily="18" charset="0"/>
              </a:rPr>
              <a:t>Attention to detail: The degree to which employees are expected to exhibit precision, analysis, and focus on details.</a:t>
            </a:r>
          </a:p>
          <a:p>
            <a:pPr marL="457200" indent="-457200" algn="just" hangingPunct="1">
              <a:spcBef>
                <a:spcPts val="1200"/>
              </a:spcBef>
              <a:buFont typeface="+mj-lt"/>
              <a:buAutoNum type="arabicPeriod"/>
            </a:pPr>
            <a:r>
              <a:rPr lang="en-GB" altLang="en-US" sz="1800" dirty="0">
                <a:cs typeface="Times New Roman" panose="02020603050405020304" pitchFamily="18" charset="0"/>
              </a:rPr>
              <a:t>Outcome orientation: The degree to which  management emphasizes results rather than on the techniques and processes used to achieve them. </a:t>
            </a:r>
          </a:p>
          <a:p>
            <a:pPr marL="457200" indent="-457200" algn="just" hangingPunct="1">
              <a:spcBef>
                <a:spcPts val="1200"/>
              </a:spcBef>
              <a:buFont typeface="+mj-lt"/>
              <a:buAutoNum type="arabicPeriod"/>
            </a:pPr>
            <a:r>
              <a:rPr lang="en-GB" altLang="en-US" sz="1800" dirty="0">
                <a:cs typeface="Times New Roman" panose="02020603050405020304" pitchFamily="18" charset="0"/>
              </a:rPr>
              <a:t>People orientation: The degree to which  management decisions consider the effect of outcomes on people within and outside the organisation</a:t>
            </a:r>
          </a:p>
          <a:p>
            <a:pPr marL="457200" indent="-457200" algn="just" hangingPunct="1">
              <a:spcBef>
                <a:spcPts val="1200"/>
              </a:spcBef>
              <a:buFont typeface="+mj-lt"/>
              <a:buAutoNum type="arabicPeriod"/>
            </a:pPr>
            <a:r>
              <a:rPr lang="en-GB" altLang="en-US" sz="1800" dirty="0">
                <a:cs typeface="Times New Roman" panose="02020603050405020304" pitchFamily="18" charset="0"/>
              </a:rPr>
              <a:t>Team orientation: The degree to which collaboration is encouraged and work activities are organised around teams rather than individuals.</a:t>
            </a:r>
          </a:p>
          <a:p>
            <a:pPr marL="457200" indent="-457200" algn="just" hangingPunct="1">
              <a:spcBef>
                <a:spcPts val="1200"/>
              </a:spcBef>
              <a:buFont typeface="+mj-lt"/>
              <a:buAutoNum type="arabicPeriod"/>
            </a:pPr>
            <a:r>
              <a:rPr lang="en-GB" altLang="en-US" sz="1800" dirty="0">
                <a:cs typeface="Times New Roman" panose="02020603050405020304" pitchFamily="18" charset="0"/>
              </a:rPr>
              <a:t>Integrity: The degree to which people exhibit honesty and high ethical principles in their work</a:t>
            </a:r>
          </a:p>
        </p:txBody>
      </p:sp>
    </p:spTree>
    <p:extLst>
      <p:ext uri="{BB962C8B-B14F-4D97-AF65-F5344CB8AC3E}">
        <p14:creationId xmlns:p14="http://schemas.microsoft.com/office/powerpoint/2010/main" val="38635232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75597475-794A-50D6-6C31-3AFC1AA2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altLang="en-US" sz="3600" dirty="0"/>
              <a:t>Factors affecting leadership effectiveness</a:t>
            </a:r>
            <a:endParaRPr lang="en-GB" altLang="en-US" dirty="0"/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83CE7ACD-B807-5571-3207-64A8CF788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05740D-0945-A8E6-B103-7A2B351910B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7"/>
            <a:ext cx="971550" cy="219075"/>
          </a:xfrm>
        </p:spPr>
        <p:txBody>
          <a:bodyPr/>
          <a:lstStyle/>
          <a:p>
            <a:fld id="{D2A88EF9-FD6A-4E22-AD5B-99F4A855266A}" type="datetime1">
              <a:rPr lang="en-GB" altLang="en-US" smtClean="0"/>
              <a:pPr/>
              <a:t>16/02/2024</a:t>
            </a:fld>
            <a:endParaRPr lang="en-GB" altLang="en-US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209394A2-C4FD-3140-4040-2AC2E37EF889}"/>
              </a:ext>
            </a:extLst>
          </p:cNvPr>
          <p:cNvSpPr txBox="1">
            <a:spLocks/>
          </p:cNvSpPr>
          <p:nvPr/>
        </p:nvSpPr>
        <p:spPr bwMode="auto">
          <a:xfrm>
            <a:off x="609600" y="17526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/>
              <a:t>The leader</a:t>
            </a:r>
          </a:p>
          <a:p>
            <a:r>
              <a:rPr lang="en-GB" altLang="en-US" sz="2400" dirty="0"/>
              <a:t>The followers</a:t>
            </a:r>
          </a:p>
          <a:p>
            <a:r>
              <a:rPr lang="en-GB" altLang="en-US" sz="2400" dirty="0"/>
              <a:t>The work environment</a:t>
            </a:r>
          </a:p>
        </p:txBody>
      </p:sp>
      <p:pic>
        <p:nvPicPr>
          <p:cNvPr id="1026" name="Picture 2" descr="The dance of leaders and followers | UMN Extension">
            <a:extLst>
              <a:ext uri="{FF2B5EF4-FFF2-40B4-BE49-F238E27FC236}">
                <a16:creationId xmlns:a16="http://schemas.microsoft.com/office/drawing/2014/main" id="{1C980D5B-057B-2F5D-57C2-52E69FAE1F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1130" y="1777135"/>
            <a:ext cx="4448070" cy="2828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88829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75597475-794A-50D6-6C31-3AFC1AA2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altLang="en-US" sz="3600" dirty="0"/>
              <a:t>Factors affecting leadership effectiveness</a:t>
            </a:r>
            <a:endParaRPr lang="en-GB" altLang="en-US" dirty="0"/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83CE7ACD-B807-5571-3207-64A8CF788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05740D-0945-A8E6-B103-7A2B351910B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7"/>
            <a:ext cx="971550" cy="219075"/>
          </a:xfrm>
        </p:spPr>
        <p:txBody>
          <a:bodyPr/>
          <a:lstStyle/>
          <a:p>
            <a:fld id="{D2A88EF9-FD6A-4E22-AD5B-99F4A855266A}" type="datetime1">
              <a:rPr lang="en-GB" altLang="en-US" smtClean="0"/>
              <a:pPr/>
              <a:t>16/02/2024</a:t>
            </a:fld>
            <a:endParaRPr lang="en-GB" altLang="en-US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209394A2-C4FD-3140-4040-2AC2E37EF889}"/>
              </a:ext>
            </a:extLst>
          </p:cNvPr>
          <p:cNvSpPr txBox="1">
            <a:spLocks/>
          </p:cNvSpPr>
          <p:nvPr/>
        </p:nvSpPr>
        <p:spPr bwMode="auto">
          <a:xfrm>
            <a:off x="609600" y="17526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+mj-lt"/>
              <a:buAutoNum type="arabicPeriod"/>
            </a:pPr>
            <a:r>
              <a:rPr lang="en-GB" altLang="en-US" sz="1800" dirty="0"/>
              <a:t>Characteristics of the leader; personality, attitudes, abilities, value-system, and personal credibility</a:t>
            </a:r>
          </a:p>
          <a:p>
            <a:pPr>
              <a:buFont typeface="+mj-lt"/>
              <a:buAutoNum type="arabicPeriod"/>
            </a:pPr>
            <a:r>
              <a:rPr lang="en-GB" altLang="en-US" sz="1800" dirty="0"/>
              <a:t>Type of power and basis of the leadership relationship</a:t>
            </a:r>
          </a:p>
          <a:p>
            <a:pPr>
              <a:buFont typeface="+mj-lt"/>
              <a:buAutoNum type="arabicPeriod"/>
            </a:pPr>
            <a:r>
              <a:rPr lang="en-GB" altLang="en-US" sz="1800" dirty="0"/>
              <a:t>Characteristics of the followers; diversity, needs and expectations, attitudes, knowledge, confidence and experience, and motivation and commitment</a:t>
            </a:r>
          </a:p>
          <a:p>
            <a:pPr>
              <a:buFont typeface="+mj-lt"/>
              <a:buAutoNum type="arabicPeriod"/>
            </a:pPr>
            <a:r>
              <a:rPr lang="en-GB" altLang="en-US" sz="1800" dirty="0"/>
              <a:t>Type and nature of the organisation, organisation culture and structure</a:t>
            </a:r>
          </a:p>
          <a:p>
            <a:pPr>
              <a:buFont typeface="+mj-lt"/>
              <a:buAutoNum type="arabicPeriod"/>
            </a:pPr>
            <a:r>
              <a:rPr lang="en-GB" altLang="en-US" sz="1800" dirty="0"/>
              <a:t>Nature of the tasks to be achieved and time scales</a:t>
            </a:r>
          </a:p>
          <a:p>
            <a:pPr>
              <a:buFont typeface="+mj-lt"/>
              <a:buAutoNum type="arabicPeriod"/>
            </a:pPr>
            <a:r>
              <a:rPr lang="en-GB" altLang="en-US" sz="1800" dirty="0"/>
              <a:t>Technology, systems of communication and methods of work organisation</a:t>
            </a:r>
          </a:p>
          <a:p>
            <a:pPr>
              <a:buFont typeface="+mj-lt"/>
              <a:buAutoNum type="arabicPeriod"/>
            </a:pPr>
            <a:r>
              <a:rPr lang="en-GB" altLang="en-US" sz="1800" dirty="0"/>
              <a:t>Informal organisation, and the psychological contract</a:t>
            </a:r>
          </a:p>
          <a:p>
            <a:pPr>
              <a:buFont typeface="+mj-lt"/>
              <a:buAutoNum type="arabicPeriod"/>
            </a:pPr>
            <a:r>
              <a:rPr lang="en-GB" altLang="en-US" sz="1800" dirty="0"/>
              <a:t>Nature and influence of the external environment and national culture.</a:t>
            </a:r>
          </a:p>
        </p:txBody>
      </p:sp>
    </p:spTree>
    <p:extLst>
      <p:ext uri="{BB962C8B-B14F-4D97-AF65-F5344CB8AC3E}">
        <p14:creationId xmlns:p14="http://schemas.microsoft.com/office/powerpoint/2010/main" val="34515448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3A0F5A-82B0-3810-042B-BD1235CA9F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25D0F-28CA-9955-C110-0A2299B0A9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dirty="0"/>
              <a:t>Factors affecting leadership effectiveness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A911B-FA8F-78E4-ACB7-F0E3CB7EB4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/>
              <a:t>Resistance against purely autocratic styles of leadership:</a:t>
            </a:r>
          </a:p>
          <a:p>
            <a:pPr lvl="1"/>
            <a:r>
              <a:rPr lang="en-GB" altLang="en-US" sz="2500" dirty="0"/>
              <a:t>broader standards of education and training</a:t>
            </a:r>
          </a:p>
          <a:p>
            <a:pPr lvl="1"/>
            <a:r>
              <a:rPr lang="en-GB" altLang="en-US" sz="2500" dirty="0"/>
              <a:t>advances in scientific and technical knowledge</a:t>
            </a:r>
          </a:p>
          <a:p>
            <a:pPr lvl="1"/>
            <a:r>
              <a:rPr lang="en-GB" altLang="en-US" sz="2500" dirty="0"/>
              <a:t>pressure for a greater social responsibility towards employees, and legislation.</a:t>
            </a:r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10752236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93EF4A-EA57-8DDA-993F-38F9DD65B8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FADA7-93F4-1E45-AA70-A5B72112DA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dirty="0"/>
              <a:t>Factors affecting leadership effectiveness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7E135-F31B-0B63-74F5-27BB6A596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/>
              <a:t>Organisational culture shapes what leadership style is appropriate.</a:t>
            </a:r>
          </a:p>
          <a:p>
            <a:r>
              <a:rPr lang="en-GB" altLang="en-US" sz="2800" dirty="0"/>
              <a:t>For example, what is appropriate in a military organisation is likely to be very different than in a consulting firm.</a:t>
            </a:r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16851616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3A0F5A-82B0-3810-042B-BD1235CA9F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25D0F-28CA-9955-C110-0A2299B0A9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dirty="0"/>
              <a:t>Great followership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A911B-FA8F-78E4-ACB7-F0E3CB7EB4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They can manage themselves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They are strongly committed to a purpose outside themselves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They are enthusiastic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They build their competence and focus their efforts for maximum impact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They are courageous, honest, and credible</a:t>
            </a:r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28339545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99AA1-6A93-82D6-1E63-2E55516844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3890" y="274638"/>
            <a:ext cx="6072909" cy="1143000"/>
          </a:xfrm>
        </p:spPr>
        <p:txBody>
          <a:bodyPr/>
          <a:lstStyle/>
          <a:p>
            <a:r>
              <a:rPr lang="en-GB" altLang="en-US" sz="3200" dirty="0"/>
              <a:t>Factors affecting leadership effectiveness</a:t>
            </a:r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C3F0BCA-7570-7D81-CE59-25C6AD41F9C2}"/>
              </a:ext>
            </a:extLst>
          </p:cNvPr>
          <p:cNvSpPr txBox="1">
            <a:spLocks/>
          </p:cNvSpPr>
          <p:nvPr/>
        </p:nvSpPr>
        <p:spPr bwMode="auto">
          <a:xfrm>
            <a:off x="457200" y="274638"/>
            <a:ext cx="2156691" cy="1143000"/>
          </a:xfrm>
          <a:prstGeom prst="rect">
            <a:avLst/>
          </a:prstGeom>
          <a:solidFill>
            <a:srgbClr val="92D050"/>
          </a:solidFill>
          <a:ln w="25400" cap="flat" cmpd="sng" algn="ctr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3429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6858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0287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C543B1CB-9D3C-FA69-7F72-AB2B104127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4299857" cy="3917032"/>
          </a:xfrm>
        </p:spPr>
        <p:txBody>
          <a:bodyPr/>
          <a:lstStyle/>
          <a:p>
            <a:r>
              <a:rPr lang="en-GB" dirty="0"/>
              <a:t>Activity: individual work. 10 minutes.</a:t>
            </a:r>
          </a:p>
          <a:p>
            <a:r>
              <a:rPr lang="en-GB" dirty="0"/>
              <a:t>Using the lists of factors, find and analyse one real-life example to show how these factors affect the leadership effectiveness in that example.</a:t>
            </a:r>
          </a:p>
          <a:p>
            <a:r>
              <a:rPr lang="en-GB" dirty="0"/>
              <a:t>Prepare to provide your answer to the class.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A72C666-86D1-FC53-2D13-19B48B60AADA}"/>
              </a:ext>
            </a:extLst>
          </p:cNvPr>
          <p:cNvSpPr txBox="1"/>
          <p:nvPr/>
        </p:nvSpPr>
        <p:spPr>
          <a:xfrm>
            <a:off x="4936595" y="5348898"/>
            <a:ext cx="374739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Source: Ali (2021)</a:t>
            </a:r>
          </a:p>
        </p:txBody>
      </p:sp>
      <p:pic>
        <p:nvPicPr>
          <p:cNvPr id="1028" name="Picture 4" descr="Longest serving CEOs">
            <a:extLst>
              <a:ext uri="{FF2B5EF4-FFF2-40B4-BE49-F238E27FC236}">
                <a16:creationId xmlns:a16="http://schemas.microsoft.com/office/drawing/2014/main" id="{DA845D20-4D7B-99B9-BBB6-C787B9FA54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6595" y="1509101"/>
            <a:ext cx="3839797" cy="383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72632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3A0F5A-82B0-3810-042B-BD1235CA9F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25D0F-28CA-9955-C110-0A2299B0A9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dirty="0"/>
              <a:t>Contemporary leadership issues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A911B-FA8F-78E4-ACB7-F0E3CB7EB4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altLang="en-US" dirty="0"/>
              <a:t>Developing and using sources of leadership power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Developing credibility (honesty, competence, and ability to inspire) and trust (integrity, competence, consistency, loyalty, and openness)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Leading virtual teams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Leadership training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When leadership may not be important</a:t>
            </a:r>
          </a:p>
          <a:p>
            <a:pPr marL="814388" lvl="1" indent="-514350">
              <a:buFont typeface="+mj-lt"/>
              <a:buAutoNum type="arabicPeriod"/>
            </a:pPr>
            <a:endParaRPr lang="en-GB" sz="2400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8873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3A0F5A-82B0-3810-042B-BD1235CA9F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25D0F-28CA-9955-C110-0A2299B0A9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dirty="0"/>
              <a:t>Trust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A911B-FA8F-78E4-ACB7-F0E3CB7EB4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altLang="en-US" dirty="0"/>
              <a:t>Integrity: honesty and truthfulness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Competence: technical and interpersonal knowledge and skills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Consistency: reliability, predictability, and good judgement in handling situations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Loyalty: willingness to protect a person, physically and emotionally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Openness: willingness to share ideas and information freely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68817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D9BAA8-7CDD-CDD6-35F0-442C07E127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E7E1E-28B6-DE71-7C8D-E0901E84B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3890" y="274638"/>
            <a:ext cx="6072909" cy="1143000"/>
          </a:xfrm>
        </p:spPr>
        <p:txBody>
          <a:bodyPr/>
          <a:lstStyle/>
          <a:p>
            <a:r>
              <a:rPr lang="en-GB" altLang="en-US" sz="3200" dirty="0"/>
              <a:t>Contemporary leadership issues</a:t>
            </a:r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335320C9-3E21-155B-C6E6-2404619CE846}"/>
              </a:ext>
            </a:extLst>
          </p:cNvPr>
          <p:cNvSpPr txBox="1">
            <a:spLocks/>
          </p:cNvSpPr>
          <p:nvPr/>
        </p:nvSpPr>
        <p:spPr bwMode="auto">
          <a:xfrm>
            <a:off x="457200" y="274638"/>
            <a:ext cx="2156691" cy="1143000"/>
          </a:xfrm>
          <a:prstGeom prst="rect">
            <a:avLst/>
          </a:prstGeom>
          <a:solidFill>
            <a:srgbClr val="92D050"/>
          </a:solidFill>
          <a:ln w="25400" cap="flat" cmpd="sng" algn="ctr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3429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6858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0287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E27C3874-26B0-FE0D-A335-D7B913B207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4245429" cy="3917032"/>
          </a:xfrm>
        </p:spPr>
        <p:txBody>
          <a:bodyPr/>
          <a:lstStyle/>
          <a:p>
            <a:r>
              <a:rPr lang="en-GB" dirty="0"/>
              <a:t>Activity: group work. 15 minutes.</a:t>
            </a:r>
          </a:p>
          <a:p>
            <a:r>
              <a:rPr lang="en-GB" dirty="0"/>
              <a:t>The class is divided into multiple groups. Each group is tasked with examining one contemporary leadership issue and attempt to find a solution.</a:t>
            </a:r>
          </a:p>
          <a:p>
            <a:r>
              <a:rPr lang="en-GB" dirty="0"/>
              <a:t>Prepare to provide your answer to the class.</a:t>
            </a:r>
          </a:p>
          <a:p>
            <a:endParaRPr lang="en-GB" dirty="0"/>
          </a:p>
        </p:txBody>
      </p:sp>
      <p:pic>
        <p:nvPicPr>
          <p:cNvPr id="1026" name="Picture 2" descr="Leadership Development vs Leadership Training: Understanding the Difference  - The Economic Times">
            <a:extLst>
              <a:ext uri="{FF2B5EF4-FFF2-40B4-BE49-F238E27FC236}">
                <a16:creationId xmlns:a16="http://schemas.microsoft.com/office/drawing/2014/main" id="{083F51C3-F9B4-FE91-2251-809C5CE8D1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5715" y="1852394"/>
            <a:ext cx="3405406" cy="3405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41500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>
            <a:extLst>
              <a:ext uri="{FF2B5EF4-FFF2-40B4-BE49-F238E27FC236}">
                <a16:creationId xmlns:a16="http://schemas.microsoft.com/office/drawing/2014/main" id="{99ABB4E6-669B-42B0-A3EA-9218ECC21F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References</a:t>
            </a:r>
            <a:endParaRPr lang="en-GB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384EE9-6F40-1556-CB6F-BEDBE6E6A8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514350" indent="-514350" algn="just">
              <a:buFont typeface="+mj-lt"/>
              <a:buAutoNum type="arabicPeriod"/>
              <a:defRPr/>
            </a:pPr>
            <a:r>
              <a:rPr lang="en-GB" altLang="en-US" sz="1400" dirty="0">
                <a:ea typeface="Calibri" panose="020F0502020204030204" pitchFamily="34" charset="0"/>
              </a:rPr>
              <a:t>Mullins, L. J. (2019) </a:t>
            </a:r>
            <a:r>
              <a:rPr lang="en-GB" altLang="en-US" sz="1400" i="1" dirty="0">
                <a:ea typeface="Calibri" panose="020F0502020204030204" pitchFamily="34" charset="0"/>
              </a:rPr>
              <a:t>Organisational behaviour in the workplace</a:t>
            </a:r>
            <a:r>
              <a:rPr lang="en-GB" altLang="en-US" sz="1400" dirty="0">
                <a:ea typeface="Calibri" panose="020F0502020204030204" pitchFamily="34" charset="0"/>
              </a:rPr>
              <a:t>. 12th </a:t>
            </a:r>
            <a:r>
              <a:rPr lang="en-GB" altLang="en-US" sz="1400" dirty="0" err="1">
                <a:ea typeface="Calibri" panose="020F0502020204030204" pitchFamily="34" charset="0"/>
              </a:rPr>
              <a:t>edn</a:t>
            </a:r>
            <a:r>
              <a:rPr lang="en-GB" altLang="en-US" sz="1400" dirty="0">
                <a:ea typeface="Calibri" panose="020F0502020204030204" pitchFamily="34" charset="0"/>
              </a:rPr>
              <a:t>. Harlow: Pearson Education Limited.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GB" altLang="en-US" sz="1400" dirty="0">
                <a:ea typeface="Calibri" panose="020F0502020204030204" pitchFamily="34" charset="0"/>
              </a:rPr>
              <a:t>Huczynski, A. and Buchanan, D.A. (2019) </a:t>
            </a:r>
            <a:r>
              <a:rPr lang="en-GB" altLang="en-US" sz="1400" i="1" dirty="0">
                <a:ea typeface="Calibri" panose="020F0502020204030204" pitchFamily="34" charset="0"/>
              </a:rPr>
              <a:t>Organizational behaviour</a:t>
            </a:r>
            <a:r>
              <a:rPr lang="en-GB" altLang="en-US" sz="1400" dirty="0">
                <a:ea typeface="Calibri" panose="020F0502020204030204" pitchFamily="34" charset="0"/>
              </a:rPr>
              <a:t>. 10th </a:t>
            </a:r>
            <a:r>
              <a:rPr lang="en-GB" altLang="en-US" sz="1400" dirty="0" err="1">
                <a:ea typeface="Calibri" panose="020F0502020204030204" pitchFamily="34" charset="0"/>
              </a:rPr>
              <a:t>edn</a:t>
            </a:r>
            <a:r>
              <a:rPr lang="en-GB" altLang="en-US" sz="1400" dirty="0">
                <a:ea typeface="Calibri" panose="020F0502020204030204" pitchFamily="34" charset="0"/>
              </a:rPr>
              <a:t>. Harlow: Pearson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GB" altLang="en-US" sz="1400" dirty="0">
                <a:ea typeface="Calibri" panose="020F0502020204030204" pitchFamily="34" charset="0"/>
              </a:rPr>
              <a:t>Robbins, S., and Coulter, M. (2021) </a:t>
            </a:r>
            <a:r>
              <a:rPr lang="en-GB" altLang="en-US" sz="1400" i="1" dirty="0">
                <a:ea typeface="Calibri" panose="020F0502020204030204" pitchFamily="34" charset="0"/>
              </a:rPr>
              <a:t>Management, Global Edition</a:t>
            </a:r>
            <a:r>
              <a:rPr lang="en-GB" altLang="en-US" sz="1400" dirty="0">
                <a:ea typeface="Calibri" panose="020F0502020204030204" pitchFamily="34" charset="0"/>
              </a:rPr>
              <a:t>. 15th </a:t>
            </a:r>
            <a:r>
              <a:rPr lang="en-GB" altLang="en-US" sz="1400" dirty="0" err="1">
                <a:ea typeface="Calibri" panose="020F0502020204030204" pitchFamily="34" charset="0"/>
              </a:rPr>
              <a:t>edn</a:t>
            </a:r>
            <a:r>
              <a:rPr lang="en-GB" altLang="en-US" sz="1400" dirty="0">
                <a:ea typeface="Calibri" panose="020F0502020204030204" pitchFamily="34" charset="0"/>
              </a:rPr>
              <a:t>. Pearson.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GB" altLang="en-US" sz="1400" dirty="0">
                <a:ea typeface="Calibri" panose="020F0502020204030204" pitchFamily="34" charset="0"/>
              </a:rPr>
              <a:t>Cole, G. A. and Kelly, P. (2020) </a:t>
            </a:r>
            <a:r>
              <a:rPr lang="en-GB" altLang="en-US" sz="1400" i="1" dirty="0">
                <a:ea typeface="Calibri" panose="020F0502020204030204" pitchFamily="34" charset="0"/>
              </a:rPr>
              <a:t>Management theory and practice</a:t>
            </a:r>
            <a:r>
              <a:rPr lang="en-GB" altLang="en-US" sz="1400" dirty="0">
                <a:ea typeface="Calibri" panose="020F0502020204030204" pitchFamily="34" charset="0"/>
              </a:rPr>
              <a:t>. 9th </a:t>
            </a:r>
            <a:r>
              <a:rPr lang="en-GB" altLang="en-US" sz="1400" dirty="0" err="1">
                <a:ea typeface="Calibri" panose="020F0502020204030204" pitchFamily="34" charset="0"/>
              </a:rPr>
              <a:t>edn</a:t>
            </a:r>
            <a:r>
              <a:rPr lang="en-GB" altLang="en-US" sz="1400" dirty="0">
                <a:ea typeface="Calibri" panose="020F0502020204030204" pitchFamily="34" charset="0"/>
              </a:rPr>
              <a:t>. Hampshire: Cengage Learning EMEA.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GB" sz="1400" dirty="0"/>
              <a:t>Al-Khaled, A. A. and Fenn, J. C. (2020) The impact of leadership styles on organizational performance, </a:t>
            </a:r>
            <a:r>
              <a:rPr lang="en-GB" sz="1400" i="1" dirty="0"/>
              <a:t>BERJAYJA Journal of Services &amp; Management</a:t>
            </a:r>
            <a:r>
              <a:rPr lang="en-GB" sz="1400" dirty="0"/>
              <a:t>, 13, pp. 55-62.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GB" sz="1400" dirty="0"/>
              <a:t>Gallo, C. (2016) </a:t>
            </a:r>
            <a:r>
              <a:rPr lang="en-GB" sz="1400" i="1" dirty="0"/>
              <a:t>How Steve Jobs And Bill Gates Inspired John Sculley To Pursue The 'Noble Cause’</a:t>
            </a:r>
            <a:r>
              <a:rPr lang="en-GB" sz="1400" dirty="0"/>
              <a:t>,. Available at: </a:t>
            </a:r>
            <a:r>
              <a:rPr lang="en-GB" sz="1400" dirty="0">
                <a:hlinkClick r:id="rId2"/>
              </a:rPr>
              <a:t>https://www.forbes.com/sites/carminegallo/2016/11/12/how-steve-jobs-and-bill-gates-inspired-john-sculley-to-pursue-the-noble-cause/</a:t>
            </a:r>
            <a:r>
              <a:rPr lang="en-GB" sz="1400" dirty="0"/>
              <a:t> (Access: 14 February 2024)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GB" altLang="en-US" sz="1400" dirty="0">
                <a:ea typeface="Calibri" panose="020F0502020204030204" pitchFamily="34" charset="0"/>
              </a:rPr>
              <a:t>Ali, A. (2021) </a:t>
            </a:r>
            <a:r>
              <a:rPr lang="en-GB" altLang="en-US" sz="1400" i="1" dirty="0">
                <a:ea typeface="Calibri" panose="020F0502020204030204" pitchFamily="34" charset="0"/>
              </a:rPr>
              <a:t>Who are the Longest Serving Active CEOs in the S&amp;P 500?</a:t>
            </a:r>
            <a:r>
              <a:rPr lang="en-GB" altLang="en-US" sz="1400" dirty="0">
                <a:ea typeface="Calibri" panose="020F0502020204030204" pitchFamily="34" charset="0"/>
              </a:rPr>
              <a:t>. Available at: </a:t>
            </a:r>
            <a:r>
              <a:rPr lang="en-GB" altLang="en-US" sz="1400" dirty="0">
                <a:ea typeface="Calibri" panose="020F0502020204030204" pitchFamily="34" charset="0"/>
                <a:hlinkClick r:id="rId3"/>
              </a:rPr>
              <a:t>https://www.visualcapitalist.com/who-are-the-longest-serving-active-ceos-in-the-sp-500/</a:t>
            </a:r>
            <a:r>
              <a:rPr lang="en-GB" altLang="en-US" sz="1400" dirty="0">
                <a:ea typeface="Calibri" panose="020F0502020204030204" pitchFamily="34" charset="0"/>
              </a:rPr>
              <a:t>. (Access 14 February 2024)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5BD664-4610-08F3-9322-1554BF6403E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16/02/2024</a:t>
            </a:fld>
            <a:endParaRPr lang="en-GB" altLang="en-US"/>
          </a:p>
        </p:txBody>
      </p:sp>
      <p:sp>
        <p:nvSpPr>
          <p:cNvPr id="60421" name="Slide Number Placeholder 4">
            <a:extLst>
              <a:ext uri="{FF2B5EF4-FFF2-40B4-BE49-F238E27FC236}">
                <a16:creationId xmlns:a16="http://schemas.microsoft.com/office/drawing/2014/main" id="{ED915BBD-4E5A-D57D-D9C3-59D9E531D29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85FF9A3-D1F7-49E0-A611-F81A6F5A2CD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90D44-9FCD-B0FF-6FF1-2956B6C208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terms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B46A2-8D14-3CF2-4830-85B7761379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3837709" cy="3917032"/>
          </a:xfrm>
          <a:custGeom>
            <a:avLst/>
            <a:gdLst>
              <a:gd name="connsiteX0" fmla="*/ 0 w 3837709"/>
              <a:gd name="connsiteY0" fmla="*/ 0 h 3917032"/>
              <a:gd name="connsiteX1" fmla="*/ 716372 w 3837709"/>
              <a:gd name="connsiteY1" fmla="*/ 0 h 3917032"/>
              <a:gd name="connsiteX2" fmla="*/ 1240859 w 3837709"/>
              <a:gd name="connsiteY2" fmla="*/ 0 h 3917032"/>
              <a:gd name="connsiteX3" fmla="*/ 1918855 w 3837709"/>
              <a:gd name="connsiteY3" fmla="*/ 0 h 3917032"/>
              <a:gd name="connsiteX4" fmla="*/ 2635227 w 3837709"/>
              <a:gd name="connsiteY4" fmla="*/ 0 h 3917032"/>
              <a:gd name="connsiteX5" fmla="*/ 3837709 w 3837709"/>
              <a:gd name="connsiteY5" fmla="*/ 0 h 3917032"/>
              <a:gd name="connsiteX6" fmla="*/ 3837709 w 3837709"/>
              <a:gd name="connsiteY6" fmla="*/ 692009 h 3917032"/>
              <a:gd name="connsiteX7" fmla="*/ 3837709 w 3837709"/>
              <a:gd name="connsiteY7" fmla="*/ 1423188 h 3917032"/>
              <a:gd name="connsiteX8" fmla="*/ 3837709 w 3837709"/>
              <a:gd name="connsiteY8" fmla="*/ 2154368 h 3917032"/>
              <a:gd name="connsiteX9" fmla="*/ 3837709 w 3837709"/>
              <a:gd name="connsiteY9" fmla="*/ 2885547 h 3917032"/>
              <a:gd name="connsiteX10" fmla="*/ 3837709 w 3837709"/>
              <a:gd name="connsiteY10" fmla="*/ 3917032 h 3917032"/>
              <a:gd name="connsiteX11" fmla="*/ 3313222 w 3837709"/>
              <a:gd name="connsiteY11" fmla="*/ 3917032 h 3917032"/>
              <a:gd name="connsiteX12" fmla="*/ 2750358 w 3837709"/>
              <a:gd name="connsiteY12" fmla="*/ 3917032 h 3917032"/>
              <a:gd name="connsiteX13" fmla="*/ 2110740 w 3837709"/>
              <a:gd name="connsiteY13" fmla="*/ 3917032 h 3917032"/>
              <a:gd name="connsiteX14" fmla="*/ 1586253 w 3837709"/>
              <a:gd name="connsiteY14" fmla="*/ 3917032 h 3917032"/>
              <a:gd name="connsiteX15" fmla="*/ 985012 w 3837709"/>
              <a:gd name="connsiteY15" fmla="*/ 3917032 h 3917032"/>
              <a:gd name="connsiteX16" fmla="*/ 0 w 3837709"/>
              <a:gd name="connsiteY16" fmla="*/ 3917032 h 3917032"/>
              <a:gd name="connsiteX17" fmla="*/ 0 w 3837709"/>
              <a:gd name="connsiteY17" fmla="*/ 3225023 h 3917032"/>
              <a:gd name="connsiteX18" fmla="*/ 0 w 3837709"/>
              <a:gd name="connsiteY18" fmla="*/ 2493844 h 3917032"/>
              <a:gd name="connsiteX19" fmla="*/ 0 w 3837709"/>
              <a:gd name="connsiteY19" fmla="*/ 1801835 h 3917032"/>
              <a:gd name="connsiteX20" fmla="*/ 0 w 3837709"/>
              <a:gd name="connsiteY20" fmla="*/ 1266507 h 3917032"/>
              <a:gd name="connsiteX21" fmla="*/ 0 w 3837709"/>
              <a:gd name="connsiteY21" fmla="*/ 731179 h 3917032"/>
              <a:gd name="connsiteX22" fmla="*/ 0 w 3837709"/>
              <a:gd name="connsiteY22" fmla="*/ 0 h 3917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3837709" h="3917032" extrusionOk="0">
                <a:moveTo>
                  <a:pt x="0" y="0"/>
                </a:moveTo>
                <a:cubicBezTo>
                  <a:pt x="245845" y="-34738"/>
                  <a:pt x="495190" y="-23254"/>
                  <a:pt x="716372" y="0"/>
                </a:cubicBezTo>
                <a:cubicBezTo>
                  <a:pt x="937554" y="23254"/>
                  <a:pt x="1037487" y="-15172"/>
                  <a:pt x="1240859" y="0"/>
                </a:cubicBezTo>
                <a:cubicBezTo>
                  <a:pt x="1444231" y="15172"/>
                  <a:pt x="1642262" y="-18371"/>
                  <a:pt x="1918855" y="0"/>
                </a:cubicBezTo>
                <a:cubicBezTo>
                  <a:pt x="2195448" y="18371"/>
                  <a:pt x="2286265" y="33263"/>
                  <a:pt x="2635227" y="0"/>
                </a:cubicBezTo>
                <a:cubicBezTo>
                  <a:pt x="2984189" y="-33263"/>
                  <a:pt x="3310616" y="-38499"/>
                  <a:pt x="3837709" y="0"/>
                </a:cubicBezTo>
                <a:cubicBezTo>
                  <a:pt x="3871184" y="148044"/>
                  <a:pt x="3807832" y="410906"/>
                  <a:pt x="3837709" y="692009"/>
                </a:cubicBezTo>
                <a:cubicBezTo>
                  <a:pt x="3867586" y="973112"/>
                  <a:pt x="3847735" y="1133672"/>
                  <a:pt x="3837709" y="1423188"/>
                </a:cubicBezTo>
                <a:cubicBezTo>
                  <a:pt x="3827683" y="1712704"/>
                  <a:pt x="3823175" y="1804838"/>
                  <a:pt x="3837709" y="2154368"/>
                </a:cubicBezTo>
                <a:cubicBezTo>
                  <a:pt x="3852243" y="2503898"/>
                  <a:pt x="3809717" y="2713231"/>
                  <a:pt x="3837709" y="2885547"/>
                </a:cubicBezTo>
                <a:cubicBezTo>
                  <a:pt x="3865701" y="3057863"/>
                  <a:pt x="3803657" y="3406595"/>
                  <a:pt x="3837709" y="3917032"/>
                </a:cubicBezTo>
                <a:cubicBezTo>
                  <a:pt x="3719964" y="3923652"/>
                  <a:pt x="3426679" y="3912227"/>
                  <a:pt x="3313222" y="3917032"/>
                </a:cubicBezTo>
                <a:cubicBezTo>
                  <a:pt x="3199765" y="3921837"/>
                  <a:pt x="2993245" y="3918752"/>
                  <a:pt x="2750358" y="3917032"/>
                </a:cubicBezTo>
                <a:cubicBezTo>
                  <a:pt x="2507471" y="3915312"/>
                  <a:pt x="2422373" y="3891511"/>
                  <a:pt x="2110740" y="3917032"/>
                </a:cubicBezTo>
                <a:cubicBezTo>
                  <a:pt x="1799107" y="3942553"/>
                  <a:pt x="1756114" y="3894893"/>
                  <a:pt x="1586253" y="3917032"/>
                </a:cubicBezTo>
                <a:cubicBezTo>
                  <a:pt x="1416392" y="3939171"/>
                  <a:pt x="1173383" y="3894983"/>
                  <a:pt x="985012" y="3917032"/>
                </a:cubicBezTo>
                <a:cubicBezTo>
                  <a:pt x="796641" y="3939081"/>
                  <a:pt x="408032" y="3941551"/>
                  <a:pt x="0" y="3917032"/>
                </a:cubicBezTo>
                <a:cubicBezTo>
                  <a:pt x="-12664" y="3722212"/>
                  <a:pt x="-25243" y="3433104"/>
                  <a:pt x="0" y="3225023"/>
                </a:cubicBezTo>
                <a:cubicBezTo>
                  <a:pt x="25243" y="3016942"/>
                  <a:pt x="5411" y="2668514"/>
                  <a:pt x="0" y="2493844"/>
                </a:cubicBezTo>
                <a:cubicBezTo>
                  <a:pt x="-5411" y="2319174"/>
                  <a:pt x="6077" y="2072744"/>
                  <a:pt x="0" y="1801835"/>
                </a:cubicBezTo>
                <a:cubicBezTo>
                  <a:pt x="-6077" y="1530926"/>
                  <a:pt x="14491" y="1375558"/>
                  <a:pt x="0" y="1266507"/>
                </a:cubicBezTo>
                <a:cubicBezTo>
                  <a:pt x="-14491" y="1157456"/>
                  <a:pt x="-21127" y="854455"/>
                  <a:pt x="0" y="731179"/>
                </a:cubicBezTo>
                <a:cubicBezTo>
                  <a:pt x="21127" y="607903"/>
                  <a:pt x="16108" y="330602"/>
                  <a:pt x="0" y="0"/>
                </a:cubicBezTo>
                <a:close/>
              </a:path>
            </a:pathLst>
          </a:custGeom>
          <a:ln>
            <a:solidFill>
              <a:schemeClr val="accent3">
                <a:lumMod val="75000"/>
              </a:schemeClr>
            </a:solidFill>
            <a:prstDash val="lgDash"/>
            <a:extLst>
              <a:ext uri="{C807C97D-BFC1-408E-A445-0C87EB9F89A2}">
                <ask:lineSketchStyleProps xmlns:ask="http://schemas.microsoft.com/office/drawing/2018/sketchyshapes" sd="2441213965">
                  <ask:type>
                    <ask:lineSketchFreehand/>
                  </ask:type>
                </ask:lineSketchStyleProps>
              </a:ext>
            </a:extLst>
          </a:ln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Credibility</a:t>
            </a:r>
          </a:p>
          <a:p>
            <a:pPr marL="0" indent="0">
              <a:buNone/>
            </a:pPr>
            <a:r>
              <a:rPr lang="en-GB" sz="2800" dirty="0"/>
              <a:t>Trust</a:t>
            </a:r>
          </a:p>
          <a:p>
            <a:pPr marL="0" indent="0">
              <a:buNone/>
            </a:pPr>
            <a:r>
              <a:rPr lang="en-GB" sz="2800" dirty="0"/>
              <a:t>Integrity</a:t>
            </a:r>
          </a:p>
          <a:p>
            <a:pPr marL="0" indent="0">
              <a:buNone/>
            </a:pPr>
            <a:r>
              <a:rPr lang="en-GB" sz="2800" dirty="0"/>
              <a:t>Competence</a:t>
            </a:r>
          </a:p>
          <a:p>
            <a:pPr marL="0" indent="0">
              <a:buNone/>
            </a:pPr>
            <a:r>
              <a:rPr lang="en-GB" sz="2800" dirty="0"/>
              <a:t>Consistency</a:t>
            </a:r>
          </a:p>
          <a:p>
            <a:pPr marL="0" indent="0">
              <a:buNone/>
            </a:pPr>
            <a:r>
              <a:rPr lang="en-GB" sz="2800" dirty="0"/>
              <a:t>Loyalty</a:t>
            </a:r>
          </a:p>
          <a:p>
            <a:pPr marL="0" indent="0">
              <a:buNone/>
            </a:pPr>
            <a:r>
              <a:rPr lang="en-GB" sz="2800" dirty="0"/>
              <a:t>Openness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CD1C38-2A62-815C-2407-268504546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42CFAC4-2C7F-4861-A89F-BA2B10A35058}" type="datetime1">
              <a:rPr lang="en-GB" altLang="en-US" smtClean="0"/>
              <a:pPr>
                <a:defRPr/>
              </a:pPr>
              <a:t>16/02/2024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E8A505-7EF4-3F12-CE90-B4C00198E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693F5B-1C3B-4885-B62D-B41009808F9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  <p:pic>
        <p:nvPicPr>
          <p:cNvPr id="7" name="Picture 2" descr="Keywords concept with a cartoon key and tag with the text Words on it  isolated on white, simple outline vector illustration Stock Vector Image &amp;  Art - Alamy">
            <a:extLst>
              <a:ext uri="{FF2B5EF4-FFF2-40B4-BE49-F238E27FC236}">
                <a16:creationId xmlns:a16="http://schemas.microsoft.com/office/drawing/2014/main" id="{1441E399-AE92-50E0-D40F-22539C148EC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4443"/>
          <a:stretch/>
        </p:blipFill>
        <p:spPr bwMode="auto">
          <a:xfrm>
            <a:off x="5154804" y="2411605"/>
            <a:ext cx="3177493" cy="2175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65761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30774-A81E-1D91-87ED-E6F5CE327A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5277C-4362-B22D-0C37-362DB9B801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3472774" cy="3917032"/>
          </a:xfrm>
        </p:spPr>
        <p:txBody>
          <a:bodyPr/>
          <a:lstStyle/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sz="1600" dirty="0"/>
              <a:t>Review the key terms. Be prepared to explain them in the next class.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sz="1600" dirty="0"/>
              <a:t>Are you a great follower? Why </a:t>
            </a:r>
            <a:r>
              <a:rPr lang="en-GB" sz="1600"/>
              <a:t>or why not? </a:t>
            </a:r>
            <a:r>
              <a:rPr lang="en-GB" sz="1600" dirty="0"/>
              <a:t>Your answer should have at least 200 words. Email your answer as an MS Word file to the lecturer before the next class. Your email should have the subject as: </a:t>
            </a:r>
            <a:r>
              <a:rPr lang="en-GB" sz="1600" dirty="0">
                <a:solidFill>
                  <a:srgbClr val="7030A0"/>
                </a:solidFill>
              </a:rPr>
              <a:t>Your full </a:t>
            </a:r>
            <a:r>
              <a:rPr lang="en-GB" sz="1600" dirty="0" err="1">
                <a:solidFill>
                  <a:srgbClr val="7030A0"/>
                </a:solidFill>
              </a:rPr>
              <a:t>name_Your</a:t>
            </a:r>
            <a:r>
              <a:rPr lang="en-GB" sz="1600" dirty="0">
                <a:solidFill>
                  <a:srgbClr val="7030A0"/>
                </a:solidFill>
              </a:rPr>
              <a:t> student </a:t>
            </a:r>
            <a:r>
              <a:rPr lang="en-GB" sz="1600" dirty="0" err="1">
                <a:solidFill>
                  <a:srgbClr val="7030A0"/>
                </a:solidFill>
              </a:rPr>
              <a:t>ID_UOS_Week</a:t>
            </a:r>
            <a:r>
              <a:rPr lang="en-GB" sz="1600" dirty="0">
                <a:solidFill>
                  <a:srgbClr val="7030A0"/>
                </a:solidFill>
              </a:rPr>
              <a:t> 9_Leadership.</a:t>
            </a:r>
            <a:endParaRPr lang="en-GB" sz="1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3489F6-910E-FC7F-F0CA-B5D3174914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42CFAC4-2C7F-4861-A89F-BA2B10A35058}" type="datetime1">
              <a:rPr lang="en-GB" altLang="en-US" smtClean="0"/>
              <a:pPr>
                <a:defRPr/>
              </a:pPr>
              <a:t>16/02/2024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D8DBCE-DD6A-C2CC-ECBC-AF3F985931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693F5B-1C3B-4885-B62D-B41009808F9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pic>
        <p:nvPicPr>
          <p:cNvPr id="6" name="Picture 2" descr="The Importance of Self Study - AnimationResources.org - Serving the Online  Animation Community AnimationResources.org – Serving the Online Animation  Community">
            <a:extLst>
              <a:ext uri="{FF2B5EF4-FFF2-40B4-BE49-F238E27FC236}">
                <a16:creationId xmlns:a16="http://schemas.microsoft.com/office/drawing/2014/main" id="{6D5A26AB-25C1-2E4F-2F3C-52F26213739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87"/>
          <a:stretch/>
        </p:blipFill>
        <p:spPr bwMode="auto">
          <a:xfrm>
            <a:off x="0" y="0"/>
            <a:ext cx="2729880" cy="1346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Jose : r/funny">
            <a:extLst>
              <a:ext uri="{FF2B5EF4-FFF2-40B4-BE49-F238E27FC236}">
                <a16:creationId xmlns:a16="http://schemas.microsoft.com/office/drawing/2014/main" id="{2BEFBA33-9D04-C184-A04B-E2E3A11EA7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5504" y="1417638"/>
            <a:ext cx="4518572" cy="5076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15481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2" name="Picture 2" descr="A picture containing text, people&#10;&#10;Description automatically generated">
            <a:extLst>
              <a:ext uri="{FF2B5EF4-FFF2-40B4-BE49-F238E27FC236}">
                <a16:creationId xmlns:a16="http://schemas.microsoft.com/office/drawing/2014/main" id="{C1CBE29A-75DC-633D-6818-DCCFC6DDCA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8738"/>
            <a:ext cx="9144000" cy="5645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B32086-942D-C8A5-DAFA-F7121964892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F3D86518-6479-48A0-A9D3-08C8076AEFA7}" type="datetime1">
              <a:rPr lang="en-GB" altLang="en-US"/>
              <a:pPr>
                <a:defRPr/>
              </a:pPr>
              <a:t>16/02/2024</a:t>
            </a:fld>
            <a:endParaRPr lang="en-GB" altLang="en-US"/>
          </a:p>
        </p:txBody>
      </p:sp>
      <p:sp>
        <p:nvSpPr>
          <p:cNvPr id="61444" name="Slide Number Placeholder 5">
            <a:extLst>
              <a:ext uri="{FF2B5EF4-FFF2-40B4-BE49-F238E27FC236}">
                <a16:creationId xmlns:a16="http://schemas.microsoft.com/office/drawing/2014/main" id="{C93C190D-CA9C-0AD7-12AC-FF0AD733F9A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4C9C1F8-A82F-4DFA-B9AC-B4BFF5DDB94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DBCA5D71-F00A-634A-8081-3E954315DCDE}"/>
              </a:ext>
            </a:extLst>
          </p:cNvPr>
          <p:cNvSpPr/>
          <p:nvPr/>
        </p:nvSpPr>
        <p:spPr>
          <a:xfrm>
            <a:off x="5435600" y="908050"/>
            <a:ext cx="3313113" cy="1973263"/>
          </a:xfrm>
          <a:prstGeom prst="wedgeEllipseCallou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400" b="1">
                <a:solidFill>
                  <a:schemeClr val="tx1"/>
                </a:solidFill>
              </a:rPr>
              <a:t>I have a question…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</TotalTime>
  <Words>1067</Words>
  <Application>Microsoft Office PowerPoint</Application>
  <PresentationFormat>On-screen Show (4:3)</PresentationFormat>
  <Paragraphs>124</Paragraphs>
  <Slides>18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Myriad Pro</vt:lpstr>
      <vt:lpstr>Aharoni</vt:lpstr>
      <vt:lpstr>Arial</vt:lpstr>
      <vt:lpstr>Calibri</vt:lpstr>
      <vt:lpstr>Times New Roman</vt:lpstr>
      <vt:lpstr>Verdana</vt:lpstr>
      <vt:lpstr>20140311PresentationUWTSDTemplate</vt:lpstr>
      <vt:lpstr>LCBB4009</vt:lpstr>
      <vt:lpstr>Lesson Aims</vt:lpstr>
      <vt:lpstr>Roles of leadership</vt:lpstr>
      <vt:lpstr>Leadership and organisational structure</vt:lpstr>
      <vt:lpstr>Leadership and organisational culture’s dimensions</vt:lpstr>
      <vt:lpstr>Factors affecting leadership effectiveness</vt:lpstr>
      <vt:lpstr>Factors affecting leadership effectiveness</vt:lpstr>
      <vt:lpstr>Factors affecting leadership effectiveness</vt:lpstr>
      <vt:lpstr>Factors affecting leadership effectiveness</vt:lpstr>
      <vt:lpstr>Great followership</vt:lpstr>
      <vt:lpstr>Factors affecting leadership effectiveness</vt:lpstr>
      <vt:lpstr>Contemporary leadership issues</vt:lpstr>
      <vt:lpstr>Trust</vt:lpstr>
      <vt:lpstr>Contemporary leadership issues</vt:lpstr>
      <vt:lpstr>References</vt:lpstr>
      <vt:lpstr>Key terms</vt:lpstr>
      <vt:lpstr>Homework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</dc:title>
  <dc:creator>Hoang Dang Nguyen</dc:creator>
  <cp:lastModifiedBy>Doreen Nyaa Amundam</cp:lastModifiedBy>
  <cp:revision>2</cp:revision>
  <dcterms:created xsi:type="dcterms:W3CDTF">2023-09-20T11:13:31Z</dcterms:created>
  <dcterms:modified xsi:type="dcterms:W3CDTF">2024-02-16T08:32:14Z</dcterms:modified>
</cp:coreProperties>
</file>