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handoutMasterIdLst>
    <p:handoutMasterId r:id="rId22"/>
  </p:handoutMasterIdLst>
  <p:sldIdLst>
    <p:sldId id="410" r:id="rId5"/>
    <p:sldId id="412" r:id="rId6"/>
    <p:sldId id="371" r:id="rId7"/>
    <p:sldId id="372" r:id="rId8"/>
    <p:sldId id="388" r:id="rId9"/>
    <p:sldId id="396" r:id="rId10"/>
    <p:sldId id="400" r:id="rId11"/>
    <p:sldId id="413" r:id="rId12"/>
    <p:sldId id="414" r:id="rId13"/>
    <p:sldId id="415" r:id="rId14"/>
    <p:sldId id="416" r:id="rId15"/>
    <p:sldId id="417" r:id="rId16"/>
    <p:sldId id="418" r:id="rId17"/>
    <p:sldId id="419" r:id="rId18"/>
    <p:sldId id="420" r:id="rId19"/>
    <p:sldId id="407"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E0A2AF-FF84-4189-B0A9-2B22E54CFBF7}" v="50" dt="2025-10-11T18:23:52.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4598" autoAdjust="0"/>
  </p:normalViewPr>
  <p:slideViewPr>
    <p:cSldViewPr snapToGrid="0">
      <p:cViewPr varScale="1">
        <p:scale>
          <a:sx n="77" d="100"/>
          <a:sy n="77" d="100"/>
        </p:scale>
        <p:origin x="76" y="33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athemba Socikwa (2128581)" userId="7b68f662-5006-4db0-849a-7699f769eb38" providerId="ADAL" clId="{1AE0A2AF-FF84-4189-B0A9-2B22E54CFBF7}"/>
    <pc:docChg chg="custSel addSld delSld modSld">
      <pc:chgData name="Nomathemba Socikwa (2128581)" userId="7b68f662-5006-4db0-849a-7699f769eb38" providerId="ADAL" clId="{1AE0A2AF-FF84-4189-B0A9-2B22E54CFBF7}" dt="2025-10-11T18:31:13.820" v="253" actId="20577"/>
      <pc:docMkLst>
        <pc:docMk/>
      </pc:docMkLst>
      <pc:sldChg chg="addSp modSp mod">
        <pc:chgData name="Nomathemba Socikwa (2128581)" userId="7b68f662-5006-4db0-849a-7699f769eb38" providerId="ADAL" clId="{1AE0A2AF-FF84-4189-B0A9-2B22E54CFBF7}" dt="2025-10-11T04:07:42.391" v="7" actId="1076"/>
        <pc:sldMkLst>
          <pc:docMk/>
          <pc:sldMk cId="1544838494" sldId="371"/>
        </pc:sldMkLst>
        <pc:spChg chg="add mod">
          <ac:chgData name="Nomathemba Socikwa (2128581)" userId="7b68f662-5006-4db0-849a-7699f769eb38" providerId="ADAL" clId="{1AE0A2AF-FF84-4189-B0A9-2B22E54CFBF7}" dt="2025-10-11T04:07:42.391" v="7" actId="1076"/>
          <ac:spMkLst>
            <pc:docMk/>
            <pc:sldMk cId="1544838494" sldId="371"/>
            <ac:spMk id="4" creationId="{4B4B6DFD-EB87-32D0-5991-FDEB64539D48}"/>
          </ac:spMkLst>
        </pc:spChg>
        <pc:picChg chg="add mod">
          <ac:chgData name="Nomathemba Socikwa (2128581)" userId="7b68f662-5006-4db0-849a-7699f769eb38" providerId="ADAL" clId="{1AE0A2AF-FF84-4189-B0A9-2B22E54CFBF7}" dt="2025-10-11T04:06:39.596" v="4" actId="14100"/>
          <ac:picMkLst>
            <pc:docMk/>
            <pc:sldMk cId="1544838494" sldId="371"/>
            <ac:picMk id="2" creationId="{5F212DC8-6D73-2A9A-32B2-32244164BC4A}"/>
          </ac:picMkLst>
        </pc:picChg>
      </pc:sldChg>
      <pc:sldChg chg="modSp mod">
        <pc:chgData name="Nomathemba Socikwa (2128581)" userId="7b68f662-5006-4db0-849a-7699f769eb38" providerId="ADAL" clId="{1AE0A2AF-FF84-4189-B0A9-2B22E54CFBF7}" dt="2025-10-11T18:31:13.820" v="253" actId="20577"/>
        <pc:sldMkLst>
          <pc:docMk/>
          <pc:sldMk cId="162092071" sldId="372"/>
        </pc:sldMkLst>
        <pc:spChg chg="mod">
          <ac:chgData name="Nomathemba Socikwa (2128581)" userId="7b68f662-5006-4db0-849a-7699f769eb38" providerId="ADAL" clId="{1AE0A2AF-FF84-4189-B0A9-2B22E54CFBF7}" dt="2025-10-11T18:31:13.820" v="253" actId="20577"/>
          <ac:spMkLst>
            <pc:docMk/>
            <pc:sldMk cId="162092071" sldId="372"/>
            <ac:spMk id="3" creationId="{42AFE50A-6F33-40AD-9446-D7F6D1B310CF}"/>
          </ac:spMkLst>
        </pc:spChg>
      </pc:sldChg>
      <pc:sldChg chg="modSp mod">
        <pc:chgData name="Nomathemba Socikwa (2128581)" userId="7b68f662-5006-4db0-849a-7699f769eb38" providerId="ADAL" clId="{1AE0A2AF-FF84-4189-B0A9-2B22E54CFBF7}" dt="2025-10-11T18:03:55.967" v="213" actId="27636"/>
        <pc:sldMkLst>
          <pc:docMk/>
          <pc:sldMk cId="637630954" sldId="400"/>
        </pc:sldMkLst>
        <pc:spChg chg="mod">
          <ac:chgData name="Nomathemba Socikwa (2128581)" userId="7b68f662-5006-4db0-849a-7699f769eb38" providerId="ADAL" clId="{1AE0A2AF-FF84-4189-B0A9-2B22E54CFBF7}" dt="2025-10-11T18:03:55.967" v="213" actId="27636"/>
          <ac:spMkLst>
            <pc:docMk/>
            <pc:sldMk cId="637630954" sldId="400"/>
            <ac:spMk id="3" creationId="{6CC87D86-1B97-419B-878E-C18BA725FF0A}"/>
          </ac:spMkLst>
        </pc:spChg>
      </pc:sldChg>
      <pc:sldChg chg="modSp mod">
        <pc:chgData name="Nomathemba Socikwa (2128581)" userId="7b68f662-5006-4db0-849a-7699f769eb38" providerId="ADAL" clId="{1AE0A2AF-FF84-4189-B0A9-2B22E54CFBF7}" dt="2025-10-11T18:30:38.206" v="250" actId="255"/>
        <pc:sldMkLst>
          <pc:docMk/>
          <pc:sldMk cId="1032804341" sldId="410"/>
        </pc:sldMkLst>
        <pc:spChg chg="mod">
          <ac:chgData name="Nomathemba Socikwa (2128581)" userId="7b68f662-5006-4db0-849a-7699f769eb38" providerId="ADAL" clId="{1AE0A2AF-FF84-4189-B0A9-2B22E54CFBF7}" dt="2025-10-11T18:30:38.206" v="250" actId="255"/>
          <ac:spMkLst>
            <pc:docMk/>
            <pc:sldMk cId="1032804341" sldId="410"/>
            <ac:spMk id="10" creationId="{623FB30D-4353-4FDD-9FA6-2C7A5AF30338}"/>
          </ac:spMkLst>
        </pc:spChg>
      </pc:sldChg>
      <pc:sldChg chg="modSp mod">
        <pc:chgData name="Nomathemba Socikwa (2128581)" userId="7b68f662-5006-4db0-849a-7699f769eb38" providerId="ADAL" clId="{1AE0A2AF-FF84-4189-B0A9-2B22E54CFBF7}" dt="2025-10-11T04:25:14.251" v="29" actId="255"/>
        <pc:sldMkLst>
          <pc:docMk/>
          <pc:sldMk cId="330101836" sldId="414"/>
        </pc:sldMkLst>
        <pc:graphicFrameChg chg="mod modGraphic">
          <ac:chgData name="Nomathemba Socikwa (2128581)" userId="7b68f662-5006-4db0-849a-7699f769eb38" providerId="ADAL" clId="{1AE0A2AF-FF84-4189-B0A9-2B22E54CFBF7}" dt="2025-10-11T04:25:14.251" v="29" actId="255"/>
          <ac:graphicFrameMkLst>
            <pc:docMk/>
            <pc:sldMk cId="330101836" sldId="414"/>
            <ac:graphicFrameMk id="8" creationId="{B6DECF95-C986-389F-7323-B3C0AD4AE1EF}"/>
          </ac:graphicFrameMkLst>
        </pc:graphicFrameChg>
      </pc:sldChg>
      <pc:sldChg chg="modSp mod">
        <pc:chgData name="Nomathemba Socikwa (2128581)" userId="7b68f662-5006-4db0-849a-7699f769eb38" providerId="ADAL" clId="{1AE0A2AF-FF84-4189-B0A9-2B22E54CFBF7}" dt="2025-10-11T14:57:44.015" v="109" actId="20577"/>
        <pc:sldMkLst>
          <pc:docMk/>
          <pc:sldMk cId="856487098" sldId="415"/>
        </pc:sldMkLst>
        <pc:spChg chg="mod">
          <ac:chgData name="Nomathemba Socikwa (2128581)" userId="7b68f662-5006-4db0-849a-7699f769eb38" providerId="ADAL" clId="{1AE0A2AF-FF84-4189-B0A9-2B22E54CFBF7}" dt="2025-10-11T14:57:44.015" v="109" actId="20577"/>
          <ac:spMkLst>
            <pc:docMk/>
            <pc:sldMk cId="856487098" sldId="415"/>
            <ac:spMk id="3" creationId="{06D0D665-58F3-7E32-A952-0A75513D8456}"/>
          </ac:spMkLst>
        </pc:spChg>
      </pc:sldChg>
      <pc:sldChg chg="modSp mod">
        <pc:chgData name="Nomathemba Socikwa (2128581)" userId="7b68f662-5006-4db0-849a-7699f769eb38" providerId="ADAL" clId="{1AE0A2AF-FF84-4189-B0A9-2B22E54CFBF7}" dt="2025-10-11T14:47:23.487" v="74" actId="207"/>
        <pc:sldMkLst>
          <pc:docMk/>
          <pc:sldMk cId="600066061" sldId="416"/>
        </pc:sldMkLst>
        <pc:graphicFrameChg chg="mod modGraphic">
          <ac:chgData name="Nomathemba Socikwa (2128581)" userId="7b68f662-5006-4db0-849a-7699f769eb38" providerId="ADAL" clId="{1AE0A2AF-FF84-4189-B0A9-2B22E54CFBF7}" dt="2025-10-11T14:47:23.487" v="74" actId="207"/>
          <ac:graphicFrameMkLst>
            <pc:docMk/>
            <pc:sldMk cId="600066061" sldId="416"/>
            <ac:graphicFrameMk id="8" creationId="{CBC67C29-04A8-5797-8A0D-42D6C35DDB26}"/>
          </ac:graphicFrameMkLst>
        </pc:graphicFrameChg>
      </pc:sldChg>
      <pc:sldChg chg="addSp modSp mod">
        <pc:chgData name="Nomathemba Socikwa (2128581)" userId="7b68f662-5006-4db0-849a-7699f769eb38" providerId="ADAL" clId="{1AE0A2AF-FF84-4189-B0A9-2B22E54CFBF7}" dt="2025-10-11T18:23:52.136" v="221" actId="20577"/>
        <pc:sldMkLst>
          <pc:docMk/>
          <pc:sldMk cId="2896780961" sldId="417"/>
        </pc:sldMkLst>
        <pc:spChg chg="mod">
          <ac:chgData name="Nomathemba Socikwa (2128581)" userId="7b68f662-5006-4db0-849a-7699f769eb38" providerId="ADAL" clId="{1AE0A2AF-FF84-4189-B0A9-2B22E54CFBF7}" dt="2025-10-11T14:44:21.174" v="54" actId="20577"/>
          <ac:spMkLst>
            <pc:docMk/>
            <pc:sldMk cId="2896780961" sldId="417"/>
            <ac:spMk id="2" creationId="{3277362A-1C41-C124-738A-193AC5A6BF70}"/>
          </ac:spMkLst>
        </pc:spChg>
        <pc:spChg chg="add mod">
          <ac:chgData name="Nomathemba Socikwa (2128581)" userId="7b68f662-5006-4db0-849a-7699f769eb38" providerId="ADAL" clId="{1AE0A2AF-FF84-4189-B0A9-2B22E54CFBF7}" dt="2025-10-11T14:53:46.829" v="83" actId="1076"/>
          <ac:spMkLst>
            <pc:docMk/>
            <pc:sldMk cId="2896780961" sldId="417"/>
            <ac:spMk id="12" creationId="{5157A9AC-258B-386A-06CA-6E9FA24E3FD1}"/>
          </ac:spMkLst>
        </pc:spChg>
        <pc:graphicFrameChg chg="mod">
          <ac:chgData name="Nomathemba Socikwa (2128581)" userId="7b68f662-5006-4db0-849a-7699f769eb38" providerId="ADAL" clId="{1AE0A2AF-FF84-4189-B0A9-2B22E54CFBF7}" dt="2025-10-11T18:23:52.136" v="221" actId="20577"/>
          <ac:graphicFrameMkLst>
            <pc:docMk/>
            <pc:sldMk cId="2896780961" sldId="417"/>
            <ac:graphicFrameMk id="10" creationId="{839FE624-0EED-2D0F-3C30-BA3FFDFEC46D}"/>
          </ac:graphicFrameMkLst>
        </pc:graphicFrameChg>
        <pc:picChg chg="add mod">
          <ac:chgData name="Nomathemba Socikwa (2128581)" userId="7b68f662-5006-4db0-849a-7699f769eb38" providerId="ADAL" clId="{1AE0A2AF-FF84-4189-B0A9-2B22E54CFBF7}" dt="2025-10-11T14:53:01.876" v="81" actId="1076"/>
          <ac:picMkLst>
            <pc:docMk/>
            <pc:sldMk cId="2896780961" sldId="417"/>
            <ac:picMk id="7" creationId="{110F583B-AE75-7F49-9F86-02414D4ADE03}"/>
          </ac:picMkLst>
        </pc:picChg>
      </pc:sldChg>
      <pc:sldChg chg="modSp mod">
        <pc:chgData name="Nomathemba Socikwa (2128581)" userId="7b68f662-5006-4db0-849a-7699f769eb38" providerId="ADAL" clId="{1AE0A2AF-FF84-4189-B0A9-2B22E54CFBF7}" dt="2025-10-11T18:29:08.053" v="243" actId="313"/>
        <pc:sldMkLst>
          <pc:docMk/>
          <pc:sldMk cId="1279946049" sldId="418"/>
        </pc:sldMkLst>
        <pc:spChg chg="mod">
          <ac:chgData name="Nomathemba Socikwa (2128581)" userId="7b68f662-5006-4db0-849a-7699f769eb38" providerId="ADAL" clId="{1AE0A2AF-FF84-4189-B0A9-2B22E54CFBF7}" dt="2025-10-11T18:29:08.053" v="243" actId="313"/>
          <ac:spMkLst>
            <pc:docMk/>
            <pc:sldMk cId="1279946049" sldId="418"/>
            <ac:spMk id="3" creationId="{BACEC505-A1E7-01D0-5E7B-BE6ABB1218FC}"/>
          </ac:spMkLst>
        </pc:spChg>
      </pc:sldChg>
      <pc:sldChg chg="modSp mod">
        <pc:chgData name="Nomathemba Socikwa (2128581)" userId="7b68f662-5006-4db0-849a-7699f769eb38" providerId="ADAL" clId="{1AE0A2AF-FF84-4189-B0A9-2B22E54CFBF7}" dt="2025-10-11T15:55:12.299" v="194" actId="20577"/>
        <pc:sldMkLst>
          <pc:docMk/>
          <pc:sldMk cId="1884651154" sldId="419"/>
        </pc:sldMkLst>
        <pc:spChg chg="mod">
          <ac:chgData name="Nomathemba Socikwa (2128581)" userId="7b68f662-5006-4db0-849a-7699f769eb38" providerId="ADAL" clId="{1AE0A2AF-FF84-4189-B0A9-2B22E54CFBF7}" dt="2025-10-11T14:58:57.568" v="116" actId="5793"/>
          <ac:spMkLst>
            <pc:docMk/>
            <pc:sldMk cId="1884651154" sldId="419"/>
            <ac:spMk id="2" creationId="{69282371-AA02-733D-AB45-E4C12035BB95}"/>
          </ac:spMkLst>
        </pc:spChg>
        <pc:spChg chg="mod">
          <ac:chgData name="Nomathemba Socikwa (2128581)" userId="7b68f662-5006-4db0-849a-7699f769eb38" providerId="ADAL" clId="{1AE0A2AF-FF84-4189-B0A9-2B22E54CFBF7}" dt="2025-10-11T15:55:12.299" v="194" actId="20577"/>
          <ac:spMkLst>
            <pc:docMk/>
            <pc:sldMk cId="1884651154" sldId="419"/>
            <ac:spMk id="3" creationId="{646E8064-A6EE-22F8-ADD0-3F64546B1D76}"/>
          </ac:spMkLst>
        </pc:spChg>
      </pc:sldChg>
      <pc:sldChg chg="new del">
        <pc:chgData name="Nomathemba Socikwa (2128581)" userId="7b68f662-5006-4db0-849a-7699f769eb38" providerId="ADAL" clId="{1AE0A2AF-FF84-4189-B0A9-2B22E54CFBF7}" dt="2025-10-11T04:20:13.495" v="12" actId="47"/>
        <pc:sldMkLst>
          <pc:docMk/>
          <pc:sldMk cId="2757404589" sldId="420"/>
        </pc:sldMkLst>
      </pc:sldChg>
      <pc:sldChg chg="modSp new mod">
        <pc:chgData name="Nomathemba Socikwa (2128581)" userId="7b68f662-5006-4db0-849a-7699f769eb38" providerId="ADAL" clId="{1AE0A2AF-FF84-4189-B0A9-2B22E54CFBF7}" dt="2025-10-11T15:14:58.954" v="163" actId="14100"/>
        <pc:sldMkLst>
          <pc:docMk/>
          <pc:sldMk cId="4091463039" sldId="420"/>
        </pc:sldMkLst>
        <pc:spChg chg="mod">
          <ac:chgData name="Nomathemba Socikwa (2128581)" userId="7b68f662-5006-4db0-849a-7699f769eb38" providerId="ADAL" clId="{1AE0A2AF-FF84-4189-B0A9-2B22E54CFBF7}" dt="2025-10-11T14:59:08.375" v="123" actId="5793"/>
          <ac:spMkLst>
            <pc:docMk/>
            <pc:sldMk cId="4091463039" sldId="420"/>
            <ac:spMk id="2" creationId="{EF327FC7-80B1-DABA-FB32-F46BAAF2AB6B}"/>
          </ac:spMkLst>
        </pc:spChg>
        <pc:spChg chg="mod">
          <ac:chgData name="Nomathemba Socikwa (2128581)" userId="7b68f662-5006-4db0-849a-7699f769eb38" providerId="ADAL" clId="{1AE0A2AF-FF84-4189-B0A9-2B22E54CFBF7}" dt="2025-10-11T15:14:58.954" v="163" actId="14100"/>
          <ac:spMkLst>
            <pc:docMk/>
            <pc:sldMk cId="4091463039" sldId="420"/>
            <ac:spMk id="3" creationId="{47D5E736-9949-A906-118C-A9C71460C18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C56738-61C4-4B6F-9F01-7B5785F5952C}"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3DCBE655-4E05-4B86-8EB8-8F5B961A9B7B}">
      <dgm:prSet custT="1"/>
      <dgm:spPr/>
      <dgm:t>
        <a:bodyPr/>
        <a:lstStyle/>
        <a:p>
          <a:r>
            <a:rPr lang="en-GB" sz="2800" b="1" dirty="0">
              <a:latin typeface="Arial" panose="020B0604020202020204" pitchFamily="34" charset="0"/>
              <a:cs typeface="Arial" panose="020B0604020202020204" pitchFamily="34" charset="0"/>
            </a:rPr>
            <a:t>Research Question</a:t>
          </a:r>
          <a:endParaRPr lang="en-US" sz="2800" b="1" dirty="0">
            <a:latin typeface="Arial" panose="020B0604020202020204" pitchFamily="34" charset="0"/>
            <a:cs typeface="Arial" panose="020B0604020202020204" pitchFamily="34" charset="0"/>
          </a:endParaRPr>
        </a:p>
      </dgm:t>
    </dgm:pt>
    <dgm:pt modelId="{58186C8F-A2E9-45E6-AEF3-18CC727CB658}" type="parTrans" cxnId="{04948BBE-7A03-42AA-B5C3-EB80E7D14A2E}">
      <dgm:prSet/>
      <dgm:spPr/>
      <dgm:t>
        <a:bodyPr/>
        <a:lstStyle/>
        <a:p>
          <a:endParaRPr lang="en-US"/>
        </a:p>
      </dgm:t>
    </dgm:pt>
    <dgm:pt modelId="{F29749D8-80D2-4AAB-97E8-1B92A23BA344}" type="sibTrans" cxnId="{04948BBE-7A03-42AA-B5C3-EB80E7D14A2E}">
      <dgm:prSet/>
      <dgm:spPr/>
      <dgm:t>
        <a:bodyPr/>
        <a:lstStyle/>
        <a:p>
          <a:endParaRPr lang="en-US"/>
        </a:p>
      </dgm:t>
    </dgm:pt>
    <dgm:pt modelId="{740A99CD-B02C-40B0-BC9E-41A5A101D430}">
      <dgm:prSet custT="1"/>
      <dgm:spPr/>
      <dgm:t>
        <a:bodyPr/>
        <a:lstStyle/>
        <a:p>
          <a:pPr algn="l"/>
          <a:r>
            <a:rPr lang="en-GB" sz="2000" b="1" dirty="0">
              <a:solidFill>
                <a:schemeClr val="bg1">
                  <a:lumMod val="75000"/>
                </a:schemeClr>
              </a:solidFill>
              <a:latin typeface="Arial" panose="020B0604020202020204" pitchFamily="34" charset="0"/>
              <a:cs typeface="Arial" panose="020B0604020202020204" pitchFamily="34" charset="0"/>
            </a:rPr>
            <a:t>How effective are integrated public health and social care pathways in addressing the needs of young adults with dual diagnosis in the UK?</a:t>
          </a:r>
          <a:endParaRPr lang="en-US" sz="2000" b="1" dirty="0">
            <a:solidFill>
              <a:schemeClr val="bg1">
                <a:lumMod val="75000"/>
              </a:schemeClr>
            </a:solidFill>
            <a:latin typeface="Arial" panose="020B0604020202020204" pitchFamily="34" charset="0"/>
            <a:cs typeface="Arial" panose="020B0604020202020204" pitchFamily="34" charset="0"/>
          </a:endParaRPr>
        </a:p>
      </dgm:t>
    </dgm:pt>
    <dgm:pt modelId="{17CA6F5F-F78D-4E05-A836-395BB4AD34EA}" type="parTrans" cxnId="{72D8F28A-1003-4E89-A151-0E592F0A6DD0}">
      <dgm:prSet/>
      <dgm:spPr/>
      <dgm:t>
        <a:bodyPr/>
        <a:lstStyle/>
        <a:p>
          <a:endParaRPr lang="en-US"/>
        </a:p>
      </dgm:t>
    </dgm:pt>
    <dgm:pt modelId="{705BDA9C-1846-44AB-BF1A-C7A828B4D31D}" type="sibTrans" cxnId="{72D8F28A-1003-4E89-A151-0E592F0A6DD0}">
      <dgm:prSet/>
      <dgm:spPr/>
      <dgm:t>
        <a:bodyPr/>
        <a:lstStyle/>
        <a:p>
          <a:endParaRPr lang="en-US"/>
        </a:p>
      </dgm:t>
    </dgm:pt>
    <dgm:pt modelId="{1F244F4E-F366-4498-8F55-79D9AE3411CB}">
      <dgm:prSet custT="1"/>
      <dgm:spPr/>
      <dgm:t>
        <a:bodyPr/>
        <a:lstStyle/>
        <a:p>
          <a:r>
            <a:rPr lang="en-GB" sz="2400" b="1" dirty="0">
              <a:latin typeface="Arial" panose="020B0604020202020204" pitchFamily="34" charset="0"/>
              <a:cs typeface="Arial" panose="020B0604020202020204" pitchFamily="34" charset="0"/>
            </a:rPr>
            <a:t>Focus and Specificity of the Research</a:t>
          </a:r>
          <a:endParaRPr lang="en-US" sz="2400" dirty="0">
            <a:latin typeface="Arial" panose="020B0604020202020204" pitchFamily="34" charset="0"/>
            <a:cs typeface="Arial" panose="020B0604020202020204" pitchFamily="34" charset="0"/>
          </a:endParaRPr>
        </a:p>
      </dgm:t>
    </dgm:pt>
    <dgm:pt modelId="{F164CDE3-791E-4722-9ED5-003032BFF384}" type="parTrans" cxnId="{2E610A4D-5529-4717-8F0F-B749E05F2517}">
      <dgm:prSet/>
      <dgm:spPr/>
      <dgm:t>
        <a:bodyPr/>
        <a:lstStyle/>
        <a:p>
          <a:endParaRPr lang="en-US"/>
        </a:p>
      </dgm:t>
    </dgm:pt>
    <dgm:pt modelId="{BE1D900E-1570-457F-9593-2C2DA98A7923}" type="sibTrans" cxnId="{2E610A4D-5529-4717-8F0F-B749E05F2517}">
      <dgm:prSet/>
      <dgm:spPr/>
      <dgm:t>
        <a:bodyPr/>
        <a:lstStyle/>
        <a:p>
          <a:endParaRPr lang="en-US"/>
        </a:p>
      </dgm:t>
    </dgm:pt>
    <dgm:pt modelId="{429D8489-ACEB-4FEA-8DFF-6565F795F45C}">
      <dgm:prSet custT="1"/>
      <dgm:spPr/>
      <dgm:t>
        <a:bodyPr/>
        <a:lstStyle/>
        <a:p>
          <a:pPr algn="l"/>
          <a:r>
            <a:rPr lang="en-GB" sz="1800" dirty="0">
              <a:latin typeface="Arial" panose="020B0604020202020204" pitchFamily="34" charset="0"/>
              <a:cs typeface="Arial" panose="020B0604020202020204" pitchFamily="34" charset="0"/>
            </a:rPr>
            <a:t>This research will focus specifically on the intersection of mental health disorders and substance use disorders within the young adult demographic (ages 16-24) in the UK. </a:t>
          </a:r>
          <a:endParaRPr lang="en-US" sz="1800" dirty="0">
            <a:latin typeface="Arial" panose="020B0604020202020204" pitchFamily="34" charset="0"/>
            <a:cs typeface="Arial" panose="020B0604020202020204" pitchFamily="34" charset="0"/>
          </a:endParaRPr>
        </a:p>
      </dgm:t>
    </dgm:pt>
    <dgm:pt modelId="{446F1F22-0BEB-4420-8EA5-192FDFD4047D}" type="parTrans" cxnId="{12B5EB5E-75C6-4C00-B0B1-D714633E51E2}">
      <dgm:prSet/>
      <dgm:spPr/>
      <dgm:t>
        <a:bodyPr/>
        <a:lstStyle/>
        <a:p>
          <a:endParaRPr lang="en-US"/>
        </a:p>
      </dgm:t>
    </dgm:pt>
    <dgm:pt modelId="{BAD7564D-FA99-48F8-A5E3-D16BEC5FC06B}" type="sibTrans" cxnId="{12B5EB5E-75C6-4C00-B0B1-D714633E51E2}">
      <dgm:prSet/>
      <dgm:spPr/>
      <dgm:t>
        <a:bodyPr/>
        <a:lstStyle/>
        <a:p>
          <a:endParaRPr lang="en-US"/>
        </a:p>
      </dgm:t>
    </dgm:pt>
    <dgm:pt modelId="{024454DD-C0A6-4CA9-8DB5-95D0EF0A0550}">
      <dgm:prSet custT="1"/>
      <dgm:spPr/>
      <dgm:t>
        <a:bodyPr/>
        <a:lstStyle/>
        <a:p>
          <a:pPr algn="l"/>
          <a:r>
            <a:rPr lang="en-GB" sz="1800" dirty="0">
              <a:latin typeface="Arial" panose="020B0604020202020204" pitchFamily="34" charset="0"/>
              <a:cs typeface="Arial" panose="020B0604020202020204" pitchFamily="34" charset="0"/>
            </a:rPr>
            <a:t>The emphasis will be placed on examining existing integrated pathways among health and social care services, including assessing their effectiveness in improving health outcomes and life quality for individuals with dual diagnosis. </a:t>
          </a:r>
          <a:endParaRPr lang="en-US" sz="1800" dirty="0">
            <a:latin typeface="Arial" panose="020B0604020202020204" pitchFamily="34" charset="0"/>
            <a:cs typeface="Arial" panose="020B0604020202020204" pitchFamily="34" charset="0"/>
          </a:endParaRPr>
        </a:p>
      </dgm:t>
    </dgm:pt>
    <dgm:pt modelId="{D4D08C95-8310-4BD0-BA36-346CD6A5A864}" type="parTrans" cxnId="{343138C6-4F7E-4CE5-9126-2E89DAC5629C}">
      <dgm:prSet/>
      <dgm:spPr/>
      <dgm:t>
        <a:bodyPr/>
        <a:lstStyle/>
        <a:p>
          <a:endParaRPr lang="en-US"/>
        </a:p>
      </dgm:t>
    </dgm:pt>
    <dgm:pt modelId="{A77BD3CD-5F80-487F-8DC9-698E17B932E0}" type="sibTrans" cxnId="{343138C6-4F7E-4CE5-9126-2E89DAC5629C}">
      <dgm:prSet/>
      <dgm:spPr/>
      <dgm:t>
        <a:bodyPr/>
        <a:lstStyle/>
        <a:p>
          <a:endParaRPr lang="en-US"/>
        </a:p>
      </dgm:t>
    </dgm:pt>
    <dgm:pt modelId="{828F1B3D-8855-4D3C-B36B-8083FB75DC85}">
      <dgm:prSet custT="1"/>
      <dgm:spPr/>
      <dgm:t>
        <a:bodyPr/>
        <a:lstStyle/>
        <a:p>
          <a:pPr algn="l"/>
          <a:r>
            <a:rPr lang="en-GB" sz="1800" dirty="0">
              <a:latin typeface="Arial" panose="020B0604020202020204" pitchFamily="34" charset="0"/>
              <a:cs typeface="Arial" panose="020B0604020202020204" pitchFamily="34" charset="0"/>
            </a:rPr>
            <a:t>By concentrating on young adults, the research addresses a crucial transitional life stage where individuals face significant risks related to mental health and substance misuse (Mental Health Foundation, 2023).</a:t>
          </a:r>
          <a:endParaRPr lang="en-US" sz="1800" dirty="0">
            <a:latin typeface="Arial" panose="020B0604020202020204" pitchFamily="34" charset="0"/>
            <a:cs typeface="Arial" panose="020B0604020202020204" pitchFamily="34" charset="0"/>
          </a:endParaRPr>
        </a:p>
      </dgm:t>
    </dgm:pt>
    <dgm:pt modelId="{3E16E58E-104D-4EBA-A160-0ED7DC1535F4}" type="parTrans" cxnId="{1C42C097-7474-4DB1-AA9A-0B2E5F9484BF}">
      <dgm:prSet/>
      <dgm:spPr/>
      <dgm:t>
        <a:bodyPr/>
        <a:lstStyle/>
        <a:p>
          <a:endParaRPr lang="en-US"/>
        </a:p>
      </dgm:t>
    </dgm:pt>
    <dgm:pt modelId="{784A21C1-A42B-42EF-BF52-9FA390E6E0D0}" type="sibTrans" cxnId="{1C42C097-7474-4DB1-AA9A-0B2E5F9484BF}">
      <dgm:prSet/>
      <dgm:spPr/>
      <dgm:t>
        <a:bodyPr/>
        <a:lstStyle/>
        <a:p>
          <a:endParaRPr lang="en-US"/>
        </a:p>
      </dgm:t>
    </dgm:pt>
    <dgm:pt modelId="{67B5A325-1446-4806-8496-430B2B93BBD9}" type="pres">
      <dgm:prSet presAssocID="{EBC56738-61C4-4B6F-9F01-7B5785F5952C}" presName="diagram" presStyleCnt="0">
        <dgm:presLayoutVars>
          <dgm:dir/>
          <dgm:resizeHandles val="exact"/>
        </dgm:presLayoutVars>
      </dgm:prSet>
      <dgm:spPr/>
    </dgm:pt>
    <dgm:pt modelId="{B27D1AB5-5912-4BEE-8C75-DFE7907CAF64}" type="pres">
      <dgm:prSet presAssocID="{3DCBE655-4E05-4B86-8EB8-8F5B961A9B7B}" presName="node" presStyleLbl="node1" presStyleIdx="0" presStyleCnt="6">
        <dgm:presLayoutVars>
          <dgm:bulletEnabled val="1"/>
        </dgm:presLayoutVars>
      </dgm:prSet>
      <dgm:spPr/>
    </dgm:pt>
    <dgm:pt modelId="{989997DF-4B06-4032-B41F-74A01347AEF3}" type="pres">
      <dgm:prSet presAssocID="{F29749D8-80D2-4AAB-97E8-1B92A23BA344}" presName="sibTrans" presStyleCnt="0"/>
      <dgm:spPr/>
    </dgm:pt>
    <dgm:pt modelId="{BE85488E-DE62-44F5-A4B3-B670DAE2C2AE}" type="pres">
      <dgm:prSet presAssocID="{740A99CD-B02C-40B0-BC9E-41A5A101D430}" presName="node" presStyleLbl="node1" presStyleIdx="1" presStyleCnt="6">
        <dgm:presLayoutVars>
          <dgm:bulletEnabled val="1"/>
        </dgm:presLayoutVars>
      </dgm:prSet>
      <dgm:spPr/>
    </dgm:pt>
    <dgm:pt modelId="{4EFCF9AB-5525-40F1-8524-402C1A2BEEDE}" type="pres">
      <dgm:prSet presAssocID="{705BDA9C-1846-44AB-BF1A-C7A828B4D31D}" presName="sibTrans" presStyleCnt="0"/>
      <dgm:spPr/>
    </dgm:pt>
    <dgm:pt modelId="{FC7362FA-1B50-46B0-8B47-2701B5C47E34}" type="pres">
      <dgm:prSet presAssocID="{1F244F4E-F366-4498-8F55-79D9AE3411CB}" presName="node" presStyleLbl="node1" presStyleIdx="2" presStyleCnt="6">
        <dgm:presLayoutVars>
          <dgm:bulletEnabled val="1"/>
        </dgm:presLayoutVars>
      </dgm:prSet>
      <dgm:spPr/>
    </dgm:pt>
    <dgm:pt modelId="{95A960E5-9866-4B67-B229-713D6C936045}" type="pres">
      <dgm:prSet presAssocID="{BE1D900E-1570-457F-9593-2C2DA98A7923}" presName="sibTrans" presStyleCnt="0"/>
      <dgm:spPr/>
    </dgm:pt>
    <dgm:pt modelId="{FD157D9B-BA84-4460-A575-006AB39A3D2E}" type="pres">
      <dgm:prSet presAssocID="{429D8489-ACEB-4FEA-8DFF-6565F795F45C}" presName="node" presStyleLbl="node1" presStyleIdx="3" presStyleCnt="6">
        <dgm:presLayoutVars>
          <dgm:bulletEnabled val="1"/>
        </dgm:presLayoutVars>
      </dgm:prSet>
      <dgm:spPr/>
    </dgm:pt>
    <dgm:pt modelId="{8BA9B26C-4661-4800-B250-242CF21EEBBB}" type="pres">
      <dgm:prSet presAssocID="{BAD7564D-FA99-48F8-A5E3-D16BEC5FC06B}" presName="sibTrans" presStyleCnt="0"/>
      <dgm:spPr/>
    </dgm:pt>
    <dgm:pt modelId="{66A67CFD-CD97-470F-893A-3125551E12B5}" type="pres">
      <dgm:prSet presAssocID="{024454DD-C0A6-4CA9-8DB5-95D0EF0A0550}" presName="node" presStyleLbl="node1" presStyleIdx="4" presStyleCnt="6">
        <dgm:presLayoutVars>
          <dgm:bulletEnabled val="1"/>
        </dgm:presLayoutVars>
      </dgm:prSet>
      <dgm:spPr/>
    </dgm:pt>
    <dgm:pt modelId="{80B7E02A-AE6D-45C9-B80F-37E62757C0C4}" type="pres">
      <dgm:prSet presAssocID="{A77BD3CD-5F80-487F-8DC9-698E17B932E0}" presName="sibTrans" presStyleCnt="0"/>
      <dgm:spPr/>
    </dgm:pt>
    <dgm:pt modelId="{40341AB3-A238-4306-B1BD-08EDC4F11DB2}" type="pres">
      <dgm:prSet presAssocID="{828F1B3D-8855-4D3C-B36B-8083FB75DC85}" presName="node" presStyleLbl="node1" presStyleIdx="5" presStyleCnt="6">
        <dgm:presLayoutVars>
          <dgm:bulletEnabled val="1"/>
        </dgm:presLayoutVars>
      </dgm:prSet>
      <dgm:spPr/>
    </dgm:pt>
  </dgm:ptLst>
  <dgm:cxnLst>
    <dgm:cxn modelId="{12B5EB5E-75C6-4C00-B0B1-D714633E51E2}" srcId="{EBC56738-61C4-4B6F-9F01-7B5785F5952C}" destId="{429D8489-ACEB-4FEA-8DFF-6565F795F45C}" srcOrd="3" destOrd="0" parTransId="{446F1F22-0BEB-4420-8EA5-192FDFD4047D}" sibTransId="{BAD7564D-FA99-48F8-A5E3-D16BEC5FC06B}"/>
    <dgm:cxn modelId="{2E610A4D-5529-4717-8F0F-B749E05F2517}" srcId="{EBC56738-61C4-4B6F-9F01-7B5785F5952C}" destId="{1F244F4E-F366-4498-8F55-79D9AE3411CB}" srcOrd="2" destOrd="0" parTransId="{F164CDE3-791E-4722-9ED5-003032BFF384}" sibTransId="{BE1D900E-1570-457F-9593-2C2DA98A7923}"/>
    <dgm:cxn modelId="{A20A7171-33C4-4233-B5DF-6A100133E2F9}" type="presOf" srcId="{1F244F4E-F366-4498-8F55-79D9AE3411CB}" destId="{FC7362FA-1B50-46B0-8B47-2701B5C47E34}" srcOrd="0" destOrd="0" presId="urn:microsoft.com/office/officeart/2005/8/layout/default"/>
    <dgm:cxn modelId="{C2F2B979-3A3D-4739-86BD-09EEEB6C1B78}" type="presOf" srcId="{740A99CD-B02C-40B0-BC9E-41A5A101D430}" destId="{BE85488E-DE62-44F5-A4B3-B670DAE2C2AE}" srcOrd="0" destOrd="0" presId="urn:microsoft.com/office/officeart/2005/8/layout/default"/>
    <dgm:cxn modelId="{0A5AC888-7BD5-4857-83DB-6AB8751C2924}" type="presOf" srcId="{828F1B3D-8855-4D3C-B36B-8083FB75DC85}" destId="{40341AB3-A238-4306-B1BD-08EDC4F11DB2}" srcOrd="0" destOrd="0" presId="urn:microsoft.com/office/officeart/2005/8/layout/default"/>
    <dgm:cxn modelId="{72D8F28A-1003-4E89-A151-0E592F0A6DD0}" srcId="{EBC56738-61C4-4B6F-9F01-7B5785F5952C}" destId="{740A99CD-B02C-40B0-BC9E-41A5A101D430}" srcOrd="1" destOrd="0" parTransId="{17CA6F5F-F78D-4E05-A836-395BB4AD34EA}" sibTransId="{705BDA9C-1846-44AB-BF1A-C7A828B4D31D}"/>
    <dgm:cxn modelId="{1C42C097-7474-4DB1-AA9A-0B2E5F9484BF}" srcId="{EBC56738-61C4-4B6F-9F01-7B5785F5952C}" destId="{828F1B3D-8855-4D3C-B36B-8083FB75DC85}" srcOrd="5" destOrd="0" parTransId="{3E16E58E-104D-4EBA-A160-0ED7DC1535F4}" sibTransId="{784A21C1-A42B-42EF-BF52-9FA390E6E0D0}"/>
    <dgm:cxn modelId="{04948BBE-7A03-42AA-B5C3-EB80E7D14A2E}" srcId="{EBC56738-61C4-4B6F-9F01-7B5785F5952C}" destId="{3DCBE655-4E05-4B86-8EB8-8F5B961A9B7B}" srcOrd="0" destOrd="0" parTransId="{58186C8F-A2E9-45E6-AEF3-18CC727CB658}" sibTransId="{F29749D8-80D2-4AAB-97E8-1B92A23BA344}"/>
    <dgm:cxn modelId="{37661AC1-F022-4F9D-B198-2AD66E31D84C}" type="presOf" srcId="{024454DD-C0A6-4CA9-8DB5-95D0EF0A0550}" destId="{66A67CFD-CD97-470F-893A-3125551E12B5}" srcOrd="0" destOrd="0" presId="urn:microsoft.com/office/officeart/2005/8/layout/default"/>
    <dgm:cxn modelId="{343138C6-4F7E-4CE5-9126-2E89DAC5629C}" srcId="{EBC56738-61C4-4B6F-9F01-7B5785F5952C}" destId="{024454DD-C0A6-4CA9-8DB5-95D0EF0A0550}" srcOrd="4" destOrd="0" parTransId="{D4D08C95-8310-4BD0-BA36-346CD6A5A864}" sibTransId="{A77BD3CD-5F80-487F-8DC9-698E17B932E0}"/>
    <dgm:cxn modelId="{9F5D0FD9-8658-4D21-A964-8A3D48C6DE62}" type="presOf" srcId="{3DCBE655-4E05-4B86-8EB8-8F5B961A9B7B}" destId="{B27D1AB5-5912-4BEE-8C75-DFE7907CAF64}" srcOrd="0" destOrd="0" presId="urn:microsoft.com/office/officeart/2005/8/layout/default"/>
    <dgm:cxn modelId="{DC6156DC-7197-473E-B014-4AD54B427C4A}" type="presOf" srcId="{EBC56738-61C4-4B6F-9F01-7B5785F5952C}" destId="{67B5A325-1446-4806-8496-430B2B93BBD9}" srcOrd="0" destOrd="0" presId="urn:microsoft.com/office/officeart/2005/8/layout/default"/>
    <dgm:cxn modelId="{2C890FDF-A30C-42B1-A8FF-F68B6F68B065}" type="presOf" srcId="{429D8489-ACEB-4FEA-8DFF-6565F795F45C}" destId="{FD157D9B-BA84-4460-A575-006AB39A3D2E}" srcOrd="0" destOrd="0" presId="urn:microsoft.com/office/officeart/2005/8/layout/default"/>
    <dgm:cxn modelId="{97C1C678-B073-4BA5-A363-95C54C45AC04}" type="presParOf" srcId="{67B5A325-1446-4806-8496-430B2B93BBD9}" destId="{B27D1AB5-5912-4BEE-8C75-DFE7907CAF64}" srcOrd="0" destOrd="0" presId="urn:microsoft.com/office/officeart/2005/8/layout/default"/>
    <dgm:cxn modelId="{C775E600-E44A-4E1F-96D0-777114DB74F7}" type="presParOf" srcId="{67B5A325-1446-4806-8496-430B2B93BBD9}" destId="{989997DF-4B06-4032-B41F-74A01347AEF3}" srcOrd="1" destOrd="0" presId="urn:microsoft.com/office/officeart/2005/8/layout/default"/>
    <dgm:cxn modelId="{CD0D7CA0-E213-4871-AB58-AE01B95B7F27}" type="presParOf" srcId="{67B5A325-1446-4806-8496-430B2B93BBD9}" destId="{BE85488E-DE62-44F5-A4B3-B670DAE2C2AE}" srcOrd="2" destOrd="0" presId="urn:microsoft.com/office/officeart/2005/8/layout/default"/>
    <dgm:cxn modelId="{72215280-267E-4033-B297-E72E719E2F89}" type="presParOf" srcId="{67B5A325-1446-4806-8496-430B2B93BBD9}" destId="{4EFCF9AB-5525-40F1-8524-402C1A2BEEDE}" srcOrd="3" destOrd="0" presId="urn:microsoft.com/office/officeart/2005/8/layout/default"/>
    <dgm:cxn modelId="{B370F2A1-966D-42E0-A627-ADB0867512AD}" type="presParOf" srcId="{67B5A325-1446-4806-8496-430B2B93BBD9}" destId="{FC7362FA-1B50-46B0-8B47-2701B5C47E34}" srcOrd="4" destOrd="0" presId="urn:microsoft.com/office/officeart/2005/8/layout/default"/>
    <dgm:cxn modelId="{8AE60E47-385D-46D5-BF07-D64BB3446ECE}" type="presParOf" srcId="{67B5A325-1446-4806-8496-430B2B93BBD9}" destId="{95A960E5-9866-4B67-B229-713D6C936045}" srcOrd="5" destOrd="0" presId="urn:microsoft.com/office/officeart/2005/8/layout/default"/>
    <dgm:cxn modelId="{E4A8D0EB-606B-41B5-80C9-27AA9167185A}" type="presParOf" srcId="{67B5A325-1446-4806-8496-430B2B93BBD9}" destId="{FD157D9B-BA84-4460-A575-006AB39A3D2E}" srcOrd="6" destOrd="0" presId="urn:microsoft.com/office/officeart/2005/8/layout/default"/>
    <dgm:cxn modelId="{8CB78DEA-ACA1-41D8-894F-A453EFB14602}" type="presParOf" srcId="{67B5A325-1446-4806-8496-430B2B93BBD9}" destId="{8BA9B26C-4661-4800-B250-242CF21EEBBB}" srcOrd="7" destOrd="0" presId="urn:microsoft.com/office/officeart/2005/8/layout/default"/>
    <dgm:cxn modelId="{0F92D982-63E5-4A1F-8A12-A4B65C7FD7D4}" type="presParOf" srcId="{67B5A325-1446-4806-8496-430B2B93BBD9}" destId="{66A67CFD-CD97-470F-893A-3125551E12B5}" srcOrd="8" destOrd="0" presId="urn:microsoft.com/office/officeart/2005/8/layout/default"/>
    <dgm:cxn modelId="{7E63C5A5-4C8D-47CA-B328-FC73C42E514E}" type="presParOf" srcId="{67B5A325-1446-4806-8496-430B2B93BBD9}" destId="{80B7E02A-AE6D-45C9-B80F-37E62757C0C4}" srcOrd="9" destOrd="0" presId="urn:microsoft.com/office/officeart/2005/8/layout/default"/>
    <dgm:cxn modelId="{F2547238-4DA5-4E00-B152-76C359E5E1A5}" type="presParOf" srcId="{67B5A325-1446-4806-8496-430B2B93BBD9}" destId="{40341AB3-A238-4306-B1BD-08EDC4F11DB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48822D-041A-45CB-ACC0-4A478447D922}" type="doc">
      <dgm:prSet loTypeId="urn:microsoft.com/office/officeart/2005/8/layout/process4" loCatId="process" qsTypeId="urn:microsoft.com/office/officeart/2005/8/quickstyle/simple5" qsCatId="simple" csTypeId="urn:microsoft.com/office/officeart/2005/8/colors/accent1_2" csCatId="accent1" phldr="1"/>
      <dgm:spPr/>
      <dgm:t>
        <a:bodyPr/>
        <a:lstStyle/>
        <a:p>
          <a:endParaRPr lang="en-US"/>
        </a:p>
      </dgm:t>
    </dgm:pt>
    <dgm:pt modelId="{E4AFF11C-3700-44CB-85AD-D195A5EE2B9A}">
      <dgm:prSet custT="1"/>
      <dgm:spPr/>
      <dgm:t>
        <a:bodyPr/>
        <a:lstStyle/>
        <a:p>
          <a:r>
            <a:rPr lang="en-GB" sz="2800" b="1" dirty="0">
              <a:solidFill>
                <a:srgbClr val="FF9900"/>
              </a:solidFill>
              <a:latin typeface="Arial" panose="020B0604020202020204" pitchFamily="34" charset="0"/>
              <a:cs typeface="Arial" panose="020B0604020202020204" pitchFamily="34" charset="0"/>
            </a:rPr>
            <a:t>Research impact</a:t>
          </a:r>
        </a:p>
        <a:p>
          <a:r>
            <a:rPr lang="en-GB" sz="1600" b="1" dirty="0">
              <a:latin typeface="Arial" panose="020B0604020202020204" pitchFamily="34" charset="0"/>
              <a:cs typeface="Arial" panose="020B0604020202020204" pitchFamily="34" charset="0"/>
            </a:rPr>
            <a:t>This research is expected to yield significant benefits for various stakeholders, including: </a:t>
          </a:r>
          <a:endParaRPr lang="en-US" sz="1600" dirty="0">
            <a:latin typeface="Arial" panose="020B0604020202020204" pitchFamily="34" charset="0"/>
            <a:cs typeface="Arial" panose="020B0604020202020204" pitchFamily="34" charset="0"/>
          </a:endParaRPr>
        </a:p>
      </dgm:t>
    </dgm:pt>
    <dgm:pt modelId="{892C1DDB-2F3C-41F2-89A8-28B0448BAEBF}" type="parTrans" cxnId="{6940064D-8041-4393-90C8-E6E739B663C7}">
      <dgm:prSet/>
      <dgm:spPr/>
      <dgm:t>
        <a:bodyPr/>
        <a:lstStyle/>
        <a:p>
          <a:endParaRPr lang="en-US"/>
        </a:p>
      </dgm:t>
    </dgm:pt>
    <dgm:pt modelId="{8B95C1DB-609E-4105-B818-E1DFE61B64BC}" type="sibTrans" cxnId="{6940064D-8041-4393-90C8-E6E739B663C7}">
      <dgm:prSet/>
      <dgm:spPr/>
      <dgm:t>
        <a:bodyPr/>
        <a:lstStyle/>
        <a:p>
          <a:endParaRPr lang="en-US"/>
        </a:p>
      </dgm:t>
    </dgm:pt>
    <dgm:pt modelId="{C5B0FAA7-8269-4B66-B61F-C58C5C969AED}">
      <dgm:prSet custT="1"/>
      <dgm:spPr/>
      <dgm:t>
        <a:bodyPr/>
        <a:lstStyle/>
        <a:p>
          <a:pPr algn="l"/>
          <a:r>
            <a:rPr lang="en-GB" sz="1600" dirty="0">
              <a:latin typeface="Arial" panose="020B0604020202020204" pitchFamily="34" charset="0"/>
              <a:cs typeface="Arial" panose="020B0604020202020204" pitchFamily="34" charset="0"/>
            </a:rPr>
            <a:t>Target Population (Young Adults): By evaluating effective integrated pathways, the research can directly improve accessibility to comprehensive care, ultimately enhancing mental health and recovery rates among young adults. A tailored approach could lead to better adherence to treatment plans and improved life skills, contributing to lower rates of recidivism in substance use (NHS England, 2022).</a:t>
          </a:r>
          <a:endParaRPr lang="en-US" sz="1600" dirty="0">
            <a:latin typeface="Arial" panose="020B0604020202020204" pitchFamily="34" charset="0"/>
            <a:cs typeface="Arial" panose="020B0604020202020204" pitchFamily="34" charset="0"/>
          </a:endParaRPr>
        </a:p>
      </dgm:t>
    </dgm:pt>
    <dgm:pt modelId="{8B94859B-B096-495E-BA99-E0236D4B9C06}" type="parTrans" cxnId="{909C0B4E-D7C1-48A9-AF34-108F1E6725AA}">
      <dgm:prSet/>
      <dgm:spPr/>
      <dgm:t>
        <a:bodyPr/>
        <a:lstStyle/>
        <a:p>
          <a:endParaRPr lang="en-US"/>
        </a:p>
      </dgm:t>
    </dgm:pt>
    <dgm:pt modelId="{D6672ED7-00D4-4164-93EB-4027BC673DF5}" type="sibTrans" cxnId="{909C0B4E-D7C1-48A9-AF34-108F1E6725AA}">
      <dgm:prSet/>
      <dgm:spPr/>
      <dgm:t>
        <a:bodyPr/>
        <a:lstStyle/>
        <a:p>
          <a:endParaRPr lang="en-US"/>
        </a:p>
      </dgm:t>
    </dgm:pt>
    <dgm:pt modelId="{1644F99A-94BF-4C77-A342-701BB79CD726}">
      <dgm:prSet/>
      <dgm:spPr/>
      <dgm:t>
        <a:bodyPr/>
        <a:lstStyle/>
        <a:p>
          <a:pPr algn="l"/>
          <a:r>
            <a:rPr lang="en-GB" dirty="0">
              <a:latin typeface="Arial" panose="020B0604020202020204" pitchFamily="34" charset="0"/>
              <a:cs typeface="Arial" panose="020B0604020202020204" pitchFamily="34" charset="0"/>
            </a:rPr>
            <a:t>Public Health and Social Care Services/Programs: Insights from this research can inform the design and implementation of more effective integrated care models, ensuring that health and social care systems are responsive to the needs of young adults. Lessons learned may also be generalized to other demographic groups facing similar challenges (Centre for Mental Health, 2023).</a:t>
          </a:r>
          <a:endParaRPr lang="en-US" dirty="0">
            <a:latin typeface="Arial" panose="020B0604020202020204" pitchFamily="34" charset="0"/>
            <a:cs typeface="Arial" panose="020B0604020202020204" pitchFamily="34" charset="0"/>
          </a:endParaRPr>
        </a:p>
      </dgm:t>
    </dgm:pt>
    <dgm:pt modelId="{6EF4F1A9-02BE-46D4-876E-A91559464EC6}" type="parTrans" cxnId="{58CBDDB4-0F60-4D57-8F11-B3A9D440A3A7}">
      <dgm:prSet/>
      <dgm:spPr/>
      <dgm:t>
        <a:bodyPr/>
        <a:lstStyle/>
        <a:p>
          <a:endParaRPr lang="en-US"/>
        </a:p>
      </dgm:t>
    </dgm:pt>
    <dgm:pt modelId="{CAC30F77-6EDB-4D3E-BABD-BEAD3AC77B98}" type="sibTrans" cxnId="{58CBDDB4-0F60-4D57-8F11-B3A9D440A3A7}">
      <dgm:prSet/>
      <dgm:spPr/>
      <dgm:t>
        <a:bodyPr/>
        <a:lstStyle/>
        <a:p>
          <a:endParaRPr lang="en-US"/>
        </a:p>
      </dgm:t>
    </dgm:pt>
    <dgm:pt modelId="{C9AF837A-27BE-4466-BE50-A8F28F0C926A}" type="pres">
      <dgm:prSet presAssocID="{6848822D-041A-45CB-ACC0-4A478447D922}" presName="Name0" presStyleCnt="0">
        <dgm:presLayoutVars>
          <dgm:dir/>
          <dgm:animLvl val="lvl"/>
          <dgm:resizeHandles val="exact"/>
        </dgm:presLayoutVars>
      </dgm:prSet>
      <dgm:spPr/>
    </dgm:pt>
    <dgm:pt modelId="{3851106F-E23B-4853-84D4-D05E6497B1A2}" type="pres">
      <dgm:prSet presAssocID="{1644F99A-94BF-4C77-A342-701BB79CD726}" presName="boxAndChildren" presStyleCnt="0"/>
      <dgm:spPr/>
    </dgm:pt>
    <dgm:pt modelId="{1010CC9B-4B73-4B64-AB1A-A4B3D808CCD3}" type="pres">
      <dgm:prSet presAssocID="{1644F99A-94BF-4C77-A342-701BB79CD726}" presName="parentTextBox" presStyleLbl="node1" presStyleIdx="0" presStyleCnt="3"/>
      <dgm:spPr/>
    </dgm:pt>
    <dgm:pt modelId="{808C6447-11C4-4E48-9A59-60F72748F990}" type="pres">
      <dgm:prSet presAssocID="{D6672ED7-00D4-4164-93EB-4027BC673DF5}" presName="sp" presStyleCnt="0"/>
      <dgm:spPr/>
    </dgm:pt>
    <dgm:pt modelId="{8B41CAEC-A788-4DAE-BC52-68B43E0A6344}" type="pres">
      <dgm:prSet presAssocID="{C5B0FAA7-8269-4B66-B61F-C58C5C969AED}" presName="arrowAndChildren" presStyleCnt="0"/>
      <dgm:spPr/>
    </dgm:pt>
    <dgm:pt modelId="{8D1A4FFB-56D6-4DA8-85C0-459C189F2BD9}" type="pres">
      <dgm:prSet presAssocID="{C5B0FAA7-8269-4B66-B61F-C58C5C969AED}" presName="parentTextArrow" presStyleLbl="node1" presStyleIdx="1" presStyleCnt="3"/>
      <dgm:spPr/>
    </dgm:pt>
    <dgm:pt modelId="{FBB051DF-F6A4-479A-B239-ED36E66E7B97}" type="pres">
      <dgm:prSet presAssocID="{8B95C1DB-609E-4105-B818-E1DFE61B64BC}" presName="sp" presStyleCnt="0"/>
      <dgm:spPr/>
    </dgm:pt>
    <dgm:pt modelId="{42C6E645-8D9A-4560-BD69-7EDBC6E422B9}" type="pres">
      <dgm:prSet presAssocID="{E4AFF11C-3700-44CB-85AD-D195A5EE2B9A}" presName="arrowAndChildren" presStyleCnt="0"/>
      <dgm:spPr/>
    </dgm:pt>
    <dgm:pt modelId="{903F4483-D9A7-407D-9ED0-92152BBEE63F}" type="pres">
      <dgm:prSet presAssocID="{E4AFF11C-3700-44CB-85AD-D195A5EE2B9A}" presName="parentTextArrow" presStyleLbl="node1" presStyleIdx="2" presStyleCnt="3"/>
      <dgm:spPr/>
    </dgm:pt>
  </dgm:ptLst>
  <dgm:cxnLst>
    <dgm:cxn modelId="{5812EB1A-3812-4BF0-BA0F-357B553B27AC}" type="presOf" srcId="{E4AFF11C-3700-44CB-85AD-D195A5EE2B9A}" destId="{903F4483-D9A7-407D-9ED0-92152BBEE63F}" srcOrd="0" destOrd="0" presId="urn:microsoft.com/office/officeart/2005/8/layout/process4"/>
    <dgm:cxn modelId="{8D7D8821-51B7-4C32-9561-4051D07EFD1E}" type="presOf" srcId="{6848822D-041A-45CB-ACC0-4A478447D922}" destId="{C9AF837A-27BE-4466-BE50-A8F28F0C926A}" srcOrd="0" destOrd="0" presId="urn:microsoft.com/office/officeart/2005/8/layout/process4"/>
    <dgm:cxn modelId="{990F3F41-F54C-4EFE-BA87-07429118383F}" type="presOf" srcId="{1644F99A-94BF-4C77-A342-701BB79CD726}" destId="{1010CC9B-4B73-4B64-AB1A-A4B3D808CCD3}" srcOrd="0" destOrd="0" presId="urn:microsoft.com/office/officeart/2005/8/layout/process4"/>
    <dgm:cxn modelId="{6940064D-8041-4393-90C8-E6E739B663C7}" srcId="{6848822D-041A-45CB-ACC0-4A478447D922}" destId="{E4AFF11C-3700-44CB-85AD-D195A5EE2B9A}" srcOrd="0" destOrd="0" parTransId="{892C1DDB-2F3C-41F2-89A8-28B0448BAEBF}" sibTransId="{8B95C1DB-609E-4105-B818-E1DFE61B64BC}"/>
    <dgm:cxn modelId="{909C0B4E-D7C1-48A9-AF34-108F1E6725AA}" srcId="{6848822D-041A-45CB-ACC0-4A478447D922}" destId="{C5B0FAA7-8269-4B66-B61F-C58C5C969AED}" srcOrd="1" destOrd="0" parTransId="{8B94859B-B096-495E-BA99-E0236D4B9C06}" sibTransId="{D6672ED7-00D4-4164-93EB-4027BC673DF5}"/>
    <dgm:cxn modelId="{83B96A97-872F-4BD5-9BF1-B539DD7C35F4}" type="presOf" srcId="{C5B0FAA7-8269-4B66-B61F-C58C5C969AED}" destId="{8D1A4FFB-56D6-4DA8-85C0-459C189F2BD9}" srcOrd="0" destOrd="0" presId="urn:microsoft.com/office/officeart/2005/8/layout/process4"/>
    <dgm:cxn modelId="{58CBDDB4-0F60-4D57-8F11-B3A9D440A3A7}" srcId="{6848822D-041A-45CB-ACC0-4A478447D922}" destId="{1644F99A-94BF-4C77-A342-701BB79CD726}" srcOrd="2" destOrd="0" parTransId="{6EF4F1A9-02BE-46D4-876E-A91559464EC6}" sibTransId="{CAC30F77-6EDB-4D3E-BABD-BEAD3AC77B98}"/>
    <dgm:cxn modelId="{7A64BE33-CC51-4681-8A84-B443F70BF46F}" type="presParOf" srcId="{C9AF837A-27BE-4466-BE50-A8F28F0C926A}" destId="{3851106F-E23B-4853-84D4-D05E6497B1A2}" srcOrd="0" destOrd="0" presId="urn:microsoft.com/office/officeart/2005/8/layout/process4"/>
    <dgm:cxn modelId="{940B58C9-7CD6-43DE-B169-8607945C9316}" type="presParOf" srcId="{3851106F-E23B-4853-84D4-D05E6497B1A2}" destId="{1010CC9B-4B73-4B64-AB1A-A4B3D808CCD3}" srcOrd="0" destOrd="0" presId="urn:microsoft.com/office/officeart/2005/8/layout/process4"/>
    <dgm:cxn modelId="{FE4488E0-1213-4C16-85ED-792029CD95A9}" type="presParOf" srcId="{C9AF837A-27BE-4466-BE50-A8F28F0C926A}" destId="{808C6447-11C4-4E48-9A59-60F72748F990}" srcOrd="1" destOrd="0" presId="urn:microsoft.com/office/officeart/2005/8/layout/process4"/>
    <dgm:cxn modelId="{AF821126-5148-4406-8F95-D4DE55979581}" type="presParOf" srcId="{C9AF837A-27BE-4466-BE50-A8F28F0C926A}" destId="{8B41CAEC-A788-4DAE-BC52-68B43E0A6344}" srcOrd="2" destOrd="0" presId="urn:microsoft.com/office/officeart/2005/8/layout/process4"/>
    <dgm:cxn modelId="{2F715681-762D-40AE-98C0-76C40034E240}" type="presParOf" srcId="{8B41CAEC-A788-4DAE-BC52-68B43E0A6344}" destId="{8D1A4FFB-56D6-4DA8-85C0-459C189F2BD9}" srcOrd="0" destOrd="0" presId="urn:microsoft.com/office/officeart/2005/8/layout/process4"/>
    <dgm:cxn modelId="{CA98195D-9290-4E12-A759-9B679C29A47A}" type="presParOf" srcId="{C9AF837A-27BE-4466-BE50-A8F28F0C926A}" destId="{FBB051DF-F6A4-479A-B239-ED36E66E7B97}" srcOrd="3" destOrd="0" presId="urn:microsoft.com/office/officeart/2005/8/layout/process4"/>
    <dgm:cxn modelId="{69916224-FDCF-4980-8BC4-4A1248015B76}" type="presParOf" srcId="{C9AF837A-27BE-4466-BE50-A8F28F0C926A}" destId="{42C6E645-8D9A-4560-BD69-7EDBC6E422B9}" srcOrd="4" destOrd="0" presId="urn:microsoft.com/office/officeart/2005/8/layout/process4"/>
    <dgm:cxn modelId="{E154DAD9-61F3-40E6-89C0-A8947541EB4F}" type="presParOf" srcId="{42C6E645-8D9A-4560-BD69-7EDBC6E422B9}" destId="{903F4483-D9A7-407D-9ED0-92152BBEE63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E97043-EC46-4A84-92DE-D4ED3404613A}"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1AA5E6B6-F81A-4585-9208-C08BAE81D73A}">
      <dgm:prSet custT="1"/>
      <dgm:spPr/>
      <dgm:t>
        <a:bodyPr/>
        <a:lstStyle/>
        <a:p>
          <a:pPr algn="l"/>
          <a:r>
            <a:rPr lang="en-GB" sz="1400" dirty="0">
              <a:latin typeface="Arial" panose="020B0604020202020204" pitchFamily="34" charset="0"/>
              <a:cs typeface="Arial" panose="020B0604020202020204" pitchFamily="34" charset="0"/>
            </a:rPr>
            <a:t>Policy Development: The outcomes of this research will provide invaluable information for policymakers in drafting laws and guidelines that better address the needs of young adults with dual diagnosis. Evidence-based recommendations can lead to improved resource allocation and service integration at both local and national levels (Mental Health Foundation, 2023).</a:t>
          </a:r>
          <a:endParaRPr lang="en-US" sz="1400" dirty="0">
            <a:latin typeface="Arial" panose="020B0604020202020204" pitchFamily="34" charset="0"/>
            <a:cs typeface="Arial" panose="020B0604020202020204" pitchFamily="34" charset="0"/>
          </a:endParaRPr>
        </a:p>
      </dgm:t>
    </dgm:pt>
    <dgm:pt modelId="{B2A5AD72-D5C1-42DC-83E8-76937A0A2202}" type="parTrans" cxnId="{3C296C66-787D-494A-AD09-410A31DEA90C}">
      <dgm:prSet/>
      <dgm:spPr/>
      <dgm:t>
        <a:bodyPr/>
        <a:lstStyle/>
        <a:p>
          <a:endParaRPr lang="en-US"/>
        </a:p>
      </dgm:t>
    </dgm:pt>
    <dgm:pt modelId="{B465A9E4-0A08-4345-884D-D7F72612D55A}" type="sibTrans" cxnId="{3C296C66-787D-494A-AD09-410A31DEA90C}">
      <dgm:prSet/>
      <dgm:spPr/>
      <dgm:t>
        <a:bodyPr/>
        <a:lstStyle/>
        <a:p>
          <a:endParaRPr lang="en-US"/>
        </a:p>
      </dgm:t>
    </dgm:pt>
    <dgm:pt modelId="{5C65E96D-0BB7-4209-8FD5-B2CF9098DFE7}">
      <dgm:prSet/>
      <dgm:spPr/>
      <dgm:t>
        <a:bodyPr/>
        <a:lstStyle/>
        <a:p>
          <a:pPr algn="l"/>
          <a:r>
            <a:rPr lang="en-GB" dirty="0">
              <a:latin typeface="Arial" panose="020B0604020202020204" pitchFamily="34" charset="0"/>
              <a:cs typeface="Arial" panose="020B0604020202020204" pitchFamily="34" charset="0"/>
            </a:rPr>
            <a:t>Health and Social Care Professionals: By identifying successful strategies and potential pitfalls in integrated care journeys, this research can serve as a resource for training and professional development, enhancing the competencies of healthcare workers who support young adults facing dual diagnosis.</a:t>
          </a:r>
          <a:endParaRPr lang="en-US" dirty="0">
            <a:latin typeface="Arial" panose="020B0604020202020204" pitchFamily="34" charset="0"/>
            <a:cs typeface="Arial" panose="020B0604020202020204" pitchFamily="34" charset="0"/>
          </a:endParaRPr>
        </a:p>
      </dgm:t>
    </dgm:pt>
    <dgm:pt modelId="{C026A456-D1EE-4210-AE78-8ABA75558D4B}" type="parTrans" cxnId="{7B7DA863-B45D-4A43-AD7D-7E073EEBF774}">
      <dgm:prSet/>
      <dgm:spPr/>
      <dgm:t>
        <a:bodyPr/>
        <a:lstStyle/>
        <a:p>
          <a:endParaRPr lang="en-US"/>
        </a:p>
      </dgm:t>
    </dgm:pt>
    <dgm:pt modelId="{B19C5C1D-A0D7-4505-BC12-D0920336B580}" type="sibTrans" cxnId="{7B7DA863-B45D-4A43-AD7D-7E073EEBF774}">
      <dgm:prSet/>
      <dgm:spPr/>
      <dgm:t>
        <a:bodyPr/>
        <a:lstStyle/>
        <a:p>
          <a:endParaRPr lang="en-US"/>
        </a:p>
      </dgm:t>
    </dgm:pt>
    <dgm:pt modelId="{4B1D0FA9-7ED7-417E-BE0D-6171B3C16824}">
      <dgm:prSet custT="1"/>
      <dgm:spPr/>
      <dgm:t>
        <a:bodyPr/>
        <a:lstStyle/>
        <a:p>
          <a:pPr algn="l"/>
          <a:r>
            <a:rPr lang="en-GB" sz="1400" dirty="0">
              <a:latin typeface="Arial" panose="020B0604020202020204" pitchFamily="34" charset="0"/>
              <a:cs typeface="Arial" panose="020B0604020202020204" pitchFamily="34" charset="0"/>
            </a:rPr>
            <a:t>This research endeavour aims to contribute meaningful insights to the fields of public health, social care, and policy-making, ultimately fostering a more effective support system for young adults with dual diagnosis in the UK (Ramon, 2018). </a:t>
          </a:r>
          <a:endParaRPr lang="en-US" sz="1400" dirty="0">
            <a:latin typeface="Arial" panose="020B0604020202020204" pitchFamily="34" charset="0"/>
            <a:cs typeface="Arial" panose="020B0604020202020204" pitchFamily="34" charset="0"/>
          </a:endParaRPr>
        </a:p>
      </dgm:t>
    </dgm:pt>
    <dgm:pt modelId="{46E6CF85-270A-4603-A526-3F7136B55084}" type="parTrans" cxnId="{8B3E9143-E78E-4F39-AE2B-E1C5D970795B}">
      <dgm:prSet/>
      <dgm:spPr/>
      <dgm:t>
        <a:bodyPr/>
        <a:lstStyle/>
        <a:p>
          <a:endParaRPr lang="en-US"/>
        </a:p>
      </dgm:t>
    </dgm:pt>
    <dgm:pt modelId="{31E936F9-FAE4-4161-B6E7-580B7FD94DAA}" type="sibTrans" cxnId="{8B3E9143-E78E-4F39-AE2B-E1C5D970795B}">
      <dgm:prSet/>
      <dgm:spPr/>
      <dgm:t>
        <a:bodyPr/>
        <a:lstStyle/>
        <a:p>
          <a:endParaRPr lang="en-US"/>
        </a:p>
      </dgm:t>
    </dgm:pt>
    <dgm:pt modelId="{312DE4CF-F595-4164-BF29-4CB738DF771A}" type="pres">
      <dgm:prSet presAssocID="{80E97043-EC46-4A84-92DE-D4ED3404613A}" presName="hierChild1" presStyleCnt="0">
        <dgm:presLayoutVars>
          <dgm:chPref val="1"/>
          <dgm:dir/>
          <dgm:animOne val="branch"/>
          <dgm:animLvl val="lvl"/>
          <dgm:resizeHandles/>
        </dgm:presLayoutVars>
      </dgm:prSet>
      <dgm:spPr/>
    </dgm:pt>
    <dgm:pt modelId="{3CC3A199-4D72-4726-B408-A2DAE833C517}" type="pres">
      <dgm:prSet presAssocID="{1AA5E6B6-F81A-4585-9208-C08BAE81D73A}" presName="hierRoot1" presStyleCnt="0"/>
      <dgm:spPr/>
    </dgm:pt>
    <dgm:pt modelId="{5305D5E9-50D5-46E0-998D-E13F703F1861}" type="pres">
      <dgm:prSet presAssocID="{1AA5E6B6-F81A-4585-9208-C08BAE81D73A}" presName="composite" presStyleCnt="0"/>
      <dgm:spPr/>
    </dgm:pt>
    <dgm:pt modelId="{646E5A2C-271A-41C3-9E87-E44A35868B9A}" type="pres">
      <dgm:prSet presAssocID="{1AA5E6B6-F81A-4585-9208-C08BAE81D73A}" presName="background" presStyleLbl="node0" presStyleIdx="0" presStyleCnt="3"/>
      <dgm:spPr/>
    </dgm:pt>
    <dgm:pt modelId="{F4CBB890-B142-4F51-AFDF-218CEB43A53F}" type="pres">
      <dgm:prSet presAssocID="{1AA5E6B6-F81A-4585-9208-C08BAE81D73A}" presName="text" presStyleLbl="fgAcc0" presStyleIdx="0" presStyleCnt="3" custScaleY="126511">
        <dgm:presLayoutVars>
          <dgm:chPref val="3"/>
        </dgm:presLayoutVars>
      </dgm:prSet>
      <dgm:spPr/>
    </dgm:pt>
    <dgm:pt modelId="{70A41D27-EEED-491E-BD0D-688C5732E103}" type="pres">
      <dgm:prSet presAssocID="{1AA5E6B6-F81A-4585-9208-C08BAE81D73A}" presName="hierChild2" presStyleCnt="0"/>
      <dgm:spPr/>
    </dgm:pt>
    <dgm:pt modelId="{A375EF1F-96EE-4BDD-8C58-68E092DC6A53}" type="pres">
      <dgm:prSet presAssocID="{5C65E96D-0BB7-4209-8FD5-B2CF9098DFE7}" presName="hierRoot1" presStyleCnt="0"/>
      <dgm:spPr/>
    </dgm:pt>
    <dgm:pt modelId="{380B0E61-5D09-413E-A615-D8F4A030B876}" type="pres">
      <dgm:prSet presAssocID="{5C65E96D-0BB7-4209-8FD5-B2CF9098DFE7}" presName="composite" presStyleCnt="0"/>
      <dgm:spPr/>
    </dgm:pt>
    <dgm:pt modelId="{92230BBD-13F9-4A0E-9BB9-312F17FD6E2F}" type="pres">
      <dgm:prSet presAssocID="{5C65E96D-0BB7-4209-8FD5-B2CF9098DFE7}" presName="background" presStyleLbl="node0" presStyleIdx="1" presStyleCnt="3"/>
      <dgm:spPr/>
    </dgm:pt>
    <dgm:pt modelId="{70542965-F2B1-43E0-BC68-ACB7C760978E}" type="pres">
      <dgm:prSet presAssocID="{5C65E96D-0BB7-4209-8FD5-B2CF9098DFE7}" presName="text" presStyleLbl="fgAcc0" presStyleIdx="1" presStyleCnt="3" custScaleY="121198">
        <dgm:presLayoutVars>
          <dgm:chPref val="3"/>
        </dgm:presLayoutVars>
      </dgm:prSet>
      <dgm:spPr/>
    </dgm:pt>
    <dgm:pt modelId="{1279A0D2-D15C-4C00-8509-7676E120286A}" type="pres">
      <dgm:prSet presAssocID="{5C65E96D-0BB7-4209-8FD5-B2CF9098DFE7}" presName="hierChild2" presStyleCnt="0"/>
      <dgm:spPr/>
    </dgm:pt>
    <dgm:pt modelId="{2EAF8CC1-BE84-4129-862A-2A79A77E263E}" type="pres">
      <dgm:prSet presAssocID="{4B1D0FA9-7ED7-417E-BE0D-6171B3C16824}" presName="hierRoot1" presStyleCnt="0"/>
      <dgm:spPr/>
    </dgm:pt>
    <dgm:pt modelId="{A7C4A070-46A9-43BD-BD17-E9781FD94EE4}" type="pres">
      <dgm:prSet presAssocID="{4B1D0FA9-7ED7-417E-BE0D-6171B3C16824}" presName="composite" presStyleCnt="0"/>
      <dgm:spPr/>
    </dgm:pt>
    <dgm:pt modelId="{AAE3A89C-AE99-4BC1-83E5-3E5079CF6CE1}" type="pres">
      <dgm:prSet presAssocID="{4B1D0FA9-7ED7-417E-BE0D-6171B3C16824}" presName="background" presStyleLbl="node0" presStyleIdx="2" presStyleCnt="3"/>
      <dgm:spPr/>
    </dgm:pt>
    <dgm:pt modelId="{ECE43CE1-EF06-4557-A4A8-3E8040A9AFF0}" type="pres">
      <dgm:prSet presAssocID="{4B1D0FA9-7ED7-417E-BE0D-6171B3C16824}" presName="text" presStyleLbl="fgAcc0" presStyleIdx="2" presStyleCnt="3" custScaleY="124071">
        <dgm:presLayoutVars>
          <dgm:chPref val="3"/>
        </dgm:presLayoutVars>
      </dgm:prSet>
      <dgm:spPr/>
    </dgm:pt>
    <dgm:pt modelId="{7D10F800-8DA5-4507-B80B-BFBEE4397B6F}" type="pres">
      <dgm:prSet presAssocID="{4B1D0FA9-7ED7-417E-BE0D-6171B3C16824}" presName="hierChild2" presStyleCnt="0"/>
      <dgm:spPr/>
    </dgm:pt>
  </dgm:ptLst>
  <dgm:cxnLst>
    <dgm:cxn modelId="{8B3E9143-E78E-4F39-AE2B-E1C5D970795B}" srcId="{80E97043-EC46-4A84-92DE-D4ED3404613A}" destId="{4B1D0FA9-7ED7-417E-BE0D-6171B3C16824}" srcOrd="2" destOrd="0" parTransId="{46E6CF85-270A-4603-A526-3F7136B55084}" sibTransId="{31E936F9-FAE4-4161-B6E7-580B7FD94DAA}"/>
    <dgm:cxn modelId="{7B7DA863-B45D-4A43-AD7D-7E073EEBF774}" srcId="{80E97043-EC46-4A84-92DE-D4ED3404613A}" destId="{5C65E96D-0BB7-4209-8FD5-B2CF9098DFE7}" srcOrd="1" destOrd="0" parTransId="{C026A456-D1EE-4210-AE78-8ABA75558D4B}" sibTransId="{B19C5C1D-A0D7-4505-BC12-D0920336B580}"/>
    <dgm:cxn modelId="{3C296C66-787D-494A-AD09-410A31DEA90C}" srcId="{80E97043-EC46-4A84-92DE-D4ED3404613A}" destId="{1AA5E6B6-F81A-4585-9208-C08BAE81D73A}" srcOrd="0" destOrd="0" parTransId="{B2A5AD72-D5C1-42DC-83E8-76937A0A2202}" sibTransId="{B465A9E4-0A08-4345-884D-D7F72612D55A}"/>
    <dgm:cxn modelId="{31C93A89-AFC2-46C6-AD1B-0A57800F00DD}" type="presOf" srcId="{5C65E96D-0BB7-4209-8FD5-B2CF9098DFE7}" destId="{70542965-F2B1-43E0-BC68-ACB7C760978E}" srcOrd="0" destOrd="0" presId="urn:microsoft.com/office/officeart/2005/8/layout/hierarchy1"/>
    <dgm:cxn modelId="{22E756B3-44EC-4A7E-A228-BC5313D9D08D}" type="presOf" srcId="{4B1D0FA9-7ED7-417E-BE0D-6171B3C16824}" destId="{ECE43CE1-EF06-4557-A4A8-3E8040A9AFF0}" srcOrd="0" destOrd="0" presId="urn:microsoft.com/office/officeart/2005/8/layout/hierarchy1"/>
    <dgm:cxn modelId="{C58E12BC-18DC-4905-90C0-B1E8CB782304}" type="presOf" srcId="{1AA5E6B6-F81A-4585-9208-C08BAE81D73A}" destId="{F4CBB890-B142-4F51-AFDF-218CEB43A53F}" srcOrd="0" destOrd="0" presId="urn:microsoft.com/office/officeart/2005/8/layout/hierarchy1"/>
    <dgm:cxn modelId="{DA5695EC-9B3C-4863-936F-9D275C90BA29}" type="presOf" srcId="{80E97043-EC46-4A84-92DE-D4ED3404613A}" destId="{312DE4CF-F595-4164-BF29-4CB738DF771A}" srcOrd="0" destOrd="0" presId="urn:microsoft.com/office/officeart/2005/8/layout/hierarchy1"/>
    <dgm:cxn modelId="{8E96C72A-6C29-40CD-9AB5-4CC22BEF52EB}" type="presParOf" srcId="{312DE4CF-F595-4164-BF29-4CB738DF771A}" destId="{3CC3A199-4D72-4726-B408-A2DAE833C517}" srcOrd="0" destOrd="0" presId="urn:microsoft.com/office/officeart/2005/8/layout/hierarchy1"/>
    <dgm:cxn modelId="{5B067C09-B8C3-4403-BB95-E3EA71B6528F}" type="presParOf" srcId="{3CC3A199-4D72-4726-B408-A2DAE833C517}" destId="{5305D5E9-50D5-46E0-998D-E13F703F1861}" srcOrd="0" destOrd="0" presId="urn:microsoft.com/office/officeart/2005/8/layout/hierarchy1"/>
    <dgm:cxn modelId="{F74FA72B-F6BD-4CD7-AB91-08F2C66F7490}" type="presParOf" srcId="{5305D5E9-50D5-46E0-998D-E13F703F1861}" destId="{646E5A2C-271A-41C3-9E87-E44A35868B9A}" srcOrd="0" destOrd="0" presId="urn:microsoft.com/office/officeart/2005/8/layout/hierarchy1"/>
    <dgm:cxn modelId="{7A42887D-A2EE-4CD9-90CA-FDA8B2294B3C}" type="presParOf" srcId="{5305D5E9-50D5-46E0-998D-E13F703F1861}" destId="{F4CBB890-B142-4F51-AFDF-218CEB43A53F}" srcOrd="1" destOrd="0" presId="urn:microsoft.com/office/officeart/2005/8/layout/hierarchy1"/>
    <dgm:cxn modelId="{D948F347-F734-4309-9683-B685796F726B}" type="presParOf" srcId="{3CC3A199-4D72-4726-B408-A2DAE833C517}" destId="{70A41D27-EEED-491E-BD0D-688C5732E103}" srcOrd="1" destOrd="0" presId="urn:microsoft.com/office/officeart/2005/8/layout/hierarchy1"/>
    <dgm:cxn modelId="{C9EC1B20-EDBE-4869-8A92-02814FA7DDD2}" type="presParOf" srcId="{312DE4CF-F595-4164-BF29-4CB738DF771A}" destId="{A375EF1F-96EE-4BDD-8C58-68E092DC6A53}" srcOrd="1" destOrd="0" presId="urn:microsoft.com/office/officeart/2005/8/layout/hierarchy1"/>
    <dgm:cxn modelId="{30964C95-1508-4D76-82B7-A46B92550A01}" type="presParOf" srcId="{A375EF1F-96EE-4BDD-8C58-68E092DC6A53}" destId="{380B0E61-5D09-413E-A615-D8F4A030B876}" srcOrd="0" destOrd="0" presId="urn:microsoft.com/office/officeart/2005/8/layout/hierarchy1"/>
    <dgm:cxn modelId="{8966F764-5596-4AA5-97F4-49AE01A5900A}" type="presParOf" srcId="{380B0E61-5D09-413E-A615-D8F4A030B876}" destId="{92230BBD-13F9-4A0E-9BB9-312F17FD6E2F}" srcOrd="0" destOrd="0" presId="urn:microsoft.com/office/officeart/2005/8/layout/hierarchy1"/>
    <dgm:cxn modelId="{15BCB483-7717-4C58-B330-6A6A08EB5DFE}" type="presParOf" srcId="{380B0E61-5D09-413E-A615-D8F4A030B876}" destId="{70542965-F2B1-43E0-BC68-ACB7C760978E}" srcOrd="1" destOrd="0" presId="urn:microsoft.com/office/officeart/2005/8/layout/hierarchy1"/>
    <dgm:cxn modelId="{598F17B7-4253-40AA-8FAD-6314D8AD895D}" type="presParOf" srcId="{A375EF1F-96EE-4BDD-8C58-68E092DC6A53}" destId="{1279A0D2-D15C-4C00-8509-7676E120286A}" srcOrd="1" destOrd="0" presId="urn:microsoft.com/office/officeart/2005/8/layout/hierarchy1"/>
    <dgm:cxn modelId="{E2C36ED5-2E31-4E1D-A34D-3CB0BCE9C182}" type="presParOf" srcId="{312DE4CF-F595-4164-BF29-4CB738DF771A}" destId="{2EAF8CC1-BE84-4129-862A-2A79A77E263E}" srcOrd="2" destOrd="0" presId="urn:microsoft.com/office/officeart/2005/8/layout/hierarchy1"/>
    <dgm:cxn modelId="{B5A2C8D0-025A-411E-B384-F2BB740E34A5}" type="presParOf" srcId="{2EAF8CC1-BE84-4129-862A-2A79A77E263E}" destId="{A7C4A070-46A9-43BD-BD17-E9781FD94EE4}" srcOrd="0" destOrd="0" presId="urn:microsoft.com/office/officeart/2005/8/layout/hierarchy1"/>
    <dgm:cxn modelId="{38BA87A2-78C6-4575-A5DE-85AE06B2E47E}" type="presParOf" srcId="{A7C4A070-46A9-43BD-BD17-E9781FD94EE4}" destId="{AAE3A89C-AE99-4BC1-83E5-3E5079CF6CE1}" srcOrd="0" destOrd="0" presId="urn:microsoft.com/office/officeart/2005/8/layout/hierarchy1"/>
    <dgm:cxn modelId="{E702C7E3-10D6-4AE1-8AA1-A8F1D4D5184C}" type="presParOf" srcId="{A7C4A070-46A9-43BD-BD17-E9781FD94EE4}" destId="{ECE43CE1-EF06-4557-A4A8-3E8040A9AFF0}" srcOrd="1" destOrd="0" presId="urn:microsoft.com/office/officeart/2005/8/layout/hierarchy1"/>
    <dgm:cxn modelId="{801FA7E7-0294-4802-87E0-D75EC42665E3}" type="presParOf" srcId="{2EAF8CC1-BE84-4129-862A-2A79A77E263E}" destId="{7D10F800-8DA5-4507-B80B-BFBEE4397B6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D1AB5-5912-4BEE-8C75-DFE7907CAF64}">
      <dsp:nvSpPr>
        <dsp:cNvPr id="0" name=""/>
        <dsp:cNvSpPr/>
      </dsp:nvSpPr>
      <dsp:spPr>
        <a:xfrm>
          <a:off x="0" y="234990"/>
          <a:ext cx="3558886" cy="21353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Research Question</a:t>
          </a:r>
          <a:endParaRPr lang="en-US" sz="2800" b="1" kern="1200" dirty="0">
            <a:latin typeface="Arial" panose="020B0604020202020204" pitchFamily="34" charset="0"/>
            <a:cs typeface="Arial" panose="020B0604020202020204" pitchFamily="34" charset="0"/>
          </a:endParaRPr>
        </a:p>
      </dsp:txBody>
      <dsp:txXfrm>
        <a:off x="0" y="234990"/>
        <a:ext cx="3558886" cy="2135331"/>
      </dsp:txXfrm>
    </dsp:sp>
    <dsp:sp modelId="{BE85488E-DE62-44F5-A4B3-B670DAE2C2AE}">
      <dsp:nvSpPr>
        <dsp:cNvPr id="0" name=""/>
        <dsp:cNvSpPr/>
      </dsp:nvSpPr>
      <dsp:spPr>
        <a:xfrm>
          <a:off x="3914774" y="234990"/>
          <a:ext cx="3558886" cy="21353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lumMod val="75000"/>
                </a:schemeClr>
              </a:solidFill>
              <a:latin typeface="Arial" panose="020B0604020202020204" pitchFamily="34" charset="0"/>
              <a:cs typeface="Arial" panose="020B0604020202020204" pitchFamily="34" charset="0"/>
            </a:rPr>
            <a:t>How effective are integrated public health and social care pathways in addressing the needs of young adults with dual diagnosis in the UK?</a:t>
          </a:r>
          <a:endParaRPr lang="en-US" sz="2000" b="1" kern="1200" dirty="0">
            <a:solidFill>
              <a:schemeClr val="bg1">
                <a:lumMod val="75000"/>
              </a:schemeClr>
            </a:solidFill>
            <a:latin typeface="Arial" panose="020B0604020202020204" pitchFamily="34" charset="0"/>
            <a:cs typeface="Arial" panose="020B0604020202020204" pitchFamily="34" charset="0"/>
          </a:endParaRPr>
        </a:p>
      </dsp:txBody>
      <dsp:txXfrm>
        <a:off x="3914774" y="234990"/>
        <a:ext cx="3558886" cy="2135331"/>
      </dsp:txXfrm>
    </dsp:sp>
    <dsp:sp modelId="{FC7362FA-1B50-46B0-8B47-2701B5C47E34}">
      <dsp:nvSpPr>
        <dsp:cNvPr id="0" name=""/>
        <dsp:cNvSpPr/>
      </dsp:nvSpPr>
      <dsp:spPr>
        <a:xfrm>
          <a:off x="7829549" y="234990"/>
          <a:ext cx="3558886" cy="21353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Focus and Specificity of the Research</a:t>
          </a:r>
          <a:endParaRPr lang="en-US" sz="2400" kern="1200" dirty="0">
            <a:latin typeface="Arial" panose="020B0604020202020204" pitchFamily="34" charset="0"/>
            <a:cs typeface="Arial" panose="020B0604020202020204" pitchFamily="34" charset="0"/>
          </a:endParaRPr>
        </a:p>
      </dsp:txBody>
      <dsp:txXfrm>
        <a:off x="7829549" y="234990"/>
        <a:ext cx="3558886" cy="2135331"/>
      </dsp:txXfrm>
    </dsp:sp>
    <dsp:sp modelId="{FD157D9B-BA84-4460-A575-006AB39A3D2E}">
      <dsp:nvSpPr>
        <dsp:cNvPr id="0" name=""/>
        <dsp:cNvSpPr/>
      </dsp:nvSpPr>
      <dsp:spPr>
        <a:xfrm>
          <a:off x="0" y="2726210"/>
          <a:ext cx="3558886" cy="21353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This research will focus specifically on the intersection of mental health disorders and substance use disorders within the young adult demographic (ages 16-24) in the UK. </a:t>
          </a:r>
          <a:endParaRPr lang="en-US" sz="1800" kern="1200" dirty="0">
            <a:latin typeface="Arial" panose="020B0604020202020204" pitchFamily="34" charset="0"/>
            <a:cs typeface="Arial" panose="020B0604020202020204" pitchFamily="34" charset="0"/>
          </a:endParaRPr>
        </a:p>
      </dsp:txBody>
      <dsp:txXfrm>
        <a:off x="0" y="2726210"/>
        <a:ext cx="3558886" cy="2135331"/>
      </dsp:txXfrm>
    </dsp:sp>
    <dsp:sp modelId="{66A67CFD-CD97-470F-893A-3125551E12B5}">
      <dsp:nvSpPr>
        <dsp:cNvPr id="0" name=""/>
        <dsp:cNvSpPr/>
      </dsp:nvSpPr>
      <dsp:spPr>
        <a:xfrm>
          <a:off x="3914774" y="2726210"/>
          <a:ext cx="3558886" cy="21353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emphasis will be placed on examining existing integrated pathways among health and social care services, including assessing their effectiveness in improving health outcomes and life quality for individuals with dual diagnosis. </a:t>
          </a:r>
          <a:endParaRPr lang="en-US" sz="1800" kern="1200" dirty="0">
            <a:latin typeface="Arial" panose="020B0604020202020204" pitchFamily="34" charset="0"/>
            <a:cs typeface="Arial" panose="020B0604020202020204" pitchFamily="34" charset="0"/>
          </a:endParaRPr>
        </a:p>
      </dsp:txBody>
      <dsp:txXfrm>
        <a:off x="3914774" y="2726210"/>
        <a:ext cx="3558886" cy="2135331"/>
      </dsp:txXfrm>
    </dsp:sp>
    <dsp:sp modelId="{40341AB3-A238-4306-B1BD-08EDC4F11DB2}">
      <dsp:nvSpPr>
        <dsp:cNvPr id="0" name=""/>
        <dsp:cNvSpPr/>
      </dsp:nvSpPr>
      <dsp:spPr>
        <a:xfrm>
          <a:off x="7829549" y="2726210"/>
          <a:ext cx="3558886" cy="21353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By concentrating on young adults, the research addresses a crucial transitional life stage where individuals face significant risks related to mental health and substance misuse (Mental Health Foundation, 2023).</a:t>
          </a:r>
          <a:endParaRPr lang="en-US" sz="1800" kern="1200" dirty="0">
            <a:latin typeface="Arial" panose="020B0604020202020204" pitchFamily="34" charset="0"/>
            <a:cs typeface="Arial" panose="020B0604020202020204" pitchFamily="34" charset="0"/>
          </a:endParaRPr>
        </a:p>
      </dsp:txBody>
      <dsp:txXfrm>
        <a:off x="7829549" y="2726210"/>
        <a:ext cx="3558886" cy="21353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CC9B-4B73-4B64-AB1A-A4B3D808CCD3}">
      <dsp:nvSpPr>
        <dsp:cNvPr id="0" name=""/>
        <dsp:cNvSpPr/>
      </dsp:nvSpPr>
      <dsp:spPr>
        <a:xfrm>
          <a:off x="0" y="4300636"/>
          <a:ext cx="7250359" cy="141156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Public Health and Social Care Services/Programs: Insights from this research can inform the design and implementation of more effective integrated care models, ensuring that health and social care systems are responsive to the needs of young adults. Lessons learned may also be generalized to other demographic groups facing similar challenges (Centre for Mental Health, 2023).</a:t>
          </a:r>
          <a:endParaRPr lang="en-US" sz="1500" kern="1200" dirty="0">
            <a:latin typeface="Arial" panose="020B0604020202020204" pitchFamily="34" charset="0"/>
            <a:cs typeface="Arial" panose="020B0604020202020204" pitchFamily="34" charset="0"/>
          </a:endParaRPr>
        </a:p>
      </dsp:txBody>
      <dsp:txXfrm>
        <a:off x="0" y="4300636"/>
        <a:ext cx="7250359" cy="1411564"/>
      </dsp:txXfrm>
    </dsp:sp>
    <dsp:sp modelId="{8D1A4FFB-56D6-4DA8-85C0-459C189F2BD9}">
      <dsp:nvSpPr>
        <dsp:cNvPr id="0" name=""/>
        <dsp:cNvSpPr/>
      </dsp:nvSpPr>
      <dsp:spPr>
        <a:xfrm rot="10800000">
          <a:off x="0" y="2150823"/>
          <a:ext cx="7250359" cy="2170986"/>
        </a:xfrm>
        <a:prstGeom prst="upArrowCallou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Target Population (Young Adults): By evaluating effective integrated pathways, the research can directly improve accessibility to comprehensive care, ultimately enhancing mental health and recovery rates among young adults. A tailored approach could lead to better adherence to treatment plans and improved life skills, contributing to lower rates of recidivism in substance use (NHS England, 2022).</a:t>
          </a:r>
          <a:endParaRPr lang="en-US" sz="1600" kern="1200" dirty="0">
            <a:latin typeface="Arial" panose="020B0604020202020204" pitchFamily="34" charset="0"/>
            <a:cs typeface="Arial" panose="020B0604020202020204" pitchFamily="34" charset="0"/>
          </a:endParaRPr>
        </a:p>
      </dsp:txBody>
      <dsp:txXfrm rot="10800000">
        <a:off x="0" y="2150823"/>
        <a:ext cx="7250359" cy="1410642"/>
      </dsp:txXfrm>
    </dsp:sp>
    <dsp:sp modelId="{903F4483-D9A7-407D-9ED0-92152BBEE63F}">
      <dsp:nvSpPr>
        <dsp:cNvPr id="0" name=""/>
        <dsp:cNvSpPr/>
      </dsp:nvSpPr>
      <dsp:spPr>
        <a:xfrm rot="10800000">
          <a:off x="0" y="1009"/>
          <a:ext cx="7250359" cy="2170986"/>
        </a:xfrm>
        <a:prstGeom prst="upArrowCallou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rgbClr val="FF9900"/>
              </a:solidFill>
              <a:latin typeface="Arial" panose="020B0604020202020204" pitchFamily="34" charset="0"/>
              <a:cs typeface="Arial" panose="020B0604020202020204" pitchFamily="34" charset="0"/>
            </a:rPr>
            <a:t>Research impact</a:t>
          </a:r>
        </a:p>
        <a:p>
          <a:pPr marL="0" lvl="0" indent="0" algn="ctr" defTabSz="12446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This research is expected to yield significant benefits for various stakeholders, including: </a:t>
          </a:r>
          <a:endParaRPr lang="en-US" sz="1600" kern="1200" dirty="0">
            <a:latin typeface="Arial" panose="020B0604020202020204" pitchFamily="34" charset="0"/>
            <a:cs typeface="Arial" panose="020B0604020202020204" pitchFamily="34" charset="0"/>
          </a:endParaRPr>
        </a:p>
      </dsp:txBody>
      <dsp:txXfrm rot="10800000">
        <a:off x="0" y="1009"/>
        <a:ext cx="7250359" cy="14106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6E5A2C-271A-41C3-9E87-E44A35868B9A}">
      <dsp:nvSpPr>
        <dsp:cNvPr id="0" name=""/>
        <dsp:cNvSpPr/>
      </dsp:nvSpPr>
      <dsp:spPr>
        <a:xfrm>
          <a:off x="0" y="273769"/>
          <a:ext cx="3219363" cy="25862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BB890-B142-4F51-AFDF-218CEB43A53F}">
      <dsp:nvSpPr>
        <dsp:cNvPr id="0" name=""/>
        <dsp:cNvSpPr/>
      </dsp:nvSpPr>
      <dsp:spPr>
        <a:xfrm>
          <a:off x="357707" y="613591"/>
          <a:ext cx="3219363" cy="258625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Policy Development: The outcomes of this research will provide invaluable information for policymakers in drafting laws and guidelines that better address the needs of young adults with dual diagnosis. Evidence-based recommendations can lead to improved resource allocation and service integration at both local and national levels (Mental Health Foundation, 2023).</a:t>
          </a:r>
          <a:endParaRPr lang="en-US" sz="1400" kern="1200" dirty="0">
            <a:latin typeface="Arial" panose="020B0604020202020204" pitchFamily="34" charset="0"/>
            <a:cs typeface="Arial" panose="020B0604020202020204" pitchFamily="34" charset="0"/>
          </a:endParaRPr>
        </a:p>
      </dsp:txBody>
      <dsp:txXfrm>
        <a:off x="433456" y="689340"/>
        <a:ext cx="3067865" cy="2434761"/>
      </dsp:txXfrm>
    </dsp:sp>
    <dsp:sp modelId="{92230BBD-13F9-4A0E-9BB9-312F17FD6E2F}">
      <dsp:nvSpPr>
        <dsp:cNvPr id="0" name=""/>
        <dsp:cNvSpPr/>
      </dsp:nvSpPr>
      <dsp:spPr>
        <a:xfrm>
          <a:off x="3934777" y="273769"/>
          <a:ext cx="3219363" cy="24776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42965-F2B1-43E0-BC68-ACB7C760978E}">
      <dsp:nvSpPr>
        <dsp:cNvPr id="0" name=""/>
        <dsp:cNvSpPr/>
      </dsp:nvSpPr>
      <dsp:spPr>
        <a:xfrm>
          <a:off x="4292484" y="613591"/>
          <a:ext cx="3219363" cy="247764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Health and Social Care Professionals: By identifying successful strategies and potential pitfalls in integrated care journeys, this research can serve as a resource for training and professional development, enhancing the competencies of healthcare workers who support young adults facing dual diagnosis.</a:t>
          </a:r>
          <a:endParaRPr lang="en-US" sz="1500" kern="1200" dirty="0">
            <a:latin typeface="Arial" panose="020B0604020202020204" pitchFamily="34" charset="0"/>
            <a:cs typeface="Arial" panose="020B0604020202020204" pitchFamily="34" charset="0"/>
          </a:endParaRPr>
        </a:p>
      </dsp:txBody>
      <dsp:txXfrm>
        <a:off x="4365052" y="686159"/>
        <a:ext cx="3074227" cy="2332509"/>
      </dsp:txXfrm>
    </dsp:sp>
    <dsp:sp modelId="{AAE3A89C-AE99-4BC1-83E5-3E5079CF6CE1}">
      <dsp:nvSpPr>
        <dsp:cNvPr id="0" name=""/>
        <dsp:cNvSpPr/>
      </dsp:nvSpPr>
      <dsp:spPr>
        <a:xfrm>
          <a:off x="7869555" y="273769"/>
          <a:ext cx="3219363" cy="253637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E43CE1-EF06-4557-A4A8-3E8040A9AFF0}">
      <dsp:nvSpPr>
        <dsp:cNvPr id="0" name=""/>
        <dsp:cNvSpPr/>
      </dsp:nvSpPr>
      <dsp:spPr>
        <a:xfrm>
          <a:off x="8227262" y="613591"/>
          <a:ext cx="3219363" cy="253637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research endeavour aims to contribute meaningful insights to the fields of public health, social care, and policy-making, ultimately fostering a more effective support system for young adults with dual diagnosis in the UK (Ramon, 2018). </a:t>
          </a:r>
          <a:endParaRPr lang="en-US" sz="1400" kern="1200" dirty="0">
            <a:latin typeface="Arial" panose="020B0604020202020204" pitchFamily="34" charset="0"/>
            <a:cs typeface="Arial" panose="020B0604020202020204" pitchFamily="34" charset="0"/>
          </a:endParaRPr>
        </a:p>
      </dsp:txBody>
      <dsp:txXfrm>
        <a:off x="8301550" y="687879"/>
        <a:ext cx="3070787" cy="23878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8D4B0-572C-45A3-AE54-80B1D0D3C1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77CC36-C717-44BC-B769-78B08BAE390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4F9539-9587-4301-B67E-95AC0AB1AE28}" type="datetime1">
              <a:rPr lang="en-GB" smtClean="0"/>
              <a:t>11/10/2025</a:t>
            </a:fld>
            <a:endParaRPr lang="en-GB"/>
          </a:p>
        </p:txBody>
      </p:sp>
      <p:sp>
        <p:nvSpPr>
          <p:cNvPr id="4" name="Footer Placeholder 3">
            <a:extLst>
              <a:ext uri="{FF2B5EF4-FFF2-40B4-BE49-F238E27FC236}">
                <a16:creationId xmlns:a16="http://schemas.microsoft.com/office/drawing/2014/main" id="{99C10DB7-1A79-4178-BDA3-56B63313CA6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3A6567F-3BAD-426A-A9A9-993CA1488D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B496F4-88E4-4657-8104-6CB2714F77D7}" type="slidenum">
              <a:rPr lang="en-GB" smtClean="0"/>
              <a:t>‹#›</a:t>
            </a:fld>
            <a:endParaRPr lang="en-GB"/>
          </a:p>
        </p:txBody>
      </p:sp>
    </p:spTree>
    <p:extLst>
      <p:ext uri="{BB962C8B-B14F-4D97-AF65-F5344CB8AC3E}">
        <p14:creationId xmlns:p14="http://schemas.microsoft.com/office/powerpoint/2010/main" val="254975252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4BE6C49-79EE-411D-B712-38F1F5C37022}" type="datetime1">
              <a:rPr lang="en-GB" smtClean="0"/>
              <a:t>11/10/2025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BF9438-3EEF-4192-9815-F6F44770AEF7}" type="slidenum">
              <a:rPr lang="en-GB" smtClean="0"/>
              <a:t>‹#›</a:t>
            </a:fld>
            <a:endParaRPr lang="en-GB"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34" name="Picture Placeholder 33">
            <a:extLst>
              <a:ext uri="{FF2B5EF4-FFF2-40B4-BE49-F238E27FC236}">
                <a16:creationId xmlns:a16="http://schemas.microsoft.com/office/drawing/2014/main" id="{FD177CC8-001B-43AD-8769-8F49681EBEDD}"/>
              </a:ext>
            </a:extLst>
          </p:cNvPr>
          <p:cNvSpPr>
            <a:spLocks noGrp="1"/>
          </p:cNvSpPr>
          <p:nvPr>
            <p:ph type="pic" sz="quarter" idx="13"/>
          </p:nvPr>
        </p:nvSpPr>
        <p:spPr>
          <a:xfrm>
            <a:off x="0" y="0"/>
            <a:ext cx="11273115" cy="6858000"/>
          </a:xfrm>
          <a:custGeom>
            <a:avLst/>
            <a:gdLst>
              <a:gd name="connsiteX0" fmla="*/ 3348090 w 11273115"/>
              <a:gd name="connsiteY0" fmla="*/ 0 h 6858000"/>
              <a:gd name="connsiteX1" fmla="*/ 3350669 w 11273115"/>
              <a:gd name="connsiteY1" fmla="*/ 66 h 6858000"/>
              <a:gd name="connsiteX2" fmla="*/ 3350669 w 11273115"/>
              <a:gd name="connsiteY2" fmla="*/ 0 h 6858000"/>
              <a:gd name="connsiteX3" fmla="*/ 11272195 w 11273115"/>
              <a:gd name="connsiteY3" fmla="*/ 0 h 6858000"/>
              <a:gd name="connsiteX4" fmla="*/ 11272195 w 11273115"/>
              <a:gd name="connsiteY4" fmla="*/ 2961216 h 6858000"/>
              <a:gd name="connsiteX5" fmla="*/ 11271695 w 11273115"/>
              <a:gd name="connsiteY5" fmla="*/ 2961216 h 6858000"/>
              <a:gd name="connsiteX6" fmla="*/ 11273115 w 11273115"/>
              <a:gd name="connsiteY6" fmla="*/ 3017366 h 6858000"/>
              <a:gd name="connsiteX7" fmla="*/ 7818094 w 11273115"/>
              <a:gd name="connsiteY7" fmla="*/ 6846005 h 6858000"/>
              <a:gd name="connsiteX8" fmla="*/ 7660345 w 11273115"/>
              <a:gd name="connsiteY8" fmla="*/ 6858000 h 6858000"/>
              <a:gd name="connsiteX9" fmla="*/ 0 w 11273115"/>
              <a:gd name="connsiteY9" fmla="*/ 6858000 h 6858000"/>
              <a:gd name="connsiteX10" fmla="*/ 0 w 11273115"/>
              <a:gd name="connsiteY10" fmla="*/ 3105006 h 6858000"/>
              <a:gd name="connsiteX11" fmla="*/ 1984 w 11273115"/>
              <a:gd name="connsiteY11" fmla="*/ 3078405 h 6858000"/>
              <a:gd name="connsiteX12" fmla="*/ 3348090 w 11273115"/>
              <a:gd name="connsiteY1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3115" h="6858000">
                <a:moveTo>
                  <a:pt x="3348090" y="0"/>
                </a:moveTo>
                <a:lnTo>
                  <a:pt x="3350669" y="66"/>
                </a:lnTo>
                <a:lnTo>
                  <a:pt x="3350669" y="0"/>
                </a:lnTo>
                <a:lnTo>
                  <a:pt x="11272195" y="0"/>
                </a:lnTo>
                <a:lnTo>
                  <a:pt x="11272195" y="2961216"/>
                </a:lnTo>
                <a:lnTo>
                  <a:pt x="11271695" y="2961216"/>
                </a:lnTo>
                <a:lnTo>
                  <a:pt x="11273115" y="3017366"/>
                </a:lnTo>
                <a:cubicBezTo>
                  <a:pt x="11273115" y="5009996"/>
                  <a:pt x="9758729" y="6648923"/>
                  <a:pt x="7818094" y="6846005"/>
                </a:cubicBezTo>
                <a:lnTo>
                  <a:pt x="7660345" y="6858000"/>
                </a:lnTo>
                <a:lnTo>
                  <a:pt x="0" y="6858000"/>
                </a:lnTo>
                <a:lnTo>
                  <a:pt x="0" y="3105006"/>
                </a:lnTo>
                <a:lnTo>
                  <a:pt x="1984" y="3078405"/>
                </a:lnTo>
                <a:cubicBezTo>
                  <a:pt x="174228" y="1349311"/>
                  <a:pt x="1606596" y="0"/>
                  <a:pt x="3348090" y="0"/>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9" name="Freeform: Shape 8">
            <a:extLst>
              <a:ext uri="{FF2B5EF4-FFF2-40B4-BE49-F238E27FC236}">
                <a16:creationId xmlns:a16="http://schemas.microsoft.com/office/drawing/2014/main" id="{ED724945-48CE-43AA-A2D7-D18FC7CB735C}"/>
              </a:ext>
              <a:ext uri="{C183D7F6-B498-43B3-948B-1728B52AA6E4}">
                <adec:decorative xmlns:adec="http://schemas.microsoft.com/office/drawing/2017/decorative" val="1"/>
              </a:ext>
            </a:extLst>
          </p:cNvPr>
          <p:cNvSpPr/>
          <p:nvPr userDrawn="1"/>
        </p:nvSpPr>
        <p:spPr>
          <a:xfrm flipH="1" flipV="1">
            <a:off x="0" y="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lumMod val="7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4" name="Title 1">
            <a:extLst>
              <a:ext uri="{FF2B5EF4-FFF2-40B4-BE49-F238E27FC236}">
                <a16:creationId xmlns:a16="http://schemas.microsoft.com/office/drawing/2014/main" id="{FF4C4F21-0086-44BC-AE2C-731756B16DCD}"/>
              </a:ext>
            </a:extLst>
          </p:cNvPr>
          <p:cNvSpPr>
            <a:spLocks noGrp="1"/>
          </p:cNvSpPr>
          <p:nvPr>
            <p:ph type="ctrTitle"/>
          </p:nvPr>
        </p:nvSpPr>
        <p:spPr>
          <a:xfrm>
            <a:off x="609521" y="4330696"/>
            <a:ext cx="11582479" cy="2527304"/>
          </a:xfrm>
          <a:custGeom>
            <a:avLst/>
            <a:gdLst>
              <a:gd name="connsiteX0" fmla="*/ 326075 w 8600365"/>
              <a:gd name="connsiteY0" fmla="*/ 0 h 1224926"/>
              <a:gd name="connsiteX1" fmla="*/ 827429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87289"/>
              <a:gd name="connsiteY0" fmla="*/ 0 h 1224926"/>
              <a:gd name="connsiteX1" fmla="*/ 8609570 w 8687289"/>
              <a:gd name="connsiteY1" fmla="*/ 0 h 1224926"/>
              <a:gd name="connsiteX2" fmla="*/ 8600365 w 8687289"/>
              <a:gd name="connsiteY2" fmla="*/ 326075 h 1224926"/>
              <a:gd name="connsiteX3" fmla="*/ 8600365 w 8687289"/>
              <a:gd name="connsiteY3" fmla="*/ 1224926 h 1224926"/>
              <a:gd name="connsiteX4" fmla="*/ 8600365 w 8687289"/>
              <a:gd name="connsiteY4" fmla="*/ 1224926 h 1224926"/>
              <a:gd name="connsiteX5" fmla="*/ 0 w 8687289"/>
              <a:gd name="connsiteY5" fmla="*/ 1224926 h 1224926"/>
              <a:gd name="connsiteX6" fmla="*/ 0 w 8687289"/>
              <a:gd name="connsiteY6" fmla="*/ 1224926 h 1224926"/>
              <a:gd name="connsiteX7" fmla="*/ 0 w 8687289"/>
              <a:gd name="connsiteY7" fmla="*/ 326075 h 1224926"/>
              <a:gd name="connsiteX8" fmla="*/ 326075 w 8687289"/>
              <a:gd name="connsiteY8" fmla="*/ 0 h 1224926"/>
              <a:gd name="connsiteX0" fmla="*/ 326075 w 8635417"/>
              <a:gd name="connsiteY0" fmla="*/ 0 h 1224926"/>
              <a:gd name="connsiteX1" fmla="*/ 8533370 w 8635417"/>
              <a:gd name="connsiteY1" fmla="*/ 0 h 1224926"/>
              <a:gd name="connsiteX2" fmla="*/ 8600365 w 8635417"/>
              <a:gd name="connsiteY2" fmla="*/ 326075 h 1224926"/>
              <a:gd name="connsiteX3" fmla="*/ 8600365 w 8635417"/>
              <a:gd name="connsiteY3" fmla="*/ 1224926 h 1224926"/>
              <a:gd name="connsiteX4" fmla="*/ 8600365 w 8635417"/>
              <a:gd name="connsiteY4" fmla="*/ 1224926 h 1224926"/>
              <a:gd name="connsiteX5" fmla="*/ 0 w 8635417"/>
              <a:gd name="connsiteY5" fmla="*/ 1224926 h 1224926"/>
              <a:gd name="connsiteX6" fmla="*/ 0 w 8635417"/>
              <a:gd name="connsiteY6" fmla="*/ 1224926 h 1224926"/>
              <a:gd name="connsiteX7" fmla="*/ 0 w 8635417"/>
              <a:gd name="connsiteY7" fmla="*/ 326075 h 1224926"/>
              <a:gd name="connsiteX8" fmla="*/ 326075 w 8635417"/>
              <a:gd name="connsiteY8" fmla="*/ 0 h 1224926"/>
              <a:gd name="connsiteX0" fmla="*/ 326075 w 8626903"/>
              <a:gd name="connsiteY0" fmla="*/ 0 h 1224926"/>
              <a:gd name="connsiteX1" fmla="*/ 8518130 w 8626903"/>
              <a:gd name="connsiteY1" fmla="*/ 0 h 1224926"/>
              <a:gd name="connsiteX2" fmla="*/ 8600365 w 8626903"/>
              <a:gd name="connsiteY2" fmla="*/ 326075 h 1224926"/>
              <a:gd name="connsiteX3" fmla="*/ 8600365 w 8626903"/>
              <a:gd name="connsiteY3" fmla="*/ 1224926 h 1224926"/>
              <a:gd name="connsiteX4" fmla="*/ 8600365 w 8626903"/>
              <a:gd name="connsiteY4" fmla="*/ 1224926 h 1224926"/>
              <a:gd name="connsiteX5" fmla="*/ 0 w 8626903"/>
              <a:gd name="connsiteY5" fmla="*/ 1224926 h 1224926"/>
              <a:gd name="connsiteX6" fmla="*/ 0 w 8626903"/>
              <a:gd name="connsiteY6" fmla="*/ 1224926 h 1224926"/>
              <a:gd name="connsiteX7" fmla="*/ 0 w 8626903"/>
              <a:gd name="connsiteY7" fmla="*/ 326075 h 1224926"/>
              <a:gd name="connsiteX8" fmla="*/ 326075 w 8626903"/>
              <a:gd name="connsiteY8" fmla="*/ 0 h 1224926"/>
              <a:gd name="connsiteX0" fmla="*/ 326075 w 8600365"/>
              <a:gd name="connsiteY0" fmla="*/ 0 h 1224926"/>
              <a:gd name="connsiteX1" fmla="*/ 851813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00365"/>
              <a:gd name="connsiteY0" fmla="*/ 0 h 1224926"/>
              <a:gd name="connsiteX1" fmla="*/ 8518130 w 8600365"/>
              <a:gd name="connsiteY1" fmla="*/ 0 h 1224926"/>
              <a:gd name="connsiteX2" fmla="*/ 8600365 w 8600365"/>
              <a:gd name="connsiteY2" fmla="*/ 76422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06958"/>
              <a:gd name="connsiteY0" fmla="*/ 0 h 1224926"/>
              <a:gd name="connsiteX1" fmla="*/ 8603855 w 8606958"/>
              <a:gd name="connsiteY1" fmla="*/ 0 h 1224926"/>
              <a:gd name="connsiteX2" fmla="*/ 8600365 w 8606958"/>
              <a:gd name="connsiteY2" fmla="*/ 764225 h 1224926"/>
              <a:gd name="connsiteX3" fmla="*/ 8600365 w 8606958"/>
              <a:gd name="connsiteY3" fmla="*/ 1224926 h 1224926"/>
              <a:gd name="connsiteX4" fmla="*/ 8600365 w 8606958"/>
              <a:gd name="connsiteY4" fmla="*/ 1224926 h 1224926"/>
              <a:gd name="connsiteX5" fmla="*/ 0 w 8606958"/>
              <a:gd name="connsiteY5" fmla="*/ 1224926 h 1224926"/>
              <a:gd name="connsiteX6" fmla="*/ 0 w 8606958"/>
              <a:gd name="connsiteY6" fmla="*/ 1224926 h 1224926"/>
              <a:gd name="connsiteX7" fmla="*/ 0 w 8606958"/>
              <a:gd name="connsiteY7" fmla="*/ 326075 h 1224926"/>
              <a:gd name="connsiteX8" fmla="*/ 326075 w 8606958"/>
              <a:gd name="connsiteY8" fmla="*/ 0 h 1224926"/>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0 w 8606958"/>
              <a:gd name="connsiteY7" fmla="*/ 338448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932911 w 8817050"/>
              <a:gd name="connsiteY0" fmla="*/ 0 h 1237299"/>
              <a:gd name="connsiteX1" fmla="*/ 8813947 w 8817050"/>
              <a:gd name="connsiteY1" fmla="*/ 12373 h 1237299"/>
              <a:gd name="connsiteX2" fmla="*/ 8810457 w 8817050"/>
              <a:gd name="connsiteY2" fmla="*/ 776598 h 1237299"/>
              <a:gd name="connsiteX3" fmla="*/ 8810457 w 8817050"/>
              <a:gd name="connsiteY3" fmla="*/ 1237299 h 1237299"/>
              <a:gd name="connsiteX4" fmla="*/ 8810457 w 8817050"/>
              <a:gd name="connsiteY4" fmla="*/ 1237299 h 1237299"/>
              <a:gd name="connsiteX5" fmla="*/ 210092 w 8817050"/>
              <a:gd name="connsiteY5" fmla="*/ 1237299 h 1237299"/>
              <a:gd name="connsiteX6" fmla="*/ 313904 w 8817050"/>
              <a:gd name="connsiteY6" fmla="*/ 810431 h 1237299"/>
              <a:gd name="connsiteX7" fmla="*/ 615903 w 8817050"/>
              <a:gd name="connsiteY7" fmla="*/ 480737 h 1237299"/>
              <a:gd name="connsiteX8" fmla="*/ 1932911 w 8817050"/>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405811 w 8606958"/>
              <a:gd name="connsiteY7" fmla="*/ 480737 h 1237299"/>
              <a:gd name="connsiteX8" fmla="*/ 1722819 w 8606958"/>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414334 w 8615481"/>
              <a:gd name="connsiteY7" fmla="*/ 4807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27632 w 8611771"/>
              <a:gd name="connsiteY0" fmla="*/ 0 h 1237299"/>
              <a:gd name="connsiteX1" fmla="*/ 8608668 w 8611771"/>
              <a:gd name="connsiteY1" fmla="*/ 12373 h 1237299"/>
              <a:gd name="connsiteX2" fmla="*/ 8605178 w 8611771"/>
              <a:gd name="connsiteY2" fmla="*/ 776598 h 1237299"/>
              <a:gd name="connsiteX3" fmla="*/ 8605178 w 8611771"/>
              <a:gd name="connsiteY3" fmla="*/ 1237299 h 1237299"/>
              <a:gd name="connsiteX4" fmla="*/ 8605178 w 8611771"/>
              <a:gd name="connsiteY4" fmla="*/ 1237299 h 1237299"/>
              <a:gd name="connsiteX5" fmla="*/ 4813 w 8611771"/>
              <a:gd name="connsiteY5" fmla="*/ 1237299 h 1237299"/>
              <a:gd name="connsiteX6" fmla="*/ 108625 w 8611771"/>
              <a:gd name="connsiteY6" fmla="*/ 810431 h 1237299"/>
              <a:gd name="connsiteX7" fmla="*/ 778685 w 8611771"/>
              <a:gd name="connsiteY7" fmla="*/ 251837 h 1237299"/>
              <a:gd name="connsiteX8" fmla="*/ 1727632 w 8611771"/>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773872 w 8606958"/>
              <a:gd name="connsiteY7" fmla="*/ 251837 h 1237299"/>
              <a:gd name="connsiteX8" fmla="*/ 1722819 w 8606958"/>
              <a:gd name="connsiteY8" fmla="*/ 0 h 1237299"/>
              <a:gd name="connsiteX0" fmla="*/ 1726697 w 8610836"/>
              <a:gd name="connsiteY0" fmla="*/ 0 h 1237299"/>
              <a:gd name="connsiteX1" fmla="*/ 8607733 w 8610836"/>
              <a:gd name="connsiteY1" fmla="*/ 12373 h 1237299"/>
              <a:gd name="connsiteX2" fmla="*/ 8604243 w 8610836"/>
              <a:gd name="connsiteY2" fmla="*/ 776598 h 1237299"/>
              <a:gd name="connsiteX3" fmla="*/ 8604243 w 8610836"/>
              <a:gd name="connsiteY3" fmla="*/ 1237299 h 1237299"/>
              <a:gd name="connsiteX4" fmla="*/ 8604243 w 8610836"/>
              <a:gd name="connsiteY4" fmla="*/ 1237299 h 1237299"/>
              <a:gd name="connsiteX5" fmla="*/ 3878 w 8610836"/>
              <a:gd name="connsiteY5" fmla="*/ 1237299 h 1237299"/>
              <a:gd name="connsiteX6" fmla="*/ 88815 w 8610836"/>
              <a:gd name="connsiteY6" fmla="*/ 810431 h 1237299"/>
              <a:gd name="connsiteX7" fmla="*/ 777750 w 8610836"/>
              <a:gd name="connsiteY7" fmla="*/ 251837 h 1237299"/>
              <a:gd name="connsiteX8" fmla="*/ 1726697 w 8610836"/>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637882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637882 w 8606958"/>
              <a:gd name="connsiteY8" fmla="*/ 0 h 1237299"/>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2298504 w 8606958"/>
              <a:gd name="connsiteY7" fmla="*/ 0 h 1249672"/>
              <a:gd name="connsiteX0" fmla="*/ 2600441 w 8908895"/>
              <a:gd name="connsiteY0" fmla="*/ 0 h 1249672"/>
              <a:gd name="connsiteX1" fmla="*/ 8905792 w 8908895"/>
              <a:gd name="connsiteY1" fmla="*/ 24746 h 1249672"/>
              <a:gd name="connsiteX2" fmla="*/ 8902302 w 8908895"/>
              <a:gd name="connsiteY2" fmla="*/ 788971 h 1249672"/>
              <a:gd name="connsiteX3" fmla="*/ 8902302 w 8908895"/>
              <a:gd name="connsiteY3" fmla="*/ 1249672 h 1249672"/>
              <a:gd name="connsiteX4" fmla="*/ 8902302 w 8908895"/>
              <a:gd name="connsiteY4" fmla="*/ 1249672 h 1249672"/>
              <a:gd name="connsiteX5" fmla="*/ 301937 w 8908895"/>
              <a:gd name="connsiteY5" fmla="*/ 1249672 h 1249672"/>
              <a:gd name="connsiteX6" fmla="*/ 2600441 w 8908895"/>
              <a:gd name="connsiteY6" fmla="*/ 0 h 1249672"/>
              <a:gd name="connsiteX0" fmla="*/ 2600441 w 8908895"/>
              <a:gd name="connsiteY0" fmla="*/ 0 h 1231113"/>
              <a:gd name="connsiteX1" fmla="*/ 8905792 w 8908895"/>
              <a:gd name="connsiteY1" fmla="*/ 6187 h 1231113"/>
              <a:gd name="connsiteX2" fmla="*/ 8902302 w 8908895"/>
              <a:gd name="connsiteY2" fmla="*/ 770412 h 1231113"/>
              <a:gd name="connsiteX3" fmla="*/ 8902302 w 8908895"/>
              <a:gd name="connsiteY3" fmla="*/ 1231113 h 1231113"/>
              <a:gd name="connsiteX4" fmla="*/ 8902302 w 8908895"/>
              <a:gd name="connsiteY4" fmla="*/ 1231113 h 1231113"/>
              <a:gd name="connsiteX5" fmla="*/ 301937 w 8908895"/>
              <a:gd name="connsiteY5" fmla="*/ 1231113 h 1231113"/>
              <a:gd name="connsiteX6" fmla="*/ 2600441 w 8908895"/>
              <a:gd name="connsiteY6" fmla="*/ 0 h 1231113"/>
              <a:gd name="connsiteX0" fmla="*/ 2716264 w 9024718"/>
              <a:gd name="connsiteY0" fmla="*/ 0 h 1231113"/>
              <a:gd name="connsiteX1" fmla="*/ 9021615 w 9024718"/>
              <a:gd name="connsiteY1" fmla="*/ 6187 h 1231113"/>
              <a:gd name="connsiteX2" fmla="*/ 9018125 w 9024718"/>
              <a:gd name="connsiteY2" fmla="*/ 770412 h 1231113"/>
              <a:gd name="connsiteX3" fmla="*/ 9018125 w 9024718"/>
              <a:gd name="connsiteY3" fmla="*/ 1231113 h 1231113"/>
              <a:gd name="connsiteX4" fmla="*/ 9018125 w 9024718"/>
              <a:gd name="connsiteY4" fmla="*/ 1231113 h 1231113"/>
              <a:gd name="connsiteX5" fmla="*/ 417760 w 9024718"/>
              <a:gd name="connsiteY5" fmla="*/ 1231113 h 1231113"/>
              <a:gd name="connsiteX6" fmla="*/ 2716264 w 9024718"/>
              <a:gd name="connsiteY6" fmla="*/ 0 h 1231113"/>
              <a:gd name="connsiteX0" fmla="*/ 2300894 w 8609348"/>
              <a:gd name="connsiteY0" fmla="*/ 0 h 1231113"/>
              <a:gd name="connsiteX1" fmla="*/ 8606245 w 8609348"/>
              <a:gd name="connsiteY1" fmla="*/ 6187 h 1231113"/>
              <a:gd name="connsiteX2" fmla="*/ 8602755 w 8609348"/>
              <a:gd name="connsiteY2" fmla="*/ 770412 h 1231113"/>
              <a:gd name="connsiteX3" fmla="*/ 8602755 w 8609348"/>
              <a:gd name="connsiteY3" fmla="*/ 1231113 h 1231113"/>
              <a:gd name="connsiteX4" fmla="*/ 8602755 w 8609348"/>
              <a:gd name="connsiteY4" fmla="*/ 1231113 h 1231113"/>
              <a:gd name="connsiteX5" fmla="*/ 2390 w 8609348"/>
              <a:gd name="connsiteY5" fmla="*/ 1231113 h 1231113"/>
              <a:gd name="connsiteX6" fmla="*/ 2300894 w 8609348"/>
              <a:gd name="connsiteY6" fmla="*/ 0 h 1231113"/>
              <a:gd name="connsiteX0" fmla="*/ 2299332 w 8607786"/>
              <a:gd name="connsiteY0" fmla="*/ 0 h 1231113"/>
              <a:gd name="connsiteX1" fmla="*/ 8604683 w 8607786"/>
              <a:gd name="connsiteY1" fmla="*/ 6187 h 1231113"/>
              <a:gd name="connsiteX2" fmla="*/ 8601193 w 8607786"/>
              <a:gd name="connsiteY2" fmla="*/ 770412 h 1231113"/>
              <a:gd name="connsiteX3" fmla="*/ 8601193 w 8607786"/>
              <a:gd name="connsiteY3" fmla="*/ 1231113 h 1231113"/>
              <a:gd name="connsiteX4" fmla="*/ 8601193 w 8607786"/>
              <a:gd name="connsiteY4" fmla="*/ 1231113 h 1231113"/>
              <a:gd name="connsiteX5" fmla="*/ 828 w 8607786"/>
              <a:gd name="connsiteY5" fmla="*/ 1231113 h 1231113"/>
              <a:gd name="connsiteX6" fmla="*/ 2299332 w 8607786"/>
              <a:gd name="connsiteY6" fmla="*/ 0 h 1231113"/>
              <a:gd name="connsiteX0" fmla="*/ 2298564 w 8607018"/>
              <a:gd name="connsiteY0" fmla="*/ 0 h 1231113"/>
              <a:gd name="connsiteX1" fmla="*/ 8603915 w 8607018"/>
              <a:gd name="connsiteY1" fmla="*/ 6187 h 1231113"/>
              <a:gd name="connsiteX2" fmla="*/ 8600425 w 8607018"/>
              <a:gd name="connsiteY2" fmla="*/ 770412 h 1231113"/>
              <a:gd name="connsiteX3" fmla="*/ 8600425 w 8607018"/>
              <a:gd name="connsiteY3" fmla="*/ 1231113 h 1231113"/>
              <a:gd name="connsiteX4" fmla="*/ 8600425 w 8607018"/>
              <a:gd name="connsiteY4" fmla="*/ 1231113 h 1231113"/>
              <a:gd name="connsiteX5" fmla="*/ 60 w 8607018"/>
              <a:gd name="connsiteY5" fmla="*/ 1231113 h 1231113"/>
              <a:gd name="connsiteX6" fmla="*/ 2298564 w 8607018"/>
              <a:gd name="connsiteY6" fmla="*/ 0 h 12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07018" h="1231113">
                <a:moveTo>
                  <a:pt x="2298564" y="0"/>
                </a:moveTo>
                <a:lnTo>
                  <a:pt x="8603915" y="6187"/>
                </a:lnTo>
                <a:cubicBezTo>
                  <a:pt x="8612551" y="339562"/>
                  <a:pt x="8600425" y="590326"/>
                  <a:pt x="8600425" y="770412"/>
                </a:cubicBezTo>
                <a:lnTo>
                  <a:pt x="8600425" y="1231113"/>
                </a:lnTo>
                <a:lnTo>
                  <a:pt x="8600425" y="1231113"/>
                </a:lnTo>
                <a:lnTo>
                  <a:pt x="60" y="1231113"/>
                </a:lnTo>
                <a:cubicBezTo>
                  <a:pt x="-2693" y="979529"/>
                  <a:pt x="81279" y="0"/>
                  <a:pt x="2298564" y="0"/>
                </a:cubicBezTo>
                <a:close/>
              </a:path>
            </a:pathLst>
          </a:custGeom>
          <a:solidFill>
            <a:schemeClr val="accent2">
              <a:alpha val="80000"/>
            </a:schemeClr>
          </a:solidFill>
        </p:spPr>
        <p:txBody>
          <a:bodyPr rtlCol="0" anchor="t">
            <a:noAutofit/>
          </a:bodyPr>
          <a:lstStyle>
            <a:lvl1pPr marL="1371600">
              <a:lnSpc>
                <a:spcPct val="280000"/>
              </a:lnSpc>
              <a:spcBef>
                <a:spcPts val="1800"/>
              </a:spcBef>
              <a:defRPr>
                <a:solidFill>
                  <a:schemeClr val="bg2"/>
                </a:solidFill>
              </a:defRPr>
            </a:lvl1pPr>
          </a:lstStyle>
          <a:p>
            <a:pPr rtl="0"/>
            <a:r>
              <a:rPr lang="en-US" sz="4400">
                <a:solidFill>
                  <a:srgbClr val="FFFFFF"/>
                </a:solidFill>
              </a:rPr>
              <a:t>Click to edit Master title style</a:t>
            </a:r>
            <a:endParaRPr lang="en-GB" sz="4400" dirty="0">
              <a:solidFill>
                <a:srgbClr val="FFFFFF"/>
              </a:solidFill>
            </a:endParaRPr>
          </a:p>
        </p:txBody>
      </p:sp>
      <p:sp>
        <p:nvSpPr>
          <p:cNvPr id="36" name="Freeform: Shape 35">
            <a:extLst>
              <a:ext uri="{FF2B5EF4-FFF2-40B4-BE49-F238E27FC236}">
                <a16:creationId xmlns:a16="http://schemas.microsoft.com/office/drawing/2014/main" id="{9A0315CC-EC7D-4E65-936E-03F3BE2200E3}"/>
              </a:ext>
              <a:ext uri="{C183D7F6-B498-43B3-948B-1728B52AA6E4}">
                <adec:decorative xmlns:adec="http://schemas.microsoft.com/office/drawing/2017/decorative" val="1"/>
              </a:ext>
            </a:extLst>
          </p:cNvPr>
          <p:cNvSpPr/>
          <p:nvPr userDrawn="1"/>
        </p:nvSpPr>
        <p:spPr>
          <a:xfrm>
            <a:off x="7477125" y="0"/>
            <a:ext cx="4714875" cy="6858000"/>
          </a:xfrm>
          <a:custGeom>
            <a:avLst/>
            <a:gdLst>
              <a:gd name="connsiteX0" fmla="*/ 3611850 w 4528607"/>
              <a:gd name="connsiteY0" fmla="*/ 0 h 6858000"/>
              <a:gd name="connsiteX1" fmla="*/ 4528607 w 4528607"/>
              <a:gd name="connsiteY1" fmla="*/ 0 h 6858000"/>
              <a:gd name="connsiteX2" fmla="*/ 4528607 w 4528607"/>
              <a:gd name="connsiteY2" fmla="*/ 6858000 h 6858000"/>
              <a:gd name="connsiteX3" fmla="*/ 0 w 4528607"/>
              <a:gd name="connsiteY3" fmla="*/ 6858000 h 6858000"/>
              <a:gd name="connsiteX4" fmla="*/ 157749 w 4528607"/>
              <a:gd name="connsiteY4" fmla="*/ 6846005 h 6858000"/>
              <a:gd name="connsiteX5" fmla="*/ 3612770 w 4528607"/>
              <a:gd name="connsiteY5" fmla="*/ 3017366 h 6858000"/>
              <a:gd name="connsiteX6" fmla="*/ 3611350 w 4528607"/>
              <a:gd name="connsiteY6" fmla="*/ 2961216 h 6858000"/>
              <a:gd name="connsiteX7" fmla="*/ 3611850 w 4528607"/>
              <a:gd name="connsiteY7" fmla="*/ 2961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8607" h="6858000">
                <a:moveTo>
                  <a:pt x="3611850" y="0"/>
                </a:moveTo>
                <a:lnTo>
                  <a:pt x="4528607" y="0"/>
                </a:lnTo>
                <a:lnTo>
                  <a:pt x="4528607" y="6858000"/>
                </a:lnTo>
                <a:lnTo>
                  <a:pt x="0" y="6858000"/>
                </a:lnTo>
                <a:lnTo>
                  <a:pt x="157749" y="6846005"/>
                </a:lnTo>
                <a:cubicBezTo>
                  <a:pt x="2098384" y="6648923"/>
                  <a:pt x="3612770" y="5009996"/>
                  <a:pt x="3612770" y="3017366"/>
                </a:cubicBezTo>
                <a:lnTo>
                  <a:pt x="3611350" y="2961216"/>
                </a:lnTo>
                <a:lnTo>
                  <a:pt x="3611850" y="2961216"/>
                </a:lnTo>
                <a:close/>
              </a:path>
            </a:pathLst>
          </a:custGeom>
          <a:solidFill>
            <a:schemeClr val="accent2">
              <a:lumMod val="75000"/>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ext Placeholder 5">
            <a:extLst>
              <a:ext uri="{FF2B5EF4-FFF2-40B4-BE49-F238E27FC236}">
                <a16:creationId xmlns:a16="http://schemas.microsoft.com/office/drawing/2014/main" id="{1DAB5A3B-4D59-4E0D-9EA9-FAFC9BFBB574}"/>
              </a:ext>
            </a:extLst>
          </p:cNvPr>
          <p:cNvSpPr>
            <a:spLocks noGrp="1"/>
          </p:cNvSpPr>
          <p:nvPr>
            <p:ph type="body" sz="quarter" idx="14"/>
          </p:nvPr>
        </p:nvSpPr>
        <p:spPr>
          <a:xfrm>
            <a:off x="2000614" y="5920740"/>
            <a:ext cx="5476512" cy="723900"/>
          </a:xfrm>
        </p:spPr>
        <p:txBody>
          <a:bodyPr rtlCol="0">
            <a:noAutofit/>
          </a:bodyPr>
          <a:lstStyle>
            <a:lvl1pPr>
              <a:buNone/>
              <a:defRPr sz="2000">
                <a:solidFill>
                  <a:schemeClr val="bg2"/>
                </a:solidFill>
              </a:defRPr>
            </a:lvl1pPr>
            <a:lvl2pPr>
              <a:buNone/>
              <a:defRPr sz="2000">
                <a:solidFill>
                  <a:schemeClr val="bg2"/>
                </a:solidFill>
              </a:defRPr>
            </a:lvl2pPr>
            <a:lvl3pPr>
              <a:buNone/>
              <a:defRPr sz="2000">
                <a:solidFill>
                  <a:schemeClr val="bg2"/>
                </a:solidFill>
              </a:defRPr>
            </a:lvl3pPr>
            <a:lvl4pPr>
              <a:buNone/>
              <a:defRPr sz="2000">
                <a:solidFill>
                  <a:schemeClr val="bg2"/>
                </a:solidFill>
              </a:defRPr>
            </a:lvl4pPr>
            <a:lvl5pPr>
              <a:buNone/>
              <a:defRPr sz="2000">
                <a:solidFill>
                  <a:schemeClr val="bg2"/>
                </a:solidFill>
              </a:defRPr>
            </a:lvl5pPr>
          </a:lstStyle>
          <a:p>
            <a:pPr lvl="0" rtl="0"/>
            <a:r>
              <a:rPr lang="en-US"/>
              <a:t>Click to edit Master text styles</a:t>
            </a:r>
          </a:p>
        </p:txBody>
      </p:sp>
    </p:spTree>
    <p:extLst>
      <p:ext uri="{BB962C8B-B14F-4D97-AF65-F5344CB8AC3E}">
        <p14:creationId xmlns:p14="http://schemas.microsoft.com/office/powerpoint/2010/main" val="7553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91E54-DBE4-467A-A827-2C5C88E612F7}"/>
              </a:ext>
              <a:ext uri="{C183D7F6-B498-43B3-948B-1728B52AA6E4}">
                <adec:decorative xmlns:adec="http://schemas.microsoft.com/office/drawing/2017/decorative" val="1"/>
              </a:ext>
            </a:extLst>
          </p:cNvPr>
          <p:cNvSpPr/>
          <p:nvPr userDrawn="1"/>
        </p:nvSpPr>
        <p:spPr>
          <a:xfrm>
            <a:off x="0" y="2880244"/>
            <a:ext cx="12192000" cy="397775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8" name="Title 1">
            <a:extLst>
              <a:ext uri="{FF2B5EF4-FFF2-40B4-BE49-F238E27FC236}">
                <a16:creationId xmlns:a16="http://schemas.microsoft.com/office/drawing/2014/main" id="{DBAED78D-8293-4554-BA23-D14EC617A455}"/>
              </a:ext>
            </a:extLst>
          </p:cNvPr>
          <p:cNvSpPr>
            <a:spLocks noGrp="1"/>
          </p:cNvSpPr>
          <p:nvPr>
            <p:ph type="title"/>
          </p:nvPr>
        </p:nvSpPr>
        <p:spPr>
          <a:xfrm>
            <a:off x="914401" y="525440"/>
            <a:ext cx="5390983" cy="1963318"/>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0" name="Content Placeholder 2">
            <a:extLst>
              <a:ext uri="{FF2B5EF4-FFF2-40B4-BE49-F238E27FC236}">
                <a16:creationId xmlns:a16="http://schemas.microsoft.com/office/drawing/2014/main" id="{A9EFAE44-6509-43CD-AB03-7B4944875BE4}"/>
              </a:ext>
            </a:extLst>
          </p:cNvPr>
          <p:cNvSpPr>
            <a:spLocks noGrp="1"/>
          </p:cNvSpPr>
          <p:nvPr>
            <p:ph idx="1"/>
          </p:nvPr>
        </p:nvSpPr>
        <p:spPr>
          <a:xfrm>
            <a:off x="914401" y="3377821"/>
            <a:ext cx="5181600" cy="2799142"/>
          </a:xfrm>
        </p:spPr>
        <p:txBody>
          <a:bodyPr rtlCol="0">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24" name="Picture Placeholder 23">
            <a:extLst>
              <a:ext uri="{FF2B5EF4-FFF2-40B4-BE49-F238E27FC236}">
                <a16:creationId xmlns:a16="http://schemas.microsoft.com/office/drawing/2014/main" id="{D5749D8A-F20A-4228-9136-5891AE0352B9}"/>
              </a:ext>
            </a:extLst>
          </p:cNvPr>
          <p:cNvSpPr>
            <a:spLocks noGrp="1"/>
          </p:cNvSpPr>
          <p:nvPr>
            <p:ph type="pic" sz="quarter" idx="13"/>
          </p:nvPr>
        </p:nvSpPr>
        <p:spPr>
          <a:xfrm>
            <a:off x="6514166" y="-1798"/>
            <a:ext cx="2846566" cy="2872294"/>
          </a:xfrm>
          <a:custGeom>
            <a:avLst/>
            <a:gdLst>
              <a:gd name="connsiteX0" fmla="*/ 2797 w 2846566"/>
              <a:gd name="connsiteY0" fmla="*/ 0 h 2838450"/>
              <a:gd name="connsiteX1" fmla="*/ 2846566 w 2846566"/>
              <a:gd name="connsiteY1" fmla="*/ 0 h 2838450"/>
              <a:gd name="connsiteX2" fmla="*/ 2846566 w 2846566"/>
              <a:gd name="connsiteY2" fmla="*/ 2838450 h 2838450"/>
              <a:gd name="connsiteX3" fmla="*/ 2091122 w 2846566"/>
              <a:gd name="connsiteY3" fmla="*/ 2838450 h 2838450"/>
              <a:gd name="connsiteX4" fmla="*/ 1974232 w 2846566"/>
              <a:gd name="connsiteY4" fmla="*/ 2820914 h 2838450"/>
              <a:gd name="connsiteX5" fmla="*/ 0 w 2846566"/>
              <a:gd name="connsiteY5" fmla="*/ 404262 h 2838450"/>
              <a:gd name="connsiteX6" fmla="*/ 2797 w 2846566"/>
              <a:gd name="connsiteY6" fmla="*/ 293225 h 283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6566" h="2838450">
                <a:moveTo>
                  <a:pt x="2797" y="0"/>
                </a:moveTo>
                <a:lnTo>
                  <a:pt x="2846566" y="0"/>
                </a:lnTo>
                <a:lnTo>
                  <a:pt x="2846566" y="2838450"/>
                </a:lnTo>
                <a:lnTo>
                  <a:pt x="2091122" y="2838450"/>
                </a:lnTo>
                <a:lnTo>
                  <a:pt x="1974232" y="2820914"/>
                </a:lnTo>
                <a:cubicBezTo>
                  <a:pt x="848632" y="2597020"/>
                  <a:pt x="0" y="1600146"/>
                  <a:pt x="0" y="404262"/>
                </a:cubicBezTo>
                <a:lnTo>
                  <a:pt x="2797" y="293225"/>
                </a:lnTo>
                <a:close/>
              </a:path>
            </a:pathLst>
          </a:custGeom>
          <a:solidFill>
            <a:schemeClr val="accent6"/>
          </a:solidFill>
        </p:spPr>
        <p:txBody>
          <a:bodyPr wrap="square" rtlCol="0">
            <a:noAutofit/>
          </a:bodyPr>
          <a:lstStyle>
            <a:lvl1pPr algn="r">
              <a:defRPr/>
            </a:lvl1pPr>
          </a:lstStyle>
          <a:p>
            <a:pPr rtl="0"/>
            <a:r>
              <a:rPr lang="en-US"/>
              <a:t>Click icon to add picture</a:t>
            </a:r>
            <a:endParaRPr lang="en-GB" dirty="0"/>
          </a:p>
        </p:txBody>
      </p:sp>
      <p:sp>
        <p:nvSpPr>
          <p:cNvPr id="27" name="Picture Placeholder 26">
            <a:extLst>
              <a:ext uri="{FF2B5EF4-FFF2-40B4-BE49-F238E27FC236}">
                <a16:creationId xmlns:a16="http://schemas.microsoft.com/office/drawing/2014/main" id="{4A3C6DC1-25FD-4947-8211-89B20E599AE3}"/>
              </a:ext>
            </a:extLst>
          </p:cNvPr>
          <p:cNvSpPr>
            <a:spLocks noGrp="1"/>
          </p:cNvSpPr>
          <p:nvPr>
            <p:ph type="pic" sz="quarter" idx="14"/>
          </p:nvPr>
        </p:nvSpPr>
        <p:spPr>
          <a:xfrm>
            <a:off x="9360733" y="-1798"/>
            <a:ext cx="2826990" cy="2854594"/>
          </a:xfrm>
          <a:custGeom>
            <a:avLst/>
            <a:gdLst>
              <a:gd name="connsiteX0" fmla="*/ 0 w 2826990"/>
              <a:gd name="connsiteY0" fmla="*/ 0 h 2854594"/>
              <a:gd name="connsiteX1" fmla="*/ 2826990 w 2826990"/>
              <a:gd name="connsiteY1" fmla="*/ 0 h 2854594"/>
              <a:gd name="connsiteX2" fmla="*/ 2826990 w 2826990"/>
              <a:gd name="connsiteY2" fmla="*/ 2854594 h 2854594"/>
              <a:gd name="connsiteX3" fmla="*/ 0 w 2826990"/>
              <a:gd name="connsiteY3" fmla="*/ 2854594 h 2854594"/>
            </a:gdLst>
            <a:ahLst/>
            <a:cxnLst>
              <a:cxn ang="0">
                <a:pos x="connsiteX0" y="connsiteY0"/>
              </a:cxn>
              <a:cxn ang="0">
                <a:pos x="connsiteX1" y="connsiteY1"/>
              </a:cxn>
              <a:cxn ang="0">
                <a:pos x="connsiteX2" y="connsiteY2"/>
              </a:cxn>
              <a:cxn ang="0">
                <a:pos x="connsiteX3" y="connsiteY3"/>
              </a:cxn>
            </a:cxnLst>
            <a:rect l="l" t="t" r="r" b="b"/>
            <a:pathLst>
              <a:path w="2826990" h="2854594">
                <a:moveTo>
                  <a:pt x="0" y="0"/>
                </a:moveTo>
                <a:lnTo>
                  <a:pt x="2826990" y="0"/>
                </a:lnTo>
                <a:lnTo>
                  <a:pt x="2826990" y="2854594"/>
                </a:lnTo>
                <a:lnTo>
                  <a:pt x="0" y="285459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53C819AA-E73C-44C7-9928-5E1A8A22BC5F}"/>
              </a:ext>
            </a:extLst>
          </p:cNvPr>
          <p:cNvSpPr>
            <a:spLocks noGrp="1"/>
          </p:cNvSpPr>
          <p:nvPr>
            <p:ph type="pic" sz="quarter" idx="15"/>
          </p:nvPr>
        </p:nvSpPr>
        <p:spPr>
          <a:xfrm>
            <a:off x="6514169" y="2856391"/>
            <a:ext cx="2846565" cy="4001609"/>
          </a:xfrm>
          <a:custGeom>
            <a:avLst/>
            <a:gdLst>
              <a:gd name="connsiteX0" fmla="*/ 2436721 w 2846565"/>
              <a:gd name="connsiteY0" fmla="*/ 0 h 4001609"/>
              <a:gd name="connsiteX1" fmla="*/ 2846565 w 2846565"/>
              <a:gd name="connsiteY1" fmla="*/ 0 h 4001609"/>
              <a:gd name="connsiteX2" fmla="*/ 2846565 w 2846565"/>
              <a:gd name="connsiteY2" fmla="*/ 4001609 h 4001609"/>
              <a:gd name="connsiteX3" fmla="*/ 2796 w 2846565"/>
              <a:gd name="connsiteY3" fmla="*/ 4001608 h 4001609"/>
              <a:gd name="connsiteX4" fmla="*/ 2796 w 2846565"/>
              <a:gd name="connsiteY4" fmla="*/ 2564348 h 4001609"/>
              <a:gd name="connsiteX5" fmla="*/ 0 w 2846565"/>
              <a:gd name="connsiteY5" fmla="*/ 2453758 h 4001609"/>
              <a:gd name="connsiteX6" fmla="*/ 2202875 w 2846565"/>
              <a:gd name="connsiteY6" fmla="*/ 12668 h 4001609"/>
              <a:gd name="connsiteX7" fmla="*/ 2436721 w 2846565"/>
              <a:gd name="connsiteY7" fmla="*/ 860 h 4001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46565" h="4001609">
                <a:moveTo>
                  <a:pt x="2436721" y="0"/>
                </a:moveTo>
                <a:lnTo>
                  <a:pt x="2846565" y="0"/>
                </a:lnTo>
                <a:lnTo>
                  <a:pt x="2846565" y="4001609"/>
                </a:lnTo>
                <a:lnTo>
                  <a:pt x="2796" y="4001608"/>
                </a:lnTo>
                <a:lnTo>
                  <a:pt x="2796" y="2564348"/>
                </a:lnTo>
                <a:lnTo>
                  <a:pt x="0" y="2453758"/>
                </a:lnTo>
                <a:cubicBezTo>
                  <a:pt x="0" y="1183283"/>
                  <a:pt x="965553" y="138326"/>
                  <a:pt x="2202875" y="12668"/>
                </a:cubicBezTo>
                <a:lnTo>
                  <a:pt x="2436721" y="860"/>
                </a:lnTo>
                <a:close/>
              </a:path>
            </a:pathLst>
          </a:custGeom>
          <a:solidFill>
            <a:schemeClr val="accent6">
              <a:lumMod val="60000"/>
              <a:lumOff val="40000"/>
            </a:schemeClr>
          </a:solidFill>
        </p:spPr>
        <p:txBody>
          <a:bodyPr wrap="square" rtlCol="0">
            <a:noAutofit/>
          </a:bodyPr>
          <a:lstStyle>
            <a:lvl1pPr algn="r">
              <a:defRPr/>
            </a:lvl1pPr>
          </a:lstStyle>
          <a:p>
            <a:pPr rtl="0"/>
            <a:r>
              <a:rPr lang="en-US"/>
              <a:t>Click icon to add picture</a:t>
            </a:r>
            <a:endParaRPr lang="en-GB" dirty="0"/>
          </a:p>
        </p:txBody>
      </p:sp>
      <p:sp>
        <p:nvSpPr>
          <p:cNvPr id="33" name="Picture Placeholder 32">
            <a:extLst>
              <a:ext uri="{FF2B5EF4-FFF2-40B4-BE49-F238E27FC236}">
                <a16:creationId xmlns:a16="http://schemas.microsoft.com/office/drawing/2014/main" id="{64635F40-0058-44E0-95CD-8FFAE1876473}"/>
              </a:ext>
            </a:extLst>
          </p:cNvPr>
          <p:cNvSpPr>
            <a:spLocks noGrp="1"/>
          </p:cNvSpPr>
          <p:nvPr>
            <p:ph type="pic" sz="quarter" idx="16"/>
          </p:nvPr>
        </p:nvSpPr>
        <p:spPr>
          <a:xfrm>
            <a:off x="9356456" y="2828943"/>
            <a:ext cx="2835544" cy="4038805"/>
          </a:xfrm>
          <a:custGeom>
            <a:avLst/>
            <a:gdLst>
              <a:gd name="connsiteX0" fmla="*/ 0 w 2835544"/>
              <a:gd name="connsiteY0" fmla="*/ 0 h 4038805"/>
              <a:gd name="connsiteX1" fmla="*/ 2835544 w 2835544"/>
              <a:gd name="connsiteY1" fmla="*/ 0 h 4038805"/>
              <a:gd name="connsiteX2" fmla="*/ 2835544 w 2835544"/>
              <a:gd name="connsiteY2" fmla="*/ 4038805 h 4038805"/>
              <a:gd name="connsiteX3" fmla="*/ 0 w 2835544"/>
              <a:gd name="connsiteY3" fmla="*/ 4038805 h 4038805"/>
            </a:gdLst>
            <a:ahLst/>
            <a:cxnLst>
              <a:cxn ang="0">
                <a:pos x="connsiteX0" y="connsiteY0"/>
              </a:cxn>
              <a:cxn ang="0">
                <a:pos x="connsiteX1" y="connsiteY1"/>
              </a:cxn>
              <a:cxn ang="0">
                <a:pos x="connsiteX2" y="connsiteY2"/>
              </a:cxn>
              <a:cxn ang="0">
                <a:pos x="connsiteX3" y="connsiteY3"/>
              </a:cxn>
            </a:cxnLst>
            <a:rect l="l" t="t" r="r" b="b"/>
            <a:pathLst>
              <a:path w="2835544" h="4038805">
                <a:moveTo>
                  <a:pt x="0" y="0"/>
                </a:moveTo>
                <a:lnTo>
                  <a:pt x="2835544" y="0"/>
                </a:lnTo>
                <a:lnTo>
                  <a:pt x="2835544" y="4038805"/>
                </a:lnTo>
                <a:lnTo>
                  <a:pt x="0" y="403880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120578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624BCA1-E0EF-42A1-B762-D68E4B984818}"/>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reeform: Shape 7">
            <a:extLst>
              <a:ext uri="{FF2B5EF4-FFF2-40B4-BE49-F238E27FC236}">
                <a16:creationId xmlns:a16="http://schemas.microsoft.com/office/drawing/2014/main" id="{05C258CF-58AC-4C7A-A953-392693E55383}"/>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Freeform: Shape 8">
            <a:extLst>
              <a:ext uri="{FF2B5EF4-FFF2-40B4-BE49-F238E27FC236}">
                <a16:creationId xmlns:a16="http://schemas.microsoft.com/office/drawing/2014/main" id="{5F9CDC83-34B8-4E32-84EC-92854CEE4996}"/>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lumMod val="75000"/>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Title 1">
            <a:extLst>
              <a:ext uri="{FF2B5EF4-FFF2-40B4-BE49-F238E27FC236}">
                <a16:creationId xmlns:a16="http://schemas.microsoft.com/office/drawing/2014/main" id="{21E215A6-E6FC-4D5A-9881-E87CC750741B}"/>
              </a:ext>
            </a:extLst>
          </p:cNvPr>
          <p:cNvSpPr>
            <a:spLocks noGrp="1"/>
          </p:cNvSpPr>
          <p:nvPr>
            <p:ph type="title"/>
          </p:nvPr>
        </p:nvSpPr>
        <p:spPr>
          <a:xfrm>
            <a:off x="2743200" y="1"/>
            <a:ext cx="9432315" cy="2198972"/>
          </a:xfrm>
          <a:custGeom>
            <a:avLst/>
            <a:gdLst>
              <a:gd name="connsiteX0" fmla="*/ 0 w 10240035"/>
              <a:gd name="connsiteY0" fmla="*/ 0 h 2198971"/>
              <a:gd name="connsiteX1" fmla="*/ 10240035 w 10240035"/>
              <a:gd name="connsiteY1" fmla="*/ 0 h 2198971"/>
              <a:gd name="connsiteX2" fmla="*/ 10240035 w 10240035"/>
              <a:gd name="connsiteY2" fmla="*/ 0 h 2198971"/>
              <a:gd name="connsiteX3" fmla="*/ 10240035 w 10240035"/>
              <a:gd name="connsiteY3" fmla="*/ 1099486 h 2198971"/>
              <a:gd name="connsiteX4" fmla="*/ 9140549 w 10240035"/>
              <a:gd name="connsiteY4" fmla="*/ 2198972 h 2198971"/>
              <a:gd name="connsiteX5" fmla="*/ 1099486 w 10240035"/>
              <a:gd name="connsiteY5" fmla="*/ 2198971 h 2198971"/>
              <a:gd name="connsiteX6" fmla="*/ 0 w 10240035"/>
              <a:gd name="connsiteY6" fmla="*/ 1099485 h 2198971"/>
              <a:gd name="connsiteX7" fmla="*/ 0 w 10240035"/>
              <a:gd name="connsiteY7" fmla="*/ 0 h 2198971"/>
              <a:gd name="connsiteX8" fmla="*/ 0 w 10240035"/>
              <a:gd name="connsiteY8" fmla="*/ 0 h 2198971"/>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89670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698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317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661291"/>
              <a:gd name="connsiteY0" fmla="*/ 0 h 2198972"/>
              <a:gd name="connsiteX1" fmla="*/ 10240035 w 10661291"/>
              <a:gd name="connsiteY1" fmla="*/ 0 h 2198972"/>
              <a:gd name="connsiteX2" fmla="*/ 7951829 w 10661291"/>
              <a:gd name="connsiteY2" fmla="*/ 2198972 h 2198972"/>
              <a:gd name="connsiteX3" fmla="*/ 1099486 w 10661291"/>
              <a:gd name="connsiteY3" fmla="*/ 2198971 h 2198972"/>
              <a:gd name="connsiteX4" fmla="*/ 0 w 10661291"/>
              <a:gd name="connsiteY4" fmla="*/ 1099485 h 2198972"/>
              <a:gd name="connsiteX5" fmla="*/ 0 w 10661291"/>
              <a:gd name="connsiteY5" fmla="*/ 0 h 2198972"/>
              <a:gd name="connsiteX6" fmla="*/ 0 w 10661291"/>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0 w 10240035"/>
              <a:gd name="connsiteY5" fmla="*/ 0 h 2198972"/>
              <a:gd name="connsiteX0" fmla="*/ 80772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807720 w 10240035"/>
              <a:gd name="connsiteY5" fmla="*/ 0 h 2198972"/>
              <a:gd name="connsiteX0" fmla="*/ 900020 w 10332335"/>
              <a:gd name="connsiteY0" fmla="*/ 0 h 2198972"/>
              <a:gd name="connsiteX1" fmla="*/ 10332335 w 10332335"/>
              <a:gd name="connsiteY1" fmla="*/ 0 h 2198972"/>
              <a:gd name="connsiteX2" fmla="*/ 8044129 w 10332335"/>
              <a:gd name="connsiteY2" fmla="*/ 2198972 h 2198972"/>
              <a:gd name="connsiteX3" fmla="*/ 1191786 w 10332335"/>
              <a:gd name="connsiteY3" fmla="*/ 2198971 h 2198972"/>
              <a:gd name="connsiteX4" fmla="*/ 900020 w 10332335"/>
              <a:gd name="connsiteY4" fmla="*/ 0 h 2198972"/>
              <a:gd name="connsiteX0" fmla="*/ 325154 w 9757469"/>
              <a:gd name="connsiteY0" fmla="*/ 0 h 2198972"/>
              <a:gd name="connsiteX1" fmla="*/ 9757469 w 9757469"/>
              <a:gd name="connsiteY1" fmla="*/ 0 h 2198972"/>
              <a:gd name="connsiteX2" fmla="*/ 7469263 w 9757469"/>
              <a:gd name="connsiteY2" fmla="*/ 2198972 h 2198972"/>
              <a:gd name="connsiteX3" fmla="*/ 616920 w 9757469"/>
              <a:gd name="connsiteY3" fmla="*/ 2198971 h 2198972"/>
              <a:gd name="connsiteX4" fmla="*/ 325154 w 9757469"/>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291766 w 9432315"/>
              <a:gd name="connsiteY3" fmla="*/ 2198971 h 2198972"/>
              <a:gd name="connsiteX4" fmla="*/ 0 w 9432315"/>
              <a:gd name="connsiteY4" fmla="*/ 0 h 2198972"/>
              <a:gd name="connsiteX0" fmla="*/ 69347 w 9501662"/>
              <a:gd name="connsiteY0" fmla="*/ 0 h 2198972"/>
              <a:gd name="connsiteX1" fmla="*/ 9501662 w 9501662"/>
              <a:gd name="connsiteY1" fmla="*/ 0 h 2198972"/>
              <a:gd name="connsiteX2" fmla="*/ 7213456 w 9501662"/>
              <a:gd name="connsiteY2" fmla="*/ 2198972 h 2198972"/>
              <a:gd name="connsiteX3" fmla="*/ 86793 w 9501662"/>
              <a:gd name="connsiteY3" fmla="*/ 2198971 h 2198972"/>
              <a:gd name="connsiteX4" fmla="*/ 69347 w 9501662"/>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17446 w 9432315"/>
              <a:gd name="connsiteY3" fmla="*/ 2198971 h 2198972"/>
              <a:gd name="connsiteX4" fmla="*/ 0 w 9432315"/>
              <a:gd name="connsiteY4" fmla="*/ 0 h 2198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32315" h="2198972">
                <a:moveTo>
                  <a:pt x="0" y="0"/>
                </a:moveTo>
                <a:lnTo>
                  <a:pt x="9432315" y="0"/>
                </a:lnTo>
                <a:cubicBezTo>
                  <a:pt x="9248860" y="1235175"/>
                  <a:pt x="8210334" y="2137277"/>
                  <a:pt x="7144109" y="2198972"/>
                </a:cubicBezTo>
                <a:lnTo>
                  <a:pt x="17446" y="2198971"/>
                </a:lnTo>
                <a:cubicBezTo>
                  <a:pt x="30721" y="1146676"/>
                  <a:pt x="575" y="838935"/>
                  <a:pt x="0" y="0"/>
                </a:cubicBezTo>
                <a:close/>
              </a:path>
            </a:pathLst>
          </a:custGeom>
          <a:solidFill>
            <a:schemeClr val="accent2">
              <a:alpha val="80000"/>
            </a:schemeClr>
          </a:solidFill>
        </p:spPr>
        <p:txBody>
          <a:bodyPr rtlCol="0"/>
          <a:lstStyle>
            <a:lvl1pPr marL="54864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8" name="Picture Placeholder 17">
            <a:extLst>
              <a:ext uri="{FF2B5EF4-FFF2-40B4-BE49-F238E27FC236}">
                <a16:creationId xmlns:a16="http://schemas.microsoft.com/office/drawing/2014/main" id="{704EC18E-B48D-4AD7-A5B5-3D57255D1A23}"/>
              </a:ext>
            </a:extLst>
          </p:cNvPr>
          <p:cNvSpPr>
            <a:spLocks noGrp="1"/>
          </p:cNvSpPr>
          <p:nvPr>
            <p:ph type="pic" sz="quarter" idx="13"/>
          </p:nvPr>
        </p:nvSpPr>
        <p:spPr>
          <a:xfrm>
            <a:off x="-16483" y="0"/>
            <a:ext cx="2773332" cy="2202508"/>
          </a:xfrm>
          <a:custGeom>
            <a:avLst/>
            <a:gdLst>
              <a:gd name="connsiteX0" fmla="*/ 0 w 2773332"/>
              <a:gd name="connsiteY0" fmla="*/ 0 h 2202508"/>
              <a:gd name="connsiteX1" fmla="*/ 2773332 w 2773332"/>
              <a:gd name="connsiteY1" fmla="*/ 0 h 2202508"/>
              <a:gd name="connsiteX2" fmla="*/ 2773332 w 2773332"/>
              <a:gd name="connsiteY2" fmla="*/ 2202508 h 2202508"/>
              <a:gd name="connsiteX3" fmla="*/ 0 w 2773332"/>
              <a:gd name="connsiteY3" fmla="*/ 2202508 h 2202508"/>
            </a:gdLst>
            <a:ahLst/>
            <a:cxnLst>
              <a:cxn ang="0">
                <a:pos x="connsiteX0" y="connsiteY0"/>
              </a:cxn>
              <a:cxn ang="0">
                <a:pos x="connsiteX1" y="connsiteY1"/>
              </a:cxn>
              <a:cxn ang="0">
                <a:pos x="connsiteX2" y="connsiteY2"/>
              </a:cxn>
              <a:cxn ang="0">
                <a:pos x="connsiteX3" y="connsiteY3"/>
              </a:cxn>
            </a:cxnLst>
            <a:rect l="l" t="t" r="r" b="b"/>
            <a:pathLst>
              <a:path w="2773332" h="2202508">
                <a:moveTo>
                  <a:pt x="0" y="0"/>
                </a:moveTo>
                <a:lnTo>
                  <a:pt x="2773332" y="0"/>
                </a:lnTo>
                <a:lnTo>
                  <a:pt x="2773332" y="2202508"/>
                </a:lnTo>
                <a:lnTo>
                  <a:pt x="0" y="2202508"/>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1" name="Picture Placeholder 20">
            <a:extLst>
              <a:ext uri="{FF2B5EF4-FFF2-40B4-BE49-F238E27FC236}">
                <a16:creationId xmlns:a16="http://schemas.microsoft.com/office/drawing/2014/main" id="{FAE5A08C-2BA6-4754-806E-3BEAE8D2EC19}"/>
              </a:ext>
            </a:extLst>
          </p:cNvPr>
          <p:cNvSpPr>
            <a:spLocks noGrp="1"/>
          </p:cNvSpPr>
          <p:nvPr>
            <p:ph type="pic" sz="quarter" idx="14"/>
          </p:nvPr>
        </p:nvSpPr>
        <p:spPr>
          <a:xfrm>
            <a:off x="-16484" y="2202508"/>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25" name="Picture Placeholder 24">
            <a:extLst>
              <a:ext uri="{FF2B5EF4-FFF2-40B4-BE49-F238E27FC236}">
                <a16:creationId xmlns:a16="http://schemas.microsoft.com/office/drawing/2014/main" id="{BBE1FA0E-416C-4623-840A-A04A5237BCF4}"/>
              </a:ext>
            </a:extLst>
          </p:cNvPr>
          <p:cNvSpPr>
            <a:spLocks noGrp="1"/>
          </p:cNvSpPr>
          <p:nvPr>
            <p:ph type="pic" sz="quarter" idx="15"/>
          </p:nvPr>
        </p:nvSpPr>
        <p:spPr>
          <a:xfrm>
            <a:off x="-16484" y="4530254"/>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7" name="Content Placeholder 2">
            <a:extLst>
              <a:ext uri="{FF2B5EF4-FFF2-40B4-BE49-F238E27FC236}">
                <a16:creationId xmlns:a16="http://schemas.microsoft.com/office/drawing/2014/main" id="{03BD1FF0-3229-401F-AEC3-09AE70428EF2}"/>
              </a:ext>
            </a:extLst>
          </p:cNvPr>
          <p:cNvSpPr>
            <a:spLocks noGrp="1"/>
          </p:cNvSpPr>
          <p:nvPr>
            <p:ph idx="1"/>
          </p:nvPr>
        </p:nvSpPr>
        <p:spPr>
          <a:xfrm>
            <a:off x="3352800" y="2794177"/>
            <a:ext cx="7476460" cy="3382786"/>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accent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accent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080524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55B30B-7677-4AAC-9890-81A7EFF6BF4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36E5F686-1654-4CE7-8DA0-0D626B36E1E9}"/>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CAA6281C-6C47-45BE-9BDA-1518A016E938}"/>
              </a:ext>
            </a:extLst>
          </p:cNvPr>
          <p:cNvSpPr>
            <a:spLocks noGrp="1"/>
          </p:cNvSpPr>
          <p:nvPr>
            <p:ph type="ctrTitle"/>
          </p:nvPr>
        </p:nvSpPr>
        <p:spPr>
          <a:xfrm>
            <a:off x="914400" y="685798"/>
            <a:ext cx="4770783" cy="3217461"/>
          </a:xfrm>
        </p:spPr>
        <p:txBody>
          <a:bodyPr rtlCol="0">
            <a:normAutofit/>
          </a:bodyPr>
          <a:lstStyle>
            <a:lvl1pPr>
              <a:defRPr>
                <a:solidFill>
                  <a:schemeClr val="bg2"/>
                </a:solidFill>
              </a:defRPr>
            </a:lvl1pPr>
          </a:lstStyle>
          <a:p>
            <a:pPr algn="l" rtl="0"/>
            <a:r>
              <a:rPr lang="en-US">
                <a:solidFill>
                  <a:srgbClr val="FFFFFF"/>
                </a:solidFill>
              </a:rPr>
              <a:t>Click to edit Master title style</a:t>
            </a:r>
            <a:endParaRPr lang="en-GB" dirty="0">
              <a:solidFill>
                <a:srgbClr val="FFFFFF"/>
              </a:solidFill>
            </a:endParaRPr>
          </a:p>
        </p:txBody>
      </p:sp>
      <p:sp>
        <p:nvSpPr>
          <p:cNvPr id="15" name="Picture Placeholder 14">
            <a:extLst>
              <a:ext uri="{FF2B5EF4-FFF2-40B4-BE49-F238E27FC236}">
                <a16:creationId xmlns:a16="http://schemas.microsoft.com/office/drawing/2014/main" id="{AC1FE5B8-D695-49EA-BEA4-B9282CC4EF89}"/>
              </a:ext>
            </a:extLst>
          </p:cNvPr>
          <p:cNvSpPr>
            <a:spLocks noGrp="1"/>
          </p:cNvSpPr>
          <p:nvPr>
            <p:ph type="pic" sz="quarter" idx="13"/>
          </p:nvPr>
        </p:nvSpPr>
        <p:spPr>
          <a:xfrm>
            <a:off x="6057901" y="1"/>
            <a:ext cx="6134099" cy="6857999"/>
          </a:xfrm>
          <a:custGeom>
            <a:avLst/>
            <a:gdLst>
              <a:gd name="connsiteX0" fmla="*/ 2378699 w 6134099"/>
              <a:gd name="connsiteY0" fmla="*/ 0 h 6857999"/>
              <a:gd name="connsiteX1" fmla="*/ 6134099 w 6134099"/>
              <a:gd name="connsiteY1" fmla="*/ 0 h 6857999"/>
              <a:gd name="connsiteX2" fmla="*/ 6134099 w 6134099"/>
              <a:gd name="connsiteY2" fmla="*/ 6857999 h 6857999"/>
              <a:gd name="connsiteX3" fmla="*/ 2401766 w 6134099"/>
              <a:gd name="connsiteY3" fmla="*/ 6857999 h 6857999"/>
              <a:gd name="connsiteX4" fmla="*/ 2397402 w 6134099"/>
              <a:gd name="connsiteY4" fmla="*/ 6856523 h 6857999"/>
              <a:gd name="connsiteX5" fmla="*/ 0 w 6134099"/>
              <a:gd name="connsiteY5" fmla="*/ 3424574 h 6857999"/>
              <a:gd name="connsiteX6" fmla="*/ 2231484 w 6134099"/>
              <a:gd name="connsiteY6" fmla="*/ 5804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99" h="6857999">
                <a:moveTo>
                  <a:pt x="2378699" y="0"/>
                </a:moveTo>
                <a:lnTo>
                  <a:pt x="6134099" y="0"/>
                </a:lnTo>
                <a:lnTo>
                  <a:pt x="6134099" y="6857999"/>
                </a:lnTo>
                <a:lnTo>
                  <a:pt x="2401766" y="6857999"/>
                </a:lnTo>
                <a:lnTo>
                  <a:pt x="2397402" y="6856523"/>
                </a:lnTo>
                <a:cubicBezTo>
                  <a:pt x="998410" y="6344283"/>
                  <a:pt x="0" y="5001024"/>
                  <a:pt x="0" y="3424574"/>
                </a:cubicBezTo>
                <a:cubicBezTo>
                  <a:pt x="0" y="1911182"/>
                  <a:pt x="920134" y="612699"/>
                  <a:pt x="2231484" y="58045"/>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14" name="Subtitle 2">
            <a:extLst>
              <a:ext uri="{FF2B5EF4-FFF2-40B4-BE49-F238E27FC236}">
                <a16:creationId xmlns:a16="http://schemas.microsoft.com/office/drawing/2014/main" id="{E24FC61A-6DA9-444C-9D55-2FE464BD581F}"/>
              </a:ext>
            </a:extLst>
          </p:cNvPr>
          <p:cNvSpPr>
            <a:spLocks noGrp="1"/>
          </p:cNvSpPr>
          <p:nvPr>
            <p:ph type="subTitle" idx="1"/>
          </p:nvPr>
        </p:nvSpPr>
        <p:spPr>
          <a:xfrm>
            <a:off x="0" y="4327140"/>
            <a:ext cx="11576868" cy="2530860"/>
          </a:xfrm>
          <a:custGeom>
            <a:avLst/>
            <a:gdLst>
              <a:gd name="connsiteX0" fmla="*/ 0 w 11576868"/>
              <a:gd name="connsiteY0" fmla="*/ 0 h 2500380"/>
              <a:gd name="connsiteX1" fmla="*/ 10326678 w 11576868"/>
              <a:gd name="connsiteY1" fmla="*/ 0 h 2500380"/>
              <a:gd name="connsiteX2" fmla="*/ 11576868 w 11576868"/>
              <a:gd name="connsiteY2" fmla="*/ 1250190 h 2500380"/>
              <a:gd name="connsiteX3" fmla="*/ 11576868 w 11576868"/>
              <a:gd name="connsiteY3" fmla="*/ 2500380 h 2500380"/>
              <a:gd name="connsiteX4" fmla="*/ 0 w 11576868"/>
              <a:gd name="connsiteY4" fmla="*/ 2500380 h 2500380"/>
              <a:gd name="connsiteX5" fmla="*/ 0 w 11576868"/>
              <a:gd name="connsiteY5" fmla="*/ 0 h 2500380"/>
              <a:gd name="connsiteX0" fmla="*/ 0 w 12449160"/>
              <a:gd name="connsiteY0" fmla="*/ 0 h 2500380"/>
              <a:gd name="connsiteX1" fmla="*/ 10326678 w 12449160"/>
              <a:gd name="connsiteY1" fmla="*/ 0 h 2500380"/>
              <a:gd name="connsiteX2" fmla="*/ 11576868 w 12449160"/>
              <a:gd name="connsiteY2" fmla="*/ 2500380 h 2500380"/>
              <a:gd name="connsiteX3" fmla="*/ 0 w 12449160"/>
              <a:gd name="connsiteY3" fmla="*/ 2500380 h 2500380"/>
              <a:gd name="connsiteX4" fmla="*/ 0 w 12449160"/>
              <a:gd name="connsiteY4" fmla="*/ 0 h 2500380"/>
              <a:gd name="connsiteX0" fmla="*/ 0 w 11640738"/>
              <a:gd name="connsiteY0" fmla="*/ 0 h 2500380"/>
              <a:gd name="connsiteX1" fmla="*/ 10326678 w 11640738"/>
              <a:gd name="connsiteY1" fmla="*/ 0 h 2500380"/>
              <a:gd name="connsiteX2" fmla="*/ 11576868 w 11640738"/>
              <a:gd name="connsiteY2" fmla="*/ 2500380 h 2500380"/>
              <a:gd name="connsiteX3" fmla="*/ 0 w 11640738"/>
              <a:gd name="connsiteY3" fmla="*/ 2500380 h 2500380"/>
              <a:gd name="connsiteX4" fmla="*/ 0 w 11640738"/>
              <a:gd name="connsiteY4" fmla="*/ 0 h 2500380"/>
              <a:gd name="connsiteX0" fmla="*/ 0 w 11576868"/>
              <a:gd name="connsiteY0" fmla="*/ 0 h 2500380"/>
              <a:gd name="connsiteX1" fmla="*/ 1032667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7323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0922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8179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5588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10567 h 2510947"/>
              <a:gd name="connsiteX1" fmla="*/ 8558838 w 11576868"/>
              <a:gd name="connsiteY1" fmla="*/ 10567 h 2510947"/>
              <a:gd name="connsiteX2" fmla="*/ 11576868 w 11576868"/>
              <a:gd name="connsiteY2" fmla="*/ 2510947 h 2510947"/>
              <a:gd name="connsiteX3" fmla="*/ 0 w 11576868"/>
              <a:gd name="connsiteY3" fmla="*/ 2510947 h 2510947"/>
              <a:gd name="connsiteX4" fmla="*/ 0 w 11576868"/>
              <a:gd name="connsiteY4" fmla="*/ 10567 h 2510947"/>
              <a:gd name="connsiteX0" fmla="*/ 0 w 11576868"/>
              <a:gd name="connsiteY0" fmla="*/ 462 h 2500842"/>
              <a:gd name="connsiteX1" fmla="*/ 8558838 w 11576868"/>
              <a:gd name="connsiteY1" fmla="*/ 462 h 2500842"/>
              <a:gd name="connsiteX2" fmla="*/ 11576868 w 11576868"/>
              <a:gd name="connsiteY2" fmla="*/ 2500842 h 2500842"/>
              <a:gd name="connsiteX3" fmla="*/ 0 w 11576868"/>
              <a:gd name="connsiteY3" fmla="*/ 2500842 h 2500842"/>
              <a:gd name="connsiteX4" fmla="*/ 0 w 11576868"/>
              <a:gd name="connsiteY4" fmla="*/ 462 h 2500842"/>
              <a:gd name="connsiteX0" fmla="*/ 0 w 11576868"/>
              <a:gd name="connsiteY0" fmla="*/ 30928 h 2531308"/>
              <a:gd name="connsiteX1" fmla="*/ 8558838 w 11576868"/>
              <a:gd name="connsiteY1" fmla="*/ 448 h 2531308"/>
              <a:gd name="connsiteX2" fmla="*/ 11576868 w 11576868"/>
              <a:gd name="connsiteY2" fmla="*/ 2531308 h 2531308"/>
              <a:gd name="connsiteX3" fmla="*/ 0 w 11576868"/>
              <a:gd name="connsiteY3" fmla="*/ 2531308 h 2531308"/>
              <a:gd name="connsiteX4" fmla="*/ 0 w 11576868"/>
              <a:gd name="connsiteY4" fmla="*/ 30928 h 2531308"/>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68" h="2530860">
                <a:moveTo>
                  <a:pt x="0" y="30480"/>
                </a:moveTo>
                <a:lnTo>
                  <a:pt x="8558838" y="0"/>
                </a:lnTo>
                <a:cubicBezTo>
                  <a:pt x="10335916" y="20490"/>
                  <a:pt x="11453941" y="1016850"/>
                  <a:pt x="11576868" y="2530860"/>
                </a:cubicBezTo>
                <a:lnTo>
                  <a:pt x="0" y="2530860"/>
                </a:lnTo>
                <a:lnTo>
                  <a:pt x="0" y="30480"/>
                </a:lnTo>
                <a:close/>
              </a:path>
            </a:pathLst>
          </a:custGeom>
          <a:solidFill>
            <a:schemeClr val="accent2">
              <a:lumMod val="75000"/>
              <a:alpha val="80000"/>
            </a:schemeClr>
          </a:solidFill>
        </p:spPr>
        <p:txBody>
          <a:bodyPr rtlCol="0" anchor="t"/>
          <a:lstStyle>
            <a:lvl1pPr marL="914400" indent="0">
              <a:lnSpc>
                <a:spcPct val="400000"/>
              </a:lnSpc>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Tree>
    <p:extLst>
      <p:ext uri="{BB962C8B-B14F-4D97-AF65-F5344CB8AC3E}">
        <p14:creationId xmlns:p14="http://schemas.microsoft.com/office/powerpoint/2010/main" val="306390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4695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6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853440" y="1825625"/>
            <a:ext cx="1050036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94463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bg>
      <p:bgPr>
        <a:solidFill>
          <a:schemeClr val="accent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F47EA1B-2641-431A-B894-4A66FC5A0484}"/>
              </a:ext>
              <a:ext uri="{C183D7F6-B498-43B3-948B-1728B52AA6E4}">
                <adec:decorative xmlns:adec="http://schemas.microsoft.com/office/drawing/2017/decorative" val="1"/>
              </a:ext>
            </a:extLst>
          </p:cNvPr>
          <p:cNvSpPr/>
          <p:nvPr userDrawn="1"/>
        </p:nvSpPr>
        <p:spPr>
          <a:xfrm rot="16200000">
            <a:off x="6246663" y="-1789711"/>
            <a:ext cx="3354778" cy="6934200"/>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8" name="Title 1">
            <a:extLst>
              <a:ext uri="{FF2B5EF4-FFF2-40B4-BE49-F238E27FC236}">
                <a16:creationId xmlns:a16="http://schemas.microsoft.com/office/drawing/2014/main" id="{F21A2820-A76E-454D-9A0E-F8F7B2136764}"/>
              </a:ext>
            </a:extLst>
          </p:cNvPr>
          <p:cNvSpPr>
            <a:spLocks noGrp="1"/>
          </p:cNvSpPr>
          <p:nvPr>
            <p:ph type="ctrTitle"/>
          </p:nvPr>
        </p:nvSpPr>
        <p:spPr>
          <a:xfrm>
            <a:off x="1249327" y="919717"/>
            <a:ext cx="5761074" cy="3423684"/>
          </a:xfrm>
        </p:spPr>
        <p:txBody>
          <a:bodyPr rtlCol="0" anchor="b"/>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9" name="Subtitle 2">
            <a:extLst>
              <a:ext uri="{FF2B5EF4-FFF2-40B4-BE49-F238E27FC236}">
                <a16:creationId xmlns:a16="http://schemas.microsoft.com/office/drawing/2014/main" id="{0ED9A69A-6A32-4722-924D-7FEFEA9195BD}"/>
              </a:ext>
            </a:extLst>
          </p:cNvPr>
          <p:cNvSpPr>
            <a:spLocks noGrp="1"/>
          </p:cNvSpPr>
          <p:nvPr>
            <p:ph type="subTitle" idx="1"/>
          </p:nvPr>
        </p:nvSpPr>
        <p:spPr>
          <a:xfrm>
            <a:off x="1249327" y="4795284"/>
            <a:ext cx="4846674" cy="1084522"/>
          </a:xfrm>
        </p:spPr>
        <p:txBody>
          <a:bodyPr rtlCol="0"/>
          <a:lstStyle>
            <a:lvl1pPr>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
        <p:nvSpPr>
          <p:cNvPr id="12" name="Freeform: Shape 11">
            <a:extLst>
              <a:ext uri="{FF2B5EF4-FFF2-40B4-BE49-F238E27FC236}">
                <a16:creationId xmlns:a16="http://schemas.microsoft.com/office/drawing/2014/main" id="{F1587820-C6FA-402E-9F8D-2DAE5BF9588D}"/>
              </a:ext>
              <a:ext uri="{C183D7F6-B498-43B3-948B-1728B52AA6E4}">
                <adec:decorative xmlns:adec="http://schemas.microsoft.com/office/drawing/2017/decorative" val="1"/>
              </a:ext>
            </a:extLst>
          </p:cNvPr>
          <p:cNvSpPr/>
          <p:nvPr userDrawn="1"/>
        </p:nvSpPr>
        <p:spPr>
          <a:xfrm rot="5400000">
            <a:off x="4513861" y="3447061"/>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a:xfrm>
            <a:off x="1252728" y="6434560"/>
            <a:ext cx="3428012" cy="365125"/>
          </a:xfrm>
        </p:spPr>
        <p:txBody>
          <a:bodyPr rtlCol="0"/>
          <a:lstStyle>
            <a:lvl1pPr>
              <a:defRPr>
                <a:solidFill>
                  <a:schemeClr val="bg2"/>
                </a:solidFill>
              </a:defRPr>
            </a:lvl1pPr>
          </a:lstStyle>
          <a:p>
            <a:pPr rtl="0"/>
            <a:r>
              <a:rPr lang="en-GB"/>
              <a:t>Sample Footer Text</a:t>
            </a:r>
          </a:p>
        </p:txBody>
      </p:sp>
      <p:sp>
        <p:nvSpPr>
          <p:cNvPr id="19" name="Picture Placeholder 18">
            <a:extLst>
              <a:ext uri="{FF2B5EF4-FFF2-40B4-BE49-F238E27FC236}">
                <a16:creationId xmlns:a16="http://schemas.microsoft.com/office/drawing/2014/main" id="{31E70801-1BA4-4276-9934-E418115C0325}"/>
              </a:ext>
            </a:extLst>
          </p:cNvPr>
          <p:cNvSpPr>
            <a:spLocks noGrp="1"/>
          </p:cNvSpPr>
          <p:nvPr>
            <p:ph type="pic" sz="quarter" idx="13"/>
          </p:nvPr>
        </p:nvSpPr>
        <p:spPr>
          <a:xfrm>
            <a:off x="7924800" y="1"/>
            <a:ext cx="4267200" cy="6858000"/>
          </a:xfrm>
          <a:custGeom>
            <a:avLst/>
            <a:gdLst>
              <a:gd name="connsiteX0" fmla="*/ 3466352 w 4267200"/>
              <a:gd name="connsiteY0" fmla="*/ 0 h 6858000"/>
              <a:gd name="connsiteX1" fmla="*/ 4267200 w 4267200"/>
              <a:gd name="connsiteY1" fmla="*/ 0 h 6858000"/>
              <a:gd name="connsiteX2" fmla="*/ 4267200 w 4267200"/>
              <a:gd name="connsiteY2" fmla="*/ 6858000 h 6858000"/>
              <a:gd name="connsiteX3" fmla="*/ 0 w 4267200"/>
              <a:gd name="connsiteY3" fmla="*/ 6858000 h 6858000"/>
              <a:gd name="connsiteX4" fmla="*/ 0 w 4267200"/>
              <a:gd name="connsiteY4" fmla="*/ 3338980 h 6858000"/>
              <a:gd name="connsiteX5" fmla="*/ 8352 w 4267200"/>
              <a:gd name="connsiteY5" fmla="*/ 3162578 h 6858000"/>
              <a:gd name="connsiteX6" fmla="*/ 3132972 w 4267200"/>
              <a:gd name="connsiteY6" fmla="*/ 18059 h 6858000"/>
              <a:gd name="connsiteX7" fmla="*/ 3466352 w 4267200"/>
              <a:gd name="connsiteY7" fmla="*/ 122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7200" h="6858000">
                <a:moveTo>
                  <a:pt x="3466352" y="0"/>
                </a:moveTo>
                <a:lnTo>
                  <a:pt x="4267200" y="0"/>
                </a:lnTo>
                <a:lnTo>
                  <a:pt x="4267200" y="6858000"/>
                </a:lnTo>
                <a:lnTo>
                  <a:pt x="0" y="6858000"/>
                </a:lnTo>
                <a:lnTo>
                  <a:pt x="0" y="3338980"/>
                </a:lnTo>
                <a:lnTo>
                  <a:pt x="8352" y="3162578"/>
                </a:lnTo>
                <a:cubicBezTo>
                  <a:pt x="166042" y="1505839"/>
                  <a:pt x="1479242" y="186005"/>
                  <a:pt x="3132972" y="18059"/>
                </a:cubicBezTo>
                <a:lnTo>
                  <a:pt x="3466352" y="1225"/>
                </a:lnTo>
                <a:close/>
              </a:path>
            </a:pathLst>
          </a:custGeom>
          <a:solidFill>
            <a:schemeClr val="accent6"/>
          </a:solidFill>
        </p:spPr>
        <p:txBody>
          <a:bodyPr wrap="square" rtlCol="0" anchor="ctr">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0927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bg>
      <p:bgPr>
        <a:solidFill>
          <a:schemeClr val="accent2">
            <a:lumMod val="75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CA75F14-4851-4FA1-AF45-240D9124B95E}"/>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Freeform: Shape 13">
            <a:extLst>
              <a:ext uri="{FF2B5EF4-FFF2-40B4-BE49-F238E27FC236}">
                <a16:creationId xmlns:a16="http://schemas.microsoft.com/office/drawing/2014/main" id="{9AE08278-E6C4-4B25-8343-43C881C00718}"/>
              </a:ext>
              <a:ext uri="{C183D7F6-B498-43B3-948B-1728B52AA6E4}">
                <adec:decorative xmlns:adec="http://schemas.microsoft.com/office/drawing/2017/decorative" val="1"/>
              </a:ext>
            </a:extLst>
          </p:cNvPr>
          <p:cNvSpPr/>
          <p:nvPr userDrawn="1"/>
        </p:nvSpPr>
        <p:spPr>
          <a:xfrm>
            <a:off x="9844850" y="1"/>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5" name="Freeform: Shape 14">
            <a:extLst>
              <a:ext uri="{FF2B5EF4-FFF2-40B4-BE49-F238E27FC236}">
                <a16:creationId xmlns:a16="http://schemas.microsoft.com/office/drawing/2014/main" id="{20CC2109-6984-401D-BF1D-B4F0C35B03C1}"/>
              </a:ext>
              <a:ext uri="{C183D7F6-B498-43B3-948B-1728B52AA6E4}">
                <adec:decorative xmlns:adec="http://schemas.microsoft.com/office/drawing/2017/decorative" val="1"/>
              </a:ext>
            </a:extLst>
          </p:cNvPr>
          <p:cNvSpPr/>
          <p:nvPr userDrawn="1"/>
        </p:nvSpPr>
        <p:spPr>
          <a:xfrm>
            <a:off x="9844850" y="-770"/>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lumMod val="60000"/>
              <a:lumOff val="40000"/>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6" name="Title 1">
            <a:extLst>
              <a:ext uri="{FF2B5EF4-FFF2-40B4-BE49-F238E27FC236}">
                <a16:creationId xmlns:a16="http://schemas.microsoft.com/office/drawing/2014/main" id="{4510ECF1-6DD2-4E35-8398-66D76389712F}"/>
              </a:ext>
            </a:extLst>
          </p:cNvPr>
          <p:cNvSpPr>
            <a:spLocks noGrp="1"/>
          </p:cNvSpPr>
          <p:nvPr>
            <p:ph type="title"/>
          </p:nvPr>
        </p:nvSpPr>
        <p:spPr>
          <a:xfrm>
            <a:off x="1" y="10159"/>
            <a:ext cx="12191999" cy="2128731"/>
          </a:xfrm>
          <a:custGeom>
            <a:avLst/>
            <a:gdLst>
              <a:gd name="connsiteX0" fmla="*/ 0 w 12191999"/>
              <a:gd name="connsiteY0" fmla="*/ 0 h 2123863"/>
              <a:gd name="connsiteX1" fmla="*/ 12191999 w 12191999"/>
              <a:gd name="connsiteY1" fmla="*/ 0 h 2123863"/>
              <a:gd name="connsiteX2" fmla="*/ 12191999 w 12191999"/>
              <a:gd name="connsiteY2" fmla="*/ 0 h 2123863"/>
              <a:gd name="connsiteX3" fmla="*/ 12191999 w 12191999"/>
              <a:gd name="connsiteY3" fmla="*/ 1061932 h 2123863"/>
              <a:gd name="connsiteX4" fmla="*/ 11130067 w 12191999"/>
              <a:gd name="connsiteY4" fmla="*/ 2123864 h 2123863"/>
              <a:gd name="connsiteX5" fmla="*/ 1061932 w 12191999"/>
              <a:gd name="connsiteY5" fmla="*/ 2123863 h 2123863"/>
              <a:gd name="connsiteX6" fmla="*/ 0 w 12191999"/>
              <a:gd name="connsiteY6" fmla="*/ 1061931 h 2123863"/>
              <a:gd name="connsiteX7" fmla="*/ 0 w 12191999"/>
              <a:gd name="connsiteY7" fmla="*/ 0 h 2123863"/>
              <a:gd name="connsiteX8" fmla="*/ 0 w 12191999"/>
              <a:gd name="connsiteY8" fmla="*/ 0 h 2123863"/>
              <a:gd name="connsiteX0" fmla="*/ 0 w 12191999"/>
              <a:gd name="connsiteY0" fmla="*/ 0 h 2123864"/>
              <a:gd name="connsiteX1" fmla="*/ 12191999 w 12191999"/>
              <a:gd name="connsiteY1" fmla="*/ 0 h 2123864"/>
              <a:gd name="connsiteX2" fmla="*/ 12191999 w 12191999"/>
              <a:gd name="connsiteY2" fmla="*/ 0 h 2123864"/>
              <a:gd name="connsiteX3" fmla="*/ 1113006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3"/>
              <a:gd name="connsiteX1" fmla="*/ 12191999 w 12191999"/>
              <a:gd name="connsiteY1" fmla="*/ 0 h 2123863"/>
              <a:gd name="connsiteX2" fmla="*/ 12191999 w 12191999"/>
              <a:gd name="connsiteY2" fmla="*/ 0 h 2123863"/>
              <a:gd name="connsiteX3" fmla="*/ 1026138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3"/>
              <a:gd name="connsiteX1" fmla="*/ 12191999 w 12191999"/>
              <a:gd name="connsiteY1" fmla="*/ 0 h 2123863"/>
              <a:gd name="connsiteX2" fmla="*/ 12191999 w 12191999"/>
              <a:gd name="connsiteY2" fmla="*/ 0 h 2123863"/>
              <a:gd name="connsiteX3" fmla="*/ 975846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732723"/>
              <a:gd name="connsiteY0" fmla="*/ 0 h 2123864"/>
              <a:gd name="connsiteX1" fmla="*/ 12191999 w 12732723"/>
              <a:gd name="connsiteY1" fmla="*/ 0 h 2123864"/>
              <a:gd name="connsiteX2" fmla="*/ 9636547 w 12732723"/>
              <a:gd name="connsiteY2" fmla="*/ 2123864 h 2123864"/>
              <a:gd name="connsiteX3" fmla="*/ 1061932 w 12732723"/>
              <a:gd name="connsiteY3" fmla="*/ 2123863 h 2123864"/>
              <a:gd name="connsiteX4" fmla="*/ 0 w 12732723"/>
              <a:gd name="connsiteY4" fmla="*/ 1061931 h 2123864"/>
              <a:gd name="connsiteX5" fmla="*/ 0 w 12732723"/>
              <a:gd name="connsiteY5" fmla="*/ 0 h 2123864"/>
              <a:gd name="connsiteX6" fmla="*/ 0 w 12732723"/>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6534"/>
              <a:gd name="connsiteX1" fmla="*/ 12191999 w 12191999"/>
              <a:gd name="connsiteY1" fmla="*/ 0 h 2126534"/>
              <a:gd name="connsiteX2" fmla="*/ 9636547 w 12191999"/>
              <a:gd name="connsiteY2" fmla="*/ 2123864 h 2126534"/>
              <a:gd name="connsiteX3" fmla="*/ 1061932 w 12191999"/>
              <a:gd name="connsiteY3" fmla="*/ 2123863 h 2126534"/>
              <a:gd name="connsiteX4" fmla="*/ 0 w 12191999"/>
              <a:gd name="connsiteY4" fmla="*/ 1061931 h 2126534"/>
              <a:gd name="connsiteX5" fmla="*/ 0 w 12191999"/>
              <a:gd name="connsiteY5" fmla="*/ 0 h 2126534"/>
              <a:gd name="connsiteX6" fmla="*/ 0 w 12191999"/>
              <a:gd name="connsiteY6" fmla="*/ 0 h 2126534"/>
              <a:gd name="connsiteX0" fmla="*/ 0 w 12191999"/>
              <a:gd name="connsiteY0" fmla="*/ 0 h 2388136"/>
              <a:gd name="connsiteX1" fmla="*/ 12191999 w 12191999"/>
              <a:gd name="connsiteY1" fmla="*/ 0 h 2388136"/>
              <a:gd name="connsiteX2" fmla="*/ 9636547 w 12191999"/>
              <a:gd name="connsiteY2" fmla="*/ 2123864 h 2388136"/>
              <a:gd name="connsiteX3" fmla="*/ 1061932 w 12191999"/>
              <a:gd name="connsiteY3" fmla="*/ 2123863 h 2388136"/>
              <a:gd name="connsiteX4" fmla="*/ 0 w 12191999"/>
              <a:gd name="connsiteY4" fmla="*/ 2128731 h 2388136"/>
              <a:gd name="connsiteX5" fmla="*/ 0 w 12191999"/>
              <a:gd name="connsiteY5" fmla="*/ 0 h 2388136"/>
              <a:gd name="connsiteX6" fmla="*/ 0 w 12191999"/>
              <a:gd name="connsiteY6" fmla="*/ 0 h 2388136"/>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2128731">
                <a:moveTo>
                  <a:pt x="0" y="0"/>
                </a:moveTo>
                <a:lnTo>
                  <a:pt x="12191999" y="0"/>
                </a:lnTo>
                <a:cubicBezTo>
                  <a:pt x="12045490" y="887377"/>
                  <a:pt x="11262958" y="2196607"/>
                  <a:pt x="9636547" y="2123864"/>
                </a:cubicBezTo>
                <a:lnTo>
                  <a:pt x="0" y="2128731"/>
                </a:lnTo>
                <a:lnTo>
                  <a:pt x="0" y="0"/>
                </a:lnTo>
                <a:lnTo>
                  <a:pt x="0" y="0"/>
                </a:lnTo>
                <a:close/>
              </a:path>
            </a:pathLst>
          </a:custGeom>
          <a:solidFill>
            <a:schemeClr val="accent2">
              <a:alpha val="80000"/>
            </a:schemeClr>
          </a:solidFill>
        </p:spPr>
        <p:txBody>
          <a:bodyPr rtlCol="0"/>
          <a:lstStyle>
            <a:lvl1pPr marL="91440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5" name="Picture Placeholder 36">
            <a:extLst>
              <a:ext uri="{FF2B5EF4-FFF2-40B4-BE49-F238E27FC236}">
                <a16:creationId xmlns:a16="http://schemas.microsoft.com/office/drawing/2014/main" id="{22F784D1-8CE5-4710-ADC3-2F70D5766F77}"/>
              </a:ext>
            </a:extLst>
          </p:cNvPr>
          <p:cNvSpPr>
            <a:spLocks noGrp="1"/>
          </p:cNvSpPr>
          <p:nvPr>
            <p:ph type="pic" sz="quarter" idx="21"/>
          </p:nvPr>
        </p:nvSpPr>
        <p:spPr>
          <a:xfrm>
            <a:off x="863600" y="2185416"/>
            <a:ext cx="2286000" cy="1746504"/>
          </a:xfrm>
          <a:solidFill>
            <a:schemeClr val="accent6"/>
          </a:solidFill>
        </p:spPr>
        <p:txBody>
          <a:bodyPr rtlCol="0"/>
          <a:lstStyle/>
          <a:p>
            <a:pPr rtl="0"/>
            <a:r>
              <a:rPr lang="en-US"/>
              <a:t>Click icon to add picture</a:t>
            </a:r>
            <a:endParaRPr lang="en-GB" dirty="0"/>
          </a:p>
        </p:txBody>
      </p:sp>
      <p:sp>
        <p:nvSpPr>
          <p:cNvPr id="24" name="Text Placeholder 30">
            <a:extLst>
              <a:ext uri="{FF2B5EF4-FFF2-40B4-BE49-F238E27FC236}">
                <a16:creationId xmlns:a16="http://schemas.microsoft.com/office/drawing/2014/main" id="{1F2D6BF5-159D-4F01-BDEB-0FBD75D3F498}"/>
              </a:ext>
            </a:extLst>
          </p:cNvPr>
          <p:cNvSpPr>
            <a:spLocks noGrp="1"/>
          </p:cNvSpPr>
          <p:nvPr>
            <p:ph type="body" sz="quarter" idx="20" hasCustomPrompt="1"/>
          </p:nvPr>
        </p:nvSpPr>
        <p:spPr>
          <a:xfrm>
            <a:off x="871298" y="3970230"/>
            <a:ext cx="2286000" cy="877824"/>
          </a:xfrm>
        </p:spPr>
        <p:txBody>
          <a:bodyPr rtlCol="0" anchor="b" anchorCtr="0"/>
          <a:lstStyle>
            <a:lvl1pPr>
              <a:buNone/>
              <a:defRPr sz="2000" b="1">
                <a:solidFill>
                  <a:schemeClr val="bg2"/>
                </a:solidFill>
              </a:defRPr>
            </a:lvl1pPr>
          </a:lstStyle>
          <a:p>
            <a:pPr lvl="0" rtl="0"/>
            <a:r>
              <a:rPr lang="en-GB"/>
              <a:t>Name</a:t>
            </a:r>
          </a:p>
        </p:txBody>
      </p:sp>
      <p:sp>
        <p:nvSpPr>
          <p:cNvPr id="17" name="Text Placeholder 2">
            <a:extLst>
              <a:ext uri="{FF2B5EF4-FFF2-40B4-BE49-F238E27FC236}">
                <a16:creationId xmlns:a16="http://schemas.microsoft.com/office/drawing/2014/main" id="{518C033F-CC28-477A-8A72-AD0398D3680F}"/>
              </a:ext>
            </a:extLst>
          </p:cNvPr>
          <p:cNvSpPr>
            <a:spLocks noGrp="1"/>
          </p:cNvSpPr>
          <p:nvPr>
            <p:ph type="body" idx="13" hasCustomPrompt="1"/>
          </p:nvPr>
        </p:nvSpPr>
        <p:spPr>
          <a:xfrm>
            <a:off x="864181"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6" name="Picture Placeholder 36">
            <a:extLst>
              <a:ext uri="{FF2B5EF4-FFF2-40B4-BE49-F238E27FC236}">
                <a16:creationId xmlns:a16="http://schemas.microsoft.com/office/drawing/2014/main" id="{599604B7-B0E5-4112-9123-341EB9C62675}"/>
              </a:ext>
            </a:extLst>
          </p:cNvPr>
          <p:cNvSpPr>
            <a:spLocks noGrp="1"/>
          </p:cNvSpPr>
          <p:nvPr>
            <p:ph type="pic" sz="quarter" idx="22"/>
          </p:nvPr>
        </p:nvSpPr>
        <p:spPr>
          <a:xfrm>
            <a:off x="3593592" y="2185416"/>
            <a:ext cx="2286000" cy="1746504"/>
          </a:xfrm>
          <a:solidFill>
            <a:schemeClr val="accent6"/>
          </a:solidFill>
        </p:spPr>
        <p:txBody>
          <a:bodyPr rtlCol="0"/>
          <a:lstStyle/>
          <a:p>
            <a:pPr rtl="0"/>
            <a:r>
              <a:rPr lang="en-US"/>
              <a:t>Click icon to add picture</a:t>
            </a:r>
            <a:endParaRPr lang="en-GB" dirty="0"/>
          </a:p>
        </p:txBody>
      </p:sp>
      <p:sp>
        <p:nvSpPr>
          <p:cNvPr id="21" name="Text Placeholder 30">
            <a:extLst>
              <a:ext uri="{FF2B5EF4-FFF2-40B4-BE49-F238E27FC236}">
                <a16:creationId xmlns:a16="http://schemas.microsoft.com/office/drawing/2014/main" id="{B4836FAA-F9D8-465B-8985-A5A10F5F2E29}"/>
              </a:ext>
            </a:extLst>
          </p:cNvPr>
          <p:cNvSpPr>
            <a:spLocks noGrp="1"/>
          </p:cNvSpPr>
          <p:nvPr>
            <p:ph type="body" sz="quarter" idx="17" hasCustomPrompt="1"/>
          </p:nvPr>
        </p:nvSpPr>
        <p:spPr>
          <a:xfrm>
            <a:off x="3593592"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8" name="Text Placeholder 2">
            <a:extLst>
              <a:ext uri="{FF2B5EF4-FFF2-40B4-BE49-F238E27FC236}">
                <a16:creationId xmlns:a16="http://schemas.microsoft.com/office/drawing/2014/main" id="{83A2A0BF-0F76-4FDC-97BF-55EBAD5FFFE7}"/>
              </a:ext>
            </a:extLst>
          </p:cNvPr>
          <p:cNvSpPr>
            <a:spLocks noGrp="1"/>
          </p:cNvSpPr>
          <p:nvPr>
            <p:ph type="body" idx="14" hasCustomPrompt="1"/>
          </p:nvPr>
        </p:nvSpPr>
        <p:spPr>
          <a:xfrm>
            <a:off x="3593592"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7" name="Picture Placeholder 36">
            <a:extLst>
              <a:ext uri="{FF2B5EF4-FFF2-40B4-BE49-F238E27FC236}">
                <a16:creationId xmlns:a16="http://schemas.microsoft.com/office/drawing/2014/main" id="{811A58E2-70B8-4F18-AF4A-136F58682C43}"/>
              </a:ext>
            </a:extLst>
          </p:cNvPr>
          <p:cNvSpPr>
            <a:spLocks noGrp="1"/>
          </p:cNvSpPr>
          <p:nvPr>
            <p:ph type="pic" sz="quarter" idx="23"/>
          </p:nvPr>
        </p:nvSpPr>
        <p:spPr>
          <a:xfrm>
            <a:off x="6309360" y="2185416"/>
            <a:ext cx="2286000" cy="1746504"/>
          </a:xfrm>
          <a:solidFill>
            <a:schemeClr val="accent6"/>
          </a:solidFill>
        </p:spPr>
        <p:txBody>
          <a:bodyPr rtlCol="0"/>
          <a:lstStyle/>
          <a:p>
            <a:pPr rtl="0"/>
            <a:r>
              <a:rPr lang="en-US"/>
              <a:t>Click icon to add picture</a:t>
            </a:r>
            <a:endParaRPr lang="en-GB" dirty="0"/>
          </a:p>
        </p:txBody>
      </p:sp>
      <p:sp>
        <p:nvSpPr>
          <p:cNvPr id="22" name="Text Placeholder 30">
            <a:extLst>
              <a:ext uri="{FF2B5EF4-FFF2-40B4-BE49-F238E27FC236}">
                <a16:creationId xmlns:a16="http://schemas.microsoft.com/office/drawing/2014/main" id="{51A90A66-376F-4665-B6E9-475C686D7971}"/>
              </a:ext>
            </a:extLst>
          </p:cNvPr>
          <p:cNvSpPr>
            <a:spLocks noGrp="1"/>
          </p:cNvSpPr>
          <p:nvPr>
            <p:ph type="body" sz="quarter" idx="18" hasCustomPrompt="1"/>
          </p:nvPr>
        </p:nvSpPr>
        <p:spPr>
          <a:xfrm>
            <a:off x="6309360"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9" name="Text Placeholder 2">
            <a:extLst>
              <a:ext uri="{FF2B5EF4-FFF2-40B4-BE49-F238E27FC236}">
                <a16:creationId xmlns:a16="http://schemas.microsoft.com/office/drawing/2014/main" id="{7FD8E69F-7035-465B-98F7-47AAF27D3AD7}"/>
              </a:ext>
            </a:extLst>
          </p:cNvPr>
          <p:cNvSpPr>
            <a:spLocks noGrp="1"/>
          </p:cNvSpPr>
          <p:nvPr>
            <p:ph type="body" idx="15" hasCustomPrompt="1"/>
          </p:nvPr>
        </p:nvSpPr>
        <p:spPr>
          <a:xfrm>
            <a:off x="6309360" y="4949098"/>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8" name="Picture Placeholder 36">
            <a:extLst>
              <a:ext uri="{FF2B5EF4-FFF2-40B4-BE49-F238E27FC236}">
                <a16:creationId xmlns:a16="http://schemas.microsoft.com/office/drawing/2014/main" id="{D390D85C-0A55-413E-9301-4F451686AB8B}"/>
              </a:ext>
            </a:extLst>
          </p:cNvPr>
          <p:cNvSpPr>
            <a:spLocks noGrp="1"/>
          </p:cNvSpPr>
          <p:nvPr>
            <p:ph type="pic" sz="quarter" idx="24"/>
          </p:nvPr>
        </p:nvSpPr>
        <p:spPr>
          <a:xfrm>
            <a:off x="9015984" y="2185416"/>
            <a:ext cx="2286000" cy="1746504"/>
          </a:xfrm>
          <a:solidFill>
            <a:schemeClr val="accent6"/>
          </a:solidFill>
        </p:spPr>
        <p:txBody>
          <a:bodyPr rtlCol="0"/>
          <a:lstStyle/>
          <a:p>
            <a:pPr rtl="0"/>
            <a:r>
              <a:rPr lang="en-US"/>
              <a:t>Click icon to add picture</a:t>
            </a:r>
            <a:endParaRPr lang="en-GB" dirty="0"/>
          </a:p>
        </p:txBody>
      </p:sp>
      <p:sp>
        <p:nvSpPr>
          <p:cNvPr id="23" name="Text Placeholder 30">
            <a:extLst>
              <a:ext uri="{FF2B5EF4-FFF2-40B4-BE49-F238E27FC236}">
                <a16:creationId xmlns:a16="http://schemas.microsoft.com/office/drawing/2014/main" id="{4C70777F-7849-4350-9858-AB46DD43F28E}"/>
              </a:ext>
            </a:extLst>
          </p:cNvPr>
          <p:cNvSpPr>
            <a:spLocks noGrp="1"/>
          </p:cNvSpPr>
          <p:nvPr>
            <p:ph type="body" sz="quarter" idx="19" hasCustomPrompt="1"/>
          </p:nvPr>
        </p:nvSpPr>
        <p:spPr>
          <a:xfrm>
            <a:off x="9015984" y="3976192"/>
            <a:ext cx="2286000" cy="877824"/>
          </a:xfrm>
        </p:spPr>
        <p:txBody>
          <a:bodyPr rtlCol="0" anchor="b" anchorCtr="0"/>
          <a:lstStyle>
            <a:lvl1pPr>
              <a:buNone/>
              <a:defRPr sz="2000" b="1">
                <a:solidFill>
                  <a:schemeClr val="bg2"/>
                </a:solidFill>
              </a:defRPr>
            </a:lvl1pPr>
          </a:lstStyle>
          <a:p>
            <a:pPr lvl="0" rtl="0"/>
            <a:r>
              <a:rPr lang="en-GB"/>
              <a:t>Name</a:t>
            </a:r>
          </a:p>
        </p:txBody>
      </p:sp>
      <p:sp>
        <p:nvSpPr>
          <p:cNvPr id="20" name="Text Placeholder 2">
            <a:extLst>
              <a:ext uri="{FF2B5EF4-FFF2-40B4-BE49-F238E27FC236}">
                <a16:creationId xmlns:a16="http://schemas.microsoft.com/office/drawing/2014/main" id="{08918885-EB29-485A-A99A-D589B7ABAD71}"/>
              </a:ext>
            </a:extLst>
          </p:cNvPr>
          <p:cNvSpPr>
            <a:spLocks noGrp="1"/>
          </p:cNvSpPr>
          <p:nvPr>
            <p:ph type="body" idx="16" hasCustomPrompt="1"/>
          </p:nvPr>
        </p:nvSpPr>
        <p:spPr>
          <a:xfrm>
            <a:off x="9015984" y="4945456"/>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7911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695568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8200"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3200400" cy="3554039"/>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4496597" y="1679012"/>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4496597"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10" name="Text Placeholder 4">
            <a:extLst>
              <a:ext uri="{FF2B5EF4-FFF2-40B4-BE49-F238E27FC236}">
                <a16:creationId xmlns:a16="http://schemas.microsoft.com/office/drawing/2014/main" id="{255FA165-37DF-4E15-9395-3DD34C0F1CC8}"/>
              </a:ext>
            </a:extLst>
          </p:cNvPr>
          <p:cNvSpPr>
            <a:spLocks noGrp="1"/>
          </p:cNvSpPr>
          <p:nvPr>
            <p:ph type="body" sz="quarter" idx="13"/>
          </p:nvPr>
        </p:nvSpPr>
        <p:spPr>
          <a:xfrm>
            <a:off x="8153406" y="1682496"/>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CAFAE5B4-E9C2-4CEE-AE3C-EAD0E4227781}"/>
              </a:ext>
            </a:extLst>
          </p:cNvPr>
          <p:cNvSpPr>
            <a:spLocks noGrp="1"/>
          </p:cNvSpPr>
          <p:nvPr>
            <p:ph sz="quarter" idx="14"/>
          </p:nvPr>
        </p:nvSpPr>
        <p:spPr>
          <a:xfrm>
            <a:off x="8153406"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4179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2_Summary">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F77B68-7FA5-4C67-BB5E-544A66A74753}"/>
              </a:ext>
              <a:ext uri="{C183D7F6-B498-43B3-948B-1728B52AA6E4}">
                <adec:decorative xmlns:adec="http://schemas.microsoft.com/office/drawing/2017/decorative" val="1"/>
              </a:ext>
            </a:extLst>
          </p:cNvPr>
          <p:cNvSpPr/>
          <p:nvPr userDrawn="1"/>
        </p:nvSpPr>
        <p:spPr>
          <a:xfrm>
            <a:off x="0" y="0"/>
            <a:ext cx="12192000"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8">
            <a:extLst>
              <a:ext uri="{FF2B5EF4-FFF2-40B4-BE49-F238E27FC236}">
                <a16:creationId xmlns:a16="http://schemas.microsoft.com/office/drawing/2014/main" id="{0459E3D4-4913-4324-9732-B962CCA5DAB4}"/>
              </a:ext>
            </a:extLst>
          </p:cNvPr>
          <p:cNvSpPr>
            <a:spLocks noGrp="1"/>
          </p:cNvSpPr>
          <p:nvPr>
            <p:ph type="title"/>
          </p:nvPr>
        </p:nvSpPr>
        <p:spPr>
          <a:xfrm>
            <a:off x="914401" y="443553"/>
            <a:ext cx="9914859" cy="1325880"/>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2" name="Content Placeholder 9">
            <a:extLst>
              <a:ext uri="{FF2B5EF4-FFF2-40B4-BE49-F238E27FC236}">
                <a16:creationId xmlns:a16="http://schemas.microsoft.com/office/drawing/2014/main" id="{FE71C6AE-BA35-4C02-9C7B-2A2D9775DFEF}"/>
              </a:ext>
            </a:extLst>
          </p:cNvPr>
          <p:cNvSpPr>
            <a:spLocks noGrp="1"/>
          </p:cNvSpPr>
          <p:nvPr>
            <p:ph idx="1"/>
          </p:nvPr>
        </p:nvSpPr>
        <p:spPr>
          <a:xfrm>
            <a:off x="914400" y="2709080"/>
            <a:ext cx="5868537" cy="3467881"/>
          </a:xfrm>
        </p:spPr>
        <p:txBody>
          <a:bodyPr rtlCol="0"/>
          <a:lstStyle>
            <a:lvl1pPr marL="0" indent="0">
              <a:buNone/>
              <a:defRPr baseline="0"/>
            </a:lvl1pPr>
          </a:lstStyle>
          <a:p>
            <a:pPr lvl="0" rtl="0"/>
            <a:r>
              <a:rPr lang="en-US"/>
              <a:t>Click to edit Master text styles</a:t>
            </a:r>
          </a:p>
        </p:txBody>
      </p:sp>
      <p:sp>
        <p:nvSpPr>
          <p:cNvPr id="17" name="Freeform: Shape 16">
            <a:extLst>
              <a:ext uri="{FF2B5EF4-FFF2-40B4-BE49-F238E27FC236}">
                <a16:creationId xmlns:a16="http://schemas.microsoft.com/office/drawing/2014/main" id="{2F8E2564-CCE3-4E5F-BA7A-BE1CD195CC41}"/>
              </a:ext>
              <a:ext uri="{C183D7F6-B498-43B3-948B-1728B52AA6E4}">
                <adec:decorative xmlns:adec="http://schemas.microsoft.com/office/drawing/2017/decorative" val="1"/>
              </a:ext>
            </a:extLst>
          </p:cNvPr>
          <p:cNvSpPr/>
          <p:nvPr userDrawn="1"/>
        </p:nvSpPr>
        <p:spPr>
          <a:xfrm>
            <a:off x="9844851" y="1"/>
            <a:ext cx="2347150"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4" name="Picture Placeholder 23">
            <a:extLst>
              <a:ext uri="{FF2B5EF4-FFF2-40B4-BE49-F238E27FC236}">
                <a16:creationId xmlns:a16="http://schemas.microsoft.com/office/drawing/2014/main" id="{70E4796D-B53A-4567-BE9E-482FEC3EDB2A}"/>
              </a:ext>
            </a:extLst>
          </p:cNvPr>
          <p:cNvSpPr>
            <a:spLocks noGrp="1"/>
          </p:cNvSpPr>
          <p:nvPr>
            <p:ph type="pic" sz="quarter" idx="13"/>
          </p:nvPr>
        </p:nvSpPr>
        <p:spPr>
          <a:xfrm>
            <a:off x="7326184" y="2126134"/>
            <a:ext cx="2434622" cy="2503056"/>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1FD357AB-C536-40A5-BB4E-AD59A1D930C4}"/>
              </a:ext>
            </a:extLst>
          </p:cNvPr>
          <p:cNvSpPr>
            <a:spLocks noGrp="1"/>
          </p:cNvSpPr>
          <p:nvPr>
            <p:ph type="pic" sz="quarter" idx="14"/>
          </p:nvPr>
        </p:nvSpPr>
        <p:spPr>
          <a:xfrm>
            <a:off x="9759092" y="2118839"/>
            <a:ext cx="2432908" cy="2498880"/>
          </a:xfrm>
          <a:custGeom>
            <a:avLst/>
            <a:gdLst>
              <a:gd name="connsiteX0" fmla="*/ 0 w 2425326"/>
              <a:gd name="connsiteY0" fmla="*/ 0 h 2381426"/>
              <a:gd name="connsiteX1" fmla="*/ 254330 w 2425326"/>
              <a:gd name="connsiteY1" fmla="*/ 0 h 2381426"/>
              <a:gd name="connsiteX2" fmla="*/ 433844 w 2425326"/>
              <a:gd name="connsiteY2" fmla="*/ 25132 h 2381426"/>
              <a:gd name="connsiteX3" fmla="*/ 2424547 w 2425326"/>
              <a:gd name="connsiteY3" fmla="*/ 2186765 h 2381426"/>
              <a:gd name="connsiteX4" fmla="*/ 2425326 w 2425326"/>
              <a:gd name="connsiteY4" fmla="*/ 2202193 h 2381426"/>
              <a:gd name="connsiteX5" fmla="*/ 2425326 w 2425326"/>
              <a:gd name="connsiteY5" fmla="*/ 2381426 h 2381426"/>
              <a:gd name="connsiteX6" fmla="*/ 0 w 2425326"/>
              <a:gd name="connsiteY6" fmla="*/ 2381426 h 2381426"/>
              <a:gd name="connsiteX0" fmla="*/ 0 w 2701627"/>
              <a:gd name="connsiteY0" fmla="*/ 0 h 2419519"/>
              <a:gd name="connsiteX1" fmla="*/ 254330 w 2701627"/>
              <a:gd name="connsiteY1" fmla="*/ 0 h 2419519"/>
              <a:gd name="connsiteX2" fmla="*/ 433844 w 2701627"/>
              <a:gd name="connsiteY2" fmla="*/ 25132 h 2419519"/>
              <a:gd name="connsiteX3" fmla="*/ 2424547 w 2701627"/>
              <a:gd name="connsiteY3" fmla="*/ 2186765 h 2419519"/>
              <a:gd name="connsiteX4" fmla="*/ 2425326 w 2701627"/>
              <a:gd name="connsiteY4" fmla="*/ 2381426 h 2419519"/>
              <a:gd name="connsiteX5" fmla="*/ 0 w 2701627"/>
              <a:gd name="connsiteY5" fmla="*/ 2381426 h 2419519"/>
              <a:gd name="connsiteX6" fmla="*/ 0 w 2701627"/>
              <a:gd name="connsiteY6" fmla="*/ 0 h 2419519"/>
              <a:gd name="connsiteX0" fmla="*/ 0 w 2427563"/>
              <a:gd name="connsiteY0" fmla="*/ 0 h 2381426"/>
              <a:gd name="connsiteX1" fmla="*/ 254330 w 2427563"/>
              <a:gd name="connsiteY1" fmla="*/ 0 h 2381426"/>
              <a:gd name="connsiteX2" fmla="*/ 433844 w 2427563"/>
              <a:gd name="connsiteY2" fmla="*/ 25132 h 2381426"/>
              <a:gd name="connsiteX3" fmla="*/ 2425326 w 2427563"/>
              <a:gd name="connsiteY3" fmla="*/ 2381426 h 2381426"/>
              <a:gd name="connsiteX4" fmla="*/ 0 w 2427563"/>
              <a:gd name="connsiteY4" fmla="*/ 2381426 h 2381426"/>
              <a:gd name="connsiteX5" fmla="*/ 0 w 2427563"/>
              <a:gd name="connsiteY5" fmla="*/ 0 h 2381426"/>
              <a:gd name="connsiteX0" fmla="*/ 0 w 2425384"/>
              <a:gd name="connsiteY0" fmla="*/ 0 h 2381426"/>
              <a:gd name="connsiteX1" fmla="*/ 254330 w 2425384"/>
              <a:gd name="connsiteY1" fmla="*/ 0 h 2381426"/>
              <a:gd name="connsiteX2" fmla="*/ 433844 w 2425384"/>
              <a:gd name="connsiteY2" fmla="*/ 25132 h 2381426"/>
              <a:gd name="connsiteX3" fmla="*/ 2425326 w 2425384"/>
              <a:gd name="connsiteY3" fmla="*/ 2381426 h 2381426"/>
              <a:gd name="connsiteX4" fmla="*/ 0 w 2425384"/>
              <a:gd name="connsiteY4" fmla="*/ 2381426 h 2381426"/>
              <a:gd name="connsiteX5" fmla="*/ 0 w 2425384"/>
              <a:gd name="connsiteY5" fmla="*/ 0 h 2381426"/>
              <a:gd name="connsiteX0" fmla="*/ 0 w 2425326"/>
              <a:gd name="connsiteY0" fmla="*/ 0 h 2381426"/>
              <a:gd name="connsiteX1" fmla="*/ 254330 w 2425326"/>
              <a:gd name="connsiteY1" fmla="*/ 0 h 2381426"/>
              <a:gd name="connsiteX2" fmla="*/ 2425326 w 2425326"/>
              <a:gd name="connsiteY2" fmla="*/ 2381426 h 2381426"/>
              <a:gd name="connsiteX3" fmla="*/ 0 w 2425326"/>
              <a:gd name="connsiteY3" fmla="*/ 2381426 h 2381426"/>
              <a:gd name="connsiteX4" fmla="*/ 0 w 2425326"/>
              <a:gd name="connsiteY4"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14 h 2381440"/>
              <a:gd name="connsiteX1" fmla="*/ 2425326 w 2425326"/>
              <a:gd name="connsiteY1" fmla="*/ 2381440 h 2381440"/>
              <a:gd name="connsiteX2" fmla="*/ 0 w 2425326"/>
              <a:gd name="connsiteY2" fmla="*/ 2381440 h 2381440"/>
              <a:gd name="connsiteX3" fmla="*/ 0 w 2425326"/>
              <a:gd name="connsiteY3" fmla="*/ 14 h 2381440"/>
              <a:gd name="connsiteX0" fmla="*/ 0 w 2427169"/>
              <a:gd name="connsiteY0" fmla="*/ 14 h 2381440"/>
              <a:gd name="connsiteX1" fmla="*/ 2425326 w 2427169"/>
              <a:gd name="connsiteY1" fmla="*/ 2381440 h 2381440"/>
              <a:gd name="connsiteX2" fmla="*/ 0 w 2427169"/>
              <a:gd name="connsiteY2" fmla="*/ 2381440 h 2381440"/>
              <a:gd name="connsiteX3" fmla="*/ 0 w 2427169"/>
              <a:gd name="connsiteY3" fmla="*/ 14 h 2381440"/>
            </a:gdLst>
            <a:ahLst/>
            <a:cxnLst>
              <a:cxn ang="0">
                <a:pos x="connsiteX0" y="connsiteY0"/>
              </a:cxn>
              <a:cxn ang="0">
                <a:pos x="connsiteX1" y="connsiteY1"/>
              </a:cxn>
              <a:cxn ang="0">
                <a:pos x="connsiteX2" y="connsiteY2"/>
              </a:cxn>
              <a:cxn ang="0">
                <a:pos x="connsiteX3" y="connsiteY3"/>
              </a:cxn>
            </a:cxnLst>
            <a:rect l="l" t="t" r="r" b="b"/>
            <a:pathLst>
              <a:path w="2427169" h="2381440">
                <a:moveTo>
                  <a:pt x="0" y="14"/>
                </a:moveTo>
                <a:cubicBezTo>
                  <a:pt x="1692362" y="-4985"/>
                  <a:pt x="2470324" y="1326204"/>
                  <a:pt x="2425326" y="2381440"/>
                </a:cubicBezTo>
                <a:lnTo>
                  <a:pt x="0" y="2381440"/>
                </a:lnTo>
                <a:lnTo>
                  <a:pt x="0" y="1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33" name="Picture Placeholder 32">
            <a:extLst>
              <a:ext uri="{FF2B5EF4-FFF2-40B4-BE49-F238E27FC236}">
                <a16:creationId xmlns:a16="http://schemas.microsoft.com/office/drawing/2014/main" id="{EF54B49C-CC16-4438-9923-F41C8E75273E}"/>
              </a:ext>
            </a:extLst>
          </p:cNvPr>
          <p:cNvSpPr>
            <a:spLocks noGrp="1"/>
          </p:cNvSpPr>
          <p:nvPr>
            <p:ph type="pic" sz="quarter" idx="15"/>
          </p:nvPr>
        </p:nvSpPr>
        <p:spPr>
          <a:xfrm>
            <a:off x="7324344" y="4503573"/>
            <a:ext cx="2434622" cy="2354427"/>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6" name="Picture Placeholder 35">
            <a:extLst>
              <a:ext uri="{FF2B5EF4-FFF2-40B4-BE49-F238E27FC236}">
                <a16:creationId xmlns:a16="http://schemas.microsoft.com/office/drawing/2014/main" id="{BC1AB157-27FC-4B7D-9CCA-71C57045CEE4}"/>
              </a:ext>
            </a:extLst>
          </p:cNvPr>
          <p:cNvSpPr>
            <a:spLocks noGrp="1"/>
          </p:cNvSpPr>
          <p:nvPr>
            <p:ph type="pic" sz="quarter" idx="16"/>
          </p:nvPr>
        </p:nvSpPr>
        <p:spPr>
          <a:xfrm>
            <a:off x="9758966" y="4507560"/>
            <a:ext cx="2434622" cy="2350439"/>
          </a:xfrm>
          <a:custGeom>
            <a:avLst/>
            <a:gdLst>
              <a:gd name="connsiteX0" fmla="*/ 0 w 2434622"/>
              <a:gd name="connsiteY0" fmla="*/ 0 h 2342635"/>
              <a:gd name="connsiteX1" fmla="*/ 2434622 w 2434622"/>
              <a:gd name="connsiteY1" fmla="*/ 0 h 2342635"/>
              <a:gd name="connsiteX2" fmla="*/ 2434622 w 2434622"/>
              <a:gd name="connsiteY2" fmla="*/ 2342635 h 2342635"/>
              <a:gd name="connsiteX3" fmla="*/ 0 w 2434622"/>
              <a:gd name="connsiteY3" fmla="*/ 2342635 h 2342635"/>
            </a:gdLst>
            <a:ahLst/>
            <a:cxnLst>
              <a:cxn ang="0">
                <a:pos x="connsiteX0" y="connsiteY0"/>
              </a:cxn>
              <a:cxn ang="0">
                <a:pos x="connsiteX1" y="connsiteY1"/>
              </a:cxn>
              <a:cxn ang="0">
                <a:pos x="connsiteX2" y="connsiteY2"/>
              </a:cxn>
              <a:cxn ang="0">
                <a:pos x="connsiteX3" y="connsiteY3"/>
              </a:cxn>
            </a:cxnLst>
            <a:rect l="l" t="t" r="r" b="b"/>
            <a:pathLst>
              <a:path w="2434622" h="2342635">
                <a:moveTo>
                  <a:pt x="0" y="0"/>
                </a:moveTo>
                <a:lnTo>
                  <a:pt x="2434622" y="0"/>
                </a:lnTo>
                <a:lnTo>
                  <a:pt x="2434622" y="2342635"/>
                </a:lnTo>
                <a:lnTo>
                  <a:pt x="0" y="234263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38389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bg>
      <p:bgPr>
        <a:solidFill>
          <a:schemeClr val="accent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BAB19D3-90A9-40E5-BED8-289A8919A7C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4AD247D9-20CF-4BAD-906D-66DB8B85270B}"/>
              </a:ext>
            </a:extLst>
          </p:cNvPr>
          <p:cNvSpPr>
            <a:spLocks noGrp="1"/>
          </p:cNvSpPr>
          <p:nvPr>
            <p:ph type="title"/>
          </p:nvPr>
        </p:nvSpPr>
        <p:spPr>
          <a:xfrm>
            <a:off x="5963479" y="596393"/>
            <a:ext cx="5618922" cy="1542507"/>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6" name="Picture Placeholder 15">
            <a:extLst>
              <a:ext uri="{FF2B5EF4-FFF2-40B4-BE49-F238E27FC236}">
                <a16:creationId xmlns:a16="http://schemas.microsoft.com/office/drawing/2014/main" id="{80E4B7A8-67F1-4290-B537-DE49AD9FBFF7}"/>
              </a:ext>
              <a:ext uri="{C183D7F6-B498-43B3-948B-1728B52AA6E4}">
                <adec:decorative xmlns:adec="http://schemas.microsoft.com/office/drawing/2017/decorative" val="0"/>
              </a:ext>
            </a:extLst>
          </p:cNvPr>
          <p:cNvSpPr>
            <a:spLocks noGrp="1"/>
          </p:cNvSpPr>
          <p:nvPr>
            <p:ph type="pic" sz="quarter" idx="13"/>
          </p:nvPr>
        </p:nvSpPr>
        <p:spPr>
          <a:xfrm>
            <a:off x="0" y="-1"/>
            <a:ext cx="5181600" cy="6857999"/>
          </a:xfrm>
          <a:custGeom>
            <a:avLst/>
            <a:gdLst>
              <a:gd name="connsiteX0" fmla="*/ 0 w 5181600"/>
              <a:gd name="connsiteY0" fmla="*/ 0 h 6857999"/>
              <a:gd name="connsiteX1" fmla="*/ 5181600 w 5181600"/>
              <a:gd name="connsiteY1" fmla="*/ 0 h 6857999"/>
              <a:gd name="connsiteX2" fmla="*/ 5181600 w 5181600"/>
              <a:gd name="connsiteY2" fmla="*/ 4504871 h 6857999"/>
              <a:gd name="connsiteX3" fmla="*/ 5181598 w 5181600"/>
              <a:gd name="connsiteY3" fmla="*/ 4504830 h 6857999"/>
              <a:gd name="connsiteX4" fmla="*/ 5175215 w 5181600"/>
              <a:gd name="connsiteY4" fmla="*/ 4639646 h 6857999"/>
              <a:gd name="connsiteX5" fmla="*/ 2983485 w 5181600"/>
              <a:gd name="connsiteY5" fmla="*/ 6845334 h 6857999"/>
              <a:gd name="connsiteX6" fmla="*/ 2749639 w 5181600"/>
              <a:gd name="connsiteY6" fmla="*/ 6857142 h 6857999"/>
              <a:gd name="connsiteX7" fmla="*/ 2749639 w 5181600"/>
              <a:gd name="connsiteY7" fmla="*/ 6857999 h 6857999"/>
              <a:gd name="connsiteX8" fmla="*/ 0 w 5181600"/>
              <a:gd name="connsiteY8"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1600" h="6857999">
                <a:moveTo>
                  <a:pt x="0" y="0"/>
                </a:moveTo>
                <a:lnTo>
                  <a:pt x="5181600" y="0"/>
                </a:lnTo>
                <a:lnTo>
                  <a:pt x="5181600" y="4504871"/>
                </a:lnTo>
                <a:lnTo>
                  <a:pt x="5181598" y="4504830"/>
                </a:lnTo>
                <a:lnTo>
                  <a:pt x="5175215" y="4639646"/>
                </a:lnTo>
                <a:cubicBezTo>
                  <a:pt x="5064605" y="5801747"/>
                  <a:pt x="4143475" y="6727530"/>
                  <a:pt x="2983485" y="6845334"/>
                </a:cubicBezTo>
                <a:lnTo>
                  <a:pt x="2749639" y="6857142"/>
                </a:lnTo>
                <a:lnTo>
                  <a:pt x="2749639" y="6857999"/>
                </a:lnTo>
                <a:lnTo>
                  <a:pt x="0" y="6857999"/>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3" name="Content Placeholder 2">
            <a:extLst>
              <a:ext uri="{FF2B5EF4-FFF2-40B4-BE49-F238E27FC236}">
                <a16:creationId xmlns:a16="http://schemas.microsoft.com/office/drawing/2014/main" id="{E5EAFE93-40B7-4FF8-BEE7-E39911ECD80B}"/>
              </a:ext>
            </a:extLst>
          </p:cNvPr>
          <p:cNvSpPr>
            <a:spLocks noGrp="1"/>
          </p:cNvSpPr>
          <p:nvPr>
            <p:ph idx="1"/>
          </p:nvPr>
        </p:nvSpPr>
        <p:spPr>
          <a:xfrm>
            <a:off x="5963478" y="2138901"/>
            <a:ext cx="5618922" cy="4033299"/>
          </a:xfrm>
        </p:spPr>
        <p:txBody>
          <a:bodyPr rtlCol="0">
            <a:normAutofit/>
          </a:bodyPr>
          <a:lstStyle>
            <a:lvl1pPr>
              <a:buNone/>
              <a:defRPr>
                <a:solidFill>
                  <a:schemeClr val="bg2"/>
                </a:solidFill>
              </a:defRPr>
            </a:lvl1pPr>
          </a:lstStyle>
          <a:p>
            <a:pPr lvl="0" rtl="0"/>
            <a:r>
              <a:rPr lang="en-US">
                <a:solidFill>
                  <a:srgbClr val="FFFFFF"/>
                </a:solidFill>
              </a:rPr>
              <a:t>Click to edit Master text styles</a:t>
            </a:r>
          </a:p>
        </p:txBody>
      </p:sp>
      <p:sp>
        <p:nvSpPr>
          <p:cNvPr id="14" name="Freeform: Shape 13">
            <a:extLst>
              <a:ext uri="{FF2B5EF4-FFF2-40B4-BE49-F238E27FC236}">
                <a16:creationId xmlns:a16="http://schemas.microsoft.com/office/drawing/2014/main" id="{C752B41F-4B4E-4E1F-9191-6BB3F421EDEC}"/>
              </a:ext>
              <a:ext uri="{C183D7F6-B498-43B3-948B-1728B52AA6E4}">
                <adec:decorative xmlns:adec="http://schemas.microsoft.com/office/drawing/2017/decorative" val="1"/>
              </a:ext>
            </a:extLst>
          </p:cNvPr>
          <p:cNvSpPr/>
          <p:nvPr userDrawn="1"/>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8" name="Freeform: Shape 17">
            <a:extLst>
              <a:ext uri="{FF2B5EF4-FFF2-40B4-BE49-F238E27FC236}">
                <a16:creationId xmlns:a16="http://schemas.microsoft.com/office/drawing/2014/main" id="{E3EFD1DB-7478-445F-ACEF-64BE4DFEC83E}"/>
              </a:ext>
              <a:ext uri="{C183D7F6-B498-43B3-948B-1728B52AA6E4}">
                <adec:decorative xmlns:adec="http://schemas.microsoft.com/office/drawing/2017/decorative" val="1"/>
              </a:ext>
            </a:extLst>
          </p:cNvPr>
          <p:cNvSpPr/>
          <p:nvPr userDrawn="1"/>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2860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
        <p:nvSpPr>
          <p:cNvPr id="10" name="Title 1">
            <a:extLst>
              <a:ext uri="{FF2B5EF4-FFF2-40B4-BE49-F238E27FC236}">
                <a16:creationId xmlns:a16="http://schemas.microsoft.com/office/drawing/2014/main" id="{A2D13D15-77CA-4B50-9E08-0F58009A8EAB}"/>
              </a:ext>
            </a:extLst>
          </p:cNvPr>
          <p:cNvSpPr>
            <a:spLocks noGrp="1"/>
          </p:cNvSpPr>
          <p:nvPr>
            <p:ph type="ctrTitle"/>
          </p:nvPr>
        </p:nvSpPr>
        <p:spPr>
          <a:xfrm>
            <a:off x="2067635" y="4626592"/>
            <a:ext cx="8600365" cy="1224926"/>
          </a:xfrm>
        </p:spPr>
        <p:txBody>
          <a:bodyPr rtlCol="0" anchor="b">
            <a:noAutofit/>
          </a:bodyPr>
          <a:lstStyle/>
          <a:p>
            <a:pPr rtl="0"/>
            <a:r>
              <a:rPr lang="en-US" sz="4400">
                <a:solidFill>
                  <a:srgbClr val="FFFFFF"/>
                </a:solidFill>
              </a:rPr>
              <a:t>Click to edit Master title style</a:t>
            </a:r>
            <a:endParaRPr lang="en-GB" sz="4400" dirty="0">
              <a:solidFill>
                <a:srgbClr val="FFFFFF"/>
              </a:solidFill>
            </a:endParaRPr>
          </a:p>
        </p:txBody>
      </p:sp>
      <p:sp>
        <p:nvSpPr>
          <p:cNvPr id="11" name="Subtitle 2">
            <a:extLst>
              <a:ext uri="{FF2B5EF4-FFF2-40B4-BE49-F238E27FC236}">
                <a16:creationId xmlns:a16="http://schemas.microsoft.com/office/drawing/2014/main" id="{FBB8E73D-B3E6-4E0A-8295-A9EB1572286C}"/>
              </a:ext>
            </a:extLst>
          </p:cNvPr>
          <p:cNvSpPr>
            <a:spLocks noGrp="1"/>
          </p:cNvSpPr>
          <p:nvPr>
            <p:ph type="subTitle" idx="1"/>
          </p:nvPr>
        </p:nvSpPr>
        <p:spPr>
          <a:xfrm>
            <a:off x="2067636" y="5936776"/>
            <a:ext cx="6660107" cy="625497"/>
          </a:xfrm>
        </p:spPr>
        <p:txBody>
          <a:bodyPr rtlCol="0">
            <a:normAutofit/>
          </a:bodyPr>
          <a:lstStyle/>
          <a:p>
            <a:pPr rtl="0"/>
            <a:r>
              <a:rPr lang="en-US" sz="1400">
                <a:solidFill>
                  <a:srgbClr val="FFFFFF"/>
                </a:solidFill>
              </a:rPr>
              <a:t>Click to edit Master subtitle style</a:t>
            </a:r>
            <a:endParaRPr lang="en-GB" sz="1400" dirty="0">
              <a:solidFill>
                <a:srgbClr val="FFFFFF"/>
              </a:solidFill>
            </a:endParaRPr>
          </a:p>
        </p:txBody>
      </p:sp>
    </p:spTree>
    <p:extLst>
      <p:ext uri="{BB962C8B-B14F-4D97-AF65-F5344CB8AC3E}">
        <p14:creationId xmlns:p14="http://schemas.microsoft.com/office/powerpoint/2010/main" val="3067989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rtlCol="0" anchor="b">
            <a:normAutofit/>
          </a:bodyPr>
          <a:lstStyle>
            <a:lvl1pPr algn="l">
              <a:lnSpc>
                <a:spcPct val="100000"/>
              </a:lnSpc>
              <a:defRPr sz="5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rtlCol="0">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263708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rtlCol="0" anchor="b">
            <a:normAutofit/>
          </a:bodyPr>
          <a:lstStyle>
            <a:lvl1pPr>
              <a:defRPr sz="5400"/>
            </a:lvl1p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110016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212128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5215713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9777147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64736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39807"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914400" y="6434560"/>
            <a:ext cx="3428012" cy="365125"/>
          </a:xfrm>
          <a:prstGeom prst="rect">
            <a:avLst/>
          </a:prstGeom>
        </p:spPr>
        <p:txBody>
          <a:bodyPr vert="horz" lIns="91440" tIns="45720" rIns="91440" bIns="45720" rtlCol="0" anchor="ctr"/>
          <a:lstStyle>
            <a:lvl1pPr algn="l">
              <a:defRPr sz="1000" spc="50" baseline="0">
                <a:solidFill>
                  <a:schemeClr val="accent2"/>
                </a:solidFill>
                <a:latin typeface="+mn-lt"/>
              </a:defRPr>
            </a:lvl1pPr>
          </a:lstStyle>
          <a:p>
            <a:pPr rtl="0"/>
            <a:r>
              <a:rPr lang="en-GB" sz="1000"/>
              <a:t>Sample Footer Text</a:t>
            </a:r>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pPr rtl="0"/>
            <a:r>
              <a:rPr lang="en-GB"/>
              <a:t>2/8/20XX</a:t>
            </a:r>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377632538"/>
      </p:ext>
    </p:extLst>
  </p:cSld>
  <p:clrMap bg1="lt1" tx1="dk1" bg2="lt2" tx2="dk2" accent1="accent1" accent2="accent2" accent3="accent3" accent4="accent4" accent5="accent5" accent6="accent6" hlink="hlink" folHlink="folHlink"/>
  <p:sldLayoutIdLst>
    <p:sldLayoutId id="2147483686" r:id="rId1"/>
    <p:sldLayoutId id="2147483673" r:id="rId2"/>
    <p:sldLayoutId id="2147483674" r:id="rId3"/>
    <p:sldLayoutId id="2147483675" r:id="rId4"/>
    <p:sldLayoutId id="2147483662" r:id="rId5"/>
    <p:sldLayoutId id="2147483688" r:id="rId6"/>
    <p:sldLayoutId id="2147483679" r:id="rId7"/>
    <p:sldLayoutId id="2147483685" r:id="rId8"/>
    <p:sldLayoutId id="2147483665" r:id="rId9"/>
    <p:sldLayoutId id="2147483681" r:id="rId10"/>
    <p:sldLayoutId id="2147483678" r:id="rId11"/>
    <p:sldLayoutId id="2147483683" r:id="rId12"/>
    <p:sldLayoutId id="2147483684" r:id="rId13"/>
    <p:sldLayoutId id="2147483661" r:id="rId14"/>
    <p:sldLayoutId id="2147483663" r:id="rId15"/>
    <p:sldLayoutId id="2147483664" r:id="rId16"/>
    <p:sldLayoutId id="2147483666" r:id="rId17"/>
    <p:sldLayoutId id="2147483668" r:id="rId18"/>
    <p:sldLayoutId id="2147483669" r:id="rId19"/>
  </p:sldLayoutIdLst>
  <p:hf hdr="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2128581@student.uwtsd.ac.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1.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png"/><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Layout" Target="../diagrams/layout3.xml"/><Relationship Id="rId7" Type="http://schemas.openxmlformats.org/officeDocument/2006/relationships/image" Target="../media/image23.jpe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hyperlink" Target="https://www.mentalhealth.org.uk/statistics" TargetMode="External"/><Relationship Id="rId2" Type="http://schemas.openxmlformats.org/officeDocument/2006/relationships/hyperlink" Target="https://www.centreformentalhealth.org.uk/wp-content/uploads/2023/04/Prison-mental-health-services-in-England-2023-1.pdf" TargetMode="External"/><Relationship Id="rId1" Type="http://schemas.openxmlformats.org/officeDocument/2006/relationships/slideLayout" Target="../slideLayouts/slideLayout5.xml"/><Relationship Id="rId4" Type="http://schemas.openxmlformats.org/officeDocument/2006/relationships/hyperlink" Target="https://www.england.nhs.uk/long-read/health-and-justice-framework-for-integration-2022-2025-improving-lives-reducing-inequalit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url=https%3A%2F%2Frehabhc.co.uk%2Fdual-diagnosis-how-to-diagnose-mental-health-disorder-alcoholism%2F&amp;psig=AOvVaw0zxRc1vCesn-2TyZ8B-4Nu&amp;ust=1760234695990000&amp;source=images&amp;cd=vfe&amp;opi=89978449&amp;ved=0CBkQjhxqFwoTCMCthbWTm5ADFQAAAAAdAAAAABAK" TargetMode="External"/><Relationship Id="rId2" Type="http://schemas.openxmlformats.org/officeDocument/2006/relationships/hyperlink" Target="https://www.birmingham.gov.uk/download/downloads/id/30304/dual_diagnosis_co-occurring_mental_health_problems_and_substance_misuse_in_birmingham_jsna_deep_dive_report_2025.pdf" TargetMode="External"/><Relationship Id="rId1" Type="http://schemas.openxmlformats.org/officeDocument/2006/relationships/slideLayout" Target="../slideLayouts/slideLayout5.xml"/><Relationship Id="rId4" Type="http://schemas.openxmlformats.org/officeDocument/2006/relationships/hyperlink" Target="https://www.google.com/url?sa=i&amp;url=https%3A%2F%2Fwww.chateaurecovery.com%2Fdual-diagnosis&amp;psig=AOvVaw2zCrrWrR7jcTnDuFn1uq6S&amp;ust=1760280685733000&amp;source=images&amp;cd=vfe&amp;opi=89978449&amp;ved=0CBkQjhxqFwoTCIDBsqOznJADFQAAAAAdAAAAABA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ogle.com/url?sa=i&amp;url=https%3A%2F%2Fwww.instagram.com%2Fp%2FDOfqTE2k7pj%2F&amp;psig=AOvVaw1UCxV7ptx0AsmBSqW4uLCK&amp;ust=1760236510375000&amp;source=images&amp;cd=vfe&amp;opi=89978449&amp;ved=0CBkQjhxqFwoTCMjM-pCOm5ADFQAAAAAdAAAAABAL" TargetMode="External"/><Relationship Id="rId2" Type="http://schemas.openxmlformats.org/officeDocument/2006/relationships/hyperlink" Target="https://www.google.com/url?sa=i&amp;url=https%3A%2F%2Fwww.ddauk.org%2F&amp;psig=AOvVaw0zxRc1vCesn-2TyZ8B-4Nu&amp;ust=1760234695990000&amp;source=images&amp;cd=vfe&amp;opi=89978449&amp;ved=0CBkQjhxqFwoTCMCthbWTm5ADFQAAAAAdAAAAABAl" TargetMode="External"/><Relationship Id="rId1" Type="http://schemas.openxmlformats.org/officeDocument/2006/relationships/slideLayout" Target="../slideLayouts/slideLayout5.xml"/><Relationship Id="rId5" Type="http://schemas.openxmlformats.org/officeDocument/2006/relationships/hyperlink" Target="https://www.google.com/url?sa=i&amp;url=https%3A%2F%2Fwww.sandstonecare.com%2Fblog%2Fdual-diagnosis-young-adult-questions%2F&amp;psig=AOvVaw3bHswrXOLhXZf9ZzyopVum&amp;ust=1760235460153000&amp;source=images&amp;cd=vfe&amp;opi=89978449&amp;ved=0CBkQjhxqFwoTCPDZ1eqSm5ADFQAAAAAdAAAAABAE" TargetMode="External"/><Relationship Id="rId4" Type="http://schemas.openxmlformats.org/officeDocument/2006/relationships/hyperlink" Target="https://www.google.com/url?sa=i&amp;url=https%3A%2F%2Fwww.sandstonecare.com%2Fblog%2Fdual-diagnosis-young-adult-questions%2F&amp;psig=AOvVaw1UCxV7ptx0AsmBSqW4uLCK&amp;ust=1760236510375000&amp;source=images&amp;cd=vfe&amp;opi=89978449&amp;ved=0CBkQjhxqFwoTCMjM-pCOm5ADFQAAAAAdAAAAABA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picture containing nature, night sky, northern lights">
            <a:extLst>
              <a:ext uri="{FF2B5EF4-FFF2-40B4-BE49-F238E27FC236}">
                <a16:creationId xmlns:a16="http://schemas.microsoft.com/office/drawing/2014/main" id="{973A7C7E-C448-42BB-B732-541A6CC83C8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0"/>
            <a:ext cx="11273115" cy="6858000"/>
          </a:xfrm>
        </p:spPr>
      </p:pic>
      <p:sp>
        <p:nvSpPr>
          <p:cNvPr id="30" name="Title 29">
            <a:extLst>
              <a:ext uri="{FF2B5EF4-FFF2-40B4-BE49-F238E27FC236}">
                <a16:creationId xmlns:a16="http://schemas.microsoft.com/office/drawing/2014/main" id="{9DAE0213-8971-4F41-9E3D-5FCCD40DC2BF}"/>
              </a:ext>
            </a:extLst>
          </p:cNvPr>
          <p:cNvSpPr>
            <a:spLocks noGrp="1"/>
          </p:cNvSpPr>
          <p:nvPr>
            <p:ph type="ctrTitle"/>
          </p:nvPr>
        </p:nvSpPr>
        <p:spPr>
          <a:xfrm>
            <a:off x="609521" y="2319252"/>
            <a:ext cx="11582479" cy="4538748"/>
          </a:xfrm>
        </p:spPr>
        <p:txBody>
          <a:bodyPr rtlCol="0"/>
          <a:lstStyle/>
          <a:p>
            <a:pPr>
              <a:lnSpc>
                <a:spcPct val="115000"/>
              </a:lnSpc>
              <a:spcAft>
                <a:spcPts val="800"/>
              </a:spcAft>
            </a:pPr>
            <a:r>
              <a:rPr lang="en-GB" sz="4000" kern="100" dirty="0">
                <a:solidFill>
                  <a:srgbClr val="FF9900"/>
                </a:solidFill>
                <a:effectLst/>
                <a:latin typeface="Aptos" panose="020B0004020202020204" pitchFamily="34" charset="0"/>
                <a:ea typeface="DengXian" panose="02010600030101010101" pitchFamily="2" charset="-122"/>
                <a:cs typeface="Times New Roman" panose="02020603050405020304" pitchFamily="18" charset="0"/>
              </a:rPr>
              <a:t>Examining the Effectiveness of Integrated Public Health and Social Care Pathways for Young Adults with Dual Diagnosis in the UK.</a:t>
            </a:r>
            <a:br>
              <a:rPr lang="en-GB" sz="40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10" name="Subtitle 9">
            <a:extLst>
              <a:ext uri="{FF2B5EF4-FFF2-40B4-BE49-F238E27FC236}">
                <a16:creationId xmlns:a16="http://schemas.microsoft.com/office/drawing/2014/main" id="{623FB30D-4353-4FDD-9FA6-2C7A5AF30338}"/>
              </a:ext>
            </a:extLst>
          </p:cNvPr>
          <p:cNvSpPr>
            <a:spLocks noGrp="1"/>
          </p:cNvSpPr>
          <p:nvPr>
            <p:ph type="body" sz="quarter" idx="14"/>
          </p:nvPr>
        </p:nvSpPr>
        <p:spPr>
          <a:xfrm>
            <a:off x="2000614" y="4779819"/>
            <a:ext cx="5476512" cy="1928552"/>
          </a:xfrm>
        </p:spPr>
        <p:txBody>
          <a:bodyPr rtlCol="0"/>
          <a:lstStyle/>
          <a:p>
            <a:pPr rtl="0"/>
            <a:r>
              <a:rPr lang="en-GB" b="1" dirty="0">
                <a:latin typeface="Arial" panose="020B0604020202020204" pitchFamily="34" charset="0"/>
                <a:cs typeface="Arial" panose="020B0604020202020204" pitchFamily="34" charset="0"/>
              </a:rPr>
              <a:t>Nomathemba Amanda Socikwa</a:t>
            </a:r>
          </a:p>
          <a:p>
            <a:pPr rtl="0"/>
            <a:r>
              <a:rPr lang="en-GB" b="1" dirty="0">
                <a:latin typeface="Arial" panose="020B0604020202020204" pitchFamily="34" charset="0"/>
                <a:cs typeface="Arial" panose="020B0604020202020204" pitchFamily="34" charset="0"/>
                <a:hlinkClick r:id="rId3"/>
              </a:rPr>
              <a:t>2128581@student.uwtsd.ac.uk</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MSc Public Health &amp; Social Care Practice</a:t>
            </a:r>
          </a:p>
          <a:p>
            <a:r>
              <a:rPr lang="en-GB" b="1" dirty="0">
                <a:solidFill>
                  <a:srgbClr val="FF9900"/>
                </a:solidFill>
                <a:latin typeface="Arial" panose="020B0604020202020204" pitchFamily="34" charset="0"/>
                <a:cs typeface="Arial" panose="020B0604020202020204" pitchFamily="34" charset="0"/>
              </a:rPr>
              <a:t>UWTSD Birmingham</a:t>
            </a:r>
          </a:p>
          <a:p>
            <a:pPr rtl="0"/>
            <a:endParaRPr lang="en-GB" dirty="0"/>
          </a:p>
          <a:p>
            <a:pPr rtl="0"/>
            <a:endParaRPr lang="en-GB" dirty="0"/>
          </a:p>
          <a:p>
            <a:pPr rtl="0"/>
            <a:endParaRPr lang="en-GB" dirty="0"/>
          </a:p>
        </p:txBody>
      </p:sp>
      <p:sp>
        <p:nvSpPr>
          <p:cNvPr id="2" name="TextBox 1">
            <a:extLst>
              <a:ext uri="{FF2B5EF4-FFF2-40B4-BE49-F238E27FC236}">
                <a16:creationId xmlns:a16="http://schemas.microsoft.com/office/drawing/2014/main" id="{942E60F2-8A00-6D54-A08E-51EB15139F7E}"/>
              </a:ext>
            </a:extLst>
          </p:cNvPr>
          <p:cNvSpPr txBox="1"/>
          <p:nvPr/>
        </p:nvSpPr>
        <p:spPr>
          <a:xfrm>
            <a:off x="58189" y="6339039"/>
            <a:ext cx="2186247"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000" b="0" i="0" u="none" strike="noStrike" kern="1200" cap="none" spc="50" normalizeH="0" baseline="0" noProof="0">
                <a:ln>
                  <a:noFill/>
                </a:ln>
                <a:solidFill>
                  <a:srgbClr val="18818C"/>
                </a:solidFill>
                <a:effectLst/>
                <a:uLnTx/>
                <a:uFillTx/>
                <a:latin typeface="Arial Nova Light"/>
                <a:ea typeface="+mn-ea"/>
                <a:cs typeface="+mn-cs"/>
              </a:rPr>
              <a:t>Nomathemba Amanda Socikwa</a:t>
            </a:r>
            <a:endParaRPr kumimoji="0" lang="en-GB" sz="1000" b="0" i="0" u="none" strike="noStrike" kern="1200" cap="none" spc="50" normalizeH="0" baseline="0" noProof="0" dirty="0">
              <a:ln>
                <a:noFill/>
              </a:ln>
              <a:solidFill>
                <a:srgbClr val="18818C"/>
              </a:solidFill>
              <a:effectLst/>
              <a:uLnTx/>
              <a:uFillTx/>
              <a:latin typeface="Arial Nova Light"/>
              <a:ea typeface="+mn-ea"/>
              <a:cs typeface="+mn-cs"/>
            </a:endParaRPr>
          </a:p>
        </p:txBody>
      </p:sp>
    </p:spTree>
    <p:extLst>
      <p:ext uri="{BB962C8B-B14F-4D97-AF65-F5344CB8AC3E}">
        <p14:creationId xmlns:p14="http://schemas.microsoft.com/office/powerpoint/2010/main" val="1032804341"/>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9E1D1EED-5DF2-A7CA-2785-E85BEE35138E}"/>
              </a:ext>
            </a:extLst>
          </p:cNvPr>
          <p:cNvSpPr>
            <a:spLocks noGrp="1"/>
          </p:cNvSpPr>
          <p:nvPr>
            <p:ph type="title"/>
          </p:nvPr>
        </p:nvSpPr>
        <p:spPr>
          <a:xfrm>
            <a:off x="839788" y="448056"/>
            <a:ext cx="10515600" cy="1102559"/>
          </a:xfrm>
        </p:spPr>
        <p:txBody>
          <a:bodyPr>
            <a:normAutofit/>
          </a:bodyPr>
          <a:lstStyle/>
          <a:p>
            <a:r>
              <a:rPr kumimoji="0" lang="en-GB" sz="6400" b="0" i="0" u="none" strike="noStrike" kern="1200" cap="none" spc="-150" normalizeH="0" baseline="0" noProof="0" dirty="0">
                <a:ln>
                  <a:noFill/>
                </a:ln>
                <a:solidFill>
                  <a:srgbClr val="0070C0"/>
                </a:solidFill>
                <a:effectLst/>
                <a:uLnTx/>
                <a:uFillTx/>
                <a:latin typeface="Seaford Display"/>
              </a:rPr>
              <a:t>Practice-Based Research</a:t>
            </a:r>
            <a:endParaRPr lang="en-US" dirty="0">
              <a:solidFill>
                <a:srgbClr val="0070C0"/>
              </a:solidFill>
            </a:endParaRPr>
          </a:p>
        </p:txBody>
      </p:sp>
      <p:sp>
        <p:nvSpPr>
          <p:cNvPr id="25" name="Text Placeholder 2">
            <a:extLst>
              <a:ext uri="{FF2B5EF4-FFF2-40B4-BE49-F238E27FC236}">
                <a16:creationId xmlns:a16="http://schemas.microsoft.com/office/drawing/2014/main" id="{84840149-2959-3E17-6B36-360401BB4234}"/>
              </a:ext>
            </a:extLst>
          </p:cNvPr>
          <p:cNvSpPr>
            <a:spLocks noGrp="1"/>
          </p:cNvSpPr>
          <p:nvPr>
            <p:ph type="body" idx="1"/>
          </p:nvPr>
        </p:nvSpPr>
        <p:spPr>
          <a:xfrm>
            <a:off x="839788" y="1681163"/>
            <a:ext cx="5157787" cy="823912"/>
          </a:xfrm>
        </p:spPr>
        <p:txBody>
          <a:bodyPr>
            <a:noAutofit/>
          </a:bodyPr>
          <a:lstStyle/>
          <a:p>
            <a:r>
              <a:rPr lang="en-US" sz="2000" dirty="0">
                <a:solidFill>
                  <a:srgbClr val="CC6600"/>
                </a:solidFill>
                <a:latin typeface="Arial" panose="020B0604020202020204" pitchFamily="34" charset="0"/>
                <a:cs typeface="Arial" panose="020B0604020202020204" pitchFamily="34" charset="0"/>
              </a:rPr>
              <a:t>Assignment component 1</a:t>
            </a:r>
          </a:p>
        </p:txBody>
      </p:sp>
      <p:pic>
        <p:nvPicPr>
          <p:cNvPr id="5" name="Picture Placeholder 4">
            <a:extLst>
              <a:ext uri="{FF2B5EF4-FFF2-40B4-BE49-F238E27FC236}">
                <a16:creationId xmlns:a16="http://schemas.microsoft.com/office/drawing/2014/main" id="{EDFBADDE-078A-551F-67D4-883ED8F9930B}"/>
              </a:ext>
            </a:extLst>
          </p:cNvPr>
          <p:cNvPicPr>
            <a:picLocks noGrp="1" noChangeAspect="1"/>
          </p:cNvPicPr>
          <p:nvPr>
            <p:ph sz="half" idx="2"/>
          </p:nvPr>
        </p:nvPicPr>
        <p:blipFill>
          <a:blip r:embed="rId2"/>
          <a:stretch>
            <a:fillRect/>
          </a:stretch>
        </p:blipFill>
        <p:spPr>
          <a:xfrm>
            <a:off x="839788" y="3379348"/>
            <a:ext cx="5157787" cy="2066588"/>
          </a:xfrm>
          <a:prstGeom prst="rect">
            <a:avLst/>
          </a:prstGeom>
          <a:noFill/>
        </p:spPr>
      </p:pic>
      <p:sp>
        <p:nvSpPr>
          <p:cNvPr id="26" name="Text Placeholder 4">
            <a:extLst>
              <a:ext uri="{FF2B5EF4-FFF2-40B4-BE49-F238E27FC236}">
                <a16:creationId xmlns:a16="http://schemas.microsoft.com/office/drawing/2014/main" id="{66C979D8-1FB1-711D-00B9-BC072E71AAFC}"/>
              </a:ext>
            </a:extLst>
          </p:cNvPr>
          <p:cNvSpPr>
            <a:spLocks noGrp="1"/>
          </p:cNvSpPr>
          <p:nvPr>
            <p:ph type="body" sz="quarter" idx="3"/>
          </p:nvPr>
        </p:nvSpPr>
        <p:spPr>
          <a:xfrm>
            <a:off x="6172200" y="1681163"/>
            <a:ext cx="5183188" cy="823912"/>
          </a:xfrm>
        </p:spPr>
        <p:txBody>
          <a:bodyPr/>
          <a:lstStyle/>
          <a:p>
            <a:r>
              <a:rPr lang="en-US" sz="2000" dirty="0">
                <a:solidFill>
                  <a:srgbClr val="0070C0"/>
                </a:solidFill>
                <a:latin typeface="Arial" panose="020B0604020202020204" pitchFamily="34" charset="0"/>
                <a:cs typeface="Arial" panose="020B0604020202020204" pitchFamily="34" charset="0"/>
              </a:rPr>
              <a:t>presentation</a:t>
            </a:r>
            <a:r>
              <a:rPr lang="en-US" dirty="0">
                <a:latin typeface="Arial" panose="020B0604020202020204" pitchFamily="34" charset="0"/>
                <a:cs typeface="Arial" panose="020B0604020202020204" pitchFamily="34" charset="0"/>
              </a:rPr>
              <a:t> </a:t>
            </a:r>
          </a:p>
        </p:txBody>
      </p:sp>
      <p:sp>
        <p:nvSpPr>
          <p:cNvPr id="27" name="Content Placeholder 5">
            <a:extLst>
              <a:ext uri="{FF2B5EF4-FFF2-40B4-BE49-F238E27FC236}">
                <a16:creationId xmlns:a16="http://schemas.microsoft.com/office/drawing/2014/main" id="{0E8F1C81-BDFA-61AD-B764-CEB66495294C}"/>
              </a:ext>
            </a:extLst>
          </p:cNvPr>
          <p:cNvSpPr>
            <a:spLocks noGrp="1"/>
          </p:cNvSpPr>
          <p:nvPr>
            <p:ph sz="quarter" idx="4"/>
          </p:nvPr>
        </p:nvSpPr>
        <p:spPr>
          <a:xfrm>
            <a:off x="6172200" y="2635623"/>
            <a:ext cx="5183188" cy="3554040"/>
          </a:xfrm>
        </p:spPr>
        <p:txBody>
          <a:bodyPr/>
          <a:lstStyle/>
          <a:p>
            <a:pPr marL="0" indent="0">
              <a:buNone/>
            </a:pPr>
            <a:r>
              <a:rPr lang="en-US" b="1" dirty="0">
                <a:solidFill>
                  <a:srgbClr val="CC6600"/>
                </a:solidFill>
                <a:latin typeface="Arial" panose="020B0604020202020204" pitchFamily="34" charset="0"/>
                <a:cs typeface="Arial" panose="020B0604020202020204" pitchFamily="34" charset="0"/>
              </a:rPr>
              <a:t>Student ID: </a:t>
            </a:r>
            <a:r>
              <a:rPr lang="en-US" b="1" dirty="0">
                <a:latin typeface="Arial" panose="020B0604020202020204" pitchFamily="34" charset="0"/>
                <a:cs typeface="Arial" panose="020B0604020202020204" pitchFamily="34" charset="0"/>
              </a:rPr>
              <a:t>2128581</a:t>
            </a:r>
          </a:p>
          <a:p>
            <a:pPr marL="0" indent="0">
              <a:buNone/>
            </a:pPr>
            <a:endParaRPr lang="en-US" b="1" dirty="0">
              <a:latin typeface="Arial" panose="020B0604020202020204" pitchFamily="34" charset="0"/>
              <a:cs typeface="Arial" panose="020B0604020202020204" pitchFamily="34" charset="0"/>
            </a:endParaRPr>
          </a:p>
          <a:p>
            <a:pPr marL="0" indent="0">
              <a:buNone/>
            </a:pPr>
            <a:r>
              <a:rPr lang="en-US" b="1" dirty="0">
                <a:solidFill>
                  <a:srgbClr val="CC6600"/>
                </a:solidFill>
                <a:latin typeface="Arial" panose="020B0604020202020204" pitchFamily="34" charset="0"/>
                <a:cs typeface="Arial" panose="020B0604020202020204" pitchFamily="34" charset="0"/>
              </a:rPr>
              <a:t>Module code: </a:t>
            </a:r>
            <a:r>
              <a:rPr lang="en-US" b="1" dirty="0">
                <a:latin typeface="Arial" panose="020B0604020202020204" pitchFamily="34" charset="0"/>
                <a:cs typeface="Arial" panose="020B0604020202020204" pitchFamily="34" charset="0"/>
              </a:rPr>
              <a:t>LCHS7008</a:t>
            </a:r>
          </a:p>
          <a:p>
            <a:pPr marL="0" indent="0">
              <a:buNone/>
            </a:pPr>
            <a:endParaRPr lang="en-US"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F48E7C"/>
              </a:buClr>
              <a:buSzTx/>
              <a:buFont typeface="Arial" panose="020B0604020202020204" pitchFamily="34" charset="0"/>
              <a:buNone/>
              <a:tabLst/>
              <a:defRPr/>
            </a:pPr>
            <a:r>
              <a:rPr kumimoji="0" lang="en-US" sz="2000" b="1" i="0" u="none" strike="noStrike" kern="1200" cap="none" spc="0" normalizeH="0" baseline="0" noProof="0" dirty="0">
                <a:ln>
                  <a:noFill/>
                </a:ln>
                <a:solidFill>
                  <a:srgbClr val="CC6600"/>
                </a:solidFill>
                <a:effectLst/>
                <a:uLnTx/>
                <a:uFillTx/>
                <a:latin typeface="Arial" panose="020B0604020202020204" pitchFamily="34" charset="0"/>
                <a:cs typeface="Arial" panose="020B0604020202020204" pitchFamily="34" charset="0"/>
              </a:rPr>
              <a:t>Lecture: </a:t>
            </a:r>
            <a:r>
              <a:rPr kumimoji="0" lang="en-US" sz="2000" b="1" i="0" u="none" strike="noStrike" kern="1200" cap="none" spc="0" normalizeH="0" baseline="0" noProof="0" dirty="0">
                <a:ln>
                  <a:noFill/>
                </a:ln>
                <a:solidFill>
                  <a:srgbClr val="09283F"/>
                </a:solidFill>
                <a:effectLst/>
                <a:uLnTx/>
                <a:uFillTx/>
                <a:latin typeface="Arial" panose="020B0604020202020204" pitchFamily="34" charset="0"/>
                <a:cs typeface="Arial" panose="020B0604020202020204" pitchFamily="34" charset="0"/>
              </a:rPr>
              <a:t>Zeno Leung</a:t>
            </a:r>
          </a:p>
          <a:p>
            <a:pPr marL="0" indent="0">
              <a:buNone/>
            </a:pPr>
            <a:endParaRPr lang="en-US" b="1" dirty="0">
              <a:latin typeface="Arial" panose="020B0604020202020204" pitchFamily="34" charset="0"/>
              <a:cs typeface="Arial" panose="020B0604020202020204" pitchFamily="34" charset="0"/>
            </a:endParaRPr>
          </a:p>
          <a:p>
            <a:pPr marL="0" indent="0">
              <a:buNone/>
            </a:pPr>
            <a:r>
              <a:rPr lang="en-US" b="1" dirty="0">
                <a:solidFill>
                  <a:srgbClr val="CC6600"/>
                </a:solidFill>
                <a:latin typeface="Arial" panose="020B0604020202020204" pitchFamily="34" charset="0"/>
                <a:cs typeface="Arial" panose="020B0604020202020204" pitchFamily="34" charset="0"/>
              </a:rPr>
              <a:t>Due date: </a:t>
            </a:r>
            <a:r>
              <a:rPr lang="en-US" b="1" dirty="0">
                <a:latin typeface="Arial" panose="020B0604020202020204" pitchFamily="34" charset="0"/>
                <a:cs typeface="Arial" panose="020B0604020202020204" pitchFamily="34" charset="0"/>
              </a:rPr>
              <a:t>13 October 2025</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28" name="Footer Placeholder 6">
            <a:extLst>
              <a:ext uri="{FF2B5EF4-FFF2-40B4-BE49-F238E27FC236}">
                <a16:creationId xmlns:a16="http://schemas.microsoft.com/office/drawing/2014/main" id="{C1B90DED-D826-B74A-A58C-936C6D9D3369}"/>
              </a:ext>
            </a:extLst>
          </p:cNvPr>
          <p:cNvSpPr>
            <a:spLocks noGrp="1"/>
          </p:cNvSpPr>
          <p:nvPr>
            <p:ph type="ftr" sz="quarter" idx="11"/>
          </p:nvPr>
        </p:nvSpPr>
        <p:spPr>
          <a:xfrm>
            <a:off x="914400" y="6434560"/>
            <a:ext cx="3428012" cy="365125"/>
          </a:xfrm>
        </p:spPr>
        <p:txBody>
          <a:bodyPr/>
          <a:lstStyle/>
          <a:p>
            <a:pPr rtl="0">
              <a:spcAft>
                <a:spcPts val="600"/>
              </a:spcAft>
            </a:pPr>
            <a:r>
              <a:rPr lang="en-GB" dirty="0"/>
              <a:t>Nomathemba Amanda Socikwa</a:t>
            </a:r>
          </a:p>
        </p:txBody>
      </p:sp>
      <p:sp>
        <p:nvSpPr>
          <p:cNvPr id="29" name="Date Placeholder 7">
            <a:extLst>
              <a:ext uri="{FF2B5EF4-FFF2-40B4-BE49-F238E27FC236}">
                <a16:creationId xmlns:a16="http://schemas.microsoft.com/office/drawing/2014/main" id="{A046119E-A73C-5961-3BDE-080F749F2C2B}"/>
              </a:ext>
            </a:extLst>
          </p:cNvPr>
          <p:cNvSpPr>
            <a:spLocks noGrp="1"/>
          </p:cNvSpPr>
          <p:nvPr>
            <p:ph type="dt" sz="half" idx="10"/>
          </p:nvPr>
        </p:nvSpPr>
        <p:spPr>
          <a:xfrm>
            <a:off x="9017000" y="6433202"/>
            <a:ext cx="2374150" cy="367841"/>
          </a:xfrm>
        </p:spPr>
        <p:txBody>
          <a:bodyPr/>
          <a:lstStyle/>
          <a:p>
            <a:pPr rtl="0">
              <a:spcAft>
                <a:spcPts val="600"/>
              </a:spcAft>
            </a:pPr>
            <a:r>
              <a:rPr lang="en-GB"/>
              <a:t>2/8/20XX</a:t>
            </a:r>
          </a:p>
        </p:txBody>
      </p:sp>
      <p:sp>
        <p:nvSpPr>
          <p:cNvPr id="30" name="Slide Number Placeholder 8">
            <a:extLst>
              <a:ext uri="{FF2B5EF4-FFF2-40B4-BE49-F238E27FC236}">
                <a16:creationId xmlns:a16="http://schemas.microsoft.com/office/drawing/2014/main" id="{06786EAF-F7B6-74E7-E9A9-AC3FF0DF8A70}"/>
              </a:ext>
            </a:extLst>
          </p:cNvPr>
          <p:cNvSpPr>
            <a:spLocks noGrp="1"/>
          </p:cNvSpPr>
          <p:nvPr>
            <p:ph type="sldNum" sz="quarter" idx="12"/>
          </p:nvPr>
        </p:nvSpPr>
        <p:spPr>
          <a:xfrm>
            <a:off x="11391150" y="6433203"/>
            <a:ext cx="693263" cy="367842"/>
          </a:xfrm>
        </p:spPr>
        <p:txBody>
          <a:bodyPr/>
          <a:lstStyle/>
          <a:p>
            <a:pPr rtl="0">
              <a:spcAft>
                <a:spcPts val="600"/>
              </a:spcAft>
            </a:pPr>
            <a:fld id="{08AB70BE-1769-45B8-85A6-0C837432C7E6}" type="slidenum">
              <a:rPr lang="en-GB" smtClean="0"/>
              <a:pPr rtl="0">
                <a:spcAft>
                  <a:spcPts val="600"/>
                </a:spcAft>
              </a:pPr>
              <a:t>2</a:t>
            </a:fld>
            <a:endParaRPr lang="en-GB"/>
          </a:p>
        </p:txBody>
      </p:sp>
    </p:spTree>
    <p:extLst>
      <p:ext uri="{BB962C8B-B14F-4D97-AF65-F5344CB8AC3E}">
        <p14:creationId xmlns:p14="http://schemas.microsoft.com/office/powerpoint/2010/main" val="144002837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D072B0-076E-4AAF-84A8-1A907CED4B03}"/>
              </a:ext>
            </a:extLst>
          </p:cNvPr>
          <p:cNvSpPr>
            <a:spLocks noGrp="1"/>
          </p:cNvSpPr>
          <p:nvPr>
            <p:ph type="title"/>
          </p:nvPr>
        </p:nvSpPr>
        <p:spPr>
          <a:xfrm>
            <a:off x="914401" y="525440"/>
            <a:ext cx="5390983" cy="1963318"/>
          </a:xfrm>
        </p:spPr>
        <p:txBody>
          <a:bodyPr rtlCol="0"/>
          <a:lstStyle/>
          <a:p>
            <a:pPr rtl="0"/>
            <a:r>
              <a:rPr lang="en-GB" dirty="0">
                <a:solidFill>
                  <a:srgbClr val="FF9900"/>
                </a:solidFill>
              </a:rPr>
              <a:t>Table of content</a:t>
            </a:r>
          </a:p>
        </p:txBody>
      </p:sp>
      <p:sp>
        <p:nvSpPr>
          <p:cNvPr id="6" name="Content Placeholder 5">
            <a:extLst>
              <a:ext uri="{FF2B5EF4-FFF2-40B4-BE49-F238E27FC236}">
                <a16:creationId xmlns:a16="http://schemas.microsoft.com/office/drawing/2014/main" id="{FEF7041F-5C33-40F8-A459-751AEB102408}"/>
              </a:ext>
            </a:extLst>
          </p:cNvPr>
          <p:cNvSpPr>
            <a:spLocks noGrp="1"/>
          </p:cNvSpPr>
          <p:nvPr>
            <p:ph idx="1"/>
          </p:nvPr>
        </p:nvSpPr>
        <p:spPr>
          <a:xfrm>
            <a:off x="914401" y="3377821"/>
            <a:ext cx="5181600" cy="2799142"/>
          </a:xfrm>
        </p:spPr>
        <p:txBody>
          <a:bodyPr rtlCol="0">
            <a:normAutofit fontScale="92500" lnSpcReduction="10000"/>
          </a:bodyPr>
          <a:lstStyle/>
          <a:p>
            <a:pPr marL="457200" marR="0" lvl="0" indent="-457200" algn="l" defTabSz="914400" rtl="0" eaLnBrk="1" fontAlgn="auto" latinLnBrk="0" hangingPunct="1">
              <a:lnSpc>
                <a:spcPct val="100000"/>
              </a:lnSpc>
              <a:spcBef>
                <a:spcPts val="1000"/>
              </a:spcBef>
              <a:spcAft>
                <a:spcPts val="0"/>
              </a:spcAft>
              <a:buClrTx/>
              <a:buSzTx/>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Prevalence</a:t>
            </a:r>
          </a:p>
          <a:p>
            <a:pPr marL="457200" marR="0" lvl="0" indent="-457200" algn="l" defTabSz="914400" rtl="0" eaLnBrk="1" fontAlgn="auto" latinLnBrk="0" hangingPunct="1">
              <a:lnSpc>
                <a:spcPct val="100000"/>
              </a:lnSpc>
              <a:spcBef>
                <a:spcPts val="1000"/>
              </a:spcBef>
              <a:spcAft>
                <a:spcPts val="0"/>
              </a:spcAft>
              <a:buClrTx/>
              <a:buSzTx/>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Statistic </a:t>
            </a:r>
          </a:p>
          <a:p>
            <a:pPr marL="457200" marR="0" lvl="0" indent="-457200" algn="l" defTabSz="914400" rtl="0" eaLnBrk="1" fontAlgn="auto" latinLnBrk="0" hangingPunct="1">
              <a:lnSpc>
                <a:spcPct val="100000"/>
              </a:lnSpc>
              <a:spcBef>
                <a:spcPts val="1000"/>
              </a:spcBef>
              <a:spcAft>
                <a:spcPts val="0"/>
              </a:spcAft>
              <a:buClrTx/>
              <a:buSzTx/>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Rationale</a:t>
            </a:r>
          </a:p>
          <a:p>
            <a:pPr marL="457200" marR="0" lvl="0" indent="-457200" algn="l" defTabSz="914400" rtl="0" eaLnBrk="1" fontAlgn="auto" latinLnBrk="0" hangingPunct="1">
              <a:lnSpc>
                <a:spcPct val="100000"/>
              </a:lnSpc>
              <a:spcBef>
                <a:spcPts val="1000"/>
              </a:spcBef>
              <a:spcAft>
                <a:spcPts val="0"/>
              </a:spcAft>
              <a:buClrTx/>
              <a:buSzTx/>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Research Question &amp; Aims</a:t>
            </a:r>
          </a:p>
          <a:p>
            <a:pPr marL="457200" marR="0" lvl="0" indent="-457200" algn="l" defTabSz="914400" rtl="0" eaLnBrk="1" fontAlgn="auto" latinLnBrk="0" hangingPunct="1">
              <a:lnSpc>
                <a:spcPct val="100000"/>
              </a:lnSpc>
              <a:spcBef>
                <a:spcPts val="1000"/>
              </a:spcBef>
              <a:spcAft>
                <a:spcPts val="0"/>
              </a:spcAft>
              <a:buClrTx/>
              <a:buSzTx/>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Research Impact</a:t>
            </a:r>
          </a:p>
          <a:p>
            <a:pPr marL="457200" marR="0" lvl="0" indent="-457200" algn="l" defTabSz="914400" rtl="0" eaLnBrk="1" fontAlgn="auto" latinLnBrk="0" hangingPunct="1">
              <a:lnSpc>
                <a:spcPct val="100000"/>
              </a:lnSpc>
              <a:spcBef>
                <a:spcPts val="1000"/>
              </a:spcBef>
              <a:spcAft>
                <a:spcPts val="0"/>
              </a:spcAft>
              <a:buClrTx/>
              <a:buSzTx/>
              <a:buFont typeface="Wingdings" panose="05000000000000000000" pitchFamily="2" charset="2"/>
              <a:buChar char="Ø"/>
              <a:tabLst/>
              <a:defRPr/>
            </a:pPr>
            <a:r>
              <a:rPr kumimoji="0" lang="en-GB" sz="26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References</a:t>
            </a:r>
          </a:p>
          <a:p>
            <a:pPr rtl="0"/>
            <a:endParaRPr lang="en-GB" dirty="0"/>
          </a:p>
        </p:txBody>
      </p:sp>
      <p:sp>
        <p:nvSpPr>
          <p:cNvPr id="20" name="Footer Placeholder 19">
            <a:extLst>
              <a:ext uri="{FF2B5EF4-FFF2-40B4-BE49-F238E27FC236}">
                <a16:creationId xmlns:a16="http://schemas.microsoft.com/office/drawing/2014/main" id="{6FB47105-829B-4E20-AFC8-D60FD672AF3A}"/>
              </a:ext>
            </a:extLst>
          </p:cNvPr>
          <p:cNvSpPr>
            <a:spLocks noGrp="1"/>
          </p:cNvSpPr>
          <p:nvPr>
            <p:ph type="ftr" sz="quarter" idx="11"/>
          </p:nvPr>
        </p:nvSpPr>
        <p:spPr>
          <a:xfrm>
            <a:off x="914400" y="6434560"/>
            <a:ext cx="3428012" cy="365125"/>
          </a:xfrm>
        </p:spPr>
        <p:txBody>
          <a:bodyPr rtlCol="0"/>
          <a:lstStyle/>
          <a:p>
            <a:r>
              <a:rPr lang="en-GB" dirty="0">
                <a:solidFill>
                  <a:srgbClr val="18818C"/>
                </a:solidFill>
              </a:rPr>
              <a:t>Nomathemba Amanda Socikwa</a:t>
            </a:r>
          </a:p>
          <a:p>
            <a:pPr rtl="0"/>
            <a:endParaRPr lang="en-GB" dirty="0"/>
          </a:p>
        </p:txBody>
      </p:sp>
      <p:pic>
        <p:nvPicPr>
          <p:cNvPr id="12" name="Picture Placeholder 11" descr="A galaxy in space">
            <a:extLst>
              <a:ext uri="{FF2B5EF4-FFF2-40B4-BE49-F238E27FC236}">
                <a16:creationId xmlns:a16="http://schemas.microsoft.com/office/drawing/2014/main" id="{74CBA211-37A0-4CC8-ACD3-522C5BE67732}"/>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514166" y="-1798"/>
            <a:ext cx="2846566" cy="2872294"/>
          </a:xfrm>
        </p:spPr>
      </p:pic>
      <p:pic>
        <p:nvPicPr>
          <p:cNvPr id="14" name="Picture Placeholder 13" descr="A spiral galaxy in space">
            <a:extLst>
              <a:ext uri="{FF2B5EF4-FFF2-40B4-BE49-F238E27FC236}">
                <a16:creationId xmlns:a16="http://schemas.microsoft.com/office/drawing/2014/main" id="{1EAE460E-5FC8-45EA-B10F-E699814E8EA0}"/>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360733" y="-1798"/>
            <a:ext cx="2826990" cy="2854594"/>
          </a:xfrm>
        </p:spPr>
      </p:pic>
      <p:pic>
        <p:nvPicPr>
          <p:cNvPr id="18" name="Picture Placeholder 17" descr="Star in the evening sky">
            <a:extLst>
              <a:ext uri="{FF2B5EF4-FFF2-40B4-BE49-F238E27FC236}">
                <a16:creationId xmlns:a16="http://schemas.microsoft.com/office/drawing/2014/main" id="{D9F63E76-B657-482E-810D-3321F4B962AA}"/>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514169" y="2856391"/>
            <a:ext cx="2846565" cy="4001609"/>
          </a:xfrm>
        </p:spPr>
      </p:pic>
      <p:pic>
        <p:nvPicPr>
          <p:cNvPr id="16" name="Picture Placeholder 15" descr="The Northern Lights ">
            <a:extLst>
              <a:ext uri="{FF2B5EF4-FFF2-40B4-BE49-F238E27FC236}">
                <a16:creationId xmlns:a16="http://schemas.microsoft.com/office/drawing/2014/main" id="{0B4EBE43-9BF3-4053-9882-9A8FE1110EEF}"/>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9356456" y="2828943"/>
            <a:ext cx="2835544" cy="4038805"/>
          </a:xfrm>
        </p:spPr>
      </p:pic>
      <p:sp>
        <p:nvSpPr>
          <p:cNvPr id="19" name="Date Placeholder 18">
            <a:extLst>
              <a:ext uri="{FF2B5EF4-FFF2-40B4-BE49-F238E27FC236}">
                <a16:creationId xmlns:a16="http://schemas.microsoft.com/office/drawing/2014/main" id="{C1DB8175-C36B-4576-9F4C-02F5CFEA546C}"/>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21" name="Slide Number Placeholder 20">
            <a:extLst>
              <a:ext uri="{FF2B5EF4-FFF2-40B4-BE49-F238E27FC236}">
                <a16:creationId xmlns:a16="http://schemas.microsoft.com/office/drawing/2014/main" id="{04AC6251-86B6-46D0-9E3A-E833E8CCD8DE}"/>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3</a:t>
            </a:fld>
            <a:endParaRPr lang="en-GB" dirty="0"/>
          </a:p>
        </p:txBody>
      </p:sp>
      <p:pic>
        <p:nvPicPr>
          <p:cNvPr id="2" name="Picture 1">
            <a:extLst>
              <a:ext uri="{FF2B5EF4-FFF2-40B4-BE49-F238E27FC236}">
                <a16:creationId xmlns:a16="http://schemas.microsoft.com/office/drawing/2014/main" id="{5F212DC8-6D73-2A9A-32B2-32244164BC4A}"/>
              </a:ext>
            </a:extLst>
          </p:cNvPr>
          <p:cNvPicPr>
            <a:picLocks noChangeAspect="1"/>
          </p:cNvPicPr>
          <p:nvPr/>
        </p:nvPicPr>
        <p:blipFill>
          <a:blip r:embed="rId6"/>
          <a:stretch>
            <a:fillRect/>
          </a:stretch>
        </p:blipFill>
        <p:spPr>
          <a:xfrm>
            <a:off x="9356456" y="56955"/>
            <a:ext cx="2727957" cy="2705283"/>
          </a:xfrm>
          <a:prstGeom prst="rect">
            <a:avLst/>
          </a:prstGeom>
        </p:spPr>
      </p:pic>
      <p:sp>
        <p:nvSpPr>
          <p:cNvPr id="4" name="TextBox 3">
            <a:extLst>
              <a:ext uri="{FF2B5EF4-FFF2-40B4-BE49-F238E27FC236}">
                <a16:creationId xmlns:a16="http://schemas.microsoft.com/office/drawing/2014/main" id="{4B4B6DFD-EB87-32D0-5991-FDEB64539D48}"/>
              </a:ext>
            </a:extLst>
          </p:cNvPr>
          <p:cNvSpPr txBox="1"/>
          <p:nvPr/>
        </p:nvSpPr>
        <p:spPr>
          <a:xfrm>
            <a:off x="9569514" y="2421385"/>
            <a:ext cx="2608357" cy="369332"/>
          </a:xfrm>
          <a:prstGeom prst="rect">
            <a:avLst/>
          </a:prstGeom>
          <a:noFill/>
        </p:spPr>
        <p:txBody>
          <a:bodyPr wrap="square">
            <a:spAutoFit/>
          </a:bodyPr>
          <a:lstStyle/>
          <a:p>
            <a:r>
              <a:rPr lang="en-GB" dirty="0"/>
              <a:t>https://www.ddauk.org/</a:t>
            </a:r>
          </a:p>
        </p:txBody>
      </p:sp>
    </p:spTree>
    <p:extLst>
      <p:ext uri="{BB962C8B-B14F-4D97-AF65-F5344CB8AC3E}">
        <p14:creationId xmlns:p14="http://schemas.microsoft.com/office/powerpoint/2010/main" val="154483849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Title 58">
            <a:extLst>
              <a:ext uri="{FF2B5EF4-FFF2-40B4-BE49-F238E27FC236}">
                <a16:creationId xmlns:a16="http://schemas.microsoft.com/office/drawing/2014/main" id="{FD483A78-48D6-4682-BE37-B2D0C566DB9D}"/>
              </a:ext>
            </a:extLst>
          </p:cNvPr>
          <p:cNvSpPr>
            <a:spLocks noGrp="1"/>
          </p:cNvSpPr>
          <p:nvPr>
            <p:ph type="title"/>
          </p:nvPr>
        </p:nvSpPr>
        <p:spPr>
          <a:xfrm>
            <a:off x="2743200" y="1"/>
            <a:ext cx="9432315" cy="1944910"/>
          </a:xfrm>
        </p:spPr>
        <p:txBody>
          <a:bodyPr rtlCol="0"/>
          <a:lstStyle/>
          <a:p>
            <a:r>
              <a:rPr lang="en-GB" b="1" dirty="0">
                <a:solidFill>
                  <a:srgbClr val="FF9900"/>
                </a:solidFill>
              </a:rPr>
              <a:t>Prevalence of Dual Diagnosis in Young Adults</a:t>
            </a:r>
            <a:br>
              <a:rPr lang="en-GB" dirty="0"/>
            </a:br>
            <a:endParaRPr lang="en-GB" dirty="0"/>
          </a:p>
        </p:txBody>
      </p:sp>
      <p:pic>
        <p:nvPicPr>
          <p:cNvPr id="8" name="Picture Placeholder 7" descr="A picture containing sky, outdoor, sunset, sun, satellite">
            <a:extLst>
              <a:ext uri="{FF2B5EF4-FFF2-40B4-BE49-F238E27FC236}">
                <a16:creationId xmlns:a16="http://schemas.microsoft.com/office/drawing/2014/main" id="{1424FF41-F655-4118-95E4-CC03D489668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l="33" r="33"/>
          <a:stretch/>
        </p:blipFill>
        <p:spPr>
          <a:xfrm>
            <a:off x="-16483" y="0"/>
            <a:ext cx="2773332" cy="2202508"/>
          </a:xfrm>
        </p:spPr>
      </p:pic>
      <p:pic>
        <p:nvPicPr>
          <p:cNvPr id="10" name="Picture Placeholder 9" descr="A picture containing sky, outdoor, stars, satellite">
            <a:extLst>
              <a:ext uri="{FF2B5EF4-FFF2-40B4-BE49-F238E27FC236}">
                <a16:creationId xmlns:a16="http://schemas.microsoft.com/office/drawing/2014/main" id="{9CB36CBF-780F-44BF-90F7-7C2E32629C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l="10" r="10"/>
          <a:stretch/>
        </p:blipFill>
        <p:spPr>
          <a:xfrm>
            <a:off x="-16484" y="2202508"/>
            <a:ext cx="2773332" cy="2327746"/>
          </a:xfrm>
        </p:spPr>
      </p:pic>
      <p:pic>
        <p:nvPicPr>
          <p:cNvPr id="12" name="Picture Placeholder 11" descr="Star in the evening sky">
            <a:extLst>
              <a:ext uri="{FF2B5EF4-FFF2-40B4-BE49-F238E27FC236}">
                <a16:creationId xmlns:a16="http://schemas.microsoft.com/office/drawing/2014/main" id="{09C1E283-54F6-4BE3-BD4B-B4C5888D08C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24" b="24"/>
          <a:stretch/>
        </p:blipFill>
        <p:spPr>
          <a:xfrm>
            <a:off x="-16484" y="4530254"/>
            <a:ext cx="2773332" cy="2327746"/>
          </a:xfrm>
        </p:spPr>
      </p:pic>
      <p:sp>
        <p:nvSpPr>
          <p:cNvPr id="3" name="Content Placeholder 2">
            <a:extLst>
              <a:ext uri="{FF2B5EF4-FFF2-40B4-BE49-F238E27FC236}">
                <a16:creationId xmlns:a16="http://schemas.microsoft.com/office/drawing/2014/main" id="{42AFE50A-6F33-40AD-9446-D7F6D1B310CF}"/>
              </a:ext>
            </a:extLst>
          </p:cNvPr>
          <p:cNvSpPr>
            <a:spLocks noGrp="1"/>
          </p:cNvSpPr>
          <p:nvPr>
            <p:ph idx="1"/>
          </p:nvPr>
        </p:nvSpPr>
        <p:spPr>
          <a:xfrm>
            <a:off x="2975957" y="2419004"/>
            <a:ext cx="8188036" cy="4123112"/>
          </a:xfrm>
        </p:spPr>
        <p:txBody>
          <a:bodyPr rtlCol="0">
            <a:normAutofit/>
          </a:bodyPr>
          <a:lstStyle/>
          <a:p>
            <a:pPr marL="342900" indent="-342900">
              <a:lnSpc>
                <a:spcPct val="115000"/>
              </a:lnSpc>
              <a:spcAft>
                <a:spcPts val="800"/>
              </a:spcAft>
              <a:buFont typeface="Wingdings" panose="05000000000000000000" pitchFamily="2" charset="2"/>
              <a:buChar char="Ø"/>
            </a:pP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342900" indent="-342900">
              <a:lnSpc>
                <a:spcPct val="115000"/>
              </a:lnSpc>
              <a:spcAft>
                <a:spcPts val="800"/>
              </a:spcAft>
              <a:buFont typeface="Wingdings" panose="05000000000000000000" pitchFamily="2" charset="2"/>
              <a:buChar char="Ø"/>
            </a:pPr>
            <a:r>
              <a:rPr lang="en-GB" sz="1600" kern="100" dirty="0">
                <a:effectLst/>
                <a:latin typeface="Arial" panose="020B0604020202020204" pitchFamily="34" charset="0"/>
                <a:ea typeface="DengXian" panose="02010600030101010101" pitchFamily="2" charset="-122"/>
                <a:cs typeface="Arial" panose="020B0604020202020204" pitchFamily="34" charset="0"/>
              </a:rPr>
              <a:t>Dual diagnosis, characterized by the co-occurrence of mental health disorders and substance use disorders (Antia-Otong et., al 2016), it presents a significant public health challenge in the UK, particularly among young adults. </a:t>
            </a:r>
          </a:p>
          <a:p>
            <a:pPr marL="342900" indent="-342900">
              <a:lnSpc>
                <a:spcPct val="115000"/>
              </a:lnSpc>
              <a:spcAft>
                <a:spcPts val="800"/>
              </a:spcAft>
              <a:buFont typeface="Wingdings" panose="05000000000000000000" pitchFamily="2" charset="2"/>
              <a:buChar char="Ø"/>
            </a:pPr>
            <a:r>
              <a:rPr lang="en-GB" sz="1600" kern="100" dirty="0">
                <a:effectLst/>
                <a:latin typeface="Arial" panose="020B0604020202020204" pitchFamily="34" charset="0"/>
                <a:ea typeface="DengXian" panose="02010600030101010101" pitchFamily="2" charset="-122"/>
                <a:cs typeface="Arial" panose="020B0604020202020204" pitchFamily="34" charset="0"/>
              </a:rPr>
              <a:t>Recent estimates suggest that approximately 1 in 4 individuals with a mental health disorder also have a substance use disorder, indicating the complexity of these intertwined conditions (NHS England, 2022). </a:t>
            </a:r>
          </a:p>
          <a:p>
            <a:pPr marL="342900" indent="-342900">
              <a:lnSpc>
                <a:spcPct val="115000"/>
              </a:lnSpc>
              <a:spcAft>
                <a:spcPts val="800"/>
              </a:spcAft>
              <a:buFont typeface="Wingdings" panose="05000000000000000000" pitchFamily="2" charset="2"/>
              <a:buChar char="Ø"/>
            </a:pPr>
            <a:r>
              <a:rPr lang="en-GB" sz="1600" kern="100" dirty="0">
                <a:effectLst/>
                <a:latin typeface="Arial" panose="020B0604020202020204" pitchFamily="34" charset="0"/>
                <a:ea typeface="DengXian" panose="02010600030101010101" pitchFamily="2" charset="-122"/>
                <a:cs typeface="Arial" panose="020B0604020202020204" pitchFamily="34" charset="0"/>
              </a:rPr>
              <a:t>The Royal College of Psychiatrists (2023) reports that around 50% of individuals with severe mental health issues also experience substance misuse, complicating treatment and recovery pathways (Centre for Mental Health, 2023).</a:t>
            </a:r>
          </a:p>
        </p:txBody>
      </p:sp>
      <p:sp>
        <p:nvSpPr>
          <p:cNvPr id="14" name="Footer Placeholder 13">
            <a:extLst>
              <a:ext uri="{FF2B5EF4-FFF2-40B4-BE49-F238E27FC236}">
                <a16:creationId xmlns:a16="http://schemas.microsoft.com/office/drawing/2014/main" id="{F2598B45-0899-4C64-A088-FE0583534F45}"/>
              </a:ext>
            </a:extLst>
          </p:cNvPr>
          <p:cNvSpPr>
            <a:spLocks noGrp="1"/>
          </p:cNvSpPr>
          <p:nvPr>
            <p:ph type="ftr" sz="quarter" idx="11"/>
          </p:nvPr>
        </p:nvSpPr>
        <p:spPr>
          <a:xfrm>
            <a:off x="914400" y="6434560"/>
            <a:ext cx="3428012" cy="365125"/>
          </a:xfrm>
        </p:spPr>
        <p:txBody>
          <a:bodyPr rtlCol="0"/>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000" b="0" i="0" u="none" strike="noStrike" kern="1200" cap="none" spc="50" normalizeH="0" baseline="0" noProof="0" dirty="0">
                <a:ln>
                  <a:noFill/>
                </a:ln>
                <a:solidFill>
                  <a:srgbClr val="18818C"/>
                </a:solidFill>
                <a:effectLst/>
                <a:uLnTx/>
                <a:uFillTx/>
                <a:latin typeface="Arial Nova Light"/>
                <a:ea typeface="+mn-ea"/>
                <a:cs typeface="+mn-cs"/>
              </a:rPr>
              <a:t>Nomathemba Amanda Socikwa</a:t>
            </a:r>
          </a:p>
        </p:txBody>
      </p:sp>
      <p:sp>
        <p:nvSpPr>
          <p:cNvPr id="13" name="Date Placeholder 12">
            <a:extLst>
              <a:ext uri="{FF2B5EF4-FFF2-40B4-BE49-F238E27FC236}">
                <a16:creationId xmlns:a16="http://schemas.microsoft.com/office/drawing/2014/main" id="{A3967E21-B2F3-45A0-8DC7-5AA3CCC51699}"/>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15" name="Slide Number Placeholder 14">
            <a:extLst>
              <a:ext uri="{FF2B5EF4-FFF2-40B4-BE49-F238E27FC236}">
                <a16:creationId xmlns:a16="http://schemas.microsoft.com/office/drawing/2014/main" id="{E87B0019-071E-4C19-9139-35D5377D2C85}"/>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4</a:t>
            </a:fld>
            <a:endParaRPr lang="en-GB" dirty="0"/>
          </a:p>
        </p:txBody>
      </p:sp>
      <p:pic>
        <p:nvPicPr>
          <p:cNvPr id="2" name="Picture 1">
            <a:extLst>
              <a:ext uri="{FF2B5EF4-FFF2-40B4-BE49-F238E27FC236}">
                <a16:creationId xmlns:a16="http://schemas.microsoft.com/office/drawing/2014/main" id="{108308BE-647B-7301-4C0D-68E9F15E9EE2}"/>
              </a:ext>
            </a:extLst>
          </p:cNvPr>
          <p:cNvPicPr>
            <a:picLocks noChangeAspect="1"/>
          </p:cNvPicPr>
          <p:nvPr/>
        </p:nvPicPr>
        <p:blipFill>
          <a:blip r:embed="rId5"/>
          <a:stretch>
            <a:fillRect/>
          </a:stretch>
        </p:blipFill>
        <p:spPr>
          <a:xfrm>
            <a:off x="-30133" y="2165144"/>
            <a:ext cx="2773333" cy="2660072"/>
          </a:xfrm>
          <a:prstGeom prst="rect">
            <a:avLst/>
          </a:prstGeom>
        </p:spPr>
      </p:pic>
      <p:sp>
        <p:nvSpPr>
          <p:cNvPr id="5" name="TextBox 4">
            <a:extLst>
              <a:ext uri="{FF2B5EF4-FFF2-40B4-BE49-F238E27FC236}">
                <a16:creationId xmlns:a16="http://schemas.microsoft.com/office/drawing/2014/main" id="{26822AE3-10FD-DBA7-9DF6-C5BF245729F3}"/>
              </a:ext>
            </a:extLst>
          </p:cNvPr>
          <p:cNvSpPr txBox="1"/>
          <p:nvPr/>
        </p:nvSpPr>
        <p:spPr>
          <a:xfrm>
            <a:off x="-73725" y="4862580"/>
            <a:ext cx="4416137" cy="276999"/>
          </a:xfrm>
          <a:prstGeom prst="rect">
            <a:avLst/>
          </a:prstGeom>
          <a:noFill/>
        </p:spPr>
        <p:txBody>
          <a:bodyPr wrap="square">
            <a:spAutoFit/>
          </a:bodyPr>
          <a:lstStyle/>
          <a:p>
            <a:r>
              <a:rPr lang="en-GB" sz="1200" dirty="0"/>
              <a:t>https://www.instagram.com/p/DOfqTE2k7pj/</a:t>
            </a:r>
          </a:p>
        </p:txBody>
      </p:sp>
    </p:spTree>
    <p:extLst>
      <p:ext uri="{BB962C8B-B14F-4D97-AF65-F5344CB8AC3E}">
        <p14:creationId xmlns:p14="http://schemas.microsoft.com/office/powerpoint/2010/main" val="1620920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1ED9-04DB-4CDE-9061-CBB220C8211E}"/>
              </a:ext>
            </a:extLst>
          </p:cNvPr>
          <p:cNvSpPr>
            <a:spLocks noGrp="1"/>
          </p:cNvSpPr>
          <p:nvPr>
            <p:ph type="ctrTitle"/>
          </p:nvPr>
        </p:nvSpPr>
        <p:spPr>
          <a:xfrm>
            <a:off x="914400" y="685798"/>
            <a:ext cx="7714211" cy="1974275"/>
          </a:xfrm>
        </p:spPr>
        <p:txBody>
          <a:bodyPr rtlCol="0">
            <a:normAutofit fontScale="90000"/>
          </a:bodyPr>
          <a:lstStyle/>
          <a:p>
            <a:r>
              <a:rPr lang="en-GB" dirty="0">
                <a:solidFill>
                  <a:srgbClr val="FF9900"/>
                </a:solidFill>
              </a:rPr>
              <a:t>Statistical Information on Affected Individuals</a:t>
            </a:r>
            <a:br>
              <a:rPr lang="en-GB" dirty="0"/>
            </a:br>
            <a:br>
              <a:rPr lang="en-GB" dirty="0"/>
            </a:br>
            <a:endParaRPr lang="en-GB" dirty="0"/>
          </a:p>
        </p:txBody>
      </p:sp>
      <p:pic>
        <p:nvPicPr>
          <p:cNvPr id="6" name="Picture Placeholder 5" descr="Moon in the evening sky">
            <a:extLst>
              <a:ext uri="{FF2B5EF4-FFF2-40B4-BE49-F238E27FC236}">
                <a16:creationId xmlns:a16="http://schemas.microsoft.com/office/drawing/2014/main" id="{F5199BAF-8671-4A5C-B912-4B2556FF9B3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096000" y="-66501"/>
            <a:ext cx="6134099" cy="6857999"/>
          </a:xfrm>
        </p:spPr>
      </p:pic>
      <p:sp>
        <p:nvSpPr>
          <p:cNvPr id="3" name="Subtitle 2">
            <a:extLst>
              <a:ext uri="{FF2B5EF4-FFF2-40B4-BE49-F238E27FC236}">
                <a16:creationId xmlns:a16="http://schemas.microsoft.com/office/drawing/2014/main" id="{855FC34B-AEBB-4162-8BC0-9234A2B83958}"/>
              </a:ext>
            </a:extLst>
          </p:cNvPr>
          <p:cNvSpPr>
            <a:spLocks noGrp="1"/>
          </p:cNvSpPr>
          <p:nvPr>
            <p:ph type="subTitle" idx="1"/>
          </p:nvPr>
        </p:nvSpPr>
        <p:spPr>
          <a:xfrm>
            <a:off x="0" y="1878676"/>
            <a:ext cx="12192000" cy="4979325"/>
          </a:xfrm>
        </p:spPr>
        <p:txBody>
          <a:bodyPr rtlCol="0">
            <a:normAutofit/>
          </a:bodyPr>
          <a:lstStyle/>
          <a:p>
            <a:pPr marL="1257300" indent="-342900">
              <a:lnSpc>
                <a:spcPct val="170000"/>
              </a:lnSpc>
              <a:buFont typeface="Wingdings" panose="05000000000000000000" pitchFamily="2" charset="2"/>
              <a:buChar char="Ø"/>
            </a:pPr>
            <a:r>
              <a:rPr lang="en-GB" sz="1900" dirty="0">
                <a:latin typeface="Arial" panose="020B0604020202020204" pitchFamily="34" charset="0"/>
                <a:cs typeface="Arial" panose="020B0604020202020204" pitchFamily="34" charset="0"/>
              </a:rPr>
              <a:t>According to the NHS, about 1.5 million young people aged 16-24 in the UK are estimated to have a mental health disorder, with a significant proportion also engaging in substance misuse. </a:t>
            </a:r>
          </a:p>
          <a:p>
            <a:pPr marL="1257300" indent="-342900">
              <a:lnSpc>
                <a:spcPct val="170000"/>
              </a:lnSpc>
              <a:buFont typeface="Wingdings" panose="05000000000000000000" pitchFamily="2" charset="2"/>
              <a:buChar char="Ø"/>
            </a:pPr>
            <a:r>
              <a:rPr lang="en-GB" sz="1900" dirty="0">
                <a:latin typeface="Arial" panose="020B0604020202020204" pitchFamily="34" charset="0"/>
                <a:cs typeface="Arial" panose="020B0604020202020204" pitchFamily="34" charset="0"/>
              </a:rPr>
              <a:t>Specifically, the 2023 Health Survey for England indicated that 15% of young adults reported hazardous drinking patterns, while 10% indicated illicit drug use, often in conjunction with mental health issues (NHS England, 2022). </a:t>
            </a:r>
          </a:p>
          <a:p>
            <a:pPr marL="1257300" indent="-342900">
              <a:lnSpc>
                <a:spcPct val="170000"/>
              </a:lnSpc>
              <a:buFont typeface="Wingdings" panose="05000000000000000000" pitchFamily="2" charset="2"/>
              <a:buChar char="Ø"/>
            </a:pPr>
            <a:r>
              <a:rPr lang="en-GB" sz="1900" dirty="0">
                <a:latin typeface="Arial" panose="020B0604020202020204" pitchFamily="34" charset="0"/>
                <a:cs typeface="Arial" panose="020B0604020202020204" pitchFamily="34" charset="0"/>
              </a:rPr>
              <a:t>Furthermore, the Mental Health Foundation has noted that young adults with dual diagnosis are at a higher risk of homelessness, unemployment, and social exclusion, exacerbating their health and social care needs (Mental Health Foundation, 2023).</a:t>
            </a:r>
          </a:p>
          <a:p>
            <a:pPr rtl="0"/>
            <a:endParaRPr lang="en-GB" dirty="0"/>
          </a:p>
        </p:txBody>
      </p:sp>
    </p:spTree>
    <p:extLst>
      <p:ext uri="{BB962C8B-B14F-4D97-AF65-F5344CB8AC3E}">
        <p14:creationId xmlns:p14="http://schemas.microsoft.com/office/powerpoint/2010/main" val="326607676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074EFDE-BA5F-45C9-82A2-B73BB548FADE}"/>
              </a:ext>
            </a:extLst>
          </p:cNvPr>
          <p:cNvSpPr>
            <a:spLocks noGrp="1"/>
          </p:cNvSpPr>
          <p:nvPr>
            <p:ph type="title"/>
          </p:nvPr>
        </p:nvSpPr>
        <p:spPr>
          <a:xfrm>
            <a:off x="5963479" y="45847"/>
            <a:ext cx="5618922" cy="2093054"/>
          </a:xfrm>
        </p:spPr>
        <p:txBody>
          <a:bodyPr rtlCol="0" anchor="ctr" anchorCtr="0">
            <a:normAutofit/>
          </a:bodyPr>
          <a:lstStyle/>
          <a:p>
            <a:r>
              <a:rPr lang="en-GB" sz="3700" dirty="0">
                <a:solidFill>
                  <a:srgbClr val="FF9900"/>
                </a:solidFill>
              </a:rPr>
              <a:t>Rationale for Research</a:t>
            </a:r>
            <a:br>
              <a:rPr lang="en-GB" sz="3700" dirty="0">
                <a:solidFill>
                  <a:srgbClr val="FFFFFF"/>
                </a:solidFill>
              </a:rPr>
            </a:br>
            <a:endParaRPr lang="en-GB" sz="3700" dirty="0">
              <a:solidFill>
                <a:srgbClr val="FFFFFF"/>
              </a:solidFill>
            </a:endParaRPr>
          </a:p>
        </p:txBody>
      </p:sp>
      <p:pic>
        <p:nvPicPr>
          <p:cNvPr id="13" name="Picture Placeholder 12" descr="The Northern Lights ">
            <a:extLst>
              <a:ext uri="{FF2B5EF4-FFF2-40B4-BE49-F238E27FC236}">
                <a16:creationId xmlns:a16="http://schemas.microsoft.com/office/drawing/2014/main" id="{36B7155F-34CC-4B9E-A9FB-FA34CA0B36E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t="14961" r="2" b="2650"/>
          <a:stretch>
            <a:fillRect/>
          </a:stretch>
        </p:blipFill>
        <p:spPr>
          <a:xfrm>
            <a:off x="0" y="45846"/>
            <a:ext cx="5187142" cy="6857999"/>
          </a:xfrm>
          <a:noFill/>
        </p:spPr>
      </p:pic>
      <p:sp>
        <p:nvSpPr>
          <p:cNvPr id="10" name="Subtitle 9">
            <a:extLst>
              <a:ext uri="{FF2B5EF4-FFF2-40B4-BE49-F238E27FC236}">
                <a16:creationId xmlns:a16="http://schemas.microsoft.com/office/drawing/2014/main" id="{FD6DBFEE-49C8-4A03-9DB6-00EECA975BDD}"/>
              </a:ext>
            </a:extLst>
          </p:cNvPr>
          <p:cNvSpPr>
            <a:spLocks noGrp="1"/>
          </p:cNvSpPr>
          <p:nvPr>
            <p:ph idx="1"/>
          </p:nvPr>
        </p:nvSpPr>
        <p:spPr>
          <a:xfrm>
            <a:off x="5394057" y="1520191"/>
            <a:ext cx="6690356" cy="4652010"/>
          </a:xfrm>
        </p:spPr>
        <p:txBody>
          <a:bodyPr rtlCol="0">
            <a:normAutofit/>
          </a:bodyPr>
          <a:lstStyle/>
          <a:p>
            <a:pPr>
              <a:lnSpc>
                <a:spcPct val="110000"/>
              </a:lnSpc>
            </a:pPr>
            <a:r>
              <a:rPr lang="en-GB" dirty="0">
                <a:solidFill>
                  <a:srgbClr val="FFFFFF"/>
                </a:solidFill>
                <a:latin typeface="Arial" panose="020B0604020202020204" pitchFamily="34" charset="0"/>
                <a:cs typeface="Arial" panose="020B0604020202020204" pitchFamily="34" charset="0"/>
              </a:rPr>
              <a:t>Reasons for Conducting Research</a:t>
            </a:r>
          </a:p>
          <a:p>
            <a:pPr marL="342900" indent="-342900">
              <a:lnSpc>
                <a:spcPct val="110000"/>
              </a:lnSpc>
              <a:buFont typeface="Wingdings" panose="05000000000000000000" pitchFamily="2" charset="2"/>
              <a:buChar char="Ø"/>
            </a:pPr>
            <a:r>
              <a:rPr lang="en-GB" dirty="0">
                <a:solidFill>
                  <a:srgbClr val="FFFFFF"/>
                </a:solidFill>
                <a:latin typeface="Arial" panose="020B0604020202020204" pitchFamily="34" charset="0"/>
                <a:cs typeface="Arial" panose="020B0604020202020204" pitchFamily="34" charset="0"/>
              </a:rPr>
              <a:t>The urgency of researching integrated public health and social care pathways for young adults with dual diagnosis stems from the increasing prevalence of these disorders and the inadequacy of current treatment frameworks. </a:t>
            </a:r>
          </a:p>
          <a:p>
            <a:pPr marL="342900" indent="-342900">
              <a:lnSpc>
                <a:spcPct val="110000"/>
              </a:lnSpc>
              <a:buFont typeface="Wingdings" panose="05000000000000000000" pitchFamily="2" charset="2"/>
              <a:buChar char="Ø"/>
            </a:pPr>
            <a:r>
              <a:rPr lang="en-GB" dirty="0">
                <a:solidFill>
                  <a:srgbClr val="FFFFFF"/>
                </a:solidFill>
                <a:latin typeface="Arial" panose="020B0604020202020204" pitchFamily="34" charset="0"/>
                <a:cs typeface="Arial" panose="020B0604020202020204" pitchFamily="34" charset="0"/>
              </a:rPr>
              <a:t>Existing services often operate in silos, failing to address the complex needs of this population. The integration of health and social care services is crucial to provide comprehensive support that addresses both mental health and substance use issues simultaneously (NHS England, 2022).</a:t>
            </a:r>
          </a:p>
          <a:p>
            <a:pPr rtl="0">
              <a:lnSpc>
                <a:spcPct val="110000"/>
              </a:lnSpc>
            </a:pPr>
            <a:endParaRPr lang="en-GB" sz="1700" dirty="0">
              <a:solidFill>
                <a:srgbClr val="FFFFFF"/>
              </a:solidFill>
            </a:endParaRPr>
          </a:p>
        </p:txBody>
      </p:sp>
      <p:sp>
        <p:nvSpPr>
          <p:cNvPr id="15" name="Footer Placeholder 14">
            <a:extLst>
              <a:ext uri="{FF2B5EF4-FFF2-40B4-BE49-F238E27FC236}">
                <a16:creationId xmlns:a16="http://schemas.microsoft.com/office/drawing/2014/main" id="{EDCF2EF8-141F-4B02-8F8E-6A1F3FE31BC6}"/>
              </a:ext>
            </a:extLst>
          </p:cNvPr>
          <p:cNvSpPr>
            <a:spLocks noGrp="1"/>
          </p:cNvSpPr>
          <p:nvPr>
            <p:ph type="ftr" sz="quarter" idx="11"/>
          </p:nvPr>
        </p:nvSpPr>
        <p:spPr>
          <a:xfrm>
            <a:off x="914400" y="6434560"/>
            <a:ext cx="3428012" cy="365125"/>
          </a:xfrm>
        </p:spPr>
        <p:txBody>
          <a:bodyPr rtlCol="0" anchor="ctr">
            <a:normAutofit/>
          </a:bodyPr>
          <a:lstStyle/>
          <a:p>
            <a:pPr>
              <a:spcAft>
                <a:spcPts val="600"/>
              </a:spcAft>
            </a:pPr>
            <a:r>
              <a:rPr lang="en-GB"/>
              <a:t>Nomathemba Amanda Socikwa</a:t>
            </a:r>
          </a:p>
          <a:p>
            <a:pPr rtl="0">
              <a:spcAft>
                <a:spcPts val="600"/>
              </a:spcAft>
            </a:pPr>
            <a:endParaRPr lang="en-GB" dirty="0"/>
          </a:p>
        </p:txBody>
      </p:sp>
      <p:sp>
        <p:nvSpPr>
          <p:cNvPr id="14" name="Date Placeholder 13">
            <a:extLst>
              <a:ext uri="{FF2B5EF4-FFF2-40B4-BE49-F238E27FC236}">
                <a16:creationId xmlns:a16="http://schemas.microsoft.com/office/drawing/2014/main" id="{FA7015F5-9F09-48BB-B4BE-E11F885F1F25}"/>
              </a:ext>
            </a:extLst>
          </p:cNvPr>
          <p:cNvSpPr>
            <a:spLocks noGrp="1"/>
          </p:cNvSpPr>
          <p:nvPr>
            <p:ph type="dt" sz="half" idx="10"/>
          </p:nvPr>
        </p:nvSpPr>
        <p:spPr>
          <a:xfrm>
            <a:off x="9017000" y="6433202"/>
            <a:ext cx="2374150" cy="367841"/>
          </a:xfrm>
        </p:spPr>
        <p:txBody>
          <a:bodyPr rtlCol="0" anchor="ctr">
            <a:normAutofit/>
          </a:bodyPr>
          <a:lstStyle/>
          <a:p>
            <a:pPr rtl="0">
              <a:spcAft>
                <a:spcPts val="600"/>
              </a:spcAft>
            </a:pPr>
            <a:r>
              <a:rPr lang="en-GB"/>
              <a:t>2/8/20XX</a:t>
            </a:r>
          </a:p>
        </p:txBody>
      </p:sp>
      <p:sp>
        <p:nvSpPr>
          <p:cNvPr id="16" name="Slide Number Placeholder 15">
            <a:extLst>
              <a:ext uri="{FF2B5EF4-FFF2-40B4-BE49-F238E27FC236}">
                <a16:creationId xmlns:a16="http://schemas.microsoft.com/office/drawing/2014/main" id="{3EBD2A47-3DF2-4802-95E2-3AF0635E9FB5}"/>
              </a:ext>
            </a:extLst>
          </p:cNvPr>
          <p:cNvSpPr>
            <a:spLocks noGrp="1"/>
          </p:cNvSpPr>
          <p:nvPr>
            <p:ph type="sldNum" sz="quarter" idx="12"/>
          </p:nvPr>
        </p:nvSpPr>
        <p:spPr>
          <a:xfrm>
            <a:off x="11391150" y="6433203"/>
            <a:ext cx="693263" cy="367842"/>
          </a:xfrm>
        </p:spPr>
        <p:txBody>
          <a:bodyPr rtlCol="0" anchor="ctr">
            <a:normAutofit/>
          </a:bodyPr>
          <a:lstStyle/>
          <a:p>
            <a:pPr rtl="0">
              <a:lnSpc>
                <a:spcPct val="90000"/>
              </a:lnSpc>
              <a:spcAft>
                <a:spcPts val="600"/>
              </a:spcAft>
            </a:pPr>
            <a:fld id="{08AB70BE-1769-45B8-85A6-0C837432C7E6}" type="slidenum">
              <a:rPr lang="en-GB" sz="1900" smtClean="0"/>
              <a:pPr rtl="0">
                <a:lnSpc>
                  <a:spcPct val="90000"/>
                </a:lnSpc>
                <a:spcAft>
                  <a:spcPts val="600"/>
                </a:spcAft>
              </a:pPr>
              <a:t>6</a:t>
            </a:fld>
            <a:endParaRPr lang="en-GB" sz="1900"/>
          </a:p>
        </p:txBody>
      </p:sp>
      <p:pic>
        <p:nvPicPr>
          <p:cNvPr id="2" name="Picture 1">
            <a:extLst>
              <a:ext uri="{FF2B5EF4-FFF2-40B4-BE49-F238E27FC236}">
                <a16:creationId xmlns:a16="http://schemas.microsoft.com/office/drawing/2014/main" id="{B033A7BC-CC9F-3795-7E08-45DFB1BB417D}"/>
              </a:ext>
            </a:extLst>
          </p:cNvPr>
          <p:cNvPicPr>
            <a:picLocks noChangeAspect="1"/>
          </p:cNvPicPr>
          <p:nvPr/>
        </p:nvPicPr>
        <p:blipFill>
          <a:blip r:embed="rId3"/>
          <a:stretch>
            <a:fillRect/>
          </a:stretch>
        </p:blipFill>
        <p:spPr>
          <a:xfrm>
            <a:off x="80010" y="754379"/>
            <a:ext cx="4537710" cy="5154931"/>
          </a:xfrm>
          <a:prstGeom prst="rect">
            <a:avLst/>
          </a:prstGeom>
        </p:spPr>
      </p:pic>
      <p:sp>
        <p:nvSpPr>
          <p:cNvPr id="4" name="TextBox 3">
            <a:extLst>
              <a:ext uri="{FF2B5EF4-FFF2-40B4-BE49-F238E27FC236}">
                <a16:creationId xmlns:a16="http://schemas.microsoft.com/office/drawing/2014/main" id="{3CBCB8D5-D13E-9E1B-AF1F-D2317EFF89F5}"/>
              </a:ext>
            </a:extLst>
          </p:cNvPr>
          <p:cNvSpPr txBox="1"/>
          <p:nvPr/>
        </p:nvSpPr>
        <p:spPr>
          <a:xfrm>
            <a:off x="0" y="5592058"/>
            <a:ext cx="6138948" cy="307777"/>
          </a:xfrm>
          <a:prstGeom prst="rect">
            <a:avLst/>
          </a:prstGeom>
          <a:noFill/>
        </p:spPr>
        <p:txBody>
          <a:bodyPr wrap="square">
            <a:spAutoFit/>
          </a:bodyPr>
          <a:lstStyle/>
          <a:p>
            <a:r>
              <a:rPr lang="en-GB" sz="1400" dirty="0"/>
              <a:t>https://www.youthserenity.com/blog/dualdiagnosis</a:t>
            </a:r>
          </a:p>
        </p:txBody>
      </p:sp>
    </p:spTree>
    <p:extLst>
      <p:ext uri="{BB962C8B-B14F-4D97-AF65-F5344CB8AC3E}">
        <p14:creationId xmlns:p14="http://schemas.microsoft.com/office/powerpoint/2010/main" val="404716204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C466-2297-4C1B-8079-A514AB8D335D}"/>
              </a:ext>
            </a:extLst>
          </p:cNvPr>
          <p:cNvSpPr>
            <a:spLocks noGrp="1"/>
          </p:cNvSpPr>
          <p:nvPr>
            <p:ph type="title"/>
          </p:nvPr>
        </p:nvSpPr>
        <p:spPr>
          <a:xfrm>
            <a:off x="914401" y="443553"/>
            <a:ext cx="9914859" cy="1325880"/>
          </a:xfrm>
        </p:spPr>
        <p:txBody>
          <a:bodyPr rtlCol="0"/>
          <a:lstStyle/>
          <a:p>
            <a:pPr rtl="0"/>
            <a:r>
              <a:rPr lang="en-GB" dirty="0">
                <a:solidFill>
                  <a:srgbClr val="FF9900"/>
                </a:solidFill>
              </a:rPr>
              <a:t>Rationale</a:t>
            </a:r>
            <a:r>
              <a:rPr lang="en-GB" dirty="0"/>
              <a:t> </a:t>
            </a:r>
          </a:p>
        </p:txBody>
      </p:sp>
      <p:sp>
        <p:nvSpPr>
          <p:cNvPr id="3" name="Content Placeholder 2">
            <a:extLst>
              <a:ext uri="{FF2B5EF4-FFF2-40B4-BE49-F238E27FC236}">
                <a16:creationId xmlns:a16="http://schemas.microsoft.com/office/drawing/2014/main" id="{6CC87D86-1B97-419B-878E-C18BA725FF0A}"/>
              </a:ext>
            </a:extLst>
          </p:cNvPr>
          <p:cNvSpPr>
            <a:spLocks noGrp="1"/>
          </p:cNvSpPr>
          <p:nvPr>
            <p:ph idx="1"/>
          </p:nvPr>
        </p:nvSpPr>
        <p:spPr>
          <a:xfrm>
            <a:off x="66502" y="2344190"/>
            <a:ext cx="7256002" cy="4089012"/>
          </a:xfrm>
        </p:spPr>
        <p:txBody>
          <a:bodyPr rtlCol="0">
            <a:normAutofit fontScale="92500" lnSpcReduction="10000"/>
          </a:bodyPr>
          <a:lstStyle/>
          <a:p>
            <a:r>
              <a:rPr lang="en-GB" sz="2400" dirty="0">
                <a:solidFill>
                  <a:srgbClr val="FF9900"/>
                </a:solidFill>
                <a:latin typeface="Arial" panose="020B0604020202020204" pitchFamily="34" charset="0"/>
                <a:cs typeface="Arial" panose="020B0604020202020204" pitchFamily="34" charset="0"/>
              </a:rPr>
              <a:t>Importance and Urgency of the Research</a:t>
            </a:r>
          </a:p>
          <a:p>
            <a:pPr marL="342900" indent="-342900">
              <a:buFont typeface="Wingdings" panose="05000000000000000000" pitchFamily="2" charset="2"/>
              <a:buChar char="Ø"/>
            </a:pPr>
            <a:r>
              <a:rPr lang="en-GB" dirty="0">
                <a:latin typeface="Arial" panose="020B0604020202020204" pitchFamily="34" charset="0"/>
                <a:cs typeface="Arial" panose="020B0604020202020204" pitchFamily="34" charset="0"/>
              </a:rPr>
              <a:t>The need for this research is underscored by the rising rates of mental health disorders and substance misuse among young adults, particularly in the wake of the COVID-19 pandemic, which has exacerbated mental health challenges (Karampela et., al 2025). </a:t>
            </a:r>
          </a:p>
          <a:p>
            <a:pPr marL="342900" indent="-342900">
              <a:buFont typeface="Wingdings" panose="05000000000000000000" pitchFamily="2" charset="2"/>
              <a:buChar char="Ø"/>
            </a:pPr>
            <a:r>
              <a:rPr lang="en-GB" dirty="0">
                <a:latin typeface="Arial" panose="020B0604020202020204" pitchFamily="34" charset="0"/>
                <a:cs typeface="Arial" panose="020B0604020202020204" pitchFamily="34" charset="0"/>
              </a:rPr>
              <a:t>The Health Devolution Commission emphasizes that without effective integrated care systems (ICS), the health and social care needs of young adults with dual diagnosis will remain unmet, leading to poorer health outcomes and increased societal costs (Centre for Mental Health, 2023).</a:t>
            </a:r>
          </a:p>
          <a:p>
            <a:pPr rtl="0"/>
            <a:endParaRPr lang="en-GB" dirty="0"/>
          </a:p>
        </p:txBody>
      </p:sp>
      <p:pic>
        <p:nvPicPr>
          <p:cNvPr id="9" name="Picture Placeholder 8" descr="Moon in the evening sky">
            <a:extLst>
              <a:ext uri="{FF2B5EF4-FFF2-40B4-BE49-F238E27FC236}">
                <a16:creationId xmlns:a16="http://schemas.microsoft.com/office/drawing/2014/main" id="{B7D17764-41DE-474B-801F-3A31C13890C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l="26" r="26"/>
          <a:stretch/>
        </p:blipFill>
        <p:spPr>
          <a:xfrm>
            <a:off x="7326184" y="2126134"/>
            <a:ext cx="2434622" cy="2503056"/>
          </a:xfrm>
        </p:spPr>
      </p:pic>
      <p:pic>
        <p:nvPicPr>
          <p:cNvPr id="11" name="Picture Placeholder 10" descr="A picture containing sky, outdoor, stars, satellite">
            <a:extLst>
              <a:ext uri="{FF2B5EF4-FFF2-40B4-BE49-F238E27FC236}">
                <a16:creationId xmlns:a16="http://schemas.microsoft.com/office/drawing/2014/main" id="{D47600FE-FF70-4943-A9DC-B1AF91EC0CB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165" b="165"/>
          <a:stretch/>
        </p:blipFill>
        <p:spPr>
          <a:xfrm>
            <a:off x="9759092" y="2118839"/>
            <a:ext cx="2432908" cy="2498880"/>
          </a:xfrm>
        </p:spPr>
      </p:pic>
      <p:sp>
        <p:nvSpPr>
          <p:cNvPr id="17" name="Footer Placeholder 16">
            <a:extLst>
              <a:ext uri="{FF2B5EF4-FFF2-40B4-BE49-F238E27FC236}">
                <a16:creationId xmlns:a16="http://schemas.microsoft.com/office/drawing/2014/main" id="{7CF31D05-F197-49CC-87BE-4A7FEB81335F}"/>
              </a:ext>
            </a:extLst>
          </p:cNvPr>
          <p:cNvSpPr>
            <a:spLocks noGrp="1"/>
          </p:cNvSpPr>
          <p:nvPr>
            <p:ph type="ftr" sz="quarter" idx="11"/>
          </p:nvPr>
        </p:nvSpPr>
        <p:spPr>
          <a:xfrm>
            <a:off x="914400" y="6434560"/>
            <a:ext cx="3428012" cy="365125"/>
          </a:xfrm>
        </p:spPr>
        <p:txBody>
          <a:bodyPr rtlCol="0"/>
          <a:lstStyle/>
          <a:p>
            <a:r>
              <a:rPr lang="en-GB" dirty="0">
                <a:solidFill>
                  <a:srgbClr val="18818C"/>
                </a:solidFill>
              </a:rPr>
              <a:t>Nomathemba Amanda Socikwa</a:t>
            </a:r>
          </a:p>
          <a:p>
            <a:pPr rtl="0"/>
            <a:endParaRPr lang="en-GB" dirty="0"/>
          </a:p>
        </p:txBody>
      </p:sp>
      <p:pic>
        <p:nvPicPr>
          <p:cNvPr id="15" name="Picture Placeholder 14" descr="Star in the evening sky">
            <a:extLst>
              <a:ext uri="{FF2B5EF4-FFF2-40B4-BE49-F238E27FC236}">
                <a16:creationId xmlns:a16="http://schemas.microsoft.com/office/drawing/2014/main" id="{0A64F2A4-8811-44F1-825B-9D04590EB45A}"/>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641" b="641"/>
          <a:stretch/>
        </p:blipFill>
        <p:spPr>
          <a:xfrm>
            <a:off x="7324344" y="4503573"/>
            <a:ext cx="2434622" cy="2354427"/>
          </a:xfrm>
        </p:spPr>
      </p:pic>
      <p:pic>
        <p:nvPicPr>
          <p:cNvPr id="13" name="Picture Placeholder 12" descr="The Northern Lights ">
            <a:extLst>
              <a:ext uri="{FF2B5EF4-FFF2-40B4-BE49-F238E27FC236}">
                <a16:creationId xmlns:a16="http://schemas.microsoft.com/office/drawing/2014/main" id="{38CED09D-01FE-44EB-A655-6EC0819B7094}"/>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90" b="490"/>
          <a:stretch/>
        </p:blipFill>
        <p:spPr>
          <a:xfrm>
            <a:off x="9758966" y="4507560"/>
            <a:ext cx="2434622" cy="2350439"/>
          </a:xfrm>
        </p:spPr>
      </p:pic>
      <p:sp>
        <p:nvSpPr>
          <p:cNvPr id="16" name="Date Placeholder 15">
            <a:extLst>
              <a:ext uri="{FF2B5EF4-FFF2-40B4-BE49-F238E27FC236}">
                <a16:creationId xmlns:a16="http://schemas.microsoft.com/office/drawing/2014/main" id="{6D298BC0-D1EE-4B8A-B546-4C8799240D8F}"/>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18" name="Slide Number Placeholder 17">
            <a:extLst>
              <a:ext uri="{FF2B5EF4-FFF2-40B4-BE49-F238E27FC236}">
                <a16:creationId xmlns:a16="http://schemas.microsoft.com/office/drawing/2014/main" id="{0CFCA4BA-5731-4BC1-9FF7-23403BFA938A}"/>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7</a:t>
            </a:fld>
            <a:endParaRPr lang="en-GB" dirty="0"/>
          </a:p>
        </p:txBody>
      </p:sp>
      <p:pic>
        <p:nvPicPr>
          <p:cNvPr id="4" name="Picture 3">
            <a:extLst>
              <a:ext uri="{FF2B5EF4-FFF2-40B4-BE49-F238E27FC236}">
                <a16:creationId xmlns:a16="http://schemas.microsoft.com/office/drawing/2014/main" id="{E6959848-2F15-878A-1FE8-44E935202992}"/>
              </a:ext>
            </a:extLst>
          </p:cNvPr>
          <p:cNvPicPr>
            <a:picLocks noChangeAspect="1"/>
          </p:cNvPicPr>
          <p:nvPr/>
        </p:nvPicPr>
        <p:blipFill>
          <a:blip r:embed="rId6"/>
          <a:stretch>
            <a:fillRect/>
          </a:stretch>
        </p:blipFill>
        <p:spPr>
          <a:xfrm>
            <a:off x="7322504" y="2107368"/>
            <a:ext cx="4869496" cy="4750632"/>
          </a:xfrm>
          <a:prstGeom prst="rect">
            <a:avLst/>
          </a:prstGeom>
        </p:spPr>
      </p:pic>
      <p:sp>
        <p:nvSpPr>
          <p:cNvPr id="6" name="TextBox 5">
            <a:extLst>
              <a:ext uri="{FF2B5EF4-FFF2-40B4-BE49-F238E27FC236}">
                <a16:creationId xmlns:a16="http://schemas.microsoft.com/office/drawing/2014/main" id="{8402F90D-5FA2-AF9C-3D4B-76C2B987E19A}"/>
              </a:ext>
            </a:extLst>
          </p:cNvPr>
          <p:cNvSpPr txBox="1"/>
          <p:nvPr/>
        </p:nvSpPr>
        <p:spPr>
          <a:xfrm>
            <a:off x="6868391" y="6858000"/>
            <a:ext cx="5500947" cy="276999"/>
          </a:xfrm>
          <a:prstGeom prst="rect">
            <a:avLst/>
          </a:prstGeom>
          <a:noFill/>
        </p:spPr>
        <p:txBody>
          <a:bodyPr wrap="square">
            <a:spAutoFit/>
          </a:bodyPr>
          <a:lstStyle/>
          <a:p>
            <a:r>
              <a:rPr lang="en-GB" sz="1200" dirty="0"/>
              <a:t>https://www.sandstonecare.com/blog/dual-diagnosis-young-adult-questions/</a:t>
            </a:r>
          </a:p>
        </p:txBody>
      </p:sp>
    </p:spTree>
    <p:extLst>
      <p:ext uri="{BB962C8B-B14F-4D97-AF65-F5344CB8AC3E}">
        <p14:creationId xmlns:p14="http://schemas.microsoft.com/office/powerpoint/2010/main" val="63763095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927374-29DB-EA72-9435-6F653B8893BB}"/>
              </a:ext>
            </a:extLst>
          </p:cNvPr>
          <p:cNvSpPr>
            <a:spLocks noGrp="1"/>
          </p:cNvSpPr>
          <p:nvPr>
            <p:ph type="title"/>
          </p:nvPr>
        </p:nvSpPr>
        <p:spPr>
          <a:xfrm>
            <a:off x="5963479" y="596393"/>
            <a:ext cx="5618922" cy="1542507"/>
          </a:xfrm>
        </p:spPr>
        <p:txBody>
          <a:bodyPr anchor="ctr">
            <a:normAutofit fontScale="90000"/>
          </a:bodyPr>
          <a:lstStyle/>
          <a:p>
            <a:r>
              <a:rPr lang="en-GB" sz="3400" dirty="0">
                <a:solidFill>
                  <a:srgbClr val="FF9900"/>
                </a:solidFill>
              </a:rPr>
              <a:t>Originality of the Research</a:t>
            </a:r>
            <a:br>
              <a:rPr lang="en-GB" sz="3400" dirty="0">
                <a:solidFill>
                  <a:srgbClr val="FF9900"/>
                </a:solidFill>
              </a:rPr>
            </a:br>
            <a:br>
              <a:rPr lang="en-GB" sz="3400" dirty="0">
                <a:solidFill>
                  <a:srgbClr val="FFFFFF"/>
                </a:solidFill>
              </a:rPr>
            </a:br>
            <a:endParaRPr lang="en-GB" sz="3400" dirty="0">
              <a:solidFill>
                <a:srgbClr val="FFFFFF"/>
              </a:solidFill>
            </a:endParaRPr>
          </a:p>
        </p:txBody>
      </p:sp>
      <p:pic>
        <p:nvPicPr>
          <p:cNvPr id="16" name="Picture 15" descr="Complex math formulas on a blackboard">
            <a:extLst>
              <a:ext uri="{FF2B5EF4-FFF2-40B4-BE49-F238E27FC236}">
                <a16:creationId xmlns:a16="http://schemas.microsoft.com/office/drawing/2014/main" id="{CCB7A6EC-780B-2FC1-E78A-0D83920CA2B8}"/>
              </a:ext>
            </a:extLst>
          </p:cNvPr>
          <p:cNvPicPr>
            <a:picLocks noChangeAspect="1"/>
          </p:cNvPicPr>
          <p:nvPr/>
        </p:nvPicPr>
        <p:blipFill>
          <a:blip r:embed="rId2"/>
          <a:srcRect l="29384" r="15460" b="-1"/>
          <a:stretch>
            <a:fillRect/>
          </a:stretch>
        </p:blipFill>
        <p:spPr>
          <a:xfrm>
            <a:off x="20" y="-1"/>
            <a:ext cx="5181580" cy="6857999"/>
          </a:xfrm>
          <a:custGeom>
            <a:avLst/>
            <a:gdLst>
              <a:gd name="connsiteX0" fmla="*/ 0 w 5181600"/>
              <a:gd name="connsiteY0" fmla="*/ 0 h 6857999"/>
              <a:gd name="connsiteX1" fmla="*/ 5181600 w 5181600"/>
              <a:gd name="connsiteY1" fmla="*/ 0 h 6857999"/>
              <a:gd name="connsiteX2" fmla="*/ 5181600 w 5181600"/>
              <a:gd name="connsiteY2" fmla="*/ 4504871 h 6857999"/>
              <a:gd name="connsiteX3" fmla="*/ 5181598 w 5181600"/>
              <a:gd name="connsiteY3" fmla="*/ 4504830 h 6857999"/>
              <a:gd name="connsiteX4" fmla="*/ 5175215 w 5181600"/>
              <a:gd name="connsiteY4" fmla="*/ 4639646 h 6857999"/>
              <a:gd name="connsiteX5" fmla="*/ 2983485 w 5181600"/>
              <a:gd name="connsiteY5" fmla="*/ 6845334 h 6857999"/>
              <a:gd name="connsiteX6" fmla="*/ 2749639 w 5181600"/>
              <a:gd name="connsiteY6" fmla="*/ 6857142 h 6857999"/>
              <a:gd name="connsiteX7" fmla="*/ 2749639 w 5181600"/>
              <a:gd name="connsiteY7" fmla="*/ 6857999 h 6857999"/>
              <a:gd name="connsiteX8" fmla="*/ 0 w 5181600"/>
              <a:gd name="connsiteY8"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1600" h="6857999">
                <a:moveTo>
                  <a:pt x="0" y="0"/>
                </a:moveTo>
                <a:lnTo>
                  <a:pt x="5181600" y="0"/>
                </a:lnTo>
                <a:lnTo>
                  <a:pt x="5181600" y="4504871"/>
                </a:lnTo>
                <a:lnTo>
                  <a:pt x="5181598" y="4504830"/>
                </a:lnTo>
                <a:lnTo>
                  <a:pt x="5175215" y="4639646"/>
                </a:lnTo>
                <a:cubicBezTo>
                  <a:pt x="5064605" y="5801747"/>
                  <a:pt x="4143475" y="6727530"/>
                  <a:pt x="2983485" y="6845334"/>
                </a:cubicBezTo>
                <a:lnTo>
                  <a:pt x="2749639" y="6857142"/>
                </a:lnTo>
                <a:lnTo>
                  <a:pt x="2749639" y="6857999"/>
                </a:lnTo>
                <a:lnTo>
                  <a:pt x="0" y="6857999"/>
                </a:lnTo>
                <a:close/>
              </a:path>
            </a:pathLst>
          </a:custGeom>
          <a:noFill/>
        </p:spPr>
      </p:pic>
      <p:sp>
        <p:nvSpPr>
          <p:cNvPr id="4" name="Text Placeholder 3">
            <a:extLst>
              <a:ext uri="{FF2B5EF4-FFF2-40B4-BE49-F238E27FC236}">
                <a16:creationId xmlns:a16="http://schemas.microsoft.com/office/drawing/2014/main" id="{217C4EF1-9F33-9D27-8762-C68C0494E1E9}"/>
              </a:ext>
            </a:extLst>
          </p:cNvPr>
          <p:cNvSpPr>
            <a:spLocks noGrp="1"/>
          </p:cNvSpPr>
          <p:nvPr>
            <p:ph idx="1"/>
          </p:nvPr>
        </p:nvSpPr>
        <p:spPr>
          <a:xfrm>
            <a:off x="5256792" y="1496291"/>
            <a:ext cx="6935188" cy="5004262"/>
          </a:xfrm>
        </p:spPr>
        <p:txBody>
          <a:bodyPr>
            <a:normAutofit/>
          </a:bodyPr>
          <a:lstStyle/>
          <a:p>
            <a:pPr marL="342900" indent="-342900">
              <a:lnSpc>
                <a:spcPct val="110000"/>
              </a:lnSpc>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This research aims to fill a critical gap in understanding how integrated pathways can be effectively designed and implemented to support young adults with dual diagnosis. </a:t>
            </a:r>
          </a:p>
          <a:p>
            <a:pPr marL="342900" indent="-342900">
              <a:lnSpc>
                <a:spcPct val="110000"/>
              </a:lnSpc>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While previous studies have explored either mental health or substance use disorders in isolation, this research will provide a comprehensive analysis of integrated approaches, drawing on recent developments in policy and practice across the UK. </a:t>
            </a:r>
          </a:p>
          <a:p>
            <a:pPr marL="342900" indent="-342900">
              <a:lnSpc>
                <a:spcPct val="110000"/>
              </a:lnSpc>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By focusing on the unique challenges faced by young adults, this study will contribute original insights into best practices for integrated care, potentially influencing future policy and service delivery models (Mental Health Foundation, 2023).</a:t>
            </a:r>
          </a:p>
          <a:p>
            <a:pPr marL="342900" indent="-342900">
              <a:lnSpc>
                <a:spcPct val="110000"/>
              </a:lnSpc>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The examination of integrated public health and social care pathways for young adults with dual diagnosis is not only timely but essential for improving health outcomes and ensuring that this vulnerable population receives the comprehensive care they require. </a:t>
            </a:r>
          </a:p>
          <a:p>
            <a:pPr>
              <a:lnSpc>
                <a:spcPct val="110000"/>
              </a:lnSpc>
            </a:pPr>
            <a:endParaRPr lang="en-GB" sz="1300" dirty="0">
              <a:solidFill>
                <a:srgbClr val="FFFFFF"/>
              </a:solidFill>
            </a:endParaRPr>
          </a:p>
        </p:txBody>
      </p:sp>
      <p:sp>
        <p:nvSpPr>
          <p:cNvPr id="17" name="Footer Placeholder 4">
            <a:extLst>
              <a:ext uri="{FF2B5EF4-FFF2-40B4-BE49-F238E27FC236}">
                <a16:creationId xmlns:a16="http://schemas.microsoft.com/office/drawing/2014/main" id="{F1A42B92-CF1A-A73D-70BB-5241D819F467}"/>
              </a:ext>
            </a:extLst>
          </p:cNvPr>
          <p:cNvSpPr>
            <a:spLocks noGrp="1"/>
          </p:cNvSpPr>
          <p:nvPr>
            <p:ph type="ftr" sz="quarter" idx="11"/>
          </p:nvPr>
        </p:nvSpPr>
        <p:spPr>
          <a:xfrm>
            <a:off x="914400" y="6434560"/>
            <a:ext cx="3428012" cy="365125"/>
          </a:xfrm>
        </p:spPr>
        <p:txBody>
          <a:bodyPr/>
          <a:lstStyle/>
          <a:p>
            <a:pPr>
              <a:spcAft>
                <a:spcPts val="600"/>
              </a:spcAft>
            </a:pPr>
            <a:r>
              <a:rPr lang="en-GB" dirty="0">
                <a:solidFill>
                  <a:srgbClr val="18818C"/>
                </a:solidFill>
              </a:rPr>
              <a:t>Nomathemba Amanda Socikwa</a:t>
            </a:r>
          </a:p>
          <a:p>
            <a:pPr rtl="0">
              <a:spcAft>
                <a:spcPts val="600"/>
              </a:spcAft>
            </a:pPr>
            <a:endParaRPr lang="en-GB" dirty="0"/>
          </a:p>
        </p:txBody>
      </p:sp>
      <p:sp>
        <p:nvSpPr>
          <p:cNvPr id="18" name="Date Placeholder 5">
            <a:extLst>
              <a:ext uri="{FF2B5EF4-FFF2-40B4-BE49-F238E27FC236}">
                <a16:creationId xmlns:a16="http://schemas.microsoft.com/office/drawing/2014/main" id="{45EC7734-7C7C-FC2F-7C0C-517AC9E7CC9A}"/>
              </a:ext>
            </a:extLst>
          </p:cNvPr>
          <p:cNvSpPr>
            <a:spLocks noGrp="1"/>
          </p:cNvSpPr>
          <p:nvPr>
            <p:ph type="dt" sz="half" idx="10"/>
          </p:nvPr>
        </p:nvSpPr>
        <p:spPr>
          <a:xfrm>
            <a:off x="9017000" y="6433202"/>
            <a:ext cx="2374150" cy="367841"/>
          </a:xfrm>
        </p:spPr>
        <p:txBody>
          <a:bodyPr/>
          <a:lstStyle/>
          <a:p>
            <a:pPr rtl="0">
              <a:spcAft>
                <a:spcPts val="600"/>
              </a:spcAft>
            </a:pPr>
            <a:r>
              <a:rPr lang="en-GB"/>
              <a:t>2/8/20XX</a:t>
            </a:r>
          </a:p>
        </p:txBody>
      </p:sp>
      <p:sp>
        <p:nvSpPr>
          <p:cNvPr id="19" name="Slide Number Placeholder 6">
            <a:extLst>
              <a:ext uri="{FF2B5EF4-FFF2-40B4-BE49-F238E27FC236}">
                <a16:creationId xmlns:a16="http://schemas.microsoft.com/office/drawing/2014/main" id="{BEFEB75E-1C97-55BD-126D-34DFBE739EEC}"/>
              </a:ext>
            </a:extLst>
          </p:cNvPr>
          <p:cNvSpPr>
            <a:spLocks noGrp="1"/>
          </p:cNvSpPr>
          <p:nvPr>
            <p:ph type="sldNum" sz="quarter" idx="12"/>
          </p:nvPr>
        </p:nvSpPr>
        <p:spPr>
          <a:xfrm>
            <a:off x="11391150" y="6433203"/>
            <a:ext cx="693263" cy="367842"/>
          </a:xfrm>
        </p:spPr>
        <p:txBody>
          <a:bodyPr/>
          <a:lstStyle/>
          <a:p>
            <a:pPr rtl="0">
              <a:spcAft>
                <a:spcPts val="600"/>
              </a:spcAft>
            </a:pPr>
            <a:fld id="{08AB70BE-1769-45B8-85A6-0C837432C7E6}" type="slidenum">
              <a:rPr lang="en-GB" smtClean="0"/>
              <a:pPr rtl="0">
                <a:spcAft>
                  <a:spcPts val="600"/>
                </a:spcAft>
              </a:pPr>
              <a:t>8</a:t>
            </a:fld>
            <a:endParaRPr lang="en-GB"/>
          </a:p>
        </p:txBody>
      </p:sp>
    </p:spTree>
    <p:extLst>
      <p:ext uri="{BB962C8B-B14F-4D97-AF65-F5344CB8AC3E}">
        <p14:creationId xmlns:p14="http://schemas.microsoft.com/office/powerpoint/2010/main" val="233141624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E942E-C42B-AAE1-AE1A-112F2162E767}"/>
              </a:ext>
            </a:extLst>
          </p:cNvPr>
          <p:cNvSpPr>
            <a:spLocks noGrp="1"/>
          </p:cNvSpPr>
          <p:nvPr>
            <p:ph type="title"/>
          </p:nvPr>
        </p:nvSpPr>
        <p:spPr>
          <a:xfrm>
            <a:off x="905256" y="448056"/>
            <a:ext cx="9914859" cy="1329004"/>
          </a:xfrm>
        </p:spPr>
        <p:txBody>
          <a:bodyPr anchor="ctr">
            <a:normAutofit/>
          </a:bodyPr>
          <a:lstStyle/>
          <a:p>
            <a:r>
              <a:rPr lang="en-GB" sz="3700"/>
              <a:t>Research Question, Aims, and Objectives</a:t>
            </a:r>
            <a:br>
              <a:rPr lang="en-GB" sz="3700"/>
            </a:br>
            <a:endParaRPr lang="en-GB" sz="3700"/>
          </a:p>
        </p:txBody>
      </p:sp>
      <p:sp>
        <p:nvSpPr>
          <p:cNvPr id="4" name="Footer Placeholder 3">
            <a:extLst>
              <a:ext uri="{FF2B5EF4-FFF2-40B4-BE49-F238E27FC236}">
                <a16:creationId xmlns:a16="http://schemas.microsoft.com/office/drawing/2014/main" id="{F114DBD0-F6EB-C673-9EA9-F77CDD5F82CB}"/>
              </a:ext>
            </a:extLst>
          </p:cNvPr>
          <p:cNvSpPr>
            <a:spLocks noGrp="1"/>
          </p:cNvSpPr>
          <p:nvPr>
            <p:ph type="ftr" sz="quarter" idx="11"/>
          </p:nvPr>
        </p:nvSpPr>
        <p:spPr>
          <a:xfrm>
            <a:off x="914400" y="6437376"/>
            <a:ext cx="3775914" cy="365125"/>
          </a:xfrm>
        </p:spPr>
        <p:txBody>
          <a:bodyPr anchor="ctr">
            <a:normAutofit/>
          </a:bodyPr>
          <a:lstStyle/>
          <a:p>
            <a:pPr>
              <a:spcAft>
                <a:spcPts val="600"/>
              </a:spcAft>
            </a:pPr>
            <a:r>
              <a:rPr lang="en-GB" dirty="0"/>
              <a:t>Nomathemba Amanda Socikwa</a:t>
            </a:r>
          </a:p>
          <a:p>
            <a:pPr rtl="0">
              <a:spcAft>
                <a:spcPts val="600"/>
              </a:spcAft>
            </a:pPr>
            <a:endParaRPr lang="en-GB" dirty="0"/>
          </a:p>
        </p:txBody>
      </p:sp>
      <p:sp>
        <p:nvSpPr>
          <p:cNvPr id="5" name="Date Placeholder 4">
            <a:extLst>
              <a:ext uri="{FF2B5EF4-FFF2-40B4-BE49-F238E27FC236}">
                <a16:creationId xmlns:a16="http://schemas.microsoft.com/office/drawing/2014/main" id="{7E108FD3-6F43-2F2C-0494-F1ECB82563C2}"/>
              </a:ext>
            </a:extLst>
          </p:cNvPr>
          <p:cNvSpPr>
            <a:spLocks noGrp="1"/>
          </p:cNvSpPr>
          <p:nvPr>
            <p:ph type="dt" sz="half" idx="10"/>
          </p:nvPr>
        </p:nvSpPr>
        <p:spPr>
          <a:xfrm>
            <a:off x="9323285" y="6434524"/>
            <a:ext cx="2067867" cy="365125"/>
          </a:xfrm>
        </p:spPr>
        <p:txBody>
          <a:bodyPr anchor="ctr">
            <a:normAutofit/>
          </a:bodyPr>
          <a:lstStyle/>
          <a:p>
            <a:pPr rtl="0">
              <a:spcAft>
                <a:spcPts val="600"/>
              </a:spcAft>
            </a:pPr>
            <a:r>
              <a:rPr lang="en-GB"/>
              <a:t>2/8/20XX</a:t>
            </a:r>
          </a:p>
        </p:txBody>
      </p:sp>
      <p:sp>
        <p:nvSpPr>
          <p:cNvPr id="6" name="Slide Number Placeholder 5">
            <a:extLst>
              <a:ext uri="{FF2B5EF4-FFF2-40B4-BE49-F238E27FC236}">
                <a16:creationId xmlns:a16="http://schemas.microsoft.com/office/drawing/2014/main" id="{C55FAFD8-3805-205D-D2E8-801A427A0198}"/>
              </a:ext>
            </a:extLst>
          </p:cNvPr>
          <p:cNvSpPr>
            <a:spLocks noGrp="1"/>
          </p:cNvSpPr>
          <p:nvPr>
            <p:ph type="sldNum" sz="quarter" idx="12"/>
          </p:nvPr>
        </p:nvSpPr>
        <p:spPr>
          <a:xfrm>
            <a:off x="11391152" y="6434524"/>
            <a:ext cx="693261" cy="365125"/>
          </a:xfrm>
        </p:spPr>
        <p:txBody>
          <a:bodyPr anchor="ctr">
            <a:normAutofit/>
          </a:bodyPr>
          <a:lstStyle/>
          <a:p>
            <a:pPr rtl="0">
              <a:lnSpc>
                <a:spcPct val="90000"/>
              </a:lnSpc>
              <a:spcAft>
                <a:spcPts val="600"/>
              </a:spcAft>
            </a:pPr>
            <a:fld id="{08AB70BE-1769-45B8-85A6-0C837432C7E6}" type="slidenum">
              <a:rPr lang="en-GB" sz="1900" smtClean="0"/>
              <a:pPr rtl="0">
                <a:lnSpc>
                  <a:spcPct val="90000"/>
                </a:lnSpc>
                <a:spcAft>
                  <a:spcPts val="600"/>
                </a:spcAft>
              </a:pPr>
              <a:t>9</a:t>
            </a:fld>
            <a:endParaRPr lang="en-GB" sz="1900"/>
          </a:p>
        </p:txBody>
      </p:sp>
      <p:graphicFrame>
        <p:nvGraphicFramePr>
          <p:cNvPr id="8" name="Content Placeholder 2">
            <a:extLst>
              <a:ext uri="{FF2B5EF4-FFF2-40B4-BE49-F238E27FC236}">
                <a16:creationId xmlns:a16="http://schemas.microsoft.com/office/drawing/2014/main" id="{B6DECF95-C986-389F-7323-B3C0AD4AE1EF}"/>
              </a:ext>
            </a:extLst>
          </p:cNvPr>
          <p:cNvGraphicFramePr>
            <a:graphicFrameLocks noGrp="1"/>
          </p:cNvGraphicFramePr>
          <p:nvPr>
            <p:ph idx="1"/>
            <p:extLst>
              <p:ext uri="{D42A27DB-BD31-4B8C-83A1-F6EECF244321}">
                <p14:modId xmlns:p14="http://schemas.microsoft.com/office/powerpoint/2010/main" val="76091047"/>
              </p:ext>
            </p:extLst>
          </p:nvPr>
        </p:nvGraphicFramePr>
        <p:xfrm>
          <a:off x="515389" y="1313410"/>
          <a:ext cx="11388436" cy="5096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018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D65D-32E6-9BC9-1DC5-FE40C2EEE0CF}"/>
              </a:ext>
            </a:extLst>
          </p:cNvPr>
          <p:cNvSpPr>
            <a:spLocks noGrp="1"/>
          </p:cNvSpPr>
          <p:nvPr>
            <p:ph type="title"/>
          </p:nvPr>
        </p:nvSpPr>
        <p:spPr>
          <a:xfrm>
            <a:off x="908775" y="590372"/>
            <a:ext cx="10202248" cy="1325890"/>
          </a:xfrm>
        </p:spPr>
        <p:txBody>
          <a:bodyPr anchor="ctr">
            <a:normAutofit/>
          </a:bodyPr>
          <a:lstStyle/>
          <a:p>
            <a:r>
              <a:rPr lang="en-GB"/>
              <a:t>Aim of the research</a:t>
            </a:r>
          </a:p>
        </p:txBody>
      </p:sp>
      <p:pic>
        <p:nvPicPr>
          <p:cNvPr id="7" name="Picture Placeholder 6" descr="A diagram of a complex between two different types of drugs&#10;&#10;AI-generated content may be incorrect.">
            <a:extLst>
              <a:ext uri="{FF2B5EF4-FFF2-40B4-BE49-F238E27FC236}">
                <a16:creationId xmlns:a16="http://schemas.microsoft.com/office/drawing/2014/main" id="{96296A2F-BA0A-C1F9-50D0-C4F8EBA0E1C2}"/>
              </a:ext>
            </a:extLst>
          </p:cNvPr>
          <p:cNvPicPr>
            <a:picLocks noGrp="1" noChangeAspect="1"/>
          </p:cNvPicPr>
          <p:nvPr>
            <p:ph sz="half" idx="1"/>
          </p:nvPr>
        </p:nvPicPr>
        <p:blipFill>
          <a:blip r:embed="rId2"/>
          <a:stretch>
            <a:fillRect/>
          </a:stretch>
        </p:blipFill>
        <p:spPr>
          <a:xfrm>
            <a:off x="397829" y="2415852"/>
            <a:ext cx="3944583" cy="3276226"/>
          </a:xfrm>
          <a:prstGeom prst="rect">
            <a:avLst/>
          </a:prstGeom>
          <a:noFill/>
        </p:spPr>
      </p:pic>
      <p:sp>
        <p:nvSpPr>
          <p:cNvPr id="3" name="Content Placeholder 2">
            <a:extLst>
              <a:ext uri="{FF2B5EF4-FFF2-40B4-BE49-F238E27FC236}">
                <a16:creationId xmlns:a16="http://schemas.microsoft.com/office/drawing/2014/main" id="{06D0D665-58F3-7E32-A952-0A75513D8456}"/>
              </a:ext>
            </a:extLst>
          </p:cNvPr>
          <p:cNvSpPr>
            <a:spLocks noGrp="1"/>
          </p:cNvSpPr>
          <p:nvPr>
            <p:ph sz="half" idx="2"/>
          </p:nvPr>
        </p:nvSpPr>
        <p:spPr>
          <a:xfrm>
            <a:off x="4497185" y="2011680"/>
            <a:ext cx="7587227" cy="4671753"/>
          </a:xfrm>
        </p:spPr>
        <p:txBody>
          <a:bodyPr>
            <a:normAutofit/>
          </a:bodyPr>
          <a:lstStyle/>
          <a:p>
            <a:pPr>
              <a:lnSpc>
                <a:spcPct val="110000"/>
              </a:lnSpc>
              <a:buFont typeface="Wingdings" panose="05000000000000000000" pitchFamily="2" charset="2"/>
              <a:buChar char="Ø"/>
            </a:pPr>
            <a:endParaRPr lang="en-GB" sz="1000" dirty="0"/>
          </a:p>
          <a:p>
            <a:pPr marL="0" indent="0">
              <a:lnSpc>
                <a:spcPct val="110000"/>
              </a:lnSpc>
              <a:buNone/>
            </a:pPr>
            <a:r>
              <a:rPr lang="en-GB" sz="1600" dirty="0">
                <a:latin typeface="Arial" panose="020B0604020202020204" pitchFamily="34" charset="0"/>
                <a:cs typeface="Arial" panose="020B0604020202020204" pitchFamily="34" charset="0"/>
              </a:rPr>
              <a:t>The primary aim of this research is to evaluate the effectiveness of integrated public health and social care pathways in improving health outcomes for young adults with dual diagnosis, thereby informing future policy and practice.</a:t>
            </a:r>
          </a:p>
          <a:p>
            <a:pPr marL="0" indent="0">
              <a:lnSpc>
                <a:spcPct val="110000"/>
              </a:lnSpc>
              <a:buNone/>
            </a:pPr>
            <a:r>
              <a:rPr lang="en-GB" sz="1600" b="1" dirty="0">
                <a:latin typeface="Arial" panose="020B0604020202020204" pitchFamily="34" charset="0"/>
                <a:cs typeface="Arial" panose="020B0604020202020204" pitchFamily="34" charset="0"/>
              </a:rPr>
              <a:t>Objectives</a:t>
            </a:r>
          </a:p>
          <a:p>
            <a:pPr>
              <a:lnSpc>
                <a:spcPct val="11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To assess the current availability and accessibility of integrated health and social care pathways for young adults with dual diagnosis in the UK. This will involve mapping existing services and identifying gaps in provision. </a:t>
            </a:r>
          </a:p>
          <a:p>
            <a:pPr>
              <a:lnSpc>
                <a:spcPct val="11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To analyse the outcomes of current integrated care models in terms of mental health and substance use recovery among young adults. This objective will focus on measurable health improvements and social reintegration metrics.</a:t>
            </a:r>
          </a:p>
          <a:p>
            <a:pPr>
              <a:lnSpc>
                <a:spcPct val="11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To gather stakeholders' perspectives, including those of young adults, health and social care professionals, and policymakers, on the efficacy of existing integrated pathways. This will provide a comprehensive understanding of the perceived strengths and weaknesses of current services.</a:t>
            </a:r>
          </a:p>
          <a:p>
            <a:pPr>
              <a:lnSpc>
                <a:spcPct val="110000"/>
              </a:lnSpc>
            </a:pPr>
            <a:endParaRPr lang="en-GB" sz="1000" dirty="0"/>
          </a:p>
        </p:txBody>
      </p:sp>
      <p:sp>
        <p:nvSpPr>
          <p:cNvPr id="5" name="Date Placeholder 4">
            <a:extLst>
              <a:ext uri="{FF2B5EF4-FFF2-40B4-BE49-F238E27FC236}">
                <a16:creationId xmlns:a16="http://schemas.microsoft.com/office/drawing/2014/main" id="{18019533-01FB-706E-D452-6B9EC16DE2C2}"/>
              </a:ext>
            </a:extLst>
          </p:cNvPr>
          <p:cNvSpPr>
            <a:spLocks noGrp="1"/>
          </p:cNvSpPr>
          <p:nvPr>
            <p:ph type="dt" sz="half" idx="10"/>
          </p:nvPr>
        </p:nvSpPr>
        <p:spPr>
          <a:xfrm>
            <a:off x="9017000" y="6433202"/>
            <a:ext cx="2374150" cy="367841"/>
          </a:xfrm>
        </p:spPr>
        <p:txBody>
          <a:bodyPr anchor="ctr">
            <a:normAutofit/>
          </a:bodyPr>
          <a:lstStyle/>
          <a:p>
            <a:pPr rtl="0">
              <a:spcAft>
                <a:spcPts val="600"/>
              </a:spcAft>
            </a:pPr>
            <a:r>
              <a:rPr lang="en-GB"/>
              <a:t>2/8/20XX</a:t>
            </a:r>
          </a:p>
        </p:txBody>
      </p:sp>
      <p:sp>
        <p:nvSpPr>
          <p:cNvPr id="4" name="Footer Placeholder 3">
            <a:extLst>
              <a:ext uri="{FF2B5EF4-FFF2-40B4-BE49-F238E27FC236}">
                <a16:creationId xmlns:a16="http://schemas.microsoft.com/office/drawing/2014/main" id="{1963DC1D-A289-E170-6F5B-A3FBF0268DCA}"/>
              </a:ext>
            </a:extLst>
          </p:cNvPr>
          <p:cNvSpPr>
            <a:spLocks noGrp="1"/>
          </p:cNvSpPr>
          <p:nvPr>
            <p:ph type="ftr" sz="quarter" idx="11"/>
          </p:nvPr>
        </p:nvSpPr>
        <p:spPr>
          <a:xfrm>
            <a:off x="914400" y="6434560"/>
            <a:ext cx="3428012" cy="365125"/>
          </a:xfrm>
        </p:spPr>
        <p:txBody>
          <a:bodyPr anchor="ctr">
            <a:normAutofit/>
          </a:bodyPr>
          <a:lstStyle/>
          <a:p>
            <a:pPr>
              <a:spcAft>
                <a:spcPts val="600"/>
              </a:spcAft>
            </a:pPr>
            <a:r>
              <a:rPr lang="en-GB"/>
              <a:t>Nomathemba Amanda Socikwa</a:t>
            </a:r>
          </a:p>
          <a:p>
            <a:pPr rtl="0">
              <a:spcAft>
                <a:spcPts val="600"/>
              </a:spcAft>
            </a:pPr>
            <a:endParaRPr lang="en-GB"/>
          </a:p>
        </p:txBody>
      </p:sp>
      <p:sp>
        <p:nvSpPr>
          <p:cNvPr id="6" name="Slide Number Placeholder 5">
            <a:extLst>
              <a:ext uri="{FF2B5EF4-FFF2-40B4-BE49-F238E27FC236}">
                <a16:creationId xmlns:a16="http://schemas.microsoft.com/office/drawing/2014/main" id="{850F75F9-8063-3DAC-EC1C-048119C45079}"/>
              </a:ext>
            </a:extLst>
          </p:cNvPr>
          <p:cNvSpPr>
            <a:spLocks noGrp="1"/>
          </p:cNvSpPr>
          <p:nvPr>
            <p:ph type="sldNum" sz="quarter" idx="12"/>
          </p:nvPr>
        </p:nvSpPr>
        <p:spPr>
          <a:xfrm>
            <a:off x="11391150" y="6433203"/>
            <a:ext cx="693263" cy="367842"/>
          </a:xfrm>
        </p:spPr>
        <p:txBody>
          <a:bodyPr anchor="ctr">
            <a:normAutofit/>
          </a:bodyPr>
          <a:lstStyle/>
          <a:p>
            <a:pPr rtl="0">
              <a:lnSpc>
                <a:spcPct val="90000"/>
              </a:lnSpc>
              <a:spcAft>
                <a:spcPts val="600"/>
              </a:spcAft>
            </a:pPr>
            <a:fld id="{08AB70BE-1769-45B8-85A6-0C837432C7E6}" type="slidenum">
              <a:rPr lang="en-GB" sz="1900" smtClean="0"/>
              <a:pPr rtl="0">
                <a:lnSpc>
                  <a:spcPct val="90000"/>
                </a:lnSpc>
                <a:spcAft>
                  <a:spcPts val="600"/>
                </a:spcAft>
              </a:pPr>
              <a:t>10</a:t>
            </a:fld>
            <a:endParaRPr lang="en-GB" sz="1900"/>
          </a:p>
        </p:txBody>
      </p:sp>
      <p:sp>
        <p:nvSpPr>
          <p:cNvPr id="14" name="TextBox 13">
            <a:extLst>
              <a:ext uri="{FF2B5EF4-FFF2-40B4-BE49-F238E27FC236}">
                <a16:creationId xmlns:a16="http://schemas.microsoft.com/office/drawing/2014/main" id="{7B20466C-3185-8EFE-29C9-67A5240B1823}"/>
              </a:ext>
            </a:extLst>
          </p:cNvPr>
          <p:cNvSpPr txBox="1"/>
          <p:nvPr/>
        </p:nvSpPr>
        <p:spPr>
          <a:xfrm>
            <a:off x="397828" y="5599356"/>
            <a:ext cx="4365365" cy="707886"/>
          </a:xfrm>
          <a:prstGeom prst="rect">
            <a:avLst/>
          </a:prstGeom>
          <a:noFill/>
        </p:spPr>
        <p:txBody>
          <a:bodyPr wrap="square">
            <a:spAutoFit/>
          </a:bodyPr>
          <a:lstStyle/>
          <a:p>
            <a:r>
              <a:rPr lang="en-GB" sz="1000" dirty="0"/>
              <a:t>https://www.birmingham.gov.uk/download/downloads/id/30304/dual_diagnosis_co-occurring_mental_health_problems_and_substance_misuse_in_birmingham_jsna_deep_dive_report_2025.pdf</a:t>
            </a:r>
          </a:p>
        </p:txBody>
      </p:sp>
    </p:spTree>
    <p:extLst>
      <p:ext uri="{BB962C8B-B14F-4D97-AF65-F5344CB8AC3E}">
        <p14:creationId xmlns:p14="http://schemas.microsoft.com/office/powerpoint/2010/main" val="85648709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50558-29B4-C3B9-77E0-9D42708B3436}"/>
              </a:ext>
            </a:extLst>
          </p:cNvPr>
          <p:cNvSpPr>
            <a:spLocks noGrp="1"/>
          </p:cNvSpPr>
          <p:nvPr>
            <p:ph type="title"/>
          </p:nvPr>
        </p:nvSpPr>
        <p:spPr>
          <a:xfrm>
            <a:off x="839788" y="457200"/>
            <a:ext cx="3932237" cy="1600200"/>
          </a:xfrm>
        </p:spPr>
        <p:txBody>
          <a:bodyPr anchor="b">
            <a:normAutofit/>
          </a:bodyPr>
          <a:lstStyle/>
          <a:p>
            <a:r>
              <a:rPr lang="en-GB" dirty="0"/>
              <a:t>Research Impact</a:t>
            </a:r>
            <a:br>
              <a:rPr lang="en-GB" dirty="0"/>
            </a:br>
            <a:endParaRPr lang="en-GB" dirty="0"/>
          </a:p>
        </p:txBody>
      </p:sp>
      <p:pic>
        <p:nvPicPr>
          <p:cNvPr id="7" name="Picture 6">
            <a:extLst>
              <a:ext uri="{FF2B5EF4-FFF2-40B4-BE49-F238E27FC236}">
                <a16:creationId xmlns:a16="http://schemas.microsoft.com/office/drawing/2014/main" id="{D822082A-E27E-6A0C-FCA4-5AA96653A797}"/>
              </a:ext>
            </a:extLst>
          </p:cNvPr>
          <p:cNvPicPr>
            <a:picLocks noChangeAspect="1"/>
          </p:cNvPicPr>
          <p:nvPr/>
        </p:nvPicPr>
        <p:blipFill>
          <a:blip r:embed="rId2"/>
          <a:stretch>
            <a:fillRect/>
          </a:stretch>
        </p:blipFill>
        <p:spPr>
          <a:xfrm>
            <a:off x="134588" y="147839"/>
            <a:ext cx="4637437" cy="5489575"/>
          </a:xfrm>
          <a:prstGeom prst="rect">
            <a:avLst/>
          </a:prstGeom>
        </p:spPr>
      </p:pic>
      <p:sp>
        <p:nvSpPr>
          <p:cNvPr id="5" name="Date Placeholder 4">
            <a:extLst>
              <a:ext uri="{FF2B5EF4-FFF2-40B4-BE49-F238E27FC236}">
                <a16:creationId xmlns:a16="http://schemas.microsoft.com/office/drawing/2014/main" id="{8DE6853A-2BDB-15CD-4AAB-CE9B42B4B896}"/>
              </a:ext>
            </a:extLst>
          </p:cNvPr>
          <p:cNvSpPr>
            <a:spLocks noGrp="1"/>
          </p:cNvSpPr>
          <p:nvPr>
            <p:ph type="dt" sz="half" idx="10"/>
          </p:nvPr>
        </p:nvSpPr>
        <p:spPr>
          <a:xfrm>
            <a:off x="9017000" y="6433202"/>
            <a:ext cx="2374150" cy="367841"/>
          </a:xfrm>
        </p:spPr>
        <p:txBody>
          <a:bodyPr anchor="ctr">
            <a:normAutofit/>
          </a:bodyPr>
          <a:lstStyle/>
          <a:p>
            <a:pPr rtl="0">
              <a:spcAft>
                <a:spcPts val="600"/>
              </a:spcAft>
            </a:pPr>
            <a:r>
              <a:rPr lang="en-GB"/>
              <a:t>2/8/20XX</a:t>
            </a:r>
          </a:p>
        </p:txBody>
      </p:sp>
      <p:sp>
        <p:nvSpPr>
          <p:cNvPr id="4" name="Footer Placeholder 3">
            <a:extLst>
              <a:ext uri="{FF2B5EF4-FFF2-40B4-BE49-F238E27FC236}">
                <a16:creationId xmlns:a16="http://schemas.microsoft.com/office/drawing/2014/main" id="{3C648CEC-8BEE-0696-3B4E-3F01FD878179}"/>
              </a:ext>
            </a:extLst>
          </p:cNvPr>
          <p:cNvSpPr>
            <a:spLocks noGrp="1"/>
          </p:cNvSpPr>
          <p:nvPr>
            <p:ph type="ftr" sz="quarter" idx="11"/>
          </p:nvPr>
        </p:nvSpPr>
        <p:spPr>
          <a:xfrm>
            <a:off x="914400" y="6434560"/>
            <a:ext cx="3428012" cy="631258"/>
          </a:xfrm>
        </p:spPr>
        <p:txBody>
          <a:bodyPr anchor="ctr">
            <a:normAutofit/>
          </a:bodyPr>
          <a:lstStyle/>
          <a:p>
            <a:pPr>
              <a:spcAft>
                <a:spcPts val="600"/>
              </a:spcAft>
            </a:pPr>
            <a:r>
              <a:rPr lang="en-GB" dirty="0"/>
              <a:t>Nomathemba Amanda Socikwa</a:t>
            </a:r>
          </a:p>
          <a:p>
            <a:pPr rtl="0">
              <a:spcAft>
                <a:spcPts val="600"/>
              </a:spcAft>
            </a:pPr>
            <a:endParaRPr lang="en-GB" dirty="0"/>
          </a:p>
        </p:txBody>
      </p:sp>
      <p:sp>
        <p:nvSpPr>
          <p:cNvPr id="6" name="Slide Number Placeholder 5">
            <a:extLst>
              <a:ext uri="{FF2B5EF4-FFF2-40B4-BE49-F238E27FC236}">
                <a16:creationId xmlns:a16="http://schemas.microsoft.com/office/drawing/2014/main" id="{4C67CE85-45F5-D394-81FE-B86CA0F7B3D6}"/>
              </a:ext>
            </a:extLst>
          </p:cNvPr>
          <p:cNvSpPr>
            <a:spLocks noGrp="1"/>
          </p:cNvSpPr>
          <p:nvPr>
            <p:ph type="sldNum" sz="quarter" idx="12"/>
          </p:nvPr>
        </p:nvSpPr>
        <p:spPr>
          <a:xfrm>
            <a:off x="11391150" y="6433203"/>
            <a:ext cx="693263" cy="367842"/>
          </a:xfrm>
        </p:spPr>
        <p:txBody>
          <a:bodyPr anchor="ctr">
            <a:normAutofit/>
          </a:bodyPr>
          <a:lstStyle/>
          <a:p>
            <a:pPr rtl="0">
              <a:lnSpc>
                <a:spcPct val="90000"/>
              </a:lnSpc>
              <a:spcAft>
                <a:spcPts val="600"/>
              </a:spcAft>
            </a:pPr>
            <a:fld id="{08AB70BE-1769-45B8-85A6-0C837432C7E6}" type="slidenum">
              <a:rPr lang="en-GB" sz="1900" smtClean="0"/>
              <a:pPr rtl="0">
                <a:lnSpc>
                  <a:spcPct val="90000"/>
                </a:lnSpc>
                <a:spcAft>
                  <a:spcPts val="600"/>
                </a:spcAft>
              </a:pPr>
              <a:t>11</a:t>
            </a:fld>
            <a:endParaRPr lang="en-GB" sz="1900"/>
          </a:p>
        </p:txBody>
      </p:sp>
      <p:graphicFrame>
        <p:nvGraphicFramePr>
          <p:cNvPr id="8" name="Content Placeholder 2">
            <a:extLst>
              <a:ext uri="{FF2B5EF4-FFF2-40B4-BE49-F238E27FC236}">
                <a16:creationId xmlns:a16="http://schemas.microsoft.com/office/drawing/2014/main" id="{CBC67C29-04A8-5797-8A0D-42D6C35DDB26}"/>
              </a:ext>
            </a:extLst>
          </p:cNvPr>
          <p:cNvGraphicFramePr>
            <a:graphicFrameLocks noGrp="1"/>
          </p:cNvGraphicFramePr>
          <p:nvPr>
            <p:ph idx="1"/>
            <p:extLst>
              <p:ext uri="{D42A27DB-BD31-4B8C-83A1-F6EECF244321}">
                <p14:modId xmlns:p14="http://schemas.microsoft.com/office/powerpoint/2010/main" val="2033306318"/>
              </p:ext>
            </p:extLst>
          </p:nvPr>
        </p:nvGraphicFramePr>
        <p:xfrm>
          <a:off x="4834053" y="147839"/>
          <a:ext cx="7250359" cy="5713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EBDB3A45-B527-62E0-3731-AA01A1BF9D52}"/>
              </a:ext>
            </a:extLst>
          </p:cNvPr>
          <p:cNvSpPr txBox="1"/>
          <p:nvPr/>
        </p:nvSpPr>
        <p:spPr>
          <a:xfrm>
            <a:off x="247304" y="5754469"/>
            <a:ext cx="4987636" cy="461665"/>
          </a:xfrm>
          <a:prstGeom prst="rect">
            <a:avLst/>
          </a:prstGeom>
          <a:noFill/>
        </p:spPr>
        <p:txBody>
          <a:bodyPr wrap="square">
            <a:spAutoFit/>
          </a:bodyPr>
          <a:lstStyle/>
          <a:p>
            <a:r>
              <a:rPr lang="en-GB" sz="1200" dirty="0"/>
              <a:t>https://www.sandstonecare.com/blog/dual-diagnosis-young-adult-questions/</a:t>
            </a:r>
          </a:p>
        </p:txBody>
      </p:sp>
    </p:spTree>
    <p:extLst>
      <p:ext uri="{BB962C8B-B14F-4D97-AF65-F5344CB8AC3E}">
        <p14:creationId xmlns:p14="http://schemas.microsoft.com/office/powerpoint/2010/main" val="60006606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362A-1C41-C124-738A-193AC5A6BF70}"/>
              </a:ext>
            </a:extLst>
          </p:cNvPr>
          <p:cNvSpPr>
            <a:spLocks noGrp="1"/>
          </p:cNvSpPr>
          <p:nvPr>
            <p:ph type="title"/>
          </p:nvPr>
        </p:nvSpPr>
        <p:spPr>
          <a:xfrm>
            <a:off x="2652098" y="1670857"/>
            <a:ext cx="9432315" cy="1869355"/>
          </a:xfrm>
        </p:spPr>
        <p:txBody>
          <a:bodyPr anchor="ctr">
            <a:normAutofit/>
          </a:bodyPr>
          <a:lstStyle/>
          <a:p>
            <a:r>
              <a:rPr lang="en-GB" dirty="0">
                <a:solidFill>
                  <a:srgbClr val="FF9900"/>
                </a:solidFill>
              </a:rPr>
              <a:t>Research impact </a:t>
            </a:r>
            <a:r>
              <a:rPr lang="en-GB" dirty="0">
                <a:solidFill>
                  <a:srgbClr val="FFFFFF"/>
                </a:solidFill>
              </a:rPr>
              <a:t> </a:t>
            </a:r>
          </a:p>
        </p:txBody>
      </p:sp>
      <p:sp>
        <p:nvSpPr>
          <p:cNvPr id="4" name="Footer Placeholder 3">
            <a:extLst>
              <a:ext uri="{FF2B5EF4-FFF2-40B4-BE49-F238E27FC236}">
                <a16:creationId xmlns:a16="http://schemas.microsoft.com/office/drawing/2014/main" id="{DC45BC32-5E66-8022-6AEF-531D8974D1C0}"/>
              </a:ext>
            </a:extLst>
          </p:cNvPr>
          <p:cNvSpPr>
            <a:spLocks noGrp="1"/>
          </p:cNvSpPr>
          <p:nvPr>
            <p:ph type="ftr" sz="quarter" idx="11"/>
          </p:nvPr>
        </p:nvSpPr>
        <p:spPr>
          <a:xfrm>
            <a:off x="914400" y="6434560"/>
            <a:ext cx="3428012" cy="365125"/>
          </a:xfrm>
        </p:spPr>
        <p:txBody>
          <a:bodyPr anchor="ctr">
            <a:normAutofit/>
          </a:bodyPr>
          <a:lstStyle/>
          <a:p>
            <a:pPr>
              <a:spcAft>
                <a:spcPts val="600"/>
              </a:spcAft>
            </a:pPr>
            <a:r>
              <a:rPr lang="en-GB" dirty="0">
                <a:solidFill>
                  <a:srgbClr val="18818C"/>
                </a:solidFill>
              </a:rPr>
              <a:t>Nomathemba Amanda Socikwa</a:t>
            </a:r>
          </a:p>
          <a:p>
            <a:pPr rtl="0">
              <a:spcAft>
                <a:spcPts val="600"/>
              </a:spcAft>
            </a:pPr>
            <a:endParaRPr lang="en-GB" dirty="0"/>
          </a:p>
        </p:txBody>
      </p:sp>
      <p:sp>
        <p:nvSpPr>
          <p:cNvPr id="5" name="Date Placeholder 4">
            <a:extLst>
              <a:ext uri="{FF2B5EF4-FFF2-40B4-BE49-F238E27FC236}">
                <a16:creationId xmlns:a16="http://schemas.microsoft.com/office/drawing/2014/main" id="{1CFD3305-FFCD-A36C-7704-CED666405544}"/>
              </a:ext>
            </a:extLst>
          </p:cNvPr>
          <p:cNvSpPr>
            <a:spLocks noGrp="1"/>
          </p:cNvSpPr>
          <p:nvPr>
            <p:ph type="dt" sz="half" idx="10"/>
          </p:nvPr>
        </p:nvSpPr>
        <p:spPr>
          <a:xfrm>
            <a:off x="9017000" y="6433202"/>
            <a:ext cx="2374150" cy="367841"/>
          </a:xfrm>
        </p:spPr>
        <p:txBody>
          <a:bodyPr anchor="ctr">
            <a:normAutofit/>
          </a:bodyPr>
          <a:lstStyle/>
          <a:p>
            <a:pPr rtl="0">
              <a:spcAft>
                <a:spcPts val="600"/>
              </a:spcAft>
            </a:pPr>
            <a:r>
              <a:rPr lang="en-GB"/>
              <a:t>2/8/20XX</a:t>
            </a:r>
          </a:p>
        </p:txBody>
      </p:sp>
      <p:sp>
        <p:nvSpPr>
          <p:cNvPr id="6" name="Slide Number Placeholder 5">
            <a:extLst>
              <a:ext uri="{FF2B5EF4-FFF2-40B4-BE49-F238E27FC236}">
                <a16:creationId xmlns:a16="http://schemas.microsoft.com/office/drawing/2014/main" id="{55012EA4-204A-D8DF-E050-C4C8204C8FA3}"/>
              </a:ext>
            </a:extLst>
          </p:cNvPr>
          <p:cNvSpPr>
            <a:spLocks noGrp="1"/>
          </p:cNvSpPr>
          <p:nvPr>
            <p:ph type="sldNum" sz="quarter" idx="12"/>
          </p:nvPr>
        </p:nvSpPr>
        <p:spPr>
          <a:xfrm>
            <a:off x="11391150" y="6433203"/>
            <a:ext cx="693263" cy="367842"/>
          </a:xfrm>
        </p:spPr>
        <p:txBody>
          <a:bodyPr anchor="ctr">
            <a:normAutofit/>
          </a:bodyPr>
          <a:lstStyle/>
          <a:p>
            <a:pPr rtl="0">
              <a:lnSpc>
                <a:spcPct val="90000"/>
              </a:lnSpc>
              <a:spcAft>
                <a:spcPts val="600"/>
              </a:spcAft>
            </a:pPr>
            <a:fld id="{08AB70BE-1769-45B8-85A6-0C837432C7E6}" type="slidenum">
              <a:rPr lang="en-GB" sz="1900" smtClean="0"/>
              <a:pPr rtl="0">
                <a:lnSpc>
                  <a:spcPct val="90000"/>
                </a:lnSpc>
                <a:spcAft>
                  <a:spcPts val="600"/>
                </a:spcAft>
              </a:pPr>
              <a:t>12</a:t>
            </a:fld>
            <a:endParaRPr lang="en-GB" sz="1900"/>
          </a:p>
        </p:txBody>
      </p:sp>
      <p:graphicFrame>
        <p:nvGraphicFramePr>
          <p:cNvPr id="10" name="Content Placeholder 2">
            <a:extLst>
              <a:ext uri="{FF2B5EF4-FFF2-40B4-BE49-F238E27FC236}">
                <a16:creationId xmlns:a16="http://schemas.microsoft.com/office/drawing/2014/main" id="{839FE624-0EED-2D0F-3C30-BA3FFDFEC46D}"/>
              </a:ext>
            </a:extLst>
          </p:cNvPr>
          <p:cNvGraphicFramePr>
            <a:graphicFrameLocks noGrp="1"/>
          </p:cNvGraphicFramePr>
          <p:nvPr>
            <p:ph idx="1"/>
            <p:extLst>
              <p:ext uri="{D42A27DB-BD31-4B8C-83A1-F6EECF244321}">
                <p14:modId xmlns:p14="http://schemas.microsoft.com/office/powerpoint/2010/main" val="398651486"/>
              </p:ext>
            </p:extLst>
          </p:nvPr>
        </p:nvGraphicFramePr>
        <p:xfrm>
          <a:off x="482138" y="2794176"/>
          <a:ext cx="11446626" cy="3473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A close-up of a blue and green wave&#10;&#10;AI-generated content may be incorrect.">
            <a:extLst>
              <a:ext uri="{FF2B5EF4-FFF2-40B4-BE49-F238E27FC236}">
                <a16:creationId xmlns:a16="http://schemas.microsoft.com/office/drawing/2014/main" id="{0ECE2F6F-20D4-2E58-90DD-231679FCA7C4}"/>
              </a:ext>
            </a:extLst>
          </p:cNvPr>
          <p:cNvPicPr>
            <a:picLocks noChangeAspect="1"/>
          </p:cNvPicPr>
          <p:nvPr/>
        </p:nvPicPr>
        <p:blipFill>
          <a:blip r:embed="rId7"/>
          <a:stretch>
            <a:fillRect/>
          </a:stretch>
        </p:blipFill>
        <p:spPr>
          <a:xfrm>
            <a:off x="1" y="56955"/>
            <a:ext cx="12192000" cy="2143124"/>
          </a:xfrm>
          <a:prstGeom prst="rect">
            <a:avLst/>
          </a:prstGeom>
        </p:spPr>
      </p:pic>
      <p:pic>
        <p:nvPicPr>
          <p:cNvPr id="7" name="Picture 6">
            <a:extLst>
              <a:ext uri="{FF2B5EF4-FFF2-40B4-BE49-F238E27FC236}">
                <a16:creationId xmlns:a16="http://schemas.microsoft.com/office/drawing/2014/main" id="{110F583B-AE75-7F49-9F86-02414D4ADE03}"/>
              </a:ext>
            </a:extLst>
          </p:cNvPr>
          <p:cNvPicPr>
            <a:picLocks noChangeAspect="1"/>
          </p:cNvPicPr>
          <p:nvPr/>
        </p:nvPicPr>
        <p:blipFill>
          <a:blip r:embed="rId8"/>
          <a:stretch>
            <a:fillRect/>
          </a:stretch>
        </p:blipFill>
        <p:spPr>
          <a:xfrm>
            <a:off x="2652098" y="0"/>
            <a:ext cx="5128953" cy="1869355"/>
          </a:xfrm>
          <a:prstGeom prst="rect">
            <a:avLst/>
          </a:prstGeom>
        </p:spPr>
      </p:pic>
      <p:sp>
        <p:nvSpPr>
          <p:cNvPr id="12" name="TextBox 11">
            <a:extLst>
              <a:ext uri="{FF2B5EF4-FFF2-40B4-BE49-F238E27FC236}">
                <a16:creationId xmlns:a16="http://schemas.microsoft.com/office/drawing/2014/main" id="{5157A9AC-258B-386A-06CA-6E9FA24E3FD1}"/>
              </a:ext>
            </a:extLst>
          </p:cNvPr>
          <p:cNvSpPr txBox="1"/>
          <p:nvPr/>
        </p:nvSpPr>
        <p:spPr>
          <a:xfrm>
            <a:off x="2867439" y="1850051"/>
            <a:ext cx="6180512" cy="369332"/>
          </a:xfrm>
          <a:prstGeom prst="rect">
            <a:avLst/>
          </a:prstGeom>
          <a:noFill/>
        </p:spPr>
        <p:txBody>
          <a:bodyPr wrap="square">
            <a:spAutoFit/>
          </a:bodyPr>
          <a:lstStyle/>
          <a:p>
            <a:r>
              <a:rPr lang="en-GB" dirty="0"/>
              <a:t>https://www.chateaurecovery.com/dual-diagnosis</a:t>
            </a:r>
          </a:p>
        </p:txBody>
      </p:sp>
    </p:spTree>
    <p:extLst>
      <p:ext uri="{BB962C8B-B14F-4D97-AF65-F5344CB8AC3E}">
        <p14:creationId xmlns:p14="http://schemas.microsoft.com/office/powerpoint/2010/main" val="289678096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91084-CA36-EBD3-1597-F0D1E77F72B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ACEC505-A1E7-01D0-5E7B-BE6ABB1218FC}"/>
              </a:ext>
            </a:extLst>
          </p:cNvPr>
          <p:cNvSpPr>
            <a:spLocks noGrp="1"/>
          </p:cNvSpPr>
          <p:nvPr>
            <p:ph idx="1"/>
          </p:nvPr>
        </p:nvSpPr>
        <p:spPr>
          <a:xfrm>
            <a:off x="914399" y="1438102"/>
            <a:ext cx="10706793" cy="4896196"/>
          </a:xfrm>
        </p:spPr>
        <p:txBody>
          <a:bodyPr>
            <a:normAutofit/>
          </a:bodyPr>
          <a:lstStyle/>
          <a:p>
            <a:pPr>
              <a:buFont typeface="Wingdings" panose="05000000000000000000" pitchFamily="2" charset="2"/>
              <a:buChar char="Ø"/>
            </a:pPr>
            <a:r>
              <a:rPr lang="en-GB" sz="1600" dirty="0" err="1">
                <a:latin typeface="Arial" panose="020B0604020202020204" pitchFamily="34" charset="0"/>
                <a:cs typeface="Arial" panose="020B0604020202020204" pitchFamily="34" charset="0"/>
              </a:rPr>
              <a:t>Antai</a:t>
            </a:r>
            <a:r>
              <a:rPr lang="en-GB" sz="1600" dirty="0">
                <a:latin typeface="Arial" panose="020B0604020202020204" pitchFamily="34" charset="0"/>
                <a:cs typeface="Arial" panose="020B0604020202020204" pitchFamily="34" charset="0"/>
              </a:rPr>
              <a:t>-Otong, D., Theis, K. and Patrick, D.D., 2016. Dual diagnosis. </a:t>
            </a:r>
            <a:r>
              <a:rPr lang="en-GB" sz="1600" i="1" dirty="0" err="1">
                <a:latin typeface="Arial" panose="020B0604020202020204" pitchFamily="34" charset="0"/>
                <a:cs typeface="Arial" panose="020B0604020202020204" pitchFamily="34" charset="0"/>
              </a:rPr>
              <a:t>Nurs</a:t>
            </a:r>
            <a:r>
              <a:rPr lang="en-GB" sz="1600" i="1" dirty="0">
                <a:latin typeface="Arial" panose="020B0604020202020204" pitchFamily="34" charset="0"/>
                <a:cs typeface="Arial" panose="020B0604020202020204" pitchFamily="34" charset="0"/>
              </a:rPr>
              <a:t> Clin North Am</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51</a:t>
            </a:r>
            <a:r>
              <a:rPr lang="en-GB" sz="1600" dirty="0">
                <a:latin typeface="Arial" panose="020B0604020202020204" pitchFamily="34" charset="0"/>
                <a:cs typeface="Arial" panose="020B0604020202020204" pitchFamily="34" charset="0"/>
              </a:rPr>
              <a:t>(2), pp.237-47.</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Centre for Mental Health (2023). </a:t>
            </a:r>
            <a:r>
              <a:rPr lang="en-GB" sz="1600" i="1" dirty="0">
                <a:latin typeface="Arial" panose="020B0604020202020204" pitchFamily="34" charset="0"/>
                <a:cs typeface="Arial" panose="020B0604020202020204" pitchFamily="34" charset="0"/>
              </a:rPr>
              <a:t>Prison Mental Health Services in England 2023</a:t>
            </a:r>
            <a:r>
              <a:rPr lang="en-GB" sz="1600" dirty="0">
                <a:latin typeface="Arial" panose="020B0604020202020204" pitchFamily="34" charset="0"/>
                <a:cs typeface="Arial" panose="020B0604020202020204" pitchFamily="34" charset="0"/>
              </a:rPr>
              <a:t>. Available at: [Centre for Mental Health] </a:t>
            </a:r>
            <a:r>
              <a:rPr lang="en-GB" sz="1600" dirty="0">
                <a:latin typeface="Arial" panose="020B0604020202020204" pitchFamily="34" charset="0"/>
                <a:cs typeface="Arial" panose="020B0604020202020204" pitchFamily="34" charset="0"/>
                <a:hlinkClick r:id="rId2"/>
              </a:rPr>
              <a:t>https://www.centreformentalhealth.org.uk/wp-content/uploads/2023/04/Prison-mental-health-services-in-England-2023-1.pdf</a:t>
            </a:r>
            <a:r>
              <a:rPr lang="en-GB" sz="1600" dirty="0">
                <a:latin typeface="Arial" panose="020B0604020202020204" pitchFamily="34" charset="0"/>
                <a:cs typeface="Arial" panose="020B0604020202020204" pitchFamily="34" charset="0"/>
              </a:rPr>
              <a:t>  (Accessed: 10 Oct. 2025).</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Mental Health Foundation (2023). </a:t>
            </a:r>
            <a:r>
              <a:rPr lang="en-GB" sz="1600" i="1" dirty="0">
                <a:latin typeface="Arial" panose="020B0604020202020204" pitchFamily="34" charset="0"/>
                <a:cs typeface="Arial" panose="020B0604020202020204" pitchFamily="34" charset="0"/>
              </a:rPr>
              <a:t>Mental Health Statistics.</a:t>
            </a:r>
            <a:r>
              <a:rPr lang="en-GB" sz="1600" dirty="0">
                <a:latin typeface="Arial" panose="020B0604020202020204" pitchFamily="34" charset="0"/>
                <a:cs typeface="Arial" panose="020B0604020202020204" pitchFamily="34" charset="0"/>
              </a:rPr>
              <a:t> Available at: [Mental Health Foundation] </a:t>
            </a:r>
            <a:r>
              <a:rPr lang="en-GB" sz="1600" dirty="0">
                <a:latin typeface="Arial" panose="020B0604020202020204" pitchFamily="34" charset="0"/>
                <a:cs typeface="Arial" panose="020B0604020202020204" pitchFamily="34" charset="0"/>
                <a:hlinkClick r:id="rId3"/>
              </a:rPr>
              <a:t>https://www.mentalhealth.org.uk/statistics</a:t>
            </a:r>
            <a:r>
              <a:rPr lang="en-GB" sz="1600" dirty="0">
                <a:latin typeface="Arial" panose="020B0604020202020204" pitchFamily="34" charset="0"/>
                <a:cs typeface="Arial" panose="020B0604020202020204" pitchFamily="34" charset="0"/>
              </a:rPr>
              <a:t> (Accessed: 10 Oct. 2025).</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NHS England (2022). </a:t>
            </a:r>
            <a:r>
              <a:rPr lang="en-GB" sz="1600" i="1" dirty="0">
                <a:latin typeface="Arial" panose="020B0604020202020204" pitchFamily="34" charset="0"/>
                <a:cs typeface="Arial" panose="020B0604020202020204" pitchFamily="34" charset="0"/>
              </a:rPr>
              <a:t>Health and Justice Framework for Integration 2022-2025: Improving Lives, Reducing Inequality</a:t>
            </a:r>
            <a:r>
              <a:rPr lang="en-GB" sz="1600" dirty="0">
                <a:latin typeface="Arial" panose="020B0604020202020204" pitchFamily="34" charset="0"/>
                <a:cs typeface="Arial" panose="020B0604020202020204" pitchFamily="34" charset="0"/>
              </a:rPr>
              <a:t>. Available at: [NHS England] </a:t>
            </a:r>
            <a:r>
              <a:rPr lang="en-GB" sz="1600" dirty="0">
                <a:latin typeface="Arial" panose="020B0604020202020204" pitchFamily="34" charset="0"/>
                <a:cs typeface="Arial" panose="020B0604020202020204" pitchFamily="34" charset="0"/>
                <a:hlinkClick r:id="rId4"/>
              </a:rPr>
              <a:t>https://www.england.nhs.uk/long-read/health-and-justice-framework-for-integration-2022-2025-improving-lives-reducing-inequality/</a:t>
            </a:r>
            <a:r>
              <a:rPr lang="en-GB" sz="1600" dirty="0">
                <a:latin typeface="Arial" panose="020B0604020202020204" pitchFamily="34" charset="0"/>
                <a:cs typeface="Arial" panose="020B0604020202020204" pitchFamily="34" charset="0"/>
              </a:rPr>
              <a:t>  (Accessed: 10 Oct. 2025).</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Karampela, A.I., Martin, A. and Lawrie, S.M., 2025. ‘Diagnosis and management of comorbid psychotic and alcohol use disorders’. </a:t>
            </a:r>
            <a:r>
              <a:rPr lang="en-GB" sz="1600" i="1" dirty="0" err="1">
                <a:latin typeface="Arial" panose="020B0604020202020204" pitchFamily="34" charset="0"/>
                <a:cs typeface="Arial" panose="020B0604020202020204" pitchFamily="34" charset="0"/>
              </a:rPr>
              <a:t>BJPsych</a:t>
            </a:r>
            <a:r>
              <a:rPr lang="en-GB" sz="1600" i="1" dirty="0">
                <a:latin typeface="Arial" panose="020B0604020202020204" pitchFamily="34" charset="0"/>
                <a:cs typeface="Arial" panose="020B0604020202020204" pitchFamily="34" charset="0"/>
              </a:rPr>
              <a:t> Advances</a:t>
            </a:r>
            <a:r>
              <a:rPr lang="en-GB" sz="1600" dirty="0">
                <a:latin typeface="Arial" panose="020B0604020202020204" pitchFamily="34" charset="0"/>
                <a:cs typeface="Arial" panose="020B0604020202020204" pitchFamily="34" charset="0"/>
              </a:rPr>
              <a:t>, pp.1-10.</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Ramon, S., 2018. ‘The place of social recovery in mental health and related services’. </a:t>
            </a:r>
            <a:r>
              <a:rPr lang="en-GB" sz="1600" i="1" dirty="0">
                <a:latin typeface="Arial" panose="020B0604020202020204" pitchFamily="34" charset="0"/>
                <a:cs typeface="Arial" panose="020B0604020202020204" pitchFamily="34" charset="0"/>
              </a:rPr>
              <a:t>International journal of environmental research and public health,</a:t>
            </a:r>
            <a:r>
              <a:rPr lang="en-GB" sz="1600" dirty="0">
                <a:latin typeface="Arial" panose="020B0604020202020204" pitchFamily="34" charset="0"/>
                <a:cs typeface="Arial" panose="020B0604020202020204" pitchFamily="34" charset="0"/>
              </a:rPr>
              <a:t> 15(6), p.1052.</a:t>
            </a:r>
          </a:p>
          <a:p>
            <a:pPr>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A316CFB4-D4FC-5C50-24E2-2D8B33C35B60}"/>
              </a:ext>
            </a:extLst>
          </p:cNvPr>
          <p:cNvSpPr>
            <a:spLocks noGrp="1"/>
          </p:cNvSpPr>
          <p:nvPr>
            <p:ph type="ftr" sz="quarter" idx="11"/>
          </p:nvPr>
        </p:nvSpPr>
        <p:spPr/>
        <p:txBody>
          <a:bodyPr/>
          <a:lstStyle/>
          <a:p>
            <a:r>
              <a:rPr lang="en-GB" dirty="0">
                <a:solidFill>
                  <a:srgbClr val="18818C"/>
                </a:solidFill>
              </a:rPr>
              <a:t>Nomathemba Amanda Socikwa</a:t>
            </a:r>
          </a:p>
          <a:p>
            <a:pPr rtl="0"/>
            <a:endParaRPr lang="en-GB" dirty="0"/>
          </a:p>
        </p:txBody>
      </p:sp>
      <p:sp>
        <p:nvSpPr>
          <p:cNvPr id="5" name="Date Placeholder 4">
            <a:extLst>
              <a:ext uri="{FF2B5EF4-FFF2-40B4-BE49-F238E27FC236}">
                <a16:creationId xmlns:a16="http://schemas.microsoft.com/office/drawing/2014/main" id="{2767C65A-3E4D-AB1D-63B7-890FFBF1389B}"/>
              </a:ext>
            </a:extLst>
          </p:cNvPr>
          <p:cNvSpPr>
            <a:spLocks noGrp="1"/>
          </p:cNvSpPr>
          <p:nvPr>
            <p:ph type="dt" sz="half" idx="10"/>
          </p:nvPr>
        </p:nvSpPr>
        <p:spPr/>
        <p:txBody>
          <a:bodyPr/>
          <a:lstStyle/>
          <a:p>
            <a:pPr rtl="0"/>
            <a:r>
              <a:rPr lang="en-GB"/>
              <a:t>2/8/20XX</a:t>
            </a:r>
          </a:p>
        </p:txBody>
      </p:sp>
      <p:sp>
        <p:nvSpPr>
          <p:cNvPr id="6" name="Slide Number Placeholder 5">
            <a:extLst>
              <a:ext uri="{FF2B5EF4-FFF2-40B4-BE49-F238E27FC236}">
                <a16:creationId xmlns:a16="http://schemas.microsoft.com/office/drawing/2014/main" id="{96BA3EC1-2640-27C8-BC87-9CD4A4EFBC5F}"/>
              </a:ext>
            </a:extLst>
          </p:cNvPr>
          <p:cNvSpPr>
            <a:spLocks noGrp="1"/>
          </p:cNvSpPr>
          <p:nvPr>
            <p:ph type="sldNum" sz="quarter" idx="12"/>
          </p:nvPr>
        </p:nvSpPr>
        <p:spPr/>
        <p:txBody>
          <a:bodyPr/>
          <a:lstStyle/>
          <a:p>
            <a:pPr rtl="0"/>
            <a:fld id="{08AB70BE-1769-45B8-85A6-0C837432C7E6}" type="slidenum">
              <a:rPr lang="en-GB" smtClean="0"/>
              <a:pPr rtl="0"/>
              <a:t>13</a:t>
            </a:fld>
            <a:endParaRPr lang="en-GB" dirty="0"/>
          </a:p>
        </p:txBody>
      </p:sp>
    </p:spTree>
    <p:extLst>
      <p:ext uri="{BB962C8B-B14F-4D97-AF65-F5344CB8AC3E}">
        <p14:creationId xmlns:p14="http://schemas.microsoft.com/office/powerpoint/2010/main" val="127994604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82371-AA02-733D-AB45-E4C12035BB95}"/>
              </a:ext>
            </a:extLst>
          </p:cNvPr>
          <p:cNvSpPr>
            <a:spLocks noGrp="1"/>
          </p:cNvSpPr>
          <p:nvPr>
            <p:ph type="title"/>
          </p:nvPr>
        </p:nvSpPr>
        <p:spPr/>
        <p:txBody>
          <a:bodyPr/>
          <a:lstStyle/>
          <a:p>
            <a:r>
              <a:rPr lang="en-GB" dirty="0"/>
              <a:t>Image References</a:t>
            </a:r>
            <a:br>
              <a:rPr lang="en-GB" dirty="0"/>
            </a:br>
            <a:endParaRPr lang="en-GB" dirty="0"/>
          </a:p>
        </p:txBody>
      </p:sp>
      <p:sp>
        <p:nvSpPr>
          <p:cNvPr id="3" name="Content Placeholder 2">
            <a:extLst>
              <a:ext uri="{FF2B5EF4-FFF2-40B4-BE49-F238E27FC236}">
                <a16:creationId xmlns:a16="http://schemas.microsoft.com/office/drawing/2014/main" id="{646E8064-A6EE-22F8-ADD0-3F64546B1D76}"/>
              </a:ext>
            </a:extLst>
          </p:cNvPr>
          <p:cNvSpPr>
            <a:spLocks noGrp="1"/>
          </p:cNvSpPr>
          <p:nvPr>
            <p:ph idx="1"/>
          </p:nvPr>
        </p:nvSpPr>
        <p:spPr>
          <a:xfrm>
            <a:off x="523702" y="1354974"/>
            <a:ext cx="11272058" cy="4995949"/>
          </a:xfrm>
        </p:spPr>
        <p:txBody>
          <a:bodyPr>
            <a:noAutofit/>
          </a:bodyPr>
          <a:lstStyle/>
          <a:p>
            <a:pPr>
              <a:buFont typeface="Wingdings" panose="05000000000000000000" pitchFamily="2" charset="2"/>
              <a:buChar char="Ø"/>
            </a:pPr>
            <a:r>
              <a:rPr lang="en-GB" sz="1800" u="sng" dirty="0">
                <a:latin typeface="Arial" panose="020B0604020202020204" pitchFamily="34" charset="0"/>
                <a:cs typeface="Arial" panose="020B0604020202020204" pitchFamily="34" charset="0"/>
                <a:hlinkClick r:id="rId2"/>
              </a:rPr>
              <a:t>https://www.birmingham.gov.uk/download/downloads/id/30304/dual_diagnosis_co-occurring_mental_health_problems_and_substance_misuse_in_birmingham_jsna_deep_dive_report_2025.pdf</a:t>
            </a:r>
            <a:r>
              <a:rPr lang="en-GB" sz="18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1800" u="sng" dirty="0">
                <a:latin typeface="Arial" panose="020B0604020202020204" pitchFamily="34" charset="0"/>
                <a:cs typeface="Arial" panose="020B0604020202020204" pitchFamily="34" charset="0"/>
                <a:hlinkClick r:id="rId3"/>
              </a:rPr>
              <a:t>https://www.google.com/url?sa=i&amp;url=https%3A%2F%2Frehabhc.co.uk%2Fdual-diagnosis-how-to-diagnose-mental-health-disorder-alcoholism%2F&amp;psig=AOvVaw0zxRc1vCesn-2TyZ8B-4Nu&amp;ust=1760234695990000&amp;source=images&amp;cd=vfe&amp;opi=89978449&amp;ved=0CBkQjhxqFwoTCMCthbWTm5ADFQAAAAAdAAAAABAK</a:t>
            </a:r>
            <a:r>
              <a:rPr lang="en-GB" sz="1800" u="sng"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u="sng" dirty="0">
                <a:latin typeface="Arial" panose="020B0604020202020204" pitchFamily="34" charset="0"/>
                <a:cs typeface="Arial" panose="020B0604020202020204" pitchFamily="34" charset="0"/>
                <a:hlinkClick r:id="rId4"/>
              </a:rPr>
              <a:t>https://www.google.com/url?sa=i&amp;url=https%3A%2F%2Fwww.chateaurecovery.com%2Fdual-diagnosis&amp;psig=AOvVaw2zCrrWrR7jcTnDuFn1uq6S&amp;ust=1760280685733000&amp;source=images&amp;cd=vfe&amp;opi=89978449&amp;ved=0CBkQjhxqFwoTCIDBsqOznJADFQAAAAAdAAAAABAE</a:t>
            </a:r>
            <a:endParaRPr lang="en-GB" sz="18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6631D615-8368-70D7-EE1C-0D1DDAD8B4E4}"/>
              </a:ext>
            </a:extLst>
          </p:cNvPr>
          <p:cNvSpPr>
            <a:spLocks noGrp="1"/>
          </p:cNvSpPr>
          <p:nvPr>
            <p:ph type="ftr" sz="quarter" idx="11"/>
          </p:nvPr>
        </p:nvSpPr>
        <p:spPr/>
        <p:txBody>
          <a:bodyPr/>
          <a:lstStyle/>
          <a:p>
            <a:r>
              <a:rPr lang="en-GB" dirty="0">
                <a:solidFill>
                  <a:srgbClr val="18818C"/>
                </a:solidFill>
              </a:rPr>
              <a:t>Nomathemba Amanda Socikwa</a:t>
            </a:r>
          </a:p>
          <a:p>
            <a:pPr rtl="0"/>
            <a:endParaRPr lang="en-GB" dirty="0"/>
          </a:p>
        </p:txBody>
      </p:sp>
      <p:sp>
        <p:nvSpPr>
          <p:cNvPr id="5" name="Date Placeholder 4">
            <a:extLst>
              <a:ext uri="{FF2B5EF4-FFF2-40B4-BE49-F238E27FC236}">
                <a16:creationId xmlns:a16="http://schemas.microsoft.com/office/drawing/2014/main" id="{5C375960-FDC8-C56C-7146-404FEF4D0ACF}"/>
              </a:ext>
            </a:extLst>
          </p:cNvPr>
          <p:cNvSpPr>
            <a:spLocks noGrp="1"/>
          </p:cNvSpPr>
          <p:nvPr>
            <p:ph type="dt" sz="half" idx="10"/>
          </p:nvPr>
        </p:nvSpPr>
        <p:spPr/>
        <p:txBody>
          <a:bodyPr/>
          <a:lstStyle/>
          <a:p>
            <a:pPr rtl="0"/>
            <a:r>
              <a:rPr lang="en-GB"/>
              <a:t>2/8/20XX</a:t>
            </a:r>
          </a:p>
        </p:txBody>
      </p:sp>
      <p:sp>
        <p:nvSpPr>
          <p:cNvPr id="6" name="Slide Number Placeholder 5">
            <a:extLst>
              <a:ext uri="{FF2B5EF4-FFF2-40B4-BE49-F238E27FC236}">
                <a16:creationId xmlns:a16="http://schemas.microsoft.com/office/drawing/2014/main" id="{7DB0384B-5395-14DD-91E1-6A8C19B4A123}"/>
              </a:ext>
            </a:extLst>
          </p:cNvPr>
          <p:cNvSpPr>
            <a:spLocks noGrp="1"/>
          </p:cNvSpPr>
          <p:nvPr>
            <p:ph type="sldNum" sz="quarter" idx="12"/>
          </p:nvPr>
        </p:nvSpPr>
        <p:spPr/>
        <p:txBody>
          <a:bodyPr/>
          <a:lstStyle/>
          <a:p>
            <a:pPr rtl="0"/>
            <a:fld id="{08AB70BE-1769-45B8-85A6-0C837432C7E6}" type="slidenum">
              <a:rPr lang="en-GB" smtClean="0"/>
              <a:pPr rtl="0"/>
              <a:t>14</a:t>
            </a:fld>
            <a:endParaRPr lang="en-GB" dirty="0"/>
          </a:p>
        </p:txBody>
      </p:sp>
    </p:spTree>
    <p:extLst>
      <p:ext uri="{BB962C8B-B14F-4D97-AF65-F5344CB8AC3E}">
        <p14:creationId xmlns:p14="http://schemas.microsoft.com/office/powerpoint/2010/main" val="18846511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27FC7-80B1-DABA-FB32-F46BAAF2AB6B}"/>
              </a:ext>
            </a:extLst>
          </p:cNvPr>
          <p:cNvSpPr>
            <a:spLocks noGrp="1"/>
          </p:cNvSpPr>
          <p:nvPr>
            <p:ph type="title"/>
          </p:nvPr>
        </p:nvSpPr>
        <p:spPr/>
        <p:txBody>
          <a:bodyPr/>
          <a:lstStyle/>
          <a:p>
            <a:r>
              <a:rPr lang="en-GB" dirty="0"/>
              <a:t>Image References </a:t>
            </a:r>
          </a:p>
        </p:txBody>
      </p:sp>
      <p:sp>
        <p:nvSpPr>
          <p:cNvPr id="3" name="Content Placeholder 2">
            <a:extLst>
              <a:ext uri="{FF2B5EF4-FFF2-40B4-BE49-F238E27FC236}">
                <a16:creationId xmlns:a16="http://schemas.microsoft.com/office/drawing/2014/main" id="{47D5E736-9949-A906-118C-A9C71460C183}"/>
              </a:ext>
            </a:extLst>
          </p:cNvPr>
          <p:cNvSpPr>
            <a:spLocks noGrp="1"/>
          </p:cNvSpPr>
          <p:nvPr>
            <p:ph idx="1"/>
          </p:nvPr>
        </p:nvSpPr>
        <p:spPr>
          <a:xfrm>
            <a:off x="914400" y="1587731"/>
            <a:ext cx="10607040" cy="4455260"/>
          </a:xfrm>
        </p:spPr>
        <p:txBody>
          <a:bodyPr>
            <a:normAutofit fontScale="85000" lnSpcReduction="20000"/>
          </a:bodyPr>
          <a:lstStyle/>
          <a:p>
            <a:pPr>
              <a:buFont typeface="Wingdings" panose="05000000000000000000" pitchFamily="2" charset="2"/>
              <a:buChar char="Ø"/>
            </a:pPr>
            <a:r>
              <a:rPr lang="en-GB" u="sng" dirty="0">
                <a:latin typeface="Arial" panose="020B0604020202020204" pitchFamily="34" charset="0"/>
                <a:cs typeface="Arial" panose="020B0604020202020204" pitchFamily="34" charset="0"/>
                <a:hlinkClick r:id="rId2"/>
              </a:rPr>
              <a:t>https://www.google.com/url?sa=i&amp;url=https%3A%2F%2Fwww.ddauk.org%2F&amp;psig=AOvVaw0zxRc1vCesn-2TyZ8B-4Nu&amp;ust=1760234695990000&amp;source=images&amp;cd=vfe&amp;opi=89978449&amp;ved=0CBkQjhxqFwoTCMCthbWTm5ADFQAAAAAdAAAAABAl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u="sng" dirty="0">
                <a:latin typeface="Arial" panose="020B0604020202020204" pitchFamily="34" charset="0"/>
                <a:cs typeface="Arial" panose="020B0604020202020204" pitchFamily="34" charset="0"/>
                <a:hlinkClick r:id="rId3"/>
              </a:rPr>
              <a:t>https://www.google.com/url?sa=i&amp;url=https%3A%2F%2Fwww.instagram.com%2Fp%2FDOfqTE2k7pj%2F&amp;psig=AOvVaw1UCxV7ptx0AsmBSqW4uLCK&amp;ust=1760236510375000&amp;source=images&amp;cd=vfe&amp;opi=89978449&amp;ved=0CBkQjhxqFwoTCMjM-pCOm5ADFQAAAAAdAAAAABAL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u="sng" dirty="0">
                <a:latin typeface="Arial" panose="020B0604020202020204" pitchFamily="34" charset="0"/>
                <a:cs typeface="Arial" panose="020B0604020202020204" pitchFamily="34" charset="0"/>
                <a:hlinkClick r:id="rId4"/>
              </a:rPr>
              <a:t>https://www.google.com/url?sa=i&amp;url=https%3A%2F%2Fwww.sandstonecare.com%2Fblog%2Fdual-diagnosis-young-adult-questions%2F&amp;psig=AOvVaw1UCxV7ptx0AsmBSqW4uLCK&amp;ust=1760236510375000&amp;source=images&amp;cd=vfe&amp;opi=89978449&amp;ved=0CBkQjhxqFwoTCMjM-pCOm5ADFQAAAAAdAAAAABAE</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u="sng" dirty="0">
                <a:latin typeface="Arial" panose="020B0604020202020204" pitchFamily="34" charset="0"/>
                <a:cs typeface="Arial" panose="020B0604020202020204" pitchFamily="34" charset="0"/>
                <a:hlinkClick r:id="rId5"/>
              </a:rPr>
              <a:t>https://www.google.com/url?sa=i&amp;url=https%3A%2F%2Fwww.sandstonecare.com%2Fblog%2Fdual-diagnosis-young-adult-questions%2F&amp;psig=AOvVaw3bHswrXOLhXZf9ZzyopVum&amp;ust=1760235460153000&amp;source=images&amp;cd=vfe&amp;opi=89978449&amp;ved=0CBkQjhxqFwoTCPDZ1eqSm5ADFQAAAAAdAAAAABAE</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96243D83-98D2-C303-CB6E-99FC9867ECC3}"/>
              </a:ext>
            </a:extLst>
          </p:cNvPr>
          <p:cNvSpPr>
            <a:spLocks noGrp="1"/>
          </p:cNvSpPr>
          <p:nvPr>
            <p:ph type="ftr" sz="quarter" idx="11"/>
          </p:nvPr>
        </p:nvSpPr>
        <p:spPr/>
        <p:txBody>
          <a:bodyPr/>
          <a:lstStyle/>
          <a:p>
            <a:pPr rtl="0"/>
            <a:r>
              <a:rPr lang="en-GB"/>
              <a:t>Sample Footer Text</a:t>
            </a:r>
          </a:p>
        </p:txBody>
      </p:sp>
      <p:sp>
        <p:nvSpPr>
          <p:cNvPr id="5" name="Date Placeholder 4">
            <a:extLst>
              <a:ext uri="{FF2B5EF4-FFF2-40B4-BE49-F238E27FC236}">
                <a16:creationId xmlns:a16="http://schemas.microsoft.com/office/drawing/2014/main" id="{2668A1A3-8FB7-2C36-ECD4-E84C63BA5A60}"/>
              </a:ext>
            </a:extLst>
          </p:cNvPr>
          <p:cNvSpPr>
            <a:spLocks noGrp="1"/>
          </p:cNvSpPr>
          <p:nvPr>
            <p:ph type="dt" sz="half" idx="10"/>
          </p:nvPr>
        </p:nvSpPr>
        <p:spPr/>
        <p:txBody>
          <a:bodyPr/>
          <a:lstStyle/>
          <a:p>
            <a:pPr rtl="0"/>
            <a:r>
              <a:rPr lang="en-GB"/>
              <a:t>2/8/20XX</a:t>
            </a:r>
          </a:p>
        </p:txBody>
      </p:sp>
      <p:sp>
        <p:nvSpPr>
          <p:cNvPr id="6" name="Slide Number Placeholder 5">
            <a:extLst>
              <a:ext uri="{FF2B5EF4-FFF2-40B4-BE49-F238E27FC236}">
                <a16:creationId xmlns:a16="http://schemas.microsoft.com/office/drawing/2014/main" id="{1A5DC7DC-AA67-9351-6FF4-C01FACDA44D0}"/>
              </a:ext>
            </a:extLst>
          </p:cNvPr>
          <p:cNvSpPr>
            <a:spLocks noGrp="1"/>
          </p:cNvSpPr>
          <p:nvPr>
            <p:ph type="sldNum" sz="quarter" idx="12"/>
          </p:nvPr>
        </p:nvSpPr>
        <p:spPr/>
        <p:txBody>
          <a:bodyPr/>
          <a:lstStyle/>
          <a:p>
            <a:pPr rtl="0"/>
            <a:fld id="{08AB70BE-1769-45B8-85A6-0C837432C7E6}" type="slidenum">
              <a:rPr lang="en-GB" smtClean="0"/>
              <a:pPr rtl="0"/>
              <a:t>15</a:t>
            </a:fld>
            <a:endParaRPr lang="en-GB" dirty="0"/>
          </a:p>
        </p:txBody>
      </p:sp>
    </p:spTree>
    <p:extLst>
      <p:ext uri="{BB962C8B-B14F-4D97-AF65-F5344CB8AC3E}">
        <p14:creationId xmlns:p14="http://schemas.microsoft.com/office/powerpoint/2010/main" val="4091463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24B7-710C-4A57-8CFD-02AED0241E6D}"/>
              </a:ext>
            </a:extLst>
          </p:cNvPr>
          <p:cNvSpPr>
            <a:spLocks noGrp="1"/>
          </p:cNvSpPr>
          <p:nvPr>
            <p:ph type="title"/>
          </p:nvPr>
        </p:nvSpPr>
        <p:spPr>
          <a:xfrm>
            <a:off x="5963479" y="596393"/>
            <a:ext cx="5618922" cy="1542507"/>
          </a:xfrm>
        </p:spPr>
        <p:txBody>
          <a:bodyPr rtlCol="0">
            <a:normAutofit/>
          </a:bodyPr>
          <a:lstStyle/>
          <a:p>
            <a:pPr rtl="0"/>
            <a:r>
              <a:rPr lang="en-GB" sz="4800" dirty="0">
                <a:solidFill>
                  <a:srgbClr val="FF9900"/>
                </a:solidFill>
              </a:rPr>
              <a:t>Thank You</a:t>
            </a:r>
          </a:p>
        </p:txBody>
      </p:sp>
      <p:pic>
        <p:nvPicPr>
          <p:cNvPr id="6" name="Picture Placeholder 5" descr="The Northern Lights ">
            <a:extLst>
              <a:ext uri="{FF2B5EF4-FFF2-40B4-BE49-F238E27FC236}">
                <a16:creationId xmlns:a16="http://schemas.microsoft.com/office/drawing/2014/main" id="{331D72FC-DA58-4C81-8A6D-2766DA418FDD}"/>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88615" y="1"/>
            <a:ext cx="5181600" cy="6857999"/>
          </a:xfrm>
        </p:spPr>
      </p:pic>
      <p:sp>
        <p:nvSpPr>
          <p:cNvPr id="3" name="Content Placeholder 2">
            <a:extLst>
              <a:ext uri="{FF2B5EF4-FFF2-40B4-BE49-F238E27FC236}">
                <a16:creationId xmlns:a16="http://schemas.microsoft.com/office/drawing/2014/main" id="{C95A8907-8F83-4D28-A679-FA8F63B9A1BA}"/>
              </a:ext>
            </a:extLst>
          </p:cNvPr>
          <p:cNvSpPr>
            <a:spLocks noGrp="1"/>
          </p:cNvSpPr>
          <p:nvPr>
            <p:ph idx="1"/>
          </p:nvPr>
        </p:nvSpPr>
        <p:spPr>
          <a:xfrm>
            <a:off x="5963478" y="2138901"/>
            <a:ext cx="5618922" cy="4033299"/>
          </a:xfrm>
        </p:spPr>
        <p:txBody>
          <a:bodyPr rtlCol="0">
            <a:normAutofit/>
          </a:bodyPr>
          <a:lstStyle/>
          <a:p>
            <a:pPr rtl="0"/>
            <a:r>
              <a:rPr lang="en-GB" sz="5400" b="1" dirty="0">
                <a:solidFill>
                  <a:schemeClr val="accent3"/>
                </a:solidFill>
                <a:latin typeface="Arial" panose="020B0604020202020204" pitchFamily="34" charset="0"/>
                <a:cs typeface="Arial" panose="020B0604020202020204" pitchFamily="34" charset="0"/>
              </a:rPr>
              <a:t>Any questions </a:t>
            </a:r>
          </a:p>
        </p:txBody>
      </p:sp>
      <p:sp>
        <p:nvSpPr>
          <p:cNvPr id="8" name="Footer Placeholder 7">
            <a:extLst>
              <a:ext uri="{FF2B5EF4-FFF2-40B4-BE49-F238E27FC236}">
                <a16:creationId xmlns:a16="http://schemas.microsoft.com/office/drawing/2014/main" id="{9B416018-B9FF-439D-B677-A6C1EE52C534}"/>
              </a:ext>
            </a:extLst>
          </p:cNvPr>
          <p:cNvSpPr>
            <a:spLocks noGrp="1"/>
          </p:cNvSpPr>
          <p:nvPr>
            <p:ph type="ftr" sz="quarter" idx="11"/>
          </p:nvPr>
        </p:nvSpPr>
        <p:spPr>
          <a:xfrm>
            <a:off x="914400" y="6434560"/>
            <a:ext cx="3428012" cy="365125"/>
          </a:xfrm>
        </p:spPr>
        <p:txBody>
          <a:bodyPr rtlCol="0"/>
          <a:lstStyle/>
          <a:p>
            <a:r>
              <a:rPr lang="en-GB" dirty="0">
                <a:solidFill>
                  <a:srgbClr val="18818C"/>
                </a:solidFill>
              </a:rPr>
              <a:t>Nomathemba Amanda Socikwa</a:t>
            </a:r>
          </a:p>
          <a:p>
            <a:pPr rtl="0"/>
            <a:endParaRPr lang="en-GB" dirty="0"/>
          </a:p>
        </p:txBody>
      </p:sp>
      <p:sp>
        <p:nvSpPr>
          <p:cNvPr id="7" name="Date Placeholder 6">
            <a:extLst>
              <a:ext uri="{FF2B5EF4-FFF2-40B4-BE49-F238E27FC236}">
                <a16:creationId xmlns:a16="http://schemas.microsoft.com/office/drawing/2014/main" id="{58677E1A-6EF4-4E0B-8465-B74A11B4EC5E}"/>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9" name="Slide Number Placeholder 8">
            <a:extLst>
              <a:ext uri="{FF2B5EF4-FFF2-40B4-BE49-F238E27FC236}">
                <a16:creationId xmlns:a16="http://schemas.microsoft.com/office/drawing/2014/main" id="{D9293E6D-52CE-414C-A9A9-7A3C0CE08934}"/>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16</a:t>
            </a:fld>
            <a:endParaRPr lang="en-GB" dirty="0"/>
          </a:p>
        </p:txBody>
      </p:sp>
      <p:pic>
        <p:nvPicPr>
          <p:cNvPr id="4" name="Picture 3">
            <a:extLst>
              <a:ext uri="{FF2B5EF4-FFF2-40B4-BE49-F238E27FC236}">
                <a16:creationId xmlns:a16="http://schemas.microsoft.com/office/drawing/2014/main" id="{996DB5AE-9843-AF7D-EDD8-22271FE40261}"/>
              </a:ext>
            </a:extLst>
          </p:cNvPr>
          <p:cNvPicPr>
            <a:picLocks noChangeAspect="1"/>
          </p:cNvPicPr>
          <p:nvPr/>
        </p:nvPicPr>
        <p:blipFill>
          <a:blip r:embed="rId3"/>
          <a:stretch>
            <a:fillRect/>
          </a:stretch>
        </p:blipFill>
        <p:spPr>
          <a:xfrm>
            <a:off x="291231" y="1336657"/>
            <a:ext cx="4674350" cy="3700334"/>
          </a:xfrm>
          <a:prstGeom prst="rect">
            <a:avLst/>
          </a:prstGeom>
        </p:spPr>
      </p:pic>
    </p:spTree>
    <p:extLst>
      <p:ext uri="{BB962C8B-B14F-4D97-AF65-F5344CB8AC3E}">
        <p14:creationId xmlns:p14="http://schemas.microsoft.com/office/powerpoint/2010/main" val="1994895105"/>
      </p:ext>
    </p:extLst>
  </p:cSld>
  <p:clrMapOvr>
    <a:masterClrMapping/>
  </p:clrMapOvr>
  <p:transition spd="slow">
    <p:randomBar dir="vert"/>
  </p:transition>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93.tgt.Office_50301524_TF89118109_Win32_OJ112196119" id="{DD9F22B7-EB13-4537-B5DE-235EAF431E11}" vid="{2669E526-CAFD-4480-8D09-AF6D4F4D34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AB8BBB-9A18-4050-923B-7FC6E36DA49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BD36D06-4CB7-4DF0-BC60-E9BFBDAC45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61E4D0-D101-4A17-BA61-F29B2B6CFE74}">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{B670B963-8A60-4B2A-BBBE-DF44AABFB114}tf89118109_win32</Template>
  <TotalTime>1091</TotalTime>
  <Words>2061</Words>
  <Application>Microsoft Office PowerPoint</Application>
  <PresentationFormat>Widescreen</PresentationFormat>
  <Paragraphs>138</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Arial Nova Light</vt:lpstr>
      <vt:lpstr>Calibri</vt:lpstr>
      <vt:lpstr>Elephant</vt:lpstr>
      <vt:lpstr>Seaford Display</vt:lpstr>
      <vt:lpstr>Wingdings</vt:lpstr>
      <vt:lpstr>ModOverlayVTI</vt:lpstr>
      <vt:lpstr>Examining the Effectiveness of Integrated Public Health and Social Care Pathways for Young Adults with Dual Diagnosis in the UK. </vt:lpstr>
      <vt:lpstr>Practice-Based Research</vt:lpstr>
      <vt:lpstr>Table of content</vt:lpstr>
      <vt:lpstr>Prevalence of Dual Diagnosis in Young Adults </vt:lpstr>
      <vt:lpstr>Statistical Information on Affected Individuals  </vt:lpstr>
      <vt:lpstr>Rationale for Research </vt:lpstr>
      <vt:lpstr>Rationale </vt:lpstr>
      <vt:lpstr>Originality of the Research  </vt:lpstr>
      <vt:lpstr>Research Question, Aims, and Objectives </vt:lpstr>
      <vt:lpstr>Aim of the research</vt:lpstr>
      <vt:lpstr>Research Impact </vt:lpstr>
      <vt:lpstr>Research impact  </vt:lpstr>
      <vt:lpstr>References </vt:lpstr>
      <vt:lpstr>Image References </vt:lpstr>
      <vt:lpstr>Image 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Nomathemba Socikwa (2128581)</dc:creator>
  <cp:lastModifiedBy>Nomathemba Socikwa (2128581)</cp:lastModifiedBy>
  <cp:revision>1</cp:revision>
  <dcterms:created xsi:type="dcterms:W3CDTF">2025-10-11T00:20:08Z</dcterms:created>
  <dcterms:modified xsi:type="dcterms:W3CDTF">2025-10-11T18:31:22Z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