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71" r:id="rId3"/>
    <p:sldId id="472" r:id="rId4"/>
    <p:sldId id="473" r:id="rId5"/>
    <p:sldId id="474" r:id="rId6"/>
    <p:sldId id="475" r:id="rId7"/>
    <p:sldId id="476" r:id="rId8"/>
    <p:sldId id="477" r:id="rId9"/>
    <p:sldId id="478" r:id="rId10"/>
    <p:sldId id="479" r:id="rId11"/>
    <p:sldId id="480" r:id="rId12"/>
    <p:sldId id="481"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56" autoAdjust="0"/>
    <p:restoredTop sz="94576" autoAdjust="0"/>
  </p:normalViewPr>
  <p:slideViewPr>
    <p:cSldViewPr>
      <p:cViewPr varScale="1">
        <p:scale>
          <a:sx n="63" d="100"/>
          <a:sy n="63" d="100"/>
        </p:scale>
        <p:origin x="1232"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slideLayout" Target="../slideLayouts/slideLayout2.xml"/><Relationship Id="rId7" Type="http://schemas.openxmlformats.org/officeDocument/2006/relationships/image" Target="../media/image9.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slideLayout" Target="../slideLayouts/slideLayout2.xml"/><Relationship Id="rId7" Type="http://schemas.openxmlformats.org/officeDocument/2006/relationships/image" Target="../media/image14.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svg"/><Relationship Id="rId5" Type="http://schemas.openxmlformats.org/officeDocument/2006/relationships/image" Target="../media/image12.svg"/><Relationship Id="rId10" Type="http://schemas.openxmlformats.org/officeDocument/2006/relationships/image" Target="../media/image3.png"/><Relationship Id="rId4" Type="http://schemas.openxmlformats.org/officeDocument/2006/relationships/image" Target="../media/image11.svg"/><Relationship Id="rId9" Type="http://schemas.openxmlformats.org/officeDocument/2006/relationships/image" Target="../media/image16.sv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hyperlink" Target="https://www.nice.org.uk/guidance/ng197" TargetMode="External"/><Relationship Id="rId7" Type="http://schemas.openxmlformats.org/officeDocument/2006/relationships/hyperlink" Target="https://www.who.int/news-room/fact-sheets/detail/osteoarthritis" TargetMode="External"/><Relationship Id="rId2" Type="http://schemas.openxmlformats.org/officeDocument/2006/relationships/hyperlink" Target="https://www.nice.org.uk/guidance/ng226" TargetMode="External"/><Relationship Id="rId1" Type="http://schemas.openxmlformats.org/officeDocument/2006/relationships/slideLayout" Target="../slideLayouts/slideLayout2.xml"/><Relationship Id="rId6" Type="http://schemas.openxmlformats.org/officeDocument/2006/relationships/hyperlink" Target="https://www.nhs.uk/conditions/overweight-and-obesity/" TargetMode="External"/><Relationship Id="rId5" Type="http://schemas.openxmlformats.org/officeDocument/2006/relationships/hyperlink" Target="https://www.nhs.uk/conditions/osteoarthritis/treatment/" TargetMode="External"/><Relationship Id="rId4" Type="http://schemas.openxmlformats.org/officeDocument/2006/relationships/hyperlink" Target="https://www.nhs.uk/conditions/osteoarthriti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hs.uk/tests-and-treatments/blood-pressure-test/" TargetMode="External"/><Relationship Id="rId2" Type="http://schemas.openxmlformats.org/officeDocument/2006/relationships/hyperlink" Target="https://www.nhs.uk/health-assessment-tools/calculate-your-body-mass-index/" TargetMode="External"/><Relationship Id="rId1" Type="http://schemas.openxmlformats.org/officeDocument/2006/relationships/slideLayout" Target="../slideLayouts/slideLayout7.xml"/><Relationship Id="rId6" Type="http://schemas.openxmlformats.org/officeDocument/2006/relationships/hyperlink" Target="https://www.orthoinfo.org/globalassets/pdfs/about-your-knee.pdf" TargetMode="External"/><Relationship Id="rId5" Type="http://schemas.openxmlformats.org/officeDocument/2006/relationships/hyperlink" Target="https://my.clevelandclinic.org/health/diseases/21750-osteoarthritis-knee" TargetMode="External"/><Relationship Id="rId4" Type="http://schemas.openxmlformats.org/officeDocument/2006/relationships/hyperlink" Target="https://www.nhs.uk/conditions/supraventricular-tachycardia-sv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BMHP5023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for a Person with Osteoarthritis</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2440433</a:t>
            </a:r>
          </a:p>
          <a:p>
            <a:pPr algn="l" eaLnBrk="1" hangingPunct="1"/>
            <a:r>
              <a:rPr lang="en-GB" altLang="en-US" sz="2800" b="1" dirty="0">
                <a:solidFill>
                  <a:schemeClr val="bg1"/>
                </a:solidFill>
              </a:rPr>
              <a:t>Student name: Natalja Golub</a:t>
            </a:r>
          </a:p>
          <a:p>
            <a:pPr algn="l" eaLnBrk="1" hangingPunct="1"/>
            <a:r>
              <a:rPr lang="en-GB" altLang="en-US" sz="2800" b="1" dirty="0">
                <a:solidFill>
                  <a:schemeClr val="bg1"/>
                </a:solidFill>
              </a:rPr>
              <a:t>Lecturer Name: </a:t>
            </a:r>
            <a:r>
              <a:rPr lang="en-GB" b="1" dirty="0">
                <a:solidFill>
                  <a:schemeClr val="bg1"/>
                </a:solidFill>
              </a:rPr>
              <a:t>Shaila Hussain</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3">
            <a:hlinkClick r:id="" action="ppaction://media"/>
            <a:extLst>
              <a:ext uri="{FF2B5EF4-FFF2-40B4-BE49-F238E27FC236}">
                <a16:creationId xmlns:a16="http://schemas.microsoft.com/office/drawing/2014/main" id="{F3073C55-F693-FF75-B9B4-69069EEF159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915"/>
    </mc:Choice>
    <mc:Fallback>
      <p:transition spd="slow" advTm="13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12" name="TextBox 11">
            <a:extLst>
              <a:ext uri="{FF2B5EF4-FFF2-40B4-BE49-F238E27FC236}">
                <a16:creationId xmlns:a16="http://schemas.microsoft.com/office/drawing/2014/main" id="{CF5AE803-0A5B-6731-E717-17287D8F7B91}"/>
              </a:ext>
            </a:extLst>
          </p:cNvPr>
          <p:cNvSpPr txBox="1"/>
          <p:nvPr/>
        </p:nvSpPr>
        <p:spPr>
          <a:xfrm>
            <a:off x="539552" y="1124744"/>
            <a:ext cx="4608512" cy="4355038"/>
          </a:xfrm>
          <a:prstGeom prst="rect">
            <a:avLst/>
          </a:prstGeom>
          <a:noFill/>
        </p:spPr>
        <p:txBody>
          <a:bodyPr wrap="square" rtlCol="0">
            <a:spAutoFit/>
          </a:bodyPr>
          <a:lstStyle/>
          <a:p>
            <a:pPr>
              <a:buNone/>
            </a:pPr>
            <a:r>
              <a:rPr lang="en-GB" sz="1400" b="1" i="0" dirty="0">
                <a:solidFill>
                  <a:srgbClr val="222222"/>
                </a:solidFill>
                <a:effectLst/>
                <a:latin typeface="Arial" panose="020B0604020202020204" pitchFamily="34" charset="0"/>
              </a:rPr>
              <a:t>Patient background</a:t>
            </a:r>
            <a:endParaRPr lang="en-GB" sz="1400" b="1" dirty="0"/>
          </a:p>
          <a:p>
            <a:pPr indent="0" algn="l">
              <a:buNone/>
            </a:pPr>
            <a:r>
              <a:rPr lang="en-GB" sz="1400" b="0" i="0" dirty="0">
                <a:solidFill>
                  <a:srgbClr val="222222"/>
                </a:solidFill>
                <a:effectLst/>
                <a:latin typeface="Arial" panose="020B0604020202020204" pitchFamily="34" charset="0"/>
              </a:rPr>
              <a:t>Margaret Wilson is a fictional 68-year-old retired shop assistant who lives alone in a ground-floor flat. She has recently experienced increasing pain and reduced mobility.</a:t>
            </a:r>
          </a:p>
          <a:p>
            <a:pPr indent="0" algn="l">
              <a:buNone/>
            </a:pPr>
            <a:endParaRPr lang="en-GB" sz="1400" b="0" i="0" dirty="0">
              <a:solidFill>
                <a:srgbClr val="222222"/>
              </a:solidFill>
              <a:effectLst/>
              <a:latin typeface="Arial" panose="020B0604020202020204" pitchFamily="34" charset="0"/>
            </a:endParaRPr>
          </a:p>
          <a:p>
            <a:pPr indent="0" algn="l">
              <a:buNone/>
            </a:pPr>
            <a:r>
              <a:rPr lang="en-GB" sz="1400" b="1" i="0" dirty="0">
                <a:solidFill>
                  <a:srgbClr val="222222"/>
                </a:solidFill>
                <a:effectLst/>
                <a:latin typeface="Arial" panose="020B0604020202020204" pitchFamily="34" charset="0"/>
              </a:rPr>
              <a:t>Main condition</a:t>
            </a:r>
          </a:p>
          <a:p>
            <a:pPr indent="0" algn="l">
              <a:buNone/>
            </a:pPr>
            <a:r>
              <a:rPr lang="en-GB" sz="1400" b="0" i="0" dirty="0">
                <a:solidFill>
                  <a:srgbClr val="222222"/>
                </a:solidFill>
                <a:effectLst/>
                <a:latin typeface="Arial" panose="020B0604020202020204" pitchFamily="34" charset="0"/>
              </a:rPr>
              <a:t>Margaret has been diagnosed with osteoarthritis of the right knee. Osteoarthritis is a musculoskeletal condition that causes the cartilage within a joint to gradually break down.</a:t>
            </a:r>
          </a:p>
          <a:p>
            <a:pPr indent="0" algn="l">
              <a:buNone/>
            </a:pPr>
            <a:endParaRPr lang="en-GB" sz="1400" b="0" i="0" dirty="0">
              <a:solidFill>
                <a:srgbClr val="222222"/>
              </a:solidFill>
              <a:effectLst/>
              <a:latin typeface="Arial" panose="020B0604020202020204" pitchFamily="34" charset="0"/>
            </a:endParaRPr>
          </a:p>
          <a:p>
            <a:pPr indent="0" algn="l">
              <a:buNone/>
            </a:pPr>
            <a:r>
              <a:rPr lang="en-GB" sz="1400" b="1" i="0" dirty="0">
                <a:solidFill>
                  <a:srgbClr val="222222"/>
                </a:solidFill>
                <a:effectLst/>
                <a:latin typeface="Arial" panose="020B0604020202020204" pitchFamily="34" charset="0"/>
              </a:rPr>
              <a:t>Importance in health and social care</a:t>
            </a:r>
          </a:p>
          <a:p>
            <a:pPr indent="0" algn="l">
              <a:buNone/>
            </a:pPr>
            <a:r>
              <a:rPr lang="en-GB" sz="1400" b="0" i="0" dirty="0">
                <a:solidFill>
                  <a:srgbClr val="222222"/>
                </a:solidFill>
                <a:effectLst/>
                <a:latin typeface="Arial" panose="020B0604020202020204" pitchFamily="34" charset="0"/>
              </a:rPr>
              <a:t>Knee osteoarthritis can affect mobility, independence and quality of life. It is particularly important in health and social care because it is common among older adults and may increase the need for pain management, rehabilitation and support with daily activities.</a:t>
            </a:r>
          </a:p>
          <a:p>
            <a:endParaRPr lang="en-GB" sz="1100" dirty="0"/>
          </a:p>
        </p:txBody>
      </p:sp>
      <p:sp>
        <p:nvSpPr>
          <p:cNvPr id="16" name="TextBox 15">
            <a:extLst>
              <a:ext uri="{FF2B5EF4-FFF2-40B4-BE49-F238E27FC236}">
                <a16:creationId xmlns:a16="http://schemas.microsoft.com/office/drawing/2014/main" id="{E783BD98-FDAA-5F07-7025-973711A19B74}"/>
              </a:ext>
            </a:extLst>
          </p:cNvPr>
          <p:cNvSpPr txBox="1"/>
          <p:nvPr/>
        </p:nvSpPr>
        <p:spPr>
          <a:xfrm>
            <a:off x="6804248" y="5114925"/>
            <a:ext cx="2339751" cy="369332"/>
          </a:xfrm>
          <a:prstGeom prst="rect">
            <a:avLst/>
          </a:prstGeom>
          <a:noFill/>
        </p:spPr>
        <p:txBody>
          <a:bodyPr wrap="square" rtlCol="0">
            <a:spAutoFit/>
          </a:bodyPr>
          <a:lstStyle/>
          <a:p>
            <a:r>
              <a:rPr lang="en-GB" sz="900" b="0" i="0">
                <a:solidFill>
                  <a:srgbClr val="222222"/>
                </a:solidFill>
                <a:effectLst/>
                <a:latin typeface="Arial" panose="020B0604020202020204" pitchFamily="34" charset="0"/>
              </a:rPr>
              <a:t>Figure 1. Knee osteoarthritis (Cleveland Clinic, 2025).</a:t>
            </a:r>
            <a:endParaRPr lang="en-GB" sz="900" dirty="0"/>
          </a:p>
        </p:txBody>
      </p:sp>
      <p:pic>
        <p:nvPicPr>
          <p:cNvPr id="10" name="Picture 9">
            <a:extLst>
              <a:ext uri="{FF2B5EF4-FFF2-40B4-BE49-F238E27FC236}">
                <a16:creationId xmlns:a16="http://schemas.microsoft.com/office/drawing/2014/main" id="{890FD3C4-1199-6D8E-DDBE-B6209CEE408C}"/>
              </a:ext>
            </a:extLst>
          </p:cNvPr>
          <p:cNvPicPr>
            <a:picLocks noChangeAspect="1"/>
          </p:cNvPicPr>
          <p:nvPr/>
        </p:nvPicPr>
        <p:blipFill>
          <a:blip r:embed="rId4"/>
          <a:stretch>
            <a:fillRect/>
          </a:stretch>
        </p:blipFill>
        <p:spPr>
          <a:xfrm>
            <a:off x="5364088" y="928339"/>
            <a:ext cx="3600400" cy="4084838"/>
          </a:xfrm>
          <a:prstGeom prst="rect">
            <a:avLst/>
          </a:prstGeom>
        </p:spPr>
      </p:pic>
      <p:pic>
        <p:nvPicPr>
          <p:cNvPr id="9" name="Audio 8">
            <a:hlinkClick r:id="" action="ppaction://media"/>
            <a:extLst>
              <a:ext uri="{FF2B5EF4-FFF2-40B4-BE49-F238E27FC236}">
                <a16:creationId xmlns:a16="http://schemas.microsoft.com/office/drawing/2014/main" id="{D112BB78-CB37-94D6-3D6B-080949E4C3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43010"/>
    </mc:Choice>
    <mc:Fallback>
      <p:transition spd="slow" advTm="43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graphicFrame>
        <p:nvGraphicFramePr>
          <p:cNvPr id="6" name="Content Placeholder 5">
            <a:extLst>
              <a:ext uri="{FF2B5EF4-FFF2-40B4-BE49-F238E27FC236}">
                <a16:creationId xmlns:a16="http://schemas.microsoft.com/office/drawing/2014/main" id="{7734AE32-694E-1F3D-8DDC-2725CDE2EED5}"/>
              </a:ext>
            </a:extLst>
          </p:cNvPr>
          <p:cNvGraphicFramePr>
            <a:graphicFrameLocks noGrp="1"/>
          </p:cNvGraphicFramePr>
          <p:nvPr>
            <p:ph idx="1"/>
            <p:extLst>
              <p:ext uri="{D42A27DB-BD31-4B8C-83A1-F6EECF244321}">
                <p14:modId xmlns:p14="http://schemas.microsoft.com/office/powerpoint/2010/main" val="1630204443"/>
              </p:ext>
            </p:extLst>
          </p:nvPr>
        </p:nvGraphicFramePr>
        <p:xfrm>
          <a:off x="250825" y="1196752"/>
          <a:ext cx="8785672" cy="4403736"/>
        </p:xfrm>
        <a:graphic>
          <a:graphicData uri="http://schemas.openxmlformats.org/drawingml/2006/table">
            <a:tbl>
              <a:tblPr firstRow="1" bandRow="1">
                <a:tableStyleId>{5C22544A-7EE6-4342-B048-85BDC9FD1C3A}</a:tableStyleId>
              </a:tblPr>
              <a:tblGrid>
                <a:gridCol w="2196418">
                  <a:extLst>
                    <a:ext uri="{9D8B030D-6E8A-4147-A177-3AD203B41FA5}">
                      <a16:colId xmlns:a16="http://schemas.microsoft.com/office/drawing/2014/main" val="1623693441"/>
                    </a:ext>
                  </a:extLst>
                </a:gridCol>
                <a:gridCol w="2196418">
                  <a:extLst>
                    <a:ext uri="{9D8B030D-6E8A-4147-A177-3AD203B41FA5}">
                      <a16:colId xmlns:a16="http://schemas.microsoft.com/office/drawing/2014/main" val="4041571550"/>
                    </a:ext>
                  </a:extLst>
                </a:gridCol>
                <a:gridCol w="2196418">
                  <a:extLst>
                    <a:ext uri="{9D8B030D-6E8A-4147-A177-3AD203B41FA5}">
                      <a16:colId xmlns:a16="http://schemas.microsoft.com/office/drawing/2014/main" val="2523482205"/>
                    </a:ext>
                  </a:extLst>
                </a:gridCol>
                <a:gridCol w="2196418">
                  <a:extLst>
                    <a:ext uri="{9D8B030D-6E8A-4147-A177-3AD203B41FA5}">
                      <a16:colId xmlns:a16="http://schemas.microsoft.com/office/drawing/2014/main" val="2259233673"/>
                    </a:ext>
                  </a:extLst>
                </a:gridCol>
              </a:tblGrid>
              <a:tr h="643734">
                <a:tc>
                  <a:txBody>
                    <a:bodyPr/>
                    <a:lstStyle/>
                    <a:p>
                      <a:pPr algn="ctr"/>
                      <a:r>
                        <a:rPr lang="en-GB" dirty="0"/>
                        <a:t>Health information</a:t>
                      </a:r>
                    </a:p>
                  </a:txBody>
                  <a:tcPr/>
                </a:tc>
                <a:tc>
                  <a:txBody>
                    <a:bodyPr/>
                    <a:lstStyle/>
                    <a:p>
                      <a:pPr algn="ctr"/>
                      <a:r>
                        <a:rPr lang="en-GB" dirty="0"/>
                        <a:t>Margaret’s results</a:t>
                      </a:r>
                    </a:p>
                  </a:txBody>
                  <a:tcPr/>
                </a:tc>
                <a:tc>
                  <a:txBody>
                    <a:bodyPr/>
                    <a:lstStyle/>
                    <a:p>
                      <a:pPr algn="ctr"/>
                      <a:r>
                        <a:rPr lang="en-GB" dirty="0"/>
                        <a:t>Healthy range</a:t>
                      </a:r>
                    </a:p>
                  </a:txBody>
                  <a:tcPr/>
                </a:tc>
                <a:tc>
                  <a:txBody>
                    <a:bodyPr/>
                    <a:lstStyle/>
                    <a:p>
                      <a:pPr algn="ctr"/>
                      <a:r>
                        <a:rPr lang="en-GB" dirty="0"/>
                        <a:t>Interpretation</a:t>
                      </a:r>
                    </a:p>
                  </a:txBody>
                  <a:tcPr/>
                </a:tc>
                <a:extLst>
                  <a:ext uri="{0D108BD9-81ED-4DB2-BD59-A6C34878D82A}">
                    <a16:rowId xmlns:a16="http://schemas.microsoft.com/office/drawing/2014/main" val="1906395196"/>
                  </a:ext>
                </a:extLst>
              </a:tr>
              <a:tr h="872771">
                <a:tc>
                  <a:txBody>
                    <a:bodyPr/>
                    <a:lstStyle/>
                    <a:p>
                      <a:r>
                        <a:rPr lang="en-GB" dirty="0"/>
                        <a:t>Age</a:t>
                      </a:r>
                    </a:p>
                  </a:txBody>
                  <a:tcPr/>
                </a:tc>
                <a:tc>
                  <a:txBody>
                    <a:bodyPr/>
                    <a:lstStyle/>
                    <a:p>
                      <a:r>
                        <a:rPr lang="en-GB" dirty="0"/>
                        <a:t>68 years</a:t>
                      </a:r>
                    </a:p>
                  </a:txBody>
                  <a:tcPr/>
                </a:tc>
                <a:tc>
                  <a:txBody>
                    <a:bodyPr/>
                    <a:lstStyle/>
                    <a:p>
                      <a:r>
                        <a:rPr lang="en-GB" dirty="0"/>
                        <a:t>-</a:t>
                      </a:r>
                    </a:p>
                  </a:txBody>
                  <a:tcPr/>
                </a:tc>
                <a:tc>
                  <a:txBody>
                    <a:bodyPr/>
                    <a:lstStyle/>
                    <a:p>
                      <a:r>
                        <a:rPr lang="en-GB" dirty="0"/>
                        <a:t>Older age increases the risk of osteoarthritis</a:t>
                      </a:r>
                    </a:p>
                  </a:txBody>
                  <a:tcPr/>
                </a:tc>
                <a:extLst>
                  <a:ext uri="{0D108BD9-81ED-4DB2-BD59-A6C34878D82A}">
                    <a16:rowId xmlns:a16="http://schemas.microsoft.com/office/drawing/2014/main" val="2865919426"/>
                  </a:ext>
                </a:extLst>
              </a:tr>
              <a:tr h="643734">
                <a:tc>
                  <a:txBody>
                    <a:bodyPr/>
                    <a:lstStyle/>
                    <a:p>
                      <a:r>
                        <a:rPr lang="en-GB" dirty="0"/>
                        <a:t>Height and weight</a:t>
                      </a:r>
                    </a:p>
                  </a:txBody>
                  <a:tcPr/>
                </a:tc>
                <a:tc>
                  <a:txBody>
                    <a:bodyPr/>
                    <a:lstStyle/>
                    <a:p>
                      <a:r>
                        <a:rPr lang="en-GB" dirty="0"/>
                        <a:t>1.62 m/ 78 kg</a:t>
                      </a:r>
                    </a:p>
                  </a:txBody>
                  <a:tcPr/>
                </a:tc>
                <a:tc>
                  <a:txBody>
                    <a:bodyPr/>
                    <a:lstStyle/>
                    <a:p>
                      <a:r>
                        <a:rPr lang="en-GB" dirty="0"/>
                        <a:t>-</a:t>
                      </a:r>
                    </a:p>
                  </a:txBody>
                  <a:tcPr/>
                </a:tc>
                <a:tc>
                  <a:txBody>
                    <a:bodyPr/>
                    <a:lstStyle/>
                    <a:p>
                      <a:r>
                        <a:rPr lang="en-GB" dirty="0"/>
                        <a:t>Used to calculate BMI</a:t>
                      </a:r>
                    </a:p>
                  </a:txBody>
                  <a:tcPr/>
                </a:tc>
                <a:extLst>
                  <a:ext uri="{0D108BD9-81ED-4DB2-BD59-A6C34878D82A}">
                    <a16:rowId xmlns:a16="http://schemas.microsoft.com/office/drawing/2014/main" val="2519097475"/>
                  </a:ext>
                </a:extLst>
              </a:tr>
              <a:tr h="643734">
                <a:tc>
                  <a:txBody>
                    <a:bodyPr/>
                    <a:lstStyle/>
                    <a:p>
                      <a:r>
                        <a:rPr lang="en-GB" dirty="0"/>
                        <a:t>BMI</a:t>
                      </a:r>
                    </a:p>
                  </a:txBody>
                  <a:tcPr/>
                </a:tc>
                <a:tc>
                  <a:txBody>
                    <a:bodyPr/>
                    <a:lstStyle/>
                    <a:p>
                      <a:r>
                        <a:rPr lang="en-GB" sz="1800" b="0" i="0" kern="1200" dirty="0">
                          <a:solidFill>
                            <a:schemeClr val="dk1"/>
                          </a:solidFill>
                          <a:effectLst/>
                          <a:latin typeface="+mn-lt"/>
                          <a:ea typeface="+mn-ea"/>
                          <a:cs typeface="+mn-cs"/>
                        </a:rPr>
                        <a:t>29.7 kg/m²</a:t>
                      </a:r>
                      <a:endParaRPr lang="en-GB" dirty="0"/>
                    </a:p>
                  </a:txBody>
                  <a:tcPr/>
                </a:tc>
                <a:tc>
                  <a:txBody>
                    <a:bodyPr/>
                    <a:lstStyle/>
                    <a:p>
                      <a:r>
                        <a:rPr lang="en-GB" sz="1800" b="0" i="0" kern="1200" dirty="0">
                          <a:solidFill>
                            <a:schemeClr val="dk1"/>
                          </a:solidFill>
                          <a:effectLst/>
                          <a:latin typeface="+mn-lt"/>
                          <a:ea typeface="+mn-ea"/>
                          <a:cs typeface="+mn-cs"/>
                        </a:rPr>
                        <a:t>18.5-24.9 kg/m²</a:t>
                      </a:r>
                      <a:endParaRPr lang="en-GB" dirty="0"/>
                    </a:p>
                  </a:txBody>
                  <a:tcPr/>
                </a:tc>
                <a:tc>
                  <a:txBody>
                    <a:bodyPr/>
                    <a:lstStyle/>
                    <a:p>
                      <a:r>
                        <a:rPr lang="en-GB" dirty="0"/>
                        <a:t>Overweight</a:t>
                      </a:r>
                    </a:p>
                  </a:txBody>
                  <a:tcPr/>
                </a:tc>
                <a:extLst>
                  <a:ext uri="{0D108BD9-81ED-4DB2-BD59-A6C34878D82A}">
                    <a16:rowId xmlns:a16="http://schemas.microsoft.com/office/drawing/2014/main" val="850815571"/>
                  </a:ext>
                </a:extLst>
              </a:tr>
              <a:tr h="872771">
                <a:tc>
                  <a:txBody>
                    <a:bodyPr/>
                    <a:lstStyle/>
                    <a:p>
                      <a:r>
                        <a:rPr lang="en-GB" dirty="0"/>
                        <a:t>Blood pressure</a:t>
                      </a:r>
                    </a:p>
                  </a:txBody>
                  <a:tcPr/>
                </a:tc>
                <a:tc>
                  <a:txBody>
                    <a:bodyPr/>
                    <a:lstStyle/>
                    <a:p>
                      <a:r>
                        <a:rPr lang="en-GB" dirty="0"/>
                        <a:t>138/86 mmHg</a:t>
                      </a:r>
                    </a:p>
                  </a:txBody>
                  <a:tcPr/>
                </a:tc>
                <a:tc>
                  <a:txBody>
                    <a:bodyPr/>
                    <a:lstStyle/>
                    <a:p>
                      <a:r>
                        <a:rPr lang="en-GB" dirty="0"/>
                        <a:t> 90/60 – 120/80 mmHg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Above the ideal range</a:t>
                      </a:r>
                    </a:p>
                    <a:p>
                      <a:endParaRPr lang="en-GB" dirty="0"/>
                    </a:p>
                  </a:txBody>
                  <a:tcPr/>
                </a:tc>
                <a:extLst>
                  <a:ext uri="{0D108BD9-81ED-4DB2-BD59-A6C34878D82A}">
                    <a16:rowId xmlns:a16="http://schemas.microsoft.com/office/drawing/2014/main" val="4143635765"/>
                  </a:ext>
                </a:extLst>
              </a:tr>
              <a:tr h="643734">
                <a:tc>
                  <a:txBody>
                    <a:bodyPr/>
                    <a:lstStyle/>
                    <a:p>
                      <a:r>
                        <a:rPr lang="en-GB" dirty="0"/>
                        <a:t>Resting heart rate</a:t>
                      </a:r>
                    </a:p>
                  </a:txBody>
                  <a:tcPr/>
                </a:tc>
                <a:tc>
                  <a:txBody>
                    <a:bodyPr/>
                    <a:lstStyle/>
                    <a:p>
                      <a:r>
                        <a:rPr lang="en-GB" dirty="0"/>
                        <a:t>78 bpm</a:t>
                      </a:r>
                    </a:p>
                  </a:txBody>
                  <a:tcPr/>
                </a:tc>
                <a:tc>
                  <a:txBody>
                    <a:bodyPr/>
                    <a:lstStyle/>
                    <a:p>
                      <a:r>
                        <a:rPr lang="en-GB" dirty="0"/>
                        <a:t>60 - 100 bpm</a:t>
                      </a:r>
                    </a:p>
                  </a:txBody>
                  <a:tcPr/>
                </a:tc>
                <a:tc>
                  <a:txBody>
                    <a:bodyPr/>
                    <a:lstStyle/>
                    <a:p>
                      <a:r>
                        <a:rPr lang="en-GB" dirty="0"/>
                        <a:t>Within the normal range</a:t>
                      </a:r>
                    </a:p>
                  </a:txBody>
                  <a:tcPr/>
                </a:tc>
                <a:extLst>
                  <a:ext uri="{0D108BD9-81ED-4DB2-BD59-A6C34878D82A}">
                    <a16:rowId xmlns:a16="http://schemas.microsoft.com/office/drawing/2014/main" val="419017621"/>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 name="Audio 9">
            <a:hlinkClick r:id="" action="ppaction://media"/>
            <a:extLst>
              <a:ext uri="{FF2B5EF4-FFF2-40B4-BE49-F238E27FC236}">
                <a16:creationId xmlns:a16="http://schemas.microsoft.com/office/drawing/2014/main" id="{E9708589-1C97-D5A0-1F7E-61B90A7E3E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53325"/>
    </mc:Choice>
    <mc:Fallback>
      <p:transition spd="slow" advTm="53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graphicFrame>
        <p:nvGraphicFramePr>
          <p:cNvPr id="4" name="Table 3">
            <a:extLst>
              <a:ext uri="{FF2B5EF4-FFF2-40B4-BE49-F238E27FC236}">
                <a16:creationId xmlns:a16="http://schemas.microsoft.com/office/drawing/2014/main" id="{C447FDD3-E09B-3B79-6F57-94E6EA9599D6}"/>
              </a:ext>
            </a:extLst>
          </p:cNvPr>
          <p:cNvGraphicFramePr>
            <a:graphicFrameLocks noGrp="1"/>
          </p:cNvGraphicFramePr>
          <p:nvPr>
            <p:extLst>
              <p:ext uri="{D42A27DB-BD31-4B8C-83A1-F6EECF244321}">
                <p14:modId xmlns:p14="http://schemas.microsoft.com/office/powerpoint/2010/main" val="1204088556"/>
              </p:ext>
            </p:extLst>
          </p:nvPr>
        </p:nvGraphicFramePr>
        <p:xfrm>
          <a:off x="323528" y="980729"/>
          <a:ext cx="5040560" cy="4724400"/>
        </p:xfrm>
        <a:graphic>
          <a:graphicData uri="http://schemas.openxmlformats.org/drawingml/2006/table">
            <a:tbl>
              <a:tblPr firstRow="1" bandRow="1">
                <a:tableStyleId>{E8B1032C-EA38-4F05-BA0D-38AFFFC7BED3}</a:tableStyleId>
              </a:tblPr>
              <a:tblGrid>
                <a:gridCol w="5040560">
                  <a:extLst>
                    <a:ext uri="{9D8B030D-6E8A-4147-A177-3AD203B41FA5}">
                      <a16:colId xmlns:a16="http://schemas.microsoft.com/office/drawing/2014/main" val="1507475204"/>
                    </a:ext>
                  </a:extLst>
                </a:gridCol>
              </a:tblGrid>
              <a:tr h="936104">
                <a:tc>
                  <a:txBody>
                    <a:bodyPr/>
                    <a:lstStyle/>
                    <a:p>
                      <a:r>
                        <a:rPr lang="en-GB" sz="1400" b="1" i="0" kern="1200" dirty="0">
                          <a:solidFill>
                            <a:schemeClr val="tx1"/>
                          </a:solidFill>
                          <a:effectLst/>
                          <a:latin typeface="Arial" panose="020B0604020202020204" pitchFamily="34" charset="0"/>
                          <a:ea typeface="+mn-ea"/>
                          <a:cs typeface="Arial" panose="020B0604020202020204" pitchFamily="34" charset="0"/>
                        </a:rPr>
                        <a:t>Affected body system</a:t>
                      </a:r>
                    </a:p>
                    <a:p>
                      <a:endParaRPr lang="en-GB" sz="1400" b="1" dirty="0">
                        <a:latin typeface="Arial" panose="020B0604020202020204" pitchFamily="34" charset="0"/>
                        <a:cs typeface="Arial" panose="020B0604020202020204" pitchFamily="34" charset="0"/>
                      </a:endParaRPr>
                    </a:p>
                    <a:p>
                      <a:r>
                        <a:rPr lang="en-GB" sz="1400" b="0" i="0" kern="1200" dirty="0">
                          <a:solidFill>
                            <a:schemeClr val="tx1"/>
                          </a:solidFill>
                          <a:effectLst/>
                          <a:latin typeface="Arial" panose="020B0604020202020204" pitchFamily="34" charset="0"/>
                          <a:ea typeface="+mn-ea"/>
                          <a:cs typeface="Arial" panose="020B0604020202020204" pitchFamily="34" charset="0"/>
                        </a:rPr>
                        <a:t>Knee osteoarthritis affects the musculoskeletal system, particularly the structures of the knee joint.</a:t>
                      </a:r>
                    </a:p>
                    <a:p>
                      <a:endParaRPr lang="en-GB" dirty="0"/>
                    </a:p>
                  </a:txBody>
                  <a:tcPr/>
                </a:tc>
                <a:extLst>
                  <a:ext uri="{0D108BD9-81ED-4DB2-BD59-A6C34878D82A}">
                    <a16:rowId xmlns:a16="http://schemas.microsoft.com/office/drawing/2014/main" val="3409670544"/>
                  </a:ext>
                </a:extLst>
              </a:tr>
              <a:tr h="1584176">
                <a:tc>
                  <a:txBody>
                    <a:bodyPr/>
                    <a:lstStyle/>
                    <a:p>
                      <a:r>
                        <a:rPr lang="en-GB" sz="1400" b="1" i="0" kern="1200" dirty="0">
                          <a:solidFill>
                            <a:schemeClr val="tx1"/>
                          </a:solidFill>
                          <a:effectLst/>
                          <a:latin typeface="Arial" panose="020B0604020202020204" pitchFamily="34" charset="0"/>
                          <a:ea typeface="+mn-ea"/>
                          <a:cs typeface="Arial" panose="020B0604020202020204" pitchFamily="34" charset="0"/>
                        </a:rPr>
                        <a:t>Normal anatomy and function</a:t>
                      </a:r>
                    </a:p>
                    <a:p>
                      <a:endParaRPr lang="en-GB" sz="1400" b="1" i="0" kern="1200" dirty="0">
                        <a:solidFill>
                          <a:schemeClr val="tx1"/>
                        </a:solidFill>
                        <a:effectLst/>
                        <a:latin typeface="Arial" panose="020B0604020202020204" pitchFamily="34" charset="0"/>
                        <a:ea typeface="+mn-ea"/>
                        <a:cs typeface="Arial" panose="020B0604020202020204" pitchFamily="34" charset="0"/>
                      </a:endParaRPr>
                    </a:p>
                    <a:p>
                      <a:r>
                        <a:rPr lang="en-GB" sz="1400" b="0" i="0" kern="1200" dirty="0">
                          <a:solidFill>
                            <a:schemeClr val="tx1"/>
                          </a:solidFill>
                          <a:effectLst/>
                          <a:latin typeface="Arial" panose="020B0604020202020204" pitchFamily="34" charset="0"/>
                          <a:ea typeface="+mn-ea"/>
                          <a:cs typeface="Arial" panose="020B0604020202020204" pitchFamily="34" charset="0"/>
                        </a:rPr>
                        <a:t>The knee is a synovial joint formed by the femur, tibia and patella. Articular cartilage covers the ends of the bones and provides a smooth surface for movement. The menisci absorb shock, and distribute load, white the ligaments provide stability. Synovial fluid lubricates the joint and reduces friction.</a:t>
                      </a:r>
                    </a:p>
                    <a:p>
                      <a:endParaRPr lang="en-GB" dirty="0"/>
                    </a:p>
                  </a:txBody>
                  <a:tcPr/>
                </a:tc>
                <a:extLst>
                  <a:ext uri="{0D108BD9-81ED-4DB2-BD59-A6C34878D82A}">
                    <a16:rowId xmlns:a16="http://schemas.microsoft.com/office/drawing/2014/main" val="4181993519"/>
                  </a:ext>
                </a:extLst>
              </a:tr>
              <a:tr h="1584176">
                <a:tc>
                  <a:txBody>
                    <a:bodyPr/>
                    <a:lstStyle/>
                    <a:p>
                      <a:r>
                        <a:rPr lang="en-GB" sz="1400" b="1" i="0" kern="1200" dirty="0">
                          <a:solidFill>
                            <a:schemeClr val="tx1"/>
                          </a:solidFill>
                          <a:effectLst/>
                          <a:latin typeface="Arial" panose="020B0604020202020204" pitchFamily="34" charset="0"/>
                          <a:ea typeface="+mn-ea"/>
                          <a:cs typeface="Arial" panose="020B0604020202020204" pitchFamily="34" charset="0"/>
                        </a:rPr>
                        <a:t>Changes caused by osteoarthritis</a:t>
                      </a:r>
                    </a:p>
                    <a:p>
                      <a:endParaRPr lang="en-GB" sz="1400" b="1" i="0" kern="1200" dirty="0">
                        <a:solidFill>
                          <a:schemeClr val="tx1"/>
                        </a:solidFill>
                        <a:effectLst/>
                        <a:latin typeface="Arial" panose="020B0604020202020204" pitchFamily="34" charset="0"/>
                        <a:ea typeface="+mn-ea"/>
                        <a:cs typeface="Arial" panose="020B0604020202020204" pitchFamily="34" charset="0"/>
                      </a:endParaRPr>
                    </a:p>
                    <a:p>
                      <a:r>
                        <a:rPr lang="en-GB" sz="1400" b="0" i="0" kern="1200" dirty="0">
                          <a:solidFill>
                            <a:schemeClr val="tx1"/>
                          </a:solidFill>
                          <a:effectLst/>
                          <a:latin typeface="Arial" panose="020B0604020202020204" pitchFamily="34" charset="0"/>
                          <a:ea typeface="+mn-ea"/>
                          <a:cs typeface="Arial" panose="020B0604020202020204" pitchFamily="34" charset="0"/>
                        </a:rPr>
                        <a:t>In osteoarthritis, articular cartilage gradually deteriorates. The joint space may narrow, the underlying bone may thicken, and osteophytes may form. These changes can cause pain, stiffness, inflammation and reduced movement. (NICE, 2022) </a:t>
                      </a:r>
                    </a:p>
                    <a:p>
                      <a:endParaRPr lang="en-GB" dirty="0"/>
                    </a:p>
                  </a:txBody>
                  <a:tcPr/>
                </a:tc>
                <a:extLst>
                  <a:ext uri="{0D108BD9-81ED-4DB2-BD59-A6C34878D82A}">
                    <a16:rowId xmlns:a16="http://schemas.microsoft.com/office/drawing/2014/main" val="3110394303"/>
                  </a:ext>
                </a:extLst>
              </a:tr>
            </a:tbl>
          </a:graphicData>
        </a:graphic>
      </p:graphicFrame>
      <p:sp>
        <p:nvSpPr>
          <p:cNvPr id="16" name="TextBox 15">
            <a:extLst>
              <a:ext uri="{FF2B5EF4-FFF2-40B4-BE49-F238E27FC236}">
                <a16:creationId xmlns:a16="http://schemas.microsoft.com/office/drawing/2014/main" id="{85172045-A8F4-CEA4-6018-BEF82364232C}"/>
              </a:ext>
            </a:extLst>
          </p:cNvPr>
          <p:cNvSpPr txBox="1"/>
          <p:nvPr/>
        </p:nvSpPr>
        <p:spPr>
          <a:xfrm>
            <a:off x="5436096" y="5229200"/>
            <a:ext cx="3528391" cy="261610"/>
          </a:xfrm>
          <a:prstGeom prst="rect">
            <a:avLst/>
          </a:prstGeom>
          <a:noFill/>
        </p:spPr>
        <p:txBody>
          <a:bodyPr wrap="square" rtlCol="0">
            <a:spAutoFit/>
          </a:bodyPr>
          <a:lstStyle/>
          <a:p>
            <a:r>
              <a:rPr lang="en-GB" sz="1100" dirty="0"/>
              <a:t>             Anatomy of the knee joint (AAOS, 2019)</a:t>
            </a:r>
          </a:p>
        </p:txBody>
      </p:sp>
      <p:pic>
        <p:nvPicPr>
          <p:cNvPr id="7" name="Picture 6">
            <a:extLst>
              <a:ext uri="{FF2B5EF4-FFF2-40B4-BE49-F238E27FC236}">
                <a16:creationId xmlns:a16="http://schemas.microsoft.com/office/drawing/2014/main" id="{F98A2E2C-60AC-D06F-B6CB-82ECAEED4393}"/>
              </a:ext>
            </a:extLst>
          </p:cNvPr>
          <p:cNvPicPr>
            <a:picLocks noChangeAspect="1"/>
          </p:cNvPicPr>
          <p:nvPr/>
        </p:nvPicPr>
        <p:blipFill>
          <a:blip r:embed="rId4"/>
          <a:stretch>
            <a:fillRect/>
          </a:stretch>
        </p:blipFill>
        <p:spPr>
          <a:xfrm>
            <a:off x="5580112" y="980730"/>
            <a:ext cx="3240360" cy="3456382"/>
          </a:xfrm>
          <a:prstGeom prst="rect">
            <a:avLst/>
          </a:prstGeom>
        </p:spPr>
      </p:pic>
      <p:pic>
        <p:nvPicPr>
          <p:cNvPr id="6" name="Audio 5">
            <a:hlinkClick r:id="" action="ppaction://media"/>
            <a:extLst>
              <a:ext uri="{FF2B5EF4-FFF2-40B4-BE49-F238E27FC236}">
                <a16:creationId xmlns:a16="http://schemas.microsoft.com/office/drawing/2014/main" id="{A93B5427-90F3-1FC9-458B-8EA0A70870F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42897"/>
    </mc:Choice>
    <mc:Fallback>
      <p:transition spd="slow" advTm="42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graphicFrame>
        <p:nvGraphicFramePr>
          <p:cNvPr id="7" name="Table 6">
            <a:extLst>
              <a:ext uri="{FF2B5EF4-FFF2-40B4-BE49-F238E27FC236}">
                <a16:creationId xmlns:a16="http://schemas.microsoft.com/office/drawing/2014/main" id="{5A642A13-C262-5028-711D-162A30EE0A77}"/>
              </a:ext>
            </a:extLst>
          </p:cNvPr>
          <p:cNvGraphicFramePr>
            <a:graphicFrameLocks noGrp="1"/>
          </p:cNvGraphicFramePr>
          <p:nvPr>
            <p:extLst>
              <p:ext uri="{D42A27DB-BD31-4B8C-83A1-F6EECF244321}">
                <p14:modId xmlns:p14="http://schemas.microsoft.com/office/powerpoint/2010/main" val="3719290172"/>
              </p:ext>
            </p:extLst>
          </p:nvPr>
        </p:nvGraphicFramePr>
        <p:xfrm>
          <a:off x="475932" y="1196752"/>
          <a:ext cx="7264419" cy="3424893"/>
        </p:xfrm>
        <a:graphic>
          <a:graphicData uri="http://schemas.openxmlformats.org/drawingml/2006/table">
            <a:tbl>
              <a:tblPr firstRow="1" bandRow="1">
                <a:tableStyleId>{93296810-A885-4BE3-A3E7-6D5BEEA58F35}</a:tableStyleId>
              </a:tblPr>
              <a:tblGrid>
                <a:gridCol w="1835792">
                  <a:extLst>
                    <a:ext uri="{9D8B030D-6E8A-4147-A177-3AD203B41FA5}">
                      <a16:colId xmlns:a16="http://schemas.microsoft.com/office/drawing/2014/main" val="617217736"/>
                    </a:ext>
                  </a:extLst>
                </a:gridCol>
                <a:gridCol w="5428627">
                  <a:extLst>
                    <a:ext uri="{9D8B030D-6E8A-4147-A177-3AD203B41FA5}">
                      <a16:colId xmlns:a16="http://schemas.microsoft.com/office/drawing/2014/main" val="63160131"/>
                    </a:ext>
                  </a:extLst>
                </a:gridCol>
              </a:tblGrid>
              <a:tr h="447706">
                <a:tc>
                  <a:txBody>
                    <a:bodyPr/>
                    <a:lstStyle/>
                    <a:p>
                      <a:pPr algn="ctr"/>
                      <a:r>
                        <a:rPr lang="en-GB" sz="1400" b="1" i="0" kern="1200" dirty="0">
                          <a:solidFill>
                            <a:schemeClr val="lt1"/>
                          </a:solidFill>
                          <a:effectLst/>
                          <a:latin typeface="Arial" panose="020B0604020202020204" pitchFamily="34" charset="0"/>
                          <a:ea typeface="+mn-ea"/>
                          <a:cs typeface="Arial" panose="020B0604020202020204" pitchFamily="34" charset="0"/>
                        </a:rPr>
                        <a:t>Lifestyle factor</a:t>
                      </a:r>
                      <a:endParaRPr lang="en-GB" sz="1400" b="1" dirty="0">
                        <a:latin typeface="Arial" panose="020B0604020202020204" pitchFamily="34" charset="0"/>
                        <a:cs typeface="Arial" panose="020B0604020202020204" pitchFamily="34" charset="0"/>
                      </a:endParaRPr>
                    </a:p>
                  </a:txBody>
                  <a:tcPr/>
                </a:tc>
                <a:tc>
                  <a:txBody>
                    <a:bodyPr/>
                    <a:lstStyle/>
                    <a:p>
                      <a:r>
                        <a:rPr lang="en-GB" sz="1400" b="1" i="0" dirty="0">
                          <a:solidFill>
                            <a:schemeClr val="bg1"/>
                          </a:solidFill>
                          <a:effectLst/>
                          <a:latin typeface="Arial" panose="020B0604020202020204" pitchFamily="34" charset="0"/>
                        </a:rPr>
                        <a:t>Effect on Margaret’s health and knee osteoarthritis</a:t>
                      </a:r>
                      <a:endParaRPr lang="en-GB" sz="1400" b="1" dirty="0">
                        <a:solidFill>
                          <a:schemeClr val="bg1"/>
                        </a:solidFill>
                      </a:endParaRPr>
                    </a:p>
                  </a:txBody>
                  <a:tcPr/>
                </a:tc>
                <a:extLst>
                  <a:ext uri="{0D108BD9-81ED-4DB2-BD59-A6C34878D82A}">
                    <a16:rowId xmlns:a16="http://schemas.microsoft.com/office/drawing/2014/main" val="3761094582"/>
                  </a:ext>
                </a:extLst>
              </a:tr>
              <a:tr h="768943">
                <a:tc>
                  <a:txBody>
                    <a:bodyPr/>
                    <a:lstStyle/>
                    <a:p>
                      <a:pPr algn="ctr"/>
                      <a:r>
                        <a:rPr lang="en-GB" sz="1400" b="0" i="0" kern="1200" dirty="0">
                          <a:solidFill>
                            <a:schemeClr val="dk1"/>
                          </a:solidFill>
                          <a:effectLst/>
                          <a:latin typeface="+mn-lt"/>
                          <a:ea typeface="+mn-ea"/>
                          <a:cs typeface="+mn-cs"/>
                        </a:rPr>
                        <a:t>Physical activity </a:t>
                      </a:r>
                      <a:endParaRPr lang="en-GB" sz="1400" dirty="0"/>
                    </a:p>
                  </a:txBody>
                  <a:tcPr/>
                </a:tc>
                <a:tc>
                  <a:txBody>
                    <a:bodyPr/>
                    <a:lstStyle/>
                    <a:p>
                      <a:r>
                        <a:rPr lang="en-GB" sz="1400" b="0" i="0" kern="1200" dirty="0">
                          <a:solidFill>
                            <a:schemeClr val="dk1"/>
                          </a:solidFill>
                          <a:effectLst/>
                          <a:latin typeface="+mn-lt"/>
                          <a:ea typeface="+mn-ea"/>
                          <a:cs typeface="+mn-cs"/>
                        </a:rPr>
                        <a:t> Margaret avoids exercise because of knee pain. Reduced activity may weaken the muscles supporting the knee and increase stiffness.</a:t>
                      </a:r>
                      <a:endParaRPr lang="en-GB" sz="1400" dirty="0"/>
                    </a:p>
                  </a:txBody>
                  <a:tcPr/>
                </a:tc>
                <a:extLst>
                  <a:ext uri="{0D108BD9-81ED-4DB2-BD59-A6C34878D82A}">
                    <a16:rowId xmlns:a16="http://schemas.microsoft.com/office/drawing/2014/main" val="1088142597"/>
                  </a:ext>
                </a:extLst>
              </a:tr>
              <a:tr h="552061">
                <a:tc>
                  <a:txBody>
                    <a:bodyPr/>
                    <a:lstStyle/>
                    <a:p>
                      <a:pPr algn="ctr"/>
                      <a:r>
                        <a:rPr lang="en-GB" sz="1400" b="0" i="0" kern="1200" dirty="0">
                          <a:solidFill>
                            <a:schemeClr val="dk1"/>
                          </a:solidFill>
                          <a:effectLst/>
                          <a:latin typeface="+mn-lt"/>
                          <a:ea typeface="+mn-ea"/>
                          <a:cs typeface="+mn-cs"/>
                        </a:rPr>
                        <a:t>Weight and diet </a:t>
                      </a:r>
                      <a:endParaRPr lang="en-GB" sz="1400" dirty="0"/>
                    </a:p>
                  </a:txBody>
                  <a:tcPr/>
                </a:tc>
                <a:tc>
                  <a:txBody>
                    <a:bodyPr/>
                    <a:lstStyle/>
                    <a:p>
                      <a:r>
                        <a:rPr lang="en-GB" sz="1400" b="0" i="0" kern="1200" dirty="0">
                          <a:solidFill>
                            <a:schemeClr val="dk1"/>
                          </a:solidFill>
                          <a:effectLst/>
                          <a:latin typeface="+mn-lt"/>
                          <a:ea typeface="+mn-ea"/>
                          <a:cs typeface="+mn-cs"/>
                        </a:rPr>
                        <a:t> Her BMI is 29.7 kg/m². Excess body weight increases mechanical stress on the knee joint.</a:t>
                      </a:r>
                      <a:endParaRPr lang="en-GB" sz="1400" dirty="0"/>
                    </a:p>
                  </a:txBody>
                  <a:tcPr/>
                </a:tc>
                <a:extLst>
                  <a:ext uri="{0D108BD9-81ED-4DB2-BD59-A6C34878D82A}">
                    <a16:rowId xmlns:a16="http://schemas.microsoft.com/office/drawing/2014/main" val="3107081519"/>
                  </a:ext>
                </a:extLst>
              </a:tr>
              <a:tr h="552061">
                <a:tc>
                  <a:txBody>
                    <a:bodyPr/>
                    <a:lstStyle/>
                    <a:p>
                      <a:pPr algn="ctr"/>
                      <a:r>
                        <a:rPr lang="en-GB" sz="1400" b="0" i="0" kern="1200" dirty="0">
                          <a:solidFill>
                            <a:schemeClr val="dk1"/>
                          </a:solidFill>
                          <a:effectLst/>
                          <a:latin typeface="+mn-lt"/>
                          <a:ea typeface="+mn-ea"/>
                          <a:cs typeface="+mn-cs"/>
                        </a:rPr>
                        <a:t>Smoking</a:t>
                      </a:r>
                      <a:endParaRPr lang="en-GB" sz="1400" dirty="0"/>
                    </a:p>
                  </a:txBody>
                  <a:tcPr/>
                </a:tc>
                <a:tc>
                  <a:txBody>
                    <a:bodyPr/>
                    <a:lstStyle/>
                    <a:p>
                      <a:r>
                        <a:rPr lang="en-GB" sz="1400" b="0" i="0" kern="1200" dirty="0">
                          <a:solidFill>
                            <a:schemeClr val="dk1"/>
                          </a:solidFill>
                          <a:effectLst/>
                          <a:latin typeface="+mn-lt"/>
                          <a:ea typeface="+mn-ea"/>
                          <a:cs typeface="+mn-cs"/>
                        </a:rPr>
                        <a:t> Margaret does not smoke, which reduces additional risks to her general health and circulation.</a:t>
                      </a:r>
                      <a:endParaRPr lang="en-GB" sz="1400" dirty="0"/>
                    </a:p>
                  </a:txBody>
                  <a:tcPr/>
                </a:tc>
                <a:extLst>
                  <a:ext uri="{0D108BD9-81ED-4DB2-BD59-A6C34878D82A}">
                    <a16:rowId xmlns:a16="http://schemas.microsoft.com/office/drawing/2014/main" val="2912572727"/>
                  </a:ext>
                </a:extLst>
              </a:tr>
              <a:tr h="552061">
                <a:tc>
                  <a:txBody>
                    <a:bodyPr/>
                    <a:lstStyle/>
                    <a:p>
                      <a:pPr algn="ctr"/>
                      <a:r>
                        <a:rPr lang="en-GB" sz="1400" b="0" i="0" kern="1200" dirty="0">
                          <a:solidFill>
                            <a:schemeClr val="dk1"/>
                          </a:solidFill>
                          <a:effectLst/>
                          <a:latin typeface="+mn-lt"/>
                          <a:ea typeface="+mn-ea"/>
                          <a:cs typeface="+mn-cs"/>
                        </a:rPr>
                        <a:t>Alcohol </a:t>
                      </a:r>
                      <a:endParaRPr lang="en-GB" sz="1400" dirty="0"/>
                    </a:p>
                  </a:txBody>
                  <a:tcPr/>
                </a:tc>
                <a:tc>
                  <a:txBody>
                    <a:bodyPr/>
                    <a:lstStyle/>
                    <a:p>
                      <a:r>
                        <a:rPr lang="en-GB" sz="1400" b="0" i="0" kern="1200" dirty="0">
                          <a:solidFill>
                            <a:schemeClr val="dk1"/>
                          </a:solidFill>
                          <a:effectLst/>
                          <a:latin typeface="+mn-lt"/>
                          <a:ea typeface="+mn-ea"/>
                          <a:cs typeface="+mn-cs"/>
                        </a:rPr>
                        <a:t>She drinks approximately 2–3 units of alcohol per week, which is within the recommended weekly limit.</a:t>
                      </a:r>
                      <a:endParaRPr lang="en-GB" sz="1400" dirty="0"/>
                    </a:p>
                  </a:txBody>
                  <a:tcPr/>
                </a:tc>
                <a:extLst>
                  <a:ext uri="{0D108BD9-81ED-4DB2-BD59-A6C34878D82A}">
                    <a16:rowId xmlns:a16="http://schemas.microsoft.com/office/drawing/2014/main" val="1092171096"/>
                  </a:ext>
                </a:extLst>
              </a:tr>
              <a:tr h="552061">
                <a:tc>
                  <a:txBody>
                    <a:bodyPr/>
                    <a:lstStyle/>
                    <a:p>
                      <a:pPr algn="ctr"/>
                      <a:r>
                        <a:rPr lang="en-GB" sz="1400" b="0" i="0" kern="1200" dirty="0">
                          <a:solidFill>
                            <a:schemeClr val="dk1"/>
                          </a:solidFill>
                          <a:effectLst/>
                          <a:latin typeface="+mn-lt"/>
                          <a:ea typeface="+mn-ea"/>
                          <a:cs typeface="+mn-cs"/>
                        </a:rPr>
                        <a:t>Sleep </a:t>
                      </a:r>
                      <a:endParaRPr lang="en-GB" sz="1400" dirty="0"/>
                    </a:p>
                  </a:txBody>
                  <a:tcPr/>
                </a:tc>
                <a:tc>
                  <a:txBody>
                    <a:bodyPr/>
                    <a:lstStyle/>
                    <a:p>
                      <a:r>
                        <a:rPr lang="en-GB" sz="1400" b="0" i="0" kern="1200" dirty="0">
                          <a:solidFill>
                            <a:schemeClr val="dk1"/>
                          </a:solidFill>
                          <a:effectLst/>
                          <a:latin typeface="+mn-lt"/>
                          <a:ea typeface="+mn-ea"/>
                          <a:cs typeface="+mn-cs"/>
                        </a:rPr>
                        <a:t>Knee pain sometimes disturbs her sleep, causing tiredness and reducing her motivation to remain active.</a:t>
                      </a:r>
                      <a:endParaRPr lang="en-GB" sz="1400" dirty="0"/>
                    </a:p>
                  </a:txBody>
                  <a:tcPr/>
                </a:tc>
                <a:extLst>
                  <a:ext uri="{0D108BD9-81ED-4DB2-BD59-A6C34878D82A}">
                    <a16:rowId xmlns:a16="http://schemas.microsoft.com/office/drawing/2014/main" val="226408234"/>
                  </a:ext>
                </a:extLst>
              </a:tr>
            </a:tbl>
          </a:graphicData>
        </a:graphic>
      </p:graphicFrame>
      <p:sp>
        <p:nvSpPr>
          <p:cNvPr id="8" name="TextBox 7">
            <a:extLst>
              <a:ext uri="{FF2B5EF4-FFF2-40B4-BE49-F238E27FC236}">
                <a16:creationId xmlns:a16="http://schemas.microsoft.com/office/drawing/2014/main" id="{D2AC0EB4-C839-9E3F-E7D6-24D5AD30637D}"/>
              </a:ext>
            </a:extLst>
          </p:cNvPr>
          <p:cNvSpPr txBox="1"/>
          <p:nvPr/>
        </p:nvSpPr>
        <p:spPr>
          <a:xfrm>
            <a:off x="457199" y="4797152"/>
            <a:ext cx="7283151" cy="1169551"/>
          </a:xfrm>
          <a:prstGeom prst="rect">
            <a:avLst/>
          </a:prstGeom>
          <a:noFill/>
        </p:spPr>
        <p:txBody>
          <a:bodyPr wrap="square" rtlCol="0">
            <a:spAutoFit/>
          </a:bodyPr>
          <a:lstStyle/>
          <a:p>
            <a:r>
              <a:rPr lang="en-GB" sz="1400" dirty="0"/>
              <a:t>Regular therapeutic exercise and weight management are recommended as core treatments for osteoarthritis. Margaret should be supported to increase activity gradually and follow a balanced diet (NICE, 2022).</a:t>
            </a:r>
          </a:p>
          <a:p>
            <a:br>
              <a:rPr lang="en-GB" sz="1400" dirty="0"/>
            </a:br>
            <a:endParaRPr lang="en-GB" sz="1400" dirty="0"/>
          </a:p>
        </p:txBody>
      </p:sp>
      <p:pic>
        <p:nvPicPr>
          <p:cNvPr id="10" name="Graphic 9" descr="Walk outline">
            <a:extLst>
              <a:ext uri="{FF2B5EF4-FFF2-40B4-BE49-F238E27FC236}">
                <a16:creationId xmlns:a16="http://schemas.microsoft.com/office/drawing/2014/main" id="{9E2D6276-1822-277E-29A9-A0061F3F6B0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7967241" y="1745920"/>
            <a:ext cx="720000" cy="440935"/>
          </a:xfrm>
          <a:prstGeom prst="rect">
            <a:avLst/>
          </a:prstGeom>
        </p:spPr>
      </p:pic>
      <p:pic>
        <p:nvPicPr>
          <p:cNvPr id="15" name="Graphic 14" descr="Fruit bowl outline">
            <a:extLst>
              <a:ext uri="{FF2B5EF4-FFF2-40B4-BE49-F238E27FC236}">
                <a16:creationId xmlns:a16="http://schemas.microsoft.com/office/drawing/2014/main" id="{D294CE26-1E04-A913-3CCF-08CF940915B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flipH="1">
            <a:off x="8003292" y="2205262"/>
            <a:ext cx="540000" cy="450071"/>
          </a:xfrm>
          <a:prstGeom prst="rect">
            <a:avLst/>
          </a:prstGeom>
        </p:spPr>
      </p:pic>
      <p:pic>
        <p:nvPicPr>
          <p:cNvPr id="17" name="Graphic 16" descr="No smoking outline">
            <a:extLst>
              <a:ext uri="{FF2B5EF4-FFF2-40B4-BE49-F238E27FC236}">
                <a16:creationId xmlns:a16="http://schemas.microsoft.com/office/drawing/2014/main" id="{6BF6F633-C65A-C017-2F61-3A69EDF1C6D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flipH="1">
            <a:off x="7929334" y="2889000"/>
            <a:ext cx="738733" cy="540000"/>
          </a:xfrm>
          <a:prstGeom prst="rect">
            <a:avLst/>
          </a:prstGeom>
        </p:spPr>
      </p:pic>
      <p:pic>
        <p:nvPicPr>
          <p:cNvPr id="19" name="Graphic 18" descr="Wine outline">
            <a:extLst>
              <a:ext uri="{FF2B5EF4-FFF2-40B4-BE49-F238E27FC236}">
                <a16:creationId xmlns:a16="http://schemas.microsoft.com/office/drawing/2014/main" id="{5ABA4650-E211-DF80-04B3-FAB97040CD0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028700" y="3474302"/>
            <a:ext cx="540000" cy="540000"/>
          </a:xfrm>
          <a:prstGeom prst="rect">
            <a:avLst/>
          </a:prstGeom>
        </p:spPr>
      </p:pic>
      <p:pic>
        <p:nvPicPr>
          <p:cNvPr id="21" name="Graphic 20" descr="Sleep outline">
            <a:extLst>
              <a:ext uri="{FF2B5EF4-FFF2-40B4-BE49-F238E27FC236}">
                <a16:creationId xmlns:a16="http://schemas.microsoft.com/office/drawing/2014/main" id="{803AD51F-0783-DA2B-AB21-98C17BCE4A0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967241" y="3951146"/>
            <a:ext cx="720000" cy="720000"/>
          </a:xfrm>
          <a:prstGeom prst="rect">
            <a:avLst/>
          </a:prstGeom>
        </p:spPr>
      </p:pic>
      <p:pic>
        <p:nvPicPr>
          <p:cNvPr id="14" name="Audio 13">
            <a:hlinkClick r:id="" action="ppaction://media"/>
            <a:extLst>
              <a:ext uri="{FF2B5EF4-FFF2-40B4-BE49-F238E27FC236}">
                <a16:creationId xmlns:a16="http://schemas.microsoft.com/office/drawing/2014/main" id="{4808E82E-4DA5-01F7-E4D0-01565064C32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48218"/>
    </mc:Choice>
    <mc:Fallback>
      <p:transition spd="slow" advTm="48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graphicFrame>
        <p:nvGraphicFramePr>
          <p:cNvPr id="7" name="Table 6">
            <a:extLst>
              <a:ext uri="{FF2B5EF4-FFF2-40B4-BE49-F238E27FC236}">
                <a16:creationId xmlns:a16="http://schemas.microsoft.com/office/drawing/2014/main" id="{9AB5EEB6-AF92-CA2C-868F-055B90F73AA8}"/>
              </a:ext>
            </a:extLst>
          </p:cNvPr>
          <p:cNvGraphicFramePr>
            <a:graphicFrameLocks noGrp="1"/>
          </p:cNvGraphicFramePr>
          <p:nvPr>
            <p:extLst>
              <p:ext uri="{D42A27DB-BD31-4B8C-83A1-F6EECF244321}">
                <p14:modId xmlns:p14="http://schemas.microsoft.com/office/powerpoint/2010/main" val="1436184721"/>
              </p:ext>
            </p:extLst>
          </p:nvPr>
        </p:nvGraphicFramePr>
        <p:xfrm>
          <a:off x="399209" y="1188456"/>
          <a:ext cx="8496944" cy="3804051"/>
        </p:xfrm>
        <a:graphic>
          <a:graphicData uri="http://schemas.openxmlformats.org/drawingml/2006/table">
            <a:tbl>
              <a:tblPr firstRow="1" bandRow="1">
                <a:tableStyleId>{5C22544A-7EE6-4342-B048-85BDC9FD1C3A}</a:tableStyleId>
              </a:tblPr>
              <a:tblGrid>
                <a:gridCol w="2750847">
                  <a:extLst>
                    <a:ext uri="{9D8B030D-6E8A-4147-A177-3AD203B41FA5}">
                      <a16:colId xmlns:a16="http://schemas.microsoft.com/office/drawing/2014/main" val="2120985129"/>
                    </a:ext>
                  </a:extLst>
                </a:gridCol>
                <a:gridCol w="2913782">
                  <a:extLst>
                    <a:ext uri="{9D8B030D-6E8A-4147-A177-3AD203B41FA5}">
                      <a16:colId xmlns:a16="http://schemas.microsoft.com/office/drawing/2014/main" val="3728407096"/>
                    </a:ext>
                  </a:extLst>
                </a:gridCol>
                <a:gridCol w="2832315">
                  <a:extLst>
                    <a:ext uri="{9D8B030D-6E8A-4147-A177-3AD203B41FA5}">
                      <a16:colId xmlns:a16="http://schemas.microsoft.com/office/drawing/2014/main" val="4107581637"/>
                    </a:ext>
                  </a:extLst>
                </a:gridCol>
              </a:tblGrid>
              <a:tr h="403726">
                <a:tc>
                  <a:txBody>
                    <a:bodyPr/>
                    <a:lstStyle/>
                    <a:p>
                      <a:pPr algn="ctr"/>
                      <a:r>
                        <a:rPr lang="en-GB" sz="1000" b="1" i="0" kern="1200" dirty="0">
                          <a:solidFill>
                            <a:schemeClr val="lt1"/>
                          </a:solidFill>
                          <a:effectLst/>
                          <a:latin typeface="Arial" panose="020B0604020202020204" pitchFamily="34" charset="0"/>
                          <a:ea typeface="+mn-ea"/>
                          <a:cs typeface="Arial" panose="020B0604020202020204" pitchFamily="34" charset="0"/>
                        </a:rPr>
                        <a:t>Time</a:t>
                      </a:r>
                      <a:endParaRPr lang="en-GB" sz="1000" b="1" dirty="0">
                        <a:latin typeface="Arial" panose="020B0604020202020204" pitchFamily="34" charset="0"/>
                        <a:cs typeface="Arial" panose="020B0604020202020204" pitchFamily="34" charset="0"/>
                      </a:endParaRPr>
                    </a:p>
                  </a:txBody>
                  <a:tcPr/>
                </a:tc>
                <a:tc>
                  <a:txBody>
                    <a:bodyPr/>
                    <a:lstStyle/>
                    <a:p>
                      <a:pPr algn="ctr"/>
                      <a:r>
                        <a:rPr lang="en-GB" sz="1000" b="1" i="0" kern="1200" dirty="0">
                          <a:solidFill>
                            <a:schemeClr val="lt1"/>
                          </a:solidFill>
                          <a:effectLst/>
                          <a:latin typeface="Arial" panose="020B0604020202020204" pitchFamily="34" charset="0"/>
                          <a:ea typeface="+mn-ea"/>
                          <a:cs typeface="Arial" panose="020B0604020202020204" pitchFamily="34" charset="0"/>
                        </a:rPr>
                        <a:t>Margaret’s routine and care needs</a:t>
                      </a:r>
                      <a:endParaRPr lang="en-GB" sz="1000" b="1" dirty="0">
                        <a:latin typeface="Arial" panose="020B0604020202020204" pitchFamily="34" charset="0"/>
                        <a:cs typeface="Arial" panose="020B0604020202020204" pitchFamily="34" charset="0"/>
                      </a:endParaRPr>
                    </a:p>
                  </a:txBody>
                  <a:tcPr/>
                </a:tc>
                <a:tc>
                  <a:txBody>
                    <a:bodyPr/>
                    <a:lstStyle/>
                    <a:p>
                      <a:pPr algn="ctr"/>
                      <a:r>
                        <a:rPr lang="en-GB" sz="1000" b="1" i="0" kern="1200" dirty="0">
                          <a:solidFill>
                            <a:schemeClr val="lt1"/>
                          </a:solidFill>
                          <a:effectLst/>
                          <a:latin typeface="Arial" panose="020B0604020202020204" pitchFamily="34" charset="0"/>
                          <a:ea typeface="+mn-ea"/>
                          <a:cs typeface="Arial" panose="020B0604020202020204" pitchFamily="34" charset="0"/>
                        </a:rPr>
                        <a:t>Effect of osteoarthritis / support required</a:t>
                      </a:r>
                      <a:endParaRPr lang="en-GB" sz="10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942669"/>
                  </a:ext>
                </a:extLst>
              </a:tr>
              <a:tr h="588889">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Morning</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Gets out of bed slowly, washes, dresses and takes prescribed pain relief.</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Morning stiffness makes dressing difficult. A raised chair, grab rail and long-handled aids may help.</a:t>
                      </a:r>
                      <a:endParaRPr lang="en-GB"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56415473"/>
                  </a:ext>
                </a:extLst>
              </a:tr>
              <a:tr h="559006">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Late morning</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Completes gentle knee exercises recommended by the physiotherapist.</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 Exercise helps maintain muscle strength, movement and independence.</a:t>
                      </a:r>
                      <a:endParaRPr lang="en-GB"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26314060"/>
                  </a:ext>
                </a:extLst>
              </a:tr>
              <a:tr h="575412">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Lunchtime</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Prepares a healthy meal and rests briefly.</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She may need a perching stool to avoid prolonged standing.</a:t>
                      </a:r>
                      <a:endParaRPr lang="en-GB"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59014242"/>
                  </a:ext>
                </a:extLst>
              </a:tr>
              <a:tr h="559006">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Afternoon</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Walks to the local shop or completes household tasks.</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 Knee pain limits walking and stair use. A walking stick may improve safety and mobility.</a:t>
                      </a:r>
                      <a:endParaRPr lang="en-GB"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1793572"/>
                  </a:ext>
                </a:extLst>
              </a:tr>
              <a:tr h="559006">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Evening</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Uses a topical NSAID as prescribed and applies heat for comfort.</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Pain management helps her remain active and sleep better.</a:t>
                      </a:r>
                      <a:endParaRPr lang="en-GB"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69342634"/>
                  </a:ext>
                </a:extLst>
              </a:tr>
              <a:tr h="559006">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Night</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 Follows a regular bedtime routine.</a:t>
                      </a:r>
                      <a:endParaRPr lang="en-GB" sz="1000" dirty="0">
                        <a:latin typeface="Arial" panose="020B0604020202020204" pitchFamily="34" charset="0"/>
                        <a:cs typeface="Arial" panose="020B0604020202020204" pitchFamily="34" charset="0"/>
                      </a:endParaRPr>
                    </a:p>
                  </a:txBody>
                  <a:tcPr/>
                </a:tc>
                <a:tc>
                  <a:txBody>
                    <a:bodyPr/>
                    <a:lstStyle/>
                    <a:p>
                      <a:r>
                        <a:rPr lang="en-GB" sz="1000" b="0" i="0" kern="1200" dirty="0">
                          <a:solidFill>
                            <a:schemeClr val="dk1"/>
                          </a:solidFill>
                          <a:effectLst/>
                          <a:latin typeface="Arial" panose="020B0604020202020204" pitchFamily="34" charset="0"/>
                          <a:ea typeface="+mn-ea"/>
                          <a:cs typeface="Arial" panose="020B0604020202020204" pitchFamily="34" charset="0"/>
                        </a:rPr>
                        <a:t> A supportive sleeping position and effective pain control may reduce disturbed sleep.</a:t>
                      </a:r>
                      <a:endParaRPr lang="en-GB"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57316366"/>
                  </a:ext>
                </a:extLst>
              </a:tr>
            </a:tbl>
          </a:graphicData>
        </a:graphic>
      </p:graphicFrame>
      <p:pic>
        <p:nvPicPr>
          <p:cNvPr id="15" name="Graphic 14" descr="Dim (Smaller Sun) outline">
            <a:extLst>
              <a:ext uri="{FF2B5EF4-FFF2-40B4-BE49-F238E27FC236}">
                <a16:creationId xmlns:a16="http://schemas.microsoft.com/office/drawing/2014/main" id="{A903048E-A93D-90C1-E179-67BD98BA32A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23728" y="1556792"/>
            <a:ext cx="540000" cy="540000"/>
          </a:xfrm>
          <a:prstGeom prst="rect">
            <a:avLst/>
          </a:prstGeom>
        </p:spPr>
      </p:pic>
      <p:pic>
        <p:nvPicPr>
          <p:cNvPr id="17" name="Graphic 16" descr="Run outline">
            <a:extLst>
              <a:ext uri="{FF2B5EF4-FFF2-40B4-BE49-F238E27FC236}">
                <a16:creationId xmlns:a16="http://schemas.microsoft.com/office/drawing/2014/main" id="{3B6DBF41-C777-6B75-B51B-D9F20F937FC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114847" y="2150031"/>
            <a:ext cx="432000" cy="432000"/>
          </a:xfrm>
          <a:prstGeom prst="rect">
            <a:avLst/>
          </a:prstGeom>
        </p:spPr>
      </p:pic>
      <p:pic>
        <p:nvPicPr>
          <p:cNvPr id="19" name="Graphic 18" descr="Pasta outline">
            <a:extLst>
              <a:ext uri="{FF2B5EF4-FFF2-40B4-BE49-F238E27FC236}">
                <a16:creationId xmlns:a16="http://schemas.microsoft.com/office/drawing/2014/main" id="{BEF650A3-8D2B-241D-7EDD-9A208971DDC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177728" y="2743271"/>
            <a:ext cx="432000" cy="432000"/>
          </a:xfrm>
          <a:prstGeom prst="rect">
            <a:avLst/>
          </a:prstGeom>
        </p:spPr>
      </p:pic>
      <p:pic>
        <p:nvPicPr>
          <p:cNvPr id="21" name="Graphic 20" descr="Walk outline">
            <a:extLst>
              <a:ext uri="{FF2B5EF4-FFF2-40B4-BE49-F238E27FC236}">
                <a16:creationId xmlns:a16="http://schemas.microsoft.com/office/drawing/2014/main" id="{D6F30B61-DB48-C347-54A4-59552F5FFF7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14847" y="3333339"/>
            <a:ext cx="432000" cy="432000"/>
          </a:xfrm>
          <a:prstGeom prst="rect">
            <a:avLst/>
          </a:prstGeom>
        </p:spPr>
      </p:pic>
      <p:pic>
        <p:nvPicPr>
          <p:cNvPr id="25" name="Graphic 24" descr="Homeopathy outline">
            <a:extLst>
              <a:ext uri="{FF2B5EF4-FFF2-40B4-BE49-F238E27FC236}">
                <a16:creationId xmlns:a16="http://schemas.microsoft.com/office/drawing/2014/main" id="{3B9A718D-4EB1-24B9-3CEC-E09503BACEA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165558" y="3835476"/>
            <a:ext cx="540000" cy="540000"/>
          </a:xfrm>
          <a:prstGeom prst="rect">
            <a:avLst/>
          </a:prstGeom>
        </p:spPr>
      </p:pic>
      <p:pic>
        <p:nvPicPr>
          <p:cNvPr id="27" name="Graphic 26" descr="Sleep outline">
            <a:extLst>
              <a:ext uri="{FF2B5EF4-FFF2-40B4-BE49-F238E27FC236}">
                <a16:creationId xmlns:a16="http://schemas.microsoft.com/office/drawing/2014/main" id="{7FA9BAFA-23BC-8F6F-EBD4-61E9C5D843C0}"/>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177728" y="4407782"/>
            <a:ext cx="432000" cy="432000"/>
          </a:xfrm>
          <a:prstGeom prst="rect">
            <a:avLst/>
          </a:prstGeom>
        </p:spPr>
      </p:pic>
      <p:sp>
        <p:nvSpPr>
          <p:cNvPr id="28" name="TextBox 27">
            <a:extLst>
              <a:ext uri="{FF2B5EF4-FFF2-40B4-BE49-F238E27FC236}">
                <a16:creationId xmlns:a16="http://schemas.microsoft.com/office/drawing/2014/main" id="{E2506460-4BD8-9680-58CC-E5BB528EA950}"/>
              </a:ext>
            </a:extLst>
          </p:cNvPr>
          <p:cNvSpPr txBox="1"/>
          <p:nvPr/>
        </p:nvSpPr>
        <p:spPr>
          <a:xfrm>
            <a:off x="457200" y="5085184"/>
            <a:ext cx="8291264" cy="600164"/>
          </a:xfrm>
          <a:prstGeom prst="rect">
            <a:avLst/>
          </a:prstGeom>
          <a:noFill/>
        </p:spPr>
        <p:txBody>
          <a:bodyPr wrap="square" rtlCol="0">
            <a:spAutoFit/>
          </a:bodyPr>
          <a:lstStyle/>
          <a:p>
            <a:r>
              <a:rPr lang="en-GB" sz="1100" dirty="0"/>
              <a:t>Margaret should pace activities, alternate movement with short rest periods and use suitable equipment to remain safe and independent. Therapeutic exercise, weight management, topical NSAIDs and walking aids are supported by NICE guidance (NICE, 2022). </a:t>
            </a:r>
          </a:p>
        </p:txBody>
      </p:sp>
      <p:pic>
        <p:nvPicPr>
          <p:cNvPr id="9" name="Audio 8">
            <a:hlinkClick r:id="" action="ppaction://media"/>
            <a:extLst>
              <a:ext uri="{FF2B5EF4-FFF2-40B4-BE49-F238E27FC236}">
                <a16:creationId xmlns:a16="http://schemas.microsoft.com/office/drawing/2014/main" id="{4DFE07A8-2896-455E-0A98-1EC05FEDF6E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45795"/>
    </mc:Choice>
    <mc:Fallback>
      <p:transition spd="slow" advTm="45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7" name="Rectangle 6">
            <a:extLst>
              <a:ext uri="{FF2B5EF4-FFF2-40B4-BE49-F238E27FC236}">
                <a16:creationId xmlns:a16="http://schemas.microsoft.com/office/drawing/2014/main" id="{AAEE607F-E324-598B-9FCE-6E5DBC0B3D56}"/>
              </a:ext>
            </a:extLst>
          </p:cNvPr>
          <p:cNvSpPr/>
          <p:nvPr/>
        </p:nvSpPr>
        <p:spPr>
          <a:xfrm>
            <a:off x="1222372" y="1031032"/>
            <a:ext cx="2557537" cy="165618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100" b="1" dirty="0">
                <a:latin typeface="Arial" panose="020B0604020202020204" pitchFamily="34" charset="0"/>
                <a:cs typeface="Arial" panose="020B0604020202020204" pitchFamily="34" charset="0"/>
              </a:rPr>
              <a:t>Communication</a:t>
            </a:r>
          </a:p>
          <a:p>
            <a:pPr algn="ctr"/>
            <a:r>
              <a:rPr lang="en-GB" sz="1100" dirty="0">
                <a:latin typeface="Arial" panose="020B0604020202020204" pitchFamily="34" charset="0"/>
                <a:cs typeface="Arial" panose="020B0604020202020204" pitchFamily="34" charset="0"/>
              </a:rPr>
              <a:t>Use clear, simple and respectful language. Check Margaret’s understanding and allow enough time for questions. Provide written information about osteoarthritis, exercise, medication and available support.</a:t>
            </a:r>
          </a:p>
        </p:txBody>
      </p:sp>
      <p:sp>
        <p:nvSpPr>
          <p:cNvPr id="9" name="Rectangle 8">
            <a:extLst>
              <a:ext uri="{FF2B5EF4-FFF2-40B4-BE49-F238E27FC236}">
                <a16:creationId xmlns:a16="http://schemas.microsoft.com/office/drawing/2014/main" id="{A0CAD412-43DD-7CD3-B133-B33BEA22DD0A}"/>
              </a:ext>
            </a:extLst>
          </p:cNvPr>
          <p:cNvSpPr/>
          <p:nvPr/>
        </p:nvSpPr>
        <p:spPr>
          <a:xfrm>
            <a:off x="1222373" y="2924944"/>
            <a:ext cx="2557537" cy="1728192"/>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100" b="1" dirty="0">
                <a:latin typeface="Arial" panose="020B0604020202020204" pitchFamily="34" charset="0"/>
                <a:cs typeface="Arial" panose="020B0604020202020204" pitchFamily="34" charset="0"/>
              </a:rPr>
              <a:t>Ethical considerations</a:t>
            </a:r>
          </a:p>
          <a:p>
            <a:pPr algn="ctr"/>
            <a:r>
              <a:rPr lang="en-GB" sz="1100" dirty="0">
                <a:latin typeface="Arial" panose="020B0604020202020204" pitchFamily="34" charset="0"/>
                <a:cs typeface="Arial" panose="020B0604020202020204" pitchFamily="34" charset="0"/>
              </a:rPr>
              <a:t>Obtain informed consent before treatment or sharing information. Protect confidentiality, privacy and dignity. Support Margaret’s autonomy and right to make decisions, even when she chooses differently from professional advice.</a:t>
            </a:r>
          </a:p>
        </p:txBody>
      </p:sp>
      <p:sp>
        <p:nvSpPr>
          <p:cNvPr id="11" name="Rectangle 10">
            <a:extLst>
              <a:ext uri="{FF2B5EF4-FFF2-40B4-BE49-F238E27FC236}">
                <a16:creationId xmlns:a16="http://schemas.microsoft.com/office/drawing/2014/main" id="{C1E77F89-2A64-2CAF-C96D-B5672B4DC792}"/>
              </a:ext>
            </a:extLst>
          </p:cNvPr>
          <p:cNvSpPr/>
          <p:nvPr/>
        </p:nvSpPr>
        <p:spPr>
          <a:xfrm>
            <a:off x="4860032" y="2924944"/>
            <a:ext cx="2557537" cy="172819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100" b="1" dirty="0">
                <a:latin typeface="Arial" panose="020B0604020202020204" pitchFamily="34" charset="0"/>
                <a:cs typeface="Arial" panose="020B0604020202020204" pitchFamily="34" charset="0"/>
              </a:rPr>
              <a:t>Person-centred care</a:t>
            </a:r>
          </a:p>
          <a:p>
            <a:pPr algn="ctr"/>
            <a:r>
              <a:rPr lang="en-GB" sz="1100" dirty="0">
                <a:latin typeface="Arial" panose="020B0604020202020204" pitchFamily="34" charset="0"/>
                <a:cs typeface="Arial" panose="020B0604020202020204" pitchFamily="34" charset="0"/>
              </a:rPr>
              <a:t>Review pain, mobility and treatment outcomes regularly. Adapt the plan to Margaret’s changing needs and encourage her to remain as independent as possible.</a:t>
            </a:r>
          </a:p>
        </p:txBody>
      </p:sp>
      <p:sp>
        <p:nvSpPr>
          <p:cNvPr id="13" name="Rectangle 12">
            <a:extLst>
              <a:ext uri="{FF2B5EF4-FFF2-40B4-BE49-F238E27FC236}">
                <a16:creationId xmlns:a16="http://schemas.microsoft.com/office/drawing/2014/main" id="{22F22476-1530-E336-BC41-03D4C696F6D5}"/>
              </a:ext>
            </a:extLst>
          </p:cNvPr>
          <p:cNvSpPr/>
          <p:nvPr/>
        </p:nvSpPr>
        <p:spPr>
          <a:xfrm>
            <a:off x="4860032" y="1031032"/>
            <a:ext cx="2557537" cy="165618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b="1" dirty="0">
                <a:latin typeface="Arial" panose="020B0604020202020204" pitchFamily="34" charset="0"/>
                <a:cs typeface="Arial" panose="020B0604020202020204" pitchFamily="34" charset="0"/>
              </a:rPr>
              <a:t>Shared decision-making</a:t>
            </a:r>
          </a:p>
          <a:p>
            <a:pPr algn="ctr"/>
            <a:r>
              <a:rPr lang="en-GB" sz="1100" dirty="0">
                <a:latin typeface="Arial" panose="020B0604020202020204" pitchFamily="34" charset="0"/>
                <a:cs typeface="Arial" panose="020B0604020202020204" pitchFamily="34" charset="0"/>
              </a:rPr>
              <a:t>Discuss treatment options, benefits and possible risks with Margaret. Her preferences, daily routine and personal goals should guide the care plan. Family members or carers should only be involved with her agreement.</a:t>
            </a:r>
          </a:p>
        </p:txBody>
      </p:sp>
      <p:sp>
        <p:nvSpPr>
          <p:cNvPr id="14" name="TextBox 13">
            <a:extLst>
              <a:ext uri="{FF2B5EF4-FFF2-40B4-BE49-F238E27FC236}">
                <a16:creationId xmlns:a16="http://schemas.microsoft.com/office/drawing/2014/main" id="{306A076D-833C-C020-8E5B-D84CE28AF398}"/>
              </a:ext>
            </a:extLst>
          </p:cNvPr>
          <p:cNvSpPr txBox="1"/>
          <p:nvPr/>
        </p:nvSpPr>
        <p:spPr>
          <a:xfrm>
            <a:off x="1222372" y="5013176"/>
            <a:ext cx="6195197" cy="430887"/>
          </a:xfrm>
          <a:prstGeom prst="rect">
            <a:avLst/>
          </a:prstGeom>
          <a:noFill/>
        </p:spPr>
        <p:txBody>
          <a:bodyPr wrap="square" rtlCol="0">
            <a:spAutoFit/>
          </a:bodyPr>
          <a:lstStyle/>
          <a:p>
            <a:r>
              <a:rPr lang="en-GB" sz="1100"/>
              <a:t>NICE recommends clear communication, tailored information and shared decision-making so that care reflects the person’s needs, values and preferences (NICE, 2021; NICE, 2022).</a:t>
            </a:r>
            <a:endParaRPr lang="en-GB" sz="1100" dirty="0"/>
          </a:p>
        </p:txBody>
      </p:sp>
      <p:pic>
        <p:nvPicPr>
          <p:cNvPr id="8" name="Audio 7">
            <a:hlinkClick r:id="" action="ppaction://media"/>
            <a:extLst>
              <a:ext uri="{FF2B5EF4-FFF2-40B4-BE49-F238E27FC236}">
                <a16:creationId xmlns:a16="http://schemas.microsoft.com/office/drawing/2014/main" id="{ADC3CA6C-7DF8-0D27-57E8-60F4E5464FE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31474"/>
    </mc:Choice>
    <mc:Fallback>
      <p:transition spd="slow" advTm="31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graphicFrame>
        <p:nvGraphicFramePr>
          <p:cNvPr id="6" name="Table 5">
            <a:extLst>
              <a:ext uri="{FF2B5EF4-FFF2-40B4-BE49-F238E27FC236}">
                <a16:creationId xmlns:a16="http://schemas.microsoft.com/office/drawing/2014/main" id="{18B20C68-CB0C-44CA-601D-2E2D3098C804}"/>
              </a:ext>
            </a:extLst>
          </p:cNvPr>
          <p:cNvGraphicFramePr>
            <a:graphicFrameLocks noGrp="1"/>
          </p:cNvGraphicFramePr>
          <p:nvPr>
            <p:extLst>
              <p:ext uri="{D42A27DB-BD31-4B8C-83A1-F6EECF244321}">
                <p14:modId xmlns:p14="http://schemas.microsoft.com/office/powerpoint/2010/main" val="1620848324"/>
              </p:ext>
            </p:extLst>
          </p:nvPr>
        </p:nvGraphicFramePr>
        <p:xfrm>
          <a:off x="539552" y="1340768"/>
          <a:ext cx="7992888" cy="2743200"/>
        </p:xfrm>
        <a:graphic>
          <a:graphicData uri="http://schemas.openxmlformats.org/drawingml/2006/table">
            <a:tbl>
              <a:tblPr firstRow="1" bandRow="1">
                <a:tableStyleId>{5C22544A-7EE6-4342-B048-85BDC9FD1C3A}</a:tableStyleId>
              </a:tblPr>
              <a:tblGrid>
                <a:gridCol w="3996444">
                  <a:extLst>
                    <a:ext uri="{9D8B030D-6E8A-4147-A177-3AD203B41FA5}">
                      <a16:colId xmlns:a16="http://schemas.microsoft.com/office/drawing/2014/main" val="3883308406"/>
                    </a:ext>
                  </a:extLst>
                </a:gridCol>
                <a:gridCol w="3996444">
                  <a:extLst>
                    <a:ext uri="{9D8B030D-6E8A-4147-A177-3AD203B41FA5}">
                      <a16:colId xmlns:a16="http://schemas.microsoft.com/office/drawing/2014/main" val="3566136163"/>
                    </a:ext>
                  </a:extLst>
                </a:gridCol>
              </a:tblGrid>
              <a:tr h="222880">
                <a:tc>
                  <a:txBody>
                    <a:bodyPr/>
                    <a:lstStyle/>
                    <a:p>
                      <a:pPr algn="ctr"/>
                      <a:r>
                        <a:rPr lang="en-GB" sz="1200" b="1" i="0" kern="1200" dirty="0">
                          <a:solidFill>
                            <a:schemeClr val="lt1"/>
                          </a:solidFill>
                          <a:effectLst/>
                          <a:latin typeface="Arial" panose="020B0604020202020204" pitchFamily="34" charset="0"/>
                          <a:ea typeface="+mn-ea"/>
                          <a:cs typeface="Arial" panose="020B0604020202020204" pitchFamily="34" charset="0"/>
                        </a:rPr>
                        <a:t>Non-modifiable risk factors</a:t>
                      </a:r>
                      <a:endParaRPr lang="en-GB" sz="1200" b="1" dirty="0">
                        <a:latin typeface="Arial" panose="020B0604020202020204" pitchFamily="34" charset="0"/>
                        <a:cs typeface="Arial" panose="020B0604020202020204" pitchFamily="34" charset="0"/>
                      </a:endParaRPr>
                    </a:p>
                  </a:txBody>
                  <a:tcPr/>
                </a:tc>
                <a:tc>
                  <a:txBody>
                    <a:bodyPr/>
                    <a:lstStyle/>
                    <a:p>
                      <a:pPr algn="ctr"/>
                      <a:r>
                        <a:rPr lang="en-GB" sz="1200" b="1" i="0" kern="1200" dirty="0">
                          <a:solidFill>
                            <a:schemeClr val="lt1"/>
                          </a:solidFill>
                          <a:effectLst/>
                          <a:latin typeface="Arial" panose="020B0604020202020204" pitchFamily="34" charset="0"/>
                          <a:ea typeface="+mn-ea"/>
                          <a:cs typeface="Arial" panose="020B0604020202020204" pitchFamily="34" charset="0"/>
                        </a:rPr>
                        <a:t>Modifiable risk factors</a:t>
                      </a:r>
                      <a:endParaRPr lang="en-GB" sz="12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672804"/>
                  </a:ext>
                </a:extLst>
              </a:tr>
              <a:tr h="438904">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Age – 68 years</a:t>
                      </a:r>
                    </a:p>
                    <a:p>
                      <a:r>
                        <a:rPr lang="en-GB" sz="1200" b="0" i="0" kern="1200" dirty="0">
                          <a:solidFill>
                            <a:schemeClr val="dk1"/>
                          </a:solidFill>
                          <a:effectLst/>
                          <a:latin typeface="Arial" panose="020B0604020202020204" pitchFamily="34" charset="0"/>
                          <a:ea typeface="+mn-ea"/>
                          <a:cs typeface="Arial" panose="020B0604020202020204" pitchFamily="34" charset="0"/>
                        </a:rPr>
                        <a:t>The risk of osteoarthritis increases with age.</a:t>
                      </a:r>
                    </a:p>
                    <a:p>
                      <a:endParaRPr lang="en-GB" sz="1200" dirty="0">
                        <a:latin typeface="Arial" panose="020B0604020202020204" pitchFamily="34" charset="0"/>
                        <a:cs typeface="Arial" panose="020B0604020202020204" pitchFamily="34" charset="0"/>
                      </a:endParaRPr>
                    </a:p>
                  </a:txBody>
                  <a:tcPr/>
                </a:tc>
                <a:tc>
                  <a:txBody>
                    <a:bodyPr/>
                    <a:lstStyle/>
                    <a:p>
                      <a:r>
                        <a:rPr lang="en-GB" sz="1200" dirty="0">
                          <a:latin typeface="Arial" panose="020B0604020202020204" pitchFamily="34" charset="0"/>
                          <a:cs typeface="Arial" panose="020B0604020202020204" pitchFamily="34" charset="0"/>
                        </a:rPr>
                        <a:t>BMI – 29.7 kg/m²</a:t>
                      </a:r>
                    </a:p>
                    <a:p>
                      <a:r>
                        <a:rPr lang="en-GB" sz="1200" dirty="0">
                          <a:latin typeface="Arial" panose="020B0604020202020204" pitchFamily="34" charset="0"/>
                          <a:cs typeface="Arial" panose="020B0604020202020204" pitchFamily="34" charset="0"/>
                        </a:rPr>
                        <a:t>Excess body weight places additional mechanical stress on the knee.</a:t>
                      </a:r>
                    </a:p>
                  </a:txBody>
                  <a:tcPr/>
                </a:tc>
                <a:extLst>
                  <a:ext uri="{0D108BD9-81ED-4DB2-BD59-A6C34878D82A}">
                    <a16:rowId xmlns:a16="http://schemas.microsoft.com/office/drawing/2014/main" val="751142936"/>
                  </a:ext>
                </a:extLst>
              </a:tr>
              <a:tr h="438904">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Female sex</a:t>
                      </a:r>
                    </a:p>
                    <a:p>
                      <a:r>
                        <a:rPr lang="en-GB" sz="1200" b="0" i="0" kern="1200" dirty="0">
                          <a:solidFill>
                            <a:schemeClr val="dk1"/>
                          </a:solidFill>
                          <a:effectLst/>
                          <a:latin typeface="Arial" panose="020B0604020202020204" pitchFamily="34" charset="0"/>
                          <a:ea typeface="+mn-ea"/>
                          <a:cs typeface="Arial" panose="020B0604020202020204" pitchFamily="34" charset="0"/>
                        </a:rPr>
                        <a:t>Osteoarthritis is more common in women, particularly in later life.</a:t>
                      </a:r>
                    </a:p>
                    <a:p>
                      <a:endParaRPr lang="en-GB" sz="1200" dirty="0">
                        <a:latin typeface="Arial" panose="020B0604020202020204" pitchFamily="34" charset="0"/>
                        <a:cs typeface="Arial" panose="020B0604020202020204" pitchFamily="34" charset="0"/>
                      </a:endParaRPr>
                    </a:p>
                  </a:txBody>
                  <a:tcPr/>
                </a:tc>
                <a:tc>
                  <a:txBody>
                    <a:bodyPr/>
                    <a:lstStyle/>
                    <a:p>
                      <a:r>
                        <a:rPr lang="en-GB" sz="1200" dirty="0">
                          <a:latin typeface="Arial" panose="020B0604020202020204" pitchFamily="34" charset="0"/>
                          <a:cs typeface="Arial" panose="020B0604020202020204" pitchFamily="34" charset="0"/>
                        </a:rPr>
                        <a:t>Low physical activity</a:t>
                      </a:r>
                    </a:p>
                    <a:p>
                      <a:r>
                        <a:rPr lang="en-GB" sz="1200" dirty="0">
                          <a:latin typeface="Arial" panose="020B0604020202020204" pitchFamily="34" charset="0"/>
                          <a:cs typeface="Arial" panose="020B0604020202020204" pitchFamily="34" charset="0"/>
                        </a:rPr>
                        <a:t>Avoiding activity may weaken the muscles supporting the joint and increase stiffness.</a:t>
                      </a:r>
                    </a:p>
                  </a:txBody>
                  <a:tcPr/>
                </a:tc>
                <a:extLst>
                  <a:ext uri="{0D108BD9-81ED-4DB2-BD59-A6C34878D82A}">
                    <a16:rowId xmlns:a16="http://schemas.microsoft.com/office/drawing/2014/main" val="3628730731"/>
                  </a:ext>
                </a:extLst>
              </a:tr>
              <a:tr h="438904">
                <a:tc>
                  <a:txBody>
                    <a:bodyPr/>
                    <a:lstStyle/>
                    <a:p>
                      <a:r>
                        <a:rPr lang="en-GB" sz="1200" dirty="0">
                          <a:latin typeface="Arial" panose="020B0604020202020204" pitchFamily="34" charset="0"/>
                          <a:cs typeface="Arial" panose="020B0604020202020204" pitchFamily="34" charset="0"/>
                        </a:rPr>
                        <a:t>Possible previous joint damage</a:t>
                      </a:r>
                    </a:p>
                    <a:p>
                      <a:r>
                        <a:rPr lang="en-GB" sz="1200" dirty="0">
                          <a:latin typeface="Arial" panose="020B0604020202020204" pitchFamily="34" charset="0"/>
                          <a:cs typeface="Arial" panose="020B0604020202020204" pitchFamily="34" charset="0"/>
                        </a:rPr>
                        <a:t>Previous knee injury or repeated strain can increase the risk of knee osteoarthritis.</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txBody>
                  <a:tcPr/>
                </a:tc>
                <a:tc>
                  <a:txBody>
                    <a:bodyPr/>
                    <a:lstStyle/>
                    <a:p>
                      <a:r>
                        <a:rPr lang="en-GB" sz="1200" dirty="0">
                          <a:latin typeface="Arial" panose="020B0604020202020204" pitchFamily="34" charset="0"/>
                          <a:cs typeface="Arial" panose="020B0604020202020204" pitchFamily="34" charset="0"/>
                        </a:rPr>
                        <a:t>Reduced mobility</a:t>
                      </a:r>
                    </a:p>
                    <a:p>
                      <a:r>
                        <a:rPr lang="en-GB" sz="1200" dirty="0">
                          <a:latin typeface="Arial" panose="020B0604020202020204" pitchFamily="34" charset="0"/>
                          <a:cs typeface="Arial" panose="020B0604020202020204" pitchFamily="34" charset="0"/>
                        </a:rPr>
                        <a:t>Pain can lead to further inactivity, loss of strength and reduced independence.</a:t>
                      </a:r>
                    </a:p>
                  </a:txBody>
                  <a:tcPr/>
                </a:tc>
                <a:extLst>
                  <a:ext uri="{0D108BD9-81ED-4DB2-BD59-A6C34878D82A}">
                    <a16:rowId xmlns:a16="http://schemas.microsoft.com/office/drawing/2014/main" val="2821555156"/>
                  </a:ext>
                </a:extLst>
              </a:tr>
            </a:tbl>
          </a:graphicData>
        </a:graphic>
      </p:graphicFrame>
      <p:sp>
        <p:nvSpPr>
          <p:cNvPr id="7" name="TextBox 6">
            <a:extLst>
              <a:ext uri="{FF2B5EF4-FFF2-40B4-BE49-F238E27FC236}">
                <a16:creationId xmlns:a16="http://schemas.microsoft.com/office/drawing/2014/main" id="{76873E57-B82D-7C43-B28C-00BCD7482417}"/>
              </a:ext>
            </a:extLst>
          </p:cNvPr>
          <p:cNvSpPr txBox="1"/>
          <p:nvPr/>
        </p:nvSpPr>
        <p:spPr>
          <a:xfrm>
            <a:off x="539552" y="4581128"/>
            <a:ext cx="7920880" cy="461665"/>
          </a:xfrm>
          <a:prstGeom prst="rect">
            <a:avLst/>
          </a:prstGeom>
          <a:noFill/>
        </p:spPr>
        <p:txBody>
          <a:bodyPr wrap="square" rtlCol="0">
            <a:spAutoFit/>
          </a:bodyPr>
          <a:lstStyle/>
          <a:p>
            <a:r>
              <a:rPr lang="en-GB" sz="1200"/>
              <a:t>Margaret cannot change her age or sex, but weight management, therapeutic exercise and injury prevention may help manage symptoms and reduce further strain on the knee (NHS, 2023; NICE, 2022).</a:t>
            </a:r>
            <a:endParaRPr lang="en-GB" sz="1200" dirty="0"/>
          </a:p>
        </p:txBody>
      </p:sp>
      <p:pic>
        <p:nvPicPr>
          <p:cNvPr id="11" name="Audio 10">
            <a:hlinkClick r:id="" action="ppaction://media"/>
            <a:extLst>
              <a:ext uri="{FF2B5EF4-FFF2-40B4-BE49-F238E27FC236}">
                <a16:creationId xmlns:a16="http://schemas.microsoft.com/office/drawing/2014/main" id="{CC30032C-BC1E-97AE-530A-808C62D121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40399"/>
    </mc:Choice>
    <mc:Fallback>
      <p:transition spd="slow" advTm="40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250825" y="136526"/>
            <a:ext cx="8728199" cy="914400"/>
          </a:xfrm>
        </p:spPr>
        <p:txBody>
          <a:bodyPr/>
          <a:lstStyle/>
          <a:p>
            <a:r>
              <a:rPr lang="en-GB" sz="3600" b="1" dirty="0"/>
              <a:t>Recommendations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8" name="Rectangle 7">
            <a:extLst>
              <a:ext uri="{FF2B5EF4-FFF2-40B4-BE49-F238E27FC236}">
                <a16:creationId xmlns:a16="http://schemas.microsoft.com/office/drawing/2014/main" id="{41AD6926-FAE1-C018-7B03-EBEDE65273B4}"/>
              </a:ext>
            </a:extLst>
          </p:cNvPr>
          <p:cNvSpPr/>
          <p:nvPr/>
        </p:nvSpPr>
        <p:spPr>
          <a:xfrm>
            <a:off x="683568" y="1417638"/>
            <a:ext cx="3024336" cy="9144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buNone/>
            </a:pPr>
            <a:r>
              <a:rPr lang="en-GB" sz="1200" b="1" i="0" dirty="0">
                <a:solidFill>
                  <a:srgbClr val="222222"/>
                </a:solidFill>
                <a:effectLst/>
                <a:latin typeface="Arial" panose="020B0604020202020204" pitchFamily="34" charset="0"/>
                <a:cs typeface="Arial" panose="020B0604020202020204" pitchFamily="34" charset="0"/>
              </a:rPr>
              <a:t>Exercise and physiotherapy</a:t>
            </a:r>
            <a:endParaRPr lang="en-GB" sz="1200" b="1" dirty="0">
              <a:latin typeface="Arial" panose="020B0604020202020204" pitchFamily="34" charset="0"/>
              <a:cs typeface="Arial" panose="020B0604020202020204" pitchFamily="34" charset="0"/>
            </a:endParaRPr>
          </a:p>
          <a:p>
            <a:pPr indent="0" algn="ctr">
              <a:buNone/>
            </a:pPr>
            <a:r>
              <a:rPr lang="en-GB" sz="1200" b="0" i="0" dirty="0">
                <a:solidFill>
                  <a:srgbClr val="222222"/>
                </a:solidFill>
                <a:effectLst/>
                <a:latin typeface="Arial" panose="020B0604020202020204" pitchFamily="34" charset="0"/>
                <a:cs typeface="Arial" panose="020B0604020202020204" pitchFamily="34" charset="0"/>
              </a:rPr>
              <a:t>Regular therapeutic exercise should be encouraged to improve strength, mobility and function.</a:t>
            </a:r>
          </a:p>
        </p:txBody>
      </p:sp>
      <p:sp>
        <p:nvSpPr>
          <p:cNvPr id="9" name="Rectangle 8">
            <a:extLst>
              <a:ext uri="{FF2B5EF4-FFF2-40B4-BE49-F238E27FC236}">
                <a16:creationId xmlns:a16="http://schemas.microsoft.com/office/drawing/2014/main" id="{6C299F5B-E46E-5BE0-4224-4C2D2F491794}"/>
              </a:ext>
            </a:extLst>
          </p:cNvPr>
          <p:cNvSpPr/>
          <p:nvPr/>
        </p:nvSpPr>
        <p:spPr>
          <a:xfrm>
            <a:off x="5004048" y="1417638"/>
            <a:ext cx="2952502" cy="9144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200" b="1" dirty="0">
                <a:latin typeface="Arial" panose="020B0604020202020204" pitchFamily="34" charset="0"/>
                <a:cs typeface="Arial" panose="020B0604020202020204" pitchFamily="34" charset="0"/>
              </a:rPr>
              <a:t>Weight management</a:t>
            </a:r>
          </a:p>
          <a:p>
            <a:pPr algn="ctr"/>
            <a:r>
              <a:rPr lang="en-GB" sz="1200" dirty="0">
                <a:latin typeface="Arial" panose="020B0604020202020204" pitchFamily="34" charset="0"/>
                <a:cs typeface="Arial" panose="020B0604020202020204" pitchFamily="34" charset="0"/>
              </a:rPr>
              <a:t>Margaret should be supported to achieve gradual weight loss through a balanced diet and increased activity.</a:t>
            </a:r>
          </a:p>
        </p:txBody>
      </p:sp>
      <p:sp>
        <p:nvSpPr>
          <p:cNvPr id="10" name="Rectangle 9">
            <a:extLst>
              <a:ext uri="{FF2B5EF4-FFF2-40B4-BE49-F238E27FC236}">
                <a16:creationId xmlns:a16="http://schemas.microsoft.com/office/drawing/2014/main" id="{0415D46E-5C68-BBF6-E8A1-41A156FD1868}"/>
              </a:ext>
            </a:extLst>
          </p:cNvPr>
          <p:cNvSpPr/>
          <p:nvPr/>
        </p:nvSpPr>
        <p:spPr>
          <a:xfrm>
            <a:off x="683568" y="2780928"/>
            <a:ext cx="3024336" cy="1224137"/>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indent="0" algn="ctr">
              <a:buNone/>
            </a:pPr>
            <a:r>
              <a:rPr lang="en-GB" sz="1200" b="1" i="0" dirty="0">
                <a:solidFill>
                  <a:srgbClr val="222222"/>
                </a:solidFill>
                <a:effectLst/>
                <a:latin typeface="Arial" panose="020B0604020202020204" pitchFamily="34" charset="0"/>
              </a:rPr>
              <a:t>Pain management</a:t>
            </a:r>
          </a:p>
          <a:p>
            <a:pPr indent="0" algn="ctr">
              <a:buNone/>
            </a:pPr>
            <a:r>
              <a:rPr lang="en-GB" sz="1200" i="0" dirty="0">
                <a:solidFill>
                  <a:srgbClr val="222222"/>
                </a:solidFill>
                <a:effectLst/>
                <a:latin typeface="Arial" panose="020B0604020202020204" pitchFamily="34" charset="0"/>
              </a:rPr>
              <a:t>Topical NSAIDs may be considered for knee osteoarthritis. Pain relief should be reviewed regularly for effectiveness and side effects.</a:t>
            </a:r>
          </a:p>
        </p:txBody>
      </p:sp>
      <p:sp>
        <p:nvSpPr>
          <p:cNvPr id="11" name="Rectangle 10">
            <a:extLst>
              <a:ext uri="{FF2B5EF4-FFF2-40B4-BE49-F238E27FC236}">
                <a16:creationId xmlns:a16="http://schemas.microsoft.com/office/drawing/2014/main" id="{2199A0BA-0771-0CE1-06B3-6A7B0FE737EF}"/>
              </a:ext>
            </a:extLst>
          </p:cNvPr>
          <p:cNvSpPr/>
          <p:nvPr/>
        </p:nvSpPr>
        <p:spPr>
          <a:xfrm>
            <a:off x="5004048" y="2780929"/>
            <a:ext cx="2952502" cy="1224136"/>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indent="0" algn="ctr">
              <a:buNone/>
            </a:pPr>
            <a:r>
              <a:rPr lang="en-GB" sz="1200" b="1" i="0" dirty="0">
                <a:solidFill>
                  <a:srgbClr val="222222"/>
                </a:solidFill>
                <a:effectLst/>
                <a:latin typeface="Arial" panose="020B0604020202020204" pitchFamily="34" charset="0"/>
              </a:rPr>
              <a:t>Mobility and safety</a:t>
            </a:r>
          </a:p>
          <a:p>
            <a:pPr indent="0" algn="ctr">
              <a:buNone/>
            </a:pPr>
            <a:r>
              <a:rPr lang="en-GB" sz="1200" b="0" i="0" dirty="0">
                <a:solidFill>
                  <a:srgbClr val="222222"/>
                </a:solidFill>
                <a:effectLst/>
                <a:latin typeface="Arial" panose="020B0604020202020204" pitchFamily="34" charset="0"/>
              </a:rPr>
              <a:t>A walking aid, suitable footwear and home adaptations may help reduce pain, improve confidence and maintain independence.</a:t>
            </a:r>
          </a:p>
        </p:txBody>
      </p:sp>
      <p:sp>
        <p:nvSpPr>
          <p:cNvPr id="13" name="TextBox 12">
            <a:extLst>
              <a:ext uri="{FF2B5EF4-FFF2-40B4-BE49-F238E27FC236}">
                <a16:creationId xmlns:a16="http://schemas.microsoft.com/office/drawing/2014/main" id="{C4866C8C-B389-9572-A6C2-DC9B021F6B5A}"/>
              </a:ext>
            </a:extLst>
          </p:cNvPr>
          <p:cNvSpPr txBox="1"/>
          <p:nvPr/>
        </p:nvSpPr>
        <p:spPr>
          <a:xfrm>
            <a:off x="683568" y="4581128"/>
            <a:ext cx="7272982" cy="461665"/>
          </a:xfrm>
          <a:prstGeom prst="rect">
            <a:avLst/>
          </a:prstGeom>
          <a:noFill/>
        </p:spPr>
        <p:txBody>
          <a:bodyPr wrap="square" rtlCol="0">
            <a:spAutoFit/>
          </a:bodyPr>
          <a:lstStyle/>
          <a:p>
            <a:r>
              <a:rPr lang="en-GB" sz="1200" b="0" i="0">
                <a:solidFill>
                  <a:srgbClr val="222222"/>
                </a:solidFill>
                <a:effectLst/>
                <a:latin typeface="Arial" panose="020B0604020202020204" pitchFamily="34" charset="0"/>
              </a:rPr>
              <a:t>NICE recommends therapeutic exercise and weight management as core treatments for osteoarthritis, with additional support such as topical NSAIDs and walking aids when appropriate (NICE, 2022).</a:t>
            </a:r>
            <a:endParaRPr lang="en-GB" sz="1200" dirty="0"/>
          </a:p>
        </p:txBody>
      </p:sp>
      <p:pic>
        <p:nvPicPr>
          <p:cNvPr id="7" name="Audio 6">
            <a:hlinkClick r:id="" action="ppaction://media"/>
            <a:extLst>
              <a:ext uri="{FF2B5EF4-FFF2-40B4-BE49-F238E27FC236}">
                <a16:creationId xmlns:a16="http://schemas.microsoft.com/office/drawing/2014/main" id="{AE07EDA5-51DF-227B-4FA4-B9A15277C2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38227"/>
    </mc:Choice>
    <mc:Fallback>
      <p:transition spd="slow" advTm="38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8" name="Rectangle 7">
            <a:extLst>
              <a:ext uri="{FF2B5EF4-FFF2-40B4-BE49-F238E27FC236}">
                <a16:creationId xmlns:a16="http://schemas.microsoft.com/office/drawing/2014/main" id="{9AD16976-E8F9-7459-13E8-BAF17054F592}"/>
              </a:ext>
            </a:extLst>
          </p:cNvPr>
          <p:cNvSpPr/>
          <p:nvPr/>
        </p:nvSpPr>
        <p:spPr>
          <a:xfrm>
            <a:off x="611560" y="1277888"/>
            <a:ext cx="7920880" cy="71095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i="0" dirty="0">
                <a:solidFill>
                  <a:srgbClr val="222222"/>
                </a:solidFill>
                <a:effectLst/>
                <a:latin typeface="Arial" panose="020B0604020202020204" pitchFamily="34" charset="0"/>
                <a:cs typeface="Arial" panose="020B0604020202020204" pitchFamily="34" charset="0"/>
              </a:rPr>
              <a:t>Impact of osteoarthritis</a:t>
            </a:r>
            <a:br>
              <a:rPr lang="en-GB" sz="1200" dirty="0">
                <a:latin typeface="Arial" panose="020B0604020202020204" pitchFamily="34" charset="0"/>
                <a:cs typeface="Arial" panose="020B0604020202020204" pitchFamily="34" charset="0"/>
              </a:rPr>
            </a:br>
            <a:r>
              <a:rPr lang="en-GB" sz="1200" b="0" i="0" dirty="0">
                <a:solidFill>
                  <a:srgbClr val="222222"/>
                </a:solidFill>
                <a:effectLst/>
                <a:latin typeface="Arial" panose="020B0604020202020204" pitchFamily="34" charset="0"/>
                <a:cs typeface="Arial" panose="020B0604020202020204" pitchFamily="34" charset="0"/>
              </a:rPr>
              <a:t>Knee osteoarthritis can cause pain, stiffness and reduced mobility, affecting independence and quality of life.</a:t>
            </a:r>
            <a:endParaRPr lang="en-GB" sz="12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5470B272-F06B-EF38-75C0-1A43D4086FC9}"/>
              </a:ext>
            </a:extLst>
          </p:cNvPr>
          <p:cNvSpPr/>
          <p:nvPr/>
        </p:nvSpPr>
        <p:spPr>
          <a:xfrm>
            <a:off x="611560" y="2420888"/>
            <a:ext cx="7920880" cy="71095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i="0" dirty="0">
                <a:solidFill>
                  <a:srgbClr val="222222"/>
                </a:solidFill>
                <a:effectLst/>
                <a:latin typeface="Arial" panose="020B0604020202020204" pitchFamily="34" charset="0"/>
                <a:cs typeface="Arial" panose="020B0604020202020204" pitchFamily="34" charset="0"/>
              </a:rPr>
              <a:t>Importance of anatomy and physiology</a:t>
            </a:r>
            <a:br>
              <a:rPr lang="en-GB" sz="1200" dirty="0">
                <a:latin typeface="Arial" panose="020B0604020202020204" pitchFamily="34" charset="0"/>
                <a:cs typeface="Arial" panose="020B0604020202020204" pitchFamily="34" charset="0"/>
              </a:rPr>
            </a:br>
            <a:r>
              <a:rPr lang="en-GB" sz="1200" b="0" i="0" dirty="0">
                <a:solidFill>
                  <a:srgbClr val="222222"/>
                </a:solidFill>
                <a:effectLst/>
                <a:latin typeface="Arial" panose="020B0604020202020204" pitchFamily="34" charset="0"/>
                <a:cs typeface="Arial" panose="020B0604020202020204" pitchFamily="34" charset="0"/>
              </a:rPr>
              <a:t>Understanding the structure and function of the knee helps explain Margaret’s symptoms and supports appropriate care planning.</a:t>
            </a:r>
            <a:endParaRPr lang="en-GB" sz="12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0FD96AC-6642-AA47-372D-FCFE485E43D8}"/>
              </a:ext>
            </a:extLst>
          </p:cNvPr>
          <p:cNvSpPr/>
          <p:nvPr/>
        </p:nvSpPr>
        <p:spPr>
          <a:xfrm>
            <a:off x="611560" y="3505870"/>
            <a:ext cx="7920880" cy="64321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i="0" dirty="0">
                <a:solidFill>
                  <a:srgbClr val="222222"/>
                </a:solidFill>
                <a:effectLst/>
                <a:latin typeface="Arial" panose="020B0604020202020204" pitchFamily="34" charset="0"/>
                <a:cs typeface="Arial" panose="020B0604020202020204" pitchFamily="34" charset="0"/>
              </a:rPr>
              <a:t>Person-centred management</a:t>
            </a:r>
            <a:br>
              <a:rPr lang="en-GB" sz="1200" dirty="0">
                <a:latin typeface="Arial" panose="020B0604020202020204" pitchFamily="34" charset="0"/>
                <a:cs typeface="Arial" panose="020B0604020202020204" pitchFamily="34" charset="0"/>
              </a:rPr>
            </a:br>
            <a:r>
              <a:rPr lang="en-GB" sz="1200" b="0" i="0" dirty="0">
                <a:solidFill>
                  <a:srgbClr val="222222"/>
                </a:solidFill>
                <a:effectLst/>
                <a:latin typeface="Arial" panose="020B0604020202020204" pitchFamily="34" charset="0"/>
                <a:cs typeface="Arial" panose="020B0604020202020204" pitchFamily="34" charset="0"/>
              </a:rPr>
              <a:t>A combination of therapeutic exercise, weight management, pain relief, mobility support and shared decision-making can help Margaret remain active and independent.</a:t>
            </a:r>
            <a:endParaRPr lang="en-GB"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01B3AC1C-E37B-C8EC-0873-BE56B433051E}"/>
              </a:ext>
            </a:extLst>
          </p:cNvPr>
          <p:cNvSpPr txBox="1"/>
          <p:nvPr/>
        </p:nvSpPr>
        <p:spPr>
          <a:xfrm>
            <a:off x="683568" y="4365104"/>
            <a:ext cx="7848872" cy="461665"/>
          </a:xfrm>
          <a:prstGeom prst="rect">
            <a:avLst/>
          </a:prstGeom>
          <a:noFill/>
        </p:spPr>
        <p:txBody>
          <a:bodyPr wrap="square" rtlCol="0">
            <a:spAutoFit/>
          </a:bodyPr>
          <a:lstStyle/>
          <a:p>
            <a:r>
              <a:rPr lang="en-GB" sz="1200" i="0" dirty="0">
                <a:solidFill>
                  <a:srgbClr val="222222"/>
                </a:solidFill>
                <a:effectLst/>
                <a:latin typeface="Arial" panose="020B0604020202020204" pitchFamily="34" charset="0"/>
              </a:rPr>
              <a:t>Effective osteoarthritis care should be evidence-based, person-centred and regularly reviewed to meet the individual’s changing needs (NICE, 2022).</a:t>
            </a:r>
            <a:endParaRPr lang="en-GB" sz="1200" dirty="0"/>
          </a:p>
        </p:txBody>
      </p:sp>
      <p:pic>
        <p:nvPicPr>
          <p:cNvPr id="15" name="Audio 14">
            <a:hlinkClick r:id="" action="ppaction://media"/>
            <a:extLst>
              <a:ext uri="{FF2B5EF4-FFF2-40B4-BE49-F238E27FC236}">
                <a16:creationId xmlns:a16="http://schemas.microsoft.com/office/drawing/2014/main" id="{4378B0EC-C200-6E8B-94D2-C6DA8E19BE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37458"/>
    </mc:Choice>
    <mc:Fallback>
      <p:transition spd="slow" advTm="37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88640"/>
            <a:ext cx="7272808" cy="936104"/>
          </a:xfrm>
        </p:spPr>
        <p:txBody>
          <a:bodyPr/>
          <a:lstStyle/>
          <a:p>
            <a:r>
              <a:rPr lang="en-GB" sz="3600" b="1" dirty="0">
                <a:cs typeface="Arial" panose="020B0604020202020204" pitchFamily="34" charset="0"/>
              </a:rPr>
              <a:t>References (1/2)</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TextBox 6">
            <a:extLst>
              <a:ext uri="{FF2B5EF4-FFF2-40B4-BE49-F238E27FC236}">
                <a16:creationId xmlns:a16="http://schemas.microsoft.com/office/drawing/2014/main" id="{B2A8DB78-4D8B-51D4-426F-01B4791F2DE2}"/>
              </a:ext>
            </a:extLst>
          </p:cNvPr>
          <p:cNvSpPr txBox="1"/>
          <p:nvPr/>
        </p:nvSpPr>
        <p:spPr>
          <a:xfrm>
            <a:off x="250825" y="1268760"/>
            <a:ext cx="8518327" cy="3816429"/>
          </a:xfrm>
          <a:prstGeom prst="rect">
            <a:avLst/>
          </a:prstGeom>
          <a:noFill/>
        </p:spPr>
        <p:txBody>
          <a:bodyPr wrap="square" rtlCol="0">
            <a:spAutoFit/>
          </a:bodyPr>
          <a:lstStyle/>
          <a:p>
            <a:pPr indent="0" algn="l">
              <a:buNone/>
            </a:pPr>
            <a:r>
              <a:rPr lang="en-GB" sz="1100" b="0" i="0" dirty="0">
                <a:solidFill>
                  <a:srgbClr val="222222"/>
                </a:solidFill>
                <a:effectLst/>
                <a:latin typeface="Arial" panose="020B0604020202020204" pitchFamily="34" charset="0"/>
              </a:rPr>
              <a:t>National Institute for Health and Care Excellence (NICE) (2022) </a:t>
            </a:r>
            <a:r>
              <a:rPr lang="en-GB" sz="1100" b="0" i="1" dirty="0">
                <a:solidFill>
                  <a:srgbClr val="222222"/>
                </a:solidFill>
                <a:effectLst/>
                <a:latin typeface="Arial" panose="020B0604020202020204" pitchFamily="34" charset="0"/>
              </a:rPr>
              <a:t>Osteoarthritis in over 16s: diagnosis and management</a:t>
            </a:r>
            <a:r>
              <a:rPr lang="en-GB" sz="1100" b="0" i="0" dirty="0">
                <a:solidFill>
                  <a:srgbClr val="222222"/>
                </a:solidFill>
                <a:effectLst/>
                <a:latin typeface="Arial" panose="020B0604020202020204" pitchFamily="34" charset="0"/>
              </a:rPr>
              <a:t>. NICE guideline NG226. Available at: </a:t>
            </a:r>
            <a:r>
              <a:rPr lang="en-GB" sz="1100" b="0" i="0" dirty="0">
                <a:solidFill>
                  <a:srgbClr val="1155CC"/>
                </a:solidFill>
                <a:effectLst/>
                <a:latin typeface="Arial" panose="020B0604020202020204" pitchFamily="34" charset="0"/>
                <a:hlinkClick r:id="rId2"/>
              </a:rPr>
              <a:t>https://www.nice.org.uk/guidance/ng226</a:t>
            </a:r>
            <a:r>
              <a:rPr lang="en-GB" sz="1100" b="0" i="0" dirty="0">
                <a:solidFill>
                  <a:srgbClr val="222222"/>
                </a:solidFill>
                <a:effectLst/>
                <a:latin typeface="Arial" panose="020B0604020202020204" pitchFamily="34" charset="0"/>
              </a:rPr>
              <a:t> (Accessed: 10 August 2026).</a:t>
            </a:r>
          </a:p>
          <a:p>
            <a:pPr indent="0" algn="l">
              <a:buNone/>
            </a:pPr>
            <a:endParaRPr lang="en-GB" sz="1100" b="0" i="0" dirty="0">
              <a:solidFill>
                <a:srgbClr val="222222"/>
              </a:solidFill>
              <a:effectLst/>
              <a:latin typeface="Arial" panose="020B0604020202020204" pitchFamily="34" charset="0"/>
            </a:endParaRPr>
          </a:p>
          <a:p>
            <a:pPr indent="0" algn="l">
              <a:buNone/>
            </a:pPr>
            <a:r>
              <a:rPr lang="en-GB" sz="1100" b="0" i="0" dirty="0">
                <a:solidFill>
                  <a:srgbClr val="222222"/>
                </a:solidFill>
                <a:effectLst/>
                <a:latin typeface="Arial" panose="020B0604020202020204" pitchFamily="34" charset="0"/>
              </a:rPr>
              <a:t>National Institute for Health and Care Excellence (NICE) (2021) </a:t>
            </a:r>
            <a:r>
              <a:rPr lang="en-GB" sz="1100" b="0" i="1" dirty="0">
                <a:solidFill>
                  <a:srgbClr val="222222"/>
                </a:solidFill>
                <a:effectLst/>
                <a:latin typeface="Arial" panose="020B0604020202020204" pitchFamily="34" charset="0"/>
              </a:rPr>
              <a:t>Shared decision making</a:t>
            </a:r>
            <a:r>
              <a:rPr lang="en-GB" sz="1100" b="0" i="0" dirty="0">
                <a:solidFill>
                  <a:srgbClr val="222222"/>
                </a:solidFill>
                <a:effectLst/>
                <a:latin typeface="Arial" panose="020B0604020202020204" pitchFamily="34" charset="0"/>
              </a:rPr>
              <a:t>. NICE guideline NG197. Available at: </a:t>
            </a:r>
            <a:r>
              <a:rPr lang="en-GB" sz="1100" b="0" i="0" dirty="0">
                <a:solidFill>
                  <a:srgbClr val="1155CC"/>
                </a:solidFill>
                <a:effectLst/>
                <a:latin typeface="Arial" panose="020B0604020202020204" pitchFamily="34" charset="0"/>
                <a:hlinkClick r:id="rId3"/>
              </a:rPr>
              <a:t>https://www.nice.org.uk/guidance/ng197</a:t>
            </a:r>
            <a:r>
              <a:rPr lang="en-GB" sz="1100" b="0" i="0" dirty="0">
                <a:solidFill>
                  <a:srgbClr val="222222"/>
                </a:solidFill>
                <a:effectLst/>
                <a:latin typeface="Arial" panose="020B0604020202020204" pitchFamily="34" charset="0"/>
              </a:rPr>
              <a:t> (Accessed: 10 August 2026).</a:t>
            </a:r>
          </a:p>
          <a:p>
            <a:pPr indent="0" algn="l">
              <a:buNone/>
            </a:pPr>
            <a:endParaRPr lang="en-GB" sz="1100" b="0" i="0" dirty="0">
              <a:solidFill>
                <a:srgbClr val="222222"/>
              </a:solidFill>
              <a:effectLst/>
              <a:latin typeface="Arial" panose="020B0604020202020204" pitchFamily="34" charset="0"/>
            </a:endParaRPr>
          </a:p>
          <a:p>
            <a:pPr indent="0" algn="l">
              <a:buNone/>
            </a:pPr>
            <a:r>
              <a:rPr lang="en-GB" sz="1100" b="0" i="0" dirty="0">
                <a:solidFill>
                  <a:srgbClr val="222222"/>
                </a:solidFill>
                <a:effectLst/>
                <a:latin typeface="Arial" panose="020B0604020202020204" pitchFamily="34" charset="0"/>
              </a:rPr>
              <a:t>NHS (n.d.) </a:t>
            </a:r>
            <a:r>
              <a:rPr lang="en-GB" sz="1100" b="0" i="1" dirty="0">
                <a:solidFill>
                  <a:srgbClr val="222222"/>
                </a:solidFill>
                <a:effectLst/>
                <a:latin typeface="Arial" panose="020B0604020202020204" pitchFamily="34" charset="0"/>
              </a:rPr>
              <a:t>Osteoarthritis</a:t>
            </a:r>
            <a:r>
              <a:rPr lang="en-GB" sz="1100" b="0" i="0" dirty="0">
                <a:solidFill>
                  <a:srgbClr val="222222"/>
                </a:solidFill>
                <a:effectLst/>
                <a:latin typeface="Arial" panose="020B0604020202020204" pitchFamily="34" charset="0"/>
              </a:rPr>
              <a:t>. Available at: </a:t>
            </a:r>
            <a:r>
              <a:rPr lang="en-GB" sz="1100" b="0" i="0" dirty="0">
                <a:solidFill>
                  <a:srgbClr val="1155CC"/>
                </a:solidFill>
                <a:effectLst/>
                <a:latin typeface="Arial" panose="020B0604020202020204" pitchFamily="34" charset="0"/>
                <a:hlinkClick r:id="rId4"/>
              </a:rPr>
              <a:t>https://www.nhs.uk/conditions/osteoarthritis/</a:t>
            </a:r>
            <a:r>
              <a:rPr lang="en-GB" sz="1100" b="0" i="0" dirty="0">
                <a:solidFill>
                  <a:srgbClr val="222222"/>
                </a:solidFill>
                <a:effectLst/>
                <a:latin typeface="Arial" panose="020B0604020202020204" pitchFamily="34" charset="0"/>
              </a:rPr>
              <a:t> (Accessed: 10 August 2026).</a:t>
            </a:r>
          </a:p>
          <a:p>
            <a:pPr indent="0" algn="l">
              <a:buNone/>
            </a:pPr>
            <a:endParaRPr lang="en-GB" sz="1100" b="0" i="0" dirty="0">
              <a:solidFill>
                <a:srgbClr val="222222"/>
              </a:solidFill>
              <a:effectLst/>
              <a:latin typeface="Arial" panose="020B0604020202020204" pitchFamily="34" charset="0"/>
            </a:endParaRPr>
          </a:p>
          <a:p>
            <a:pPr indent="0" algn="l">
              <a:buNone/>
            </a:pPr>
            <a:r>
              <a:rPr lang="en-GB" sz="1100" b="0" i="0" dirty="0">
                <a:solidFill>
                  <a:srgbClr val="222222"/>
                </a:solidFill>
                <a:effectLst/>
                <a:latin typeface="Arial" panose="020B0604020202020204" pitchFamily="34" charset="0"/>
              </a:rPr>
              <a:t>NHS (n.d.) </a:t>
            </a:r>
            <a:r>
              <a:rPr lang="en-GB" sz="1100" b="0" i="1" dirty="0">
                <a:solidFill>
                  <a:srgbClr val="222222"/>
                </a:solidFill>
                <a:effectLst/>
                <a:latin typeface="Arial" panose="020B0604020202020204" pitchFamily="34" charset="0"/>
              </a:rPr>
              <a:t>Treatment and support – Osteoarthritis</a:t>
            </a:r>
            <a:r>
              <a:rPr lang="en-GB" sz="1100" b="0" i="0" dirty="0">
                <a:solidFill>
                  <a:srgbClr val="222222"/>
                </a:solidFill>
                <a:effectLst/>
                <a:latin typeface="Arial" panose="020B0604020202020204" pitchFamily="34" charset="0"/>
              </a:rPr>
              <a:t>. Available at: </a:t>
            </a:r>
            <a:r>
              <a:rPr lang="en-GB" sz="1100" b="0" i="0" dirty="0">
                <a:solidFill>
                  <a:srgbClr val="1155CC"/>
                </a:solidFill>
                <a:effectLst/>
                <a:latin typeface="Arial" panose="020B0604020202020204" pitchFamily="34" charset="0"/>
                <a:hlinkClick r:id="rId5"/>
              </a:rPr>
              <a:t>https://www.nhs.uk/conditions/osteoarthritis/treatment/</a:t>
            </a:r>
            <a:r>
              <a:rPr lang="en-GB" sz="1100" b="0" i="0" dirty="0">
                <a:solidFill>
                  <a:srgbClr val="222222"/>
                </a:solidFill>
                <a:effectLst/>
                <a:latin typeface="Arial" panose="020B0604020202020204" pitchFamily="34" charset="0"/>
              </a:rPr>
              <a:t> (Accessed: 10 August 2026).</a:t>
            </a:r>
          </a:p>
          <a:p>
            <a:pPr indent="0" algn="l">
              <a:buNone/>
            </a:pPr>
            <a:endParaRPr lang="en-GB" sz="1100" b="0" i="0" dirty="0">
              <a:solidFill>
                <a:srgbClr val="222222"/>
              </a:solidFill>
              <a:effectLst/>
              <a:latin typeface="Arial" panose="020B0604020202020204" pitchFamily="34" charset="0"/>
            </a:endParaRPr>
          </a:p>
          <a:p>
            <a:pPr indent="0" algn="l">
              <a:buNone/>
            </a:pPr>
            <a:r>
              <a:rPr lang="en-GB" sz="1100" b="0" i="0" dirty="0">
                <a:solidFill>
                  <a:srgbClr val="222222"/>
                </a:solidFill>
                <a:effectLst/>
                <a:latin typeface="Arial" panose="020B0604020202020204" pitchFamily="34" charset="0"/>
              </a:rPr>
              <a:t>NHS (2026) </a:t>
            </a:r>
            <a:r>
              <a:rPr lang="en-GB" sz="1100" b="0" i="1" dirty="0">
                <a:solidFill>
                  <a:srgbClr val="222222"/>
                </a:solidFill>
                <a:effectLst/>
                <a:latin typeface="Arial" panose="020B0604020202020204" pitchFamily="34" charset="0"/>
              </a:rPr>
              <a:t>Overweight and obesity in adults</a:t>
            </a:r>
            <a:r>
              <a:rPr lang="en-GB" sz="1100" b="0" i="0" dirty="0">
                <a:solidFill>
                  <a:srgbClr val="222222"/>
                </a:solidFill>
                <a:effectLst/>
                <a:latin typeface="Arial" panose="020B0604020202020204" pitchFamily="34" charset="0"/>
              </a:rPr>
              <a:t>. Available at: </a:t>
            </a:r>
            <a:r>
              <a:rPr lang="en-GB" sz="1100" b="0" i="0" dirty="0">
                <a:solidFill>
                  <a:srgbClr val="1155CC"/>
                </a:solidFill>
                <a:effectLst/>
                <a:latin typeface="Arial" panose="020B0604020202020204" pitchFamily="34" charset="0"/>
                <a:hlinkClick r:id="rId6"/>
              </a:rPr>
              <a:t>https://www.nhs.uk/conditions/overweight-and-obesity/</a:t>
            </a:r>
            <a:r>
              <a:rPr lang="en-GB" sz="1100" b="0" i="0" dirty="0">
                <a:solidFill>
                  <a:srgbClr val="222222"/>
                </a:solidFill>
                <a:effectLst/>
                <a:latin typeface="Arial" panose="020B0604020202020204" pitchFamily="34" charset="0"/>
              </a:rPr>
              <a:t> (Accessed: 10 August 2026).</a:t>
            </a:r>
          </a:p>
          <a:p>
            <a:pPr indent="0" algn="l">
              <a:buNone/>
            </a:pPr>
            <a:endParaRPr lang="en-GB" sz="1100" b="0" i="0" dirty="0">
              <a:solidFill>
                <a:srgbClr val="222222"/>
              </a:solidFill>
              <a:effectLst/>
              <a:latin typeface="Arial" panose="020B0604020202020204" pitchFamily="34" charset="0"/>
            </a:endParaRPr>
          </a:p>
          <a:p>
            <a:pPr indent="0" algn="l">
              <a:buNone/>
            </a:pPr>
            <a:r>
              <a:rPr lang="en-GB" sz="1100" b="0" i="0" dirty="0">
                <a:solidFill>
                  <a:srgbClr val="222222"/>
                </a:solidFill>
                <a:effectLst/>
                <a:latin typeface="Arial" panose="020B0604020202020204" pitchFamily="34" charset="0"/>
              </a:rPr>
              <a:t>Primorac, D. </a:t>
            </a:r>
            <a:r>
              <a:rPr lang="en-GB" sz="1100" b="0" i="1" dirty="0">
                <a:solidFill>
                  <a:srgbClr val="222222"/>
                </a:solidFill>
                <a:effectLst/>
                <a:latin typeface="Arial" panose="020B0604020202020204" pitchFamily="34" charset="0"/>
              </a:rPr>
              <a:t>et al.</a:t>
            </a:r>
            <a:r>
              <a:rPr lang="en-GB" sz="1100" b="0" i="0" dirty="0">
                <a:solidFill>
                  <a:srgbClr val="222222"/>
                </a:solidFill>
                <a:effectLst/>
                <a:latin typeface="Arial" panose="020B0604020202020204" pitchFamily="34" charset="0"/>
              </a:rPr>
              <a:t> (2020) ‘Knee osteoarthritis: a review of pathogenesis and state-of-the-art non-operative therapeutic considerations’, </a:t>
            </a:r>
            <a:r>
              <a:rPr lang="en-GB" sz="1100" b="0" i="1" dirty="0">
                <a:solidFill>
                  <a:srgbClr val="222222"/>
                </a:solidFill>
                <a:effectLst/>
                <a:latin typeface="Arial" panose="020B0604020202020204" pitchFamily="34" charset="0"/>
              </a:rPr>
              <a:t>Genes</a:t>
            </a:r>
            <a:r>
              <a:rPr lang="en-GB" sz="1100" b="0" i="0" dirty="0">
                <a:solidFill>
                  <a:srgbClr val="222222"/>
                </a:solidFill>
                <a:effectLst/>
                <a:latin typeface="Arial" panose="020B0604020202020204" pitchFamily="34" charset="0"/>
              </a:rPr>
              <a:t>, 11(8).</a:t>
            </a:r>
          </a:p>
          <a:p>
            <a:pPr indent="0" algn="l">
              <a:buNone/>
            </a:pPr>
            <a:endParaRPr lang="en-GB" sz="1100" b="0" i="0" dirty="0">
              <a:solidFill>
                <a:srgbClr val="222222"/>
              </a:solidFill>
              <a:effectLst/>
              <a:latin typeface="Arial" panose="020B0604020202020204" pitchFamily="34" charset="0"/>
            </a:endParaRPr>
          </a:p>
          <a:p>
            <a:pPr indent="0" algn="l">
              <a:buNone/>
            </a:pPr>
            <a:r>
              <a:rPr lang="en-GB" sz="1100" b="0" i="0" dirty="0">
                <a:solidFill>
                  <a:srgbClr val="222222"/>
                </a:solidFill>
                <a:effectLst/>
                <a:latin typeface="Arial" panose="020B0604020202020204" pitchFamily="34" charset="0"/>
              </a:rPr>
              <a:t>Silverwood, V. </a:t>
            </a:r>
            <a:r>
              <a:rPr lang="en-GB" sz="1100" b="0" i="1" dirty="0">
                <a:solidFill>
                  <a:srgbClr val="222222"/>
                </a:solidFill>
                <a:effectLst/>
                <a:latin typeface="Arial" panose="020B0604020202020204" pitchFamily="34" charset="0"/>
              </a:rPr>
              <a:t>et al.</a:t>
            </a:r>
            <a:r>
              <a:rPr lang="en-GB" sz="1100" b="0" i="0" dirty="0">
                <a:solidFill>
                  <a:srgbClr val="222222"/>
                </a:solidFill>
                <a:effectLst/>
                <a:latin typeface="Arial" panose="020B0604020202020204" pitchFamily="34" charset="0"/>
              </a:rPr>
              <a:t> (2015) ‘Current evidence on risk factors for knee osteoarthritis in older adults: a systematic review and meta-analysis’, </a:t>
            </a:r>
            <a:r>
              <a:rPr lang="en-GB" sz="1100" b="0" i="1" dirty="0">
                <a:solidFill>
                  <a:srgbClr val="222222"/>
                </a:solidFill>
                <a:effectLst/>
                <a:latin typeface="Arial" panose="020B0604020202020204" pitchFamily="34" charset="0"/>
              </a:rPr>
              <a:t>Osteoarthritis and Cartilage</a:t>
            </a:r>
            <a:r>
              <a:rPr lang="en-GB" sz="1100" b="0" i="0" dirty="0">
                <a:solidFill>
                  <a:srgbClr val="222222"/>
                </a:solidFill>
                <a:effectLst/>
                <a:latin typeface="Arial" panose="020B0604020202020204" pitchFamily="34" charset="0"/>
              </a:rPr>
              <a:t>, 23(4), pp. 507–515.</a:t>
            </a:r>
          </a:p>
          <a:p>
            <a:pPr indent="0" algn="l">
              <a:buNone/>
            </a:pPr>
            <a:endParaRPr lang="en-GB" sz="1100" b="0" i="0" dirty="0">
              <a:solidFill>
                <a:srgbClr val="222222"/>
              </a:solidFill>
              <a:effectLst/>
              <a:latin typeface="Arial" panose="020B0604020202020204" pitchFamily="34" charset="0"/>
            </a:endParaRPr>
          </a:p>
          <a:p>
            <a:pPr indent="0" algn="l">
              <a:buNone/>
            </a:pPr>
            <a:r>
              <a:rPr lang="en-GB" sz="1100" b="0" i="0" dirty="0">
                <a:solidFill>
                  <a:srgbClr val="222222"/>
                </a:solidFill>
                <a:effectLst/>
                <a:latin typeface="Arial" panose="020B0604020202020204" pitchFamily="34" charset="0"/>
              </a:rPr>
              <a:t>World Health Organization (WHO) (2023) </a:t>
            </a:r>
            <a:r>
              <a:rPr lang="en-GB" sz="1100" b="0" i="1" dirty="0">
                <a:solidFill>
                  <a:srgbClr val="222222"/>
                </a:solidFill>
                <a:effectLst/>
                <a:latin typeface="Arial" panose="020B0604020202020204" pitchFamily="34" charset="0"/>
              </a:rPr>
              <a:t>Osteoarthritis</a:t>
            </a:r>
            <a:r>
              <a:rPr lang="en-GB" sz="1100" b="0" i="0" dirty="0">
                <a:solidFill>
                  <a:srgbClr val="222222"/>
                </a:solidFill>
                <a:effectLst/>
                <a:latin typeface="Arial" panose="020B0604020202020204" pitchFamily="34" charset="0"/>
              </a:rPr>
              <a:t>. Available at: </a:t>
            </a:r>
            <a:r>
              <a:rPr lang="en-GB" sz="1100" b="0" i="0" dirty="0">
                <a:solidFill>
                  <a:srgbClr val="1155CC"/>
                </a:solidFill>
                <a:effectLst/>
                <a:latin typeface="Arial" panose="020B0604020202020204" pitchFamily="34" charset="0"/>
                <a:hlinkClick r:id="rId7"/>
              </a:rPr>
              <a:t>https://www.who.int/news-room/fact-sheets/detail/osteoarthritis</a:t>
            </a:r>
            <a:r>
              <a:rPr lang="en-GB" sz="1100" b="0" i="0" dirty="0">
                <a:solidFill>
                  <a:srgbClr val="222222"/>
                </a:solidFill>
                <a:effectLst/>
                <a:latin typeface="Arial" panose="020B0604020202020204" pitchFamily="34" charset="0"/>
              </a:rPr>
              <a:t> (Accessed: 10 August 2026).</a:t>
            </a:r>
          </a:p>
        </p:txBody>
      </p:sp>
    </p:spTree>
    <p:extLst>
      <p:ext uri="{BB962C8B-B14F-4D97-AF65-F5344CB8AC3E}">
        <p14:creationId xmlns:p14="http://schemas.microsoft.com/office/powerpoint/2010/main" val="2021817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F0E998-9B6C-5A2F-246E-FA301B153866}"/>
              </a:ext>
            </a:extLst>
          </p:cNvPr>
          <p:cNvSpPr>
            <a:spLocks noGrp="1"/>
          </p:cNvSpPr>
          <p:nvPr>
            <p:ph type="dt" sz="half" idx="10"/>
          </p:nvPr>
        </p:nvSpPr>
        <p:spPr/>
        <p:txBody>
          <a:bodyPr/>
          <a:lstStyle/>
          <a:p>
            <a:pPr>
              <a:defRPr/>
            </a:pPr>
            <a:fld id="{D30023C4-5528-489E-A726-D14A340FF59E}" type="datetime1">
              <a:rPr lang="en-GB" altLang="en-US" smtClean="0"/>
              <a:pPr>
                <a:defRPr/>
              </a:pPr>
              <a:t>11/08/2026</a:t>
            </a:fld>
            <a:endParaRPr lang="en-GB" altLang="en-US"/>
          </a:p>
        </p:txBody>
      </p:sp>
      <p:sp>
        <p:nvSpPr>
          <p:cNvPr id="3" name="Slide Number Placeholder 2">
            <a:extLst>
              <a:ext uri="{FF2B5EF4-FFF2-40B4-BE49-F238E27FC236}">
                <a16:creationId xmlns:a16="http://schemas.microsoft.com/office/drawing/2014/main" id="{3AC33F1A-F348-7A33-296F-8A763272807A}"/>
              </a:ext>
            </a:extLst>
          </p:cNvPr>
          <p:cNvSpPr>
            <a:spLocks noGrp="1"/>
          </p:cNvSpPr>
          <p:nvPr>
            <p:ph type="sldNum" sz="quarter" idx="11"/>
          </p:nvPr>
        </p:nvSpPr>
        <p:spPr/>
        <p:txBody>
          <a:bodyPr/>
          <a:lstStyle/>
          <a:p>
            <a:pPr>
              <a:defRPr/>
            </a:pPr>
            <a:fld id="{AA1819AB-B9DA-41D7-8C91-5DE9528F5AA4}" type="slidenum">
              <a:rPr lang="en-GB" altLang="en-US" smtClean="0"/>
              <a:pPr>
                <a:defRPr/>
              </a:pPr>
              <a:t>12</a:t>
            </a:fld>
            <a:endParaRPr lang="en-GB" altLang="en-US"/>
          </a:p>
        </p:txBody>
      </p:sp>
      <p:sp>
        <p:nvSpPr>
          <p:cNvPr id="4" name="TextBox 3">
            <a:extLst>
              <a:ext uri="{FF2B5EF4-FFF2-40B4-BE49-F238E27FC236}">
                <a16:creationId xmlns:a16="http://schemas.microsoft.com/office/drawing/2014/main" id="{F67EA56D-DCF8-FBC3-576B-B60163A90FF4}"/>
              </a:ext>
            </a:extLst>
          </p:cNvPr>
          <p:cNvSpPr txBox="1"/>
          <p:nvPr/>
        </p:nvSpPr>
        <p:spPr>
          <a:xfrm>
            <a:off x="971600" y="332656"/>
            <a:ext cx="7056784" cy="648072"/>
          </a:xfrm>
          <a:prstGeom prst="rect">
            <a:avLst/>
          </a:prstGeom>
          <a:noFill/>
        </p:spPr>
        <p:txBody>
          <a:bodyPr wrap="square" rtlCol="0">
            <a:spAutoFit/>
          </a:bodyPr>
          <a:lstStyle/>
          <a:p>
            <a:pPr algn="ctr"/>
            <a:r>
              <a:rPr kumimoji="0" lang="en-GB" sz="3600" b="1" i="0" u="none" strike="noStrike" kern="1200" cap="none" spc="0" normalizeH="0" baseline="0" noProof="0" dirty="0">
                <a:ln>
                  <a:noFill/>
                </a:ln>
                <a:solidFill>
                  <a:prstClr val="black"/>
                </a:solidFill>
                <a:effectLst/>
                <a:uLnTx/>
                <a:uFillTx/>
                <a:latin typeface="Myriad Pro"/>
                <a:ea typeface="+mj-ea"/>
                <a:cs typeface="Arial" panose="020B0604020202020204" pitchFamily="34" charset="0"/>
              </a:rPr>
              <a:t>References (2/2)</a:t>
            </a:r>
            <a:endParaRPr lang="en-GB" dirty="0"/>
          </a:p>
        </p:txBody>
      </p:sp>
      <p:sp>
        <p:nvSpPr>
          <p:cNvPr id="5" name="TextBox 4">
            <a:extLst>
              <a:ext uri="{FF2B5EF4-FFF2-40B4-BE49-F238E27FC236}">
                <a16:creationId xmlns:a16="http://schemas.microsoft.com/office/drawing/2014/main" id="{E0C49A2C-2C7B-9363-BB94-DD9EA6B7C4D6}"/>
              </a:ext>
            </a:extLst>
          </p:cNvPr>
          <p:cNvSpPr txBox="1"/>
          <p:nvPr/>
        </p:nvSpPr>
        <p:spPr>
          <a:xfrm>
            <a:off x="467544" y="1412776"/>
            <a:ext cx="8280920" cy="3416320"/>
          </a:xfrm>
          <a:prstGeom prst="rect">
            <a:avLst/>
          </a:prstGeom>
          <a:noFill/>
        </p:spPr>
        <p:txBody>
          <a:bodyPr wrap="square" rtlCol="0">
            <a:spAutoFit/>
          </a:bodyPr>
          <a:lstStyle/>
          <a:p>
            <a:pPr indent="0" algn="l">
              <a:buNone/>
            </a:pPr>
            <a:r>
              <a:rPr lang="en-GB" sz="1200" b="0" i="0" dirty="0">
                <a:solidFill>
                  <a:srgbClr val="222222"/>
                </a:solidFill>
                <a:effectLst/>
                <a:latin typeface="Arial" panose="020B0604020202020204" pitchFamily="34" charset="0"/>
              </a:rPr>
              <a:t>NHS (n.d.) Calculate your body mass index (BMI). Available at: </a:t>
            </a:r>
            <a:r>
              <a:rPr lang="en-GB" sz="1200" b="0" i="0" dirty="0">
                <a:solidFill>
                  <a:srgbClr val="1155CC"/>
                </a:solidFill>
                <a:effectLst/>
                <a:latin typeface="Arial" panose="020B0604020202020204" pitchFamily="34" charset="0"/>
                <a:hlinkClick r:id="rId2"/>
              </a:rPr>
              <a:t>https://www.nhs.uk/health-assessment-tools/calculate-your-body-mass-index/</a:t>
            </a:r>
            <a:r>
              <a:rPr lang="en-GB" sz="1200" b="0" i="0" dirty="0">
                <a:solidFill>
                  <a:srgbClr val="222222"/>
                </a:solidFill>
                <a:effectLst/>
                <a:latin typeface="Arial" panose="020B0604020202020204" pitchFamily="34" charset="0"/>
              </a:rPr>
              <a:t> (Accessed: 10 August 2026). </a:t>
            </a:r>
          </a:p>
          <a:p>
            <a:pPr indent="0" algn="l">
              <a:buNone/>
            </a:pPr>
            <a:br>
              <a:rPr lang="en-GB" sz="1200" b="0" i="0" dirty="0">
                <a:solidFill>
                  <a:srgbClr val="222222"/>
                </a:solidFill>
                <a:effectLst/>
                <a:latin typeface="Arial" panose="020B0604020202020204" pitchFamily="34" charset="0"/>
              </a:rPr>
            </a:br>
            <a:r>
              <a:rPr lang="en-GB" sz="1200" b="0" i="0" dirty="0">
                <a:solidFill>
                  <a:srgbClr val="222222"/>
                </a:solidFill>
                <a:effectLst/>
                <a:latin typeface="Arial" panose="020B0604020202020204" pitchFamily="34" charset="0"/>
              </a:rPr>
              <a:t>NHS (n.d.) Blood pressure test. Available at: </a:t>
            </a:r>
            <a:r>
              <a:rPr lang="en-GB" sz="1200" b="0" i="0" dirty="0">
                <a:solidFill>
                  <a:srgbClr val="1155CC"/>
                </a:solidFill>
                <a:effectLst/>
                <a:latin typeface="Arial" panose="020B0604020202020204" pitchFamily="34" charset="0"/>
                <a:hlinkClick r:id="rId3"/>
              </a:rPr>
              <a:t>https://www.nhs.uk/tests-and-treatments/blood-pressure-test/</a:t>
            </a:r>
            <a:r>
              <a:rPr lang="en-GB" sz="1200" b="0" i="0" dirty="0">
                <a:solidFill>
                  <a:srgbClr val="222222"/>
                </a:solidFill>
                <a:effectLst/>
                <a:latin typeface="Arial" panose="020B0604020202020204" pitchFamily="34" charset="0"/>
              </a:rPr>
              <a:t> (Accessed: 10 August 2026). </a:t>
            </a:r>
          </a:p>
          <a:p>
            <a:pPr indent="0" algn="l">
              <a:buNone/>
            </a:pPr>
            <a:br>
              <a:rPr lang="en-GB" sz="1200" b="0" i="0" dirty="0">
                <a:solidFill>
                  <a:srgbClr val="222222"/>
                </a:solidFill>
                <a:effectLst/>
                <a:latin typeface="Arial" panose="020B0604020202020204" pitchFamily="34" charset="0"/>
              </a:rPr>
            </a:br>
            <a:r>
              <a:rPr lang="en-GB" sz="1200" b="0" i="0" dirty="0">
                <a:solidFill>
                  <a:srgbClr val="222222"/>
                </a:solidFill>
                <a:effectLst/>
                <a:latin typeface="Arial" panose="020B0604020202020204" pitchFamily="34" charset="0"/>
              </a:rPr>
              <a:t>NHS (n.d.) Supraventricular tachycardia (SVT). Available at: </a:t>
            </a:r>
            <a:r>
              <a:rPr lang="en-GB" sz="1200" b="0" i="0" dirty="0">
                <a:solidFill>
                  <a:srgbClr val="1155CC"/>
                </a:solidFill>
                <a:effectLst/>
                <a:latin typeface="Arial" panose="020B0604020202020204" pitchFamily="34" charset="0"/>
                <a:hlinkClick r:id="rId4"/>
              </a:rPr>
              <a:t>https://www.nhs.uk/conditions/supraventricular-tachycardia-svt/</a:t>
            </a:r>
            <a:r>
              <a:rPr lang="en-GB" sz="1200" b="0" i="0" dirty="0">
                <a:solidFill>
                  <a:srgbClr val="222222"/>
                </a:solidFill>
                <a:effectLst/>
                <a:latin typeface="Arial" panose="020B0604020202020204" pitchFamily="34" charset="0"/>
              </a:rPr>
              <a:t> (Accessed: 10 August 2026). </a:t>
            </a:r>
          </a:p>
          <a:p>
            <a:pPr indent="0" algn="l">
              <a:buNone/>
            </a:pPr>
            <a:endParaRPr lang="en-GB" sz="1200" dirty="0">
              <a:solidFill>
                <a:srgbClr val="222222"/>
              </a:solidFill>
            </a:endParaRPr>
          </a:p>
          <a:p>
            <a:pPr indent="0" algn="l">
              <a:buNone/>
            </a:pPr>
            <a:r>
              <a:rPr lang="en-GB" sz="1200" b="0" i="0" dirty="0">
                <a:solidFill>
                  <a:srgbClr val="222222"/>
                </a:solidFill>
                <a:effectLst/>
                <a:latin typeface="Arial" panose="020B0604020202020204" pitchFamily="34" charset="0"/>
              </a:rPr>
              <a:t>Cleveland Clinic (2025) Knee osteoarthritis. Available at: </a:t>
            </a:r>
            <a:r>
              <a:rPr lang="en-GB" sz="1200" b="0" i="0" dirty="0">
                <a:solidFill>
                  <a:srgbClr val="1155CC"/>
                </a:solidFill>
                <a:effectLst/>
                <a:latin typeface="Arial" panose="020B0604020202020204" pitchFamily="34" charset="0"/>
                <a:hlinkClick r:id="rId5"/>
              </a:rPr>
              <a:t>https://my.clevelandclinic.org/health/diseases/21750-osteoarthritis-knee</a:t>
            </a:r>
            <a:r>
              <a:rPr lang="en-GB" sz="1200" b="0" i="0" dirty="0">
                <a:solidFill>
                  <a:srgbClr val="222222"/>
                </a:solidFill>
                <a:effectLst/>
                <a:latin typeface="Arial" panose="020B0604020202020204" pitchFamily="34" charset="0"/>
              </a:rPr>
              <a:t> (Accessed: 10 August 2026).</a:t>
            </a:r>
            <a:endParaRPr lang="en-GB" sz="1200" dirty="0">
              <a:solidFill>
                <a:srgbClr val="222222"/>
              </a:solidFill>
            </a:endParaRPr>
          </a:p>
          <a:p>
            <a:pPr indent="0" algn="l">
              <a:buNone/>
            </a:pPr>
            <a:endParaRPr lang="en-GB" sz="1200" dirty="0">
              <a:solidFill>
                <a:srgbClr val="222222"/>
              </a:solidFill>
            </a:endParaRPr>
          </a:p>
          <a:p>
            <a:pPr>
              <a:buNone/>
            </a:pPr>
            <a:r>
              <a:rPr lang="en-GB" sz="1200" dirty="0"/>
              <a:t> American Academy of Orthopaedic Surgeons (AAOS) (2019) About your knee. </a:t>
            </a:r>
            <a:r>
              <a:rPr lang="en-GB" sz="1200" dirty="0" err="1"/>
              <a:t>OrthoInfo</a:t>
            </a:r>
            <a:r>
              <a:rPr lang="en-GB" sz="1200" dirty="0"/>
              <a:t>. Available at: </a:t>
            </a:r>
            <a:r>
              <a:rPr lang="en-GB" sz="1200" dirty="0">
                <a:solidFill>
                  <a:srgbClr val="1155CC"/>
                </a:solidFill>
                <a:effectLst/>
                <a:hlinkClick r:id="rId6"/>
              </a:rPr>
              <a:t>https://www.orthoinfo.org/globalassets/pdfs/about-your-knee.pdf</a:t>
            </a:r>
            <a:r>
              <a:rPr lang="en-GB" sz="1200" dirty="0"/>
              <a:t> (Accessed: 10 August 2026).</a:t>
            </a:r>
          </a:p>
          <a:p>
            <a:pPr>
              <a:buNone/>
            </a:pPr>
            <a:endParaRPr lang="en-GB" sz="1200" dirty="0"/>
          </a:p>
          <a:p>
            <a:pPr>
              <a:buNone/>
            </a:pPr>
            <a:endParaRPr lang="en-GB" sz="1200" dirty="0"/>
          </a:p>
          <a:p>
            <a:pPr>
              <a:buNone/>
            </a:pPr>
            <a:br>
              <a:rPr lang="en-GB" sz="1200" dirty="0"/>
            </a:br>
            <a:endParaRPr lang="en-GB" sz="1200"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5470939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10022</TotalTime>
  <Words>1735</Words>
  <Application>Microsoft Office PowerPoint</Application>
  <PresentationFormat>On-screen Show (4:3)</PresentationFormat>
  <Paragraphs>179</Paragraphs>
  <Slides>12</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 (1/2)</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Natalja Golub (2440433)</cp:lastModifiedBy>
  <cp:revision>236</cp:revision>
  <cp:lastPrinted>2018-07-09T15:27:01Z</cp:lastPrinted>
  <dcterms:created xsi:type="dcterms:W3CDTF">2002-10-07T19:43:58Z</dcterms:created>
  <dcterms:modified xsi:type="dcterms:W3CDTF">2026-08-11T13:12:15Z</dcterms:modified>
</cp:coreProperties>
</file>