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7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4444" autoAdjust="0"/>
  </p:normalViewPr>
  <p:slideViewPr>
    <p:cSldViewPr snapToGrid="0">
      <p:cViewPr varScale="1">
        <p:scale>
          <a:sx n="48" d="100"/>
          <a:sy n="48" d="100"/>
        </p:scale>
        <p:origin x="1340"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E46A21-6C93-4985-B1EF-94B4525A6C19}" type="datetimeFigureOut">
              <a:rPr lang="en-US" smtClean="0"/>
              <a:t>12/4/2022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67A5F5-19D2-4178-8467-A9991C4F94D1}" type="slidenum">
              <a:rPr lang="en-US" smtClean="0"/>
              <a:t>‹#›</a:t>
            </a:fld>
            <a:endParaRPr lang="en-US"/>
          </a:p>
        </p:txBody>
      </p:sp>
    </p:spTree>
    <p:extLst>
      <p:ext uri="{BB962C8B-B14F-4D97-AF65-F5344CB8AC3E}">
        <p14:creationId xmlns:p14="http://schemas.microsoft.com/office/powerpoint/2010/main" val="34411357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Everyone!</a:t>
            </a:r>
            <a:br>
              <a:rPr lang="en-US" dirty="0"/>
            </a:br>
            <a:r>
              <a:rPr lang="en-US" dirty="0"/>
              <a:t>Welcome to the presentation!</a:t>
            </a:r>
          </a:p>
        </p:txBody>
      </p:sp>
      <p:sp>
        <p:nvSpPr>
          <p:cNvPr id="4" name="Slide Number Placeholder 3"/>
          <p:cNvSpPr>
            <a:spLocks noGrp="1"/>
          </p:cNvSpPr>
          <p:nvPr>
            <p:ph type="sldNum" sz="quarter" idx="5"/>
          </p:nvPr>
        </p:nvSpPr>
        <p:spPr/>
        <p:txBody>
          <a:bodyPr/>
          <a:lstStyle/>
          <a:p>
            <a:fld id="{C867A5F5-19D2-4178-8467-A9991C4F94D1}" type="slidenum">
              <a:rPr lang="en-US" smtClean="0"/>
              <a:t>1</a:t>
            </a:fld>
            <a:endParaRPr lang="en-US"/>
          </a:p>
        </p:txBody>
      </p:sp>
    </p:spTree>
    <p:extLst>
      <p:ext uri="{BB962C8B-B14F-4D97-AF65-F5344CB8AC3E}">
        <p14:creationId xmlns:p14="http://schemas.microsoft.com/office/powerpoint/2010/main" val="27753621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Arial" panose="020B0604020202020204" pitchFamily="34" charset="0"/>
                <a:ea typeface="Arial" panose="020B0604020202020204" pitchFamily="34" charset="0"/>
              </a:rPr>
              <a:t>The hotel management business requires managers to prepare plans that can boost employees’ motivation to work hard (Gomez, 2018). Therefore, managers all over the globe who are related to hotel management should be conscious of employee engagement programs within the organisation. There are many ways organisations can ensure that. The entire planning of the employee engagement program should be backed by the needs that employees have regarding their work process.</a:t>
            </a:r>
          </a:p>
        </p:txBody>
      </p:sp>
      <p:sp>
        <p:nvSpPr>
          <p:cNvPr id="4" name="Slide Number Placeholder 3"/>
          <p:cNvSpPr>
            <a:spLocks noGrp="1"/>
          </p:cNvSpPr>
          <p:nvPr>
            <p:ph type="sldNum" sz="quarter" idx="5"/>
          </p:nvPr>
        </p:nvSpPr>
        <p:spPr/>
        <p:txBody>
          <a:bodyPr/>
          <a:lstStyle/>
          <a:p>
            <a:fld id="{C867A5F5-19D2-4178-8467-A9991C4F94D1}" type="slidenum">
              <a:rPr lang="en-US" smtClean="0"/>
              <a:t>2</a:t>
            </a:fld>
            <a:endParaRPr lang="en-US"/>
          </a:p>
        </p:txBody>
      </p:sp>
    </p:spTree>
    <p:extLst>
      <p:ext uri="{BB962C8B-B14F-4D97-AF65-F5344CB8AC3E}">
        <p14:creationId xmlns:p14="http://schemas.microsoft.com/office/powerpoint/2010/main" val="39026556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Arial" panose="020B0604020202020204" pitchFamily="34" charset="0"/>
                <a:ea typeface="Arial" panose="020B0604020202020204" pitchFamily="34" charset="0"/>
              </a:rPr>
              <a:t>Employee engagement is the idea that promotes that with challenging, motivating and inspiring employees, organisations can increase their satisfaction with work and boost their productivity towards the organisation (</a:t>
            </a:r>
            <a:r>
              <a:rPr lang="en-GB" sz="1800" dirty="0" err="1">
                <a:effectLst/>
                <a:latin typeface="Arial" panose="020B0604020202020204" pitchFamily="34" charset="0"/>
                <a:ea typeface="Arial" panose="020B0604020202020204" pitchFamily="34" charset="0"/>
              </a:rPr>
              <a:t>Federman</a:t>
            </a:r>
            <a:r>
              <a:rPr lang="en-GB" sz="1800" dirty="0">
                <a:effectLst/>
                <a:latin typeface="Arial" panose="020B0604020202020204" pitchFamily="34" charset="0"/>
                <a:ea typeface="Arial" panose="020B0604020202020204" pitchFamily="34" charset="0"/>
              </a:rPr>
              <a:t>, 2014). There are several methods of employee engagement that hotels can undertake to improve their employee productivity and satisfaction. </a:t>
            </a:r>
          </a:p>
        </p:txBody>
      </p:sp>
      <p:sp>
        <p:nvSpPr>
          <p:cNvPr id="4" name="Slide Number Placeholder 3"/>
          <p:cNvSpPr>
            <a:spLocks noGrp="1"/>
          </p:cNvSpPr>
          <p:nvPr>
            <p:ph type="sldNum" sz="quarter" idx="5"/>
          </p:nvPr>
        </p:nvSpPr>
        <p:spPr/>
        <p:txBody>
          <a:bodyPr/>
          <a:lstStyle/>
          <a:p>
            <a:fld id="{C867A5F5-19D2-4178-8467-A9991C4F94D1}" type="slidenum">
              <a:rPr lang="en-US" smtClean="0"/>
              <a:t>3</a:t>
            </a:fld>
            <a:endParaRPr lang="en-US"/>
          </a:p>
        </p:txBody>
      </p:sp>
    </p:spTree>
    <p:extLst>
      <p:ext uri="{BB962C8B-B14F-4D97-AF65-F5344CB8AC3E}">
        <p14:creationId xmlns:p14="http://schemas.microsoft.com/office/powerpoint/2010/main" val="22957069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Arial" panose="020B0604020202020204" pitchFamily="34" charset="0"/>
                <a:ea typeface="Arial" panose="020B0604020202020204" pitchFamily="34" charset="0"/>
              </a:rPr>
              <a:t>It is important to understand why employee motivation and engagement are important for organisations. As employees are integral parts of the organisation, their motivation to work hard can boost the performance of organisations in the hotel industry. Thus, there are certain important factors that managers of the hotel industry should understand regarding why employee engagement is important. </a:t>
            </a:r>
          </a:p>
          <a:p>
            <a:pPr algn="just">
              <a:lnSpc>
                <a:spcPct val="150000"/>
              </a:lnSpc>
              <a:spcAft>
                <a:spcPts val="800"/>
              </a:spcAft>
            </a:pPr>
            <a:r>
              <a:rPr lang="en-GB" sz="1800" b="1" dirty="0">
                <a:effectLst/>
                <a:latin typeface="Arial" panose="020B0604020202020204" pitchFamily="34" charset="0"/>
                <a:ea typeface="Arial" panose="020B0604020202020204" pitchFamily="34" charset="0"/>
              </a:rPr>
              <a:t>Improved work culture: </a:t>
            </a:r>
            <a:r>
              <a:rPr lang="en-GB" sz="1800" dirty="0">
                <a:effectLst/>
                <a:latin typeface="Arial" panose="020B0604020202020204" pitchFamily="34" charset="0"/>
                <a:ea typeface="Arial" panose="020B0604020202020204" pitchFamily="34" charset="0"/>
              </a:rPr>
              <a:t>Employee engagement programs develop the overall work culture of an organisation (Gray and Liguori, 2018). The employees develop their understanding of the organisation in a positively perceived way when the organisations develop and perform employee engagement programs. For instance, there are important cultural impacts such as bonding and an empathetic approach towards the employees on behalf of management which gets prevalent due to the employee engagement practices of the organisation. </a:t>
            </a:r>
          </a:p>
        </p:txBody>
      </p:sp>
      <p:sp>
        <p:nvSpPr>
          <p:cNvPr id="4" name="Slide Number Placeholder 3"/>
          <p:cNvSpPr>
            <a:spLocks noGrp="1"/>
          </p:cNvSpPr>
          <p:nvPr>
            <p:ph type="sldNum" sz="quarter" idx="5"/>
          </p:nvPr>
        </p:nvSpPr>
        <p:spPr/>
        <p:txBody>
          <a:bodyPr/>
          <a:lstStyle/>
          <a:p>
            <a:fld id="{C867A5F5-19D2-4178-8467-A9991C4F94D1}" type="slidenum">
              <a:rPr lang="en-US" smtClean="0"/>
              <a:t>4</a:t>
            </a:fld>
            <a:endParaRPr lang="en-US"/>
          </a:p>
        </p:txBody>
      </p:sp>
    </p:spTree>
    <p:extLst>
      <p:ext uri="{BB962C8B-B14F-4D97-AF65-F5344CB8AC3E}">
        <p14:creationId xmlns:p14="http://schemas.microsoft.com/office/powerpoint/2010/main" val="36325350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Arial" panose="020B0604020202020204" pitchFamily="34" charset="0"/>
                <a:ea typeface="Arial" panose="020B0604020202020204" pitchFamily="34" charset="0"/>
              </a:rPr>
              <a:t>Increases productivity: </a:t>
            </a:r>
            <a:r>
              <a:rPr lang="en-GB" sz="1800" dirty="0">
                <a:effectLst/>
                <a:latin typeface="Arial" panose="020B0604020202020204" pitchFamily="34" charset="0"/>
                <a:ea typeface="Arial" panose="020B0604020202020204" pitchFamily="34" charset="0"/>
              </a:rPr>
              <a:t>Employee engagement programs also increase the productivity of the employees of the hotel (Lowan and Kioko, 2018). As the hotel employees and staff get motivated by participating in different programs, they get an understanding of how the organisation considers the value of their refreshments and growth. Therefore, employee engagement programs boost the overall productivity of the employees of the organisations. </a:t>
            </a:r>
          </a:p>
        </p:txBody>
      </p:sp>
      <p:sp>
        <p:nvSpPr>
          <p:cNvPr id="4" name="Slide Number Placeholder 3"/>
          <p:cNvSpPr>
            <a:spLocks noGrp="1"/>
          </p:cNvSpPr>
          <p:nvPr>
            <p:ph type="sldNum" sz="quarter" idx="5"/>
          </p:nvPr>
        </p:nvSpPr>
        <p:spPr/>
        <p:txBody>
          <a:bodyPr/>
          <a:lstStyle/>
          <a:p>
            <a:fld id="{C867A5F5-19D2-4178-8467-A9991C4F94D1}" type="slidenum">
              <a:rPr lang="en-US" smtClean="0"/>
              <a:t>5</a:t>
            </a:fld>
            <a:endParaRPr lang="en-US"/>
          </a:p>
        </p:txBody>
      </p:sp>
    </p:spTree>
    <p:extLst>
      <p:ext uri="{BB962C8B-B14F-4D97-AF65-F5344CB8AC3E}">
        <p14:creationId xmlns:p14="http://schemas.microsoft.com/office/powerpoint/2010/main" val="25557033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Arial" panose="020B0604020202020204" pitchFamily="34" charset="0"/>
                <a:ea typeface="Arial" panose="020B0604020202020204" pitchFamily="34" charset="0"/>
              </a:rPr>
              <a:t>Productive communication: </a:t>
            </a:r>
            <a:r>
              <a:rPr lang="en-GB" sz="1800" dirty="0">
                <a:effectLst/>
                <a:latin typeface="Arial" panose="020B0604020202020204" pitchFamily="34" charset="0"/>
                <a:ea typeface="Arial" panose="020B0604020202020204" pitchFamily="34" charset="0"/>
              </a:rPr>
              <a:t>Employee engagement programs help employees to develop their communication skills (Huang, 2020). The training sessions on communication and how they can communicate better and more effectively with their line managers and the customers or clients can help them to excel better at their respective roles. </a:t>
            </a:r>
          </a:p>
        </p:txBody>
      </p:sp>
      <p:sp>
        <p:nvSpPr>
          <p:cNvPr id="4" name="Slide Number Placeholder 3"/>
          <p:cNvSpPr>
            <a:spLocks noGrp="1"/>
          </p:cNvSpPr>
          <p:nvPr>
            <p:ph type="sldNum" sz="quarter" idx="5"/>
          </p:nvPr>
        </p:nvSpPr>
        <p:spPr/>
        <p:txBody>
          <a:bodyPr/>
          <a:lstStyle/>
          <a:p>
            <a:fld id="{C867A5F5-19D2-4178-8467-A9991C4F94D1}" type="slidenum">
              <a:rPr lang="en-US" smtClean="0"/>
              <a:t>6</a:t>
            </a:fld>
            <a:endParaRPr lang="en-US"/>
          </a:p>
        </p:txBody>
      </p:sp>
    </p:spTree>
    <p:extLst>
      <p:ext uri="{BB962C8B-B14F-4D97-AF65-F5344CB8AC3E}">
        <p14:creationId xmlns:p14="http://schemas.microsoft.com/office/powerpoint/2010/main" val="14518003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1" i="0" u="none" strike="noStrike" dirty="0">
                <a:solidFill>
                  <a:srgbClr val="000000"/>
                </a:solidFill>
                <a:effectLst/>
                <a:latin typeface="Arial" panose="020B0604020202020204" pitchFamily="34" charset="0"/>
              </a:rPr>
              <a:t>Builds relationships among employees: </a:t>
            </a:r>
            <a:r>
              <a:rPr lang="en-US" sz="1800" b="0" i="0" u="none" strike="noStrike" dirty="0">
                <a:solidFill>
                  <a:srgbClr val="000000"/>
                </a:solidFill>
                <a:effectLst/>
                <a:latin typeface="Arial" panose="020B0604020202020204" pitchFamily="34" charset="0"/>
              </a:rPr>
              <a:t>Employee engagement programs boost relationships among employees. As the employees partake in different activities </a:t>
            </a:r>
            <a:r>
              <a:rPr lang="en-US" sz="1800" b="0" i="0" u="none" strike="noStrike" dirty="0" err="1">
                <a:solidFill>
                  <a:srgbClr val="000000"/>
                </a:solidFill>
                <a:effectLst/>
                <a:latin typeface="Arial" panose="020B0604020202020204" pitchFamily="34" charset="0"/>
              </a:rPr>
              <a:t>organised</a:t>
            </a:r>
            <a:r>
              <a:rPr lang="en-US" sz="1800" b="0" i="0" u="none" strike="noStrike" dirty="0">
                <a:solidFill>
                  <a:srgbClr val="000000"/>
                </a:solidFill>
                <a:effectLst/>
                <a:latin typeface="Arial" panose="020B0604020202020204" pitchFamily="34" charset="0"/>
              </a:rPr>
              <a:t> by the hotels together, the employees get able to get to know each other more (Jackson, 2018). Therefore, the relationships among the employees develop with time. Thus, in order to develop relationships among employees, employee engagement is important. </a:t>
            </a:r>
            <a:endParaRPr lang="en-US" dirty="0"/>
          </a:p>
        </p:txBody>
      </p:sp>
      <p:sp>
        <p:nvSpPr>
          <p:cNvPr id="4" name="Slide Number Placeholder 3"/>
          <p:cNvSpPr>
            <a:spLocks noGrp="1"/>
          </p:cNvSpPr>
          <p:nvPr>
            <p:ph type="sldNum" sz="quarter" idx="5"/>
          </p:nvPr>
        </p:nvSpPr>
        <p:spPr/>
        <p:txBody>
          <a:bodyPr/>
          <a:lstStyle/>
          <a:p>
            <a:fld id="{C867A5F5-19D2-4178-8467-A9991C4F94D1}" type="slidenum">
              <a:rPr lang="en-US" smtClean="0"/>
              <a:t>7</a:t>
            </a:fld>
            <a:endParaRPr lang="en-US"/>
          </a:p>
        </p:txBody>
      </p:sp>
    </p:spTree>
    <p:extLst>
      <p:ext uri="{BB962C8B-B14F-4D97-AF65-F5344CB8AC3E}">
        <p14:creationId xmlns:p14="http://schemas.microsoft.com/office/powerpoint/2010/main" val="30282494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Arial" panose="020B0604020202020204" pitchFamily="34" charset="0"/>
                <a:ea typeface="Arial" panose="020B0604020202020204" pitchFamily="34" charset="0"/>
              </a:rPr>
              <a:t>Khan’s theory of employee engagement explains how hotels can ensure that the employees and staff are more engaged with the hotel and its work. If the employees are more attached to the organisation with its work, it would be possible for the hotel to shine brighter and ensure customer satisfaction (Kahn, 2019). Therefore, it is important for hotels to integrate the three concerns of the employee engagement theory proposed by Kahn into their operations. </a:t>
            </a:r>
          </a:p>
        </p:txBody>
      </p:sp>
      <p:sp>
        <p:nvSpPr>
          <p:cNvPr id="4" name="Slide Number Placeholder 3"/>
          <p:cNvSpPr>
            <a:spLocks noGrp="1"/>
          </p:cNvSpPr>
          <p:nvPr>
            <p:ph type="sldNum" sz="quarter" idx="5"/>
          </p:nvPr>
        </p:nvSpPr>
        <p:spPr/>
        <p:txBody>
          <a:bodyPr/>
          <a:lstStyle/>
          <a:p>
            <a:fld id="{C867A5F5-19D2-4178-8467-A9991C4F94D1}" type="slidenum">
              <a:rPr lang="en-US" smtClean="0"/>
              <a:t>8</a:t>
            </a:fld>
            <a:endParaRPr lang="en-US"/>
          </a:p>
        </p:txBody>
      </p:sp>
    </p:spTree>
    <p:extLst>
      <p:ext uri="{BB962C8B-B14F-4D97-AF65-F5344CB8AC3E}">
        <p14:creationId xmlns:p14="http://schemas.microsoft.com/office/powerpoint/2010/main" val="40950415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Arial" panose="020B0604020202020204" pitchFamily="34" charset="0"/>
                <a:ea typeface="Arial" panose="020B0604020202020204" pitchFamily="34" charset="0"/>
              </a:rPr>
              <a:t>Meaningfulness: </a:t>
            </a:r>
            <a:r>
              <a:rPr lang="en-GB" sz="1800" dirty="0">
                <a:effectLst/>
                <a:latin typeface="Arial" panose="020B0604020202020204" pitchFamily="34" charset="0"/>
                <a:ea typeface="Arial" panose="020B0604020202020204" pitchFamily="34" charset="0"/>
              </a:rPr>
              <a:t>It is important for the employees to be assured that their work is impactful for the organisation. They need to feel that the role they play for the hotel with their work is impacting the overall performance of the hotel (</a:t>
            </a:r>
            <a:r>
              <a:rPr lang="en-GB" sz="1800" dirty="0" err="1">
                <a:effectLst/>
                <a:latin typeface="Arial" panose="020B0604020202020204" pitchFamily="34" charset="0"/>
                <a:ea typeface="Arial" panose="020B0604020202020204" pitchFamily="34" charset="0"/>
              </a:rPr>
              <a:t>Suffin</a:t>
            </a:r>
            <a:r>
              <a:rPr lang="en-GB" sz="1800" dirty="0">
                <a:effectLst/>
                <a:latin typeface="Arial" panose="020B0604020202020204" pitchFamily="34" charset="0"/>
                <a:ea typeface="Arial" panose="020B0604020202020204" pitchFamily="34" charset="0"/>
              </a:rPr>
              <a:t>, 2021). In order to ensure that, it is important for the hotel to recognise the efforts that are being put in by the staff in a strategic manner. Providing awards and appreciating the employees would help the organisation in this regard. </a:t>
            </a:r>
          </a:p>
        </p:txBody>
      </p:sp>
      <p:sp>
        <p:nvSpPr>
          <p:cNvPr id="4" name="Slide Number Placeholder 3"/>
          <p:cNvSpPr>
            <a:spLocks noGrp="1"/>
          </p:cNvSpPr>
          <p:nvPr>
            <p:ph type="sldNum" sz="quarter" idx="5"/>
          </p:nvPr>
        </p:nvSpPr>
        <p:spPr/>
        <p:txBody>
          <a:bodyPr/>
          <a:lstStyle/>
          <a:p>
            <a:fld id="{C867A5F5-19D2-4178-8467-A9991C4F94D1}" type="slidenum">
              <a:rPr lang="en-US" smtClean="0"/>
              <a:t>9</a:t>
            </a:fld>
            <a:endParaRPr lang="en-US"/>
          </a:p>
        </p:txBody>
      </p:sp>
    </p:spTree>
    <p:extLst>
      <p:ext uri="{BB962C8B-B14F-4D97-AF65-F5344CB8AC3E}">
        <p14:creationId xmlns:p14="http://schemas.microsoft.com/office/powerpoint/2010/main" val="29924715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Arial" panose="020B0604020202020204" pitchFamily="34" charset="0"/>
                <a:ea typeface="Arial" panose="020B0604020202020204" pitchFamily="34" charset="0"/>
              </a:rPr>
              <a:t>Safety: </a:t>
            </a:r>
            <a:r>
              <a:rPr lang="en-GB" sz="1800" dirty="0">
                <a:effectLst/>
                <a:latin typeface="Arial" panose="020B0604020202020204" pitchFamily="34" charset="0"/>
                <a:ea typeface="Arial" panose="020B0604020202020204" pitchFamily="34" charset="0"/>
              </a:rPr>
              <a:t>Ensuring the safety of the staff is also important for the hotels to ensure that they would be engaging in their role for better performance. The staff working at the hotel should feel they have job security. The constant fear of losing a job hampers the productivity of employees by more than 39% according to Statista (</a:t>
            </a:r>
            <a:r>
              <a:rPr lang="en-GB" sz="1800" dirty="0" err="1">
                <a:effectLst/>
                <a:latin typeface="Arial" panose="020B0604020202020204" pitchFamily="34" charset="0"/>
                <a:ea typeface="Arial" panose="020B0604020202020204" pitchFamily="34" charset="0"/>
              </a:rPr>
              <a:t>Zafrin</a:t>
            </a:r>
            <a:r>
              <a:rPr lang="en-GB" sz="1800" dirty="0">
                <a:effectLst/>
                <a:latin typeface="Arial" panose="020B0604020202020204" pitchFamily="34" charset="0"/>
                <a:ea typeface="Arial" panose="020B0604020202020204" pitchFamily="34" charset="0"/>
              </a:rPr>
              <a:t>, 2016). Thus, it is important for the employees working for the organisation to feel like their jobs are safe and they would not have to face any problems regarding their operations. If they are assured about their job and do not fear negative consequences, they would be more engaging with the jobs they have. </a:t>
            </a:r>
          </a:p>
        </p:txBody>
      </p:sp>
      <p:sp>
        <p:nvSpPr>
          <p:cNvPr id="4" name="Slide Number Placeholder 3"/>
          <p:cNvSpPr>
            <a:spLocks noGrp="1"/>
          </p:cNvSpPr>
          <p:nvPr>
            <p:ph type="sldNum" sz="quarter" idx="5"/>
          </p:nvPr>
        </p:nvSpPr>
        <p:spPr/>
        <p:txBody>
          <a:bodyPr/>
          <a:lstStyle/>
          <a:p>
            <a:fld id="{C867A5F5-19D2-4178-8467-A9991C4F94D1}" type="slidenum">
              <a:rPr lang="en-US" smtClean="0"/>
              <a:t>10</a:t>
            </a:fld>
            <a:endParaRPr lang="en-US"/>
          </a:p>
        </p:txBody>
      </p:sp>
    </p:spTree>
    <p:extLst>
      <p:ext uri="{BB962C8B-B14F-4D97-AF65-F5344CB8AC3E}">
        <p14:creationId xmlns:p14="http://schemas.microsoft.com/office/powerpoint/2010/main" val="15385228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dirty="0">
                <a:effectLst/>
                <a:latin typeface="Arial" panose="020B0604020202020204" pitchFamily="34" charset="0"/>
                <a:ea typeface="Arial" panose="020B0604020202020204" pitchFamily="34" charset="0"/>
              </a:rPr>
              <a:t>Availability: </a:t>
            </a:r>
            <a:r>
              <a:rPr lang="en-GB" sz="1800" dirty="0">
                <a:effectLst/>
                <a:latin typeface="Arial" panose="020B0604020202020204" pitchFamily="34" charset="0"/>
                <a:ea typeface="Arial" panose="020B0604020202020204" pitchFamily="34" charset="0"/>
              </a:rPr>
              <a:t>The feeling that the employees are being able to develop themselves with the job is a feeling that would boost the engagement of the employees with the organisation. With this regard, it is important for the hotels to ensure that the employees are working hard and achieving growth time (Jackson, 2018). To ensure their growth, it is important for the human resource management of the hotels to arrange different training sessions so that the employees get empowered. This way, their overall engagement with the works of the hotel will gradually increase. </a:t>
            </a:r>
          </a:p>
        </p:txBody>
      </p:sp>
      <p:sp>
        <p:nvSpPr>
          <p:cNvPr id="4" name="Slide Number Placeholder 3"/>
          <p:cNvSpPr>
            <a:spLocks noGrp="1"/>
          </p:cNvSpPr>
          <p:nvPr>
            <p:ph type="sldNum" sz="quarter" idx="5"/>
          </p:nvPr>
        </p:nvSpPr>
        <p:spPr/>
        <p:txBody>
          <a:bodyPr/>
          <a:lstStyle/>
          <a:p>
            <a:fld id="{C867A5F5-19D2-4178-8467-A9991C4F94D1}" type="slidenum">
              <a:rPr lang="en-US" smtClean="0"/>
              <a:t>11</a:t>
            </a:fld>
            <a:endParaRPr lang="en-US"/>
          </a:p>
        </p:txBody>
      </p:sp>
    </p:spTree>
    <p:extLst>
      <p:ext uri="{BB962C8B-B14F-4D97-AF65-F5344CB8AC3E}">
        <p14:creationId xmlns:p14="http://schemas.microsoft.com/office/powerpoint/2010/main" val="33657385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spcBef>
                <a:spcPts val="0"/>
              </a:spcBef>
              <a:spcAft>
                <a:spcPts val="0"/>
              </a:spcAft>
            </a:pPr>
            <a:r>
              <a:rPr lang="en-US" sz="1800" b="0" i="0" u="none" strike="noStrike" dirty="0">
                <a:solidFill>
                  <a:srgbClr val="000000"/>
                </a:solidFill>
                <a:effectLst/>
                <a:latin typeface="Arial" panose="020B0604020202020204" pitchFamily="34" charset="0"/>
              </a:rPr>
              <a:t>Here are some of the employee engagement theories that are prevalent in the hotel industry:</a:t>
            </a:r>
            <a:endParaRPr lang="en-US" b="0" dirty="0">
              <a:effectLst/>
            </a:endParaRPr>
          </a:p>
          <a:p>
            <a:pPr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Providing competitive salary packages to the employees. </a:t>
            </a:r>
          </a:p>
          <a:p>
            <a:pPr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Providing training sessions to the employees for their development. </a:t>
            </a:r>
          </a:p>
          <a:p>
            <a:pPr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Arranging tours and competitions for employees to increase their motivation. </a:t>
            </a:r>
          </a:p>
          <a:p>
            <a:pPr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Awarding employees for their outstanding performance. </a:t>
            </a:r>
          </a:p>
          <a:p>
            <a:pPr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Allow bonuses for employees who perform well. </a:t>
            </a:r>
          </a:p>
          <a:p>
            <a:pPr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Arranging interactive sessions to develop management-employee communication. </a:t>
            </a:r>
          </a:p>
          <a:p>
            <a:pPr algn="just" rtl="0">
              <a:spcBef>
                <a:spcPts val="0"/>
              </a:spcBef>
              <a:spcAft>
                <a:spcPts val="0"/>
              </a:spcAft>
            </a:pPr>
            <a:r>
              <a:rPr lang="en-US" sz="1800" b="0" i="0" u="none" strike="noStrike" dirty="0">
                <a:solidFill>
                  <a:srgbClr val="000000"/>
                </a:solidFill>
                <a:effectLst/>
                <a:latin typeface="Arial" panose="020B0604020202020204" pitchFamily="34" charset="0"/>
              </a:rPr>
              <a:t>This sort of employee engagement program increases employee satisfaction (Gray &amp; Liguori, 2018). Overall, the employees get more motivated to stay engaged with their work and responsibilities towards the </a:t>
            </a:r>
            <a:r>
              <a:rPr lang="en-US" sz="1800" b="0" i="0" u="none" strike="noStrike" dirty="0" err="1">
                <a:solidFill>
                  <a:srgbClr val="000000"/>
                </a:solidFill>
                <a:effectLst/>
                <a:latin typeface="Arial" panose="020B0604020202020204" pitchFamily="34" charset="0"/>
              </a:rPr>
              <a:t>organisation</a:t>
            </a:r>
            <a:r>
              <a:rPr lang="en-US" sz="1800" b="0" i="0" u="none" strike="noStrike" dirty="0">
                <a:solidFill>
                  <a:srgbClr val="000000"/>
                </a:solidFill>
                <a:effectLst/>
                <a:latin typeface="Arial" panose="020B0604020202020204" pitchFamily="34" charset="0"/>
              </a:rPr>
              <a:t>. </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C867A5F5-19D2-4178-8467-A9991C4F94D1}" type="slidenum">
              <a:rPr lang="en-US" smtClean="0"/>
              <a:t>12</a:t>
            </a:fld>
            <a:endParaRPr lang="en-US"/>
          </a:p>
        </p:txBody>
      </p:sp>
    </p:spTree>
    <p:extLst>
      <p:ext uri="{BB962C8B-B14F-4D97-AF65-F5344CB8AC3E}">
        <p14:creationId xmlns:p14="http://schemas.microsoft.com/office/powerpoint/2010/main" val="23003156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Arial" panose="020B0604020202020204" pitchFamily="34" charset="0"/>
              </a:rPr>
              <a:t>Employees develop their motivation to work harder when hotels think more consciously about developing the satisfaction level of the employees of the </a:t>
            </a:r>
            <a:r>
              <a:rPr lang="en-US" sz="1800" b="0" i="0" u="none" strike="noStrike" dirty="0" err="1">
                <a:solidFill>
                  <a:srgbClr val="000000"/>
                </a:solidFill>
                <a:effectLst/>
                <a:latin typeface="Arial" panose="020B0604020202020204" pitchFamily="34" charset="0"/>
              </a:rPr>
              <a:t>organisation</a:t>
            </a:r>
            <a:r>
              <a:rPr lang="en-US" sz="1800" b="0" i="0" u="none" strike="noStrike" dirty="0">
                <a:solidFill>
                  <a:srgbClr val="000000"/>
                </a:solidFill>
                <a:effectLst/>
                <a:latin typeface="Arial" panose="020B0604020202020204" pitchFamily="34" charset="0"/>
              </a:rPr>
              <a:t>. Along with employee satisfaction, </a:t>
            </a:r>
            <a:r>
              <a:rPr lang="en-US" sz="1800" b="0" i="0" u="none" strike="noStrike" dirty="0" err="1">
                <a:solidFill>
                  <a:srgbClr val="000000"/>
                </a:solidFill>
                <a:effectLst/>
                <a:latin typeface="Arial" panose="020B0604020202020204" pitchFamily="34" charset="0"/>
              </a:rPr>
              <a:t>organisations</a:t>
            </a:r>
            <a:r>
              <a:rPr lang="en-US" sz="1800" b="0" i="0" u="none" strike="noStrike" dirty="0">
                <a:solidFill>
                  <a:srgbClr val="000000"/>
                </a:solidFill>
                <a:effectLst/>
                <a:latin typeface="Arial" panose="020B0604020202020204" pitchFamily="34" charset="0"/>
              </a:rPr>
              <a:t> can develop their service level as employees would stay motivated to work harder. Thus, this is an essential matter that hotels all over the globe should look upon.</a:t>
            </a:r>
            <a:endParaRPr lang="en-US" dirty="0"/>
          </a:p>
        </p:txBody>
      </p:sp>
      <p:sp>
        <p:nvSpPr>
          <p:cNvPr id="4" name="Slide Number Placeholder 3"/>
          <p:cNvSpPr>
            <a:spLocks noGrp="1"/>
          </p:cNvSpPr>
          <p:nvPr>
            <p:ph type="sldNum" sz="quarter" idx="5"/>
          </p:nvPr>
        </p:nvSpPr>
        <p:spPr/>
        <p:txBody>
          <a:bodyPr/>
          <a:lstStyle/>
          <a:p>
            <a:fld id="{C867A5F5-19D2-4178-8467-A9991C4F94D1}" type="slidenum">
              <a:rPr lang="en-US" smtClean="0"/>
              <a:t>13</a:t>
            </a:fld>
            <a:endParaRPr lang="en-US"/>
          </a:p>
        </p:txBody>
      </p:sp>
    </p:spTree>
    <p:extLst>
      <p:ext uri="{BB962C8B-B14F-4D97-AF65-F5344CB8AC3E}">
        <p14:creationId xmlns:p14="http://schemas.microsoft.com/office/powerpoint/2010/main" val="30271894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867A5F5-19D2-4178-8467-A9991C4F94D1}" type="slidenum">
              <a:rPr lang="en-US" smtClean="0"/>
              <a:t>14</a:t>
            </a:fld>
            <a:endParaRPr lang="en-US"/>
          </a:p>
        </p:txBody>
      </p:sp>
    </p:spTree>
    <p:extLst>
      <p:ext uri="{BB962C8B-B14F-4D97-AF65-F5344CB8AC3E}">
        <p14:creationId xmlns:p14="http://schemas.microsoft.com/office/powerpoint/2010/main" val="29168911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AA096-6B4F-1552-16C0-B6996E82918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DC9AB23-48EA-3A1A-1200-2859D4A645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14A53A8-6A85-ECAC-B590-CC2338F49066}"/>
              </a:ext>
            </a:extLst>
          </p:cNvPr>
          <p:cNvSpPr>
            <a:spLocks noGrp="1"/>
          </p:cNvSpPr>
          <p:nvPr>
            <p:ph type="dt" sz="half" idx="10"/>
          </p:nvPr>
        </p:nvSpPr>
        <p:spPr/>
        <p:txBody>
          <a:bodyPr/>
          <a:lstStyle/>
          <a:p>
            <a:fld id="{37D7BA4E-8BA8-4493-B9BD-F01F876FCD44}" type="datetimeFigureOut">
              <a:rPr lang="en-US" smtClean="0"/>
              <a:t>12/4/2022</a:t>
            </a:fld>
            <a:endParaRPr lang="en-US"/>
          </a:p>
        </p:txBody>
      </p:sp>
      <p:sp>
        <p:nvSpPr>
          <p:cNvPr id="5" name="Footer Placeholder 4">
            <a:extLst>
              <a:ext uri="{FF2B5EF4-FFF2-40B4-BE49-F238E27FC236}">
                <a16:creationId xmlns:a16="http://schemas.microsoft.com/office/drawing/2014/main" id="{F227D266-E6D3-BE98-A707-5DA32DF69B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D66570-7F77-8539-B9B7-B37707BCFB0D}"/>
              </a:ext>
            </a:extLst>
          </p:cNvPr>
          <p:cNvSpPr>
            <a:spLocks noGrp="1"/>
          </p:cNvSpPr>
          <p:nvPr>
            <p:ph type="sldNum" sz="quarter" idx="12"/>
          </p:nvPr>
        </p:nvSpPr>
        <p:spPr/>
        <p:txBody>
          <a:bodyPr/>
          <a:lstStyle/>
          <a:p>
            <a:fld id="{01D48369-A7FC-4A9D-895C-5D9094E7D61F}" type="slidenum">
              <a:rPr lang="en-US" smtClean="0"/>
              <a:t>‹#›</a:t>
            </a:fld>
            <a:endParaRPr lang="en-US"/>
          </a:p>
        </p:txBody>
      </p:sp>
    </p:spTree>
    <p:extLst>
      <p:ext uri="{BB962C8B-B14F-4D97-AF65-F5344CB8AC3E}">
        <p14:creationId xmlns:p14="http://schemas.microsoft.com/office/powerpoint/2010/main" val="36319729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C89D8-B377-6349-1887-918AB7ABE3F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47D7C0-3006-8D29-B884-0CA6FC00A22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2C3DC13-4D0C-B3E3-FDD6-8557AA25C247}"/>
              </a:ext>
            </a:extLst>
          </p:cNvPr>
          <p:cNvSpPr>
            <a:spLocks noGrp="1"/>
          </p:cNvSpPr>
          <p:nvPr>
            <p:ph type="dt" sz="half" idx="10"/>
          </p:nvPr>
        </p:nvSpPr>
        <p:spPr/>
        <p:txBody>
          <a:bodyPr/>
          <a:lstStyle/>
          <a:p>
            <a:fld id="{37D7BA4E-8BA8-4493-B9BD-F01F876FCD44}" type="datetimeFigureOut">
              <a:rPr lang="en-US" smtClean="0"/>
              <a:t>12/4/2022</a:t>
            </a:fld>
            <a:endParaRPr lang="en-US"/>
          </a:p>
        </p:txBody>
      </p:sp>
      <p:sp>
        <p:nvSpPr>
          <p:cNvPr id="5" name="Footer Placeholder 4">
            <a:extLst>
              <a:ext uri="{FF2B5EF4-FFF2-40B4-BE49-F238E27FC236}">
                <a16:creationId xmlns:a16="http://schemas.microsoft.com/office/drawing/2014/main" id="{3A568722-31C9-A93B-9E34-1E80E3E5E86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1C6B4-F87D-E661-5B9D-2C9AE4A21416}"/>
              </a:ext>
            </a:extLst>
          </p:cNvPr>
          <p:cNvSpPr>
            <a:spLocks noGrp="1"/>
          </p:cNvSpPr>
          <p:nvPr>
            <p:ph type="sldNum" sz="quarter" idx="12"/>
          </p:nvPr>
        </p:nvSpPr>
        <p:spPr/>
        <p:txBody>
          <a:bodyPr/>
          <a:lstStyle/>
          <a:p>
            <a:fld id="{01D48369-A7FC-4A9D-895C-5D9094E7D61F}" type="slidenum">
              <a:rPr lang="en-US" smtClean="0"/>
              <a:t>‹#›</a:t>
            </a:fld>
            <a:endParaRPr lang="en-US"/>
          </a:p>
        </p:txBody>
      </p:sp>
    </p:spTree>
    <p:extLst>
      <p:ext uri="{BB962C8B-B14F-4D97-AF65-F5344CB8AC3E}">
        <p14:creationId xmlns:p14="http://schemas.microsoft.com/office/powerpoint/2010/main" val="383603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F8536-C8EE-03A9-75C0-06C17684E57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CE92BF5-09CC-1D02-C735-0A8495CDC7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42E416C-9FFA-AE1D-1F82-A5D160F94282}"/>
              </a:ext>
            </a:extLst>
          </p:cNvPr>
          <p:cNvSpPr>
            <a:spLocks noGrp="1"/>
          </p:cNvSpPr>
          <p:nvPr>
            <p:ph type="dt" sz="half" idx="10"/>
          </p:nvPr>
        </p:nvSpPr>
        <p:spPr/>
        <p:txBody>
          <a:bodyPr/>
          <a:lstStyle/>
          <a:p>
            <a:fld id="{37D7BA4E-8BA8-4493-B9BD-F01F876FCD44}" type="datetimeFigureOut">
              <a:rPr lang="en-US" smtClean="0"/>
              <a:t>12/4/2022</a:t>
            </a:fld>
            <a:endParaRPr lang="en-US"/>
          </a:p>
        </p:txBody>
      </p:sp>
      <p:sp>
        <p:nvSpPr>
          <p:cNvPr id="5" name="Footer Placeholder 4">
            <a:extLst>
              <a:ext uri="{FF2B5EF4-FFF2-40B4-BE49-F238E27FC236}">
                <a16:creationId xmlns:a16="http://schemas.microsoft.com/office/drawing/2014/main" id="{E8950E40-5BD1-F23C-66C9-D0A18E79B2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D57B0D-86BE-72A8-953E-A150DB42E08B}"/>
              </a:ext>
            </a:extLst>
          </p:cNvPr>
          <p:cNvSpPr>
            <a:spLocks noGrp="1"/>
          </p:cNvSpPr>
          <p:nvPr>
            <p:ph type="sldNum" sz="quarter" idx="12"/>
          </p:nvPr>
        </p:nvSpPr>
        <p:spPr/>
        <p:txBody>
          <a:bodyPr/>
          <a:lstStyle/>
          <a:p>
            <a:fld id="{01D48369-A7FC-4A9D-895C-5D9094E7D61F}" type="slidenum">
              <a:rPr lang="en-US" smtClean="0"/>
              <a:t>‹#›</a:t>
            </a:fld>
            <a:endParaRPr lang="en-US"/>
          </a:p>
        </p:txBody>
      </p:sp>
    </p:spTree>
    <p:extLst>
      <p:ext uri="{BB962C8B-B14F-4D97-AF65-F5344CB8AC3E}">
        <p14:creationId xmlns:p14="http://schemas.microsoft.com/office/powerpoint/2010/main" val="1723462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95007-CD43-57EA-EEC8-281EF2CFFE8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3795D2F-2289-2481-7307-47B1771000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54125BA-85E9-F06D-1B7A-42ECB7B0867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E6F11CA-6374-A69D-7F48-423CA9A51183}"/>
              </a:ext>
            </a:extLst>
          </p:cNvPr>
          <p:cNvSpPr>
            <a:spLocks noGrp="1"/>
          </p:cNvSpPr>
          <p:nvPr>
            <p:ph type="dt" sz="half" idx="10"/>
          </p:nvPr>
        </p:nvSpPr>
        <p:spPr/>
        <p:txBody>
          <a:bodyPr/>
          <a:lstStyle/>
          <a:p>
            <a:fld id="{37D7BA4E-8BA8-4493-B9BD-F01F876FCD44}" type="datetimeFigureOut">
              <a:rPr lang="en-US" smtClean="0"/>
              <a:t>12/4/2022</a:t>
            </a:fld>
            <a:endParaRPr lang="en-US"/>
          </a:p>
        </p:txBody>
      </p:sp>
      <p:sp>
        <p:nvSpPr>
          <p:cNvPr id="6" name="Footer Placeholder 5">
            <a:extLst>
              <a:ext uri="{FF2B5EF4-FFF2-40B4-BE49-F238E27FC236}">
                <a16:creationId xmlns:a16="http://schemas.microsoft.com/office/drawing/2014/main" id="{0E501AC0-3226-24C1-106C-DAE893FDEE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4AFB970-DE35-7FC4-6B93-6C40973EC2DF}"/>
              </a:ext>
            </a:extLst>
          </p:cNvPr>
          <p:cNvSpPr>
            <a:spLocks noGrp="1"/>
          </p:cNvSpPr>
          <p:nvPr>
            <p:ph type="sldNum" sz="quarter" idx="12"/>
          </p:nvPr>
        </p:nvSpPr>
        <p:spPr/>
        <p:txBody>
          <a:bodyPr/>
          <a:lstStyle/>
          <a:p>
            <a:fld id="{01D48369-A7FC-4A9D-895C-5D9094E7D61F}" type="slidenum">
              <a:rPr lang="en-US" smtClean="0"/>
              <a:t>‹#›</a:t>
            </a:fld>
            <a:endParaRPr lang="en-US"/>
          </a:p>
        </p:txBody>
      </p:sp>
    </p:spTree>
    <p:extLst>
      <p:ext uri="{BB962C8B-B14F-4D97-AF65-F5344CB8AC3E}">
        <p14:creationId xmlns:p14="http://schemas.microsoft.com/office/powerpoint/2010/main" val="3621132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55E05-BA8E-8D53-840B-E681A892E4A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241D2C40-201B-344D-069F-7C2EFE59A82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43654A2-BF64-024B-70A5-517467068C4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189C488-6884-4D81-3951-326C9472E2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534B04-B4F6-A328-A024-90B4EA79DE3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423E9A-352E-848F-CF2B-91B68F4904C0}"/>
              </a:ext>
            </a:extLst>
          </p:cNvPr>
          <p:cNvSpPr>
            <a:spLocks noGrp="1"/>
          </p:cNvSpPr>
          <p:nvPr>
            <p:ph type="dt" sz="half" idx="10"/>
          </p:nvPr>
        </p:nvSpPr>
        <p:spPr/>
        <p:txBody>
          <a:bodyPr/>
          <a:lstStyle/>
          <a:p>
            <a:fld id="{37D7BA4E-8BA8-4493-B9BD-F01F876FCD44}" type="datetimeFigureOut">
              <a:rPr lang="en-US" smtClean="0"/>
              <a:t>12/4/2022</a:t>
            </a:fld>
            <a:endParaRPr lang="en-US"/>
          </a:p>
        </p:txBody>
      </p:sp>
      <p:sp>
        <p:nvSpPr>
          <p:cNvPr id="8" name="Footer Placeholder 7">
            <a:extLst>
              <a:ext uri="{FF2B5EF4-FFF2-40B4-BE49-F238E27FC236}">
                <a16:creationId xmlns:a16="http://schemas.microsoft.com/office/drawing/2014/main" id="{92C4055A-107E-CF33-9237-A1BECA44859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54044E5-1F5B-1A4F-676F-FE10E06E67F9}"/>
              </a:ext>
            </a:extLst>
          </p:cNvPr>
          <p:cNvSpPr>
            <a:spLocks noGrp="1"/>
          </p:cNvSpPr>
          <p:nvPr>
            <p:ph type="sldNum" sz="quarter" idx="12"/>
          </p:nvPr>
        </p:nvSpPr>
        <p:spPr/>
        <p:txBody>
          <a:bodyPr/>
          <a:lstStyle/>
          <a:p>
            <a:fld id="{01D48369-A7FC-4A9D-895C-5D9094E7D61F}" type="slidenum">
              <a:rPr lang="en-US" smtClean="0"/>
              <a:t>‹#›</a:t>
            </a:fld>
            <a:endParaRPr lang="en-US"/>
          </a:p>
        </p:txBody>
      </p:sp>
    </p:spTree>
    <p:extLst>
      <p:ext uri="{BB962C8B-B14F-4D97-AF65-F5344CB8AC3E}">
        <p14:creationId xmlns:p14="http://schemas.microsoft.com/office/powerpoint/2010/main" val="18430579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DEB65-7107-2783-7B3C-0FD2926E074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B58C6C1-BD4F-4C01-725E-EDAFBAD2C163}"/>
              </a:ext>
            </a:extLst>
          </p:cNvPr>
          <p:cNvSpPr>
            <a:spLocks noGrp="1"/>
          </p:cNvSpPr>
          <p:nvPr>
            <p:ph type="dt" sz="half" idx="10"/>
          </p:nvPr>
        </p:nvSpPr>
        <p:spPr/>
        <p:txBody>
          <a:bodyPr/>
          <a:lstStyle/>
          <a:p>
            <a:fld id="{37D7BA4E-8BA8-4493-B9BD-F01F876FCD44}" type="datetimeFigureOut">
              <a:rPr lang="en-US" smtClean="0"/>
              <a:t>12/4/2022</a:t>
            </a:fld>
            <a:endParaRPr lang="en-US"/>
          </a:p>
        </p:txBody>
      </p:sp>
      <p:sp>
        <p:nvSpPr>
          <p:cNvPr id="4" name="Footer Placeholder 3">
            <a:extLst>
              <a:ext uri="{FF2B5EF4-FFF2-40B4-BE49-F238E27FC236}">
                <a16:creationId xmlns:a16="http://schemas.microsoft.com/office/drawing/2014/main" id="{C6BFC6FC-37A4-5BDD-357F-6A3E9EF9DF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2087792-51A1-ADB0-E591-531BF518DA8E}"/>
              </a:ext>
            </a:extLst>
          </p:cNvPr>
          <p:cNvSpPr>
            <a:spLocks noGrp="1"/>
          </p:cNvSpPr>
          <p:nvPr>
            <p:ph type="sldNum" sz="quarter" idx="12"/>
          </p:nvPr>
        </p:nvSpPr>
        <p:spPr/>
        <p:txBody>
          <a:bodyPr/>
          <a:lstStyle/>
          <a:p>
            <a:fld id="{01D48369-A7FC-4A9D-895C-5D9094E7D61F}" type="slidenum">
              <a:rPr lang="en-US" smtClean="0"/>
              <a:t>‹#›</a:t>
            </a:fld>
            <a:endParaRPr lang="en-US"/>
          </a:p>
        </p:txBody>
      </p:sp>
    </p:spTree>
    <p:extLst>
      <p:ext uri="{BB962C8B-B14F-4D97-AF65-F5344CB8AC3E}">
        <p14:creationId xmlns:p14="http://schemas.microsoft.com/office/powerpoint/2010/main" val="32988195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12D52E-A9AA-603E-1F1C-D9E686C01A73}"/>
              </a:ext>
            </a:extLst>
          </p:cNvPr>
          <p:cNvSpPr>
            <a:spLocks noGrp="1"/>
          </p:cNvSpPr>
          <p:nvPr>
            <p:ph type="dt" sz="half" idx="10"/>
          </p:nvPr>
        </p:nvSpPr>
        <p:spPr/>
        <p:txBody>
          <a:bodyPr/>
          <a:lstStyle/>
          <a:p>
            <a:fld id="{37D7BA4E-8BA8-4493-B9BD-F01F876FCD44}" type="datetimeFigureOut">
              <a:rPr lang="en-US" smtClean="0"/>
              <a:t>12/4/2022</a:t>
            </a:fld>
            <a:endParaRPr lang="en-US"/>
          </a:p>
        </p:txBody>
      </p:sp>
      <p:sp>
        <p:nvSpPr>
          <p:cNvPr id="3" name="Footer Placeholder 2">
            <a:extLst>
              <a:ext uri="{FF2B5EF4-FFF2-40B4-BE49-F238E27FC236}">
                <a16:creationId xmlns:a16="http://schemas.microsoft.com/office/drawing/2014/main" id="{F41FBE6B-AECC-B2F4-D3A9-45E5072A7D3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FE8C961-2598-93D6-BAAC-D77DF9083209}"/>
              </a:ext>
            </a:extLst>
          </p:cNvPr>
          <p:cNvSpPr>
            <a:spLocks noGrp="1"/>
          </p:cNvSpPr>
          <p:nvPr>
            <p:ph type="sldNum" sz="quarter" idx="12"/>
          </p:nvPr>
        </p:nvSpPr>
        <p:spPr/>
        <p:txBody>
          <a:bodyPr/>
          <a:lstStyle/>
          <a:p>
            <a:fld id="{01D48369-A7FC-4A9D-895C-5D9094E7D61F}" type="slidenum">
              <a:rPr lang="en-US" smtClean="0"/>
              <a:t>‹#›</a:t>
            </a:fld>
            <a:endParaRPr lang="en-US"/>
          </a:p>
        </p:txBody>
      </p:sp>
    </p:spTree>
    <p:extLst>
      <p:ext uri="{BB962C8B-B14F-4D97-AF65-F5344CB8AC3E}">
        <p14:creationId xmlns:p14="http://schemas.microsoft.com/office/powerpoint/2010/main" val="816949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CD176-21B1-5237-D74B-8E77BB2325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F8E79A1-A780-6698-184D-261AD5CB5D4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B18C3D5-4CD1-F6EB-BBE7-D582B27178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9B48FD-DBFA-69E4-4AC4-F28A3E93552C}"/>
              </a:ext>
            </a:extLst>
          </p:cNvPr>
          <p:cNvSpPr>
            <a:spLocks noGrp="1"/>
          </p:cNvSpPr>
          <p:nvPr>
            <p:ph type="dt" sz="half" idx="10"/>
          </p:nvPr>
        </p:nvSpPr>
        <p:spPr/>
        <p:txBody>
          <a:bodyPr/>
          <a:lstStyle/>
          <a:p>
            <a:fld id="{37D7BA4E-8BA8-4493-B9BD-F01F876FCD44}" type="datetimeFigureOut">
              <a:rPr lang="en-US" smtClean="0"/>
              <a:t>12/4/2022</a:t>
            </a:fld>
            <a:endParaRPr lang="en-US"/>
          </a:p>
        </p:txBody>
      </p:sp>
      <p:sp>
        <p:nvSpPr>
          <p:cNvPr id="6" name="Footer Placeholder 5">
            <a:extLst>
              <a:ext uri="{FF2B5EF4-FFF2-40B4-BE49-F238E27FC236}">
                <a16:creationId xmlns:a16="http://schemas.microsoft.com/office/drawing/2014/main" id="{9C9A7FE4-4BA0-3B30-54DE-E0BF6FEEAAF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F22780C-5B4A-110B-D6CB-01E154E13D10}"/>
              </a:ext>
            </a:extLst>
          </p:cNvPr>
          <p:cNvSpPr>
            <a:spLocks noGrp="1"/>
          </p:cNvSpPr>
          <p:nvPr>
            <p:ph type="sldNum" sz="quarter" idx="12"/>
          </p:nvPr>
        </p:nvSpPr>
        <p:spPr/>
        <p:txBody>
          <a:bodyPr/>
          <a:lstStyle/>
          <a:p>
            <a:fld id="{01D48369-A7FC-4A9D-895C-5D9094E7D61F}" type="slidenum">
              <a:rPr lang="en-US" smtClean="0"/>
              <a:t>‹#›</a:t>
            </a:fld>
            <a:endParaRPr lang="en-US"/>
          </a:p>
        </p:txBody>
      </p:sp>
    </p:spTree>
    <p:extLst>
      <p:ext uri="{BB962C8B-B14F-4D97-AF65-F5344CB8AC3E}">
        <p14:creationId xmlns:p14="http://schemas.microsoft.com/office/powerpoint/2010/main" val="19642195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A1CB6-0690-8122-73A6-5882331D00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F62A984-61C5-733C-F832-602F0262DF1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67D7C70-EA16-719C-31FD-40E5E4B232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554C38-5B73-F41C-E987-896BDF932504}"/>
              </a:ext>
            </a:extLst>
          </p:cNvPr>
          <p:cNvSpPr>
            <a:spLocks noGrp="1"/>
          </p:cNvSpPr>
          <p:nvPr>
            <p:ph type="dt" sz="half" idx="10"/>
          </p:nvPr>
        </p:nvSpPr>
        <p:spPr/>
        <p:txBody>
          <a:bodyPr/>
          <a:lstStyle/>
          <a:p>
            <a:fld id="{37D7BA4E-8BA8-4493-B9BD-F01F876FCD44}" type="datetimeFigureOut">
              <a:rPr lang="en-US" smtClean="0"/>
              <a:t>12/4/2022</a:t>
            </a:fld>
            <a:endParaRPr lang="en-US"/>
          </a:p>
        </p:txBody>
      </p:sp>
      <p:sp>
        <p:nvSpPr>
          <p:cNvPr id="6" name="Footer Placeholder 5">
            <a:extLst>
              <a:ext uri="{FF2B5EF4-FFF2-40B4-BE49-F238E27FC236}">
                <a16:creationId xmlns:a16="http://schemas.microsoft.com/office/drawing/2014/main" id="{DED54C32-1917-0930-52A5-0EF7F93404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95B1B26-1978-F246-0E52-D250016FED25}"/>
              </a:ext>
            </a:extLst>
          </p:cNvPr>
          <p:cNvSpPr>
            <a:spLocks noGrp="1"/>
          </p:cNvSpPr>
          <p:nvPr>
            <p:ph type="sldNum" sz="quarter" idx="12"/>
          </p:nvPr>
        </p:nvSpPr>
        <p:spPr/>
        <p:txBody>
          <a:bodyPr/>
          <a:lstStyle/>
          <a:p>
            <a:fld id="{01D48369-A7FC-4A9D-895C-5D9094E7D61F}" type="slidenum">
              <a:rPr lang="en-US" smtClean="0"/>
              <a:t>‹#›</a:t>
            </a:fld>
            <a:endParaRPr lang="en-US"/>
          </a:p>
        </p:txBody>
      </p:sp>
    </p:spTree>
    <p:extLst>
      <p:ext uri="{BB962C8B-B14F-4D97-AF65-F5344CB8AC3E}">
        <p14:creationId xmlns:p14="http://schemas.microsoft.com/office/powerpoint/2010/main" val="6834169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BA066-140E-95E5-2314-58E8B5BC277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ABB4E87-4257-B3CD-CC81-9CA8DB3D83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2301A3-CE86-2B1D-9D6F-ED3DC1349839}"/>
              </a:ext>
            </a:extLst>
          </p:cNvPr>
          <p:cNvSpPr>
            <a:spLocks noGrp="1"/>
          </p:cNvSpPr>
          <p:nvPr>
            <p:ph type="dt" sz="half" idx="10"/>
          </p:nvPr>
        </p:nvSpPr>
        <p:spPr/>
        <p:txBody>
          <a:bodyPr/>
          <a:lstStyle/>
          <a:p>
            <a:fld id="{37D7BA4E-8BA8-4493-B9BD-F01F876FCD44}" type="datetimeFigureOut">
              <a:rPr lang="en-US" smtClean="0"/>
              <a:t>12/4/2022</a:t>
            </a:fld>
            <a:endParaRPr lang="en-US"/>
          </a:p>
        </p:txBody>
      </p:sp>
      <p:sp>
        <p:nvSpPr>
          <p:cNvPr id="5" name="Footer Placeholder 4">
            <a:extLst>
              <a:ext uri="{FF2B5EF4-FFF2-40B4-BE49-F238E27FC236}">
                <a16:creationId xmlns:a16="http://schemas.microsoft.com/office/drawing/2014/main" id="{E18A5FEC-693C-E51A-25FD-4806FC90EC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26A529C-1A9A-0AD0-1EE6-163C6BE1FBE0}"/>
              </a:ext>
            </a:extLst>
          </p:cNvPr>
          <p:cNvSpPr>
            <a:spLocks noGrp="1"/>
          </p:cNvSpPr>
          <p:nvPr>
            <p:ph type="sldNum" sz="quarter" idx="12"/>
          </p:nvPr>
        </p:nvSpPr>
        <p:spPr/>
        <p:txBody>
          <a:bodyPr/>
          <a:lstStyle/>
          <a:p>
            <a:fld id="{01D48369-A7FC-4A9D-895C-5D9094E7D61F}" type="slidenum">
              <a:rPr lang="en-US" smtClean="0"/>
              <a:t>‹#›</a:t>
            </a:fld>
            <a:endParaRPr lang="en-US"/>
          </a:p>
        </p:txBody>
      </p:sp>
    </p:spTree>
    <p:extLst>
      <p:ext uri="{BB962C8B-B14F-4D97-AF65-F5344CB8AC3E}">
        <p14:creationId xmlns:p14="http://schemas.microsoft.com/office/powerpoint/2010/main" val="42559108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A2E7B3-E288-95EC-8447-E821110E834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FA03C09-B02A-7C83-DFB4-870FB2208FA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FB4B4C-8A62-AC5D-6BA0-3A5C762B27F4}"/>
              </a:ext>
            </a:extLst>
          </p:cNvPr>
          <p:cNvSpPr>
            <a:spLocks noGrp="1"/>
          </p:cNvSpPr>
          <p:nvPr>
            <p:ph type="dt" sz="half" idx="10"/>
          </p:nvPr>
        </p:nvSpPr>
        <p:spPr/>
        <p:txBody>
          <a:bodyPr/>
          <a:lstStyle/>
          <a:p>
            <a:fld id="{37D7BA4E-8BA8-4493-B9BD-F01F876FCD44}" type="datetimeFigureOut">
              <a:rPr lang="en-US" smtClean="0"/>
              <a:t>12/4/2022</a:t>
            </a:fld>
            <a:endParaRPr lang="en-US"/>
          </a:p>
        </p:txBody>
      </p:sp>
      <p:sp>
        <p:nvSpPr>
          <p:cNvPr id="5" name="Footer Placeholder 4">
            <a:extLst>
              <a:ext uri="{FF2B5EF4-FFF2-40B4-BE49-F238E27FC236}">
                <a16:creationId xmlns:a16="http://schemas.microsoft.com/office/drawing/2014/main" id="{0917164C-C883-9406-0DFD-9250D28894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374188-586B-BE00-F1F2-94D9CF13FC32}"/>
              </a:ext>
            </a:extLst>
          </p:cNvPr>
          <p:cNvSpPr>
            <a:spLocks noGrp="1"/>
          </p:cNvSpPr>
          <p:nvPr>
            <p:ph type="sldNum" sz="quarter" idx="12"/>
          </p:nvPr>
        </p:nvSpPr>
        <p:spPr/>
        <p:txBody>
          <a:bodyPr/>
          <a:lstStyle/>
          <a:p>
            <a:fld id="{01D48369-A7FC-4A9D-895C-5D9094E7D61F}" type="slidenum">
              <a:rPr lang="en-US" smtClean="0"/>
              <a:t>‹#›</a:t>
            </a:fld>
            <a:endParaRPr lang="en-US"/>
          </a:p>
        </p:txBody>
      </p:sp>
    </p:spTree>
    <p:extLst>
      <p:ext uri="{BB962C8B-B14F-4D97-AF65-F5344CB8AC3E}">
        <p14:creationId xmlns:p14="http://schemas.microsoft.com/office/powerpoint/2010/main" val="2823638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FAC029C-BADC-30AD-4006-CF7343303E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D74B8DE-65E2-999F-855F-FD8B3F5BD2A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47FED54-779E-CC6B-D081-DCFA6CB0404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D7BA4E-8BA8-4493-B9BD-F01F876FCD44}" type="datetimeFigureOut">
              <a:rPr lang="en-US" smtClean="0"/>
              <a:t>12/4/2022</a:t>
            </a:fld>
            <a:endParaRPr lang="en-US"/>
          </a:p>
        </p:txBody>
      </p:sp>
      <p:sp>
        <p:nvSpPr>
          <p:cNvPr id="5" name="Footer Placeholder 4">
            <a:extLst>
              <a:ext uri="{FF2B5EF4-FFF2-40B4-BE49-F238E27FC236}">
                <a16:creationId xmlns:a16="http://schemas.microsoft.com/office/drawing/2014/main" id="{2BD13008-BA95-5BF4-66BE-7B1501FCB4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17AF0EA-02BF-7D86-2C4F-BB6D55A1B8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D48369-A7FC-4A9D-895C-5D9094E7D61F}" type="slidenum">
              <a:rPr lang="en-US" smtClean="0"/>
              <a:t>‹#›</a:t>
            </a:fld>
            <a:endParaRPr lang="en-US"/>
          </a:p>
        </p:txBody>
      </p:sp>
    </p:spTree>
    <p:extLst>
      <p:ext uri="{BB962C8B-B14F-4D97-AF65-F5344CB8AC3E}">
        <p14:creationId xmlns:p14="http://schemas.microsoft.com/office/powerpoint/2010/main" val="41351666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EAD02551-F5DA-B4D6-D6D7-71B60995216A}"/>
              </a:ext>
            </a:extLst>
          </p:cNvPr>
          <p:cNvSpPr/>
          <p:nvPr/>
        </p:nvSpPr>
        <p:spPr>
          <a:xfrm rot="10116917">
            <a:off x="-716849" y="-280217"/>
            <a:ext cx="3463464" cy="878745"/>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AA56F071-340A-BC7D-2EDC-A60ED5292978}"/>
              </a:ext>
            </a:extLst>
          </p:cNvPr>
          <p:cNvSpPr/>
          <p:nvPr/>
        </p:nvSpPr>
        <p:spPr>
          <a:xfrm rot="10116917">
            <a:off x="9140584" y="6301453"/>
            <a:ext cx="3463464" cy="878745"/>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04EA9B8F-2E22-D7DA-D359-71EE3B244E19}"/>
              </a:ext>
            </a:extLst>
          </p:cNvPr>
          <p:cNvSpPr txBox="1"/>
          <p:nvPr/>
        </p:nvSpPr>
        <p:spPr>
          <a:xfrm>
            <a:off x="3321189" y="1791448"/>
            <a:ext cx="5264918" cy="958660"/>
          </a:xfrm>
          <a:prstGeom prst="rect">
            <a:avLst/>
          </a:prstGeom>
          <a:noFill/>
        </p:spPr>
        <p:txBody>
          <a:bodyPr wrap="square">
            <a:spAutoFit/>
          </a:bodyPr>
          <a:lstStyle/>
          <a:p>
            <a:pPr algn="ctr">
              <a:lnSpc>
                <a:spcPct val="150000"/>
              </a:lnSpc>
            </a:pPr>
            <a:r>
              <a:rPr lang="en-US" sz="2000" b="1" dirty="0">
                <a:latin typeface="Arial" panose="020B0604020202020204" pitchFamily="34" charset="0"/>
                <a:cs typeface="Arial" panose="020B0604020202020204" pitchFamily="34" charset="0"/>
              </a:rPr>
              <a:t>Hospitality &amp; Tourism Management</a:t>
            </a:r>
          </a:p>
          <a:p>
            <a:pPr algn="ctr">
              <a:lnSpc>
                <a:spcPct val="150000"/>
              </a:lnSpc>
            </a:pPr>
            <a:r>
              <a:rPr lang="en-US" sz="2000" b="1" dirty="0">
                <a:latin typeface="Arial" panose="020B0604020202020204" pitchFamily="34" charset="0"/>
                <a:cs typeface="Arial" panose="020B0604020202020204" pitchFamily="34" charset="0"/>
              </a:rPr>
              <a:t>Institute of Management &amp; Health</a:t>
            </a:r>
          </a:p>
        </p:txBody>
      </p:sp>
      <p:sp>
        <p:nvSpPr>
          <p:cNvPr id="9" name="TextBox 8">
            <a:extLst>
              <a:ext uri="{FF2B5EF4-FFF2-40B4-BE49-F238E27FC236}">
                <a16:creationId xmlns:a16="http://schemas.microsoft.com/office/drawing/2014/main" id="{F28333AD-23E0-826B-C164-CF4166DD7A4A}"/>
              </a:ext>
            </a:extLst>
          </p:cNvPr>
          <p:cNvSpPr txBox="1"/>
          <p:nvPr/>
        </p:nvSpPr>
        <p:spPr>
          <a:xfrm>
            <a:off x="2610059" y="3384496"/>
            <a:ext cx="6687178" cy="523220"/>
          </a:xfrm>
          <a:prstGeom prst="rect">
            <a:avLst/>
          </a:prstGeom>
          <a:noFill/>
        </p:spPr>
        <p:txBody>
          <a:bodyPr wrap="square">
            <a:spAutoFit/>
          </a:bodyPr>
          <a:lstStyle>
            <a:defPPr>
              <a:defRPr lang="en-US"/>
            </a:defPPr>
            <a:lvl1pPr algn="ctr">
              <a:lnSpc>
                <a:spcPct val="150000"/>
              </a:lnSpc>
              <a:defRPr sz="2000" b="1">
                <a:latin typeface="Arial" panose="020B0604020202020204" pitchFamily="34" charset="0"/>
                <a:cs typeface="Arial" panose="020B0604020202020204" pitchFamily="34" charset="0"/>
              </a:defRPr>
            </a:lvl1pPr>
          </a:lstStyle>
          <a:p>
            <a:pPr>
              <a:lnSpc>
                <a:spcPct val="100000"/>
              </a:lnSpc>
            </a:pPr>
            <a:r>
              <a:rPr lang="en-US" sz="1400" dirty="0"/>
              <a:t>BMIH4006</a:t>
            </a:r>
          </a:p>
          <a:p>
            <a:pPr>
              <a:lnSpc>
                <a:spcPct val="100000"/>
              </a:lnSpc>
            </a:pPr>
            <a:r>
              <a:rPr lang="en-US" sz="1400" dirty="0"/>
              <a:t>Operating Hotel Facilities</a:t>
            </a:r>
          </a:p>
        </p:txBody>
      </p:sp>
      <p:sp>
        <p:nvSpPr>
          <p:cNvPr id="10" name="TextBox 9">
            <a:extLst>
              <a:ext uri="{FF2B5EF4-FFF2-40B4-BE49-F238E27FC236}">
                <a16:creationId xmlns:a16="http://schemas.microsoft.com/office/drawing/2014/main" id="{C8E66252-8EC3-B8FC-B80F-CAEFF8E1C5D4}"/>
              </a:ext>
            </a:extLst>
          </p:cNvPr>
          <p:cNvSpPr txBox="1"/>
          <p:nvPr/>
        </p:nvSpPr>
        <p:spPr>
          <a:xfrm>
            <a:off x="2610059" y="4542104"/>
            <a:ext cx="6687178" cy="338554"/>
          </a:xfrm>
          <a:prstGeom prst="rect">
            <a:avLst/>
          </a:prstGeom>
          <a:noFill/>
        </p:spPr>
        <p:txBody>
          <a:bodyPr wrap="square">
            <a:spAutoFit/>
          </a:bodyPr>
          <a:lstStyle>
            <a:defPPr>
              <a:defRPr lang="en-US"/>
            </a:defPPr>
            <a:lvl1pPr algn="ctr">
              <a:lnSpc>
                <a:spcPct val="150000"/>
              </a:lnSpc>
              <a:defRPr sz="2000" b="1">
                <a:latin typeface="Arial" panose="020B0604020202020204" pitchFamily="34" charset="0"/>
                <a:cs typeface="Arial" panose="020B0604020202020204" pitchFamily="34" charset="0"/>
              </a:defRPr>
            </a:lvl1pPr>
          </a:lstStyle>
          <a:p>
            <a:pPr>
              <a:lnSpc>
                <a:spcPct val="100000"/>
              </a:lnSpc>
            </a:pPr>
            <a:r>
              <a:rPr lang="en-US" sz="1600" dirty="0"/>
              <a:t>Assignment 3</a:t>
            </a:r>
          </a:p>
        </p:txBody>
      </p:sp>
      <p:cxnSp>
        <p:nvCxnSpPr>
          <p:cNvPr id="12" name="Straight Connector 11">
            <a:extLst>
              <a:ext uri="{FF2B5EF4-FFF2-40B4-BE49-F238E27FC236}">
                <a16:creationId xmlns:a16="http://schemas.microsoft.com/office/drawing/2014/main" id="{F0CBB515-CFB8-6EB0-3B2B-5EF943978B79}"/>
              </a:ext>
            </a:extLst>
          </p:cNvPr>
          <p:cNvCxnSpPr/>
          <p:nvPr/>
        </p:nvCxnSpPr>
        <p:spPr>
          <a:xfrm>
            <a:off x="1629508" y="5516545"/>
            <a:ext cx="8932984" cy="0"/>
          </a:xfrm>
          <a:prstGeom prst="line">
            <a:avLst/>
          </a:prstGeom>
          <a:ln w="76200"/>
        </p:spPr>
        <p:style>
          <a:lnRef idx="1">
            <a:schemeClr val="accent4"/>
          </a:lnRef>
          <a:fillRef idx="0">
            <a:schemeClr val="accent4"/>
          </a:fillRef>
          <a:effectRef idx="0">
            <a:schemeClr val="accent4"/>
          </a:effectRef>
          <a:fontRef idx="minor">
            <a:schemeClr val="tx1"/>
          </a:fontRef>
        </p:style>
      </p:cxnSp>
      <p:cxnSp>
        <p:nvCxnSpPr>
          <p:cNvPr id="13" name="Straight Connector 12">
            <a:extLst>
              <a:ext uri="{FF2B5EF4-FFF2-40B4-BE49-F238E27FC236}">
                <a16:creationId xmlns:a16="http://schemas.microsoft.com/office/drawing/2014/main" id="{DCD11670-21AD-4E29-09B1-540232AA1C8B}"/>
              </a:ext>
            </a:extLst>
          </p:cNvPr>
          <p:cNvCxnSpPr/>
          <p:nvPr/>
        </p:nvCxnSpPr>
        <p:spPr>
          <a:xfrm>
            <a:off x="1629508" y="1155560"/>
            <a:ext cx="8932984" cy="0"/>
          </a:xfrm>
          <a:prstGeom prst="line">
            <a:avLst/>
          </a:prstGeom>
          <a:ln w="76200"/>
        </p:spPr>
        <p:style>
          <a:lnRef idx="1">
            <a:schemeClr val="accent4"/>
          </a:lnRef>
          <a:fillRef idx="0">
            <a:schemeClr val="accent4"/>
          </a:fillRef>
          <a:effectRef idx="0">
            <a:schemeClr val="accent4"/>
          </a:effectRef>
          <a:fontRef idx="minor">
            <a:schemeClr val="tx1"/>
          </a:fontRef>
        </p:style>
      </p:cxnSp>
    </p:spTree>
    <p:extLst>
      <p:ext uri="{BB962C8B-B14F-4D97-AF65-F5344CB8AC3E}">
        <p14:creationId xmlns:p14="http://schemas.microsoft.com/office/powerpoint/2010/main" val="7480437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EAD02551-F5DA-B4D6-D6D7-71B60995216A}"/>
              </a:ext>
            </a:extLst>
          </p:cNvPr>
          <p:cNvSpPr/>
          <p:nvPr/>
        </p:nvSpPr>
        <p:spPr>
          <a:xfrm rot="10116917">
            <a:off x="-716849" y="-280217"/>
            <a:ext cx="3463464" cy="878745"/>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AA56F071-340A-BC7D-2EDC-A60ED5292978}"/>
              </a:ext>
            </a:extLst>
          </p:cNvPr>
          <p:cNvSpPr/>
          <p:nvPr/>
        </p:nvSpPr>
        <p:spPr>
          <a:xfrm rot="10116917">
            <a:off x="9140584" y="6301453"/>
            <a:ext cx="3463464" cy="878745"/>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591A7261-AAB8-5AC1-742E-B614B15047A7}"/>
              </a:ext>
            </a:extLst>
          </p:cNvPr>
          <p:cNvSpPr txBox="1"/>
          <p:nvPr/>
        </p:nvSpPr>
        <p:spPr>
          <a:xfrm>
            <a:off x="2228222" y="1739197"/>
            <a:ext cx="8503418" cy="3173305"/>
          </a:xfrm>
          <a:prstGeom prst="rect">
            <a:avLst/>
          </a:prstGeom>
          <a:noFill/>
        </p:spPr>
        <p:txBody>
          <a:bodyPr wrap="square">
            <a:spAutoFit/>
          </a:bodyPr>
          <a:lstStyle/>
          <a:p>
            <a:pPr rtl="0">
              <a:lnSpc>
                <a:spcPct val="150000"/>
              </a:lnSpc>
              <a:spcBef>
                <a:spcPts val="2000"/>
              </a:spcBef>
              <a:spcAft>
                <a:spcPts val="600"/>
              </a:spcAft>
            </a:pPr>
            <a:r>
              <a:rPr lang="en-US" sz="2400" b="1" i="0" u="none" strike="noStrike" dirty="0">
                <a:solidFill>
                  <a:srgbClr val="1155CC"/>
                </a:solidFill>
                <a:effectLst/>
                <a:latin typeface="Arial" panose="020B0604020202020204" pitchFamily="34" charset="0"/>
              </a:rPr>
              <a:t>Introduction</a:t>
            </a:r>
            <a:endParaRPr lang="en-US" b="1" dirty="0">
              <a:effectLst/>
            </a:endParaRPr>
          </a:p>
          <a:p>
            <a:pPr marL="285750" indent="-285750" algn="just" rtl="0">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The hotel management business requires managers to prepare plans that can boost employees’ motivation to work hard. </a:t>
            </a:r>
          </a:p>
          <a:p>
            <a:pPr marL="285750" indent="-285750" algn="just" rtl="0">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The entire planning of the employee engagement program should be backed by the needs that employees have regarding their work process.</a:t>
            </a:r>
            <a:endParaRPr lang="en-US" b="0" dirty="0">
              <a:effectLst/>
            </a:endParaRPr>
          </a:p>
          <a:p>
            <a:pPr>
              <a:lnSpc>
                <a:spcPct val="150000"/>
              </a:lnSpc>
            </a:pPr>
            <a:br>
              <a:rPr lang="en-US" dirty="0"/>
            </a:br>
            <a:endParaRPr lang="en-US" dirty="0"/>
          </a:p>
        </p:txBody>
      </p:sp>
    </p:spTree>
    <p:extLst>
      <p:ext uri="{BB962C8B-B14F-4D97-AF65-F5344CB8AC3E}">
        <p14:creationId xmlns:p14="http://schemas.microsoft.com/office/powerpoint/2010/main" val="23263913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EAD02551-F5DA-B4D6-D6D7-71B60995216A}"/>
              </a:ext>
            </a:extLst>
          </p:cNvPr>
          <p:cNvSpPr/>
          <p:nvPr/>
        </p:nvSpPr>
        <p:spPr>
          <a:xfrm rot="10116917">
            <a:off x="-716849" y="-280217"/>
            <a:ext cx="3463464" cy="878745"/>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AA56F071-340A-BC7D-2EDC-A60ED5292978}"/>
              </a:ext>
            </a:extLst>
          </p:cNvPr>
          <p:cNvSpPr/>
          <p:nvPr/>
        </p:nvSpPr>
        <p:spPr>
          <a:xfrm rot="10116917">
            <a:off x="9140584" y="6301453"/>
            <a:ext cx="3463464" cy="878745"/>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279D779-A48B-36E3-3A3E-6CAF2D59A295}"/>
              </a:ext>
            </a:extLst>
          </p:cNvPr>
          <p:cNvSpPr txBox="1"/>
          <p:nvPr/>
        </p:nvSpPr>
        <p:spPr>
          <a:xfrm>
            <a:off x="410238" y="1885568"/>
            <a:ext cx="6687178" cy="3173305"/>
          </a:xfrm>
          <a:prstGeom prst="rect">
            <a:avLst/>
          </a:prstGeom>
          <a:noFill/>
        </p:spPr>
        <p:txBody>
          <a:bodyPr wrap="square">
            <a:spAutoFit/>
          </a:bodyPr>
          <a:lstStyle/>
          <a:p>
            <a:pPr algn="just" rtl="0">
              <a:lnSpc>
                <a:spcPct val="150000"/>
              </a:lnSpc>
              <a:spcBef>
                <a:spcPts val="2000"/>
              </a:spcBef>
              <a:spcAft>
                <a:spcPts val="600"/>
              </a:spcAft>
            </a:pPr>
            <a:r>
              <a:rPr lang="en-US" sz="2400" b="1" i="0" u="none" strike="noStrike" dirty="0">
                <a:solidFill>
                  <a:srgbClr val="1155CC"/>
                </a:solidFill>
                <a:effectLst/>
                <a:latin typeface="Arial" panose="020B0604020202020204" pitchFamily="34" charset="0"/>
              </a:rPr>
              <a:t>Employee Engagement</a:t>
            </a:r>
            <a:endParaRPr lang="en-US" b="1" dirty="0">
              <a:effectLst/>
            </a:endParaRPr>
          </a:p>
          <a:p>
            <a:pPr marL="285750" indent="-285750" algn="just" rtl="0">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Challengin</a:t>
            </a:r>
            <a:r>
              <a:rPr lang="en-US" dirty="0">
                <a:solidFill>
                  <a:srgbClr val="000000"/>
                </a:solidFill>
                <a:latin typeface="Arial" panose="020B0604020202020204" pitchFamily="34" charset="0"/>
              </a:rPr>
              <a:t>g</a:t>
            </a:r>
            <a:r>
              <a:rPr lang="en-US" sz="1800" b="0" i="0" u="none" strike="noStrike" dirty="0">
                <a:solidFill>
                  <a:srgbClr val="000000"/>
                </a:solidFill>
                <a:effectLst/>
                <a:latin typeface="Arial" panose="020B0604020202020204" pitchFamily="34" charset="0"/>
              </a:rPr>
              <a:t>, motivating and inspiring employees, </a:t>
            </a:r>
            <a:r>
              <a:rPr lang="en-US" sz="1800" b="0" i="0" u="none" strike="noStrike" dirty="0" err="1">
                <a:solidFill>
                  <a:srgbClr val="000000"/>
                </a:solidFill>
                <a:effectLst/>
                <a:latin typeface="Arial" panose="020B0604020202020204" pitchFamily="34" charset="0"/>
              </a:rPr>
              <a:t>organisations</a:t>
            </a:r>
            <a:r>
              <a:rPr lang="en-US" sz="1800" b="0" i="0" u="none" strike="noStrike" dirty="0">
                <a:solidFill>
                  <a:srgbClr val="000000"/>
                </a:solidFill>
                <a:effectLst/>
                <a:latin typeface="Arial" panose="020B0604020202020204" pitchFamily="34" charset="0"/>
              </a:rPr>
              <a:t> can increase their satisfaction with work </a:t>
            </a:r>
          </a:p>
          <a:p>
            <a:pPr marL="285750" indent="-285750" algn="just" rtl="0">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Hotels can undertake several methods to improve their employee productivity and satisfaction. </a:t>
            </a:r>
            <a:endParaRPr lang="en-US" b="0" dirty="0">
              <a:effectLst/>
            </a:endParaRPr>
          </a:p>
          <a:p>
            <a:pPr>
              <a:lnSpc>
                <a:spcPct val="150000"/>
              </a:lnSpc>
            </a:pPr>
            <a:br>
              <a:rPr lang="en-US" dirty="0"/>
            </a:br>
            <a:endParaRPr lang="en-US" dirty="0"/>
          </a:p>
        </p:txBody>
      </p:sp>
      <p:pic>
        <p:nvPicPr>
          <p:cNvPr id="2050" name="Picture 2" descr="11 Expert Employee Engagement Ideas: Get Your Team Deeply Involved">
            <a:extLst>
              <a:ext uri="{FF2B5EF4-FFF2-40B4-BE49-F238E27FC236}">
                <a16:creationId xmlns:a16="http://schemas.microsoft.com/office/drawing/2014/main" id="{2A6B83A6-0727-A9E8-115D-F2F0FC6EC8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97416" y="2250830"/>
            <a:ext cx="4599549" cy="266783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CD00300-CFBB-37A1-2930-8665A745209A}"/>
              </a:ext>
            </a:extLst>
          </p:cNvPr>
          <p:cNvSpPr txBox="1"/>
          <p:nvPr/>
        </p:nvSpPr>
        <p:spPr>
          <a:xfrm>
            <a:off x="6878822" y="5242685"/>
            <a:ext cx="5036736" cy="369332"/>
          </a:xfrm>
          <a:prstGeom prst="rect">
            <a:avLst/>
          </a:prstGeom>
          <a:noFill/>
        </p:spPr>
        <p:txBody>
          <a:bodyPr wrap="square">
            <a:spAutoFit/>
          </a:bodyPr>
          <a:lstStyle/>
          <a:p>
            <a:r>
              <a:rPr lang="en-US" sz="1800" b="0" i="0" u="none" strike="noStrike" dirty="0">
                <a:solidFill>
                  <a:srgbClr val="000000"/>
                </a:solidFill>
                <a:effectLst/>
                <a:latin typeface="Arial" panose="020B0604020202020204" pitchFamily="34" charset="0"/>
              </a:rPr>
              <a:t>Figure: Employee Engagement (Gomez, 2018)</a:t>
            </a:r>
            <a:endParaRPr lang="en-US" dirty="0"/>
          </a:p>
        </p:txBody>
      </p:sp>
    </p:spTree>
    <p:extLst>
      <p:ext uri="{BB962C8B-B14F-4D97-AF65-F5344CB8AC3E}">
        <p14:creationId xmlns:p14="http://schemas.microsoft.com/office/powerpoint/2010/main" val="29629866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EAD02551-F5DA-B4D6-D6D7-71B60995216A}"/>
              </a:ext>
            </a:extLst>
          </p:cNvPr>
          <p:cNvSpPr/>
          <p:nvPr/>
        </p:nvSpPr>
        <p:spPr>
          <a:xfrm rot="10116917">
            <a:off x="-716849" y="-280217"/>
            <a:ext cx="3463464" cy="878745"/>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AA56F071-340A-BC7D-2EDC-A60ED5292978}"/>
              </a:ext>
            </a:extLst>
          </p:cNvPr>
          <p:cNvSpPr/>
          <p:nvPr/>
        </p:nvSpPr>
        <p:spPr>
          <a:xfrm rot="10116917">
            <a:off x="9140584" y="6301453"/>
            <a:ext cx="3463464" cy="878745"/>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DEB4410-EC34-8725-18B1-BB7858793D62}"/>
              </a:ext>
            </a:extLst>
          </p:cNvPr>
          <p:cNvSpPr txBox="1"/>
          <p:nvPr/>
        </p:nvSpPr>
        <p:spPr>
          <a:xfrm>
            <a:off x="469682" y="1543793"/>
            <a:ext cx="7263254" cy="3233065"/>
          </a:xfrm>
          <a:prstGeom prst="rect">
            <a:avLst/>
          </a:prstGeom>
          <a:noFill/>
        </p:spPr>
        <p:txBody>
          <a:bodyPr wrap="square">
            <a:spAutoFit/>
          </a:bodyPr>
          <a:lstStyle/>
          <a:p>
            <a:pPr algn="just"/>
            <a:r>
              <a:rPr lang="en-US" sz="1800" b="1" i="0" u="none" strike="noStrike" dirty="0">
                <a:solidFill>
                  <a:srgbClr val="1155CC"/>
                </a:solidFill>
                <a:effectLst/>
                <a:latin typeface="Arial" panose="020B0604020202020204" pitchFamily="34" charset="0"/>
              </a:rPr>
              <a:t>Importance of Employee Engagement</a:t>
            </a:r>
          </a:p>
          <a:p>
            <a:pPr algn="just">
              <a:lnSpc>
                <a:spcPct val="150000"/>
              </a:lnSpc>
            </a:pPr>
            <a:r>
              <a:rPr lang="en-US" sz="1800" b="1" i="0" u="none" strike="noStrike" dirty="0">
                <a:solidFill>
                  <a:srgbClr val="000000"/>
                </a:solidFill>
                <a:effectLst/>
                <a:latin typeface="Arial" panose="020B0604020202020204" pitchFamily="34" charset="0"/>
              </a:rPr>
              <a:t>Improved work culture</a:t>
            </a:r>
          </a:p>
          <a:p>
            <a:pPr marL="285750" indent="-285750" algn="just">
              <a:lnSpc>
                <a:spcPct val="150000"/>
              </a:lnSpc>
              <a:buFont typeface="Arial" panose="020B0604020202020204" pitchFamily="34" charset="0"/>
              <a:buChar char="•"/>
            </a:pPr>
            <a:r>
              <a:rPr lang="en-US" sz="1800" b="0" i="0" u="none" strike="noStrike" dirty="0">
                <a:solidFill>
                  <a:srgbClr val="000000"/>
                </a:solidFill>
                <a:effectLst/>
                <a:latin typeface="Arial" panose="020B0604020202020204" pitchFamily="34" charset="0"/>
              </a:rPr>
              <a:t>Employee engagement programs develop the overall work culture of an organisation </a:t>
            </a:r>
          </a:p>
          <a:p>
            <a:pPr marL="285750" indent="-285750" algn="just">
              <a:lnSpc>
                <a:spcPct val="150000"/>
              </a:lnSpc>
              <a:buFont typeface="Arial" panose="020B0604020202020204" pitchFamily="34" charset="0"/>
              <a:buChar char="•"/>
            </a:pPr>
            <a:r>
              <a:rPr lang="en-US" sz="1800" b="0" i="0" u="none" strike="noStrike" dirty="0">
                <a:solidFill>
                  <a:srgbClr val="000000"/>
                </a:solidFill>
                <a:effectLst/>
                <a:latin typeface="Arial" panose="020B0604020202020204" pitchFamily="34" charset="0"/>
              </a:rPr>
              <a:t>The employees develop their understanding of the organisation in a positively perceived way </a:t>
            </a:r>
          </a:p>
          <a:p>
            <a:pPr marL="285750" indent="-285750" algn="just">
              <a:lnSpc>
                <a:spcPct val="150000"/>
              </a:lnSpc>
              <a:buFont typeface="Arial" panose="020B0604020202020204" pitchFamily="34" charset="0"/>
              <a:buChar char="•"/>
            </a:pPr>
            <a:r>
              <a:rPr lang="en-US" sz="1800" b="0" i="0" u="none" strike="noStrike" dirty="0">
                <a:solidFill>
                  <a:srgbClr val="000000"/>
                </a:solidFill>
                <a:effectLst/>
                <a:latin typeface="Arial" panose="020B0604020202020204" pitchFamily="34" charset="0"/>
              </a:rPr>
              <a:t>bonding and an empathetic approach towards the employees on behalf of management</a:t>
            </a:r>
            <a:endParaRPr lang="en-US" dirty="0"/>
          </a:p>
        </p:txBody>
      </p:sp>
      <p:pic>
        <p:nvPicPr>
          <p:cNvPr id="3074" name="Picture 2" descr="Establishing a Positive Workplace Culture: Definition, Tips &amp; Why it's  Important | RMIT Online">
            <a:extLst>
              <a:ext uri="{FF2B5EF4-FFF2-40B4-BE49-F238E27FC236}">
                <a16:creationId xmlns:a16="http://schemas.microsoft.com/office/drawing/2014/main" id="{3C7898E8-A27F-2FE4-0101-67D7115CC1D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p:blipFill>
        <p:spPr bwMode="auto">
          <a:xfrm>
            <a:off x="8090692" y="2018560"/>
            <a:ext cx="3207005" cy="3114529"/>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C3F94E1B-F347-972E-D424-E051FF982A94}"/>
              </a:ext>
            </a:extLst>
          </p:cNvPr>
          <p:cNvSpPr txBox="1"/>
          <p:nvPr/>
        </p:nvSpPr>
        <p:spPr>
          <a:xfrm>
            <a:off x="6900580" y="5423188"/>
            <a:ext cx="5291420" cy="369332"/>
          </a:xfrm>
          <a:prstGeom prst="rect">
            <a:avLst/>
          </a:prstGeom>
          <a:noFill/>
        </p:spPr>
        <p:txBody>
          <a:bodyPr wrap="square">
            <a:spAutoFit/>
          </a:bodyPr>
          <a:lstStyle/>
          <a:p>
            <a:r>
              <a:rPr lang="en-US" dirty="0"/>
              <a:t>Figure: Positive Work Culture </a:t>
            </a:r>
            <a:r>
              <a:rPr lang="en-US" sz="1800" b="0" i="0" u="none" strike="noStrike" dirty="0">
                <a:solidFill>
                  <a:srgbClr val="000000"/>
                </a:solidFill>
                <a:effectLst/>
                <a:latin typeface="Arial" panose="020B0604020202020204" pitchFamily="34" charset="0"/>
              </a:rPr>
              <a:t>(Gray &amp; Liguori, 2018)</a:t>
            </a:r>
            <a:r>
              <a:rPr lang="en-US" dirty="0"/>
              <a:t> </a:t>
            </a:r>
          </a:p>
        </p:txBody>
      </p:sp>
    </p:spTree>
    <p:extLst>
      <p:ext uri="{BB962C8B-B14F-4D97-AF65-F5344CB8AC3E}">
        <p14:creationId xmlns:p14="http://schemas.microsoft.com/office/powerpoint/2010/main" val="42501005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EAD02551-F5DA-B4D6-D6D7-71B60995216A}"/>
              </a:ext>
            </a:extLst>
          </p:cNvPr>
          <p:cNvSpPr/>
          <p:nvPr/>
        </p:nvSpPr>
        <p:spPr>
          <a:xfrm rot="10116917">
            <a:off x="-716849" y="-280217"/>
            <a:ext cx="3463464" cy="878745"/>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AA56F071-340A-BC7D-2EDC-A60ED5292978}"/>
              </a:ext>
            </a:extLst>
          </p:cNvPr>
          <p:cNvSpPr/>
          <p:nvPr/>
        </p:nvSpPr>
        <p:spPr>
          <a:xfrm rot="10116917">
            <a:off x="9140584" y="6301453"/>
            <a:ext cx="3463464" cy="878745"/>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DEB4410-EC34-8725-18B1-BB7858793D62}"/>
              </a:ext>
            </a:extLst>
          </p:cNvPr>
          <p:cNvSpPr txBox="1"/>
          <p:nvPr/>
        </p:nvSpPr>
        <p:spPr>
          <a:xfrm>
            <a:off x="1909186" y="1950967"/>
            <a:ext cx="8734530" cy="3371564"/>
          </a:xfrm>
          <a:prstGeom prst="rect">
            <a:avLst/>
          </a:prstGeom>
          <a:noFill/>
        </p:spPr>
        <p:txBody>
          <a:bodyPr wrap="square">
            <a:spAutoFit/>
          </a:bodyPr>
          <a:lstStyle/>
          <a:p>
            <a:pPr algn="just">
              <a:lnSpc>
                <a:spcPct val="150000"/>
              </a:lnSpc>
            </a:pPr>
            <a:r>
              <a:rPr lang="en-US" sz="1800" b="1" i="0" u="none" strike="noStrike" dirty="0">
                <a:solidFill>
                  <a:srgbClr val="1155CC"/>
                </a:solidFill>
                <a:effectLst/>
                <a:latin typeface="Arial" panose="020B0604020202020204" pitchFamily="34" charset="0"/>
              </a:rPr>
              <a:t>Importance of Employee Engagement</a:t>
            </a:r>
          </a:p>
          <a:p>
            <a:pPr algn="just">
              <a:lnSpc>
                <a:spcPct val="150000"/>
              </a:lnSpc>
            </a:pPr>
            <a:r>
              <a:rPr lang="en-US" sz="1800" b="1" i="0" u="none" strike="noStrike" dirty="0">
                <a:solidFill>
                  <a:srgbClr val="000000"/>
                </a:solidFill>
                <a:effectLst/>
                <a:latin typeface="Arial" panose="020B0604020202020204" pitchFamily="34" charset="0"/>
              </a:rPr>
              <a:t>Increases productivity</a:t>
            </a:r>
            <a:endParaRPr lang="en-US" b="1" dirty="0">
              <a:solidFill>
                <a:srgbClr val="000000"/>
              </a:solidFill>
              <a:latin typeface="Arial" panose="020B0604020202020204" pitchFamily="34" charset="0"/>
            </a:endParaRPr>
          </a:p>
          <a:p>
            <a:pPr marL="285750" indent="-285750" algn="just">
              <a:lnSpc>
                <a:spcPct val="150000"/>
              </a:lnSpc>
              <a:buFont typeface="Arial" panose="020B0604020202020204" pitchFamily="34" charset="0"/>
              <a:buChar char="•"/>
            </a:pPr>
            <a:r>
              <a:rPr lang="en-US" dirty="0">
                <a:solidFill>
                  <a:srgbClr val="000000"/>
                </a:solidFill>
                <a:latin typeface="Arial" panose="020B0604020202020204" pitchFamily="34" charset="0"/>
              </a:rPr>
              <a:t>Employee engagement programs also increase the productivity of the employees of the hotel </a:t>
            </a:r>
          </a:p>
          <a:p>
            <a:pPr marL="285750" indent="-285750" algn="just">
              <a:lnSpc>
                <a:spcPct val="150000"/>
              </a:lnSpc>
              <a:buFont typeface="Arial" panose="020B0604020202020204" pitchFamily="34" charset="0"/>
              <a:buChar char="•"/>
            </a:pPr>
            <a:r>
              <a:rPr lang="en-US" dirty="0">
                <a:solidFill>
                  <a:srgbClr val="000000"/>
                </a:solidFill>
                <a:latin typeface="Arial" panose="020B0604020202020204" pitchFamily="34" charset="0"/>
              </a:rPr>
              <a:t>They get an understanding of how the organisation considers the value of their refreshments and growth </a:t>
            </a:r>
          </a:p>
          <a:p>
            <a:pPr marL="285750" indent="-285750" algn="just">
              <a:lnSpc>
                <a:spcPct val="150000"/>
              </a:lnSpc>
              <a:buFont typeface="Arial" panose="020B0604020202020204" pitchFamily="34" charset="0"/>
              <a:buChar char="•"/>
            </a:pPr>
            <a:r>
              <a:rPr lang="en-US" dirty="0">
                <a:solidFill>
                  <a:srgbClr val="000000"/>
                </a:solidFill>
                <a:latin typeface="Arial" panose="020B0604020202020204" pitchFamily="34" charset="0"/>
              </a:rPr>
              <a:t>Employee engagement programs boost the overall productivity of the employees of the </a:t>
            </a:r>
            <a:r>
              <a:rPr lang="en-US" dirty="0" err="1">
                <a:solidFill>
                  <a:srgbClr val="000000"/>
                </a:solidFill>
                <a:latin typeface="Arial" panose="020B0604020202020204" pitchFamily="34" charset="0"/>
              </a:rPr>
              <a:t>organisations</a:t>
            </a:r>
            <a:r>
              <a:rPr lang="en-US" dirty="0">
                <a:solidFill>
                  <a:srgbClr val="000000"/>
                </a:solidFill>
                <a:latin typeface="Arial" panose="020B0604020202020204" pitchFamily="34" charset="0"/>
              </a:rPr>
              <a:t>. </a:t>
            </a:r>
          </a:p>
        </p:txBody>
      </p:sp>
    </p:spTree>
    <p:extLst>
      <p:ext uri="{BB962C8B-B14F-4D97-AF65-F5344CB8AC3E}">
        <p14:creationId xmlns:p14="http://schemas.microsoft.com/office/powerpoint/2010/main" val="30449740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EAD02551-F5DA-B4D6-D6D7-71B60995216A}"/>
              </a:ext>
            </a:extLst>
          </p:cNvPr>
          <p:cNvSpPr/>
          <p:nvPr/>
        </p:nvSpPr>
        <p:spPr>
          <a:xfrm rot="10116917">
            <a:off x="-716849" y="-280217"/>
            <a:ext cx="3463464" cy="878745"/>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AA56F071-340A-BC7D-2EDC-A60ED5292978}"/>
              </a:ext>
            </a:extLst>
          </p:cNvPr>
          <p:cNvSpPr/>
          <p:nvPr/>
        </p:nvSpPr>
        <p:spPr>
          <a:xfrm rot="10116917">
            <a:off x="9140584" y="6301453"/>
            <a:ext cx="3463464" cy="878745"/>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DEB4410-EC34-8725-18B1-BB7858793D62}"/>
              </a:ext>
            </a:extLst>
          </p:cNvPr>
          <p:cNvSpPr txBox="1"/>
          <p:nvPr/>
        </p:nvSpPr>
        <p:spPr>
          <a:xfrm>
            <a:off x="2137786" y="2425563"/>
            <a:ext cx="8734530" cy="2534027"/>
          </a:xfrm>
          <a:prstGeom prst="rect">
            <a:avLst/>
          </a:prstGeom>
          <a:noFill/>
        </p:spPr>
        <p:txBody>
          <a:bodyPr wrap="square">
            <a:spAutoFit/>
          </a:bodyPr>
          <a:lstStyle/>
          <a:p>
            <a:pPr algn="just">
              <a:lnSpc>
                <a:spcPct val="150000"/>
              </a:lnSpc>
            </a:pPr>
            <a:r>
              <a:rPr lang="en-US" sz="1800" b="1" i="0" u="none" strike="noStrike" dirty="0">
                <a:solidFill>
                  <a:srgbClr val="1155CC"/>
                </a:solidFill>
                <a:effectLst/>
                <a:latin typeface="Arial" panose="020B0604020202020204" pitchFamily="34" charset="0"/>
              </a:rPr>
              <a:t>Importance of Employee Engagement</a:t>
            </a:r>
          </a:p>
          <a:p>
            <a:pPr algn="just">
              <a:lnSpc>
                <a:spcPct val="150000"/>
              </a:lnSpc>
            </a:pPr>
            <a:r>
              <a:rPr lang="en-US" sz="1800" b="1" i="0" u="none" strike="noStrike" dirty="0">
                <a:solidFill>
                  <a:srgbClr val="000000"/>
                </a:solidFill>
                <a:effectLst/>
                <a:latin typeface="Arial" panose="020B0604020202020204" pitchFamily="34" charset="0"/>
              </a:rPr>
              <a:t>Productive communication</a:t>
            </a:r>
            <a:endParaRPr lang="en-US" b="1" dirty="0">
              <a:solidFill>
                <a:srgbClr val="000000"/>
              </a:solidFill>
              <a:latin typeface="Arial" panose="020B0604020202020204" pitchFamily="34" charset="0"/>
            </a:endParaRPr>
          </a:p>
          <a:p>
            <a:pPr marL="285750" indent="-285750" algn="just">
              <a:lnSpc>
                <a:spcPct val="150000"/>
              </a:lnSpc>
              <a:buFont typeface="Arial" panose="020B0604020202020204" pitchFamily="34" charset="0"/>
              <a:buChar char="•"/>
            </a:pPr>
            <a:r>
              <a:rPr lang="en-US" dirty="0">
                <a:solidFill>
                  <a:srgbClr val="000000"/>
                </a:solidFill>
                <a:latin typeface="Arial" panose="020B0604020202020204" pitchFamily="34" charset="0"/>
              </a:rPr>
              <a:t>Help employees to develop their communication skills </a:t>
            </a:r>
          </a:p>
          <a:p>
            <a:pPr marL="285750" indent="-285750" algn="just">
              <a:lnSpc>
                <a:spcPct val="150000"/>
              </a:lnSpc>
              <a:buFont typeface="Arial" panose="020B0604020202020204" pitchFamily="34" charset="0"/>
              <a:buChar char="•"/>
            </a:pPr>
            <a:r>
              <a:rPr lang="en-US" dirty="0">
                <a:solidFill>
                  <a:srgbClr val="000000"/>
                </a:solidFill>
                <a:latin typeface="Arial" panose="020B0604020202020204" pitchFamily="34" charset="0"/>
              </a:rPr>
              <a:t>The training sessions on communication and how they can communicate better and more effectively with their line managers </a:t>
            </a:r>
          </a:p>
          <a:p>
            <a:pPr marL="285750" indent="-285750" algn="just">
              <a:lnSpc>
                <a:spcPct val="150000"/>
              </a:lnSpc>
              <a:buFont typeface="Arial" panose="020B0604020202020204" pitchFamily="34" charset="0"/>
              <a:buChar char="•"/>
            </a:pPr>
            <a:r>
              <a:rPr lang="en-US" dirty="0">
                <a:solidFill>
                  <a:srgbClr val="000000"/>
                </a:solidFill>
                <a:latin typeface="Arial" panose="020B0604020202020204" pitchFamily="34" charset="0"/>
              </a:rPr>
              <a:t>The customers or clients can help them to excel better at their respective roles. </a:t>
            </a:r>
          </a:p>
        </p:txBody>
      </p:sp>
    </p:spTree>
    <p:extLst>
      <p:ext uri="{BB962C8B-B14F-4D97-AF65-F5344CB8AC3E}">
        <p14:creationId xmlns:p14="http://schemas.microsoft.com/office/powerpoint/2010/main" val="3627138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EAD02551-F5DA-B4D6-D6D7-71B60995216A}"/>
              </a:ext>
            </a:extLst>
          </p:cNvPr>
          <p:cNvSpPr/>
          <p:nvPr/>
        </p:nvSpPr>
        <p:spPr>
          <a:xfrm rot="10116917">
            <a:off x="-716849" y="-280217"/>
            <a:ext cx="3463464" cy="878745"/>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AA56F071-340A-BC7D-2EDC-A60ED5292978}"/>
              </a:ext>
            </a:extLst>
          </p:cNvPr>
          <p:cNvSpPr/>
          <p:nvPr/>
        </p:nvSpPr>
        <p:spPr>
          <a:xfrm rot="10116917">
            <a:off x="9140584" y="6301453"/>
            <a:ext cx="3463464" cy="878745"/>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DEB4410-EC34-8725-18B1-BB7858793D62}"/>
              </a:ext>
            </a:extLst>
          </p:cNvPr>
          <p:cNvSpPr txBox="1"/>
          <p:nvPr/>
        </p:nvSpPr>
        <p:spPr>
          <a:xfrm>
            <a:off x="2039815" y="2053774"/>
            <a:ext cx="8734530" cy="2125069"/>
          </a:xfrm>
          <a:prstGeom prst="rect">
            <a:avLst/>
          </a:prstGeom>
          <a:noFill/>
        </p:spPr>
        <p:txBody>
          <a:bodyPr wrap="square">
            <a:spAutoFit/>
          </a:bodyPr>
          <a:lstStyle/>
          <a:p>
            <a:pPr algn="just">
              <a:lnSpc>
                <a:spcPct val="150000"/>
              </a:lnSpc>
            </a:pPr>
            <a:r>
              <a:rPr lang="en-US" sz="1800" b="1" i="0" u="none" strike="noStrike" dirty="0">
                <a:solidFill>
                  <a:srgbClr val="1155CC"/>
                </a:solidFill>
                <a:effectLst/>
                <a:latin typeface="Arial" panose="020B0604020202020204" pitchFamily="34" charset="0"/>
              </a:rPr>
              <a:t>Importance of Employee Engagement</a:t>
            </a:r>
          </a:p>
          <a:p>
            <a:pPr algn="just">
              <a:lnSpc>
                <a:spcPct val="150000"/>
              </a:lnSpc>
            </a:pPr>
            <a:r>
              <a:rPr lang="en-US" sz="1800" b="1" i="0" u="none" strike="noStrike" dirty="0">
                <a:solidFill>
                  <a:srgbClr val="000000"/>
                </a:solidFill>
                <a:effectLst/>
                <a:latin typeface="Arial" panose="020B0604020202020204" pitchFamily="34" charset="0"/>
              </a:rPr>
              <a:t>Builds relationships among employees</a:t>
            </a:r>
            <a:endParaRPr lang="en-US" b="1" dirty="0">
              <a:solidFill>
                <a:srgbClr val="000000"/>
              </a:solidFill>
              <a:latin typeface="Arial" panose="020B0604020202020204" pitchFamily="34" charset="0"/>
            </a:endParaRPr>
          </a:p>
          <a:p>
            <a:pPr marL="285750" indent="-285750" algn="just">
              <a:lnSpc>
                <a:spcPct val="150000"/>
              </a:lnSpc>
              <a:buFont typeface="Arial" panose="020B0604020202020204" pitchFamily="34" charset="0"/>
              <a:buChar char="•"/>
            </a:pPr>
            <a:r>
              <a:rPr lang="en-US" dirty="0">
                <a:solidFill>
                  <a:srgbClr val="000000"/>
                </a:solidFill>
                <a:latin typeface="Arial" panose="020B0604020202020204" pitchFamily="34" charset="0"/>
              </a:rPr>
              <a:t>Employee engagement programs boost relationships among employees</a:t>
            </a:r>
          </a:p>
          <a:p>
            <a:pPr marL="285750" indent="-285750" algn="just">
              <a:lnSpc>
                <a:spcPct val="150000"/>
              </a:lnSpc>
              <a:buFont typeface="Arial" panose="020B0604020202020204" pitchFamily="34" charset="0"/>
              <a:buChar char="•"/>
            </a:pPr>
            <a:r>
              <a:rPr lang="en-US" dirty="0">
                <a:solidFill>
                  <a:srgbClr val="000000"/>
                </a:solidFill>
                <a:latin typeface="Arial" panose="020B0604020202020204" pitchFamily="34" charset="0"/>
              </a:rPr>
              <a:t>The employees get able to get to know each other more</a:t>
            </a:r>
          </a:p>
          <a:p>
            <a:pPr marL="285750" indent="-285750" algn="just">
              <a:lnSpc>
                <a:spcPct val="150000"/>
              </a:lnSpc>
              <a:buFont typeface="Arial" panose="020B0604020202020204" pitchFamily="34" charset="0"/>
              <a:buChar char="•"/>
            </a:pPr>
            <a:r>
              <a:rPr lang="en-US" dirty="0">
                <a:solidFill>
                  <a:srgbClr val="000000"/>
                </a:solidFill>
                <a:latin typeface="Arial" panose="020B0604020202020204" pitchFamily="34" charset="0"/>
              </a:rPr>
              <a:t>The relationships among the employees develop with time</a:t>
            </a:r>
          </a:p>
        </p:txBody>
      </p:sp>
    </p:spTree>
    <p:extLst>
      <p:ext uri="{BB962C8B-B14F-4D97-AF65-F5344CB8AC3E}">
        <p14:creationId xmlns:p14="http://schemas.microsoft.com/office/powerpoint/2010/main" val="14482850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EAD02551-F5DA-B4D6-D6D7-71B60995216A}"/>
              </a:ext>
            </a:extLst>
          </p:cNvPr>
          <p:cNvSpPr/>
          <p:nvPr/>
        </p:nvSpPr>
        <p:spPr>
          <a:xfrm rot="10116917">
            <a:off x="-716849" y="-280217"/>
            <a:ext cx="3463464" cy="878745"/>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AA56F071-340A-BC7D-2EDC-A60ED5292978}"/>
              </a:ext>
            </a:extLst>
          </p:cNvPr>
          <p:cNvSpPr/>
          <p:nvPr/>
        </p:nvSpPr>
        <p:spPr>
          <a:xfrm rot="10116917">
            <a:off x="9140584" y="6301453"/>
            <a:ext cx="3463464" cy="878745"/>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DEB4410-EC34-8725-18B1-BB7858793D62}"/>
              </a:ext>
            </a:extLst>
          </p:cNvPr>
          <p:cNvSpPr txBox="1"/>
          <p:nvPr/>
        </p:nvSpPr>
        <p:spPr>
          <a:xfrm>
            <a:off x="3848518" y="1390583"/>
            <a:ext cx="8734530" cy="369332"/>
          </a:xfrm>
          <a:prstGeom prst="rect">
            <a:avLst/>
          </a:prstGeom>
          <a:noFill/>
        </p:spPr>
        <p:txBody>
          <a:bodyPr wrap="square">
            <a:spAutoFit/>
          </a:bodyPr>
          <a:lstStyle/>
          <a:p>
            <a:pPr algn="just"/>
            <a:r>
              <a:rPr lang="en-US" sz="1800" b="1" i="0" u="none" strike="noStrike" dirty="0">
                <a:solidFill>
                  <a:srgbClr val="1155CC"/>
                </a:solidFill>
                <a:effectLst/>
                <a:latin typeface="Arial" panose="020B0604020202020204" pitchFamily="34" charset="0"/>
              </a:rPr>
              <a:t>Kahn’s Theory of Employee Engagement</a:t>
            </a:r>
            <a:endParaRPr lang="en-US" dirty="0"/>
          </a:p>
        </p:txBody>
      </p:sp>
      <p:pic>
        <p:nvPicPr>
          <p:cNvPr id="1026" name="Picture 2">
            <a:extLst>
              <a:ext uri="{FF2B5EF4-FFF2-40B4-BE49-F238E27FC236}">
                <a16:creationId xmlns:a16="http://schemas.microsoft.com/office/drawing/2014/main" id="{C0810FF9-09D7-0F85-11DB-C92B512846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01428" y="1889116"/>
            <a:ext cx="3989143" cy="357830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1AE1284-75F6-7F6D-1776-954BFAFC0C89}"/>
              </a:ext>
            </a:extLst>
          </p:cNvPr>
          <p:cNvSpPr txBox="1"/>
          <p:nvPr/>
        </p:nvSpPr>
        <p:spPr>
          <a:xfrm>
            <a:off x="2799272" y="5596618"/>
            <a:ext cx="7307664" cy="369332"/>
          </a:xfrm>
          <a:prstGeom prst="rect">
            <a:avLst/>
          </a:prstGeom>
          <a:noFill/>
        </p:spPr>
        <p:txBody>
          <a:bodyPr wrap="square">
            <a:spAutoFit/>
          </a:bodyPr>
          <a:lstStyle/>
          <a:p>
            <a:r>
              <a:rPr lang="en-US" sz="1800" b="0" i="0" u="none" strike="noStrike" dirty="0">
                <a:solidFill>
                  <a:srgbClr val="000000"/>
                </a:solidFill>
                <a:effectLst/>
                <a:latin typeface="Arial" panose="020B0604020202020204" pitchFamily="34" charset="0"/>
              </a:rPr>
              <a:t>Figure: Kahn/s theory of employee engagement (</a:t>
            </a:r>
            <a:r>
              <a:rPr lang="en-US" sz="1800" b="0" i="0" u="none" strike="noStrike" dirty="0" err="1">
                <a:solidFill>
                  <a:srgbClr val="000000"/>
                </a:solidFill>
                <a:effectLst/>
                <a:latin typeface="Arial" panose="020B0604020202020204" pitchFamily="34" charset="0"/>
              </a:rPr>
              <a:t>Jolankon</a:t>
            </a:r>
            <a:r>
              <a:rPr lang="en-US" sz="1800" b="0" i="0" u="none" strike="noStrike" dirty="0">
                <a:solidFill>
                  <a:srgbClr val="000000"/>
                </a:solidFill>
                <a:effectLst/>
                <a:latin typeface="Arial" panose="020B0604020202020204" pitchFamily="34" charset="0"/>
              </a:rPr>
              <a:t>, 2020)</a:t>
            </a:r>
            <a:endParaRPr lang="en-US" dirty="0"/>
          </a:p>
        </p:txBody>
      </p:sp>
    </p:spTree>
    <p:extLst>
      <p:ext uri="{BB962C8B-B14F-4D97-AF65-F5344CB8AC3E}">
        <p14:creationId xmlns:p14="http://schemas.microsoft.com/office/powerpoint/2010/main" val="29169228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EAD02551-F5DA-B4D6-D6D7-71B60995216A}"/>
              </a:ext>
            </a:extLst>
          </p:cNvPr>
          <p:cNvSpPr/>
          <p:nvPr/>
        </p:nvSpPr>
        <p:spPr>
          <a:xfrm rot="10116917">
            <a:off x="-716849" y="-280217"/>
            <a:ext cx="3463464" cy="878745"/>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AA56F071-340A-BC7D-2EDC-A60ED5292978}"/>
              </a:ext>
            </a:extLst>
          </p:cNvPr>
          <p:cNvSpPr/>
          <p:nvPr/>
        </p:nvSpPr>
        <p:spPr>
          <a:xfrm rot="10116917">
            <a:off x="9140584" y="6301453"/>
            <a:ext cx="3463464" cy="878745"/>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DEB4410-EC34-8725-18B1-BB7858793D62}"/>
              </a:ext>
            </a:extLst>
          </p:cNvPr>
          <p:cNvSpPr txBox="1"/>
          <p:nvPr/>
        </p:nvSpPr>
        <p:spPr>
          <a:xfrm>
            <a:off x="1858944" y="2053774"/>
            <a:ext cx="9013372" cy="4202561"/>
          </a:xfrm>
          <a:prstGeom prst="rect">
            <a:avLst/>
          </a:prstGeom>
          <a:noFill/>
        </p:spPr>
        <p:txBody>
          <a:bodyPr wrap="square">
            <a:spAutoFit/>
          </a:bodyPr>
          <a:lstStyle/>
          <a:p>
            <a:pPr algn="just">
              <a:lnSpc>
                <a:spcPct val="150000"/>
              </a:lnSpc>
            </a:pPr>
            <a:r>
              <a:rPr lang="en-US" sz="1800" b="1" i="0" u="none" strike="noStrike" dirty="0">
                <a:solidFill>
                  <a:srgbClr val="1155CC"/>
                </a:solidFill>
                <a:effectLst/>
                <a:latin typeface="Arial" panose="020B0604020202020204" pitchFamily="34" charset="0"/>
              </a:rPr>
              <a:t>Kahn’s Theory of Employee Engagement</a:t>
            </a:r>
            <a:endParaRPr lang="en-US" dirty="0"/>
          </a:p>
          <a:p>
            <a:pPr algn="just">
              <a:lnSpc>
                <a:spcPct val="150000"/>
              </a:lnSpc>
            </a:pPr>
            <a:r>
              <a:rPr lang="en-US" sz="1800" b="1" i="0" u="none" strike="noStrike" dirty="0">
                <a:solidFill>
                  <a:srgbClr val="000000"/>
                </a:solidFill>
                <a:effectLst/>
                <a:latin typeface="Arial" panose="020B0604020202020204" pitchFamily="34" charset="0"/>
              </a:rPr>
              <a:t>Meaningfulness</a:t>
            </a:r>
            <a:endParaRPr lang="en-US" b="1" dirty="0">
              <a:solidFill>
                <a:srgbClr val="000000"/>
              </a:solidFill>
              <a:latin typeface="Arial" panose="020B0604020202020204" pitchFamily="34" charset="0"/>
            </a:endParaRPr>
          </a:p>
          <a:p>
            <a:pPr marL="285750" indent="-285750" algn="just">
              <a:lnSpc>
                <a:spcPct val="150000"/>
              </a:lnSpc>
              <a:buFont typeface="Arial" panose="020B0604020202020204" pitchFamily="34" charset="0"/>
              <a:buChar char="•"/>
            </a:pPr>
            <a:r>
              <a:rPr lang="en-US" dirty="0">
                <a:solidFill>
                  <a:srgbClr val="000000"/>
                </a:solidFill>
                <a:latin typeface="Arial" panose="020B0604020202020204" pitchFamily="34" charset="0"/>
              </a:rPr>
              <a:t>It is important for the employees to be assured that their work is impactful for the organisation. </a:t>
            </a:r>
          </a:p>
          <a:p>
            <a:pPr marL="285750" indent="-285750" algn="just">
              <a:lnSpc>
                <a:spcPct val="150000"/>
              </a:lnSpc>
              <a:buFont typeface="Arial" panose="020B0604020202020204" pitchFamily="34" charset="0"/>
              <a:buChar char="•"/>
            </a:pPr>
            <a:r>
              <a:rPr lang="en-US" dirty="0">
                <a:solidFill>
                  <a:srgbClr val="000000"/>
                </a:solidFill>
                <a:latin typeface="Arial" panose="020B0604020202020204" pitchFamily="34" charset="0"/>
              </a:rPr>
              <a:t>They need to feel that the role they play for the hotel with their work is impacting the overall performance of the hotel </a:t>
            </a:r>
          </a:p>
          <a:p>
            <a:pPr marL="285750" indent="-285750" algn="just">
              <a:lnSpc>
                <a:spcPct val="150000"/>
              </a:lnSpc>
              <a:buFont typeface="Arial" panose="020B0604020202020204" pitchFamily="34" charset="0"/>
              <a:buChar char="•"/>
            </a:pPr>
            <a:r>
              <a:rPr lang="en-US" dirty="0">
                <a:solidFill>
                  <a:srgbClr val="000000"/>
                </a:solidFill>
                <a:latin typeface="Arial" panose="020B0604020202020204" pitchFamily="34" charset="0"/>
              </a:rPr>
              <a:t>It is important for the hotel to </a:t>
            </a:r>
            <a:r>
              <a:rPr lang="en-US" dirty="0" err="1">
                <a:solidFill>
                  <a:srgbClr val="000000"/>
                </a:solidFill>
                <a:latin typeface="Arial" panose="020B0604020202020204" pitchFamily="34" charset="0"/>
              </a:rPr>
              <a:t>recognise</a:t>
            </a:r>
            <a:r>
              <a:rPr lang="en-US" dirty="0">
                <a:solidFill>
                  <a:srgbClr val="000000"/>
                </a:solidFill>
                <a:latin typeface="Arial" panose="020B0604020202020204" pitchFamily="34" charset="0"/>
              </a:rPr>
              <a:t> the efforts that are being put in by the staff in a strategic manner. </a:t>
            </a:r>
          </a:p>
          <a:p>
            <a:pPr marL="285750" indent="-285750" algn="just">
              <a:lnSpc>
                <a:spcPct val="150000"/>
              </a:lnSpc>
              <a:buFont typeface="Arial" panose="020B0604020202020204" pitchFamily="34" charset="0"/>
              <a:buChar char="•"/>
            </a:pPr>
            <a:r>
              <a:rPr lang="en-US" dirty="0">
                <a:solidFill>
                  <a:srgbClr val="000000"/>
                </a:solidFill>
                <a:latin typeface="Arial" panose="020B0604020202020204" pitchFamily="34" charset="0"/>
              </a:rPr>
              <a:t>Providing awards and appreciating the employees would help the organisation in this regard. </a:t>
            </a:r>
          </a:p>
        </p:txBody>
      </p:sp>
    </p:spTree>
    <p:extLst>
      <p:ext uri="{BB962C8B-B14F-4D97-AF65-F5344CB8AC3E}">
        <p14:creationId xmlns:p14="http://schemas.microsoft.com/office/powerpoint/2010/main" val="18506333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EAD02551-F5DA-B4D6-D6D7-71B60995216A}"/>
              </a:ext>
            </a:extLst>
          </p:cNvPr>
          <p:cNvSpPr/>
          <p:nvPr/>
        </p:nvSpPr>
        <p:spPr>
          <a:xfrm rot="10116917">
            <a:off x="-716849" y="-280217"/>
            <a:ext cx="3463464" cy="878745"/>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AA56F071-340A-BC7D-2EDC-A60ED5292978}"/>
              </a:ext>
            </a:extLst>
          </p:cNvPr>
          <p:cNvSpPr/>
          <p:nvPr/>
        </p:nvSpPr>
        <p:spPr>
          <a:xfrm rot="10116917">
            <a:off x="9140584" y="6301453"/>
            <a:ext cx="3463464" cy="878745"/>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DEB4410-EC34-8725-18B1-BB7858793D62}"/>
              </a:ext>
            </a:extLst>
          </p:cNvPr>
          <p:cNvSpPr txBox="1"/>
          <p:nvPr/>
        </p:nvSpPr>
        <p:spPr>
          <a:xfrm>
            <a:off x="1589314" y="1842759"/>
            <a:ext cx="9013372" cy="4196020"/>
          </a:xfrm>
          <a:prstGeom prst="rect">
            <a:avLst/>
          </a:prstGeom>
          <a:noFill/>
        </p:spPr>
        <p:txBody>
          <a:bodyPr wrap="square">
            <a:spAutoFit/>
          </a:bodyPr>
          <a:lstStyle/>
          <a:p>
            <a:pPr algn="just">
              <a:lnSpc>
                <a:spcPct val="150000"/>
              </a:lnSpc>
            </a:pPr>
            <a:r>
              <a:rPr lang="en-US" sz="1800" b="1" i="0" u="none" strike="noStrike" dirty="0">
                <a:solidFill>
                  <a:srgbClr val="1155CC"/>
                </a:solidFill>
                <a:effectLst/>
                <a:latin typeface="Arial" panose="020B0604020202020204" pitchFamily="34" charset="0"/>
              </a:rPr>
              <a:t>Kahn’s Theory of Employee Engagement</a:t>
            </a:r>
            <a:endParaRPr lang="en-US" dirty="0"/>
          </a:p>
          <a:p>
            <a:pPr algn="just">
              <a:lnSpc>
                <a:spcPct val="150000"/>
              </a:lnSpc>
            </a:pPr>
            <a:r>
              <a:rPr lang="en-US" sz="1800" b="1" i="0" u="none" strike="noStrike" dirty="0">
                <a:solidFill>
                  <a:srgbClr val="000000"/>
                </a:solidFill>
                <a:effectLst/>
                <a:latin typeface="Arial" panose="020B0604020202020204" pitchFamily="34" charset="0"/>
              </a:rPr>
              <a:t>Safety</a:t>
            </a:r>
          </a:p>
          <a:p>
            <a:pPr marL="285750" indent="-285750" algn="just">
              <a:lnSpc>
                <a:spcPct val="150000"/>
              </a:lnSpc>
              <a:buFont typeface="Arial" panose="020B0604020202020204" pitchFamily="34" charset="0"/>
              <a:buChar char="•"/>
            </a:pPr>
            <a:r>
              <a:rPr lang="en-US" dirty="0">
                <a:solidFill>
                  <a:srgbClr val="000000"/>
                </a:solidFill>
                <a:latin typeface="Arial" panose="020B0604020202020204" pitchFamily="34" charset="0"/>
              </a:rPr>
              <a:t>Ensuring the safety of the staff is also important for the hotels to ensure that they would be engaging in their role for better performance. </a:t>
            </a:r>
          </a:p>
          <a:p>
            <a:pPr marL="285750" indent="-285750" algn="just">
              <a:lnSpc>
                <a:spcPct val="150000"/>
              </a:lnSpc>
              <a:buFont typeface="Arial" panose="020B0604020202020204" pitchFamily="34" charset="0"/>
              <a:buChar char="•"/>
            </a:pPr>
            <a:r>
              <a:rPr lang="en-US" dirty="0">
                <a:solidFill>
                  <a:srgbClr val="000000"/>
                </a:solidFill>
                <a:latin typeface="Arial" panose="020B0604020202020204" pitchFamily="34" charset="0"/>
              </a:rPr>
              <a:t>The constant fear of losing a job hampers the productivity of employees by more than 39% according to Statista </a:t>
            </a:r>
          </a:p>
          <a:p>
            <a:pPr marL="285750" indent="-285750" algn="just">
              <a:lnSpc>
                <a:spcPct val="150000"/>
              </a:lnSpc>
              <a:buFont typeface="Arial" panose="020B0604020202020204" pitchFamily="34" charset="0"/>
              <a:buChar char="•"/>
            </a:pPr>
            <a:r>
              <a:rPr lang="en-US" dirty="0">
                <a:solidFill>
                  <a:srgbClr val="000000"/>
                </a:solidFill>
                <a:latin typeface="Arial" panose="020B0604020202020204" pitchFamily="34" charset="0"/>
              </a:rPr>
              <a:t>To feel like their jobs are safe and they would not have to face any problems regarding their operations. </a:t>
            </a:r>
          </a:p>
          <a:p>
            <a:pPr marL="285750" indent="-285750" algn="just">
              <a:lnSpc>
                <a:spcPct val="150000"/>
              </a:lnSpc>
              <a:buFont typeface="Arial" panose="020B0604020202020204" pitchFamily="34" charset="0"/>
              <a:buChar char="•"/>
            </a:pPr>
            <a:r>
              <a:rPr lang="en-US" dirty="0">
                <a:solidFill>
                  <a:srgbClr val="000000"/>
                </a:solidFill>
                <a:latin typeface="Arial" panose="020B0604020202020204" pitchFamily="34" charset="0"/>
              </a:rPr>
              <a:t>If they are assured about their job and do not fear negative consequences, they would be more engaging with the jobs they have.</a:t>
            </a:r>
          </a:p>
        </p:txBody>
      </p:sp>
    </p:spTree>
    <p:extLst>
      <p:ext uri="{BB962C8B-B14F-4D97-AF65-F5344CB8AC3E}">
        <p14:creationId xmlns:p14="http://schemas.microsoft.com/office/powerpoint/2010/main" val="18754294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EAD02551-F5DA-B4D6-D6D7-71B60995216A}"/>
              </a:ext>
            </a:extLst>
          </p:cNvPr>
          <p:cNvSpPr/>
          <p:nvPr/>
        </p:nvSpPr>
        <p:spPr>
          <a:xfrm rot="10116917">
            <a:off x="-716849" y="-280217"/>
            <a:ext cx="3463464" cy="878745"/>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AA56F071-340A-BC7D-2EDC-A60ED5292978}"/>
              </a:ext>
            </a:extLst>
          </p:cNvPr>
          <p:cNvSpPr/>
          <p:nvPr/>
        </p:nvSpPr>
        <p:spPr>
          <a:xfrm rot="10116917">
            <a:off x="9140584" y="6301453"/>
            <a:ext cx="3463464" cy="878745"/>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DEB4410-EC34-8725-18B1-BB7858793D62}"/>
              </a:ext>
            </a:extLst>
          </p:cNvPr>
          <p:cNvSpPr txBox="1"/>
          <p:nvPr/>
        </p:nvSpPr>
        <p:spPr>
          <a:xfrm>
            <a:off x="1758461" y="1743218"/>
            <a:ext cx="9013372" cy="2534027"/>
          </a:xfrm>
          <a:prstGeom prst="rect">
            <a:avLst/>
          </a:prstGeom>
          <a:noFill/>
        </p:spPr>
        <p:txBody>
          <a:bodyPr wrap="square">
            <a:spAutoFit/>
          </a:bodyPr>
          <a:lstStyle/>
          <a:p>
            <a:pPr algn="just">
              <a:lnSpc>
                <a:spcPct val="150000"/>
              </a:lnSpc>
            </a:pPr>
            <a:r>
              <a:rPr lang="en-US" sz="1800" b="1" i="0" u="none" strike="noStrike" dirty="0">
                <a:solidFill>
                  <a:srgbClr val="1155CC"/>
                </a:solidFill>
                <a:effectLst/>
                <a:latin typeface="Arial" panose="020B0604020202020204" pitchFamily="34" charset="0"/>
              </a:rPr>
              <a:t>Kahn’s Theory of Employee Engagement</a:t>
            </a:r>
            <a:endParaRPr lang="en-US" dirty="0"/>
          </a:p>
          <a:p>
            <a:pPr algn="just">
              <a:lnSpc>
                <a:spcPct val="150000"/>
              </a:lnSpc>
            </a:pPr>
            <a:r>
              <a:rPr lang="en-US" sz="1800" b="1" i="0" u="none" strike="noStrike" dirty="0">
                <a:solidFill>
                  <a:srgbClr val="000000"/>
                </a:solidFill>
                <a:effectLst/>
                <a:latin typeface="Arial" panose="020B0604020202020204" pitchFamily="34" charset="0"/>
              </a:rPr>
              <a:t>Availability</a:t>
            </a:r>
            <a:endParaRPr lang="en-US" b="1" dirty="0">
              <a:solidFill>
                <a:srgbClr val="000000"/>
              </a:solidFill>
              <a:latin typeface="Arial" panose="020B0604020202020204" pitchFamily="34" charset="0"/>
            </a:endParaRPr>
          </a:p>
          <a:p>
            <a:pPr marL="285750" indent="-285750" algn="just">
              <a:lnSpc>
                <a:spcPct val="150000"/>
              </a:lnSpc>
              <a:buFont typeface="Arial" panose="020B0604020202020204" pitchFamily="34" charset="0"/>
              <a:buChar char="•"/>
            </a:pPr>
            <a:r>
              <a:rPr lang="en-US" dirty="0">
                <a:solidFill>
                  <a:srgbClr val="000000"/>
                </a:solidFill>
                <a:latin typeface="Arial" panose="020B0604020202020204" pitchFamily="34" charset="0"/>
              </a:rPr>
              <a:t>The feeling that the employees are being able to develop themselves with the job is a feeling that would boost the engagement of the employees with the organisation </a:t>
            </a:r>
          </a:p>
          <a:p>
            <a:pPr marL="285750" indent="-285750" algn="just">
              <a:lnSpc>
                <a:spcPct val="150000"/>
              </a:lnSpc>
              <a:buFont typeface="Arial" panose="020B0604020202020204" pitchFamily="34" charset="0"/>
              <a:buChar char="•"/>
            </a:pPr>
            <a:r>
              <a:rPr lang="en-US" dirty="0">
                <a:solidFill>
                  <a:srgbClr val="000000"/>
                </a:solidFill>
                <a:latin typeface="Arial" panose="020B0604020202020204" pitchFamily="34" charset="0"/>
              </a:rPr>
              <a:t>Ensure that the employees are working hard and achieving growth time. </a:t>
            </a:r>
          </a:p>
          <a:p>
            <a:pPr marL="285750" indent="-285750" algn="just">
              <a:lnSpc>
                <a:spcPct val="150000"/>
              </a:lnSpc>
              <a:buFont typeface="Arial" panose="020B0604020202020204" pitchFamily="34" charset="0"/>
              <a:buChar char="•"/>
            </a:pPr>
            <a:r>
              <a:rPr lang="en-US" dirty="0">
                <a:solidFill>
                  <a:srgbClr val="000000"/>
                </a:solidFill>
                <a:latin typeface="Arial" panose="020B0604020202020204" pitchFamily="34" charset="0"/>
              </a:rPr>
              <a:t>Arrange different training sessions so that the employees get empowered. </a:t>
            </a:r>
          </a:p>
        </p:txBody>
      </p:sp>
    </p:spTree>
    <p:extLst>
      <p:ext uri="{BB962C8B-B14F-4D97-AF65-F5344CB8AC3E}">
        <p14:creationId xmlns:p14="http://schemas.microsoft.com/office/powerpoint/2010/main" val="7366468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EAD02551-F5DA-B4D6-D6D7-71B60995216A}"/>
              </a:ext>
            </a:extLst>
          </p:cNvPr>
          <p:cNvSpPr/>
          <p:nvPr/>
        </p:nvSpPr>
        <p:spPr>
          <a:xfrm rot="10116917">
            <a:off x="-716849" y="-280217"/>
            <a:ext cx="3463464" cy="878745"/>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AA56F071-340A-BC7D-2EDC-A60ED5292978}"/>
              </a:ext>
            </a:extLst>
          </p:cNvPr>
          <p:cNvSpPr/>
          <p:nvPr/>
        </p:nvSpPr>
        <p:spPr>
          <a:xfrm rot="10116917">
            <a:off x="9140584" y="6301453"/>
            <a:ext cx="3463464" cy="878745"/>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D476CEF-3F01-0BB2-37C2-EFAA55CBD50E}"/>
              </a:ext>
            </a:extLst>
          </p:cNvPr>
          <p:cNvSpPr txBox="1"/>
          <p:nvPr/>
        </p:nvSpPr>
        <p:spPr>
          <a:xfrm>
            <a:off x="422032" y="931720"/>
            <a:ext cx="7033846" cy="5657959"/>
          </a:xfrm>
          <a:prstGeom prst="rect">
            <a:avLst/>
          </a:prstGeom>
          <a:noFill/>
        </p:spPr>
        <p:txBody>
          <a:bodyPr wrap="square">
            <a:spAutoFit/>
          </a:bodyPr>
          <a:lstStyle/>
          <a:p>
            <a:pPr algn="just" rtl="0">
              <a:lnSpc>
                <a:spcPct val="150000"/>
              </a:lnSpc>
              <a:spcBef>
                <a:spcPts val="2000"/>
              </a:spcBef>
              <a:spcAft>
                <a:spcPts val="600"/>
              </a:spcAft>
            </a:pPr>
            <a:r>
              <a:rPr lang="en-US" sz="2400" b="1" i="0" u="none" strike="noStrike" dirty="0">
                <a:solidFill>
                  <a:srgbClr val="1155CC"/>
                </a:solidFill>
                <a:effectLst/>
                <a:latin typeface="Arial" panose="020B0604020202020204" pitchFamily="34" charset="0"/>
              </a:rPr>
              <a:t>Examples of Employee Engagement</a:t>
            </a:r>
            <a:endParaRPr lang="en-US" b="1" dirty="0">
              <a:effectLst/>
            </a:endParaRPr>
          </a:p>
          <a:p>
            <a:pPr rtl="0">
              <a:lnSpc>
                <a:spcPct val="150000"/>
              </a:lnSpc>
              <a:spcBef>
                <a:spcPts val="0"/>
              </a:spcBef>
              <a:spcAft>
                <a:spcPts val="0"/>
              </a:spcAft>
            </a:pPr>
            <a:r>
              <a:rPr lang="en-US" sz="1800" b="0" i="0" u="none" strike="noStrike" dirty="0">
                <a:solidFill>
                  <a:srgbClr val="000000"/>
                </a:solidFill>
                <a:effectLst/>
                <a:latin typeface="Arial" panose="020B0604020202020204" pitchFamily="34" charset="0"/>
              </a:rPr>
              <a:t>Here are some of the employee engagement theories that are prevalent in the hotel industry:</a:t>
            </a:r>
          </a:p>
          <a:p>
            <a:pPr rtl="0">
              <a:lnSpc>
                <a:spcPct val="150000"/>
              </a:lnSpc>
              <a:spcBef>
                <a:spcPts val="0"/>
              </a:spcBef>
              <a:spcAft>
                <a:spcPts val="0"/>
              </a:spcAft>
            </a:pPr>
            <a:endParaRPr lang="en-US" b="0" dirty="0">
              <a:effectLst/>
            </a:endParaRPr>
          </a:p>
          <a:p>
            <a:pPr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Providing competitive salary packages to the employees. </a:t>
            </a:r>
          </a:p>
          <a:p>
            <a:pPr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Providing training sessions to the employees for their development. </a:t>
            </a:r>
          </a:p>
          <a:p>
            <a:pPr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Arranging tours and competitions for employees to increase their motivation. </a:t>
            </a:r>
          </a:p>
          <a:p>
            <a:pPr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Awarding employees for their outstanding performance. </a:t>
            </a:r>
          </a:p>
          <a:p>
            <a:pPr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Allow bonuses for employees who perform well. </a:t>
            </a:r>
          </a:p>
          <a:p>
            <a:pPr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Arial" panose="020B0604020202020204" pitchFamily="34" charset="0"/>
              </a:rPr>
              <a:t>Arranging interactive sessions to develop management-employee communication. </a:t>
            </a:r>
          </a:p>
        </p:txBody>
      </p:sp>
      <p:pic>
        <p:nvPicPr>
          <p:cNvPr id="4098" name="Picture 2" descr="Vevox Blog l Tips &amp; inspiration for unmissable meetings and classes">
            <a:extLst>
              <a:ext uri="{FF2B5EF4-FFF2-40B4-BE49-F238E27FC236}">
                <a16:creationId xmlns:a16="http://schemas.microsoft.com/office/drawing/2014/main" id="{1DD3C1FE-AAC5-EEEF-5A47-BB2529B8A5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17279" y="1712821"/>
            <a:ext cx="3954396" cy="263429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6F31EDD-BA48-92B4-6275-F9EFA925BC26}"/>
              </a:ext>
            </a:extLst>
          </p:cNvPr>
          <p:cNvSpPr txBox="1"/>
          <p:nvPr/>
        </p:nvSpPr>
        <p:spPr>
          <a:xfrm>
            <a:off x="6759903" y="4788354"/>
            <a:ext cx="5291420" cy="369332"/>
          </a:xfrm>
          <a:prstGeom prst="rect">
            <a:avLst/>
          </a:prstGeom>
          <a:noFill/>
        </p:spPr>
        <p:txBody>
          <a:bodyPr wrap="square">
            <a:spAutoFit/>
          </a:bodyPr>
          <a:lstStyle/>
          <a:p>
            <a:r>
              <a:rPr lang="en-US" dirty="0"/>
              <a:t>Figure: Staff training session </a:t>
            </a:r>
            <a:r>
              <a:rPr lang="en-US" sz="1800" b="0" i="0" u="none" strike="noStrike" dirty="0">
                <a:solidFill>
                  <a:srgbClr val="000000"/>
                </a:solidFill>
                <a:effectLst/>
                <a:latin typeface="Arial" panose="020B0604020202020204" pitchFamily="34" charset="0"/>
              </a:rPr>
              <a:t>(Gray &amp; Liguori, 2018)</a:t>
            </a:r>
            <a:r>
              <a:rPr lang="en-US" dirty="0"/>
              <a:t> </a:t>
            </a:r>
          </a:p>
        </p:txBody>
      </p:sp>
    </p:spTree>
    <p:extLst>
      <p:ext uri="{BB962C8B-B14F-4D97-AF65-F5344CB8AC3E}">
        <p14:creationId xmlns:p14="http://schemas.microsoft.com/office/powerpoint/2010/main" val="23272114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EAD02551-F5DA-B4D6-D6D7-71B60995216A}"/>
              </a:ext>
            </a:extLst>
          </p:cNvPr>
          <p:cNvSpPr/>
          <p:nvPr/>
        </p:nvSpPr>
        <p:spPr>
          <a:xfrm rot="10116917">
            <a:off x="-716849" y="-280217"/>
            <a:ext cx="3463464" cy="878745"/>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AA56F071-340A-BC7D-2EDC-A60ED5292978}"/>
              </a:ext>
            </a:extLst>
          </p:cNvPr>
          <p:cNvSpPr/>
          <p:nvPr/>
        </p:nvSpPr>
        <p:spPr>
          <a:xfrm rot="10116917">
            <a:off x="9140584" y="6301453"/>
            <a:ext cx="3463464" cy="878745"/>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E3306415-0D39-6E02-FBD3-C9681166E51E}"/>
              </a:ext>
            </a:extLst>
          </p:cNvPr>
          <p:cNvSpPr txBox="1"/>
          <p:nvPr/>
        </p:nvSpPr>
        <p:spPr>
          <a:xfrm>
            <a:off x="1977013" y="2044163"/>
            <a:ext cx="8694336" cy="3588803"/>
          </a:xfrm>
          <a:prstGeom prst="rect">
            <a:avLst/>
          </a:prstGeom>
          <a:noFill/>
        </p:spPr>
        <p:txBody>
          <a:bodyPr wrap="square">
            <a:spAutoFit/>
          </a:bodyPr>
          <a:lstStyle/>
          <a:p>
            <a:pPr algn="just" rtl="0">
              <a:lnSpc>
                <a:spcPct val="150000"/>
              </a:lnSpc>
              <a:spcBef>
                <a:spcPts val="2000"/>
              </a:spcBef>
              <a:spcAft>
                <a:spcPts val="600"/>
              </a:spcAft>
            </a:pPr>
            <a:r>
              <a:rPr lang="en-US" sz="2400" b="1" i="0" u="none" strike="noStrike" dirty="0">
                <a:solidFill>
                  <a:srgbClr val="1155CC"/>
                </a:solidFill>
                <a:effectLst/>
                <a:latin typeface="Arial" panose="020B0604020202020204" pitchFamily="34" charset="0"/>
              </a:rPr>
              <a:t>Conclusion</a:t>
            </a:r>
            <a:endParaRPr lang="en-US" b="1" dirty="0">
              <a:effectLst/>
            </a:endParaRPr>
          </a:p>
          <a:p>
            <a:pPr marL="285750" indent="-285750" algn="just">
              <a:lnSpc>
                <a:spcPct val="150000"/>
              </a:lnSpc>
              <a:spcBef>
                <a:spcPts val="0"/>
              </a:spcBef>
              <a:spcAft>
                <a:spcPts val="0"/>
              </a:spcAft>
              <a:buFont typeface="Arial" panose="020B0604020202020204" pitchFamily="34" charset="0"/>
              <a:buChar char="•"/>
            </a:pPr>
            <a:r>
              <a:rPr lang="en-US" dirty="0">
                <a:solidFill>
                  <a:srgbClr val="000000"/>
                </a:solidFill>
                <a:latin typeface="Arial" panose="020B0604020202020204" pitchFamily="34" charset="0"/>
              </a:rPr>
              <a:t>Employees develop their motivation to work harder when hotels think more consciously about developing their satisfaction level. </a:t>
            </a:r>
          </a:p>
          <a:p>
            <a:pPr marL="285750" indent="-285750" algn="just">
              <a:lnSpc>
                <a:spcPct val="150000"/>
              </a:lnSpc>
              <a:spcBef>
                <a:spcPts val="0"/>
              </a:spcBef>
              <a:spcAft>
                <a:spcPts val="0"/>
              </a:spcAft>
              <a:buFont typeface="Arial" panose="020B0604020202020204" pitchFamily="34" charset="0"/>
              <a:buChar char="•"/>
            </a:pPr>
            <a:r>
              <a:rPr lang="en-US" dirty="0" err="1">
                <a:solidFill>
                  <a:srgbClr val="000000"/>
                </a:solidFill>
                <a:latin typeface="Arial" panose="020B0604020202020204" pitchFamily="34" charset="0"/>
              </a:rPr>
              <a:t>Organisations</a:t>
            </a:r>
            <a:r>
              <a:rPr lang="en-US" dirty="0">
                <a:solidFill>
                  <a:srgbClr val="000000"/>
                </a:solidFill>
                <a:latin typeface="Arial" panose="020B0604020202020204" pitchFamily="34" charset="0"/>
              </a:rPr>
              <a:t> can develop their service level as employees would stay motivated to work harder. </a:t>
            </a:r>
          </a:p>
          <a:p>
            <a:pPr marL="285750" indent="-285750" algn="just">
              <a:lnSpc>
                <a:spcPct val="150000"/>
              </a:lnSpc>
              <a:spcBef>
                <a:spcPts val="0"/>
              </a:spcBef>
              <a:spcAft>
                <a:spcPts val="0"/>
              </a:spcAft>
              <a:buFont typeface="Arial" panose="020B0604020202020204" pitchFamily="34" charset="0"/>
              <a:buChar char="•"/>
            </a:pPr>
            <a:r>
              <a:rPr lang="en-US" dirty="0">
                <a:solidFill>
                  <a:srgbClr val="000000"/>
                </a:solidFill>
                <a:latin typeface="Arial" panose="020B0604020202020204" pitchFamily="34" charset="0"/>
              </a:rPr>
              <a:t>Thus, this is an essential matter that hotels all over the globe should look upon.</a:t>
            </a:r>
          </a:p>
          <a:p>
            <a:pPr algn="just">
              <a:lnSpc>
                <a:spcPct val="150000"/>
              </a:lnSpc>
            </a:pPr>
            <a:br>
              <a:rPr lang="en-US" dirty="0"/>
            </a:br>
            <a:endParaRPr lang="en-US" dirty="0"/>
          </a:p>
        </p:txBody>
      </p:sp>
    </p:spTree>
    <p:extLst>
      <p:ext uri="{BB962C8B-B14F-4D97-AF65-F5344CB8AC3E}">
        <p14:creationId xmlns:p14="http://schemas.microsoft.com/office/powerpoint/2010/main" val="5906060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EAD02551-F5DA-B4D6-D6D7-71B60995216A}"/>
              </a:ext>
            </a:extLst>
          </p:cNvPr>
          <p:cNvSpPr/>
          <p:nvPr/>
        </p:nvSpPr>
        <p:spPr>
          <a:xfrm rot="10116917">
            <a:off x="-716849" y="-280217"/>
            <a:ext cx="3463464" cy="878745"/>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AA56F071-340A-BC7D-2EDC-A60ED5292978}"/>
              </a:ext>
            </a:extLst>
          </p:cNvPr>
          <p:cNvSpPr/>
          <p:nvPr/>
        </p:nvSpPr>
        <p:spPr>
          <a:xfrm rot="10116917">
            <a:off x="9140584" y="6301453"/>
            <a:ext cx="3463464" cy="878745"/>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5A1E287A-D0C2-E322-FA10-2D027DA6AF26}"/>
              </a:ext>
            </a:extLst>
          </p:cNvPr>
          <p:cNvSpPr txBox="1"/>
          <p:nvPr/>
        </p:nvSpPr>
        <p:spPr>
          <a:xfrm>
            <a:off x="1252694" y="712872"/>
            <a:ext cx="9686611" cy="5249322"/>
          </a:xfrm>
          <a:prstGeom prst="rect">
            <a:avLst/>
          </a:prstGeom>
          <a:noFill/>
        </p:spPr>
        <p:txBody>
          <a:bodyPr wrap="square">
            <a:spAutoFit/>
          </a:bodyPr>
          <a:lstStyle/>
          <a:p>
            <a:pPr marL="457200" indent="-457200" algn="just">
              <a:lnSpc>
                <a:spcPct val="150000"/>
              </a:lnSpc>
              <a:spcAft>
                <a:spcPts val="800"/>
              </a:spcAft>
            </a:pPr>
            <a:r>
              <a:rPr lang="en-US" sz="2000" b="1" i="0" u="none" strike="noStrike" dirty="0">
                <a:solidFill>
                  <a:srgbClr val="1155CC"/>
                </a:solidFill>
                <a:effectLst/>
                <a:latin typeface="Arial" panose="020B0604020202020204" pitchFamily="34" charset="0"/>
              </a:rPr>
              <a:t>References</a:t>
            </a:r>
            <a:endParaRPr lang="en-US" sz="800" b="1" i="0" u="none" strike="noStrike" dirty="0">
              <a:solidFill>
                <a:srgbClr val="1155CC"/>
              </a:solidFill>
              <a:effectLst/>
              <a:latin typeface="Arial" panose="020B0604020202020204" pitchFamily="34" charset="0"/>
            </a:endParaRPr>
          </a:p>
          <a:p>
            <a:pPr marL="457200" indent="-457200" algn="just">
              <a:lnSpc>
                <a:spcPct val="150000"/>
              </a:lnSpc>
              <a:spcAft>
                <a:spcPts val="800"/>
              </a:spcAft>
            </a:pPr>
            <a:r>
              <a:rPr lang="en-GB" sz="1200" dirty="0" err="1">
                <a:effectLst/>
                <a:latin typeface="Arial" panose="020B0604020202020204" pitchFamily="34" charset="0"/>
                <a:ea typeface="Arial" panose="020B0604020202020204" pitchFamily="34" charset="0"/>
              </a:rPr>
              <a:t>Federman</a:t>
            </a:r>
            <a:r>
              <a:rPr lang="en-GB" sz="1200" dirty="0">
                <a:effectLst/>
                <a:latin typeface="Arial" panose="020B0604020202020204" pitchFamily="34" charset="0"/>
                <a:ea typeface="Arial" panose="020B0604020202020204" pitchFamily="34" charset="0"/>
              </a:rPr>
              <a:t>, B., 2014. Employee engagement: A roadmap for creating profits, optimizing performance, and increasing loyalty. Hoboken: John Wiley and Sons.</a:t>
            </a:r>
          </a:p>
          <a:p>
            <a:pPr marL="457200" indent="-457200" algn="just">
              <a:lnSpc>
                <a:spcPct val="150000"/>
              </a:lnSpc>
              <a:spcAft>
                <a:spcPts val="800"/>
              </a:spcAft>
            </a:pPr>
            <a:r>
              <a:rPr lang="en-GB" sz="1200" dirty="0">
                <a:effectLst/>
                <a:latin typeface="Arial" panose="020B0604020202020204" pitchFamily="34" charset="0"/>
                <a:ea typeface="Arial" panose="020B0604020202020204" pitchFamily="34" charset="0"/>
              </a:rPr>
              <a:t>Gomez, L., 2018. Employee engagement. Bradford: Emerald. </a:t>
            </a:r>
          </a:p>
          <a:p>
            <a:pPr marL="457200" indent="-457200" algn="just">
              <a:lnSpc>
                <a:spcPct val="150000"/>
              </a:lnSpc>
              <a:spcAft>
                <a:spcPts val="800"/>
              </a:spcAft>
            </a:pPr>
            <a:r>
              <a:rPr lang="en-GB" sz="1200" dirty="0">
                <a:effectLst/>
                <a:latin typeface="Arial" panose="020B0604020202020204" pitchFamily="34" charset="0"/>
                <a:ea typeface="Arial" panose="020B0604020202020204" pitchFamily="34" charset="0"/>
              </a:rPr>
              <a:t>Gray, W., and Liguori, S., 2018. Hotel and Motel Management and Operations. Upper Saddle River, NJ: PH/PTR.</a:t>
            </a:r>
          </a:p>
          <a:p>
            <a:pPr marL="457200" indent="-457200" algn="just">
              <a:lnSpc>
                <a:spcPct val="150000"/>
              </a:lnSpc>
              <a:spcAft>
                <a:spcPts val="800"/>
              </a:spcAft>
            </a:pPr>
            <a:r>
              <a:rPr lang="en-GB" sz="1200" dirty="0">
                <a:effectLst/>
                <a:latin typeface="Arial" panose="020B0604020202020204" pitchFamily="34" charset="0"/>
                <a:ea typeface="Arial" panose="020B0604020202020204" pitchFamily="34" charset="0"/>
              </a:rPr>
              <a:t>Huang, W., 2020. Job training satisfaction, job satisfaction, and job performance. Career Development and Job Satisfaction.</a:t>
            </a:r>
          </a:p>
          <a:p>
            <a:pPr marL="457200" indent="-457200" algn="just">
              <a:lnSpc>
                <a:spcPct val="150000"/>
              </a:lnSpc>
              <a:spcAft>
                <a:spcPts val="800"/>
              </a:spcAft>
            </a:pPr>
            <a:r>
              <a:rPr lang="en-GB" sz="1200" dirty="0">
                <a:effectLst/>
                <a:latin typeface="Arial" panose="020B0604020202020204" pitchFamily="34" charset="0"/>
                <a:ea typeface="Arial" panose="020B0604020202020204" pitchFamily="34" charset="0"/>
              </a:rPr>
              <a:t>Jackson, E., 2018. Hotel Management. New York, NY: Larsen and Keller.</a:t>
            </a:r>
          </a:p>
          <a:p>
            <a:pPr marL="457200" indent="-457200" algn="just">
              <a:lnSpc>
                <a:spcPct val="150000"/>
              </a:lnSpc>
              <a:spcAft>
                <a:spcPts val="800"/>
              </a:spcAft>
            </a:pPr>
            <a:r>
              <a:rPr lang="en-GB" sz="1200" dirty="0" err="1">
                <a:effectLst/>
                <a:latin typeface="Arial" panose="020B0604020202020204" pitchFamily="34" charset="0"/>
                <a:ea typeface="Arial" panose="020B0604020202020204" pitchFamily="34" charset="0"/>
              </a:rPr>
              <a:t>Jolankon</a:t>
            </a:r>
            <a:r>
              <a:rPr lang="en-GB" sz="1200" dirty="0">
                <a:effectLst/>
                <a:latin typeface="Arial" panose="020B0604020202020204" pitchFamily="34" charset="0"/>
                <a:ea typeface="Arial" panose="020B0604020202020204" pitchFamily="34" charset="0"/>
              </a:rPr>
              <a:t>, W., 2020. Job training satisfaction. Career Development.</a:t>
            </a:r>
          </a:p>
          <a:p>
            <a:pPr marL="457200" indent="-457200" algn="just">
              <a:lnSpc>
                <a:spcPct val="150000"/>
              </a:lnSpc>
              <a:spcAft>
                <a:spcPts val="800"/>
              </a:spcAft>
            </a:pPr>
            <a:r>
              <a:rPr lang="en-GB" sz="1200" dirty="0">
                <a:effectLst/>
                <a:latin typeface="Arial" panose="020B0604020202020204" pitchFamily="34" charset="0"/>
                <a:ea typeface="Arial" panose="020B0604020202020204" pitchFamily="34" charset="0"/>
              </a:rPr>
              <a:t>Kahn, M., 2019. Marvin Kahn's theory papers: For class or individual instruction. New York: Mills Music.</a:t>
            </a:r>
          </a:p>
          <a:p>
            <a:pPr marL="457200" indent="-457200" algn="just">
              <a:lnSpc>
                <a:spcPct val="150000"/>
              </a:lnSpc>
              <a:spcAft>
                <a:spcPts val="800"/>
              </a:spcAft>
            </a:pPr>
            <a:r>
              <a:rPr lang="en-GB" sz="1200" dirty="0">
                <a:effectLst/>
                <a:latin typeface="Arial" panose="020B0604020202020204" pitchFamily="34" charset="0"/>
                <a:ea typeface="Arial" panose="020B0604020202020204" pitchFamily="34" charset="0"/>
              </a:rPr>
              <a:t>Lowan, K., and Kioko, F., 2018. Effects of employee motivation on employee performance at Machakos County Government, Kenya. International Academic Journal of Humanities, 05(01), pp.32–38.</a:t>
            </a:r>
          </a:p>
          <a:p>
            <a:pPr marL="457200" indent="-457200" algn="just">
              <a:lnSpc>
                <a:spcPct val="150000"/>
              </a:lnSpc>
              <a:spcAft>
                <a:spcPts val="800"/>
              </a:spcAft>
            </a:pPr>
            <a:r>
              <a:rPr lang="en-GB" sz="1200" dirty="0" err="1">
                <a:effectLst/>
                <a:latin typeface="Arial" panose="020B0604020202020204" pitchFamily="34" charset="0"/>
                <a:ea typeface="Arial" panose="020B0604020202020204" pitchFamily="34" charset="0"/>
              </a:rPr>
              <a:t>Suffin</a:t>
            </a:r>
            <a:r>
              <a:rPr lang="en-GB" sz="1200" dirty="0">
                <a:effectLst/>
                <a:latin typeface="Arial" panose="020B0604020202020204" pitchFamily="34" charset="0"/>
                <a:ea typeface="Arial" panose="020B0604020202020204" pitchFamily="34" charset="0"/>
              </a:rPr>
              <a:t>, R., 2021. Hospitality. New York, NY: Ferguson.</a:t>
            </a:r>
          </a:p>
          <a:p>
            <a:pPr marL="457200" indent="-457200" algn="just">
              <a:lnSpc>
                <a:spcPct val="150000"/>
              </a:lnSpc>
              <a:spcAft>
                <a:spcPts val="800"/>
              </a:spcAft>
            </a:pPr>
            <a:r>
              <a:rPr lang="en-GB" sz="1200" dirty="0">
                <a:effectLst/>
                <a:latin typeface="Arial" panose="020B0604020202020204" pitchFamily="34" charset="0"/>
                <a:ea typeface="Arial" panose="020B0604020202020204" pitchFamily="34" charset="0"/>
              </a:rPr>
              <a:t>Watkins, R., and </a:t>
            </a:r>
            <a:r>
              <a:rPr lang="en-GB" sz="1200" dirty="0" err="1">
                <a:effectLst/>
                <a:latin typeface="Arial" panose="020B0604020202020204" pitchFamily="34" charset="0"/>
                <a:ea typeface="Arial" panose="020B0604020202020204" pitchFamily="34" charset="0"/>
              </a:rPr>
              <a:t>Fusch</a:t>
            </a:r>
            <a:r>
              <a:rPr lang="en-GB" sz="1200" dirty="0">
                <a:effectLst/>
                <a:latin typeface="Arial" panose="020B0604020202020204" pitchFamily="34" charset="0"/>
                <a:ea typeface="Arial" panose="020B0604020202020204" pitchFamily="34" charset="0"/>
              </a:rPr>
              <a:t>, P., 2022. Employee monetary compensation and employee job satisfaction.</a:t>
            </a:r>
          </a:p>
          <a:p>
            <a:pPr marL="457200" indent="-457200" algn="just">
              <a:lnSpc>
                <a:spcPct val="150000"/>
              </a:lnSpc>
              <a:spcAft>
                <a:spcPts val="800"/>
              </a:spcAft>
            </a:pPr>
            <a:r>
              <a:rPr lang="en-GB" sz="1200" dirty="0" err="1">
                <a:effectLst/>
                <a:latin typeface="Arial" panose="020B0604020202020204" pitchFamily="34" charset="0"/>
                <a:ea typeface="Arial" panose="020B0604020202020204" pitchFamily="34" charset="0"/>
              </a:rPr>
              <a:t>Zafrin</a:t>
            </a:r>
            <a:r>
              <a:rPr lang="en-GB" sz="1200" dirty="0">
                <a:effectLst/>
                <a:latin typeface="Arial" panose="020B0604020202020204" pitchFamily="34" charset="0"/>
                <a:ea typeface="Arial" panose="020B0604020202020204" pitchFamily="34" charset="0"/>
              </a:rPr>
              <a:t>, L., 2016. Facilitating the training session. Customer Service Training, pp.27–35. </a:t>
            </a:r>
          </a:p>
        </p:txBody>
      </p:sp>
    </p:spTree>
    <p:extLst>
      <p:ext uri="{BB962C8B-B14F-4D97-AF65-F5344CB8AC3E}">
        <p14:creationId xmlns:p14="http://schemas.microsoft.com/office/powerpoint/2010/main" val="38540093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1961</Words>
  <Application>Microsoft Office PowerPoint</Application>
  <PresentationFormat>Ecran lat</PresentationFormat>
  <Paragraphs>117</Paragraphs>
  <Slides>14</Slides>
  <Notes>14</Notes>
  <HiddenSlides>0</HiddenSlides>
  <MMClips>0</MMClips>
  <ScaleCrop>false</ScaleCrop>
  <HeadingPairs>
    <vt:vector size="6" baseType="variant">
      <vt:variant>
        <vt:lpstr>Fonturi utilizate</vt:lpstr>
      </vt:variant>
      <vt:variant>
        <vt:i4>3</vt:i4>
      </vt:variant>
      <vt:variant>
        <vt:lpstr>Temă</vt:lpstr>
      </vt:variant>
      <vt:variant>
        <vt:i4>1</vt:i4>
      </vt:variant>
      <vt:variant>
        <vt:lpstr>Titluri diapozitive</vt:lpstr>
      </vt:variant>
      <vt:variant>
        <vt:i4>14</vt:i4>
      </vt:variant>
    </vt:vector>
  </HeadingPairs>
  <TitlesOfParts>
    <vt:vector size="18" baseType="lpstr">
      <vt:lpstr>Arial</vt:lpstr>
      <vt:lpstr>Calibri</vt:lpstr>
      <vt:lpstr>Calibri Light</vt:lpstr>
      <vt:lpstr>Office Theme</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2022-11-22T15:38:48Z</dcterms:created>
  <dcterms:modified xsi:type="dcterms:W3CDTF">2022-12-04T22:25:57Z</dcterms:modified>
</cp:coreProperties>
</file>