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8" d="100"/>
          <a:sy n="78" d="100"/>
        </p:scale>
        <p:origin x="43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CF31AF8D-3D06-461B-B35C-95DA0463048A}" type="datetimeFigureOut">
              <a:rPr lang="en-GB" smtClean="0"/>
              <a:t>13/11/2017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9D69DA-FA6A-4B81-A205-F1CE2D44E386}"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8975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31AF8D-3D06-461B-B35C-95DA0463048A}" type="datetimeFigureOut">
              <a:rPr lang="en-GB" smtClean="0"/>
              <a:t>13/11/2017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9D69DA-FA6A-4B81-A205-F1CE2D44E386}" type="slidenum">
              <a:rPr lang="en-GB" smtClean="0"/>
              <a:t>‹#›</a:t>
            </a:fld>
            <a:endParaRPr lang="en-GB"/>
          </a:p>
        </p:txBody>
      </p:sp>
    </p:spTree>
    <p:extLst>
      <p:ext uri="{BB962C8B-B14F-4D97-AF65-F5344CB8AC3E}">
        <p14:creationId xmlns:p14="http://schemas.microsoft.com/office/powerpoint/2010/main" val="1208223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F31AF8D-3D06-461B-B35C-95DA0463048A}" type="datetimeFigureOut">
              <a:rPr lang="en-GB" smtClean="0"/>
              <a:t>13/11/2017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9D69DA-FA6A-4B81-A205-F1CE2D44E386}"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8821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F31AF8D-3D06-461B-B35C-95DA0463048A}" type="datetimeFigureOut">
              <a:rPr lang="en-GB" smtClean="0"/>
              <a:t>13/11/2017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9D69DA-FA6A-4B81-A205-F1CE2D44E386}" type="slidenum">
              <a:rPr lang="en-GB" smtClean="0"/>
              <a:t>‹#›</a:t>
            </a:fld>
            <a:endParaRPr lang="en-GB"/>
          </a:p>
        </p:txBody>
      </p:sp>
    </p:spTree>
    <p:extLst>
      <p:ext uri="{BB962C8B-B14F-4D97-AF65-F5344CB8AC3E}">
        <p14:creationId xmlns:p14="http://schemas.microsoft.com/office/powerpoint/2010/main" val="3145902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F31AF8D-3D06-461B-B35C-95DA0463048A}" type="datetimeFigureOut">
              <a:rPr lang="en-GB" smtClean="0"/>
              <a:t>13/11/2017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9D69DA-FA6A-4B81-A205-F1CE2D44E386}" type="slidenum">
              <a:rPr lang="en-GB" smtClean="0"/>
              <a:t>‹#›</a:t>
            </a:fld>
            <a:endParaRPr lang="en-GB"/>
          </a:p>
        </p:txBody>
      </p:sp>
    </p:spTree>
    <p:extLst>
      <p:ext uri="{BB962C8B-B14F-4D97-AF65-F5344CB8AC3E}">
        <p14:creationId xmlns:p14="http://schemas.microsoft.com/office/powerpoint/2010/main" val="749019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F31AF8D-3D06-461B-B35C-95DA0463048A}" type="datetimeFigureOut">
              <a:rPr lang="en-GB" smtClean="0"/>
              <a:t>13/11/2017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9D69DA-FA6A-4B81-A205-F1CE2D44E386}" type="slidenum">
              <a:rPr lang="en-GB" smtClean="0"/>
              <a:t>‹#›</a:t>
            </a:fld>
            <a:endParaRPr lang="en-GB"/>
          </a:p>
        </p:txBody>
      </p:sp>
    </p:spTree>
    <p:extLst>
      <p:ext uri="{BB962C8B-B14F-4D97-AF65-F5344CB8AC3E}">
        <p14:creationId xmlns:p14="http://schemas.microsoft.com/office/powerpoint/2010/main" val="944929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31AF8D-3D06-461B-B35C-95DA0463048A}" type="datetimeFigureOut">
              <a:rPr lang="en-GB" smtClean="0"/>
              <a:t>13/11/2017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9D69DA-FA6A-4B81-A205-F1CE2D44E386}" type="slidenum">
              <a:rPr lang="en-GB" smtClean="0"/>
              <a:t>‹#›</a:t>
            </a:fld>
            <a:endParaRPr lang="en-GB"/>
          </a:p>
        </p:txBody>
      </p:sp>
    </p:spTree>
    <p:extLst>
      <p:ext uri="{BB962C8B-B14F-4D97-AF65-F5344CB8AC3E}">
        <p14:creationId xmlns:p14="http://schemas.microsoft.com/office/powerpoint/2010/main" val="1531010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31AF8D-3D06-461B-B35C-95DA0463048A}" type="datetimeFigureOut">
              <a:rPr lang="en-GB" smtClean="0"/>
              <a:t>13/11/2017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9D69DA-FA6A-4B81-A205-F1CE2D44E386}" type="slidenum">
              <a:rPr lang="en-GB" smtClean="0"/>
              <a:t>‹#›</a:t>
            </a:fld>
            <a:endParaRPr lang="en-GB"/>
          </a:p>
        </p:txBody>
      </p:sp>
    </p:spTree>
    <p:extLst>
      <p:ext uri="{BB962C8B-B14F-4D97-AF65-F5344CB8AC3E}">
        <p14:creationId xmlns:p14="http://schemas.microsoft.com/office/powerpoint/2010/main" val="94183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31AF8D-3D06-461B-B35C-95DA0463048A}" type="datetimeFigureOut">
              <a:rPr lang="en-GB" smtClean="0"/>
              <a:t>13/11/2017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9D69DA-FA6A-4B81-A205-F1CE2D44E386}"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22407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31AF8D-3D06-461B-B35C-95DA0463048A}" type="datetimeFigureOut">
              <a:rPr lang="en-GB" smtClean="0"/>
              <a:t>13/11/2017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9D69DA-FA6A-4B81-A205-F1CE2D44E386}" type="slidenum">
              <a:rPr lang="en-GB" smtClean="0"/>
              <a:t>‹#›</a:t>
            </a:fld>
            <a:endParaRPr lang="en-GB"/>
          </a:p>
        </p:txBody>
      </p:sp>
    </p:spTree>
    <p:extLst>
      <p:ext uri="{BB962C8B-B14F-4D97-AF65-F5344CB8AC3E}">
        <p14:creationId xmlns:p14="http://schemas.microsoft.com/office/powerpoint/2010/main" val="26347106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31AF8D-3D06-461B-B35C-95DA0463048A}" type="datetimeFigureOut">
              <a:rPr lang="en-GB" smtClean="0"/>
              <a:t>13/11/2017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9D69DA-FA6A-4B81-A205-F1CE2D44E386}"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0625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F31AF8D-3D06-461B-B35C-95DA0463048A}" type="datetimeFigureOut">
              <a:rPr lang="en-GB" smtClean="0"/>
              <a:t>13/11/2017</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E9D69DA-FA6A-4B81-A205-F1CE2D44E386}"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77932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How to read an academic article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632187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Words don't communicate until they are strung together in an orderly sequence (sentence, paragraph, etc.). </a:t>
            </a:r>
            <a:endParaRPr lang="en-GB" dirty="0" smtClean="0"/>
          </a:p>
          <a:p>
            <a:r>
              <a:rPr lang="en-GB" dirty="0" smtClean="0"/>
              <a:t>To </a:t>
            </a:r>
            <a:r>
              <a:rPr lang="en-GB" dirty="0"/>
              <a:t>read in an effective way, you must begin by searching for this organization. </a:t>
            </a:r>
            <a:endParaRPr lang="en-GB" dirty="0" smtClean="0"/>
          </a:p>
          <a:p>
            <a:r>
              <a:rPr lang="en-GB" dirty="0" smtClean="0"/>
              <a:t>Without </a:t>
            </a:r>
            <a:r>
              <a:rPr lang="en-GB" dirty="0"/>
              <a:t>an understanding of the overall structure of the article, chapter, or paper that you are reading, it will be difficult to remember and understand what you have read. </a:t>
            </a:r>
          </a:p>
        </p:txBody>
      </p:sp>
    </p:spTree>
    <p:extLst>
      <p:ext uri="{BB962C8B-B14F-4D97-AF65-F5344CB8AC3E}">
        <p14:creationId xmlns:p14="http://schemas.microsoft.com/office/powerpoint/2010/main" val="4125218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Today we will go through some general guidelines that might help you read more effectively. </a:t>
            </a:r>
          </a:p>
          <a:p>
            <a:r>
              <a:rPr lang="en-GB" dirty="0" smtClean="0"/>
              <a:t>Although it may seem like these steps take a long time, they really don’t, and they will help you get the most important information from a reading more quickly and effectively. </a:t>
            </a:r>
          </a:p>
          <a:p>
            <a:endParaRPr lang="en-GB" dirty="0"/>
          </a:p>
        </p:txBody>
      </p:sp>
    </p:spTree>
    <p:extLst>
      <p:ext uri="{BB962C8B-B14F-4D97-AF65-F5344CB8AC3E}">
        <p14:creationId xmlns:p14="http://schemas.microsoft.com/office/powerpoint/2010/main" val="3217632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Preliminary: </a:t>
            </a:r>
            <a:endParaRPr lang="en-GB" dirty="0" smtClean="0"/>
          </a:p>
          <a:p>
            <a:r>
              <a:rPr lang="en-GB" dirty="0" smtClean="0"/>
              <a:t>1</a:t>
            </a:r>
            <a:r>
              <a:rPr lang="en-GB" dirty="0"/>
              <a:t>. Carefully read the title, identify whom the authors are and where they are from (their affiliation), and determine what year the article was written. All of these things may help you remember the article. </a:t>
            </a:r>
          </a:p>
          <a:p>
            <a:r>
              <a:rPr lang="en-GB" dirty="0"/>
              <a:t>2. Determine how long the article is. Determine overall organization: </a:t>
            </a:r>
          </a:p>
          <a:p>
            <a:endParaRPr lang="en-GB" dirty="0"/>
          </a:p>
        </p:txBody>
      </p:sp>
    </p:spTree>
    <p:extLst>
      <p:ext uri="{BB962C8B-B14F-4D97-AF65-F5344CB8AC3E}">
        <p14:creationId xmlns:p14="http://schemas.microsoft.com/office/powerpoint/2010/main" val="24711661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3. Read all of the major subheadings of the article first. Write them down on a piece of paper to help you remember later. If there are no subheadings then find the 'topic sentences' in each paragraph and jot them down to get the main ideas of the paper. </a:t>
            </a:r>
          </a:p>
          <a:p>
            <a:r>
              <a:rPr lang="en-GB" dirty="0"/>
              <a:t>4. If there is an 'abstract', also read this to get a general idea of what the article is about Concentrate on content: </a:t>
            </a:r>
          </a:p>
          <a:p>
            <a:endParaRPr lang="en-GB" dirty="0"/>
          </a:p>
        </p:txBody>
      </p:sp>
    </p:spTree>
    <p:extLst>
      <p:ext uri="{BB962C8B-B14F-4D97-AF65-F5344CB8AC3E}">
        <p14:creationId xmlns:p14="http://schemas.microsoft.com/office/powerpoint/2010/main" val="4154425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5. Identify what the main objectives or research questions of the article are and write them down. There are usually only 1-3 main objectives in any single writing. </a:t>
            </a:r>
            <a:endParaRPr lang="en-GB" dirty="0" smtClean="0"/>
          </a:p>
          <a:p>
            <a:r>
              <a:rPr lang="en-GB" dirty="0" smtClean="0"/>
              <a:t>These </a:t>
            </a:r>
            <a:r>
              <a:rPr lang="en-GB" dirty="0"/>
              <a:t>should be easy to find in all works of writing, but often they are not. </a:t>
            </a:r>
            <a:endParaRPr lang="en-GB" dirty="0" smtClean="0"/>
          </a:p>
          <a:p>
            <a:r>
              <a:rPr lang="en-GB" dirty="0" smtClean="0"/>
              <a:t>In </a:t>
            </a:r>
            <a:r>
              <a:rPr lang="en-GB" dirty="0"/>
              <a:t>general, you can often find these at the end of an introduction, or sometimes at the very beginning of the introduction. </a:t>
            </a:r>
            <a:endParaRPr lang="en-GB" dirty="0" smtClean="0"/>
          </a:p>
          <a:p>
            <a:r>
              <a:rPr lang="en-GB" dirty="0" smtClean="0"/>
              <a:t>If </a:t>
            </a:r>
            <a:r>
              <a:rPr lang="en-GB" dirty="0"/>
              <a:t>you cannot find what the main objectives of the article are in the introduction, then jump to the end of the article and try to find what the main conclusions are, and whether they restate the main objectives of the article. </a:t>
            </a:r>
          </a:p>
          <a:p>
            <a:endParaRPr lang="en-GB" dirty="0"/>
          </a:p>
        </p:txBody>
      </p:sp>
    </p:spTree>
    <p:extLst>
      <p:ext uri="{BB962C8B-B14F-4D97-AF65-F5344CB8AC3E}">
        <p14:creationId xmlns:p14="http://schemas.microsoft.com/office/powerpoint/2010/main" val="3204292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6. After you have figured out what the main 'questions' or objectives are of the article, then skip to the end and identify what the main conclusions are, and write these down. </a:t>
            </a:r>
            <a:endParaRPr lang="en-GB" dirty="0" smtClean="0"/>
          </a:p>
          <a:p>
            <a:r>
              <a:rPr lang="en-GB" dirty="0" smtClean="0"/>
              <a:t>Again</a:t>
            </a:r>
            <a:r>
              <a:rPr lang="en-GB" dirty="0"/>
              <a:t>, these are not always easy to find and you may have to read more than just the last paragraph. </a:t>
            </a:r>
          </a:p>
          <a:p>
            <a:endParaRPr lang="en-GB" dirty="0"/>
          </a:p>
        </p:txBody>
      </p:sp>
    </p:spTree>
    <p:extLst>
      <p:ext uri="{BB962C8B-B14F-4D97-AF65-F5344CB8AC3E}">
        <p14:creationId xmlns:p14="http://schemas.microsoft.com/office/powerpoint/2010/main" val="1498066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7. NOW, you are ready to read the article - you should already have a general idea what the main questions/issues are, you have a general idea of what the main conclusions are, and now you can concentrate on the intricacies of the author's logic and reasoning. </a:t>
            </a:r>
            <a:endParaRPr lang="en-GB" dirty="0" smtClean="0"/>
          </a:p>
          <a:p>
            <a:r>
              <a:rPr lang="en-GB" dirty="0" smtClean="0"/>
              <a:t>You </a:t>
            </a:r>
            <a:r>
              <a:rPr lang="en-GB" dirty="0"/>
              <a:t>should never read an article or book chapter from beginning to end like a novel - you do NOT want to be surprised by the ending. You should know the ending, and concentrate on the arguments and logical reasoning of the writer as you are reading the article. </a:t>
            </a:r>
          </a:p>
          <a:p>
            <a:endParaRPr lang="en-GB" dirty="0"/>
          </a:p>
        </p:txBody>
      </p:sp>
    </p:spTree>
    <p:extLst>
      <p:ext uri="{BB962C8B-B14F-4D97-AF65-F5344CB8AC3E}">
        <p14:creationId xmlns:p14="http://schemas.microsoft.com/office/powerpoint/2010/main" val="42852305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8. Be sure to read and understand ALL figures, tables and graphs. Most often, this is where the most important information is found! </a:t>
            </a:r>
          </a:p>
          <a:p>
            <a:endParaRPr lang="en-GB" dirty="0"/>
          </a:p>
        </p:txBody>
      </p:sp>
    </p:spTree>
    <p:extLst>
      <p:ext uri="{BB962C8B-B14F-4D97-AF65-F5344CB8AC3E}">
        <p14:creationId xmlns:p14="http://schemas.microsoft.com/office/powerpoint/2010/main" val="1663741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9. You should never finish reading unless you can answer the following questions: </a:t>
            </a:r>
            <a:endParaRPr lang="en-GB" dirty="0" smtClean="0"/>
          </a:p>
          <a:p>
            <a:pPr marL="0" indent="0">
              <a:buNone/>
            </a:pPr>
            <a:r>
              <a:rPr lang="en-GB" dirty="0"/>
              <a:t>	</a:t>
            </a:r>
            <a:r>
              <a:rPr lang="en-GB" dirty="0" smtClean="0"/>
              <a:t>'What </a:t>
            </a:r>
            <a:r>
              <a:rPr lang="en-GB" dirty="0"/>
              <a:t>was the main point of this article/chapter/paper?'; </a:t>
            </a:r>
            <a:endParaRPr lang="en-GB" dirty="0" smtClean="0"/>
          </a:p>
          <a:p>
            <a:pPr marL="0" indent="0">
              <a:buNone/>
            </a:pPr>
            <a:r>
              <a:rPr lang="en-GB" dirty="0"/>
              <a:t>	</a:t>
            </a:r>
            <a:r>
              <a:rPr lang="en-GB" dirty="0" smtClean="0"/>
              <a:t>'What </a:t>
            </a:r>
            <a:r>
              <a:rPr lang="en-GB" dirty="0"/>
              <a:t>were their main lines of reasoning and the evidence that </a:t>
            </a:r>
            <a:r>
              <a:rPr lang="en-GB" dirty="0" smtClean="0"/>
              <a:t>	they </a:t>
            </a:r>
            <a:r>
              <a:rPr lang="en-GB" dirty="0"/>
              <a:t>used?'; and </a:t>
            </a:r>
            <a:endParaRPr lang="en-GB" dirty="0" smtClean="0"/>
          </a:p>
          <a:p>
            <a:pPr marL="0" indent="0">
              <a:buNone/>
            </a:pPr>
            <a:r>
              <a:rPr lang="en-GB" dirty="0"/>
              <a:t>	</a:t>
            </a:r>
            <a:r>
              <a:rPr lang="en-GB" dirty="0" smtClean="0"/>
              <a:t>'What </a:t>
            </a:r>
            <a:r>
              <a:rPr lang="en-GB" dirty="0"/>
              <a:t>were their main conclusions?'. </a:t>
            </a:r>
            <a:endParaRPr lang="en-GB" dirty="0" smtClean="0"/>
          </a:p>
          <a:p>
            <a:pPr marL="0" indent="0">
              <a:buNone/>
            </a:pPr>
            <a:r>
              <a:rPr lang="en-GB" dirty="0" smtClean="0"/>
              <a:t>If </a:t>
            </a:r>
            <a:r>
              <a:rPr lang="en-GB" dirty="0"/>
              <a:t>you cannot answer these </a:t>
            </a:r>
            <a:r>
              <a:rPr lang="en-GB" dirty="0" smtClean="0"/>
              <a:t>questions</a:t>
            </a:r>
            <a:r>
              <a:rPr lang="en-GB" dirty="0"/>
              <a:t>, then re-do the above steps until you can. </a:t>
            </a:r>
          </a:p>
          <a:p>
            <a:endParaRPr lang="en-GB" dirty="0"/>
          </a:p>
        </p:txBody>
      </p:sp>
    </p:spTree>
    <p:extLst>
      <p:ext uri="{BB962C8B-B14F-4D97-AF65-F5344CB8AC3E}">
        <p14:creationId xmlns:p14="http://schemas.microsoft.com/office/powerpoint/2010/main" val="1912121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10. While doing the above activities, you should also keep track of what you think the major strengths and major weaknesses of the article are. </a:t>
            </a:r>
            <a:endParaRPr lang="en-GB" dirty="0" smtClean="0"/>
          </a:p>
          <a:p>
            <a:r>
              <a:rPr lang="en-GB" dirty="0" smtClean="0"/>
              <a:t>Summarize </a:t>
            </a:r>
            <a:r>
              <a:rPr lang="en-GB" dirty="0"/>
              <a:t>them after you have addressed all of the above issues. Usually, if you can address all of the above issues, then you have effectively read an article. </a:t>
            </a:r>
          </a:p>
          <a:p>
            <a:endParaRPr lang="en-GB" dirty="0"/>
          </a:p>
        </p:txBody>
      </p:sp>
    </p:spTree>
    <p:extLst>
      <p:ext uri="{BB962C8B-B14F-4D97-AF65-F5344CB8AC3E}">
        <p14:creationId xmlns:p14="http://schemas.microsoft.com/office/powerpoint/2010/main" val="10615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3</TotalTime>
  <Words>645</Words>
  <Application>Microsoft Office PowerPoint</Application>
  <PresentationFormat>Widescreen</PresentationFormat>
  <Paragraphs>27</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Tw Cen MT</vt:lpstr>
      <vt:lpstr>Tw Cen MT Condensed</vt:lpstr>
      <vt:lpstr>Wingdings 3</vt:lpstr>
      <vt:lpstr>Integral</vt:lpstr>
      <vt:lpstr>How to read an academic article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read an academic article</dc:title>
  <dc:creator>Administrator</dc:creator>
  <cp:lastModifiedBy>Marie Pitson</cp:lastModifiedBy>
  <cp:revision>2</cp:revision>
  <cp:lastPrinted>2017-11-13T07:37:29Z</cp:lastPrinted>
  <dcterms:created xsi:type="dcterms:W3CDTF">2017-10-30T08:31:15Z</dcterms:created>
  <dcterms:modified xsi:type="dcterms:W3CDTF">2017-11-13T07:37:34Z</dcterms:modified>
</cp:coreProperties>
</file>