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8"/>
  </p:handoutMasterIdLst>
  <p:sldIdLst>
    <p:sldId id="256" r:id="rId5"/>
    <p:sldId id="257" r:id="rId6"/>
    <p:sldId id="258" r:id="rId7"/>
    <p:sldId id="259" r:id="rId8"/>
    <p:sldId id="262" r:id="rId9"/>
    <p:sldId id="260" r:id="rId10"/>
    <p:sldId id="264" r:id="rId11"/>
    <p:sldId id="261" r:id="rId12"/>
    <p:sldId id="263" r:id="rId13"/>
    <p:sldId id="265" r:id="rId14"/>
    <p:sldId id="266" r:id="rId15"/>
    <p:sldId id="267" r:id="rId16"/>
    <p:sldId id="26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24/03/2020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7780"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estoftheleft.com/environmental_activism_opportunitie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johnelkington.com/archive/TBL-elkington-chapter.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ralphpaglia/8472715208/"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emerald.com/insight/search?q=Ambika%20Zutshi" TargetMode="External"/><Relationship Id="rId2" Type="http://schemas.openxmlformats.org/officeDocument/2006/relationships/hyperlink" Target="https://onlinelibrary.wiley.com/action/doSearch?ContribAuthorStored=Boiral%2C+Olivier" TargetMode="External"/><Relationship Id="rId1" Type="http://schemas.openxmlformats.org/officeDocument/2006/relationships/slideLayout" Target="../slideLayouts/slideLayout2.xml"/><Relationship Id="rId6" Type="http://schemas.openxmlformats.org/officeDocument/2006/relationships/hyperlink" Target="https://doi.org/10.1108/14777830410540144" TargetMode="External"/><Relationship Id="rId5" Type="http://schemas.openxmlformats.org/officeDocument/2006/relationships/hyperlink" Target="https://www.emerald.com/insight/publication/issn/1477-7835" TargetMode="External"/><Relationship Id="rId4" Type="http://schemas.openxmlformats.org/officeDocument/2006/relationships/hyperlink" Target="https://www.emerald.com/insight/search?q=Amrik%20S.%20Soh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124744"/>
            <a:ext cx="7992888" cy="4278337"/>
          </a:xfrm>
        </p:spPr>
        <p:txBody>
          <a:bodyPr>
            <a:normAutofit fontScale="90000"/>
          </a:bodyPr>
          <a:lstStyle/>
          <a:p>
            <a:pPr algn="l" fontAlgn="ctr"/>
            <a:r>
              <a:rPr lang="en-GB" sz="6000" b="1" dirty="0">
                <a:solidFill>
                  <a:srgbClr val="FF0000"/>
                </a:solidFill>
              </a:rPr>
              <a:t>Sustainable Leadership</a:t>
            </a:r>
            <a:br>
              <a:rPr lang="en-GB" sz="6000" b="1" dirty="0">
                <a:solidFill>
                  <a:srgbClr val="FF0000"/>
                </a:solidFill>
              </a:rPr>
            </a:br>
            <a:br>
              <a:rPr lang="en-GB" dirty="0">
                <a:solidFill>
                  <a:schemeClr val="bg1"/>
                </a:solidFill>
              </a:rPr>
            </a:br>
            <a:r>
              <a:rPr lang="en-US" dirty="0">
                <a:solidFill>
                  <a:srgbClr val="00090E"/>
                </a:solidFill>
                <a:latin typeface="inherit"/>
                <a:hlinkClick r:id="rId2">
                  <a:extLst>
                    <a:ext uri="{A12FA001-AC4F-418D-AE19-62706E023703}">
                      <ahyp:hlinkClr xmlns:ahyp="http://schemas.microsoft.com/office/drawing/2018/hyperlinkcolor" val="tx"/>
                    </a:ext>
                  </a:extLst>
                </a:hlinkClick>
              </a:rPr>
              <a:t>Workplace Culture and its impact on </a:t>
            </a:r>
            <a:r>
              <a:rPr lang="en-US" dirty="0" err="1">
                <a:solidFill>
                  <a:srgbClr val="00090E"/>
                </a:solidFill>
                <a:latin typeface="inherit"/>
                <a:hlinkClick r:id="rId2">
                  <a:extLst>
                    <a:ext uri="{A12FA001-AC4F-418D-AE19-62706E023703}">
                      <ahyp:hlinkClr xmlns:ahyp="http://schemas.microsoft.com/office/drawing/2018/hyperlinkcolor" val="tx"/>
                    </a:ext>
                  </a:extLst>
                </a:hlinkClick>
              </a:rPr>
              <a:t>Organisational</a:t>
            </a:r>
            <a:r>
              <a:rPr lang="en-US" dirty="0">
                <a:solidFill>
                  <a:srgbClr val="00090E"/>
                </a:solidFill>
                <a:latin typeface="inherit"/>
                <a:hlinkClick r:id="rId2">
                  <a:extLst>
                    <a:ext uri="{A12FA001-AC4F-418D-AE19-62706E023703}">
                      <ahyp:hlinkClr xmlns:ahyp="http://schemas.microsoft.com/office/drawing/2018/hyperlinkcolor" val="tx"/>
                    </a:ext>
                  </a:extLst>
                </a:hlinkClick>
              </a:rPr>
              <a:t> Efficiency </a:t>
            </a:r>
            <a:r>
              <a:rPr lang="en-US" u="sng" dirty="0">
                <a:solidFill>
                  <a:srgbClr val="00090E"/>
                </a:solidFill>
                <a:latin typeface="inherit"/>
                <a:hlinkClick r:id="rId2">
                  <a:extLst>
                    <a:ext uri="{A12FA001-AC4F-418D-AE19-62706E023703}">
                      <ahyp:hlinkClr xmlns:ahyp="http://schemas.microsoft.com/office/drawing/2018/hyperlinkcolor" val="tx"/>
                    </a:ext>
                  </a:extLst>
                </a:hlinkClick>
              </a:rPr>
              <a:t>(BMSW5105_LON)</a:t>
            </a:r>
            <a:r>
              <a:rPr lang="en-US" u="sng" dirty="0">
                <a:solidFill>
                  <a:srgbClr val="00090E"/>
                </a:solidFill>
                <a:latin typeface="inherit"/>
              </a:rPr>
              <a:t> </a:t>
            </a:r>
            <a:r>
              <a:rPr lang="en-US" dirty="0">
                <a:solidFill>
                  <a:srgbClr val="00090E"/>
                </a:solidFill>
                <a:latin typeface="inherit"/>
              </a:rPr>
              <a:t>– Week 8</a:t>
            </a:r>
            <a:br>
              <a:rPr lang="en-US" u="sng" dirty="0">
                <a:solidFill>
                  <a:srgbClr val="00090E"/>
                </a:solidFill>
                <a:latin typeface="inherit"/>
              </a:rPr>
            </a:b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a:t>Objectives – </a:t>
            </a:r>
            <a:r>
              <a:rPr lang="en-GB" sz="4000" b="1" dirty="0"/>
              <a:t>at the end of this session you should be able to: </a:t>
            </a:r>
          </a:p>
        </p:txBody>
      </p:sp>
      <p:sp>
        <p:nvSpPr>
          <p:cNvPr id="3" name="Content Placeholder 2"/>
          <p:cNvSpPr>
            <a:spLocks noGrp="1"/>
          </p:cNvSpPr>
          <p:nvPr>
            <p:ph idx="1"/>
          </p:nvPr>
        </p:nvSpPr>
        <p:spPr>
          <a:xfrm>
            <a:off x="796752" y="1988840"/>
            <a:ext cx="7550496" cy="3528392"/>
          </a:xfrm>
        </p:spPr>
        <p:txBody>
          <a:bodyPr>
            <a:normAutofit lnSpcReduction="10000"/>
          </a:bodyPr>
          <a:lstStyle/>
          <a:p>
            <a:pPr marL="0" indent="0">
              <a:buNone/>
            </a:pPr>
            <a:r>
              <a:rPr lang="en-GB" dirty="0"/>
              <a:t>Explain the role of the workplace (employee voice) as a site for implanting environmental improvements</a:t>
            </a:r>
          </a:p>
          <a:p>
            <a:pPr marL="0" indent="0">
              <a:buNone/>
            </a:pPr>
            <a:r>
              <a:rPr lang="en-GB" dirty="0"/>
              <a:t>Describe the role of organizational leadership in influencing sustainability</a:t>
            </a:r>
          </a:p>
          <a:p>
            <a:pPr marL="0" indent="0">
              <a:buNone/>
            </a:pPr>
            <a:r>
              <a:rPr lang="en-GB" dirty="0"/>
              <a:t>Critically analyse pro-environment management strategies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Meaning of sustainability</a:t>
            </a:r>
          </a:p>
        </p:txBody>
      </p:sp>
      <p:sp>
        <p:nvSpPr>
          <p:cNvPr id="3" name="Content Placeholder 2"/>
          <p:cNvSpPr>
            <a:spLocks noGrp="1"/>
          </p:cNvSpPr>
          <p:nvPr>
            <p:ph idx="1"/>
          </p:nvPr>
        </p:nvSpPr>
        <p:spPr>
          <a:xfrm>
            <a:off x="457200" y="1340768"/>
            <a:ext cx="8229600" cy="4392487"/>
          </a:xfrm>
        </p:spPr>
        <p:txBody>
          <a:bodyPr>
            <a:normAutofit fontScale="85000" lnSpcReduction="20000"/>
          </a:bodyPr>
          <a:lstStyle/>
          <a:p>
            <a:pPr marL="6985" marR="26035" indent="152400" algn="just">
              <a:lnSpc>
                <a:spcPct val="117000"/>
              </a:lnSpc>
              <a:spcAft>
                <a:spcPts val="20"/>
              </a:spcAft>
            </a:pPr>
            <a:r>
              <a:rPr lang="en-GB" b="1" dirty="0">
                <a:solidFill>
                  <a:srgbClr val="181717"/>
                </a:solidFill>
                <a:latin typeface="Times New Roman" panose="02020603050405020304" pitchFamily="18" charset="0"/>
                <a:ea typeface="Times New Roman" panose="02020603050405020304" pitchFamily="18" charset="0"/>
              </a:rPr>
              <a:t> </a:t>
            </a:r>
            <a:r>
              <a:rPr lang="en-GB" dirty="0">
                <a:solidFill>
                  <a:srgbClr val="181717"/>
                </a:solidFill>
                <a:latin typeface="Times New Roman" panose="02020603050405020304" pitchFamily="18" charset="0"/>
                <a:ea typeface="Times New Roman" panose="02020603050405020304" pitchFamily="18" charset="0"/>
              </a:rPr>
              <a:t>Cited in the Brundtland Commission, sustainability ‘can be understood as an overarching worldview recognizing the interconnectedness of ecological, social, and economic factors in human activity’ (Docherty et al., 2009: 6). </a:t>
            </a:r>
          </a:p>
          <a:p>
            <a:pPr marL="6985" marR="26035" indent="152400" algn="just">
              <a:lnSpc>
                <a:spcPct val="117000"/>
              </a:lnSpc>
              <a:spcAft>
                <a:spcPts val="20"/>
              </a:spcAft>
            </a:pPr>
            <a:r>
              <a:rPr lang="en-GB" dirty="0">
                <a:solidFill>
                  <a:srgbClr val="181717"/>
                </a:solidFill>
                <a:latin typeface="Times New Roman" panose="02020603050405020304" pitchFamily="18" charset="0"/>
                <a:ea typeface="Times New Roman" panose="02020603050405020304" pitchFamily="18" charset="0"/>
              </a:rPr>
              <a:t>The Commission’s report also introduced ‘the concept of justice (within and between generations, global justice and justice through participation and democratic arrangements) as a central issue in relation to efforts to enhance sustainability’ (Lund, 2004: 43).</a:t>
            </a: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1E875-42D1-4253-A265-2762ECF18709}"/>
              </a:ext>
            </a:extLst>
          </p:cNvPr>
          <p:cNvSpPr>
            <a:spLocks noGrp="1"/>
          </p:cNvSpPr>
          <p:nvPr>
            <p:ph type="title"/>
          </p:nvPr>
        </p:nvSpPr>
        <p:spPr/>
        <p:txBody>
          <a:bodyPr/>
          <a:lstStyle/>
          <a:p>
            <a:r>
              <a:rPr lang="en-GB" b="1" dirty="0"/>
              <a:t>Environmental Management</a:t>
            </a:r>
          </a:p>
        </p:txBody>
      </p:sp>
      <p:sp>
        <p:nvSpPr>
          <p:cNvPr id="3" name="Content Placeholder 2">
            <a:extLst>
              <a:ext uri="{FF2B5EF4-FFF2-40B4-BE49-F238E27FC236}">
                <a16:creationId xmlns:a16="http://schemas.microsoft.com/office/drawing/2014/main" id="{9FCCAD40-06B5-418D-BCA4-4E2F5859C7CE}"/>
              </a:ext>
            </a:extLst>
          </p:cNvPr>
          <p:cNvSpPr>
            <a:spLocks noGrp="1"/>
          </p:cNvSpPr>
          <p:nvPr>
            <p:ph idx="1"/>
          </p:nvPr>
        </p:nvSpPr>
        <p:spPr/>
        <p:txBody>
          <a:bodyPr>
            <a:normAutofit fontScale="92500" lnSpcReduction="10000"/>
          </a:bodyPr>
          <a:lstStyle/>
          <a:p>
            <a:r>
              <a:rPr lang="en-GB" dirty="0">
                <a:solidFill>
                  <a:srgbClr val="181717"/>
                </a:solidFill>
                <a:latin typeface="Times New Roman" panose="02020603050405020304" pitchFamily="18" charset="0"/>
                <a:ea typeface="Times New Roman" panose="02020603050405020304" pitchFamily="18" charset="0"/>
              </a:rPr>
              <a:t>Is an attempt to control the human impact on and interaction with the natural environment in order to preserve natural resources. At the organizational level, </a:t>
            </a:r>
            <a:r>
              <a:rPr lang="en-GB" i="1" dirty="0">
                <a:solidFill>
                  <a:srgbClr val="181717"/>
                </a:solidFill>
                <a:latin typeface="Times New Roman" panose="02020603050405020304" pitchFamily="18" charset="0"/>
                <a:ea typeface="Times New Roman" panose="02020603050405020304" pitchFamily="18" charset="0"/>
              </a:rPr>
              <a:t>corporate environmental performance</a:t>
            </a:r>
            <a:r>
              <a:rPr lang="en-GB" dirty="0">
                <a:solidFill>
                  <a:srgbClr val="181717"/>
                </a:solidFill>
                <a:latin typeface="Times New Roman" panose="02020603050405020304" pitchFamily="18" charset="0"/>
                <a:ea typeface="Times New Roman" panose="02020603050405020304" pitchFamily="18" charset="0"/>
              </a:rPr>
              <a:t> refers to ‘organizational performance in managing natural resources and the natural environment in the process of conducting business’ (Ones and </a:t>
            </a:r>
            <a:r>
              <a:rPr lang="en-GB" dirty="0" err="1">
                <a:solidFill>
                  <a:srgbClr val="181717"/>
                </a:solidFill>
                <a:latin typeface="Times New Roman" panose="02020603050405020304" pitchFamily="18" charset="0"/>
                <a:ea typeface="Times New Roman" panose="02020603050405020304" pitchFamily="18" charset="0"/>
              </a:rPr>
              <a:t>Dilchert</a:t>
            </a:r>
            <a:r>
              <a:rPr lang="en-GB" dirty="0">
                <a:solidFill>
                  <a:srgbClr val="181717"/>
                </a:solidFill>
                <a:latin typeface="Times New Roman" panose="02020603050405020304" pitchFamily="18" charset="0"/>
                <a:ea typeface="Times New Roman" panose="02020603050405020304" pitchFamily="18" charset="0"/>
              </a:rPr>
              <a:t>, 2012: 450). </a:t>
            </a:r>
            <a:endParaRPr lang="en-GB" dirty="0"/>
          </a:p>
        </p:txBody>
      </p:sp>
    </p:spTree>
    <p:extLst>
      <p:ext uri="{BB962C8B-B14F-4D97-AF65-F5344CB8AC3E}">
        <p14:creationId xmlns:p14="http://schemas.microsoft.com/office/powerpoint/2010/main" val="1560054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612F6-F18B-4B14-BDDA-4B5B4C078D4B}"/>
              </a:ext>
            </a:extLst>
          </p:cNvPr>
          <p:cNvSpPr>
            <a:spLocks noGrp="1"/>
          </p:cNvSpPr>
          <p:nvPr>
            <p:ph type="title"/>
          </p:nvPr>
        </p:nvSpPr>
        <p:spPr/>
        <p:txBody>
          <a:bodyPr>
            <a:normAutofit fontScale="90000"/>
          </a:bodyPr>
          <a:lstStyle/>
          <a:p>
            <a:r>
              <a:rPr lang="en-GB" b="1" dirty="0"/>
              <a:t>Workplace pro-environmental behaviour  (WPEB)</a:t>
            </a:r>
          </a:p>
        </p:txBody>
      </p:sp>
      <p:sp>
        <p:nvSpPr>
          <p:cNvPr id="3" name="Content Placeholder 2">
            <a:extLst>
              <a:ext uri="{FF2B5EF4-FFF2-40B4-BE49-F238E27FC236}">
                <a16:creationId xmlns:a16="http://schemas.microsoft.com/office/drawing/2014/main" id="{9F12FE12-180D-4636-B5B0-3A184F6FC261}"/>
              </a:ext>
            </a:extLst>
          </p:cNvPr>
          <p:cNvSpPr>
            <a:spLocks noGrp="1"/>
          </p:cNvSpPr>
          <p:nvPr>
            <p:ph idx="1"/>
          </p:nvPr>
        </p:nvSpPr>
        <p:spPr/>
        <p:txBody>
          <a:bodyPr/>
          <a:lstStyle/>
          <a:p>
            <a:r>
              <a:rPr lang="en-GB" dirty="0">
                <a:solidFill>
                  <a:srgbClr val="181717"/>
                </a:solidFill>
                <a:latin typeface="Times New Roman" panose="02020603050405020304" pitchFamily="18" charset="0"/>
                <a:ea typeface="Times New Roman" panose="02020603050405020304" pitchFamily="18" charset="0"/>
              </a:rPr>
              <a:t>At the individual level, WPEB can be defined as ‘a systematic set of actions from a collective network of organizational actors spread across a company, team, and/or value chain’ (Kennedy et al., 2015: 370)</a:t>
            </a:r>
            <a:endParaRPr lang="en-GB" dirty="0"/>
          </a:p>
        </p:txBody>
      </p:sp>
      <p:pic>
        <p:nvPicPr>
          <p:cNvPr id="5" name="Picture 4" descr="A picture containing drawing&#10;&#10;Description automatically generated">
            <a:extLst>
              <a:ext uri="{FF2B5EF4-FFF2-40B4-BE49-F238E27FC236}">
                <a16:creationId xmlns:a16="http://schemas.microsoft.com/office/drawing/2014/main" id="{772C333B-5F40-47E5-8595-CFE561A92D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3814687"/>
            <a:ext cx="2801888" cy="1443112"/>
          </a:xfrm>
          <a:prstGeom prst="rect">
            <a:avLst/>
          </a:prstGeom>
        </p:spPr>
      </p:pic>
      <p:sp>
        <p:nvSpPr>
          <p:cNvPr id="6" name="TextBox 5">
            <a:extLst>
              <a:ext uri="{FF2B5EF4-FFF2-40B4-BE49-F238E27FC236}">
                <a16:creationId xmlns:a16="http://schemas.microsoft.com/office/drawing/2014/main" id="{F0858C95-863C-476F-8C5A-E55FCCBC885E}"/>
              </a:ext>
            </a:extLst>
          </p:cNvPr>
          <p:cNvSpPr txBox="1"/>
          <p:nvPr/>
        </p:nvSpPr>
        <p:spPr>
          <a:xfrm>
            <a:off x="6012160" y="5257799"/>
            <a:ext cx="2801888" cy="230832"/>
          </a:xfrm>
          <a:prstGeom prst="rect">
            <a:avLst/>
          </a:prstGeom>
          <a:noFill/>
        </p:spPr>
        <p:txBody>
          <a:bodyPr wrap="square" rtlCol="0">
            <a:spAutoFit/>
          </a:bodyPr>
          <a:lstStyle/>
          <a:p>
            <a:r>
              <a:rPr lang="en-GB" sz="900" dirty="0"/>
              <a:t>T</a:t>
            </a:r>
          </a:p>
        </p:txBody>
      </p:sp>
    </p:spTree>
    <p:extLst>
      <p:ext uri="{BB962C8B-B14F-4D97-AF65-F5344CB8AC3E}">
        <p14:creationId xmlns:p14="http://schemas.microsoft.com/office/powerpoint/2010/main" val="2451456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5082B-7F6D-4F00-A983-FC0F1F06D6D2}"/>
              </a:ext>
            </a:extLst>
          </p:cNvPr>
          <p:cNvSpPr>
            <a:spLocks noGrp="1"/>
          </p:cNvSpPr>
          <p:nvPr>
            <p:ph type="title"/>
          </p:nvPr>
        </p:nvSpPr>
        <p:spPr/>
        <p:txBody>
          <a:bodyPr/>
          <a:lstStyle/>
          <a:p>
            <a:r>
              <a:rPr lang="en-GB" b="1" dirty="0"/>
              <a:t>Triple Bottom Line </a:t>
            </a:r>
          </a:p>
        </p:txBody>
      </p:sp>
      <p:sp>
        <p:nvSpPr>
          <p:cNvPr id="3" name="Content Placeholder 2">
            <a:extLst>
              <a:ext uri="{FF2B5EF4-FFF2-40B4-BE49-F238E27FC236}">
                <a16:creationId xmlns:a16="http://schemas.microsoft.com/office/drawing/2014/main" id="{7FC6CB7B-0523-4B6D-B61F-89D3E1F16588}"/>
              </a:ext>
            </a:extLst>
          </p:cNvPr>
          <p:cNvSpPr>
            <a:spLocks noGrp="1"/>
          </p:cNvSpPr>
          <p:nvPr>
            <p:ph idx="1"/>
          </p:nvPr>
        </p:nvSpPr>
        <p:spPr/>
        <p:txBody>
          <a:bodyPr>
            <a:normAutofit fontScale="92500" lnSpcReduction="20000"/>
          </a:bodyPr>
          <a:lstStyle/>
          <a:p>
            <a:r>
              <a:rPr lang="en-GB" dirty="0"/>
              <a:t>John Elkington – useful model for sustainable management: all requiring organizational attention:</a:t>
            </a:r>
          </a:p>
          <a:p>
            <a:r>
              <a:rPr lang="en-GB" dirty="0"/>
              <a:t>People</a:t>
            </a:r>
          </a:p>
          <a:p>
            <a:r>
              <a:rPr lang="en-GB" dirty="0"/>
              <a:t>Planet</a:t>
            </a:r>
          </a:p>
          <a:p>
            <a:r>
              <a:rPr lang="en-GB" dirty="0"/>
              <a:t>Profit</a:t>
            </a:r>
          </a:p>
          <a:p>
            <a:endParaRPr lang="en-GB" dirty="0"/>
          </a:p>
          <a:p>
            <a:r>
              <a:rPr lang="en-GB" dirty="0">
                <a:hlinkClick r:id="rId2"/>
              </a:rPr>
              <a:t>https://www.johnelkington.com/archive/TBL-elkington-chapter.pdf</a:t>
            </a:r>
            <a:endParaRPr lang="en-GB" dirty="0"/>
          </a:p>
        </p:txBody>
      </p:sp>
    </p:spTree>
    <p:extLst>
      <p:ext uri="{BB962C8B-B14F-4D97-AF65-F5344CB8AC3E}">
        <p14:creationId xmlns:p14="http://schemas.microsoft.com/office/powerpoint/2010/main" val="2283184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A5F11-6048-4FB5-A5F5-01C3C6588DC7}"/>
              </a:ext>
            </a:extLst>
          </p:cNvPr>
          <p:cNvSpPr>
            <a:spLocks noGrp="1"/>
          </p:cNvSpPr>
          <p:nvPr>
            <p:ph type="title"/>
          </p:nvPr>
        </p:nvSpPr>
        <p:spPr/>
        <p:txBody>
          <a:bodyPr/>
          <a:lstStyle/>
          <a:p>
            <a:r>
              <a:rPr lang="en-GB" b="1" dirty="0"/>
              <a:t>Triple Bottom Line Example</a:t>
            </a:r>
          </a:p>
        </p:txBody>
      </p:sp>
      <p:pic>
        <p:nvPicPr>
          <p:cNvPr id="4" name="Content Placeholder 3">
            <a:extLst>
              <a:ext uri="{FF2B5EF4-FFF2-40B4-BE49-F238E27FC236}">
                <a16:creationId xmlns:a16="http://schemas.microsoft.com/office/drawing/2014/main" id="{CC468CBB-F339-4571-9DF8-50B55B79B8E4}"/>
              </a:ext>
            </a:extLst>
          </p:cNvPr>
          <p:cNvPicPr>
            <a:picLocks noGrp="1" noChangeAspect="1"/>
          </p:cNvPicPr>
          <p:nvPr>
            <p:ph idx="1"/>
          </p:nvPr>
        </p:nvPicPr>
        <p:blipFill>
          <a:blip r:embed="rId2"/>
          <a:stretch>
            <a:fillRect/>
          </a:stretch>
        </p:blipFill>
        <p:spPr>
          <a:xfrm>
            <a:off x="2633662" y="2115344"/>
            <a:ext cx="3876675" cy="2886075"/>
          </a:xfrm>
          <a:prstGeom prst="rect">
            <a:avLst/>
          </a:prstGeom>
        </p:spPr>
      </p:pic>
    </p:spTree>
    <p:extLst>
      <p:ext uri="{BB962C8B-B14F-4D97-AF65-F5344CB8AC3E}">
        <p14:creationId xmlns:p14="http://schemas.microsoft.com/office/powerpoint/2010/main" val="360478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6ABDA-9479-4809-A822-15910A343D4C}"/>
              </a:ext>
            </a:extLst>
          </p:cNvPr>
          <p:cNvSpPr>
            <a:spLocks noGrp="1"/>
          </p:cNvSpPr>
          <p:nvPr>
            <p:ph type="title"/>
          </p:nvPr>
        </p:nvSpPr>
        <p:spPr/>
        <p:txBody>
          <a:bodyPr/>
          <a:lstStyle/>
          <a:p>
            <a:r>
              <a:rPr lang="en-GB" b="1" dirty="0"/>
              <a:t>Contested Terrain</a:t>
            </a:r>
          </a:p>
        </p:txBody>
      </p:sp>
      <p:sp>
        <p:nvSpPr>
          <p:cNvPr id="3" name="Content Placeholder 2">
            <a:extLst>
              <a:ext uri="{FF2B5EF4-FFF2-40B4-BE49-F238E27FC236}">
                <a16:creationId xmlns:a16="http://schemas.microsoft.com/office/drawing/2014/main" id="{CC52AB46-6996-4A90-BEFD-B9BECCA7BF8D}"/>
              </a:ext>
            </a:extLst>
          </p:cNvPr>
          <p:cNvSpPr>
            <a:spLocks noGrp="1"/>
          </p:cNvSpPr>
          <p:nvPr>
            <p:ph idx="1"/>
          </p:nvPr>
        </p:nvSpPr>
        <p:spPr/>
        <p:txBody>
          <a:bodyPr/>
          <a:lstStyle/>
          <a:p>
            <a:pPr marL="6985" marR="26035" indent="-6350" algn="just">
              <a:lnSpc>
                <a:spcPct val="117000"/>
              </a:lnSpc>
              <a:spcAft>
                <a:spcPts val="20"/>
              </a:spcAft>
            </a:pPr>
            <a:r>
              <a:rPr lang="en-GB" dirty="0">
                <a:solidFill>
                  <a:srgbClr val="181717"/>
                </a:solidFill>
                <a:latin typeface="Times New Roman" panose="02020603050405020304" pitchFamily="18" charset="0"/>
                <a:ea typeface="Times New Roman" panose="02020603050405020304" pitchFamily="18" charset="0"/>
              </a:rPr>
              <a:t>The workplace is a site where social relationships shape interests, motives and the actions of managers and workers, and where cooperation and resistance around management objectives take place in a ‘contested terrain’ (Edwards, 1979). </a:t>
            </a:r>
          </a:p>
          <a:p>
            <a:endParaRPr lang="en-GB" dirty="0"/>
          </a:p>
        </p:txBody>
      </p:sp>
    </p:spTree>
    <p:extLst>
      <p:ext uri="{BB962C8B-B14F-4D97-AF65-F5344CB8AC3E}">
        <p14:creationId xmlns:p14="http://schemas.microsoft.com/office/powerpoint/2010/main" val="4246481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63A43-BE9F-43CA-82FD-18088A38F125}"/>
              </a:ext>
            </a:extLst>
          </p:cNvPr>
          <p:cNvSpPr>
            <a:spLocks noGrp="1"/>
          </p:cNvSpPr>
          <p:nvPr>
            <p:ph type="title"/>
          </p:nvPr>
        </p:nvSpPr>
        <p:spPr/>
        <p:txBody>
          <a:bodyPr/>
          <a:lstStyle/>
          <a:p>
            <a:r>
              <a:rPr lang="en-GB" b="1" dirty="0"/>
              <a:t>Pro-environmental Behaviours</a:t>
            </a:r>
          </a:p>
        </p:txBody>
      </p:sp>
      <p:sp>
        <p:nvSpPr>
          <p:cNvPr id="3" name="Content Placeholder 2">
            <a:extLst>
              <a:ext uri="{FF2B5EF4-FFF2-40B4-BE49-F238E27FC236}">
                <a16:creationId xmlns:a16="http://schemas.microsoft.com/office/drawing/2014/main" id="{CA03F0E9-76E8-459D-8B42-540B005A84E1}"/>
              </a:ext>
            </a:extLst>
          </p:cNvPr>
          <p:cNvSpPr>
            <a:spLocks noGrp="1"/>
          </p:cNvSpPr>
          <p:nvPr>
            <p:ph idx="1"/>
          </p:nvPr>
        </p:nvSpPr>
        <p:spPr/>
        <p:txBody>
          <a:bodyPr>
            <a:normAutofit lnSpcReduction="10000"/>
          </a:bodyPr>
          <a:lstStyle/>
          <a:p>
            <a:r>
              <a:rPr lang="en-GB" dirty="0">
                <a:solidFill>
                  <a:srgbClr val="181717"/>
                </a:solidFill>
                <a:latin typeface="Times New Roman" panose="02020603050405020304" pitchFamily="18" charset="0"/>
                <a:ea typeface="Times New Roman" panose="02020603050405020304" pitchFamily="18" charset="0"/>
              </a:rPr>
              <a:t>Ones and </a:t>
            </a:r>
            <a:r>
              <a:rPr lang="en-GB" dirty="0" err="1">
                <a:solidFill>
                  <a:srgbClr val="181717"/>
                </a:solidFill>
                <a:latin typeface="Times New Roman" panose="02020603050405020304" pitchFamily="18" charset="0"/>
                <a:ea typeface="Times New Roman" panose="02020603050405020304" pitchFamily="18" charset="0"/>
              </a:rPr>
              <a:t>Dilchert</a:t>
            </a:r>
            <a:r>
              <a:rPr lang="en-GB" dirty="0">
                <a:solidFill>
                  <a:srgbClr val="181717"/>
                </a:solidFill>
                <a:latin typeface="Times New Roman" panose="02020603050405020304" pitchFamily="18" charset="0"/>
                <a:ea typeface="Times New Roman" panose="02020603050405020304" pitchFamily="18" charset="0"/>
              </a:rPr>
              <a:t> (2012: 452) define </a:t>
            </a:r>
            <a:r>
              <a:rPr lang="en-GB" i="1" dirty="0">
                <a:solidFill>
                  <a:srgbClr val="181717"/>
                </a:solidFill>
                <a:latin typeface="Times New Roman" panose="02020603050405020304" pitchFamily="18" charset="0"/>
                <a:ea typeface="Times New Roman" panose="02020603050405020304" pitchFamily="18" charset="0"/>
              </a:rPr>
              <a:t>employees’ </a:t>
            </a:r>
            <a:r>
              <a:rPr lang="en-GB" i="1" dirty="0" err="1">
                <a:solidFill>
                  <a:srgbClr val="181717"/>
                </a:solidFill>
                <a:latin typeface="Times New Roman" panose="02020603050405020304" pitchFamily="18" charset="0"/>
                <a:ea typeface="Times New Roman" panose="02020603050405020304" pitchFamily="18" charset="0"/>
              </a:rPr>
              <a:t>proenvironmental</a:t>
            </a:r>
            <a:r>
              <a:rPr lang="en-GB" i="1" dirty="0">
                <a:solidFill>
                  <a:srgbClr val="181717"/>
                </a:solidFill>
                <a:latin typeface="Times New Roman" panose="02020603050405020304" pitchFamily="18" charset="0"/>
                <a:ea typeface="Times New Roman" panose="02020603050405020304" pitchFamily="18" charset="0"/>
              </a:rPr>
              <a:t> behaviours</a:t>
            </a:r>
            <a:r>
              <a:rPr lang="en-GB" dirty="0">
                <a:solidFill>
                  <a:srgbClr val="181717"/>
                </a:solidFill>
                <a:latin typeface="Times New Roman" panose="02020603050405020304" pitchFamily="18" charset="0"/>
                <a:ea typeface="Times New Roman" panose="02020603050405020304" pitchFamily="18" charset="0"/>
              </a:rPr>
              <a:t> as ‘scalable actions and behaviours that employees engage in that are linked with and contribute to or detract from environmental sustainability’. This definition focuses on environmental behaviours inside organizations at the individual level</a:t>
            </a:r>
            <a:endParaRPr lang="en-GB" dirty="0"/>
          </a:p>
        </p:txBody>
      </p:sp>
    </p:spTree>
    <p:extLst>
      <p:ext uri="{BB962C8B-B14F-4D97-AF65-F5344CB8AC3E}">
        <p14:creationId xmlns:p14="http://schemas.microsoft.com/office/powerpoint/2010/main" val="2219979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2A82-485D-40D1-A9E9-829BE2004F12}"/>
              </a:ext>
            </a:extLst>
          </p:cNvPr>
          <p:cNvSpPr>
            <a:spLocks noGrp="1"/>
          </p:cNvSpPr>
          <p:nvPr>
            <p:ph type="title"/>
          </p:nvPr>
        </p:nvSpPr>
        <p:spPr/>
        <p:txBody>
          <a:bodyPr/>
          <a:lstStyle/>
          <a:p>
            <a:r>
              <a:rPr lang="en-GB" b="1" dirty="0"/>
              <a:t>Broader definition of PEB </a:t>
            </a:r>
            <a:r>
              <a:rPr lang="en-GB" dirty="0"/>
              <a:t>..</a:t>
            </a:r>
          </a:p>
        </p:txBody>
      </p:sp>
      <p:sp>
        <p:nvSpPr>
          <p:cNvPr id="3" name="Content Placeholder 2">
            <a:extLst>
              <a:ext uri="{FF2B5EF4-FFF2-40B4-BE49-F238E27FC236}">
                <a16:creationId xmlns:a16="http://schemas.microsoft.com/office/drawing/2014/main" id="{0C342C6C-E537-4EA7-A2C7-3D2F60E3F22F}"/>
              </a:ext>
            </a:extLst>
          </p:cNvPr>
          <p:cNvSpPr>
            <a:spLocks noGrp="1"/>
          </p:cNvSpPr>
          <p:nvPr>
            <p:ph idx="1"/>
          </p:nvPr>
        </p:nvSpPr>
        <p:spPr/>
        <p:txBody>
          <a:bodyPr>
            <a:normAutofit fontScale="92500" lnSpcReduction="20000"/>
          </a:bodyPr>
          <a:lstStyle/>
          <a:p>
            <a:r>
              <a:rPr lang="en-GB" dirty="0">
                <a:solidFill>
                  <a:srgbClr val="181717"/>
                </a:solidFill>
                <a:latin typeface="Times New Roman" panose="02020603050405020304" pitchFamily="18" charset="0"/>
                <a:ea typeface="Times New Roman" panose="02020603050405020304" pitchFamily="18" charset="0"/>
              </a:rPr>
              <a:t>All types of voluntary or prescribed activity undertaken by individuals at work that aim to protect the natural environment or improve organizational practices in this area’ (</a:t>
            </a:r>
            <a:r>
              <a:rPr lang="en-GB" dirty="0" err="1">
                <a:solidFill>
                  <a:srgbClr val="181717"/>
                </a:solidFill>
                <a:latin typeface="Times New Roman" panose="02020603050405020304" pitchFamily="18" charset="0"/>
                <a:ea typeface="Times New Roman" panose="02020603050405020304" pitchFamily="18" charset="0"/>
              </a:rPr>
              <a:t>Boiral</a:t>
            </a:r>
            <a:r>
              <a:rPr lang="en-GB" dirty="0">
                <a:solidFill>
                  <a:srgbClr val="181717"/>
                </a:solidFill>
                <a:latin typeface="Times New Roman" panose="02020603050405020304" pitchFamily="18" charset="0"/>
                <a:ea typeface="Times New Roman" panose="02020603050405020304" pitchFamily="18" charset="0"/>
              </a:rPr>
              <a:t> et al., 2015: 21). This definition highlights the diverse nature of </a:t>
            </a:r>
            <a:r>
              <a:rPr lang="en-GB" i="1" dirty="0">
                <a:solidFill>
                  <a:srgbClr val="181717"/>
                </a:solidFill>
                <a:latin typeface="Times New Roman" panose="02020603050405020304" pitchFamily="18" charset="0"/>
                <a:ea typeface="Times New Roman" panose="02020603050405020304" pitchFamily="18" charset="0"/>
              </a:rPr>
              <a:t>informal</a:t>
            </a:r>
            <a:r>
              <a:rPr lang="en-GB" dirty="0">
                <a:solidFill>
                  <a:srgbClr val="181717"/>
                </a:solidFill>
                <a:latin typeface="Times New Roman" panose="02020603050405020304" pitchFamily="18" charset="0"/>
                <a:ea typeface="Times New Roman" panose="02020603050405020304" pitchFamily="18" charset="0"/>
              </a:rPr>
              <a:t> and </a:t>
            </a:r>
            <a:r>
              <a:rPr lang="en-GB" i="1" dirty="0">
                <a:solidFill>
                  <a:srgbClr val="181717"/>
                </a:solidFill>
                <a:latin typeface="Times New Roman" panose="02020603050405020304" pitchFamily="18" charset="0"/>
                <a:ea typeface="Times New Roman" panose="02020603050405020304" pitchFamily="18" charset="0"/>
              </a:rPr>
              <a:t>formal</a:t>
            </a:r>
            <a:r>
              <a:rPr lang="en-GB" dirty="0">
                <a:solidFill>
                  <a:srgbClr val="181717"/>
                </a:solidFill>
                <a:latin typeface="Times New Roman" panose="02020603050405020304" pitchFamily="18" charset="0"/>
                <a:ea typeface="Times New Roman" panose="02020603050405020304" pitchFamily="18" charset="0"/>
              </a:rPr>
              <a:t> employee-level behaviour and organizational initiatives, and the </a:t>
            </a:r>
            <a:r>
              <a:rPr lang="en-GB" i="1" dirty="0">
                <a:solidFill>
                  <a:srgbClr val="181717"/>
                </a:solidFill>
                <a:latin typeface="Times New Roman" panose="02020603050405020304" pitchFamily="18" charset="0"/>
                <a:ea typeface="Times New Roman" panose="02020603050405020304" pitchFamily="18" charset="0"/>
              </a:rPr>
              <a:t>voluntary</a:t>
            </a:r>
            <a:r>
              <a:rPr lang="en-GB" dirty="0">
                <a:solidFill>
                  <a:srgbClr val="181717"/>
                </a:solidFill>
                <a:latin typeface="Times New Roman" panose="02020603050405020304" pitchFamily="18" charset="0"/>
                <a:ea typeface="Times New Roman" panose="02020603050405020304" pitchFamily="18" charset="0"/>
              </a:rPr>
              <a:t> or </a:t>
            </a:r>
            <a:r>
              <a:rPr lang="en-GB" i="1" dirty="0">
                <a:solidFill>
                  <a:srgbClr val="181717"/>
                </a:solidFill>
                <a:latin typeface="Times New Roman" panose="02020603050405020304" pitchFamily="18" charset="0"/>
                <a:ea typeface="Times New Roman" panose="02020603050405020304" pitchFamily="18" charset="0"/>
              </a:rPr>
              <a:t>prescribed</a:t>
            </a:r>
            <a:r>
              <a:rPr lang="en-GB" dirty="0">
                <a:solidFill>
                  <a:srgbClr val="181717"/>
                </a:solidFill>
                <a:latin typeface="Times New Roman" panose="02020603050405020304" pitchFamily="18" charset="0"/>
                <a:ea typeface="Times New Roman" panose="02020603050405020304" pitchFamily="18" charset="0"/>
              </a:rPr>
              <a:t> nature of the pro-environmental behaviours of employees and managers alike. </a:t>
            </a:r>
            <a:endParaRPr lang="en-GB" dirty="0"/>
          </a:p>
        </p:txBody>
      </p:sp>
    </p:spTree>
    <p:extLst>
      <p:ext uri="{BB962C8B-B14F-4D97-AF65-F5344CB8AC3E}">
        <p14:creationId xmlns:p14="http://schemas.microsoft.com/office/powerpoint/2010/main" val="2840752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64CB-481B-4D2F-B11A-827245AFEA08}"/>
              </a:ext>
            </a:extLst>
          </p:cNvPr>
          <p:cNvSpPr>
            <a:spLocks noGrp="1"/>
          </p:cNvSpPr>
          <p:nvPr>
            <p:ph type="title"/>
          </p:nvPr>
        </p:nvSpPr>
        <p:spPr/>
        <p:txBody>
          <a:bodyPr>
            <a:normAutofit/>
          </a:bodyPr>
          <a:lstStyle/>
          <a:p>
            <a:r>
              <a:rPr lang="en-GB" sz="3600" b="1" dirty="0"/>
              <a:t>Environmental Management System</a:t>
            </a:r>
          </a:p>
        </p:txBody>
      </p:sp>
      <p:sp>
        <p:nvSpPr>
          <p:cNvPr id="3" name="Content Placeholder 2">
            <a:extLst>
              <a:ext uri="{FF2B5EF4-FFF2-40B4-BE49-F238E27FC236}">
                <a16:creationId xmlns:a16="http://schemas.microsoft.com/office/drawing/2014/main" id="{FD514FD4-3E31-44EC-9BCA-448CA52B444A}"/>
              </a:ext>
            </a:extLst>
          </p:cNvPr>
          <p:cNvSpPr>
            <a:spLocks noGrp="1"/>
          </p:cNvSpPr>
          <p:nvPr>
            <p:ph idx="1"/>
          </p:nvPr>
        </p:nvSpPr>
        <p:spPr>
          <a:xfrm>
            <a:off x="457200" y="1268760"/>
            <a:ext cx="8229600" cy="4248473"/>
          </a:xfrm>
        </p:spPr>
        <p:txBody>
          <a:bodyPr>
            <a:normAutofit fontScale="92500" lnSpcReduction="20000"/>
          </a:bodyPr>
          <a:lstStyle/>
          <a:p>
            <a:pPr marL="6985" marR="26035" indent="-6350" algn="just">
              <a:lnSpc>
                <a:spcPct val="117000"/>
              </a:lnSpc>
              <a:spcAft>
                <a:spcPts val="20"/>
              </a:spcAft>
            </a:pPr>
            <a:r>
              <a:rPr lang="en-GB" sz="2600" dirty="0">
                <a:solidFill>
                  <a:srgbClr val="181717"/>
                </a:solidFill>
                <a:latin typeface="Times New Roman" panose="02020603050405020304" pitchFamily="18" charset="0"/>
                <a:ea typeface="Times New Roman" panose="02020603050405020304" pitchFamily="18" charset="0"/>
              </a:rPr>
              <a:t>An EMS is the most widely recognized tool for managing the impacts of an organization’s activities on the environment. It refers to the management of an organization’s environmental impact in a comprehensive, systematic, planned and documented manner. It incorporates people, procedures and working practices into a formal </a:t>
            </a:r>
            <a:r>
              <a:rPr lang="en-GB" sz="2800" dirty="0">
                <a:solidFill>
                  <a:srgbClr val="181717"/>
                </a:solidFill>
                <a:latin typeface="Times New Roman" panose="02020603050405020304" pitchFamily="18" charset="0"/>
                <a:ea typeface="Times New Roman" panose="02020603050405020304" pitchFamily="18" charset="0"/>
              </a:rPr>
              <a:t>structure, involves all members of an organization as appropriate, promotes continual improvement, including periodically evaluating environmental performance, and actively engages senior management in support of the EMS (see e.g. </a:t>
            </a:r>
            <a:r>
              <a:rPr lang="en-GB" sz="2800" dirty="0" err="1">
                <a:solidFill>
                  <a:srgbClr val="181717"/>
                </a:solidFill>
                <a:latin typeface="Times New Roman" panose="02020603050405020304" pitchFamily="18" charset="0"/>
                <a:ea typeface="Times New Roman" panose="02020603050405020304" pitchFamily="18" charset="0"/>
              </a:rPr>
              <a:t>Zutshi</a:t>
            </a:r>
            <a:r>
              <a:rPr lang="en-GB" sz="2800" dirty="0">
                <a:solidFill>
                  <a:srgbClr val="181717"/>
                </a:solidFill>
                <a:latin typeface="Times New Roman" panose="02020603050405020304" pitchFamily="18" charset="0"/>
                <a:ea typeface="Times New Roman" panose="02020603050405020304" pitchFamily="18" charset="0"/>
              </a:rPr>
              <a:t> and </a:t>
            </a:r>
            <a:r>
              <a:rPr lang="en-GB" sz="2800" dirty="0" err="1">
                <a:solidFill>
                  <a:srgbClr val="181717"/>
                </a:solidFill>
                <a:latin typeface="Times New Roman" panose="02020603050405020304" pitchFamily="18" charset="0"/>
                <a:ea typeface="Times New Roman" panose="02020603050405020304" pitchFamily="18" charset="0"/>
              </a:rPr>
              <a:t>Sohal</a:t>
            </a:r>
            <a:r>
              <a:rPr lang="en-GB" sz="2800" dirty="0">
                <a:solidFill>
                  <a:srgbClr val="181717"/>
                </a:solidFill>
                <a:latin typeface="Times New Roman" panose="02020603050405020304" pitchFamily="18" charset="0"/>
                <a:ea typeface="Times New Roman" panose="02020603050405020304" pitchFamily="18" charset="0"/>
              </a:rPr>
              <a:t>, 2004). </a:t>
            </a:r>
            <a:endParaRPr lang="en-GB" sz="2600" dirty="0">
              <a:solidFill>
                <a:srgbClr val="181717"/>
              </a:solidFill>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76072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29D90-558D-4987-9CD0-35985C57A986}"/>
              </a:ext>
            </a:extLst>
          </p:cNvPr>
          <p:cNvSpPr>
            <a:spLocks noGrp="1"/>
          </p:cNvSpPr>
          <p:nvPr>
            <p:ph type="title"/>
          </p:nvPr>
        </p:nvSpPr>
        <p:spPr/>
        <p:txBody>
          <a:bodyPr/>
          <a:lstStyle/>
          <a:p>
            <a:r>
              <a:rPr lang="en-GB" b="1" dirty="0"/>
              <a:t>Leading (Pro-environmental)</a:t>
            </a:r>
          </a:p>
        </p:txBody>
      </p:sp>
      <p:sp>
        <p:nvSpPr>
          <p:cNvPr id="3" name="Content Placeholder 2">
            <a:extLst>
              <a:ext uri="{FF2B5EF4-FFF2-40B4-BE49-F238E27FC236}">
                <a16:creationId xmlns:a16="http://schemas.microsoft.com/office/drawing/2014/main" id="{252021C5-5588-4D05-BE3C-772944D403A0}"/>
              </a:ext>
            </a:extLst>
          </p:cNvPr>
          <p:cNvSpPr>
            <a:spLocks noGrp="1"/>
          </p:cNvSpPr>
          <p:nvPr>
            <p:ph idx="1"/>
          </p:nvPr>
        </p:nvSpPr>
        <p:spPr/>
        <p:txBody>
          <a:bodyPr/>
          <a:lstStyle/>
          <a:p>
            <a:r>
              <a:rPr lang="en-GB" dirty="0"/>
              <a:t>See separate paper:</a:t>
            </a:r>
          </a:p>
          <a:p>
            <a:endParaRPr lang="en-GB" dirty="0"/>
          </a:p>
          <a:p>
            <a:r>
              <a:rPr lang="en-GB" dirty="0"/>
              <a:t>Bratton A (2020) Chapter 16</a:t>
            </a:r>
          </a:p>
          <a:p>
            <a:endParaRPr lang="en-GB" dirty="0"/>
          </a:p>
        </p:txBody>
      </p:sp>
      <p:pic>
        <p:nvPicPr>
          <p:cNvPr id="5" name="Picture 4" descr="A close up of text on a black background&#10;&#10;Description automatically generated">
            <a:extLst>
              <a:ext uri="{FF2B5EF4-FFF2-40B4-BE49-F238E27FC236}">
                <a16:creationId xmlns:a16="http://schemas.microsoft.com/office/drawing/2014/main" id="{31E8861F-5530-4F0C-90F3-D15D6D0AA4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4168" y="2012453"/>
            <a:ext cx="2938065" cy="3245346"/>
          </a:xfrm>
          <a:prstGeom prst="rect">
            <a:avLst/>
          </a:prstGeom>
        </p:spPr>
      </p:pic>
    </p:spTree>
    <p:extLst>
      <p:ext uri="{BB962C8B-B14F-4D97-AF65-F5344CB8AC3E}">
        <p14:creationId xmlns:p14="http://schemas.microsoft.com/office/powerpoint/2010/main" val="221645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64960-F473-4F9B-B126-83F486FF7A6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896E66F-1D5A-49E0-91E0-4FD8905367A8}"/>
              </a:ext>
            </a:extLst>
          </p:cNvPr>
          <p:cNvSpPr>
            <a:spLocks noGrp="1"/>
          </p:cNvSpPr>
          <p:nvPr>
            <p:ph idx="1"/>
          </p:nvPr>
        </p:nvSpPr>
        <p:spPr/>
        <p:txBody>
          <a:bodyPr>
            <a:normAutofit fontScale="92500"/>
          </a:bodyPr>
          <a:lstStyle/>
          <a:p>
            <a:pPr marL="0" indent="0">
              <a:buNone/>
            </a:pPr>
            <a:r>
              <a:rPr lang="en-US" sz="1900" dirty="0" err="1">
                <a:solidFill>
                  <a:srgbClr val="005274"/>
                </a:solidFill>
                <a:latin typeface="Open Sans"/>
                <a:hlinkClick r:id="rId2">
                  <a:extLst>
                    <a:ext uri="{A12FA001-AC4F-418D-AE19-62706E023703}">
                      <ahyp:hlinkClr xmlns:ahyp="http://schemas.microsoft.com/office/drawing/2018/hyperlinkcolor" val="tx"/>
                    </a:ext>
                  </a:extLst>
                </a:hlinkClick>
              </a:rPr>
              <a:t>Boiral</a:t>
            </a:r>
            <a:r>
              <a:rPr lang="en-US" sz="1900" dirty="0">
                <a:solidFill>
                  <a:srgbClr val="005274"/>
                </a:solidFill>
                <a:latin typeface="Open Sans"/>
              </a:rPr>
              <a:t>, O, Talbot, D and </a:t>
            </a:r>
            <a:r>
              <a:rPr lang="en-US" sz="1900" dirty="0" err="1">
                <a:solidFill>
                  <a:srgbClr val="005274"/>
                </a:solidFill>
                <a:latin typeface="Open Sans"/>
              </a:rPr>
              <a:t>Paill</a:t>
            </a:r>
            <a:r>
              <a:rPr lang="en-US" sz="1900" dirty="0" err="1">
                <a:solidFill>
                  <a:srgbClr val="005274"/>
                </a:solidFill>
                <a:latin typeface="MS Gothic" panose="020B0609070205080204" pitchFamily="49" charset="-128"/>
                <a:ea typeface="MS Gothic" panose="020B0609070205080204" pitchFamily="49" charset="-128"/>
              </a:rPr>
              <a:t>é</a:t>
            </a:r>
            <a:r>
              <a:rPr lang="en-US" sz="1900" dirty="0">
                <a:solidFill>
                  <a:srgbClr val="005274"/>
                </a:solidFill>
                <a:latin typeface="Open Sans"/>
                <a:ea typeface="MS Gothic" panose="020B0609070205080204" pitchFamily="49" charset="-128"/>
              </a:rPr>
              <a:t>, P (2015) Leading by Example: A Model of Organizational Citizenship </a:t>
            </a:r>
            <a:r>
              <a:rPr lang="en-US" sz="1900" dirty="0" err="1">
                <a:solidFill>
                  <a:srgbClr val="005274"/>
                </a:solidFill>
                <a:latin typeface="Open Sans"/>
                <a:ea typeface="MS Gothic" panose="020B0609070205080204" pitchFamily="49" charset="-128"/>
              </a:rPr>
              <a:t>Behaviour</a:t>
            </a:r>
            <a:r>
              <a:rPr lang="en-US" sz="1900" dirty="0">
                <a:solidFill>
                  <a:srgbClr val="005274"/>
                </a:solidFill>
                <a:latin typeface="Open Sans"/>
                <a:ea typeface="MS Gothic" panose="020B0609070205080204" pitchFamily="49" charset="-128"/>
              </a:rPr>
              <a:t> for the Environment </a:t>
            </a:r>
            <a:r>
              <a:rPr lang="en-US" sz="1900" i="1" dirty="0">
                <a:solidFill>
                  <a:srgbClr val="005274"/>
                </a:solidFill>
                <a:latin typeface="Open Sans"/>
                <a:ea typeface="MS Gothic" panose="020B0609070205080204" pitchFamily="49" charset="-128"/>
              </a:rPr>
              <a:t>Business Strategy and the Environment.</a:t>
            </a:r>
            <a:r>
              <a:rPr lang="en-US" sz="1900" dirty="0">
                <a:solidFill>
                  <a:srgbClr val="005274"/>
                </a:solidFill>
                <a:latin typeface="Open Sans"/>
                <a:ea typeface="MS Gothic" panose="020B0609070205080204" pitchFamily="49" charset="-128"/>
              </a:rPr>
              <a:t> Vol. 24, Issue 6: 532-550. </a:t>
            </a:r>
          </a:p>
          <a:p>
            <a:pPr marL="0" indent="0">
              <a:buNone/>
            </a:pPr>
            <a:r>
              <a:rPr lang="en-US" sz="1900" dirty="0">
                <a:solidFill>
                  <a:srgbClr val="005274"/>
                </a:solidFill>
                <a:latin typeface="Open Sans"/>
                <a:ea typeface="MS Gothic" panose="020B0609070205080204" pitchFamily="49" charset="-128"/>
              </a:rPr>
              <a:t>Docherty, P., Kira, M. and Shani, A.B. (2009) Creating Sustainable Work Systems, Routledge</a:t>
            </a:r>
          </a:p>
          <a:p>
            <a:pPr marL="0" indent="0">
              <a:buNone/>
            </a:pPr>
            <a:r>
              <a:rPr lang="en-US" sz="1900" dirty="0">
                <a:solidFill>
                  <a:srgbClr val="005274"/>
                </a:solidFill>
                <a:latin typeface="Open Sans"/>
                <a:ea typeface="MS Gothic" panose="020B0609070205080204" pitchFamily="49" charset="-128"/>
              </a:rPr>
              <a:t>Edwards, R.C. (1979) Contested </a:t>
            </a:r>
            <a:r>
              <a:rPr lang="en-US" sz="1900" dirty="0" err="1">
                <a:solidFill>
                  <a:srgbClr val="005274"/>
                </a:solidFill>
                <a:latin typeface="Open Sans"/>
                <a:ea typeface="MS Gothic" panose="020B0609070205080204" pitchFamily="49" charset="-128"/>
              </a:rPr>
              <a:t>Terain</a:t>
            </a:r>
            <a:r>
              <a:rPr lang="en-US" sz="1900" dirty="0">
                <a:solidFill>
                  <a:srgbClr val="005274"/>
                </a:solidFill>
                <a:latin typeface="Open Sans"/>
                <a:ea typeface="MS Gothic" panose="020B0609070205080204" pitchFamily="49" charset="-128"/>
              </a:rPr>
              <a:t>: The Transformation of the Workplace in the Twentieth Century, London, Heinemann</a:t>
            </a:r>
          </a:p>
          <a:p>
            <a:pPr marL="0" indent="0">
              <a:buNone/>
            </a:pPr>
            <a:r>
              <a:rPr lang="en-US" sz="1900" dirty="0">
                <a:solidFill>
                  <a:srgbClr val="005274"/>
                </a:solidFill>
                <a:latin typeface="Open Sans"/>
                <a:ea typeface="MS Gothic" panose="020B0609070205080204" pitchFamily="49" charset="-128"/>
              </a:rPr>
              <a:t>Ones, D.S. and </a:t>
            </a:r>
            <a:r>
              <a:rPr lang="en-US" sz="1900" dirty="0" err="1">
                <a:solidFill>
                  <a:srgbClr val="005274"/>
                </a:solidFill>
                <a:latin typeface="Open Sans"/>
                <a:ea typeface="MS Gothic" panose="020B0609070205080204" pitchFamily="49" charset="-128"/>
              </a:rPr>
              <a:t>Dilchert</a:t>
            </a:r>
            <a:r>
              <a:rPr lang="en-US" sz="1900" dirty="0">
                <a:solidFill>
                  <a:srgbClr val="005274"/>
                </a:solidFill>
                <a:latin typeface="Open Sans"/>
                <a:ea typeface="MS Gothic" panose="020B0609070205080204" pitchFamily="49" charset="-128"/>
              </a:rPr>
              <a:t>, S. (2012) Environmental Sustainability at Work: A Call To Action, </a:t>
            </a:r>
            <a:r>
              <a:rPr lang="en-US" sz="1900" i="1" dirty="0">
                <a:solidFill>
                  <a:srgbClr val="005274"/>
                </a:solidFill>
                <a:latin typeface="Open Sans"/>
                <a:ea typeface="MS Gothic" panose="020B0609070205080204" pitchFamily="49" charset="-128"/>
              </a:rPr>
              <a:t>Industrial and Organizational Psychology. </a:t>
            </a:r>
            <a:r>
              <a:rPr lang="en-US" sz="1900" dirty="0">
                <a:solidFill>
                  <a:srgbClr val="005274"/>
                </a:solidFill>
                <a:latin typeface="Open Sans"/>
                <a:ea typeface="MS Gothic" panose="020B0609070205080204" pitchFamily="49" charset="-128"/>
              </a:rPr>
              <a:t>Vol, 5 </a:t>
            </a:r>
            <a:r>
              <a:rPr lang="en-US" sz="1900" dirty="0" err="1">
                <a:solidFill>
                  <a:srgbClr val="005274"/>
                </a:solidFill>
                <a:latin typeface="Open Sans"/>
                <a:ea typeface="MS Gothic" panose="020B0609070205080204" pitchFamily="49" charset="-128"/>
              </a:rPr>
              <a:t>Iss</a:t>
            </a:r>
            <a:r>
              <a:rPr lang="en-US" sz="1900" dirty="0">
                <a:solidFill>
                  <a:srgbClr val="005274"/>
                </a:solidFill>
                <a:latin typeface="Open Sans"/>
                <a:ea typeface="MS Gothic" panose="020B0609070205080204" pitchFamily="49" charset="-128"/>
              </a:rPr>
              <a:t> 4: 444-466.</a:t>
            </a:r>
            <a:r>
              <a:rPr lang="en-US" sz="1900" dirty="0">
                <a:solidFill>
                  <a:srgbClr val="005274"/>
                </a:solidFill>
                <a:latin typeface="Open Sans"/>
              </a:rPr>
              <a:t>  </a:t>
            </a:r>
            <a:r>
              <a:rPr lang="en-US" sz="1900" dirty="0">
                <a:solidFill>
                  <a:srgbClr val="8B8B8B"/>
                </a:solidFill>
                <a:latin typeface="Open Sans"/>
              </a:rPr>
              <a:t> </a:t>
            </a:r>
            <a:endParaRPr lang="en-US" sz="1900" dirty="0">
              <a:latin typeface="Open Sans"/>
            </a:endParaRPr>
          </a:p>
          <a:p>
            <a:pPr marL="0" indent="0">
              <a:buNone/>
            </a:pPr>
            <a:r>
              <a:rPr lang="en-US" sz="1900" dirty="0" err="1">
                <a:latin typeface="Open Sans"/>
                <a:hlinkClick r:id="rId3" tooltip="Ambika Zutshi"/>
              </a:rPr>
              <a:t>Zutshi</a:t>
            </a:r>
            <a:r>
              <a:rPr lang="en-US" sz="1900" dirty="0">
                <a:latin typeface="Open Sans"/>
                <a:hlinkClick r:id="rId3" tooltip="Ambika Zutshi"/>
              </a:rPr>
              <a:t>, A.</a:t>
            </a:r>
            <a:r>
              <a:rPr lang="en-US" sz="1900" dirty="0">
                <a:latin typeface="Open Sans"/>
              </a:rPr>
              <a:t> and </a:t>
            </a:r>
            <a:r>
              <a:rPr lang="en-US" sz="1900" u="sng" dirty="0" err="1">
                <a:solidFill>
                  <a:srgbClr val="007377"/>
                </a:solidFill>
                <a:latin typeface="Open Sans"/>
                <a:hlinkClick r:id="rId4" tooltip="Amrik S. Sohal">
                  <a:extLst>
                    <a:ext uri="{A12FA001-AC4F-418D-AE19-62706E023703}">
                      <ahyp:hlinkClr xmlns:ahyp="http://schemas.microsoft.com/office/drawing/2018/hyperlinkcolor" val="tx"/>
                    </a:ext>
                  </a:extLst>
                </a:hlinkClick>
              </a:rPr>
              <a:t>Sohal</a:t>
            </a:r>
            <a:r>
              <a:rPr lang="en-US" sz="1900" u="sng" dirty="0">
                <a:solidFill>
                  <a:srgbClr val="007377"/>
                </a:solidFill>
                <a:latin typeface="Open Sans"/>
                <a:hlinkClick r:id="rId4" tooltip="Amrik S. Sohal">
                  <a:extLst>
                    <a:ext uri="{A12FA001-AC4F-418D-AE19-62706E023703}">
                      <ahyp:hlinkClr xmlns:ahyp="http://schemas.microsoft.com/office/drawing/2018/hyperlinkcolor" val="tx"/>
                    </a:ext>
                  </a:extLst>
                </a:hlinkClick>
              </a:rPr>
              <a:t>, A.</a:t>
            </a:r>
            <a:r>
              <a:rPr lang="en-US" sz="1900" dirty="0">
                <a:latin typeface="Open Sans"/>
              </a:rPr>
              <a:t> (2004), "Adoption and maintenance of environmental management systems: Critical success factors", </a:t>
            </a:r>
            <a:r>
              <a:rPr lang="en-US" sz="1900" i="1" dirty="0">
                <a:solidFill>
                  <a:srgbClr val="007377"/>
                </a:solidFill>
                <a:latin typeface="Open Sans"/>
                <a:hlinkClick r:id="rId5">
                  <a:extLst>
                    <a:ext uri="{A12FA001-AC4F-418D-AE19-62706E023703}">
                      <ahyp:hlinkClr xmlns:ahyp="http://schemas.microsoft.com/office/drawing/2018/hyperlinkcolor" val="tx"/>
                    </a:ext>
                  </a:extLst>
                </a:hlinkClick>
              </a:rPr>
              <a:t>Management of Environmental Quality</a:t>
            </a:r>
            <a:r>
              <a:rPr lang="en-US" sz="1900" dirty="0">
                <a:latin typeface="Open Sans"/>
              </a:rPr>
              <a:t>, Vol. 15 No. 4: 399-419. </a:t>
            </a:r>
            <a:r>
              <a:rPr lang="en-US" sz="1900" dirty="0">
                <a:solidFill>
                  <a:srgbClr val="007377"/>
                </a:solidFill>
                <a:latin typeface="Open Sans"/>
                <a:hlinkClick r:id="rId6" tooltip="DOI: https://doi.org/10.1108/14777830410540144">
                  <a:extLst>
                    <a:ext uri="{A12FA001-AC4F-418D-AE19-62706E023703}">
                      <ahyp:hlinkClr xmlns:ahyp="http://schemas.microsoft.com/office/drawing/2018/hyperlinkcolor" val="tx"/>
                    </a:ext>
                  </a:extLst>
                </a:hlinkClick>
              </a:rPr>
              <a:t>https://doi.org/10.1108/14777830410540144</a:t>
            </a:r>
            <a:endParaRPr lang="en-US" sz="1900" dirty="0">
              <a:latin typeface="Open Sans"/>
            </a:endParaRPr>
          </a:p>
          <a:p>
            <a:endParaRPr lang="en-GB" dirty="0"/>
          </a:p>
        </p:txBody>
      </p:sp>
    </p:spTree>
    <p:extLst>
      <p:ext uri="{BB962C8B-B14F-4D97-AF65-F5344CB8AC3E}">
        <p14:creationId xmlns:p14="http://schemas.microsoft.com/office/powerpoint/2010/main" val="18339706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193</TotalTime>
  <Words>759</Words>
  <Application>Microsoft Office PowerPoint</Application>
  <PresentationFormat>On-screen Show (4:3)</PresentationFormat>
  <Paragraphs>40</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MS Gothic</vt:lpstr>
      <vt:lpstr>Arial</vt:lpstr>
      <vt:lpstr>Calibri</vt:lpstr>
      <vt:lpstr>inherit</vt:lpstr>
      <vt:lpstr>Myriad Pro</vt:lpstr>
      <vt:lpstr>Open Sans</vt:lpstr>
      <vt:lpstr>Times New Roman</vt:lpstr>
      <vt:lpstr>20140311PresentationUWTSDTemplate</vt:lpstr>
      <vt:lpstr>Sustainable Leadership  Workplace Culture and its impact on Organisational Efficiency (BMSW5105_LON) – Week 8  </vt:lpstr>
      <vt:lpstr>Objectives – at the end of this session you should be able to: </vt:lpstr>
      <vt:lpstr>Meaning of sustainability</vt:lpstr>
      <vt:lpstr>Environmental Management</vt:lpstr>
      <vt:lpstr>Workplace pro-environmental behaviour  (WPEB)</vt:lpstr>
      <vt:lpstr>Triple Bottom Line </vt:lpstr>
      <vt:lpstr>Triple Bottom Line Example</vt:lpstr>
      <vt:lpstr>Contested Terrain</vt:lpstr>
      <vt:lpstr>Pro-environmental Behaviours</vt:lpstr>
      <vt:lpstr>Broader definition of PEB ..</vt:lpstr>
      <vt:lpstr>Environmental Management System</vt:lpstr>
      <vt:lpstr>Leading (Pro-environmental)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Jan Green</cp:lastModifiedBy>
  <cp:revision>21</cp:revision>
  <dcterms:created xsi:type="dcterms:W3CDTF">2015-04-14T15:21:28Z</dcterms:created>
  <dcterms:modified xsi:type="dcterms:W3CDTF">2020-03-24T13:53:43Z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