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9" r:id="rId3"/>
    <p:sldId id="262" r:id="rId4"/>
    <p:sldId id="263" r:id="rId5"/>
    <p:sldId id="264" r:id="rId6"/>
    <p:sldId id="266" r:id="rId7"/>
    <p:sldId id="268" r:id="rId8"/>
    <p:sldId id="269" r:id="rId9"/>
    <p:sldId id="261" r:id="rId10"/>
    <p:sldId id="270" r:id="rId11"/>
    <p:sldId id="271" r:id="rId12"/>
    <p:sldId id="274" r:id="rId13"/>
    <p:sldId id="267" r:id="rId14"/>
    <p:sldId id="275" r:id="rId15"/>
    <p:sldId id="276" r:id="rId16"/>
    <p:sldId id="278" r:id="rId17"/>
    <p:sldId id="277" r:id="rId18"/>
    <p:sldId id="279" r:id="rId19"/>
    <p:sldId id="280" r:id="rId20"/>
    <p:sldId id="281" r:id="rId21"/>
    <p:sldId id="265"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FFFF66"/>
    <a:srgbClr val="CC66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115" d="100"/>
          <a:sy n="115" d="100"/>
        </p:scale>
        <p:origin x="141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625263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70322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9063689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17482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62729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22316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50044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75953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70464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1563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19360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defTabSz="457200"/>
            <a:fld id="{308DE1FB-C7C7-46C8-871C-9C7D4E7CD2B9}" type="datetimeFigureOut">
              <a:rPr lang="en-GB" smtClean="0">
                <a:solidFill>
                  <a:prstClr val="white">
                    <a:shade val="50000"/>
                  </a:prstClr>
                </a:solidFill>
              </a:rPr>
              <a:pPr defTabSz="457200"/>
              <a:t>22/01/2020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defTabSz="457200"/>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pPr defTabSz="457200"/>
            <a:fld id="{9B803AD2-645E-455D-911A-70CBBBABEE28}" type="slidenum">
              <a:rPr lang="en-GB" smtClean="0">
                <a:solidFill>
                  <a:prstClr val="white">
                    <a:shade val="50000"/>
                  </a:prstClr>
                </a:solidFill>
              </a:rPr>
              <a:pPr defTabSz="457200"/>
              <a:t>‹#›</a:t>
            </a:fld>
            <a:endParaRPr lang="en-GB" dirty="0">
              <a:solidFill>
                <a:prstClr val="white">
                  <a:shade val="50000"/>
                </a:prstClr>
              </a:solidFill>
            </a:endParaRPr>
          </a:p>
        </p:txBody>
      </p:sp>
    </p:spTree>
    <p:extLst>
      <p:ext uri="{BB962C8B-B14F-4D97-AF65-F5344CB8AC3E}">
        <p14:creationId xmlns:p14="http://schemas.microsoft.com/office/powerpoint/2010/main" val="998553448"/>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png"/><Relationship Id="rId4" Type="http://schemas.openxmlformats.org/officeDocument/2006/relationships/image" Target="../media/image34.jpeg"/></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1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2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Roman History and Literature</a:t>
            </a:r>
            <a:endParaRPr lang="en-GB" dirty="0">
              <a:solidFill>
                <a:schemeClr val="bg1"/>
              </a:solidFill>
            </a:endParaRPr>
          </a:p>
        </p:txBody>
      </p:sp>
      <p:sp>
        <p:nvSpPr>
          <p:cNvPr id="3" name="Subtitle 2"/>
          <p:cNvSpPr>
            <a:spLocks noGrp="1"/>
          </p:cNvSpPr>
          <p:nvPr>
            <p:ph type="subTitle" idx="1"/>
          </p:nvPr>
        </p:nvSpPr>
        <p:spPr>
          <a:xfrm>
            <a:off x="1381944" y="5874562"/>
            <a:ext cx="6400800" cy="773088"/>
          </a:xfrm>
        </p:spPr>
        <p:txBody>
          <a:bodyPr>
            <a:normAutofit/>
          </a:bodyPr>
          <a:lstStyle/>
          <a:p>
            <a:r>
              <a:rPr lang="en-GB" sz="3200" b="1" dirty="0" smtClean="0">
                <a:solidFill>
                  <a:schemeClr val="bg1"/>
                </a:solidFill>
              </a:rPr>
              <a:t>HPAH4009</a:t>
            </a:r>
          </a:p>
        </p:txBody>
      </p:sp>
      <p:sp>
        <p:nvSpPr>
          <p:cNvPr id="4" name="Subtitle 2"/>
          <p:cNvSpPr txBox="1">
            <a:spLocks/>
          </p:cNvSpPr>
          <p:nvPr/>
        </p:nvSpPr>
        <p:spPr>
          <a:xfrm>
            <a:off x="83127" y="2892264"/>
            <a:ext cx="8986058" cy="2111997"/>
          </a:xfrm>
          <a:prstGeom prst="rect">
            <a:avLst/>
          </a:prstGeom>
        </p:spPr>
        <p:txBody>
          <a:bodyPr vert="horz">
            <a:normAutofit fontScale="70000" lnSpcReduction="20000"/>
          </a:bodyPr>
          <a:lstStyle/>
          <a:p>
            <a:pPr algn="ctr">
              <a:spcBef>
                <a:spcPct val="20000"/>
              </a:spcBef>
              <a:buClr>
                <a:prstClr val="white">
                  <a:shade val="95000"/>
                </a:prstClr>
              </a:buClr>
              <a:buSzPct val="65000"/>
              <a:defRPr/>
            </a:pPr>
            <a:r>
              <a:rPr lang="en-GB" sz="4600" dirty="0">
                <a:solidFill>
                  <a:prstClr val="black"/>
                </a:solidFill>
              </a:rPr>
              <a:t>Session </a:t>
            </a:r>
            <a:r>
              <a:rPr lang="en-GB" sz="4600" dirty="0" smtClean="0">
                <a:solidFill>
                  <a:prstClr val="black"/>
                </a:solidFill>
              </a:rPr>
              <a:t>three </a:t>
            </a:r>
            <a:r>
              <a:rPr lang="en-GB" sz="4600" dirty="0">
                <a:solidFill>
                  <a:prstClr val="black"/>
                </a:solidFill>
              </a:rPr>
              <a:t>– part </a:t>
            </a:r>
            <a:r>
              <a:rPr lang="en-GB" sz="4600" dirty="0" smtClean="0">
                <a:solidFill>
                  <a:prstClr val="black"/>
                </a:solidFill>
              </a:rPr>
              <a:t>1 </a:t>
            </a:r>
            <a:endParaRPr lang="en-GB" sz="4600" dirty="0">
              <a:solidFill>
                <a:prstClr val="black"/>
              </a:solidFill>
            </a:endParaRPr>
          </a:p>
          <a:p>
            <a:pPr algn="ctr">
              <a:spcBef>
                <a:spcPct val="20000"/>
              </a:spcBef>
              <a:buClr>
                <a:prstClr val="white">
                  <a:shade val="95000"/>
                </a:prstClr>
              </a:buClr>
              <a:buSzPct val="65000"/>
              <a:defRPr/>
            </a:pPr>
            <a:r>
              <a:rPr lang="en-GB" sz="4600" dirty="0">
                <a:solidFill>
                  <a:prstClr val="black"/>
                </a:solidFill>
              </a:rPr>
              <a:t>From Republic to Empire </a:t>
            </a:r>
          </a:p>
          <a:p>
            <a:pPr algn="ctr">
              <a:spcBef>
                <a:spcPct val="20000"/>
              </a:spcBef>
              <a:buClr>
                <a:prstClr val="white">
                  <a:shade val="95000"/>
                </a:prstClr>
              </a:buClr>
              <a:buSzPct val="65000"/>
              <a:defRPr/>
            </a:pP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130748" y="3889287"/>
            <a:ext cx="3176439" cy="1985275"/>
          </a:xfrm>
          <a:prstGeom prst="rect">
            <a:avLst/>
          </a:prstGeom>
        </p:spPr>
      </p:pic>
      <p:pic>
        <p:nvPicPr>
          <p:cNvPr id="6" name="Picture 5"/>
          <p:cNvPicPr>
            <a:picLocks noChangeAspect="1"/>
          </p:cNvPicPr>
          <p:nvPr/>
        </p:nvPicPr>
        <p:blipFill rotWithShape="1">
          <a:blip r:embed="rId3"/>
          <a:srcRect l="5038" r="3811"/>
          <a:stretch/>
        </p:blipFill>
        <p:spPr>
          <a:xfrm>
            <a:off x="3416531" y="3889286"/>
            <a:ext cx="3217025" cy="1985275"/>
          </a:xfrm>
          <a:prstGeom prst="rect">
            <a:avLst/>
          </a:prstGeom>
        </p:spPr>
      </p:pic>
      <p:pic>
        <p:nvPicPr>
          <p:cNvPr id="9" name="Picture 8"/>
          <p:cNvPicPr>
            <a:picLocks noChangeAspect="1"/>
          </p:cNvPicPr>
          <p:nvPr/>
        </p:nvPicPr>
        <p:blipFill>
          <a:blip r:embed="rId4"/>
          <a:stretch>
            <a:fillRect/>
          </a:stretch>
        </p:blipFill>
        <p:spPr>
          <a:xfrm>
            <a:off x="6706038" y="4136571"/>
            <a:ext cx="2346856" cy="1750755"/>
          </a:xfrm>
          <a:prstGeom prst="rect">
            <a:avLst/>
          </a:prstGeom>
        </p:spPr>
      </p:pic>
    </p:spTree>
    <p:extLst>
      <p:ext uri="{BB962C8B-B14F-4D97-AF65-F5344CB8AC3E}">
        <p14:creationId xmlns:p14="http://schemas.microsoft.com/office/powerpoint/2010/main" val="13830986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prstClr val="black"/>
                </a:solidFill>
              </a:rPr>
              <a:t>Apogee and Decline?</a:t>
            </a:r>
            <a:endParaRPr lang="en-GB" dirty="0"/>
          </a:p>
        </p:txBody>
      </p:sp>
      <p:sp>
        <p:nvSpPr>
          <p:cNvPr id="3" name="Content Placeholder 2"/>
          <p:cNvSpPr>
            <a:spLocks noGrp="1"/>
          </p:cNvSpPr>
          <p:nvPr>
            <p:ph sz="half" idx="1"/>
          </p:nvPr>
        </p:nvSpPr>
        <p:spPr>
          <a:xfrm>
            <a:off x="103031" y="1673351"/>
            <a:ext cx="4545169" cy="5062299"/>
          </a:xfrm>
        </p:spPr>
        <p:txBody>
          <a:bodyPr>
            <a:normAutofit fontScale="92500"/>
          </a:bodyPr>
          <a:lstStyle/>
          <a:p>
            <a:endParaRPr lang="en-GB" sz="500" dirty="0" smtClean="0"/>
          </a:p>
          <a:p>
            <a:r>
              <a:rPr lang="en-GB" dirty="0" smtClean="0">
                <a:solidFill>
                  <a:schemeClr val="bg1"/>
                </a:solidFill>
              </a:rPr>
              <a:t>Rome the dominant power in the Mediterranean world by the mid-second century BC:  </a:t>
            </a:r>
          </a:p>
          <a:p>
            <a:pPr lvl="1"/>
            <a:r>
              <a:rPr lang="en-GB" dirty="0" smtClean="0">
                <a:solidFill>
                  <a:schemeClr val="bg1"/>
                </a:solidFill>
              </a:rPr>
              <a:t>Carthage (destroyed 146);</a:t>
            </a:r>
          </a:p>
          <a:p>
            <a:pPr lvl="1"/>
            <a:r>
              <a:rPr lang="en-GB" dirty="0" smtClean="0">
                <a:solidFill>
                  <a:schemeClr val="bg1"/>
                </a:solidFill>
              </a:rPr>
              <a:t>Macedon (province from 146 BC).</a:t>
            </a:r>
          </a:p>
          <a:p>
            <a:pPr lvl="1"/>
            <a:r>
              <a:rPr lang="en-GB" dirty="0" smtClean="0">
                <a:solidFill>
                  <a:schemeClr val="bg1"/>
                </a:solidFill>
              </a:rPr>
              <a:t>Defeat of Antiochus III and humbling of Antiochus IV (also loses to Parthians in the East).</a:t>
            </a:r>
          </a:p>
          <a:p>
            <a:pPr lvl="1"/>
            <a:r>
              <a:rPr lang="en-GB" dirty="0" smtClean="0">
                <a:solidFill>
                  <a:schemeClr val="bg1"/>
                </a:solidFill>
              </a:rPr>
              <a:t>Annexation of </a:t>
            </a:r>
            <a:r>
              <a:rPr lang="en-GB" dirty="0" err="1" smtClean="0">
                <a:solidFill>
                  <a:schemeClr val="bg1"/>
                </a:solidFill>
              </a:rPr>
              <a:t>Pergamon</a:t>
            </a:r>
            <a:r>
              <a:rPr lang="en-GB" dirty="0" smtClean="0">
                <a:solidFill>
                  <a:schemeClr val="bg1"/>
                </a:solidFill>
              </a:rPr>
              <a:t> (133 BC).</a:t>
            </a:r>
            <a:endParaRPr lang="en-GB" dirty="0">
              <a:solidFill>
                <a:schemeClr val="bg1"/>
              </a:solidFill>
            </a:endParaRPr>
          </a:p>
          <a:p>
            <a:endParaRPr lang="en-GB" dirty="0" smtClean="0">
              <a:solidFill>
                <a:schemeClr val="bg1"/>
              </a:solidFill>
            </a:endParaRPr>
          </a:p>
        </p:txBody>
      </p:sp>
      <p:sp>
        <p:nvSpPr>
          <p:cNvPr id="5" name="Content Placeholder 2"/>
          <p:cNvSpPr>
            <a:spLocks noGrp="1"/>
          </p:cNvSpPr>
          <p:nvPr>
            <p:ph sz="half" idx="2"/>
          </p:nvPr>
        </p:nvSpPr>
        <p:spPr>
          <a:xfrm>
            <a:off x="4436918" y="1673351"/>
            <a:ext cx="4707082" cy="2285584"/>
          </a:xfrm>
        </p:spPr>
        <p:txBody>
          <a:bodyPr>
            <a:normAutofit fontScale="92500"/>
          </a:bodyPr>
          <a:lstStyle/>
          <a:p>
            <a:r>
              <a:rPr lang="en-GB" dirty="0" smtClean="0">
                <a:solidFill>
                  <a:schemeClr val="bg1"/>
                </a:solidFill>
              </a:rPr>
              <a:t>The beginning of the Late Republic:</a:t>
            </a:r>
          </a:p>
          <a:p>
            <a:pPr lvl="1"/>
            <a:r>
              <a:rPr lang="en-GB" dirty="0" smtClean="0">
                <a:solidFill>
                  <a:schemeClr val="bg1"/>
                </a:solidFill>
              </a:rPr>
              <a:t>132-44 BC / 132-31/30 BC?</a:t>
            </a:r>
          </a:p>
          <a:p>
            <a:pPr lvl="1"/>
            <a:endParaRPr lang="en-GB" sz="100" dirty="0">
              <a:solidFill>
                <a:schemeClr val="bg1"/>
              </a:solidFill>
            </a:endParaRPr>
          </a:p>
          <a:p>
            <a:pPr lvl="1"/>
            <a:r>
              <a:rPr lang="en-GB" dirty="0" smtClean="0">
                <a:solidFill>
                  <a:schemeClr val="bg1"/>
                </a:solidFill>
              </a:rPr>
              <a:t>146 – 44/31-30 BC?</a:t>
            </a:r>
          </a:p>
          <a:p>
            <a:pPr lvl="1"/>
            <a:endParaRPr lang="en-GB" sz="100" dirty="0"/>
          </a:p>
          <a:p>
            <a:pPr lvl="1"/>
            <a:endParaRPr lang="en-GB" sz="100" dirty="0"/>
          </a:p>
        </p:txBody>
      </p:sp>
      <p:pic>
        <p:nvPicPr>
          <p:cNvPr id="4" name="Picture 3"/>
          <p:cNvPicPr>
            <a:picLocks noChangeAspect="1"/>
          </p:cNvPicPr>
          <p:nvPr/>
        </p:nvPicPr>
        <p:blipFill>
          <a:blip r:embed="rId2"/>
          <a:stretch>
            <a:fillRect/>
          </a:stretch>
        </p:blipFill>
        <p:spPr>
          <a:xfrm>
            <a:off x="4760637" y="3467635"/>
            <a:ext cx="4221450" cy="3268016"/>
          </a:xfrm>
          <a:prstGeom prst="rect">
            <a:avLst/>
          </a:prstGeom>
        </p:spPr>
      </p:pic>
      <p:sp>
        <p:nvSpPr>
          <p:cNvPr id="7" name="Content Placeholder 2"/>
          <p:cNvSpPr txBox="1">
            <a:spLocks/>
          </p:cNvSpPr>
          <p:nvPr/>
        </p:nvSpPr>
        <p:spPr>
          <a:xfrm>
            <a:off x="0" y="166255"/>
            <a:ext cx="9143999" cy="6691746"/>
          </a:xfrm>
          <a:prstGeom prst="rect">
            <a:avLst/>
          </a:prstGeom>
          <a:solidFill>
            <a:srgbClr val="FFC000"/>
          </a:solidFill>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smtClean="0">
                <a:solidFill>
                  <a:schemeClr val="bg1"/>
                </a:solidFill>
              </a:rPr>
              <a:t>Wealth, decadence and luxuria frequently highlighted by Roman moralists as a cause of Roman declining moral virtues. </a:t>
            </a:r>
          </a:p>
          <a:p>
            <a:r>
              <a:rPr lang="en-GB" smtClean="0">
                <a:solidFill>
                  <a:schemeClr val="bg1"/>
                </a:solidFill>
              </a:rPr>
              <a:t>Sallust – sack of Carthage (146 BC).</a:t>
            </a:r>
          </a:p>
          <a:p>
            <a:r>
              <a:rPr lang="en-GB" smtClean="0">
                <a:solidFill>
                  <a:schemeClr val="bg1"/>
                </a:solidFill>
              </a:rPr>
              <a:t>Livy, destruction of Carthage, but also return of booty from the East (Cn. Manlius Vulso’s return in 187 BC – fight against the Galatians).</a:t>
            </a:r>
          </a:p>
          <a:p>
            <a:r>
              <a:rPr lang="en-GB" smtClean="0">
                <a:solidFill>
                  <a:schemeClr val="bg1"/>
                </a:solidFill>
              </a:rPr>
              <a:t>“The first direction taken by Scipio's ambition to lead a virtuous life, was to attain a reputation for temperance and excel in this respect all the other young men of the same age. This is a high prize indeed and difficult to gain, but it was at this time easy to pursue at Rome owing to the vicious tendencies of most of the youths. For some of them had abandoned themselves to amours with boys and others to the society of courtesans, and many to musical entertainments and banquets, and the extravagance they involve, having in the course of the war with Perseus been speedily infected by the Greek laxity in these respects. So great in fact was the incontinence that had broken out among the young men in such matters, that many paid a talent for a male favourite and many three hundred drachmas for a jar of fish sauce.” – </a:t>
            </a:r>
            <a:r>
              <a:rPr lang="en-GB" b="1" smtClean="0">
                <a:solidFill>
                  <a:schemeClr val="bg1"/>
                </a:solidFill>
              </a:rPr>
              <a:t>Polybius 31.25.2-5</a:t>
            </a:r>
            <a:r>
              <a:rPr lang="en-GB" smtClean="0">
                <a:solidFill>
                  <a:schemeClr val="bg1"/>
                </a:solidFill>
              </a:rPr>
              <a:t>.</a:t>
            </a:r>
          </a:p>
          <a:p>
            <a:endParaRPr lang="en-GB" dirty="0"/>
          </a:p>
        </p:txBody>
      </p:sp>
    </p:spTree>
    <p:extLst>
      <p:ext uri="{BB962C8B-B14F-4D97-AF65-F5344CB8AC3E}">
        <p14:creationId xmlns:p14="http://schemas.microsoft.com/office/powerpoint/2010/main" val="2376231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Social Troubles</a:t>
            </a:r>
            <a:endParaRPr lang="en-GB" dirty="0">
              <a:solidFill>
                <a:schemeClr val="bg1"/>
              </a:solidFill>
            </a:endParaRPr>
          </a:p>
        </p:txBody>
      </p:sp>
      <p:sp>
        <p:nvSpPr>
          <p:cNvPr id="4" name="Content Placeholder 3"/>
          <p:cNvSpPr>
            <a:spLocks noGrp="1"/>
          </p:cNvSpPr>
          <p:nvPr>
            <p:ph sz="half" idx="1"/>
          </p:nvPr>
        </p:nvSpPr>
        <p:spPr>
          <a:xfrm>
            <a:off x="0" y="1527464"/>
            <a:ext cx="4468091" cy="5330536"/>
          </a:xfrm>
        </p:spPr>
        <p:txBody>
          <a:bodyPr>
            <a:normAutofit fontScale="92500"/>
          </a:bodyPr>
          <a:lstStyle/>
          <a:p>
            <a:r>
              <a:rPr lang="en-GB" dirty="0" smtClean="0">
                <a:solidFill>
                  <a:schemeClr val="bg1"/>
                </a:solidFill>
              </a:rPr>
              <a:t>Many prominent peoples enriched by Roman expansionism. But…</a:t>
            </a:r>
          </a:p>
          <a:p>
            <a:pPr lvl="1"/>
            <a:r>
              <a:rPr lang="en-GB" dirty="0" smtClean="0">
                <a:solidFill>
                  <a:schemeClr val="bg1"/>
                </a:solidFill>
              </a:rPr>
              <a:t>Poor increasingly disposed of land (long campaigns, financial difficulties, aggressive magnates).</a:t>
            </a:r>
          </a:p>
          <a:p>
            <a:pPr lvl="1"/>
            <a:r>
              <a:rPr lang="en-GB" dirty="0" smtClean="0">
                <a:solidFill>
                  <a:schemeClr val="bg1"/>
                </a:solidFill>
              </a:rPr>
              <a:t>Increased use of slaves on large “</a:t>
            </a:r>
            <a:r>
              <a:rPr lang="en-GB" dirty="0" err="1" smtClean="0">
                <a:solidFill>
                  <a:schemeClr val="bg1"/>
                </a:solidFill>
              </a:rPr>
              <a:t>Latifundia</a:t>
            </a:r>
            <a:r>
              <a:rPr lang="en-GB" dirty="0" smtClean="0">
                <a:solidFill>
                  <a:schemeClr val="bg1"/>
                </a:solidFill>
              </a:rPr>
              <a:t>”.</a:t>
            </a:r>
          </a:p>
          <a:p>
            <a:pPr lvl="1"/>
            <a:r>
              <a:rPr lang="en-GB" dirty="0" smtClean="0">
                <a:solidFill>
                  <a:schemeClr val="bg1"/>
                </a:solidFill>
              </a:rPr>
              <a:t>Migration to Rome by dispossessed. </a:t>
            </a:r>
          </a:p>
          <a:p>
            <a:pPr lvl="1"/>
            <a:r>
              <a:rPr lang="en-GB" dirty="0" smtClean="0">
                <a:solidFill>
                  <a:schemeClr val="bg1"/>
                </a:solidFill>
              </a:rPr>
              <a:t>Growing Empire less suited to a “citizen militia”; eligibility for service.  </a:t>
            </a:r>
          </a:p>
        </p:txBody>
      </p:sp>
      <p:pic>
        <p:nvPicPr>
          <p:cNvPr id="6" name="Content Placeholder 5"/>
          <p:cNvPicPr>
            <a:picLocks noGrp="1" noChangeAspect="1"/>
          </p:cNvPicPr>
          <p:nvPr>
            <p:ph sz="half" idx="2"/>
          </p:nvPr>
        </p:nvPicPr>
        <p:blipFill>
          <a:blip r:embed="rId2"/>
          <a:stretch>
            <a:fillRect/>
          </a:stretch>
        </p:blipFill>
        <p:spPr>
          <a:xfrm>
            <a:off x="4526325" y="3678382"/>
            <a:ext cx="4497081" cy="2856452"/>
          </a:xfrm>
          <a:prstGeom prst="rect">
            <a:avLst/>
          </a:prstGeom>
        </p:spPr>
      </p:pic>
      <p:sp>
        <p:nvSpPr>
          <p:cNvPr id="7" name="Rectangle 6"/>
          <p:cNvSpPr/>
          <p:nvPr/>
        </p:nvSpPr>
        <p:spPr>
          <a:xfrm>
            <a:off x="4239490" y="6534834"/>
            <a:ext cx="4904509" cy="307777"/>
          </a:xfrm>
          <a:prstGeom prst="rect">
            <a:avLst/>
          </a:prstGeom>
        </p:spPr>
        <p:txBody>
          <a:bodyPr wrap="square">
            <a:spAutoFit/>
          </a:bodyPr>
          <a:lstStyle/>
          <a:p>
            <a:pPr algn="ctr"/>
            <a:r>
              <a:rPr lang="en-GB" sz="1400" dirty="0">
                <a:solidFill>
                  <a:schemeClr val="bg1"/>
                </a:solidFill>
              </a:rPr>
              <a:t>Gaius Gracchus, Silvestre David </a:t>
            </a:r>
            <a:r>
              <a:rPr lang="en-GB" sz="1400" dirty="0" err="1">
                <a:solidFill>
                  <a:schemeClr val="bg1"/>
                </a:solidFill>
              </a:rPr>
              <a:t>Mirys</a:t>
            </a:r>
            <a:r>
              <a:rPr lang="en-GB" sz="1400" dirty="0">
                <a:solidFill>
                  <a:schemeClr val="bg1"/>
                </a:solidFill>
              </a:rPr>
              <a:t>, 1799 </a:t>
            </a:r>
          </a:p>
        </p:txBody>
      </p:sp>
      <p:pic>
        <p:nvPicPr>
          <p:cNvPr id="8" name="Picture 7"/>
          <p:cNvPicPr>
            <a:picLocks noChangeAspect="1"/>
          </p:cNvPicPr>
          <p:nvPr/>
        </p:nvPicPr>
        <p:blipFill>
          <a:blip r:embed="rId3"/>
          <a:stretch>
            <a:fillRect/>
          </a:stretch>
        </p:blipFill>
        <p:spPr>
          <a:xfrm>
            <a:off x="5102800" y="1600200"/>
            <a:ext cx="3219450" cy="1990725"/>
          </a:xfrm>
          <a:prstGeom prst="rect">
            <a:avLst/>
          </a:prstGeom>
        </p:spPr>
      </p:pic>
      <p:sp>
        <p:nvSpPr>
          <p:cNvPr id="9" name="Content Placeholder 2"/>
          <p:cNvSpPr txBox="1">
            <a:spLocks/>
          </p:cNvSpPr>
          <p:nvPr/>
        </p:nvSpPr>
        <p:spPr>
          <a:xfrm>
            <a:off x="238991" y="363682"/>
            <a:ext cx="8676409" cy="6171152"/>
          </a:xfrm>
          <a:prstGeom prst="rect">
            <a:avLst/>
          </a:prstGeom>
          <a:solidFill>
            <a:schemeClr val="accent2">
              <a:lumMod val="40000"/>
              <a:lumOff val="60000"/>
            </a:schemeClr>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“Then the poor, who had been ejected from their land, no longer showed themselves eager for military service, and neglected the bringing up of children, so that soon all Italy was conscious of a dearth of freemen, and was filled with gangs of foreign slaves, by whose aid the rich cultivated their estates, from which they had driven away the free citizens… Tiberius… on being elected tribune of the people, took the matter directly in hand… Tiberius was passing through Tuscany on his way to </a:t>
            </a:r>
            <a:r>
              <a:rPr lang="en-GB" dirty="0" err="1" smtClean="0">
                <a:solidFill>
                  <a:schemeClr val="bg1"/>
                </a:solidFill>
              </a:rPr>
              <a:t>Numantia</a:t>
            </a:r>
            <a:r>
              <a:rPr lang="en-GB" dirty="0" smtClean="0">
                <a:solidFill>
                  <a:schemeClr val="bg1"/>
                </a:solidFill>
              </a:rPr>
              <a:t>, and observed the dearth of inhabitants in the country, and that those who tilled its soil or tended its flocks there were barbarian slaves, he then first conceived the public policy which was the cause of countless ills to the two brothers. ” – </a:t>
            </a:r>
            <a:r>
              <a:rPr lang="en-GB" b="1" dirty="0" smtClean="0">
                <a:solidFill>
                  <a:schemeClr val="bg1"/>
                </a:solidFill>
              </a:rPr>
              <a:t>Plutarch </a:t>
            </a:r>
            <a:r>
              <a:rPr lang="en-GB" b="1" i="1" dirty="0" smtClean="0">
                <a:solidFill>
                  <a:schemeClr val="bg1"/>
                </a:solidFill>
              </a:rPr>
              <a:t>Tiberius Gracchus </a:t>
            </a:r>
            <a:r>
              <a:rPr lang="en-GB" b="1" dirty="0" smtClean="0">
                <a:solidFill>
                  <a:schemeClr val="bg1"/>
                </a:solidFill>
              </a:rPr>
              <a:t>8.3-4, 7</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707157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Breakdown of Consensus? </a:t>
            </a:r>
            <a:endParaRPr lang="en-GB" dirty="0">
              <a:solidFill>
                <a:schemeClr val="bg1"/>
              </a:solidFill>
            </a:endParaRPr>
          </a:p>
        </p:txBody>
      </p:sp>
      <p:sp>
        <p:nvSpPr>
          <p:cNvPr id="3" name="Content Placeholder 2"/>
          <p:cNvSpPr>
            <a:spLocks noGrp="1"/>
          </p:cNvSpPr>
          <p:nvPr>
            <p:ph sz="half" idx="1"/>
          </p:nvPr>
        </p:nvSpPr>
        <p:spPr>
          <a:xfrm>
            <a:off x="0" y="1600200"/>
            <a:ext cx="4519151" cy="5257800"/>
          </a:xfrm>
        </p:spPr>
        <p:txBody>
          <a:bodyPr>
            <a:normAutofit fontScale="92500" lnSpcReduction="20000"/>
          </a:bodyPr>
          <a:lstStyle/>
          <a:p>
            <a:r>
              <a:rPr lang="en-GB" dirty="0" smtClean="0">
                <a:solidFill>
                  <a:schemeClr val="bg1"/>
                </a:solidFill>
              </a:rPr>
              <a:t>Bypassing the Senate:</a:t>
            </a:r>
          </a:p>
          <a:p>
            <a:pPr lvl="1"/>
            <a:r>
              <a:rPr lang="en-GB" dirty="0">
                <a:solidFill>
                  <a:schemeClr val="bg1"/>
                </a:solidFill>
              </a:rPr>
              <a:t>recourse to violence (</a:t>
            </a:r>
            <a:r>
              <a:rPr lang="en-GB" i="1" dirty="0" err="1">
                <a:solidFill>
                  <a:schemeClr val="bg1"/>
                </a:solidFill>
              </a:rPr>
              <a:t>senatus</a:t>
            </a:r>
            <a:r>
              <a:rPr lang="en-GB" i="1" dirty="0">
                <a:solidFill>
                  <a:schemeClr val="bg1"/>
                </a:solidFill>
              </a:rPr>
              <a:t> </a:t>
            </a:r>
            <a:r>
              <a:rPr lang="en-GB" i="1" dirty="0" err="1">
                <a:solidFill>
                  <a:schemeClr val="bg1"/>
                </a:solidFill>
              </a:rPr>
              <a:t>consultum</a:t>
            </a:r>
            <a:r>
              <a:rPr lang="en-GB" i="1" dirty="0">
                <a:solidFill>
                  <a:schemeClr val="bg1"/>
                </a:solidFill>
              </a:rPr>
              <a:t> </a:t>
            </a:r>
            <a:r>
              <a:rPr lang="en-GB" i="1" dirty="0" err="1">
                <a:solidFill>
                  <a:schemeClr val="bg1"/>
                </a:solidFill>
              </a:rPr>
              <a:t>ultimum</a:t>
            </a:r>
            <a:r>
              <a:rPr lang="en-GB" dirty="0" smtClean="0">
                <a:solidFill>
                  <a:schemeClr val="bg1"/>
                </a:solidFill>
              </a:rPr>
              <a:t>).</a:t>
            </a:r>
          </a:p>
          <a:p>
            <a:pPr lvl="2"/>
            <a:r>
              <a:rPr lang="en-GB" dirty="0" smtClean="0">
                <a:solidFill>
                  <a:schemeClr val="bg1"/>
                </a:solidFill>
              </a:rPr>
              <a:t>Murder of the Gracchi (Tiberius, 133 BC; Gaius, 121 BC).</a:t>
            </a:r>
          </a:p>
          <a:p>
            <a:endParaRPr lang="en-GB" sz="500" i="1" dirty="0" smtClean="0">
              <a:solidFill>
                <a:schemeClr val="bg1"/>
              </a:solidFill>
            </a:endParaRPr>
          </a:p>
          <a:p>
            <a:r>
              <a:rPr lang="en-GB" dirty="0" smtClean="0">
                <a:solidFill>
                  <a:schemeClr val="bg1"/>
                </a:solidFill>
              </a:rPr>
              <a:t>Marching on Rome (Marius, Sulla, eventually Caesar).</a:t>
            </a:r>
          </a:p>
          <a:p>
            <a:endParaRPr lang="en-GB" sz="500" dirty="0">
              <a:solidFill>
                <a:schemeClr val="bg1"/>
              </a:solidFill>
            </a:endParaRPr>
          </a:p>
          <a:p>
            <a:r>
              <a:rPr lang="en-GB" dirty="0" smtClean="0">
                <a:solidFill>
                  <a:schemeClr val="bg1"/>
                </a:solidFill>
              </a:rPr>
              <a:t>Fractiousness causing political paralysis, e.g. issue of Italian </a:t>
            </a:r>
            <a:r>
              <a:rPr lang="en-GB" i="1" dirty="0" err="1" smtClean="0">
                <a:solidFill>
                  <a:schemeClr val="bg1"/>
                </a:solidFill>
              </a:rPr>
              <a:t>socii</a:t>
            </a:r>
            <a:r>
              <a:rPr lang="en-GB" dirty="0" smtClean="0">
                <a:solidFill>
                  <a:schemeClr val="bg1"/>
                </a:solidFill>
              </a:rPr>
              <a:t> and citizenship.</a:t>
            </a:r>
          </a:p>
          <a:p>
            <a:endParaRPr lang="en-GB" sz="600" dirty="0" smtClean="0">
              <a:solidFill>
                <a:schemeClr val="bg1"/>
              </a:solidFill>
            </a:endParaRPr>
          </a:p>
          <a:p>
            <a:endParaRPr lang="en-GB" sz="500" i="1" dirty="0" smtClean="0">
              <a:solidFill>
                <a:schemeClr val="bg1"/>
              </a:solidFill>
            </a:endParaRPr>
          </a:p>
          <a:p>
            <a:r>
              <a:rPr lang="en-GB" i="1" dirty="0" err="1" smtClean="0">
                <a:solidFill>
                  <a:schemeClr val="bg1"/>
                </a:solidFill>
              </a:rPr>
              <a:t>Populares</a:t>
            </a:r>
            <a:r>
              <a:rPr lang="en-GB" dirty="0" smtClean="0">
                <a:solidFill>
                  <a:schemeClr val="bg1"/>
                </a:solidFill>
              </a:rPr>
              <a:t> and </a:t>
            </a:r>
            <a:r>
              <a:rPr lang="en-GB" i="1" dirty="0" err="1" smtClean="0">
                <a:solidFill>
                  <a:schemeClr val="bg1"/>
                </a:solidFill>
              </a:rPr>
              <a:t>optimates</a:t>
            </a:r>
            <a:r>
              <a:rPr lang="en-GB" dirty="0" smtClean="0">
                <a:solidFill>
                  <a:schemeClr val="bg1"/>
                </a:solidFill>
              </a:rPr>
              <a:t>.</a:t>
            </a:r>
          </a:p>
          <a:p>
            <a:pPr lvl="1"/>
            <a:r>
              <a:rPr lang="en-GB" dirty="0" smtClean="0">
                <a:solidFill>
                  <a:schemeClr val="bg1"/>
                </a:solidFill>
              </a:rPr>
              <a:t>Conflict over powers of the </a:t>
            </a:r>
            <a:r>
              <a:rPr lang="en-GB" dirty="0" err="1" smtClean="0">
                <a:solidFill>
                  <a:schemeClr val="bg1"/>
                </a:solidFill>
              </a:rPr>
              <a:t>Tribunate</a:t>
            </a:r>
            <a:r>
              <a:rPr lang="en-GB" dirty="0" smtClean="0">
                <a:solidFill>
                  <a:schemeClr val="bg1"/>
                </a:solidFill>
              </a:rPr>
              <a:t>. </a:t>
            </a:r>
            <a:endParaRPr lang="en-GB" dirty="0">
              <a:solidFill>
                <a:schemeClr val="bg1"/>
              </a:solidFill>
            </a:endParaRPr>
          </a:p>
        </p:txBody>
      </p:sp>
      <p:pic>
        <p:nvPicPr>
          <p:cNvPr id="6" name="Content Placeholder 5"/>
          <p:cNvPicPr>
            <a:picLocks noGrp="1" noChangeAspect="1"/>
          </p:cNvPicPr>
          <p:nvPr>
            <p:ph sz="half" idx="2"/>
          </p:nvPr>
        </p:nvPicPr>
        <p:blipFill>
          <a:blip r:embed="rId2"/>
          <a:stretch>
            <a:fillRect/>
          </a:stretch>
        </p:blipFill>
        <p:spPr>
          <a:xfrm>
            <a:off x="4519151" y="2319251"/>
            <a:ext cx="4466908" cy="4434063"/>
          </a:xfrm>
          <a:prstGeom prst="rect">
            <a:avLst/>
          </a:prstGeom>
        </p:spPr>
      </p:pic>
    </p:spTree>
    <p:extLst>
      <p:ext uri="{BB962C8B-B14F-4D97-AF65-F5344CB8AC3E}">
        <p14:creationId xmlns:p14="http://schemas.microsoft.com/office/powerpoint/2010/main" val="37139816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Corruption and low politics</a:t>
            </a:r>
            <a:endParaRPr lang="en-GB" dirty="0">
              <a:solidFill>
                <a:schemeClr val="bg1"/>
              </a:solidFill>
            </a:endParaRPr>
          </a:p>
        </p:txBody>
      </p:sp>
      <p:sp>
        <p:nvSpPr>
          <p:cNvPr id="4" name="Content Placeholder 3"/>
          <p:cNvSpPr>
            <a:spLocks noGrp="1"/>
          </p:cNvSpPr>
          <p:nvPr>
            <p:ph sz="half" idx="1"/>
          </p:nvPr>
        </p:nvSpPr>
        <p:spPr>
          <a:xfrm>
            <a:off x="-1" y="1600200"/>
            <a:ext cx="5569527" cy="5257800"/>
          </a:xfrm>
        </p:spPr>
        <p:txBody>
          <a:bodyPr>
            <a:normAutofit lnSpcReduction="10000"/>
          </a:bodyPr>
          <a:lstStyle/>
          <a:p>
            <a:r>
              <a:rPr lang="en-GB" dirty="0" smtClean="0">
                <a:solidFill>
                  <a:schemeClr val="bg1"/>
                </a:solidFill>
              </a:rPr>
              <a:t>Third Servile War (73-71 BC).</a:t>
            </a:r>
          </a:p>
          <a:p>
            <a:endParaRPr lang="en-GB" sz="500" dirty="0">
              <a:solidFill>
                <a:schemeClr val="bg1"/>
              </a:solidFill>
            </a:endParaRPr>
          </a:p>
          <a:p>
            <a:r>
              <a:rPr lang="en-GB" dirty="0" smtClean="0">
                <a:solidFill>
                  <a:schemeClr val="bg1"/>
                </a:solidFill>
              </a:rPr>
              <a:t>Trail of </a:t>
            </a:r>
            <a:r>
              <a:rPr lang="en-GB" dirty="0" err="1" smtClean="0">
                <a:solidFill>
                  <a:schemeClr val="bg1"/>
                </a:solidFill>
              </a:rPr>
              <a:t>Verres</a:t>
            </a:r>
            <a:r>
              <a:rPr lang="en-GB" dirty="0" smtClean="0">
                <a:solidFill>
                  <a:schemeClr val="bg1"/>
                </a:solidFill>
              </a:rPr>
              <a:t> (70 BC).</a:t>
            </a:r>
          </a:p>
          <a:p>
            <a:endParaRPr lang="en-GB" sz="500" dirty="0">
              <a:solidFill>
                <a:schemeClr val="bg1"/>
              </a:solidFill>
            </a:endParaRPr>
          </a:p>
          <a:p>
            <a:r>
              <a:rPr lang="en-GB" dirty="0" smtClean="0">
                <a:solidFill>
                  <a:schemeClr val="bg1"/>
                </a:solidFill>
              </a:rPr>
              <a:t>Intense political competition for highest offices:</a:t>
            </a:r>
          </a:p>
          <a:p>
            <a:pPr lvl="1"/>
            <a:r>
              <a:rPr lang="en-GB" dirty="0" smtClean="0">
                <a:solidFill>
                  <a:schemeClr val="bg1"/>
                </a:solidFill>
              </a:rPr>
              <a:t>Bribery and expense of wining over the electorate.</a:t>
            </a:r>
          </a:p>
          <a:p>
            <a:pPr lvl="1"/>
            <a:r>
              <a:rPr lang="en-GB" dirty="0" smtClean="0">
                <a:solidFill>
                  <a:schemeClr val="bg1"/>
                </a:solidFill>
              </a:rPr>
              <a:t>Corruption in provinces to pay of debts, raise money to bribe jury for potential corruption trail, and enough money left over for oneself. </a:t>
            </a:r>
          </a:p>
          <a:p>
            <a:pPr lvl="1"/>
            <a:endParaRPr lang="en-GB" sz="500" dirty="0">
              <a:solidFill>
                <a:schemeClr val="bg1"/>
              </a:solidFill>
            </a:endParaRPr>
          </a:p>
          <a:p>
            <a:r>
              <a:rPr lang="en-GB" dirty="0" smtClean="0">
                <a:solidFill>
                  <a:schemeClr val="bg1"/>
                </a:solidFill>
              </a:rPr>
              <a:t>(second) </a:t>
            </a:r>
            <a:r>
              <a:rPr lang="en-GB" dirty="0" err="1">
                <a:solidFill>
                  <a:schemeClr val="bg1"/>
                </a:solidFill>
              </a:rPr>
              <a:t>Catilinarian</a:t>
            </a:r>
            <a:r>
              <a:rPr lang="en-GB" dirty="0">
                <a:solidFill>
                  <a:schemeClr val="bg1"/>
                </a:solidFill>
              </a:rPr>
              <a:t> </a:t>
            </a:r>
            <a:r>
              <a:rPr lang="en-GB" dirty="0" smtClean="0">
                <a:solidFill>
                  <a:schemeClr val="bg1"/>
                </a:solidFill>
              </a:rPr>
              <a:t>conspiracy in 63 BC.</a:t>
            </a:r>
            <a:endParaRPr lang="en-GB" dirty="0">
              <a:solidFill>
                <a:schemeClr val="bg1"/>
              </a:solidFill>
            </a:endParaRPr>
          </a:p>
        </p:txBody>
      </p:sp>
      <p:pic>
        <p:nvPicPr>
          <p:cNvPr id="6" name="Content Placeholder 5"/>
          <p:cNvPicPr>
            <a:picLocks noGrp="1" noChangeAspect="1"/>
          </p:cNvPicPr>
          <p:nvPr>
            <p:ph sz="half" idx="2"/>
          </p:nvPr>
        </p:nvPicPr>
        <p:blipFill>
          <a:blip r:embed="rId2"/>
          <a:stretch>
            <a:fillRect/>
          </a:stretch>
        </p:blipFill>
        <p:spPr>
          <a:xfrm>
            <a:off x="5677593" y="1552186"/>
            <a:ext cx="3259105" cy="5189119"/>
          </a:xfrm>
          <a:prstGeom prst="rect">
            <a:avLst/>
          </a:prstGeom>
        </p:spPr>
      </p:pic>
    </p:spTree>
    <p:extLst>
      <p:ext uri="{BB962C8B-B14F-4D97-AF65-F5344CB8AC3E}">
        <p14:creationId xmlns:p14="http://schemas.microsoft.com/office/powerpoint/2010/main" val="10366463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Politics in the 50s BC</a:t>
            </a:r>
            <a:endParaRPr lang="en-GB" dirty="0">
              <a:solidFill>
                <a:schemeClr val="bg1"/>
              </a:solidFill>
            </a:endParaRPr>
          </a:p>
        </p:txBody>
      </p:sp>
      <p:sp>
        <p:nvSpPr>
          <p:cNvPr id="4" name="Content Placeholder 3"/>
          <p:cNvSpPr>
            <a:spLocks noGrp="1"/>
          </p:cNvSpPr>
          <p:nvPr>
            <p:ph sz="half" idx="1"/>
          </p:nvPr>
        </p:nvSpPr>
        <p:spPr>
          <a:xfrm>
            <a:off x="0" y="1600200"/>
            <a:ext cx="4921135" cy="5257800"/>
          </a:xfrm>
        </p:spPr>
        <p:txBody>
          <a:bodyPr>
            <a:normAutofit fontScale="77500" lnSpcReduction="20000"/>
          </a:bodyPr>
          <a:lstStyle/>
          <a:p>
            <a:r>
              <a:rPr lang="en-GB" dirty="0">
                <a:solidFill>
                  <a:schemeClr val="bg1"/>
                </a:solidFill>
              </a:rPr>
              <a:t>Creation of the “First Triumvirate</a:t>
            </a:r>
            <a:r>
              <a:rPr lang="en-GB" dirty="0" smtClean="0">
                <a:solidFill>
                  <a:schemeClr val="bg1"/>
                </a:solidFill>
              </a:rPr>
              <a:t>”.</a:t>
            </a:r>
          </a:p>
          <a:p>
            <a:pPr lvl="1"/>
            <a:r>
              <a:rPr lang="en-GB" dirty="0">
                <a:solidFill>
                  <a:schemeClr val="bg1"/>
                </a:solidFill>
              </a:rPr>
              <a:t>Caesar gains backing of Pompey and Crassus in the consular elections of 60 </a:t>
            </a:r>
            <a:r>
              <a:rPr lang="en-GB" dirty="0" smtClean="0">
                <a:solidFill>
                  <a:schemeClr val="bg1"/>
                </a:solidFill>
              </a:rPr>
              <a:t>BC.</a:t>
            </a:r>
          </a:p>
          <a:p>
            <a:pPr lvl="1"/>
            <a:r>
              <a:rPr lang="en-GB" dirty="0" smtClean="0">
                <a:solidFill>
                  <a:schemeClr val="bg1"/>
                </a:solidFill>
              </a:rPr>
              <a:t>Caesar consul in 59 BC (agrarian bill (Pompey’s veterans); ratification of Pompey’s settlement in the East; relief for </a:t>
            </a:r>
            <a:r>
              <a:rPr lang="en-GB" i="1" dirty="0" err="1" smtClean="0">
                <a:solidFill>
                  <a:schemeClr val="bg1"/>
                </a:solidFill>
              </a:rPr>
              <a:t>publicanii</a:t>
            </a:r>
            <a:r>
              <a:rPr lang="en-GB" dirty="0" smtClean="0">
                <a:solidFill>
                  <a:schemeClr val="bg1"/>
                </a:solidFill>
              </a:rPr>
              <a:t>). </a:t>
            </a:r>
          </a:p>
          <a:p>
            <a:pPr lvl="1"/>
            <a:endParaRPr lang="en-GB" sz="500" dirty="0">
              <a:solidFill>
                <a:schemeClr val="bg1"/>
              </a:solidFill>
            </a:endParaRPr>
          </a:p>
          <a:p>
            <a:r>
              <a:rPr lang="en-GB" dirty="0" smtClean="0">
                <a:solidFill>
                  <a:schemeClr val="bg1"/>
                </a:solidFill>
              </a:rPr>
              <a:t>Caesar has 5 year (later extend by another 5 years in Gaul) from 58 BC.</a:t>
            </a:r>
          </a:p>
          <a:p>
            <a:endParaRPr lang="en-GB" sz="500" dirty="0">
              <a:solidFill>
                <a:schemeClr val="bg1"/>
              </a:solidFill>
            </a:endParaRPr>
          </a:p>
          <a:p>
            <a:r>
              <a:rPr lang="en-GB" dirty="0" err="1">
                <a:solidFill>
                  <a:schemeClr val="bg1"/>
                </a:solidFill>
              </a:rPr>
              <a:t>Publius</a:t>
            </a:r>
            <a:r>
              <a:rPr lang="en-GB" dirty="0">
                <a:solidFill>
                  <a:schemeClr val="bg1"/>
                </a:solidFill>
              </a:rPr>
              <a:t> </a:t>
            </a:r>
            <a:r>
              <a:rPr lang="en-GB" dirty="0" err="1">
                <a:solidFill>
                  <a:schemeClr val="bg1"/>
                </a:solidFill>
              </a:rPr>
              <a:t>Clodius</a:t>
            </a:r>
            <a:r>
              <a:rPr lang="en-GB" dirty="0">
                <a:solidFill>
                  <a:schemeClr val="bg1"/>
                </a:solidFill>
              </a:rPr>
              <a:t> </a:t>
            </a:r>
            <a:r>
              <a:rPr lang="en-GB" dirty="0" smtClean="0">
                <a:solidFill>
                  <a:schemeClr val="bg1"/>
                </a:solidFill>
              </a:rPr>
              <a:t>– Dec. 59-58 BC.</a:t>
            </a:r>
          </a:p>
          <a:p>
            <a:endParaRPr lang="en-GB" sz="600" dirty="0">
              <a:solidFill>
                <a:schemeClr val="bg1"/>
              </a:solidFill>
            </a:endParaRPr>
          </a:p>
          <a:p>
            <a:r>
              <a:rPr lang="en-GB" dirty="0" smtClean="0">
                <a:solidFill>
                  <a:schemeClr val="bg1"/>
                </a:solidFill>
              </a:rPr>
              <a:t>Conference at Luca April 56 BC.</a:t>
            </a:r>
          </a:p>
          <a:p>
            <a:endParaRPr lang="en-GB" sz="600" dirty="0">
              <a:solidFill>
                <a:schemeClr val="bg1"/>
              </a:solidFill>
            </a:endParaRPr>
          </a:p>
          <a:p>
            <a:r>
              <a:rPr lang="en-GB" dirty="0" smtClean="0">
                <a:solidFill>
                  <a:schemeClr val="bg1"/>
                </a:solidFill>
              </a:rPr>
              <a:t>Death of Julia (54 BC) and Crassus (at </a:t>
            </a:r>
            <a:r>
              <a:rPr lang="en-GB" dirty="0" err="1" smtClean="0">
                <a:solidFill>
                  <a:schemeClr val="bg1"/>
                </a:solidFill>
              </a:rPr>
              <a:t>Carrhae</a:t>
            </a:r>
            <a:r>
              <a:rPr lang="en-GB" dirty="0" smtClean="0">
                <a:solidFill>
                  <a:schemeClr val="bg1"/>
                </a:solidFill>
              </a:rPr>
              <a:t> in 53 BC).</a:t>
            </a:r>
          </a:p>
          <a:p>
            <a:endParaRPr lang="en-GB" sz="600" dirty="0" smtClean="0">
              <a:solidFill>
                <a:schemeClr val="bg1"/>
              </a:solidFill>
            </a:endParaRPr>
          </a:p>
          <a:p>
            <a:r>
              <a:rPr lang="en-GB" dirty="0" smtClean="0">
                <a:solidFill>
                  <a:schemeClr val="bg1"/>
                </a:solidFill>
              </a:rPr>
              <a:t>Fall </a:t>
            </a:r>
            <a:r>
              <a:rPr lang="en-GB" dirty="0">
                <a:solidFill>
                  <a:schemeClr val="bg1"/>
                </a:solidFill>
              </a:rPr>
              <a:t>of rebel strong hold of </a:t>
            </a:r>
            <a:r>
              <a:rPr lang="en-GB" dirty="0" err="1">
                <a:solidFill>
                  <a:schemeClr val="bg1"/>
                </a:solidFill>
              </a:rPr>
              <a:t>Alesia</a:t>
            </a:r>
            <a:r>
              <a:rPr lang="en-GB" dirty="0">
                <a:solidFill>
                  <a:schemeClr val="bg1"/>
                </a:solidFill>
              </a:rPr>
              <a:t> in autumn of 52 </a:t>
            </a:r>
            <a:r>
              <a:rPr lang="en-GB" dirty="0" smtClean="0">
                <a:solidFill>
                  <a:schemeClr val="bg1"/>
                </a:solidFill>
              </a:rPr>
              <a:t>BC.</a:t>
            </a:r>
          </a:p>
          <a:p>
            <a:endParaRPr lang="en-GB" sz="700" dirty="0">
              <a:solidFill>
                <a:schemeClr val="bg1"/>
              </a:solidFill>
            </a:endParaRPr>
          </a:p>
          <a:p>
            <a:r>
              <a:rPr lang="en-GB" dirty="0" smtClean="0">
                <a:solidFill>
                  <a:schemeClr val="bg1"/>
                </a:solidFill>
              </a:rPr>
              <a:t>Pompey elected sole consul in 52 BC.</a:t>
            </a:r>
            <a:endParaRPr lang="en-GB" dirty="0">
              <a:solidFill>
                <a:schemeClr val="bg1"/>
              </a:solidFill>
            </a:endParaRPr>
          </a:p>
        </p:txBody>
      </p:sp>
      <p:sp>
        <p:nvSpPr>
          <p:cNvPr id="6" name="Content Placeholder 2"/>
          <p:cNvSpPr>
            <a:spLocks noGrp="1"/>
          </p:cNvSpPr>
          <p:nvPr>
            <p:ph idx="1"/>
          </p:nvPr>
        </p:nvSpPr>
        <p:spPr>
          <a:xfrm>
            <a:off x="4921135" y="1691640"/>
            <a:ext cx="4089861" cy="2896985"/>
          </a:xfrm>
          <a:solidFill>
            <a:srgbClr val="FFC000"/>
          </a:solidFill>
        </p:spPr>
        <p:txBody>
          <a:bodyPr>
            <a:normAutofit fontScale="92500" lnSpcReduction="20000"/>
          </a:bodyPr>
          <a:lstStyle/>
          <a:p>
            <a:pPr marL="137160" indent="0">
              <a:buNone/>
            </a:pPr>
            <a:r>
              <a:rPr lang="en-GB" sz="2000" dirty="0">
                <a:solidFill>
                  <a:schemeClr val="bg1"/>
                </a:solidFill>
              </a:rPr>
              <a:t>“As for Caesar's colleague, </a:t>
            </a:r>
            <a:r>
              <a:rPr lang="en-GB" sz="2000" dirty="0" err="1">
                <a:solidFill>
                  <a:schemeClr val="bg1"/>
                </a:solidFill>
              </a:rPr>
              <a:t>Bibulus</a:t>
            </a:r>
            <a:r>
              <a:rPr lang="en-GB" sz="2000" dirty="0">
                <a:solidFill>
                  <a:schemeClr val="bg1"/>
                </a:solidFill>
              </a:rPr>
              <a:t>, since he availed nothing by obstructing Caesar's laws, but often ran the risk with Cato of being killed in the forum, he shut himself up at home for the remainder of his term of office. Pompey, however, immediately after his marriage, filled the forum with armed men and helped the people to enact Caesar's laws…” – </a:t>
            </a:r>
            <a:r>
              <a:rPr lang="en-GB" sz="2000" b="1" dirty="0">
                <a:solidFill>
                  <a:schemeClr val="bg1"/>
                </a:solidFill>
              </a:rPr>
              <a:t>Plutarch </a:t>
            </a:r>
            <a:r>
              <a:rPr lang="en-GB" sz="2000" b="1" i="1" dirty="0">
                <a:solidFill>
                  <a:schemeClr val="bg1"/>
                </a:solidFill>
              </a:rPr>
              <a:t>Caesar</a:t>
            </a:r>
            <a:r>
              <a:rPr lang="en-GB" sz="2000" b="1" dirty="0">
                <a:solidFill>
                  <a:schemeClr val="bg1"/>
                </a:solidFill>
              </a:rPr>
              <a:t> 14.9-10</a:t>
            </a:r>
            <a:r>
              <a:rPr lang="en-GB" sz="2000" dirty="0">
                <a:solidFill>
                  <a:schemeClr val="bg1"/>
                </a:solidFill>
              </a:rPr>
              <a:t>. </a:t>
            </a:r>
          </a:p>
          <a:p>
            <a:pPr marL="137160" indent="0">
              <a:buNone/>
            </a:pPr>
            <a:endParaRPr lang="en-GB" dirty="0"/>
          </a:p>
        </p:txBody>
      </p:sp>
      <p:pic>
        <p:nvPicPr>
          <p:cNvPr id="7" name="Picture 6"/>
          <p:cNvPicPr>
            <a:picLocks noChangeAspect="1"/>
          </p:cNvPicPr>
          <p:nvPr/>
        </p:nvPicPr>
        <p:blipFill rotWithShape="1">
          <a:blip r:embed="rId2"/>
          <a:srcRect l="2097" t="36121"/>
          <a:stretch/>
        </p:blipFill>
        <p:spPr>
          <a:xfrm>
            <a:off x="4829695" y="4771187"/>
            <a:ext cx="4181301" cy="2018236"/>
          </a:xfrm>
          <a:prstGeom prst="rect">
            <a:avLst/>
          </a:prstGeom>
        </p:spPr>
      </p:pic>
    </p:spTree>
    <p:extLst>
      <p:ext uri="{BB962C8B-B14F-4D97-AF65-F5344CB8AC3E}">
        <p14:creationId xmlns:p14="http://schemas.microsoft.com/office/powerpoint/2010/main" val="23957672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Civil War</a:t>
            </a:r>
            <a:endParaRPr lang="en-GB" dirty="0">
              <a:solidFill>
                <a:schemeClr val="bg1"/>
              </a:solidFill>
            </a:endParaRPr>
          </a:p>
        </p:txBody>
      </p:sp>
      <p:sp>
        <p:nvSpPr>
          <p:cNvPr id="3" name="Content Placeholder 2"/>
          <p:cNvSpPr>
            <a:spLocks noGrp="1"/>
          </p:cNvSpPr>
          <p:nvPr>
            <p:ph idx="1"/>
          </p:nvPr>
        </p:nvSpPr>
        <p:spPr>
          <a:xfrm>
            <a:off x="-1" y="1487978"/>
            <a:ext cx="9069185" cy="2519336"/>
          </a:xfrm>
        </p:spPr>
        <p:txBody>
          <a:bodyPr>
            <a:normAutofit fontScale="85000" lnSpcReduction="20000"/>
          </a:bodyPr>
          <a:lstStyle/>
          <a:p>
            <a:r>
              <a:rPr lang="en-GB" dirty="0" smtClean="0">
                <a:solidFill>
                  <a:schemeClr val="bg1"/>
                </a:solidFill>
              </a:rPr>
              <a:t>Crossing of Rubicon on </a:t>
            </a:r>
            <a:r>
              <a:rPr lang="en-GB" dirty="0">
                <a:solidFill>
                  <a:schemeClr val="bg1"/>
                </a:solidFill>
              </a:rPr>
              <a:t>night of 10-11th </a:t>
            </a:r>
            <a:r>
              <a:rPr lang="en-GB" dirty="0" smtClean="0">
                <a:solidFill>
                  <a:schemeClr val="bg1"/>
                </a:solidFill>
              </a:rPr>
              <a:t>January 49 BC </a:t>
            </a:r>
            <a:r>
              <a:rPr lang="en-GB" dirty="0">
                <a:solidFill>
                  <a:schemeClr val="bg1"/>
                </a:solidFill>
              </a:rPr>
              <a:t>– </a:t>
            </a:r>
            <a:r>
              <a:rPr lang="en-GB" dirty="0" smtClean="0">
                <a:solidFill>
                  <a:schemeClr val="bg1"/>
                </a:solidFill>
              </a:rPr>
              <a:t>crossing </a:t>
            </a:r>
            <a:r>
              <a:rPr lang="en-GB" dirty="0">
                <a:solidFill>
                  <a:schemeClr val="bg1"/>
                </a:solidFill>
              </a:rPr>
              <a:t>an act of treason</a:t>
            </a:r>
            <a:r>
              <a:rPr lang="en-GB" dirty="0" smtClean="0">
                <a:solidFill>
                  <a:schemeClr val="bg1"/>
                </a:solidFill>
              </a:rPr>
              <a:t>.</a:t>
            </a:r>
          </a:p>
          <a:p>
            <a:endParaRPr lang="en-GB" sz="500" dirty="0" smtClean="0">
              <a:solidFill>
                <a:schemeClr val="bg1"/>
              </a:solidFill>
            </a:endParaRPr>
          </a:p>
          <a:p>
            <a:r>
              <a:rPr lang="en-GB" dirty="0">
                <a:solidFill>
                  <a:schemeClr val="bg1"/>
                </a:solidFill>
              </a:rPr>
              <a:t>Pompey persuades much of the Senate to leave Rome for Greece</a:t>
            </a:r>
            <a:r>
              <a:rPr lang="en-GB" dirty="0" smtClean="0">
                <a:solidFill>
                  <a:schemeClr val="bg1"/>
                </a:solidFill>
              </a:rPr>
              <a:t>.</a:t>
            </a:r>
          </a:p>
          <a:p>
            <a:endParaRPr lang="en-GB" sz="600" dirty="0">
              <a:solidFill>
                <a:schemeClr val="bg1"/>
              </a:solidFill>
            </a:endParaRPr>
          </a:p>
          <a:p>
            <a:r>
              <a:rPr lang="en-GB" dirty="0" smtClean="0">
                <a:solidFill>
                  <a:schemeClr val="bg1"/>
                </a:solidFill>
              </a:rPr>
              <a:t>Campaign in Spain, before crossing over to Macedon-Achaea, Caesarean victory at Pharsalus; later campaigning in Egypt, Asia Minor, North Africa and Spain again (49-45 BC). </a:t>
            </a:r>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a:p>
        </p:txBody>
      </p:sp>
      <p:pic>
        <p:nvPicPr>
          <p:cNvPr id="4" name="Picture 3"/>
          <p:cNvPicPr>
            <a:picLocks noChangeAspect="1"/>
          </p:cNvPicPr>
          <p:nvPr/>
        </p:nvPicPr>
        <p:blipFill rotWithShape="1">
          <a:blip r:embed="rId2"/>
          <a:srcRect l="19120" r="19034"/>
          <a:stretch/>
        </p:blipFill>
        <p:spPr>
          <a:xfrm>
            <a:off x="128071" y="4030766"/>
            <a:ext cx="3024613" cy="2750932"/>
          </a:xfrm>
          <a:prstGeom prst="rect">
            <a:avLst/>
          </a:prstGeom>
        </p:spPr>
      </p:pic>
      <p:sp>
        <p:nvSpPr>
          <p:cNvPr id="6" name="Donut 5"/>
          <p:cNvSpPr/>
          <p:nvPr/>
        </p:nvSpPr>
        <p:spPr>
          <a:xfrm>
            <a:off x="1490749" y="4921135"/>
            <a:ext cx="1036320" cy="606830"/>
          </a:xfrm>
          <a:prstGeom prst="donut">
            <a:avLst>
              <a:gd name="adj" fmla="val 7053"/>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7" name="Picture 6"/>
          <p:cNvPicPr>
            <a:picLocks noChangeAspect="1"/>
          </p:cNvPicPr>
          <p:nvPr/>
        </p:nvPicPr>
        <p:blipFill>
          <a:blip r:embed="rId3"/>
          <a:stretch>
            <a:fillRect/>
          </a:stretch>
        </p:blipFill>
        <p:spPr>
          <a:xfrm>
            <a:off x="3216034" y="4030766"/>
            <a:ext cx="3265378" cy="2750932"/>
          </a:xfrm>
          <a:prstGeom prst="rect">
            <a:avLst/>
          </a:prstGeom>
        </p:spPr>
      </p:pic>
      <p:sp>
        <p:nvSpPr>
          <p:cNvPr id="8" name="Rectangle 7"/>
          <p:cNvSpPr/>
          <p:nvPr/>
        </p:nvSpPr>
        <p:spPr>
          <a:xfrm>
            <a:off x="6544762" y="4128959"/>
            <a:ext cx="2491171" cy="2554545"/>
          </a:xfrm>
          <a:prstGeom prst="rect">
            <a:avLst/>
          </a:prstGeom>
          <a:solidFill>
            <a:schemeClr val="accent2">
              <a:lumMod val="20000"/>
              <a:lumOff val="80000"/>
            </a:schemeClr>
          </a:solidFill>
        </p:spPr>
        <p:txBody>
          <a:bodyPr wrap="square">
            <a:spAutoFit/>
          </a:bodyPr>
          <a:lstStyle/>
          <a:p>
            <a:r>
              <a:rPr lang="en-GB" sz="2000" dirty="0">
                <a:solidFill>
                  <a:schemeClr val="bg1"/>
                </a:solidFill>
              </a:rPr>
              <a:t>“…he enrolled a vast number in the senate, making no distinction whether a man was a soldier or the son of a freedman…” – </a:t>
            </a:r>
            <a:r>
              <a:rPr lang="en-GB" sz="2000" b="1" dirty="0" err="1">
                <a:solidFill>
                  <a:schemeClr val="bg1"/>
                </a:solidFill>
              </a:rPr>
              <a:t>Dio</a:t>
            </a:r>
            <a:r>
              <a:rPr lang="en-GB" sz="2000" b="1" dirty="0">
                <a:solidFill>
                  <a:schemeClr val="bg1"/>
                </a:solidFill>
              </a:rPr>
              <a:t> 43.47.3</a:t>
            </a:r>
            <a:r>
              <a:rPr lang="en-GB" sz="2000" dirty="0">
                <a:solidFill>
                  <a:schemeClr val="bg1"/>
                </a:solidFill>
              </a:rPr>
              <a:t>.</a:t>
            </a:r>
          </a:p>
        </p:txBody>
      </p:sp>
      <p:sp>
        <p:nvSpPr>
          <p:cNvPr id="9" name="Content Placeholder 2"/>
          <p:cNvSpPr txBox="1">
            <a:spLocks/>
          </p:cNvSpPr>
          <p:nvPr/>
        </p:nvSpPr>
        <p:spPr>
          <a:xfrm>
            <a:off x="0" y="1487978"/>
            <a:ext cx="5054138" cy="5370022"/>
          </a:xfrm>
          <a:prstGeom prst="rect">
            <a:avLst/>
          </a:prstGeom>
          <a:solidFill>
            <a:srgbClr val="FFC000"/>
          </a:solidFill>
        </p:spPr>
        <p:txBody>
          <a:bodyPr vert="horz">
            <a:normAutofit fontScale="850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REFORMS OF CAESAR:</a:t>
            </a:r>
          </a:p>
          <a:p>
            <a:r>
              <a:rPr lang="en-GB" dirty="0" smtClean="0">
                <a:solidFill>
                  <a:schemeClr val="bg1"/>
                </a:solidFill>
              </a:rPr>
              <a:t>Increase in number of magistracies.</a:t>
            </a:r>
          </a:p>
          <a:p>
            <a:r>
              <a:rPr lang="en-GB" dirty="0" smtClean="0">
                <a:solidFill>
                  <a:schemeClr val="bg1"/>
                </a:solidFill>
              </a:rPr>
              <a:t>Cisalpine Gaul received citizenship in 49 BC.</a:t>
            </a:r>
          </a:p>
          <a:p>
            <a:r>
              <a:rPr lang="en-GB" dirty="0" err="1" smtClean="0">
                <a:solidFill>
                  <a:schemeClr val="bg1"/>
                </a:solidFill>
              </a:rPr>
              <a:t>Propraetors</a:t>
            </a:r>
            <a:r>
              <a:rPr lang="en-GB" dirty="0" smtClean="0">
                <a:solidFill>
                  <a:schemeClr val="bg1"/>
                </a:solidFill>
              </a:rPr>
              <a:t> limited to one year, proconsuls to two consecutive years.</a:t>
            </a:r>
          </a:p>
          <a:p>
            <a:r>
              <a:rPr lang="en-GB" dirty="0" smtClean="0">
                <a:solidFill>
                  <a:schemeClr val="bg1"/>
                </a:solidFill>
              </a:rPr>
              <a:t>Colonisation programme. </a:t>
            </a:r>
          </a:p>
          <a:p>
            <a:r>
              <a:rPr lang="en-GB" dirty="0" smtClean="0">
                <a:solidFill>
                  <a:schemeClr val="bg1"/>
                </a:solidFill>
              </a:rPr>
              <a:t>Calendar reform.</a:t>
            </a:r>
          </a:p>
          <a:p>
            <a:pPr lvl="1"/>
            <a:r>
              <a:rPr lang="en-GB" dirty="0">
                <a:solidFill>
                  <a:schemeClr val="bg1"/>
                </a:solidFill>
              </a:rPr>
              <a:t>year 46 </a:t>
            </a:r>
            <a:r>
              <a:rPr lang="en-GB" dirty="0" smtClean="0">
                <a:solidFill>
                  <a:schemeClr val="bg1"/>
                </a:solidFill>
              </a:rPr>
              <a:t>BC </a:t>
            </a:r>
            <a:r>
              <a:rPr lang="en-GB" dirty="0">
                <a:solidFill>
                  <a:schemeClr val="bg1"/>
                </a:solidFill>
              </a:rPr>
              <a:t>made 445 days long in order to align calendar years with the astrological calendar (i.e. make sure seasons are correct). </a:t>
            </a:r>
          </a:p>
          <a:p>
            <a:r>
              <a:rPr lang="en-GB" dirty="0" smtClean="0">
                <a:solidFill>
                  <a:schemeClr val="bg1"/>
                </a:solidFill>
              </a:rPr>
              <a:t>Building of new forum.</a:t>
            </a:r>
            <a:endParaRPr lang="en-GB" dirty="0">
              <a:solidFill>
                <a:schemeClr val="bg1"/>
              </a:solidFill>
            </a:endParaRPr>
          </a:p>
        </p:txBody>
      </p:sp>
      <p:pic>
        <p:nvPicPr>
          <p:cNvPr id="10" name="Picture 9"/>
          <p:cNvPicPr>
            <a:picLocks noChangeAspect="1"/>
          </p:cNvPicPr>
          <p:nvPr/>
        </p:nvPicPr>
        <p:blipFill>
          <a:blip r:embed="rId4"/>
          <a:stretch>
            <a:fillRect/>
          </a:stretch>
        </p:blipFill>
        <p:spPr>
          <a:xfrm>
            <a:off x="5112750" y="1832638"/>
            <a:ext cx="3923183" cy="2082040"/>
          </a:xfrm>
          <a:prstGeom prst="rect">
            <a:avLst/>
          </a:prstGeom>
        </p:spPr>
      </p:pic>
      <p:pic>
        <p:nvPicPr>
          <p:cNvPr id="11" name="Picture 10"/>
          <p:cNvPicPr>
            <a:picLocks noChangeAspect="1"/>
          </p:cNvPicPr>
          <p:nvPr/>
        </p:nvPicPr>
        <p:blipFill>
          <a:blip r:embed="rId5"/>
          <a:stretch>
            <a:fillRect/>
          </a:stretch>
        </p:blipFill>
        <p:spPr>
          <a:xfrm>
            <a:off x="5125401" y="4239491"/>
            <a:ext cx="3916330" cy="2193145"/>
          </a:xfrm>
          <a:prstGeom prst="rect">
            <a:avLst/>
          </a:prstGeom>
        </p:spPr>
      </p:pic>
    </p:spTree>
    <p:extLst>
      <p:ext uri="{BB962C8B-B14F-4D97-AF65-F5344CB8AC3E}">
        <p14:creationId xmlns:p14="http://schemas.microsoft.com/office/powerpoint/2010/main" val="3330598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par>
                                <p:cTn id="8" presetID="14" presetClass="entr" presetSubtype="1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randombar(horizontal)">
                                      <p:cBhvr>
                                        <p:cTn id="10" dur="500"/>
                                        <p:tgtEl>
                                          <p:spTgt spid="10"/>
                                        </p:tgtEl>
                                      </p:cBhvr>
                                    </p:animEffect>
                                  </p:childTnLst>
                                </p:cTn>
                              </p:par>
                              <p:par>
                                <p:cTn id="11" presetID="14" presetClass="entr" presetSubtype="1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randombar(horizontal)">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Death of Caesar</a:t>
            </a:r>
            <a:endParaRPr lang="en-GB" dirty="0">
              <a:solidFill>
                <a:schemeClr val="bg1"/>
              </a:solidFill>
            </a:endParaRPr>
          </a:p>
        </p:txBody>
      </p:sp>
      <p:sp>
        <p:nvSpPr>
          <p:cNvPr id="3" name="Content Placeholder 2"/>
          <p:cNvSpPr>
            <a:spLocks noGrp="1"/>
          </p:cNvSpPr>
          <p:nvPr>
            <p:ph idx="1"/>
          </p:nvPr>
        </p:nvSpPr>
        <p:spPr>
          <a:xfrm>
            <a:off x="116377" y="1417638"/>
            <a:ext cx="4286703" cy="5440362"/>
          </a:xfrm>
        </p:spPr>
        <p:txBody>
          <a:bodyPr>
            <a:normAutofit fontScale="85000" lnSpcReduction="20000"/>
          </a:bodyPr>
          <a:lstStyle/>
          <a:p>
            <a:pPr marL="137160" indent="0">
              <a:buNone/>
            </a:pPr>
            <a:r>
              <a:rPr lang="en-GB" dirty="0">
                <a:solidFill>
                  <a:schemeClr val="bg1"/>
                </a:solidFill>
              </a:rPr>
              <a:t>“As soon as Caesar took his seat the conspirators crowded around him as if to pay there respects… </a:t>
            </a:r>
            <a:r>
              <a:rPr lang="en-GB" dirty="0" err="1">
                <a:solidFill>
                  <a:schemeClr val="bg1"/>
                </a:solidFill>
              </a:rPr>
              <a:t>Cimber</a:t>
            </a:r>
            <a:r>
              <a:rPr lang="en-GB" dirty="0">
                <a:solidFill>
                  <a:schemeClr val="bg1"/>
                </a:solidFill>
              </a:rPr>
              <a:t> caught hold of his shoulders… and at that moment one of the </a:t>
            </a:r>
            <a:r>
              <a:rPr lang="en-GB" dirty="0" err="1">
                <a:solidFill>
                  <a:schemeClr val="bg1"/>
                </a:solidFill>
              </a:rPr>
              <a:t>Casca</a:t>
            </a:r>
            <a:r>
              <a:rPr lang="en-GB" dirty="0">
                <a:solidFill>
                  <a:schemeClr val="bg1"/>
                </a:solidFill>
              </a:rPr>
              <a:t> brothers… stabbed him just below the throat… twenty three dagger thrusts hit him as he stood there… some say when he saw Marcus Brutus about to deliver a blow he reproached him in Greek with ‘You too, my son?’ The entire Senate then dispersed in confusion…” – </a:t>
            </a:r>
            <a:r>
              <a:rPr lang="en-GB" b="1" dirty="0">
                <a:solidFill>
                  <a:schemeClr val="bg1"/>
                </a:solidFill>
              </a:rPr>
              <a:t>Suet. </a:t>
            </a:r>
            <a:r>
              <a:rPr lang="en-GB" b="1" i="1" dirty="0">
                <a:solidFill>
                  <a:schemeClr val="bg1"/>
                </a:solidFill>
              </a:rPr>
              <a:t>Div. Jul</a:t>
            </a:r>
            <a:r>
              <a:rPr lang="en-GB" b="1" dirty="0">
                <a:solidFill>
                  <a:schemeClr val="bg1"/>
                </a:solidFill>
              </a:rPr>
              <a:t>. 82</a:t>
            </a:r>
            <a:r>
              <a:rPr lang="en-GB" dirty="0">
                <a:solidFill>
                  <a:schemeClr val="bg1"/>
                </a:solidFill>
              </a:rPr>
              <a:t>. </a:t>
            </a:r>
          </a:p>
          <a:p>
            <a:pPr marL="137160" indent="0">
              <a:buNone/>
            </a:pPr>
            <a:endParaRPr lang="en-GB" dirty="0"/>
          </a:p>
        </p:txBody>
      </p:sp>
      <p:pic>
        <p:nvPicPr>
          <p:cNvPr id="4" name="Picture 3"/>
          <p:cNvPicPr>
            <a:picLocks noChangeAspect="1"/>
          </p:cNvPicPr>
          <p:nvPr/>
        </p:nvPicPr>
        <p:blipFill>
          <a:blip r:embed="rId2"/>
          <a:stretch>
            <a:fillRect/>
          </a:stretch>
        </p:blipFill>
        <p:spPr>
          <a:xfrm>
            <a:off x="4771504" y="4300971"/>
            <a:ext cx="4004073" cy="2269887"/>
          </a:xfrm>
          <a:prstGeom prst="rect">
            <a:avLst/>
          </a:prstGeom>
        </p:spPr>
      </p:pic>
      <p:sp>
        <p:nvSpPr>
          <p:cNvPr id="5" name="Rectangle 4"/>
          <p:cNvSpPr/>
          <p:nvPr/>
        </p:nvSpPr>
        <p:spPr>
          <a:xfrm>
            <a:off x="4572000" y="6570858"/>
            <a:ext cx="4572000" cy="307777"/>
          </a:xfrm>
          <a:prstGeom prst="rect">
            <a:avLst/>
          </a:prstGeom>
        </p:spPr>
        <p:txBody>
          <a:bodyPr>
            <a:spAutoFit/>
          </a:bodyPr>
          <a:lstStyle/>
          <a:p>
            <a:r>
              <a:rPr lang="en-GB" sz="1400" i="1" dirty="0">
                <a:solidFill>
                  <a:schemeClr val="bg1"/>
                </a:solidFill>
              </a:rPr>
              <a:t>The Death of Julius Caesar </a:t>
            </a:r>
            <a:r>
              <a:rPr lang="en-GB" sz="1400" dirty="0">
                <a:solidFill>
                  <a:schemeClr val="bg1"/>
                </a:solidFill>
              </a:rPr>
              <a:t>by Vincenzo </a:t>
            </a:r>
            <a:r>
              <a:rPr lang="en-GB" sz="1400" dirty="0" err="1" smtClean="0">
                <a:solidFill>
                  <a:schemeClr val="bg1"/>
                </a:solidFill>
              </a:rPr>
              <a:t>Camuccini</a:t>
            </a:r>
            <a:r>
              <a:rPr lang="en-GB" sz="1400" dirty="0" smtClean="0">
                <a:solidFill>
                  <a:schemeClr val="bg1"/>
                </a:solidFill>
              </a:rPr>
              <a:t> (1806)</a:t>
            </a:r>
            <a:endParaRPr lang="en-GB" sz="1400" dirty="0">
              <a:solidFill>
                <a:schemeClr val="bg1"/>
              </a:solidFill>
            </a:endParaRPr>
          </a:p>
        </p:txBody>
      </p:sp>
      <p:sp>
        <p:nvSpPr>
          <p:cNvPr id="6" name="Content Placeholder 2"/>
          <p:cNvSpPr txBox="1">
            <a:spLocks/>
          </p:cNvSpPr>
          <p:nvPr/>
        </p:nvSpPr>
        <p:spPr>
          <a:xfrm>
            <a:off x="4272742" y="1417638"/>
            <a:ext cx="4871258" cy="2883333"/>
          </a:xfrm>
          <a:prstGeom prst="rect">
            <a:avLst/>
          </a:prstGeom>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No real indication that Julius Caesar had intended a successor.</a:t>
            </a:r>
          </a:p>
          <a:p>
            <a:endParaRPr lang="en-GB" sz="500" dirty="0" smtClean="0">
              <a:solidFill>
                <a:schemeClr val="bg1"/>
              </a:solidFill>
            </a:endParaRPr>
          </a:p>
          <a:p>
            <a:r>
              <a:rPr lang="en-GB" dirty="0" smtClean="0">
                <a:solidFill>
                  <a:schemeClr val="bg1"/>
                </a:solidFill>
              </a:rPr>
              <a:t>Antony utilising Caesar papers after his death to legitimise his own actions.</a:t>
            </a:r>
          </a:p>
          <a:p>
            <a:endParaRPr lang="en-GB" sz="500" dirty="0" smtClean="0">
              <a:solidFill>
                <a:schemeClr val="bg1"/>
              </a:solidFill>
            </a:endParaRPr>
          </a:p>
          <a:p>
            <a:r>
              <a:rPr lang="en-GB" dirty="0" smtClean="0">
                <a:solidFill>
                  <a:schemeClr val="bg1"/>
                </a:solidFill>
              </a:rPr>
              <a:t>Caesar will not an indication of inheritance of political power – Octavian receives quarter of the estate. </a:t>
            </a:r>
            <a:endParaRPr lang="en-GB" dirty="0">
              <a:solidFill>
                <a:schemeClr val="bg1"/>
              </a:solidFill>
            </a:endParaRPr>
          </a:p>
        </p:txBody>
      </p:sp>
    </p:spTree>
    <p:extLst>
      <p:ext uri="{BB962C8B-B14F-4D97-AF65-F5344CB8AC3E}">
        <p14:creationId xmlns:p14="http://schemas.microsoft.com/office/powerpoint/2010/main" val="19605561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6422253"/>
          </a:xfrm>
        </p:spPr>
        <p:txBody>
          <a:bodyPr>
            <a:normAutofit/>
          </a:bodyPr>
          <a:lstStyle/>
          <a:p>
            <a:r>
              <a:rPr lang="en-GB" sz="6000" dirty="0" smtClean="0">
                <a:solidFill>
                  <a:schemeClr val="bg1"/>
                </a:solidFill>
              </a:rPr>
              <a:t>The “Second” Triumvirate</a:t>
            </a:r>
            <a:br>
              <a:rPr lang="en-GB" sz="6000" dirty="0" smtClean="0">
                <a:solidFill>
                  <a:schemeClr val="bg1"/>
                </a:solidFill>
              </a:rPr>
            </a:br>
            <a:endParaRPr lang="en-GB" sz="6000" dirty="0">
              <a:solidFill>
                <a:schemeClr val="bg1"/>
              </a:solidFill>
            </a:endParaRPr>
          </a:p>
        </p:txBody>
      </p:sp>
    </p:spTree>
    <p:extLst>
      <p:ext uri="{BB962C8B-B14F-4D97-AF65-F5344CB8AC3E}">
        <p14:creationId xmlns:p14="http://schemas.microsoft.com/office/powerpoint/2010/main" val="4105362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Aftermath</a:t>
            </a:r>
            <a:endParaRPr lang="en-GB" dirty="0">
              <a:solidFill>
                <a:schemeClr val="bg1"/>
              </a:solidFill>
            </a:endParaRPr>
          </a:p>
        </p:txBody>
      </p:sp>
      <p:sp>
        <p:nvSpPr>
          <p:cNvPr id="3" name="Content Placeholder 2"/>
          <p:cNvSpPr>
            <a:spLocks noGrp="1"/>
          </p:cNvSpPr>
          <p:nvPr>
            <p:ph sz="half" idx="1"/>
          </p:nvPr>
        </p:nvSpPr>
        <p:spPr>
          <a:xfrm>
            <a:off x="-1" y="1600200"/>
            <a:ext cx="5070763" cy="5257800"/>
          </a:xfrm>
        </p:spPr>
        <p:txBody>
          <a:bodyPr/>
          <a:lstStyle/>
          <a:p>
            <a:r>
              <a:rPr lang="en-GB" dirty="0" smtClean="0">
                <a:solidFill>
                  <a:schemeClr val="bg1"/>
                </a:solidFill>
              </a:rPr>
              <a:t>Initial amnesty, but also ratification of Caesar’s acts. </a:t>
            </a:r>
          </a:p>
          <a:p>
            <a:endParaRPr lang="en-GB" sz="500" dirty="0">
              <a:solidFill>
                <a:schemeClr val="bg1"/>
              </a:solidFill>
            </a:endParaRPr>
          </a:p>
          <a:p>
            <a:r>
              <a:rPr lang="en-GB" dirty="0" smtClean="0">
                <a:solidFill>
                  <a:schemeClr val="bg1"/>
                </a:solidFill>
              </a:rPr>
              <a:t>Funeral of Caesar, the “</a:t>
            </a:r>
            <a:r>
              <a:rPr lang="en-GB" dirty="0" err="1" smtClean="0">
                <a:solidFill>
                  <a:schemeClr val="bg1"/>
                </a:solidFill>
              </a:rPr>
              <a:t>tyrannicides</a:t>
            </a:r>
            <a:r>
              <a:rPr lang="en-GB" dirty="0" smtClean="0">
                <a:solidFill>
                  <a:schemeClr val="bg1"/>
                </a:solidFill>
              </a:rPr>
              <a:t>” leave for the provinces. </a:t>
            </a:r>
          </a:p>
          <a:p>
            <a:endParaRPr lang="en-GB" sz="500" dirty="0">
              <a:solidFill>
                <a:schemeClr val="bg1"/>
              </a:solidFill>
            </a:endParaRPr>
          </a:p>
          <a:p>
            <a:r>
              <a:rPr lang="en-GB" dirty="0" smtClean="0">
                <a:solidFill>
                  <a:schemeClr val="bg1"/>
                </a:solidFill>
              </a:rPr>
              <a:t>Battle of </a:t>
            </a:r>
            <a:r>
              <a:rPr lang="en-GB" dirty="0" err="1" smtClean="0">
                <a:solidFill>
                  <a:schemeClr val="bg1"/>
                </a:solidFill>
              </a:rPr>
              <a:t>Mutina</a:t>
            </a:r>
            <a:r>
              <a:rPr lang="en-GB" dirty="0" smtClean="0">
                <a:solidFill>
                  <a:schemeClr val="bg1"/>
                </a:solidFill>
              </a:rPr>
              <a:t> (April 43 BC) </a:t>
            </a:r>
            <a:r>
              <a:rPr lang="en-GB" dirty="0">
                <a:solidFill>
                  <a:schemeClr val="bg1"/>
                </a:solidFill>
              </a:rPr>
              <a:t>- November 43 BC the Tribune carried a law establishing the </a:t>
            </a:r>
            <a:r>
              <a:rPr lang="en-GB" i="1" dirty="0" err="1">
                <a:solidFill>
                  <a:schemeClr val="bg1"/>
                </a:solidFill>
              </a:rPr>
              <a:t>tresviri</a:t>
            </a:r>
            <a:r>
              <a:rPr lang="en-GB" i="1" dirty="0">
                <a:solidFill>
                  <a:schemeClr val="bg1"/>
                </a:solidFill>
              </a:rPr>
              <a:t> rei </a:t>
            </a:r>
            <a:r>
              <a:rPr lang="en-GB" i="1" dirty="0" err="1">
                <a:solidFill>
                  <a:schemeClr val="bg1"/>
                </a:solidFill>
              </a:rPr>
              <a:t>publicae</a:t>
            </a:r>
            <a:r>
              <a:rPr lang="en-GB" i="1" dirty="0">
                <a:solidFill>
                  <a:schemeClr val="bg1"/>
                </a:solidFill>
              </a:rPr>
              <a:t> </a:t>
            </a:r>
            <a:r>
              <a:rPr lang="en-GB" i="1" dirty="0" err="1">
                <a:solidFill>
                  <a:schemeClr val="bg1"/>
                </a:solidFill>
              </a:rPr>
              <a:t>constituendae</a:t>
            </a:r>
            <a:r>
              <a:rPr lang="en-GB" i="1" dirty="0">
                <a:solidFill>
                  <a:schemeClr val="bg1"/>
                </a:solidFill>
              </a:rPr>
              <a:t> </a:t>
            </a:r>
            <a:r>
              <a:rPr lang="en-GB" i="1" dirty="0" err="1">
                <a:solidFill>
                  <a:schemeClr val="bg1"/>
                </a:solidFill>
              </a:rPr>
              <a:t>consulari</a:t>
            </a:r>
            <a:r>
              <a:rPr lang="en-GB" i="1" dirty="0">
                <a:solidFill>
                  <a:schemeClr val="bg1"/>
                </a:solidFill>
              </a:rPr>
              <a:t> </a:t>
            </a:r>
            <a:r>
              <a:rPr lang="en-GB" i="1" dirty="0" err="1">
                <a:solidFill>
                  <a:schemeClr val="bg1"/>
                </a:solidFill>
              </a:rPr>
              <a:t>potestate</a:t>
            </a:r>
            <a:r>
              <a:rPr lang="en-GB" dirty="0">
                <a:solidFill>
                  <a:schemeClr val="bg1"/>
                </a:solidFill>
              </a:rPr>
              <a:t> – for a five year </a:t>
            </a:r>
            <a:r>
              <a:rPr lang="en-GB" dirty="0" smtClean="0">
                <a:solidFill>
                  <a:schemeClr val="bg1"/>
                </a:solidFill>
              </a:rPr>
              <a:t>period.</a:t>
            </a:r>
            <a:endParaRPr lang="en-GB" dirty="0">
              <a:solidFill>
                <a:schemeClr val="bg1"/>
              </a:solidFill>
            </a:endParaRPr>
          </a:p>
        </p:txBody>
      </p:sp>
      <p:sp>
        <p:nvSpPr>
          <p:cNvPr id="4" name="Content Placeholder 3"/>
          <p:cNvSpPr>
            <a:spLocks noGrp="1"/>
          </p:cNvSpPr>
          <p:nvPr>
            <p:ph sz="half" idx="2"/>
          </p:nvPr>
        </p:nvSpPr>
        <p:spPr>
          <a:xfrm>
            <a:off x="5070763" y="1600200"/>
            <a:ext cx="3990109" cy="5257800"/>
          </a:xfrm>
          <a:solidFill>
            <a:srgbClr val="92D050"/>
          </a:solidFill>
        </p:spPr>
        <p:txBody>
          <a:bodyPr/>
          <a:lstStyle/>
          <a:p>
            <a:pPr marL="137160" indent="0">
              <a:buNone/>
            </a:pPr>
            <a:r>
              <a:rPr lang="en-GB" b="1" dirty="0" smtClean="0">
                <a:solidFill>
                  <a:schemeClr val="bg1"/>
                </a:solidFill>
              </a:rPr>
              <a:t>Faction after the death of Caesar</a:t>
            </a:r>
            <a:r>
              <a:rPr lang="en-GB" dirty="0" smtClean="0">
                <a:solidFill>
                  <a:schemeClr val="bg1"/>
                </a:solidFill>
              </a:rPr>
              <a:t>:</a:t>
            </a:r>
          </a:p>
          <a:p>
            <a:r>
              <a:rPr lang="en-GB" dirty="0">
                <a:solidFill>
                  <a:schemeClr val="bg1"/>
                </a:solidFill>
              </a:rPr>
              <a:t>Mark Antony and </a:t>
            </a:r>
            <a:r>
              <a:rPr lang="en-GB" dirty="0" smtClean="0">
                <a:solidFill>
                  <a:schemeClr val="bg1"/>
                </a:solidFill>
              </a:rPr>
              <a:t>Lepidus </a:t>
            </a:r>
            <a:r>
              <a:rPr lang="en-GB" dirty="0">
                <a:solidFill>
                  <a:schemeClr val="bg1"/>
                </a:solidFill>
              </a:rPr>
              <a:t>(latter  </a:t>
            </a:r>
            <a:r>
              <a:rPr lang="en-GB" i="1" dirty="0">
                <a:solidFill>
                  <a:schemeClr val="bg1"/>
                </a:solidFill>
              </a:rPr>
              <a:t>magister </a:t>
            </a:r>
            <a:r>
              <a:rPr lang="en-GB" i="1" dirty="0" err="1">
                <a:solidFill>
                  <a:schemeClr val="bg1"/>
                </a:solidFill>
              </a:rPr>
              <a:t>equitum</a:t>
            </a:r>
            <a:r>
              <a:rPr lang="en-GB" i="1" dirty="0">
                <a:solidFill>
                  <a:schemeClr val="bg1"/>
                </a:solidFill>
              </a:rPr>
              <a:t> </a:t>
            </a:r>
            <a:r>
              <a:rPr lang="en-GB" dirty="0">
                <a:solidFill>
                  <a:schemeClr val="bg1"/>
                </a:solidFill>
              </a:rPr>
              <a:t>for the </a:t>
            </a:r>
            <a:r>
              <a:rPr lang="en-GB" dirty="0" smtClean="0">
                <a:solidFill>
                  <a:schemeClr val="bg1"/>
                </a:solidFill>
              </a:rPr>
              <a:t>2</a:t>
            </a:r>
            <a:r>
              <a:rPr lang="en-GB" baseline="30000" dirty="0" smtClean="0">
                <a:solidFill>
                  <a:schemeClr val="bg1"/>
                </a:solidFill>
              </a:rPr>
              <a:t>nd</a:t>
            </a:r>
            <a:r>
              <a:rPr lang="en-GB" dirty="0" smtClean="0">
                <a:solidFill>
                  <a:schemeClr val="bg1"/>
                </a:solidFill>
              </a:rPr>
              <a:t> time).</a:t>
            </a:r>
            <a:endParaRPr lang="en-GB" dirty="0">
              <a:solidFill>
                <a:schemeClr val="bg1"/>
              </a:solidFill>
            </a:endParaRPr>
          </a:p>
          <a:p>
            <a:r>
              <a:rPr lang="en-GB" dirty="0">
                <a:solidFill>
                  <a:schemeClr val="bg1"/>
                </a:solidFill>
              </a:rPr>
              <a:t>Octavian.</a:t>
            </a:r>
          </a:p>
          <a:p>
            <a:r>
              <a:rPr lang="en-GB" dirty="0">
                <a:solidFill>
                  <a:schemeClr val="bg1"/>
                </a:solidFill>
              </a:rPr>
              <a:t>Senatorial elite, including Cicero.</a:t>
            </a:r>
          </a:p>
          <a:p>
            <a:r>
              <a:rPr lang="en-GB" dirty="0">
                <a:solidFill>
                  <a:schemeClr val="bg1"/>
                </a:solidFill>
              </a:rPr>
              <a:t>The </a:t>
            </a:r>
            <a:r>
              <a:rPr lang="en-GB" dirty="0" err="1">
                <a:solidFill>
                  <a:schemeClr val="bg1"/>
                </a:solidFill>
              </a:rPr>
              <a:t>Caesaricides</a:t>
            </a:r>
            <a:r>
              <a:rPr lang="en-GB" dirty="0">
                <a:solidFill>
                  <a:schemeClr val="bg1"/>
                </a:solidFill>
              </a:rPr>
              <a:t>, led by Marcus Brutus and Crassus Longinus.</a:t>
            </a:r>
          </a:p>
          <a:p>
            <a:endParaRPr lang="en-GB" dirty="0">
              <a:solidFill>
                <a:schemeClr val="bg1"/>
              </a:solidFill>
            </a:endParaRPr>
          </a:p>
        </p:txBody>
      </p:sp>
    </p:spTree>
    <p:extLst>
      <p:ext uri="{BB962C8B-B14F-4D97-AF65-F5344CB8AC3E}">
        <p14:creationId xmlns:p14="http://schemas.microsoft.com/office/powerpoint/2010/main" val="42151167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91193"/>
            <a:ext cx="9143999" cy="1047403"/>
          </a:xfrm>
        </p:spPr>
        <p:txBody>
          <a:bodyPr>
            <a:normAutofit/>
          </a:bodyPr>
          <a:lstStyle/>
          <a:p>
            <a:r>
              <a:rPr lang="en-GB" sz="2600" dirty="0" smtClean="0">
                <a:solidFill>
                  <a:schemeClr val="bg1"/>
                </a:solidFill>
              </a:rPr>
              <a:t>Proscriptions; deification of Caesar and creation of </a:t>
            </a:r>
            <a:r>
              <a:rPr lang="en-GB" sz="2600" dirty="0">
                <a:solidFill>
                  <a:schemeClr val="bg1"/>
                </a:solidFill>
              </a:rPr>
              <a:t>a state cult (42 BC); </a:t>
            </a:r>
            <a:r>
              <a:rPr lang="en-GB" sz="2600" dirty="0" smtClean="0">
                <a:solidFill>
                  <a:schemeClr val="bg1"/>
                </a:solidFill>
              </a:rPr>
              <a:t>Battle </a:t>
            </a:r>
            <a:r>
              <a:rPr lang="en-GB" sz="2600" dirty="0">
                <a:solidFill>
                  <a:schemeClr val="bg1"/>
                </a:solidFill>
              </a:rPr>
              <a:t>of Philippi </a:t>
            </a:r>
            <a:r>
              <a:rPr lang="en-GB" sz="2600" dirty="0" smtClean="0">
                <a:solidFill>
                  <a:schemeClr val="bg1"/>
                </a:solidFill>
              </a:rPr>
              <a:t>(42 BC).</a:t>
            </a:r>
            <a:endParaRPr lang="en-GB" sz="2600" dirty="0">
              <a:solidFill>
                <a:schemeClr val="bg1"/>
              </a:solidFill>
            </a:endParaRPr>
          </a:p>
        </p:txBody>
      </p:sp>
      <p:pic>
        <p:nvPicPr>
          <p:cNvPr id="4" name="Picture 3"/>
          <p:cNvPicPr>
            <a:picLocks noChangeAspect="1"/>
          </p:cNvPicPr>
          <p:nvPr/>
        </p:nvPicPr>
        <p:blipFill>
          <a:blip r:embed="rId2"/>
          <a:stretch>
            <a:fillRect/>
          </a:stretch>
        </p:blipFill>
        <p:spPr>
          <a:xfrm>
            <a:off x="141904" y="1325306"/>
            <a:ext cx="2703022" cy="1714520"/>
          </a:xfrm>
          <a:prstGeom prst="rect">
            <a:avLst/>
          </a:prstGeom>
        </p:spPr>
      </p:pic>
      <p:pic>
        <p:nvPicPr>
          <p:cNvPr id="5" name="Picture 4" descr="Octavian and Julius Caesar RSC_0090-r.jpg"/>
          <p:cNvPicPr>
            <a:picLocks noChangeAspect="1"/>
          </p:cNvPicPr>
          <p:nvPr/>
        </p:nvPicPr>
        <p:blipFill>
          <a:blip r:embed="rId3" cstate="print"/>
          <a:stretch>
            <a:fillRect/>
          </a:stretch>
        </p:blipFill>
        <p:spPr>
          <a:xfrm>
            <a:off x="2919956" y="1325305"/>
            <a:ext cx="2703667" cy="1714521"/>
          </a:xfrm>
          <a:prstGeom prst="rect">
            <a:avLst/>
          </a:prstGeom>
        </p:spPr>
      </p:pic>
      <p:sp>
        <p:nvSpPr>
          <p:cNvPr id="6" name="Content Placeholder 2"/>
          <p:cNvSpPr txBox="1">
            <a:spLocks/>
          </p:cNvSpPr>
          <p:nvPr/>
        </p:nvSpPr>
        <p:spPr>
          <a:xfrm>
            <a:off x="5868786" y="1139322"/>
            <a:ext cx="3103052" cy="2086485"/>
          </a:xfrm>
          <a:prstGeom prst="rect">
            <a:avLst/>
          </a:prstGeom>
          <a:solidFill>
            <a:srgbClr val="FFC000"/>
          </a:solidFill>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Octavian denarius. c36 BC. IMP CAESAR DIVI F Bare head right. / Julius Caesar standing in temple of four columns, frontal inscribed DIVO IVL, altar at left. RSC 90.</a:t>
            </a:r>
          </a:p>
          <a:p>
            <a:pPr marL="137160" indent="0">
              <a:buFont typeface="Wingdings 2"/>
              <a:buNone/>
            </a:pPr>
            <a:endParaRPr lang="en-GB" dirty="0"/>
          </a:p>
        </p:txBody>
      </p:sp>
      <p:sp>
        <p:nvSpPr>
          <p:cNvPr id="7" name="Content Placeholder 2"/>
          <p:cNvSpPr txBox="1">
            <a:spLocks/>
          </p:cNvSpPr>
          <p:nvPr/>
        </p:nvSpPr>
        <p:spPr>
          <a:xfrm>
            <a:off x="-1" y="3221799"/>
            <a:ext cx="9143999" cy="1915465"/>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600" dirty="0" smtClean="0">
                <a:solidFill>
                  <a:schemeClr val="bg1"/>
                </a:solidFill>
              </a:rPr>
              <a:t>Treaty of </a:t>
            </a:r>
            <a:r>
              <a:rPr lang="en-GB" sz="2600" dirty="0" err="1" smtClean="0">
                <a:solidFill>
                  <a:schemeClr val="bg1"/>
                </a:solidFill>
              </a:rPr>
              <a:t>Brundisium</a:t>
            </a:r>
            <a:r>
              <a:rPr lang="en-GB" sz="2600" dirty="0" smtClean="0">
                <a:solidFill>
                  <a:schemeClr val="bg1"/>
                </a:solidFill>
              </a:rPr>
              <a:t> (40 BC); Antony marries Octavia; Triumvirate renewed (5 years) in 37 BC; Octavian defeats </a:t>
            </a:r>
            <a:r>
              <a:rPr lang="en-GB" sz="2600" dirty="0" err="1" smtClean="0">
                <a:solidFill>
                  <a:schemeClr val="bg1"/>
                </a:solidFill>
              </a:rPr>
              <a:t>Sextus</a:t>
            </a:r>
            <a:r>
              <a:rPr lang="en-GB" sz="2600" dirty="0" smtClean="0">
                <a:solidFill>
                  <a:schemeClr val="bg1"/>
                </a:solidFill>
              </a:rPr>
              <a:t> </a:t>
            </a:r>
            <a:r>
              <a:rPr lang="en-GB" sz="2600" dirty="0" err="1" smtClean="0">
                <a:solidFill>
                  <a:schemeClr val="bg1"/>
                </a:solidFill>
              </a:rPr>
              <a:t>Pompeius</a:t>
            </a:r>
            <a:r>
              <a:rPr lang="en-GB" sz="2600" dirty="0" smtClean="0">
                <a:solidFill>
                  <a:schemeClr val="bg1"/>
                </a:solidFill>
              </a:rPr>
              <a:t> at </a:t>
            </a:r>
            <a:r>
              <a:rPr lang="en-GB" sz="2600" dirty="0" err="1" smtClean="0">
                <a:solidFill>
                  <a:schemeClr val="bg1"/>
                </a:solidFill>
              </a:rPr>
              <a:t>Naulochus</a:t>
            </a:r>
            <a:r>
              <a:rPr lang="en-GB" sz="2600" dirty="0" smtClean="0">
                <a:solidFill>
                  <a:schemeClr val="bg1"/>
                </a:solidFill>
              </a:rPr>
              <a:t> in Sicily (36-35 BC). </a:t>
            </a:r>
            <a:endParaRPr lang="en-GB" sz="2600" dirty="0">
              <a:solidFill>
                <a:schemeClr val="bg1"/>
              </a:solidFill>
            </a:endParaRPr>
          </a:p>
        </p:txBody>
      </p:sp>
      <p:pic>
        <p:nvPicPr>
          <p:cNvPr id="8" name="Picture 7"/>
          <p:cNvPicPr>
            <a:picLocks noChangeAspect="1"/>
          </p:cNvPicPr>
          <p:nvPr/>
        </p:nvPicPr>
        <p:blipFill>
          <a:blip r:embed="rId4"/>
          <a:stretch>
            <a:fillRect/>
          </a:stretch>
        </p:blipFill>
        <p:spPr>
          <a:xfrm>
            <a:off x="3335803" y="4596938"/>
            <a:ext cx="5710849" cy="2133809"/>
          </a:xfrm>
          <a:prstGeom prst="rect">
            <a:avLst/>
          </a:prstGeom>
        </p:spPr>
      </p:pic>
      <p:sp>
        <p:nvSpPr>
          <p:cNvPr id="10" name="Rectangle 9"/>
          <p:cNvSpPr/>
          <p:nvPr/>
        </p:nvSpPr>
        <p:spPr>
          <a:xfrm>
            <a:off x="0" y="4683647"/>
            <a:ext cx="3582785" cy="1865126"/>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600" dirty="0">
                <a:solidFill>
                  <a:prstClr val="black"/>
                </a:solidFill>
              </a:rPr>
              <a:t>33 BC: Donations of Alexandria.</a:t>
            </a:r>
          </a:p>
          <a:p>
            <a:pPr marL="548640" lvl="0" indent="-411480">
              <a:spcBef>
                <a:spcPct val="20000"/>
              </a:spcBef>
              <a:buClr>
                <a:prstClr val="white">
                  <a:shade val="95000"/>
                </a:prstClr>
              </a:buClr>
              <a:buSzPct val="65000"/>
              <a:buFont typeface="Wingdings 2"/>
              <a:buChar char=""/>
            </a:pPr>
            <a:endParaRPr lang="en-GB" sz="500" dirty="0">
              <a:solidFill>
                <a:prstClr val="black"/>
              </a:solidFill>
            </a:endParaRPr>
          </a:p>
          <a:p>
            <a:pPr marL="548640" lvl="0" indent="-411480">
              <a:spcBef>
                <a:spcPct val="20000"/>
              </a:spcBef>
              <a:buClr>
                <a:prstClr val="white">
                  <a:shade val="95000"/>
                </a:prstClr>
              </a:buClr>
              <a:buSzPct val="65000"/>
              <a:buFont typeface="Wingdings 2"/>
              <a:buChar char=""/>
            </a:pPr>
            <a:r>
              <a:rPr lang="en-GB" sz="2600" dirty="0">
                <a:solidFill>
                  <a:prstClr val="black"/>
                </a:solidFill>
              </a:rPr>
              <a:t>32 BC: Antony divorces Octavia.</a:t>
            </a:r>
          </a:p>
        </p:txBody>
      </p:sp>
      <p:pic>
        <p:nvPicPr>
          <p:cNvPr id="11" name="Picture 10"/>
          <p:cNvPicPr>
            <a:picLocks noChangeAspect="1"/>
          </p:cNvPicPr>
          <p:nvPr/>
        </p:nvPicPr>
        <p:blipFill>
          <a:blip r:embed="rId5"/>
          <a:stretch>
            <a:fillRect/>
          </a:stretch>
        </p:blipFill>
        <p:spPr>
          <a:xfrm>
            <a:off x="194160" y="191193"/>
            <a:ext cx="7099621" cy="4764097"/>
          </a:xfrm>
          <a:prstGeom prst="rect">
            <a:avLst/>
          </a:prstGeom>
        </p:spPr>
      </p:pic>
      <p:sp>
        <p:nvSpPr>
          <p:cNvPr id="12" name="Content Placeholder 2"/>
          <p:cNvSpPr txBox="1">
            <a:spLocks/>
          </p:cNvSpPr>
          <p:nvPr/>
        </p:nvSpPr>
        <p:spPr>
          <a:xfrm>
            <a:off x="194160" y="5023028"/>
            <a:ext cx="8777678" cy="1794427"/>
          </a:xfrm>
          <a:prstGeom prst="rect">
            <a:avLst/>
          </a:prstGeom>
          <a:solidFill>
            <a:schemeClr val="bg2">
              <a:lumMod val="20000"/>
              <a:lumOff val="80000"/>
            </a:schemeClr>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0" lvl="2" indent="0">
              <a:buFont typeface="Wingdings"/>
              <a:buNone/>
            </a:pPr>
            <a:r>
              <a:rPr lang="en-GB" sz="1800" dirty="0" smtClean="0">
                <a:solidFill>
                  <a:schemeClr val="bg1"/>
                </a:solidFill>
              </a:rPr>
              <a:t>“As for Octavia, she was thought to have been treated with scorn… she even entreated Caesar himself, unless on other grounds he had determined to make war upon Antony, to ignore Antony's treatment of her, since it was an infamous thing even to have it said that the two greatest imperators in the world plunged the Romans into civil war, the one out of passion for, and the other out of resentment in behalf of a woman.” – </a:t>
            </a:r>
            <a:r>
              <a:rPr lang="en-GB" sz="1800" b="1" dirty="0" smtClean="0">
                <a:solidFill>
                  <a:schemeClr val="bg1"/>
                </a:solidFill>
              </a:rPr>
              <a:t>Plutarch </a:t>
            </a:r>
            <a:r>
              <a:rPr lang="en-GB" sz="1800" b="1" i="1" dirty="0" smtClean="0">
                <a:solidFill>
                  <a:schemeClr val="bg1"/>
                </a:solidFill>
              </a:rPr>
              <a:t>Antony</a:t>
            </a:r>
            <a:r>
              <a:rPr lang="en-GB" sz="1800" b="1" dirty="0" smtClean="0">
                <a:solidFill>
                  <a:schemeClr val="bg1"/>
                </a:solidFill>
              </a:rPr>
              <a:t> 54.1</a:t>
            </a:r>
            <a:r>
              <a:rPr lang="en-GB" sz="1800" dirty="0" smtClean="0">
                <a:solidFill>
                  <a:schemeClr val="bg1"/>
                </a:solidFill>
              </a:rPr>
              <a:t>.</a:t>
            </a:r>
          </a:p>
          <a:p>
            <a:pPr marL="137160" indent="0">
              <a:buFont typeface="Wingdings 2"/>
              <a:buNone/>
            </a:pPr>
            <a:endParaRPr lang="en-GB" dirty="0"/>
          </a:p>
        </p:txBody>
      </p:sp>
      <p:pic>
        <p:nvPicPr>
          <p:cNvPr id="13" name="Picture 12"/>
          <p:cNvPicPr>
            <a:picLocks noChangeAspect="1"/>
          </p:cNvPicPr>
          <p:nvPr/>
        </p:nvPicPr>
        <p:blipFill>
          <a:blip r:embed="rId6"/>
          <a:stretch>
            <a:fillRect/>
          </a:stretch>
        </p:blipFill>
        <p:spPr>
          <a:xfrm>
            <a:off x="6059979" y="3079805"/>
            <a:ext cx="2911860" cy="1430425"/>
          </a:xfrm>
          <a:prstGeom prst="rect">
            <a:avLst/>
          </a:prstGeom>
        </p:spPr>
      </p:pic>
      <p:sp>
        <p:nvSpPr>
          <p:cNvPr id="14" name="Content Placeholder 2"/>
          <p:cNvSpPr txBox="1">
            <a:spLocks/>
          </p:cNvSpPr>
          <p:nvPr/>
        </p:nvSpPr>
        <p:spPr>
          <a:xfrm>
            <a:off x="7293781" y="1052614"/>
            <a:ext cx="1752871" cy="2027191"/>
          </a:xfrm>
          <a:prstGeom prst="rect">
            <a:avLst/>
          </a:prstGeom>
          <a:solidFill>
            <a:schemeClr val="accent3">
              <a:lumMod val="60000"/>
              <a:lumOff val="40000"/>
            </a:schemeClr>
          </a:solidFill>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600" smtClean="0">
                <a:solidFill>
                  <a:schemeClr val="bg1"/>
                </a:solidFill>
              </a:rPr>
              <a:t>Mark Antony &amp; Cleopatra. 34 BC. AR Denarius. Alexandria mint. Bust of Cleopatra draped &amp; diademed; bare head of Antony right; Armenian tiara behind – RSC 1.</a:t>
            </a:r>
          </a:p>
          <a:p>
            <a:pPr marL="137160" indent="0">
              <a:buFont typeface="Wingdings 2"/>
              <a:buNone/>
            </a:pPr>
            <a:endParaRPr lang="en-GB" dirty="0"/>
          </a:p>
        </p:txBody>
      </p:sp>
    </p:spTree>
    <p:extLst>
      <p:ext uri="{BB962C8B-B14F-4D97-AF65-F5344CB8AC3E}">
        <p14:creationId xmlns:p14="http://schemas.microsoft.com/office/powerpoint/2010/main" val="134525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1000"/>
                                        <p:tgtEl>
                                          <p:spTgt spid="12"/>
                                        </p:tgtEl>
                                      </p:cBhvr>
                                    </p:animEffect>
                                    <p:anim calcmode="lin" valueType="num">
                                      <p:cBhvr>
                                        <p:cTn id="13" dur="1000" fill="hold"/>
                                        <p:tgtEl>
                                          <p:spTgt spid="12"/>
                                        </p:tgtEl>
                                        <p:attrNameLst>
                                          <p:attrName>ppt_x</p:attrName>
                                        </p:attrNameLst>
                                      </p:cBhvr>
                                      <p:tavLst>
                                        <p:tav tm="0">
                                          <p:val>
                                            <p:strVal val="#ppt_x"/>
                                          </p:val>
                                        </p:tav>
                                        <p:tav tm="100000">
                                          <p:val>
                                            <p:strVal val="#ppt_x"/>
                                          </p:val>
                                        </p:tav>
                                      </p:tavLst>
                                    </p:anim>
                                    <p:anim calcmode="lin" valueType="num">
                                      <p:cBhvr>
                                        <p:cTn id="1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barn(inVertical)">
                                      <p:cBhvr>
                                        <p:cTn id="19" dur="500"/>
                                        <p:tgtEl>
                                          <p:spTgt spid="14"/>
                                        </p:tgtEl>
                                      </p:cBhvr>
                                    </p:animEffect>
                                  </p:childTnLst>
                                </p:cTn>
                              </p:par>
                              <p:par>
                                <p:cTn id="20" presetID="16" presetClass="entr" presetSubtype="21" fill="hold"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arn(inVertical)">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Battle of Actium</a:t>
            </a:r>
            <a:endParaRPr lang="en-GB" b="1" dirty="0">
              <a:solidFill>
                <a:schemeClr val="bg1"/>
              </a:solidFill>
            </a:endParaRPr>
          </a:p>
        </p:txBody>
      </p:sp>
      <p:sp>
        <p:nvSpPr>
          <p:cNvPr id="4" name="Content Placeholder 3"/>
          <p:cNvSpPr>
            <a:spLocks noGrp="1"/>
          </p:cNvSpPr>
          <p:nvPr>
            <p:ph sz="half" idx="1"/>
          </p:nvPr>
        </p:nvSpPr>
        <p:spPr>
          <a:xfrm>
            <a:off x="0" y="1600199"/>
            <a:ext cx="4495800" cy="5257801"/>
          </a:xfrm>
        </p:spPr>
        <p:txBody>
          <a:bodyPr>
            <a:normAutofit fontScale="92500" lnSpcReduction="10000"/>
          </a:bodyPr>
          <a:lstStyle/>
          <a:p>
            <a:r>
              <a:rPr lang="en-GB" dirty="0" smtClean="0">
                <a:solidFill>
                  <a:schemeClr val="bg1"/>
                </a:solidFill>
              </a:rPr>
              <a:t>2nd </a:t>
            </a:r>
            <a:r>
              <a:rPr lang="en-GB" dirty="0">
                <a:solidFill>
                  <a:schemeClr val="bg1"/>
                </a:solidFill>
              </a:rPr>
              <a:t>of September 31 BC. </a:t>
            </a:r>
          </a:p>
          <a:p>
            <a:r>
              <a:rPr lang="en-GB" dirty="0" smtClean="0">
                <a:solidFill>
                  <a:schemeClr val="bg1"/>
                </a:solidFill>
              </a:rPr>
              <a:t>Antony’s </a:t>
            </a:r>
            <a:r>
              <a:rPr lang="en-GB" dirty="0">
                <a:solidFill>
                  <a:schemeClr val="bg1"/>
                </a:solidFill>
              </a:rPr>
              <a:t>ships bigger and sturdier – </a:t>
            </a:r>
            <a:r>
              <a:rPr lang="en-GB" dirty="0" smtClean="0">
                <a:solidFill>
                  <a:schemeClr val="bg1"/>
                </a:solidFill>
              </a:rPr>
              <a:t>Octavian’s </a:t>
            </a:r>
            <a:r>
              <a:rPr lang="en-GB" dirty="0">
                <a:solidFill>
                  <a:schemeClr val="bg1"/>
                </a:solidFill>
              </a:rPr>
              <a:t>speedier. </a:t>
            </a:r>
          </a:p>
          <a:p>
            <a:r>
              <a:rPr lang="en-GB" dirty="0" smtClean="0">
                <a:solidFill>
                  <a:schemeClr val="bg1"/>
                </a:solidFill>
              </a:rPr>
              <a:t>Octavian </a:t>
            </a:r>
            <a:r>
              <a:rPr lang="en-GB" dirty="0">
                <a:solidFill>
                  <a:schemeClr val="bg1"/>
                </a:solidFill>
              </a:rPr>
              <a:t>attempts to encircle </a:t>
            </a:r>
            <a:r>
              <a:rPr lang="en-GB" dirty="0" smtClean="0">
                <a:solidFill>
                  <a:schemeClr val="bg1"/>
                </a:solidFill>
              </a:rPr>
              <a:t>Antony’s </a:t>
            </a:r>
            <a:r>
              <a:rPr lang="en-GB" dirty="0">
                <a:solidFill>
                  <a:schemeClr val="bg1"/>
                </a:solidFill>
              </a:rPr>
              <a:t>ships. </a:t>
            </a:r>
          </a:p>
          <a:p>
            <a:r>
              <a:rPr lang="en-GB" dirty="0" smtClean="0">
                <a:solidFill>
                  <a:schemeClr val="bg1"/>
                </a:solidFill>
              </a:rPr>
              <a:t>Octavian’s </a:t>
            </a:r>
            <a:r>
              <a:rPr lang="en-GB" dirty="0">
                <a:solidFill>
                  <a:schemeClr val="bg1"/>
                </a:solidFill>
              </a:rPr>
              <a:t>tactics ramming. </a:t>
            </a:r>
          </a:p>
          <a:p>
            <a:r>
              <a:rPr lang="en-GB" dirty="0" smtClean="0">
                <a:solidFill>
                  <a:schemeClr val="bg1"/>
                </a:solidFill>
              </a:rPr>
              <a:t>Antony’s </a:t>
            </a:r>
            <a:r>
              <a:rPr lang="en-GB" dirty="0">
                <a:solidFill>
                  <a:schemeClr val="bg1"/>
                </a:solidFill>
              </a:rPr>
              <a:t>tactics to use volleys of missiles and to use grappling hocks. </a:t>
            </a:r>
          </a:p>
          <a:p>
            <a:r>
              <a:rPr lang="en-GB" dirty="0" smtClean="0">
                <a:solidFill>
                  <a:schemeClr val="bg1"/>
                </a:solidFill>
              </a:rPr>
              <a:t>Cleopatra </a:t>
            </a:r>
            <a:r>
              <a:rPr lang="en-GB" dirty="0">
                <a:solidFill>
                  <a:schemeClr val="bg1"/>
                </a:solidFill>
              </a:rPr>
              <a:t>prematurely retreats. </a:t>
            </a:r>
          </a:p>
          <a:p>
            <a:r>
              <a:rPr lang="en-GB" dirty="0" smtClean="0">
                <a:solidFill>
                  <a:schemeClr val="bg1"/>
                </a:solidFill>
              </a:rPr>
              <a:t>Use </a:t>
            </a:r>
            <a:r>
              <a:rPr lang="en-GB" dirty="0">
                <a:solidFill>
                  <a:schemeClr val="bg1"/>
                </a:solidFill>
              </a:rPr>
              <a:t>of flaming missiles and jars of charcoal and pitch. </a:t>
            </a:r>
          </a:p>
          <a:p>
            <a:endParaRPr lang="en-GB" dirty="0"/>
          </a:p>
        </p:txBody>
      </p:sp>
      <p:pic>
        <p:nvPicPr>
          <p:cNvPr id="3074" name="Picture 2"/>
          <p:cNvPicPr>
            <a:picLocks noGrp="1" noChangeAspect="1" noChangeArrowheads="1"/>
          </p:cNvPicPr>
          <p:nvPr>
            <p:ph sz="half" idx="2"/>
          </p:nvPr>
        </p:nvPicPr>
        <p:blipFill>
          <a:blip r:embed="rId2" cstate="print"/>
          <a:srcRect/>
          <a:stretch>
            <a:fillRect/>
          </a:stretch>
        </p:blipFill>
        <p:spPr bwMode="auto">
          <a:xfrm>
            <a:off x="4499992" y="1556792"/>
            <a:ext cx="4392488" cy="2448272"/>
          </a:xfrm>
          <a:prstGeom prst="rect">
            <a:avLst/>
          </a:prstGeom>
          <a:noFill/>
          <a:ln w="9525">
            <a:noFill/>
            <a:miter lim="800000"/>
            <a:headEnd/>
            <a:tailEnd/>
          </a:ln>
        </p:spPr>
      </p:pic>
      <p:pic>
        <p:nvPicPr>
          <p:cNvPr id="3075" name="Picture 3"/>
          <p:cNvPicPr>
            <a:picLocks noChangeAspect="1" noChangeArrowheads="1"/>
          </p:cNvPicPr>
          <p:nvPr/>
        </p:nvPicPr>
        <p:blipFill>
          <a:blip r:embed="rId3" cstate="print"/>
          <a:srcRect/>
          <a:stretch>
            <a:fillRect/>
          </a:stretch>
        </p:blipFill>
        <p:spPr bwMode="auto">
          <a:xfrm>
            <a:off x="4499992" y="4077072"/>
            <a:ext cx="4392488" cy="2592288"/>
          </a:xfrm>
          <a:prstGeom prst="rect">
            <a:avLst/>
          </a:prstGeom>
          <a:noFill/>
          <a:ln w="9525">
            <a:noFill/>
            <a:miter lim="800000"/>
            <a:headEnd/>
            <a:tailEnd/>
          </a:ln>
        </p:spPr>
      </p:pic>
      <p:sp>
        <p:nvSpPr>
          <p:cNvPr id="6" name="Content Placeholder 2"/>
          <p:cNvSpPr txBox="1">
            <a:spLocks/>
          </p:cNvSpPr>
          <p:nvPr/>
        </p:nvSpPr>
        <p:spPr>
          <a:xfrm>
            <a:off x="139931" y="357446"/>
            <a:ext cx="4447309" cy="6324382"/>
          </a:xfrm>
          <a:prstGeom prst="rect">
            <a:avLst/>
          </a:prstGeom>
          <a:solidFill>
            <a:srgbClr val="CC6600"/>
          </a:solidFill>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“[Antony] …running himself through the belly he dropped upon the couch. But the wound did not bring a speedy death. Therefore, as the blood ceased flowing after he had lain down, he came to himself and beseeched the bystanders to give him the finishing stroke. But they fled from the chamber, and he lay writhing and crying out, until Diomedes the secretary came from Cleopatra with orders to bring him to her in the tomb.” – </a:t>
            </a:r>
            <a:r>
              <a:rPr lang="en-GB" b="1" dirty="0" smtClean="0">
                <a:solidFill>
                  <a:schemeClr val="bg1"/>
                </a:solidFill>
              </a:rPr>
              <a:t>Plutarch </a:t>
            </a:r>
            <a:r>
              <a:rPr lang="en-GB" b="1" i="1" dirty="0" smtClean="0">
                <a:solidFill>
                  <a:schemeClr val="bg1"/>
                </a:solidFill>
              </a:rPr>
              <a:t>Antony</a:t>
            </a:r>
            <a:r>
              <a:rPr lang="en-GB" b="1" dirty="0" smtClean="0">
                <a:solidFill>
                  <a:schemeClr val="bg1"/>
                </a:solidFill>
              </a:rPr>
              <a:t> 76.4-5</a:t>
            </a:r>
            <a:r>
              <a:rPr lang="en-GB" dirty="0" smtClean="0">
                <a:solidFill>
                  <a:schemeClr val="bg1"/>
                </a:solidFill>
              </a:rPr>
              <a:t>.</a:t>
            </a:r>
          </a:p>
          <a:p>
            <a:pPr marL="137160" indent="0">
              <a:buFont typeface="Wingdings 2"/>
              <a:buNone/>
            </a:pPr>
            <a:endParaRPr lang="en-GB" dirty="0"/>
          </a:p>
        </p:txBody>
      </p:sp>
      <p:sp>
        <p:nvSpPr>
          <p:cNvPr id="7" name="Content Placeholder 2"/>
          <p:cNvSpPr txBox="1">
            <a:spLocks/>
          </p:cNvSpPr>
          <p:nvPr/>
        </p:nvSpPr>
        <p:spPr>
          <a:xfrm>
            <a:off x="4635731" y="344977"/>
            <a:ext cx="4348942" cy="6324383"/>
          </a:xfrm>
          <a:prstGeom prst="rect">
            <a:avLst/>
          </a:prstGeom>
          <a:solidFill>
            <a:srgbClr val="FFFF66"/>
          </a:solidFill>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“It is said that the asp was brought with those figs and leaves and lay hidden beneath them… and baring her arm she held it out for the bite. But others say that the asp was kept carefully shut up in a water jar, and that while Cleopatra… irritating it with a golden distaff it sprang and fastened itself upon her arm. But the truth of the matter no one knows; for it was also said that she carried about poison in a hollow comb and kept the comb hidden in her hair.” - </a:t>
            </a:r>
            <a:r>
              <a:rPr lang="en-GB" b="1" dirty="0" smtClean="0">
                <a:solidFill>
                  <a:schemeClr val="bg1"/>
                </a:solidFill>
              </a:rPr>
              <a:t>Plutarch </a:t>
            </a:r>
            <a:r>
              <a:rPr lang="en-GB" b="1" i="1" dirty="0" smtClean="0">
                <a:solidFill>
                  <a:schemeClr val="bg1"/>
                </a:solidFill>
              </a:rPr>
              <a:t>Antony</a:t>
            </a:r>
            <a:r>
              <a:rPr lang="en-GB" b="1" dirty="0" smtClean="0">
                <a:solidFill>
                  <a:schemeClr val="bg1"/>
                </a:solidFill>
              </a:rPr>
              <a:t> 86.1-2</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96942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6422253"/>
          </a:xfrm>
        </p:spPr>
        <p:txBody>
          <a:bodyPr>
            <a:normAutofit/>
          </a:bodyPr>
          <a:lstStyle/>
          <a:p>
            <a:r>
              <a:rPr lang="en-GB" sz="6000" dirty="0" smtClean="0">
                <a:solidFill>
                  <a:schemeClr val="bg1"/>
                </a:solidFill>
              </a:rPr>
              <a:t>Augustus and the “restoration” of the Republic [aka the beginning of the Imperial period]</a:t>
            </a:r>
            <a:br>
              <a:rPr lang="en-GB" sz="6000" dirty="0" smtClean="0">
                <a:solidFill>
                  <a:schemeClr val="bg1"/>
                </a:solidFill>
              </a:rPr>
            </a:br>
            <a:endParaRPr lang="en-GB" sz="6000" dirty="0">
              <a:solidFill>
                <a:schemeClr val="bg1"/>
              </a:solidFill>
            </a:endParaRPr>
          </a:p>
        </p:txBody>
      </p:sp>
    </p:spTree>
    <p:extLst>
      <p:ext uri="{BB962C8B-B14F-4D97-AF65-F5344CB8AC3E}">
        <p14:creationId xmlns:p14="http://schemas.microsoft.com/office/powerpoint/2010/main" val="291755836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“Imperial era” begins…</a:t>
            </a:r>
            <a:endParaRPr lang="en-GB" dirty="0">
              <a:solidFill>
                <a:schemeClr val="bg1"/>
              </a:solidFill>
            </a:endParaRPr>
          </a:p>
        </p:txBody>
      </p:sp>
      <p:sp>
        <p:nvSpPr>
          <p:cNvPr id="3" name="Content Placeholder 2"/>
          <p:cNvSpPr>
            <a:spLocks noGrp="1"/>
          </p:cNvSpPr>
          <p:nvPr>
            <p:ph idx="1"/>
          </p:nvPr>
        </p:nvSpPr>
        <p:spPr>
          <a:xfrm>
            <a:off x="0" y="1600200"/>
            <a:ext cx="8961120" cy="1458884"/>
          </a:xfrm>
        </p:spPr>
        <p:txBody>
          <a:bodyPr/>
          <a:lstStyle/>
          <a:p>
            <a:r>
              <a:rPr lang="en-GB" dirty="0" smtClean="0">
                <a:solidFill>
                  <a:schemeClr val="bg1"/>
                </a:solidFill>
              </a:rPr>
              <a:t>Octavian sole power from 30 BC. Granted title of Augustus in 27 BC (after dramatic “handing back” of powers in meeting of the senate).</a:t>
            </a:r>
            <a:endParaRPr lang="en-GB" dirty="0">
              <a:solidFill>
                <a:schemeClr val="bg1"/>
              </a:solidFill>
            </a:endParaRPr>
          </a:p>
        </p:txBody>
      </p:sp>
      <p:sp>
        <p:nvSpPr>
          <p:cNvPr id="4" name="Content Placeholder 2"/>
          <p:cNvSpPr txBox="1">
            <a:spLocks/>
          </p:cNvSpPr>
          <p:nvPr/>
        </p:nvSpPr>
        <p:spPr>
          <a:xfrm>
            <a:off x="116378" y="3059084"/>
            <a:ext cx="4447309" cy="3507971"/>
          </a:xfrm>
          <a:prstGeom prst="rect">
            <a:avLst/>
          </a:prstGeom>
          <a:solidFill>
            <a:srgbClr val="FFC000"/>
          </a:solidFill>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i="1" dirty="0" err="1" smtClean="0">
                <a:solidFill>
                  <a:schemeClr val="bg1"/>
                </a:solidFill>
              </a:rPr>
              <a:t>princeps</a:t>
            </a:r>
            <a:r>
              <a:rPr lang="en-GB" i="1" dirty="0" smtClean="0">
                <a:solidFill>
                  <a:schemeClr val="bg1"/>
                </a:solidFill>
              </a:rPr>
              <a:t> </a:t>
            </a:r>
            <a:r>
              <a:rPr lang="en-GB" i="1" dirty="0" err="1" smtClean="0">
                <a:solidFill>
                  <a:schemeClr val="bg1"/>
                </a:solidFill>
              </a:rPr>
              <a:t>senatus</a:t>
            </a:r>
            <a:r>
              <a:rPr lang="en-GB" i="1" dirty="0" smtClean="0">
                <a:solidFill>
                  <a:schemeClr val="bg1"/>
                </a:solidFill>
              </a:rPr>
              <a:t> </a:t>
            </a:r>
            <a:r>
              <a:rPr lang="en-GB" dirty="0" smtClean="0">
                <a:solidFill>
                  <a:schemeClr val="bg1"/>
                </a:solidFill>
              </a:rPr>
              <a:t>/ </a:t>
            </a:r>
            <a:r>
              <a:rPr lang="en-GB" i="1" dirty="0" err="1" smtClean="0">
                <a:solidFill>
                  <a:schemeClr val="bg1"/>
                </a:solidFill>
              </a:rPr>
              <a:t>princeps</a:t>
            </a:r>
            <a:r>
              <a:rPr lang="en-GB" i="1" dirty="0" smtClean="0">
                <a:solidFill>
                  <a:schemeClr val="bg1"/>
                </a:solidFill>
              </a:rPr>
              <a:t> </a:t>
            </a:r>
            <a:r>
              <a:rPr lang="en-GB" i="1" dirty="0" err="1" smtClean="0">
                <a:solidFill>
                  <a:schemeClr val="bg1"/>
                </a:solidFill>
              </a:rPr>
              <a:t>civitatis</a:t>
            </a:r>
            <a:r>
              <a:rPr lang="en-GB" i="1" dirty="0" smtClean="0">
                <a:solidFill>
                  <a:schemeClr val="bg1"/>
                </a:solidFill>
              </a:rPr>
              <a:t> </a:t>
            </a:r>
            <a:r>
              <a:rPr lang="en-GB" dirty="0" smtClean="0">
                <a:solidFill>
                  <a:schemeClr val="bg1"/>
                </a:solidFill>
              </a:rPr>
              <a:t/>
            </a:r>
            <a:br>
              <a:rPr lang="en-GB" dirty="0" smtClean="0">
                <a:solidFill>
                  <a:schemeClr val="bg1"/>
                </a:solidFill>
              </a:rPr>
            </a:br>
            <a:r>
              <a:rPr lang="en-GB" dirty="0" smtClean="0">
                <a:solidFill>
                  <a:schemeClr val="bg1"/>
                </a:solidFill>
              </a:rPr>
              <a:t>(= first amongst the senators / amongst the citizens) </a:t>
            </a:r>
            <a:br>
              <a:rPr lang="en-GB" dirty="0" smtClean="0">
                <a:solidFill>
                  <a:schemeClr val="bg1"/>
                </a:solidFill>
              </a:rPr>
            </a:br>
            <a:r>
              <a:rPr lang="en-GB" dirty="0" smtClean="0">
                <a:solidFill>
                  <a:schemeClr val="bg1"/>
                </a:solidFill>
              </a:rPr>
              <a:t>– primus inter pares “first among equals”</a:t>
            </a:r>
          </a:p>
          <a:p>
            <a:r>
              <a:rPr lang="en-GB" dirty="0" smtClean="0">
                <a:solidFill>
                  <a:schemeClr val="bg1"/>
                </a:solidFill>
              </a:rPr>
              <a:t>de facto monarchy within the constitutional framework of the Roman Republic</a:t>
            </a:r>
          </a:p>
          <a:p>
            <a:r>
              <a:rPr lang="en-GB" i="1" dirty="0" err="1" smtClean="0">
                <a:solidFill>
                  <a:schemeClr val="bg1"/>
                </a:solidFill>
              </a:rPr>
              <a:t>princeps</a:t>
            </a:r>
            <a:r>
              <a:rPr lang="en-GB" dirty="0" smtClean="0">
                <a:solidFill>
                  <a:schemeClr val="bg1"/>
                </a:solidFill>
              </a:rPr>
              <a:t> as the very incarnation of all virtues attributed to the ideal ruler</a:t>
            </a:r>
            <a:endParaRPr lang="en-GB" dirty="0">
              <a:solidFill>
                <a:schemeClr val="bg1"/>
              </a:solidFill>
            </a:endParaRPr>
          </a:p>
        </p:txBody>
      </p:sp>
      <p:sp>
        <p:nvSpPr>
          <p:cNvPr id="5" name="Rectangle 4"/>
          <p:cNvSpPr/>
          <p:nvPr/>
        </p:nvSpPr>
        <p:spPr>
          <a:xfrm>
            <a:off x="4655848" y="4772325"/>
            <a:ext cx="4396711" cy="2031325"/>
          </a:xfrm>
          <a:prstGeom prst="rect">
            <a:avLst/>
          </a:prstGeom>
        </p:spPr>
        <p:txBody>
          <a:bodyPr wrap="square">
            <a:spAutoFit/>
          </a:bodyPr>
          <a:lstStyle/>
          <a:p>
            <a:r>
              <a:rPr lang="en-GB" dirty="0" smtClean="0">
                <a:solidFill>
                  <a:schemeClr val="bg1"/>
                </a:solidFill>
              </a:rPr>
              <a:t>“In </a:t>
            </a:r>
            <a:r>
              <a:rPr lang="en-GB" dirty="0">
                <a:solidFill>
                  <a:schemeClr val="bg1"/>
                </a:solidFill>
              </a:rPr>
              <a:t>my sixth and seventh consulships [28-27 BC], after I had extinguished civil wars, and at a time when with universal consent I was in complete control of affairs, I transferred the ‘Republic’ from my power to the dominion of the senate and people of Rome.” </a:t>
            </a:r>
            <a:r>
              <a:rPr lang="en-GB" b="1" dirty="0" smtClean="0">
                <a:solidFill>
                  <a:schemeClr val="bg1"/>
                </a:solidFill>
              </a:rPr>
              <a:t>– </a:t>
            </a:r>
            <a:r>
              <a:rPr lang="en-GB" b="1" i="1" dirty="0">
                <a:solidFill>
                  <a:schemeClr val="bg1"/>
                </a:solidFill>
              </a:rPr>
              <a:t>Res Gestae </a:t>
            </a:r>
            <a:r>
              <a:rPr lang="en-GB" b="1" dirty="0" smtClean="0">
                <a:solidFill>
                  <a:schemeClr val="bg1"/>
                </a:solidFill>
              </a:rPr>
              <a:t>34</a:t>
            </a:r>
            <a:r>
              <a:rPr lang="en-GB" dirty="0" smtClean="0">
                <a:solidFill>
                  <a:schemeClr val="bg1"/>
                </a:solidFill>
              </a:rPr>
              <a:t>.</a:t>
            </a:r>
          </a:p>
        </p:txBody>
      </p:sp>
      <p:pic>
        <p:nvPicPr>
          <p:cNvPr id="6" name="Picture 5"/>
          <p:cNvPicPr>
            <a:picLocks noChangeAspect="1"/>
          </p:cNvPicPr>
          <p:nvPr/>
        </p:nvPicPr>
        <p:blipFill>
          <a:blip r:embed="rId2"/>
          <a:stretch>
            <a:fillRect/>
          </a:stretch>
        </p:blipFill>
        <p:spPr>
          <a:xfrm>
            <a:off x="4655848" y="3063239"/>
            <a:ext cx="1636887" cy="1636887"/>
          </a:xfrm>
          <a:prstGeom prst="rect">
            <a:avLst/>
          </a:prstGeom>
        </p:spPr>
      </p:pic>
      <p:pic>
        <p:nvPicPr>
          <p:cNvPr id="7" name="Picture 6"/>
          <p:cNvPicPr>
            <a:picLocks noChangeAspect="1"/>
          </p:cNvPicPr>
          <p:nvPr/>
        </p:nvPicPr>
        <p:blipFill rotWithShape="1">
          <a:blip r:embed="rId3"/>
          <a:srcRect b="34582"/>
          <a:stretch/>
        </p:blipFill>
        <p:spPr>
          <a:xfrm>
            <a:off x="6606488" y="2527888"/>
            <a:ext cx="2040878" cy="2244437"/>
          </a:xfrm>
          <a:prstGeom prst="rect">
            <a:avLst/>
          </a:prstGeom>
        </p:spPr>
      </p:pic>
    </p:spTree>
    <p:extLst>
      <p:ext uri="{BB962C8B-B14F-4D97-AF65-F5344CB8AC3E}">
        <p14:creationId xmlns:p14="http://schemas.microsoft.com/office/powerpoint/2010/main" val="29166814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Restoring the </a:t>
            </a:r>
            <a:r>
              <a:rPr lang="en-GB" i="1" dirty="0" smtClean="0">
                <a:solidFill>
                  <a:schemeClr val="bg1"/>
                </a:solidFill>
              </a:rPr>
              <a:t>Res </a:t>
            </a:r>
            <a:r>
              <a:rPr lang="en-GB" i="1" dirty="0" err="1" smtClean="0">
                <a:solidFill>
                  <a:schemeClr val="bg1"/>
                </a:solidFill>
              </a:rPr>
              <a:t>Publica</a:t>
            </a:r>
            <a:endParaRPr lang="en-GB" i="1" dirty="0">
              <a:solidFill>
                <a:schemeClr val="bg1"/>
              </a:solidFill>
            </a:endParaRPr>
          </a:p>
        </p:txBody>
      </p:sp>
      <p:sp>
        <p:nvSpPr>
          <p:cNvPr id="4" name="Content Placeholder 2"/>
          <p:cNvSpPr>
            <a:spLocks noGrp="1"/>
          </p:cNvSpPr>
          <p:nvPr>
            <p:ph idx="1"/>
          </p:nvPr>
        </p:nvSpPr>
        <p:spPr>
          <a:xfrm>
            <a:off x="124692" y="1600199"/>
            <a:ext cx="4414058" cy="3711634"/>
          </a:xfrm>
        </p:spPr>
        <p:txBody>
          <a:bodyPr>
            <a:normAutofit fontScale="85000" lnSpcReduction="20000"/>
          </a:bodyPr>
          <a:lstStyle/>
          <a:p>
            <a:r>
              <a:rPr lang="en-GB" b="1" dirty="0">
                <a:solidFill>
                  <a:schemeClr val="bg1"/>
                </a:solidFill>
              </a:rPr>
              <a:t>16th Jan. 27 </a:t>
            </a:r>
            <a:r>
              <a:rPr lang="en-GB" b="1" dirty="0" smtClean="0">
                <a:solidFill>
                  <a:schemeClr val="bg1"/>
                </a:solidFill>
              </a:rPr>
              <a:t>BC</a:t>
            </a:r>
            <a:r>
              <a:rPr lang="en-GB" dirty="0" smtClean="0">
                <a:solidFill>
                  <a:schemeClr val="bg1"/>
                </a:solidFill>
              </a:rPr>
              <a:t>: Senate </a:t>
            </a:r>
            <a:r>
              <a:rPr lang="en-GB" dirty="0">
                <a:solidFill>
                  <a:schemeClr val="bg1"/>
                </a:solidFill>
              </a:rPr>
              <a:t>asks Octavian to have proconsular imperium to “pacify” the provinces, notably Spain, Gaul and Germany</a:t>
            </a:r>
          </a:p>
          <a:p>
            <a:pPr lvl="1"/>
            <a:r>
              <a:rPr lang="en-GB" dirty="0">
                <a:solidFill>
                  <a:schemeClr val="bg1"/>
                </a:solidFill>
              </a:rPr>
              <a:t>originally only for 10 years</a:t>
            </a:r>
          </a:p>
          <a:p>
            <a:pPr lvl="1"/>
            <a:r>
              <a:rPr lang="en-GB" dirty="0">
                <a:solidFill>
                  <a:schemeClr val="bg1"/>
                </a:solidFill>
              </a:rPr>
              <a:t>Augustus </a:t>
            </a:r>
            <a:br>
              <a:rPr lang="en-GB" dirty="0">
                <a:solidFill>
                  <a:schemeClr val="bg1"/>
                </a:solidFill>
              </a:rPr>
            </a:br>
            <a:r>
              <a:rPr lang="en-GB" dirty="0">
                <a:solidFill>
                  <a:schemeClr val="bg1"/>
                </a:solidFill>
              </a:rPr>
              <a:t>– re-organising the </a:t>
            </a:r>
            <a:r>
              <a:rPr lang="en-GB" dirty="0" smtClean="0">
                <a:solidFill>
                  <a:schemeClr val="bg1"/>
                </a:solidFill>
              </a:rPr>
              <a:t>army: standing</a:t>
            </a:r>
            <a:r>
              <a:rPr lang="en-GB" dirty="0">
                <a:solidFill>
                  <a:schemeClr val="bg1"/>
                </a:solidFill>
              </a:rPr>
              <a:t>, professional army</a:t>
            </a:r>
          </a:p>
          <a:p>
            <a:pPr lvl="2"/>
            <a:r>
              <a:rPr lang="en-GB" dirty="0">
                <a:solidFill>
                  <a:schemeClr val="bg1"/>
                </a:solidFill>
              </a:rPr>
              <a:t>legions – 20 years of service</a:t>
            </a:r>
          </a:p>
          <a:p>
            <a:pPr lvl="2"/>
            <a:r>
              <a:rPr lang="en-GB" dirty="0">
                <a:solidFill>
                  <a:schemeClr val="bg1"/>
                </a:solidFill>
              </a:rPr>
              <a:t>auxiliary units – 25 years</a:t>
            </a:r>
          </a:p>
          <a:p>
            <a:endParaRPr lang="en-GB" dirty="0"/>
          </a:p>
        </p:txBody>
      </p:sp>
      <p:sp>
        <p:nvSpPr>
          <p:cNvPr id="6" name="Content Placeholder 2"/>
          <p:cNvSpPr txBox="1">
            <a:spLocks/>
          </p:cNvSpPr>
          <p:nvPr/>
        </p:nvSpPr>
        <p:spPr>
          <a:xfrm>
            <a:off x="4081549" y="1604355"/>
            <a:ext cx="4995949" cy="3707478"/>
          </a:xfrm>
          <a:prstGeom prst="rect">
            <a:avLst/>
          </a:prstGeom>
        </p:spPr>
        <p:txBody>
          <a:bodyPr vert="horz">
            <a:normAutofit fontScale="850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b="1" dirty="0" smtClean="0">
                <a:solidFill>
                  <a:schemeClr val="bg1"/>
                </a:solidFill>
              </a:rPr>
              <a:t>23 BC</a:t>
            </a:r>
            <a:r>
              <a:rPr lang="en-GB" dirty="0" smtClean="0">
                <a:solidFill>
                  <a:schemeClr val="bg1"/>
                </a:solidFill>
              </a:rPr>
              <a:t>: revolt against Augustus</a:t>
            </a:r>
          </a:p>
          <a:p>
            <a:pPr lvl="1"/>
            <a:r>
              <a:rPr lang="en-GB" dirty="0" smtClean="0">
                <a:solidFill>
                  <a:schemeClr val="bg1"/>
                </a:solidFill>
              </a:rPr>
              <a:t>he gives up the consulship!</a:t>
            </a:r>
          </a:p>
          <a:p>
            <a:pPr lvl="1"/>
            <a:r>
              <a:rPr lang="en-GB" dirty="0" smtClean="0">
                <a:solidFill>
                  <a:schemeClr val="bg1"/>
                </a:solidFill>
              </a:rPr>
              <a:t> “constitutional re-organisation” – receives </a:t>
            </a:r>
            <a:r>
              <a:rPr lang="en-GB" i="1" dirty="0" err="1" smtClean="0">
                <a:solidFill>
                  <a:schemeClr val="bg1"/>
                </a:solidFill>
              </a:rPr>
              <a:t>tribunicia</a:t>
            </a:r>
            <a:r>
              <a:rPr lang="en-GB" i="1" dirty="0" smtClean="0">
                <a:solidFill>
                  <a:schemeClr val="bg1"/>
                </a:solidFill>
              </a:rPr>
              <a:t> </a:t>
            </a:r>
            <a:r>
              <a:rPr lang="en-GB" i="1" dirty="0" err="1" smtClean="0">
                <a:solidFill>
                  <a:schemeClr val="bg1"/>
                </a:solidFill>
              </a:rPr>
              <a:t>potestas</a:t>
            </a:r>
            <a:r>
              <a:rPr lang="en-GB" i="1" dirty="0" smtClean="0">
                <a:solidFill>
                  <a:schemeClr val="bg1"/>
                </a:solidFill>
              </a:rPr>
              <a:t> (</a:t>
            </a:r>
            <a:r>
              <a:rPr lang="en-GB" dirty="0" smtClean="0">
                <a:solidFill>
                  <a:schemeClr val="bg1"/>
                </a:solidFill>
              </a:rPr>
              <a:t>power of a tribune of the plebs (for life))</a:t>
            </a:r>
          </a:p>
          <a:p>
            <a:pPr lvl="1"/>
            <a:r>
              <a:rPr lang="en-GB" dirty="0" smtClean="0">
                <a:solidFill>
                  <a:schemeClr val="bg1"/>
                </a:solidFill>
              </a:rPr>
              <a:t>renewed annually</a:t>
            </a:r>
          </a:p>
          <a:p>
            <a:pPr lvl="1"/>
            <a:r>
              <a:rPr lang="en-GB" dirty="0" smtClean="0">
                <a:solidFill>
                  <a:schemeClr val="bg1"/>
                </a:solidFill>
              </a:rPr>
              <a:t>his imperium extended to all provinces</a:t>
            </a:r>
            <a:br>
              <a:rPr lang="en-GB" dirty="0" smtClean="0">
                <a:solidFill>
                  <a:schemeClr val="bg1"/>
                </a:solidFill>
              </a:rPr>
            </a:br>
            <a:r>
              <a:rPr lang="en-GB" dirty="0" smtClean="0">
                <a:solidFill>
                  <a:schemeClr val="bg1"/>
                </a:solidFill>
              </a:rPr>
              <a:t>and in 19 B.C., he acquired consular imperium for Rome and Italy</a:t>
            </a:r>
          </a:p>
          <a:p>
            <a:endParaRPr lang="en-GB" dirty="0"/>
          </a:p>
        </p:txBody>
      </p:sp>
      <p:pic>
        <p:nvPicPr>
          <p:cNvPr id="7" name="Picture 2" descr="http://blogs.warwick.ac.uk/images/numismatics/2013/11/12/augustus_suffimenta.jpg?maxWidth=500">
            <a:extLst>
              <a:ext uri="{FF2B5EF4-FFF2-40B4-BE49-F238E27FC236}">
                <a16:creationId xmlns:a16="http://schemas.microsoft.com/office/drawing/2014/main" id="{24F57EA5-4710-4A51-800E-15792CC46978}"/>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932" b="93237" l="1220" r="97561">
                        <a14:foregroundMark x1="1707" y1="44928" x2="1707" y2="44928"/>
                        <a14:foregroundMark x1="27561" y1="93237" x2="27561" y2="93237"/>
                        <a14:foregroundMark x1="24634" y1="6763" x2="24634" y2="6763"/>
                        <a14:foregroundMark x1="14634" y1="10628" x2="14634" y2="10628"/>
                        <a14:foregroundMark x1="17805" y1="7729" x2="17805" y2="7729"/>
                        <a14:foregroundMark x1="20732" y1="7729" x2="20732" y2="7729"/>
                        <a14:foregroundMark x1="63659" y1="34300" x2="63659" y2="34300"/>
                        <a14:foregroundMark x1="97561" y1="49758" x2="97561" y2="49758"/>
                        <a14:foregroundMark x1="87317" y1="7729" x2="87317" y2="7729"/>
                        <a14:foregroundMark x1="81707" y1="1932" x2="81707" y2="1932"/>
                        <a14:foregroundMark x1="74390" y1="6280" x2="74390" y2="6280"/>
                        <a14:foregroundMark x1="75122" y1="4348" x2="75122" y2="4348"/>
                        <a14:foregroundMark x1="68780" y1="5797" x2="68780" y2="5797"/>
                        <a14:foregroundMark x1="66341" y1="7729" x2="66341" y2="7729"/>
                        <a14:foregroundMark x1="71707" y1="4348" x2="71707" y2="4348"/>
                        <a14:foregroundMark x1="26829" y1="7729" x2="26829" y2="7729"/>
                        <a14:foregroundMark x1="27805" y1="7246" x2="27805" y2="7246"/>
                      </a14:backgroundRemoval>
                    </a14:imgEffect>
                  </a14:imgLayer>
                </a14:imgProps>
              </a:ext>
              <a:ext uri="{28A0092B-C50C-407E-A947-70E740481C1C}">
                <a14:useLocalDpi xmlns:a14="http://schemas.microsoft.com/office/drawing/2010/main"/>
              </a:ext>
            </a:extLst>
          </a:blip>
          <a:srcRect/>
          <a:stretch>
            <a:fillRect/>
          </a:stretch>
        </p:blipFill>
        <p:spPr bwMode="auto">
          <a:xfrm>
            <a:off x="5087389" y="4919025"/>
            <a:ext cx="3840479" cy="1938975"/>
          </a:xfrm>
          <a:prstGeom prst="rect">
            <a:avLst/>
          </a:prstGeom>
          <a:noFill/>
          <a:extLst>
            <a:ext uri="{909E8E84-426E-40DD-AFC4-6F175D3DCCD1}">
              <a14:hiddenFill xmlns:a14="http://schemas.microsoft.com/office/drawing/2010/main">
                <a:solidFill>
                  <a:srgbClr val="FFFFFF"/>
                </a:solidFill>
              </a14:hiddenFill>
            </a:ext>
          </a:extLst>
        </p:spPr>
      </p:pic>
      <p:sp>
        <p:nvSpPr>
          <p:cNvPr id="8" name="Oval 7">
            <a:extLst>
              <a:ext uri="{FF2B5EF4-FFF2-40B4-BE49-F238E27FC236}">
                <a16:creationId xmlns:a16="http://schemas.microsoft.com/office/drawing/2014/main" id="{8762C55F-C9E2-4D18-83DE-6A451740D00A}"/>
              </a:ext>
            </a:extLst>
          </p:cNvPr>
          <p:cNvSpPr/>
          <p:nvPr/>
        </p:nvSpPr>
        <p:spPr>
          <a:xfrm>
            <a:off x="5203766" y="5228705"/>
            <a:ext cx="532977" cy="1497641"/>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1447957E-30FC-445E-BD62-1F577CE21B1E}"/>
              </a:ext>
            </a:extLst>
          </p:cNvPr>
          <p:cNvSpPr/>
          <p:nvPr/>
        </p:nvSpPr>
        <p:spPr>
          <a:xfrm rot="569454">
            <a:off x="7919999" y="5900602"/>
            <a:ext cx="727268" cy="468382"/>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p:cNvSpPr/>
          <p:nvPr/>
        </p:nvSpPr>
        <p:spPr>
          <a:xfrm>
            <a:off x="2685012" y="5280426"/>
            <a:ext cx="2402377" cy="1477328"/>
          </a:xfrm>
          <a:prstGeom prst="rect">
            <a:avLst/>
          </a:prstGeom>
          <a:solidFill>
            <a:srgbClr val="FFC000"/>
          </a:solidFill>
        </p:spPr>
        <p:txBody>
          <a:bodyPr wrap="square">
            <a:spAutoFit/>
          </a:bodyPr>
          <a:lstStyle/>
          <a:p>
            <a:r>
              <a:rPr lang="en-GB" dirty="0">
                <a:solidFill>
                  <a:schemeClr val="bg1"/>
                </a:solidFill>
              </a:rPr>
              <a:t>Secular Games, 17 BC</a:t>
            </a:r>
            <a:br>
              <a:rPr lang="en-GB" dirty="0">
                <a:solidFill>
                  <a:schemeClr val="bg1"/>
                </a:solidFill>
              </a:rPr>
            </a:br>
            <a:r>
              <a:rPr lang="en-GB" dirty="0">
                <a:solidFill>
                  <a:schemeClr val="bg1"/>
                </a:solidFill>
              </a:rPr>
              <a:t>Augustus distributing the </a:t>
            </a:r>
            <a:r>
              <a:rPr lang="en-GB" i="1" dirty="0" err="1">
                <a:solidFill>
                  <a:schemeClr val="bg1"/>
                </a:solidFill>
              </a:rPr>
              <a:t>suffimenta</a:t>
            </a:r>
            <a:r>
              <a:rPr lang="en-GB" dirty="0">
                <a:solidFill>
                  <a:schemeClr val="bg1"/>
                </a:solidFill>
              </a:rPr>
              <a:t> (incense)</a:t>
            </a:r>
            <a:br>
              <a:rPr lang="en-GB" dirty="0">
                <a:solidFill>
                  <a:schemeClr val="bg1"/>
                </a:solidFill>
              </a:rPr>
            </a:br>
            <a:r>
              <a:rPr lang="en-GB" dirty="0">
                <a:solidFill>
                  <a:schemeClr val="bg1"/>
                </a:solidFill>
              </a:rPr>
              <a:t>before the Games</a:t>
            </a:r>
          </a:p>
        </p:txBody>
      </p:sp>
      <p:pic>
        <p:nvPicPr>
          <p:cNvPr id="12" name="Picture 11"/>
          <p:cNvPicPr>
            <a:picLocks noChangeAspect="1"/>
          </p:cNvPicPr>
          <p:nvPr/>
        </p:nvPicPr>
        <p:blipFill>
          <a:blip r:embed="rId4"/>
          <a:stretch>
            <a:fillRect/>
          </a:stretch>
        </p:blipFill>
        <p:spPr>
          <a:xfrm>
            <a:off x="191194" y="4833673"/>
            <a:ext cx="1197033" cy="1892673"/>
          </a:xfrm>
          <a:prstGeom prst="rect">
            <a:avLst/>
          </a:prstGeom>
        </p:spPr>
      </p:pic>
      <p:pic>
        <p:nvPicPr>
          <p:cNvPr id="13" name="Picture 12"/>
          <p:cNvPicPr>
            <a:picLocks noChangeAspect="1"/>
          </p:cNvPicPr>
          <p:nvPr/>
        </p:nvPicPr>
        <p:blipFill>
          <a:blip r:embed="rId5"/>
          <a:stretch>
            <a:fillRect/>
          </a:stretch>
        </p:blipFill>
        <p:spPr>
          <a:xfrm>
            <a:off x="1636472" y="5146927"/>
            <a:ext cx="752337" cy="1612351"/>
          </a:xfrm>
          <a:prstGeom prst="rect">
            <a:avLst/>
          </a:prstGeom>
        </p:spPr>
      </p:pic>
      <p:pic>
        <p:nvPicPr>
          <p:cNvPr id="15" name="Picture 14"/>
          <p:cNvPicPr>
            <a:picLocks noChangeAspect="1"/>
          </p:cNvPicPr>
          <p:nvPr/>
        </p:nvPicPr>
        <p:blipFill>
          <a:blip r:embed="rId6"/>
          <a:stretch>
            <a:fillRect/>
          </a:stretch>
        </p:blipFill>
        <p:spPr>
          <a:xfrm>
            <a:off x="14845" y="-6394"/>
            <a:ext cx="9114310" cy="6870787"/>
          </a:xfrm>
          <a:prstGeom prst="rect">
            <a:avLst/>
          </a:prstGeom>
        </p:spPr>
      </p:pic>
      <p:sp>
        <p:nvSpPr>
          <p:cNvPr id="16" name="Content Placeholder 2"/>
          <p:cNvSpPr txBox="1">
            <a:spLocks/>
          </p:cNvSpPr>
          <p:nvPr/>
        </p:nvSpPr>
        <p:spPr>
          <a:xfrm>
            <a:off x="191194" y="141316"/>
            <a:ext cx="8794864" cy="6616437"/>
          </a:xfrm>
          <a:prstGeom prst="rect">
            <a:avLst/>
          </a:prstGeom>
          <a:solidFill>
            <a:schemeClr val="accent5">
              <a:lumMod val="60000"/>
              <a:lumOff val="40000"/>
            </a:schemeClr>
          </a:solidFill>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4000" b="1" smtClean="0">
                <a:solidFill>
                  <a:schemeClr val="bg1"/>
                </a:solidFill>
              </a:rPr>
              <a:t>Augustan Legislation (Selection)</a:t>
            </a:r>
          </a:p>
          <a:p>
            <a:r>
              <a:rPr lang="en-GB" b="1" smtClean="0">
                <a:solidFill>
                  <a:schemeClr val="bg1"/>
                </a:solidFill>
              </a:rPr>
              <a:t>18 BC LEX IULIA DE ADULTERIIS </a:t>
            </a:r>
            <a:r>
              <a:rPr lang="en-GB" smtClean="0">
                <a:solidFill>
                  <a:schemeClr val="bg1"/>
                </a:solidFill>
              </a:rPr>
              <a:t/>
            </a:r>
            <a:br>
              <a:rPr lang="en-GB" smtClean="0">
                <a:solidFill>
                  <a:schemeClr val="bg1"/>
                </a:solidFill>
              </a:rPr>
            </a:br>
            <a:r>
              <a:rPr lang="en-GB" smtClean="0">
                <a:solidFill>
                  <a:schemeClr val="bg1"/>
                </a:solidFill>
              </a:rPr>
              <a:t>                    (law on adultery and marriage regulations)</a:t>
            </a:r>
          </a:p>
          <a:p>
            <a:r>
              <a:rPr lang="en-GB" b="1" smtClean="0">
                <a:solidFill>
                  <a:schemeClr val="bg1"/>
                </a:solidFill>
              </a:rPr>
              <a:t>18 BC LEX IULIA DE AMBITU </a:t>
            </a:r>
            <a:br>
              <a:rPr lang="en-GB" b="1" smtClean="0">
                <a:solidFill>
                  <a:schemeClr val="bg1"/>
                </a:solidFill>
              </a:rPr>
            </a:br>
            <a:r>
              <a:rPr lang="en-GB" smtClean="0">
                <a:solidFill>
                  <a:schemeClr val="bg1"/>
                </a:solidFill>
              </a:rPr>
              <a:t>         	(to regulate and penalise electoral corruption)</a:t>
            </a:r>
          </a:p>
          <a:p>
            <a:r>
              <a:rPr lang="en-GB" b="1" smtClean="0">
                <a:solidFill>
                  <a:schemeClr val="bg1"/>
                </a:solidFill>
              </a:rPr>
              <a:t>18 BC LEX IULIA DE MAGISTRATIBUS </a:t>
            </a:r>
          </a:p>
          <a:p>
            <a:pPr marL="137160" indent="0">
              <a:buFont typeface="Wingdings 2"/>
              <a:buNone/>
            </a:pPr>
            <a:r>
              <a:rPr lang="en-GB" smtClean="0">
                <a:solidFill>
                  <a:schemeClr val="bg1"/>
                </a:solidFill>
              </a:rPr>
              <a:t>		(also on senatorial census) </a:t>
            </a:r>
          </a:p>
          <a:p>
            <a:r>
              <a:rPr lang="en-GB" b="1" smtClean="0">
                <a:solidFill>
                  <a:schemeClr val="bg1"/>
                </a:solidFill>
              </a:rPr>
              <a:t>18 BC(?) LEX IULIA ANNONAE</a:t>
            </a:r>
            <a:endParaRPr lang="en-GB" smtClean="0">
              <a:solidFill>
                <a:schemeClr val="bg1"/>
              </a:solidFill>
            </a:endParaRPr>
          </a:p>
          <a:p>
            <a:pPr marL="137160" indent="0">
              <a:buFont typeface="Wingdings 2"/>
              <a:buNone/>
            </a:pPr>
            <a:r>
              <a:rPr lang="en-GB" smtClean="0">
                <a:solidFill>
                  <a:schemeClr val="bg1"/>
                </a:solidFill>
              </a:rPr>
              <a:t>		(against unfair practices re food)</a:t>
            </a:r>
          </a:p>
          <a:p>
            <a:r>
              <a:rPr lang="en-GB" b="1" smtClean="0">
                <a:solidFill>
                  <a:schemeClr val="bg1"/>
                </a:solidFill>
              </a:rPr>
              <a:t>18 BC(?) LEX IULIA DE MARITANDIS ORDINIBUS</a:t>
            </a:r>
            <a:r>
              <a:rPr lang="en-GB" smtClean="0">
                <a:solidFill>
                  <a:schemeClr val="bg1"/>
                </a:solidFill>
              </a:rPr>
              <a:t> </a:t>
            </a:r>
          </a:p>
          <a:p>
            <a:pPr marL="137160" indent="0">
              <a:buFont typeface="Wingdings 2"/>
              <a:buNone/>
            </a:pPr>
            <a:r>
              <a:rPr lang="en-GB" smtClean="0">
                <a:solidFill>
                  <a:schemeClr val="bg1"/>
                </a:solidFill>
              </a:rPr>
              <a:t>		(Julian Law on Marriage; AD 9: LEX PAPIA POPPAEA)</a:t>
            </a:r>
          </a:p>
          <a:p>
            <a:r>
              <a:rPr lang="en-GB" b="1" smtClean="0">
                <a:solidFill>
                  <a:schemeClr val="bg1"/>
                </a:solidFill>
              </a:rPr>
              <a:t>12 BC LEX IULIA DE MAGISTRATIBUS ET EQUITIBUS </a:t>
            </a:r>
            <a:r>
              <a:rPr lang="en-GB" smtClean="0">
                <a:solidFill>
                  <a:schemeClr val="bg1"/>
                </a:solidFill>
              </a:rPr>
              <a:t>and </a:t>
            </a:r>
            <a:r>
              <a:rPr lang="en-GB" b="1" smtClean="0">
                <a:solidFill>
                  <a:schemeClr val="bg1"/>
                </a:solidFill>
              </a:rPr>
              <a:t>AD 2 LEX FUFIA CANINIA</a:t>
            </a:r>
            <a:r>
              <a:rPr lang="en-GB" smtClean="0">
                <a:solidFill>
                  <a:schemeClr val="bg1"/>
                </a:solidFill>
              </a:rPr>
              <a:t> </a:t>
            </a:r>
          </a:p>
          <a:p>
            <a:pPr marL="137160" indent="0">
              <a:buFont typeface="Wingdings 2"/>
              <a:buNone/>
            </a:pPr>
            <a:r>
              <a:rPr lang="en-GB" smtClean="0">
                <a:solidFill>
                  <a:schemeClr val="bg1"/>
                </a:solidFill>
              </a:rPr>
              <a:t>		(regulated holding and freeing of slaves)</a:t>
            </a:r>
          </a:p>
          <a:p>
            <a:r>
              <a:rPr lang="en-GB" b="1" smtClean="0">
                <a:solidFill>
                  <a:schemeClr val="bg1"/>
                </a:solidFill>
              </a:rPr>
              <a:t>after AD 5 LEX IULIA THEATRALIS</a:t>
            </a:r>
            <a:endParaRPr lang="en-GB" smtClean="0">
              <a:solidFill>
                <a:schemeClr val="bg1"/>
              </a:solidFill>
            </a:endParaRPr>
          </a:p>
          <a:p>
            <a:pPr marL="137160" indent="0">
              <a:buFont typeface="Wingdings 2"/>
              <a:buNone/>
            </a:pPr>
            <a:r>
              <a:rPr lang="en-GB" smtClean="0">
                <a:solidFill>
                  <a:schemeClr val="bg1"/>
                </a:solidFill>
              </a:rPr>
              <a:t>		(first 14 rows of seats in the theatres only freeborn persons whose father had a patrimony of at least 400,000 HS)</a:t>
            </a:r>
          </a:p>
          <a:p>
            <a:endParaRPr lang="en-GB" dirty="0"/>
          </a:p>
        </p:txBody>
      </p:sp>
    </p:spTree>
    <p:extLst>
      <p:ext uri="{BB962C8B-B14F-4D97-AF65-F5344CB8AC3E}">
        <p14:creationId xmlns:p14="http://schemas.microsoft.com/office/powerpoint/2010/main" val="305839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wheel(1)">
                                      <p:cBhvr>
                                        <p:cTn id="12"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05034" y="152400"/>
            <a:ext cx="4933927" cy="6500812"/>
          </a:xfrm>
          <a:prstGeom prst="rect">
            <a:avLst/>
          </a:prstGeom>
        </p:spPr>
      </p:pic>
      <p:sp>
        <p:nvSpPr>
          <p:cNvPr id="4" name="Donut 3"/>
          <p:cNvSpPr/>
          <p:nvPr/>
        </p:nvSpPr>
        <p:spPr>
          <a:xfrm>
            <a:off x="4197531" y="1036319"/>
            <a:ext cx="1428206" cy="809898"/>
          </a:xfrm>
          <a:prstGeom prst="donut">
            <a:avLst>
              <a:gd name="adj" fmla="val 0"/>
            </a:avLst>
          </a:prstGeom>
          <a:solidFill>
            <a:schemeClr val="tx1">
              <a:lumMod val="65000"/>
            </a:schemeClr>
          </a:solidFill>
          <a:ln>
            <a:solidFill>
              <a:schemeClr val="tx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Donut 5"/>
          <p:cNvSpPr/>
          <p:nvPr/>
        </p:nvSpPr>
        <p:spPr>
          <a:xfrm>
            <a:off x="4541519" y="1715587"/>
            <a:ext cx="988424" cy="696687"/>
          </a:xfrm>
          <a:prstGeom prst="donut">
            <a:avLst>
              <a:gd name="adj" fmla="val 0"/>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Donut 6"/>
          <p:cNvSpPr/>
          <p:nvPr/>
        </p:nvSpPr>
        <p:spPr>
          <a:xfrm>
            <a:off x="5494222" y="1907176"/>
            <a:ext cx="740230" cy="618309"/>
          </a:xfrm>
          <a:prstGeom prst="donut">
            <a:avLst>
              <a:gd name="adj" fmla="val 0"/>
            </a:avLst>
          </a:prstGeom>
          <a:solidFill>
            <a:srgbClr val="FF0066"/>
          </a:solidFill>
          <a:ln>
            <a:solidFill>
              <a:srgbClr val="FF00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Donut 7"/>
          <p:cNvSpPr/>
          <p:nvPr/>
        </p:nvSpPr>
        <p:spPr>
          <a:xfrm>
            <a:off x="3618411" y="4898571"/>
            <a:ext cx="1449977" cy="762000"/>
          </a:xfrm>
          <a:prstGeom prst="donut">
            <a:avLst>
              <a:gd name="adj" fmla="val 0"/>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Donut 8"/>
          <p:cNvSpPr/>
          <p:nvPr/>
        </p:nvSpPr>
        <p:spPr>
          <a:xfrm>
            <a:off x="3370217" y="3257007"/>
            <a:ext cx="1550126" cy="888274"/>
          </a:xfrm>
          <a:prstGeom prst="donut">
            <a:avLst>
              <a:gd name="adj" fmla="val 0"/>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Donut 9"/>
          <p:cNvSpPr/>
          <p:nvPr/>
        </p:nvSpPr>
        <p:spPr>
          <a:xfrm>
            <a:off x="4532811" y="3078412"/>
            <a:ext cx="1550126" cy="888274"/>
          </a:xfrm>
          <a:prstGeom prst="donut">
            <a:avLst>
              <a:gd name="adj" fmla="val 0"/>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Donut 11"/>
          <p:cNvSpPr/>
          <p:nvPr/>
        </p:nvSpPr>
        <p:spPr>
          <a:xfrm>
            <a:off x="5231557" y="5351416"/>
            <a:ext cx="1450208" cy="831670"/>
          </a:xfrm>
          <a:prstGeom prst="donut">
            <a:avLst>
              <a:gd name="adj" fmla="val 0"/>
            </a:avLst>
          </a:prstGeom>
          <a:solidFill>
            <a:srgbClr val="FF0000"/>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Content Placeholder 2"/>
          <p:cNvSpPr txBox="1">
            <a:spLocks/>
          </p:cNvSpPr>
          <p:nvPr/>
        </p:nvSpPr>
        <p:spPr>
          <a:xfrm>
            <a:off x="7034754" y="5351416"/>
            <a:ext cx="1987325" cy="1301796"/>
          </a:xfrm>
          <a:prstGeom prst="rect">
            <a:avLst/>
          </a:prstGeom>
          <a:solidFill>
            <a:schemeClr val="accent3">
              <a:lumMod val="60000"/>
              <a:lumOff val="40000"/>
            </a:schemeClr>
          </a:solidFill>
          <a:ln>
            <a:solidFill>
              <a:schemeClr val="accent2">
                <a:lumMod val="60000"/>
                <a:lumOff val="40000"/>
              </a:schemeClr>
            </a:solidFill>
          </a:ln>
        </p:spPr>
        <p:txBody>
          <a:bodyPr>
            <a:normAutofit fontScale="6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Theatre of Marcellus – completed by 13 BC, inaugurated in </a:t>
            </a:r>
            <a:r>
              <a:rPr lang="en-GB" b="1" dirty="0" smtClean="0">
                <a:solidFill>
                  <a:schemeClr val="bg1"/>
                </a:solidFill>
              </a:rPr>
              <a:t>12 BC</a:t>
            </a:r>
            <a:endParaRPr lang="en-GB" b="1" dirty="0">
              <a:solidFill>
                <a:schemeClr val="bg1"/>
              </a:solidFill>
            </a:endParaRPr>
          </a:p>
        </p:txBody>
      </p:sp>
      <p:sp>
        <p:nvSpPr>
          <p:cNvPr id="14" name="Content Placeholder 2"/>
          <p:cNvSpPr txBox="1">
            <a:spLocks/>
          </p:cNvSpPr>
          <p:nvPr/>
        </p:nvSpPr>
        <p:spPr>
          <a:xfrm>
            <a:off x="74418" y="5462995"/>
            <a:ext cx="1866104" cy="1266010"/>
          </a:xfrm>
          <a:prstGeom prst="rect">
            <a:avLst/>
          </a:prstGeom>
          <a:solidFill>
            <a:srgbClr val="FFC000"/>
          </a:solidFill>
          <a:ln>
            <a:solidFill>
              <a:srgbClr val="FFC000"/>
            </a:solidFill>
          </a:ln>
        </p:spPr>
        <p:txBody>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800" dirty="0" smtClean="0">
                <a:solidFill>
                  <a:schemeClr val="bg1"/>
                </a:solidFill>
              </a:rPr>
              <a:t>Amphitheatre of Taurus – inaugurated in </a:t>
            </a:r>
            <a:r>
              <a:rPr lang="en-GB" sz="1800" b="1" dirty="0" smtClean="0">
                <a:solidFill>
                  <a:schemeClr val="bg1"/>
                </a:solidFill>
              </a:rPr>
              <a:t>29 BC</a:t>
            </a:r>
            <a:endParaRPr lang="en-GB" sz="1800" b="1" dirty="0">
              <a:solidFill>
                <a:schemeClr val="bg1"/>
              </a:solidFill>
            </a:endParaRPr>
          </a:p>
        </p:txBody>
      </p:sp>
      <p:sp>
        <p:nvSpPr>
          <p:cNvPr id="15" name="Content Placeholder 2"/>
          <p:cNvSpPr txBox="1">
            <a:spLocks/>
          </p:cNvSpPr>
          <p:nvPr/>
        </p:nvSpPr>
        <p:spPr>
          <a:xfrm>
            <a:off x="82731" y="4039755"/>
            <a:ext cx="1866104" cy="1286758"/>
          </a:xfrm>
          <a:prstGeom prst="rect">
            <a:avLst/>
          </a:prstGeom>
          <a:solidFill>
            <a:srgbClr val="0070C0"/>
          </a:solidFill>
          <a:ln>
            <a:solidFill>
              <a:srgbClr val="0070C0"/>
            </a:solidFill>
          </a:ln>
        </p:spPr>
        <p:txBody>
          <a:bodyPr>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800" dirty="0" smtClean="0">
                <a:solidFill>
                  <a:schemeClr val="bg1"/>
                </a:solidFill>
              </a:rPr>
              <a:t>Baths of Agrippa – completed by </a:t>
            </a:r>
            <a:r>
              <a:rPr lang="en-GB" sz="1800" b="1" dirty="0" smtClean="0">
                <a:solidFill>
                  <a:schemeClr val="bg1"/>
                </a:solidFill>
              </a:rPr>
              <a:t>25 BC </a:t>
            </a:r>
            <a:endParaRPr lang="en-GB" sz="1800" b="1" dirty="0">
              <a:solidFill>
                <a:schemeClr val="bg1"/>
              </a:solidFill>
            </a:endParaRPr>
          </a:p>
        </p:txBody>
      </p:sp>
      <p:sp>
        <p:nvSpPr>
          <p:cNvPr id="16" name="Content Placeholder 2"/>
          <p:cNvSpPr txBox="1">
            <a:spLocks/>
          </p:cNvSpPr>
          <p:nvPr/>
        </p:nvSpPr>
        <p:spPr>
          <a:xfrm>
            <a:off x="75053" y="2412274"/>
            <a:ext cx="1834187" cy="1505561"/>
          </a:xfrm>
          <a:prstGeom prst="rect">
            <a:avLst/>
          </a:prstGeom>
          <a:solidFill>
            <a:srgbClr val="FFFF00"/>
          </a:solidFill>
          <a:ln>
            <a:solidFill>
              <a:srgbClr val="FFFF00"/>
            </a:solidFill>
          </a:ln>
        </p:spPr>
        <p:txBody>
          <a:bodyPr>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800" dirty="0" smtClean="0">
                <a:solidFill>
                  <a:schemeClr val="bg1"/>
                </a:solidFill>
              </a:rPr>
              <a:t>Horologium </a:t>
            </a:r>
            <a:r>
              <a:rPr lang="en-GB" sz="1800" dirty="0" err="1" smtClean="0">
                <a:solidFill>
                  <a:schemeClr val="bg1"/>
                </a:solidFill>
              </a:rPr>
              <a:t>Augusti</a:t>
            </a:r>
            <a:r>
              <a:rPr lang="en-GB" sz="1800" dirty="0" smtClean="0">
                <a:solidFill>
                  <a:schemeClr val="bg1"/>
                </a:solidFill>
              </a:rPr>
              <a:t> - dedicated to the Sun in </a:t>
            </a:r>
            <a:r>
              <a:rPr lang="en-GB" sz="1800" b="1" dirty="0" smtClean="0">
                <a:solidFill>
                  <a:schemeClr val="bg1"/>
                </a:solidFill>
              </a:rPr>
              <a:t>10 BC</a:t>
            </a:r>
            <a:endParaRPr lang="en-GB" sz="1800" dirty="0">
              <a:solidFill>
                <a:schemeClr val="bg1"/>
              </a:solidFill>
            </a:endParaRPr>
          </a:p>
        </p:txBody>
      </p:sp>
      <p:sp>
        <p:nvSpPr>
          <p:cNvPr id="17" name="Content Placeholder 2"/>
          <p:cNvSpPr txBox="1">
            <a:spLocks/>
          </p:cNvSpPr>
          <p:nvPr/>
        </p:nvSpPr>
        <p:spPr>
          <a:xfrm>
            <a:off x="7020545" y="444137"/>
            <a:ext cx="2007730" cy="977538"/>
          </a:xfrm>
          <a:prstGeom prst="rect">
            <a:avLst/>
          </a:prstGeom>
          <a:solidFill>
            <a:schemeClr val="tx1">
              <a:lumMod val="65000"/>
            </a:schemeClr>
          </a:solidFill>
          <a:ln>
            <a:solidFill>
              <a:schemeClr val="tx1">
                <a:lumMod val="65000"/>
              </a:schemeClr>
            </a:solidFill>
          </a:ln>
        </p:spPr>
        <p:txBody>
          <a:bodyPr>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800" dirty="0" smtClean="0">
                <a:solidFill>
                  <a:schemeClr val="bg1"/>
                </a:solidFill>
              </a:rPr>
              <a:t>Mausoleum of Augustus – built in </a:t>
            </a:r>
            <a:r>
              <a:rPr lang="en-GB" sz="1800" b="1" dirty="0" smtClean="0">
                <a:solidFill>
                  <a:schemeClr val="bg1"/>
                </a:solidFill>
              </a:rPr>
              <a:t>28 BC </a:t>
            </a:r>
            <a:endParaRPr lang="en-GB" sz="1800" b="1" dirty="0">
              <a:solidFill>
                <a:schemeClr val="bg1"/>
              </a:solidFill>
            </a:endParaRPr>
          </a:p>
        </p:txBody>
      </p:sp>
      <p:pic>
        <p:nvPicPr>
          <p:cNvPr id="18" name="Picture 17"/>
          <p:cNvPicPr>
            <a:picLocks noChangeAspect="1"/>
          </p:cNvPicPr>
          <p:nvPr/>
        </p:nvPicPr>
        <p:blipFill>
          <a:blip r:embed="rId3"/>
          <a:stretch>
            <a:fillRect/>
          </a:stretch>
        </p:blipFill>
        <p:spPr>
          <a:xfrm>
            <a:off x="74418" y="74542"/>
            <a:ext cx="3323718" cy="2215812"/>
          </a:xfrm>
          <a:prstGeom prst="rect">
            <a:avLst/>
          </a:prstGeom>
        </p:spPr>
      </p:pic>
      <p:sp>
        <p:nvSpPr>
          <p:cNvPr id="19" name="Content Placeholder 2"/>
          <p:cNvSpPr txBox="1">
            <a:spLocks/>
          </p:cNvSpPr>
          <p:nvPr/>
        </p:nvSpPr>
        <p:spPr>
          <a:xfrm>
            <a:off x="7034754" y="1545775"/>
            <a:ext cx="1998586" cy="1393370"/>
          </a:xfrm>
          <a:prstGeom prst="rect">
            <a:avLst/>
          </a:prstGeom>
          <a:solidFill>
            <a:srgbClr val="FF0066"/>
          </a:solidFill>
          <a:ln>
            <a:solidFill>
              <a:srgbClr val="FF0066"/>
            </a:solidFill>
          </a:ln>
        </p:spPr>
        <p:txBody>
          <a:bodyPr>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800" dirty="0" err="1" smtClean="0">
                <a:solidFill>
                  <a:schemeClr val="bg1"/>
                </a:solidFill>
              </a:rPr>
              <a:t>Ara</a:t>
            </a:r>
            <a:r>
              <a:rPr lang="en-GB" sz="1800" dirty="0" smtClean="0">
                <a:solidFill>
                  <a:schemeClr val="bg1"/>
                </a:solidFill>
              </a:rPr>
              <a:t> </a:t>
            </a:r>
            <a:r>
              <a:rPr lang="en-GB" sz="1800" dirty="0" err="1" smtClean="0">
                <a:solidFill>
                  <a:schemeClr val="bg1"/>
                </a:solidFill>
              </a:rPr>
              <a:t>Pacis</a:t>
            </a:r>
            <a:r>
              <a:rPr lang="en-GB" sz="1800" dirty="0" smtClean="0">
                <a:solidFill>
                  <a:schemeClr val="bg1"/>
                </a:solidFill>
              </a:rPr>
              <a:t> – commissioned in 13 BC, consecrated in </a:t>
            </a:r>
            <a:r>
              <a:rPr lang="en-GB" sz="1800" b="1" dirty="0" smtClean="0">
                <a:solidFill>
                  <a:schemeClr val="bg1"/>
                </a:solidFill>
              </a:rPr>
              <a:t>9 BC</a:t>
            </a:r>
            <a:endParaRPr lang="en-GB" sz="1800" b="1" dirty="0">
              <a:solidFill>
                <a:schemeClr val="bg1"/>
              </a:solidFill>
            </a:endParaRPr>
          </a:p>
        </p:txBody>
      </p:sp>
      <p:sp>
        <p:nvSpPr>
          <p:cNvPr id="20" name="Content Placeholder 2"/>
          <p:cNvSpPr txBox="1">
            <a:spLocks/>
          </p:cNvSpPr>
          <p:nvPr/>
        </p:nvSpPr>
        <p:spPr>
          <a:xfrm>
            <a:off x="7020545" y="3110049"/>
            <a:ext cx="1998587" cy="2070463"/>
          </a:xfrm>
          <a:prstGeom prst="rect">
            <a:avLst/>
          </a:prstGeom>
          <a:solidFill>
            <a:srgbClr val="92D050"/>
          </a:solidFill>
          <a:ln>
            <a:solidFill>
              <a:srgbClr val="92D050"/>
            </a:solidFill>
          </a:ln>
        </p:spPr>
        <p:txBody>
          <a:bodyPr>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800" dirty="0" smtClean="0">
                <a:solidFill>
                  <a:schemeClr val="bg1"/>
                </a:solidFill>
              </a:rPr>
              <a:t>Pantheon – originally created circa </a:t>
            </a:r>
            <a:r>
              <a:rPr lang="en-GB" sz="1800" b="1" dirty="0" smtClean="0">
                <a:solidFill>
                  <a:schemeClr val="bg1"/>
                </a:solidFill>
              </a:rPr>
              <a:t>29-19 BC</a:t>
            </a:r>
            <a:r>
              <a:rPr lang="en-GB" sz="1800" dirty="0" smtClean="0">
                <a:solidFill>
                  <a:schemeClr val="bg1"/>
                </a:solidFill>
              </a:rPr>
              <a:t> [current version a later </a:t>
            </a:r>
            <a:r>
              <a:rPr lang="en-GB" sz="1800" dirty="0" err="1" smtClean="0">
                <a:solidFill>
                  <a:schemeClr val="bg1"/>
                </a:solidFill>
              </a:rPr>
              <a:t>Hadrianic</a:t>
            </a:r>
            <a:r>
              <a:rPr lang="en-GB" sz="1800" dirty="0" smtClean="0">
                <a:solidFill>
                  <a:schemeClr val="bg1"/>
                </a:solidFill>
              </a:rPr>
              <a:t> reconstruction]</a:t>
            </a:r>
            <a:endParaRPr lang="en-GB" sz="1800" dirty="0">
              <a:solidFill>
                <a:schemeClr val="bg1"/>
              </a:solidFill>
            </a:endParaRPr>
          </a:p>
        </p:txBody>
      </p:sp>
    </p:spTree>
    <p:extLst>
      <p:ext uri="{BB962C8B-B14F-4D97-AF65-F5344CB8AC3E}">
        <p14:creationId xmlns:p14="http://schemas.microsoft.com/office/powerpoint/2010/main" val="375002340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Mausoleum of Augustus</a:t>
            </a:r>
            <a:endParaRPr lang="en-GB" b="1" dirty="0">
              <a:solidFill>
                <a:schemeClr val="bg1"/>
              </a:solidFill>
            </a:endParaRPr>
          </a:p>
        </p:txBody>
      </p:sp>
      <p:pic>
        <p:nvPicPr>
          <p:cNvPr id="1026" name="Picture 2"/>
          <p:cNvPicPr>
            <a:picLocks noGrp="1" noChangeAspect="1" noChangeArrowheads="1"/>
          </p:cNvPicPr>
          <p:nvPr>
            <p:ph idx="1"/>
          </p:nvPr>
        </p:nvPicPr>
        <p:blipFill>
          <a:blip r:embed="rId2" cstate="print"/>
          <a:srcRect/>
          <a:stretch>
            <a:fillRect/>
          </a:stretch>
        </p:blipFill>
        <p:spPr bwMode="auto">
          <a:xfrm>
            <a:off x="395536" y="1412776"/>
            <a:ext cx="4464496" cy="4680520"/>
          </a:xfrm>
          <a:prstGeom prst="rect">
            <a:avLst/>
          </a:prstGeom>
          <a:noFill/>
          <a:ln w="9525">
            <a:noFill/>
            <a:miter lim="800000"/>
            <a:headEnd/>
            <a:tailEnd/>
          </a:ln>
        </p:spPr>
      </p:pic>
      <p:pic>
        <p:nvPicPr>
          <p:cNvPr id="1027" name="Picture 3"/>
          <p:cNvPicPr>
            <a:picLocks noChangeAspect="1" noChangeArrowheads="1"/>
          </p:cNvPicPr>
          <p:nvPr/>
        </p:nvPicPr>
        <p:blipFill>
          <a:blip r:embed="rId3" cstate="print"/>
          <a:srcRect/>
          <a:stretch>
            <a:fillRect/>
          </a:stretch>
        </p:blipFill>
        <p:spPr bwMode="auto">
          <a:xfrm>
            <a:off x="5292080" y="1412777"/>
            <a:ext cx="3528392" cy="2664295"/>
          </a:xfrm>
          <a:prstGeom prst="rect">
            <a:avLst/>
          </a:prstGeom>
          <a:noFill/>
          <a:ln w="9525">
            <a:noFill/>
            <a:miter lim="800000"/>
            <a:headEnd/>
            <a:tailEnd/>
          </a:ln>
        </p:spPr>
      </p:pic>
      <p:sp>
        <p:nvSpPr>
          <p:cNvPr id="6" name="Rectangle 5"/>
          <p:cNvSpPr/>
          <p:nvPr/>
        </p:nvSpPr>
        <p:spPr>
          <a:xfrm>
            <a:off x="683568" y="6165304"/>
            <a:ext cx="3744416" cy="646331"/>
          </a:xfrm>
          <a:prstGeom prst="rect">
            <a:avLst/>
          </a:prstGeom>
        </p:spPr>
        <p:txBody>
          <a:bodyPr wrap="square">
            <a:spAutoFit/>
          </a:bodyPr>
          <a:lstStyle/>
          <a:p>
            <a:r>
              <a:rPr lang="en-GB" b="1" dirty="0" smtClean="0">
                <a:solidFill>
                  <a:schemeClr val="bg1"/>
                </a:solidFill>
              </a:rPr>
              <a:t>Mausoleum on the Campus </a:t>
            </a:r>
            <a:r>
              <a:rPr lang="en-GB" b="1" dirty="0" err="1" smtClean="0">
                <a:solidFill>
                  <a:schemeClr val="bg1"/>
                </a:solidFill>
              </a:rPr>
              <a:t>Martius</a:t>
            </a:r>
            <a:endParaRPr lang="en-GB" b="1" dirty="0">
              <a:solidFill>
                <a:schemeClr val="bg1"/>
              </a:solidFill>
            </a:endParaRPr>
          </a:p>
        </p:txBody>
      </p:sp>
      <p:pic>
        <p:nvPicPr>
          <p:cNvPr id="7" name="Picture 6" descr="Mausoleum of Augustus.jpg"/>
          <p:cNvPicPr>
            <a:picLocks noChangeAspect="1"/>
          </p:cNvPicPr>
          <p:nvPr/>
        </p:nvPicPr>
        <p:blipFill>
          <a:blip r:embed="rId4" cstate="print"/>
          <a:stretch>
            <a:fillRect/>
          </a:stretch>
        </p:blipFill>
        <p:spPr>
          <a:xfrm>
            <a:off x="5292080" y="4221088"/>
            <a:ext cx="3528392" cy="2304257"/>
          </a:xfrm>
          <a:prstGeom prst="rect">
            <a:avLst/>
          </a:prstGeom>
        </p:spPr>
      </p:pic>
      <p:pic>
        <p:nvPicPr>
          <p:cNvPr id="3" name="Picture 2"/>
          <p:cNvPicPr>
            <a:picLocks noChangeAspect="1"/>
          </p:cNvPicPr>
          <p:nvPr/>
        </p:nvPicPr>
        <p:blipFill>
          <a:blip r:embed="rId5"/>
          <a:stretch>
            <a:fillRect/>
          </a:stretch>
        </p:blipFill>
        <p:spPr>
          <a:xfrm>
            <a:off x="261113" y="2123405"/>
            <a:ext cx="4249280" cy="4688230"/>
          </a:xfrm>
          <a:prstGeom prst="rect">
            <a:avLst/>
          </a:prstGeom>
        </p:spPr>
      </p:pic>
      <p:sp>
        <p:nvSpPr>
          <p:cNvPr id="4" name="Rectangle 3"/>
          <p:cNvSpPr/>
          <p:nvPr/>
        </p:nvSpPr>
        <p:spPr>
          <a:xfrm>
            <a:off x="261114" y="1404074"/>
            <a:ext cx="4310886" cy="646331"/>
          </a:xfrm>
          <a:prstGeom prst="rect">
            <a:avLst/>
          </a:prstGeom>
          <a:solidFill>
            <a:schemeClr val="accent5">
              <a:lumMod val="75000"/>
            </a:schemeClr>
          </a:solidFill>
        </p:spPr>
        <p:txBody>
          <a:bodyPr wrap="square">
            <a:spAutoFit/>
          </a:bodyPr>
          <a:lstStyle/>
          <a:p>
            <a:r>
              <a:rPr lang="en-GB" b="1" dirty="0">
                <a:solidFill>
                  <a:schemeClr val="bg1"/>
                </a:solidFill>
              </a:rPr>
              <a:t>Text of </a:t>
            </a:r>
            <a:r>
              <a:rPr lang="en-GB" b="1" i="1" dirty="0">
                <a:solidFill>
                  <a:schemeClr val="bg1"/>
                </a:solidFill>
              </a:rPr>
              <a:t>Res Gestae </a:t>
            </a:r>
            <a:r>
              <a:rPr lang="en-GB" b="1" dirty="0">
                <a:solidFill>
                  <a:schemeClr val="bg1"/>
                </a:solidFill>
              </a:rPr>
              <a:t>on outside of temple wall</a:t>
            </a:r>
          </a:p>
        </p:txBody>
      </p:sp>
      <p:pic>
        <p:nvPicPr>
          <p:cNvPr id="9" name="Content Placeholder 3" descr="http://safaksalli.files.wordpress.com/2007/03/ankara-augustustap.JPG"/>
          <p:cNvPicPr>
            <a:picLocks noChangeAspect="1" noChangeArrowheads="1"/>
          </p:cNvPicPr>
          <p:nvPr/>
        </p:nvPicPr>
        <p:blipFill>
          <a:blip r:embed="rId6" cstate="print"/>
          <a:srcRect/>
          <a:stretch>
            <a:fillRect/>
          </a:stretch>
        </p:blipFill>
        <p:spPr bwMode="auto">
          <a:xfrm>
            <a:off x="4894777" y="1412775"/>
            <a:ext cx="3960440" cy="4680521"/>
          </a:xfrm>
          <a:prstGeom prst="rect">
            <a:avLst/>
          </a:prstGeom>
          <a:noFill/>
        </p:spPr>
      </p:pic>
      <p:sp>
        <p:nvSpPr>
          <p:cNvPr id="5" name="Rectangle 4"/>
          <p:cNvSpPr/>
          <p:nvPr/>
        </p:nvSpPr>
        <p:spPr>
          <a:xfrm>
            <a:off x="4692348" y="6124654"/>
            <a:ext cx="4365298" cy="369332"/>
          </a:xfrm>
          <a:prstGeom prst="rect">
            <a:avLst/>
          </a:prstGeom>
          <a:solidFill>
            <a:srgbClr val="00B0F0"/>
          </a:solidFill>
        </p:spPr>
        <p:txBody>
          <a:bodyPr wrap="none">
            <a:spAutoFit/>
          </a:bodyPr>
          <a:lstStyle/>
          <a:p>
            <a:r>
              <a:rPr lang="en-GB" b="1" dirty="0">
                <a:solidFill>
                  <a:schemeClr val="bg1"/>
                </a:solidFill>
              </a:rPr>
              <a:t>Temple of Rome and Augustus, Ankara</a:t>
            </a:r>
          </a:p>
        </p:txBody>
      </p:sp>
    </p:spTree>
    <p:extLst>
      <p:ext uri="{BB962C8B-B14F-4D97-AF65-F5344CB8AC3E}">
        <p14:creationId xmlns:p14="http://schemas.microsoft.com/office/powerpoint/2010/main" val="780204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Ara Pacis Rom.jpg"/>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0" y="38047"/>
            <a:ext cx="9144000" cy="68199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95536" y="6021288"/>
            <a:ext cx="6048672" cy="461665"/>
          </a:xfrm>
          <a:prstGeom prst="rect">
            <a:avLst/>
          </a:prstGeom>
          <a:noFill/>
        </p:spPr>
        <p:txBody>
          <a:bodyPr wrap="square" rtlCol="0">
            <a:spAutoFit/>
          </a:bodyPr>
          <a:lstStyle/>
          <a:p>
            <a:r>
              <a:rPr lang="en-GB" sz="2400" b="1" dirty="0" err="1">
                <a:solidFill>
                  <a:srgbClr val="FFFF00"/>
                </a:solidFill>
              </a:rPr>
              <a:t>Ara</a:t>
            </a:r>
            <a:r>
              <a:rPr lang="en-GB" sz="2400" b="1" dirty="0">
                <a:solidFill>
                  <a:srgbClr val="FFFF00"/>
                </a:solidFill>
              </a:rPr>
              <a:t> </a:t>
            </a:r>
            <a:r>
              <a:rPr lang="en-GB" sz="2400" b="1" dirty="0" err="1">
                <a:solidFill>
                  <a:srgbClr val="FFFF00"/>
                </a:solidFill>
              </a:rPr>
              <a:t>Pacis</a:t>
            </a:r>
            <a:r>
              <a:rPr lang="en-GB" sz="2400" b="1" dirty="0">
                <a:solidFill>
                  <a:srgbClr val="FFFF00"/>
                </a:solidFill>
              </a:rPr>
              <a:t> </a:t>
            </a:r>
            <a:r>
              <a:rPr lang="en-GB" sz="2400" b="1" dirty="0" err="1">
                <a:solidFill>
                  <a:srgbClr val="FFFF00"/>
                </a:solidFill>
              </a:rPr>
              <a:t>Augustae</a:t>
            </a:r>
            <a:r>
              <a:rPr lang="en-GB" sz="2400" b="1" dirty="0">
                <a:solidFill>
                  <a:srgbClr val="FFFF00"/>
                </a:solidFill>
              </a:rPr>
              <a:t>, 30</a:t>
            </a:r>
            <a:r>
              <a:rPr lang="en-GB" sz="2400" b="1" baseline="30000" dirty="0">
                <a:solidFill>
                  <a:srgbClr val="FFFF00"/>
                </a:solidFill>
              </a:rPr>
              <a:t>th</a:t>
            </a:r>
            <a:r>
              <a:rPr lang="en-GB" sz="2400" b="1" dirty="0">
                <a:solidFill>
                  <a:srgbClr val="FFFF00"/>
                </a:solidFill>
              </a:rPr>
              <a:t> Jan 9 B.C.</a:t>
            </a:r>
          </a:p>
        </p:txBody>
      </p:sp>
      <p:pic>
        <p:nvPicPr>
          <p:cNvPr id="6" name="Picture 3" descr="C:\Eigene Dateien\TEACHING MATERIAL\CITIES &amp; SETTLEMENTS\AUGUSTUS ROM\Ara Pacis Relief Aug FARBE P COnnolly.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146504" y="3558585"/>
            <a:ext cx="6997496" cy="329941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26" descr="C:\Eigene Dateien\TEACHING MATERIAL\CITIES &amp; SETTLEMENTS\AUGUSTUS ROM\Ara Pacis Relief Aeneas.JP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0" y="260648"/>
            <a:ext cx="4293008" cy="3448023"/>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1031"/>
          <p:cNvSpPr txBox="1">
            <a:spLocks noChangeArrowheads="1"/>
          </p:cNvSpPr>
          <p:nvPr/>
        </p:nvSpPr>
        <p:spPr bwMode="auto">
          <a:xfrm>
            <a:off x="2000762" y="3020644"/>
            <a:ext cx="2286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2000" b="1" dirty="0">
                <a:solidFill>
                  <a:srgbClr val="92D050"/>
                </a:solidFill>
                <a:effectLst>
                  <a:outerShdw blurRad="38100" dist="38100" dir="2700000" algn="tl">
                    <a:srgbClr val="000000"/>
                  </a:outerShdw>
                </a:effectLst>
                <a:latin typeface="Tempus Sans ITC" pitchFamily="82" charset="0"/>
              </a:rPr>
              <a:t>Augustus &amp; Aeneas</a:t>
            </a:r>
            <a:br>
              <a:rPr lang="en-US" altLang="en-US" sz="2000" b="1" dirty="0">
                <a:solidFill>
                  <a:srgbClr val="92D050"/>
                </a:solidFill>
                <a:effectLst>
                  <a:outerShdw blurRad="38100" dist="38100" dir="2700000" algn="tl">
                    <a:srgbClr val="000000"/>
                  </a:outerShdw>
                </a:effectLst>
                <a:latin typeface="Tempus Sans ITC" pitchFamily="82" charset="0"/>
              </a:rPr>
            </a:br>
            <a:r>
              <a:rPr lang="en-US" altLang="en-US" sz="2000" b="1" dirty="0">
                <a:solidFill>
                  <a:srgbClr val="92D050"/>
                </a:solidFill>
                <a:effectLst>
                  <a:outerShdw blurRad="38100" dist="38100" dir="2700000" algn="tl">
                    <a:srgbClr val="000000"/>
                  </a:outerShdw>
                </a:effectLst>
                <a:latin typeface="Tempus Sans ITC" pitchFamily="82" charset="0"/>
              </a:rPr>
              <a:t>founder of Rome</a:t>
            </a:r>
          </a:p>
        </p:txBody>
      </p:sp>
    </p:spTree>
    <p:extLst>
      <p:ext uri="{BB962C8B-B14F-4D97-AF65-F5344CB8AC3E}">
        <p14:creationId xmlns:p14="http://schemas.microsoft.com/office/powerpoint/2010/main" val="41305772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par>
                                <p:cTn id="11" presetID="16" presetClass="entr" presetSubtype="21"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arn(inVertical)">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CITIES &amp; SETTLEMENTS\AUGUSTUS ROM\Fora Plan.TIF"/>
          <p:cNvPicPr>
            <a:picLocks noChangeAspect="1" noChangeArrowheads="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C:\Eigene Dateien\TEACHING MATERIAL\CITIES &amp; SETTLEMENTS\AUGUSTUS ROM\Forum Romanum Ansicht P CONNOLLY.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l="59766"/>
          <a:stretch/>
        </p:blipFill>
        <p:spPr bwMode="auto">
          <a:xfrm>
            <a:off x="6356350" y="2414674"/>
            <a:ext cx="2723115" cy="4306714"/>
          </a:xfrm>
          <a:prstGeom prst="rect">
            <a:avLst/>
          </a:prstGeom>
          <a:noFill/>
          <a:extLst>
            <a:ext uri="{909E8E84-426E-40DD-AFC4-6F175D3DCCD1}">
              <a14:hiddenFill xmlns:a14="http://schemas.microsoft.com/office/drawing/2010/main">
                <a:solidFill>
                  <a:srgbClr val="FFFFFF"/>
                </a:solidFill>
              </a14:hiddenFill>
            </a:ext>
          </a:extLst>
        </p:spPr>
      </p:pic>
      <p:sp>
        <p:nvSpPr>
          <p:cNvPr id="10" name="AutoShape 2" descr="http://penelope.uchicago.edu/%7Egrout/encyclopaedia_romana/imperialfora/augustus/mars.jpg"/>
          <p:cNvSpPr>
            <a:spLocks noChangeAspect="1" noChangeArrowheads="1"/>
          </p:cNvSpPr>
          <p:nvPr/>
        </p:nvSpPr>
        <p:spPr bwMode="auto">
          <a:xfrm>
            <a:off x="155575" y="-13716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4" descr="http://penelope.uchicago.edu/%7Egrout/encyclopaedia_romana/imperialfora/augustus/mars.jpg"/>
          <p:cNvSpPr>
            <a:spLocks noChangeAspect="1" noChangeArrowheads="1"/>
          </p:cNvSpPr>
          <p:nvPr/>
        </p:nvSpPr>
        <p:spPr bwMode="auto">
          <a:xfrm>
            <a:off x="307975" y="-12192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6" descr="http://penelope.uchicago.edu/%7Egrout/encyclopaedia_romana/imperialfora/augustus/mars.jpg"/>
          <p:cNvSpPr>
            <a:spLocks noChangeAspect="1" noChangeArrowheads="1"/>
          </p:cNvSpPr>
          <p:nvPr/>
        </p:nvSpPr>
        <p:spPr bwMode="auto">
          <a:xfrm>
            <a:off x="460375" y="-10668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8" descr="http://penelope.uchicago.edu/%7Egrout/encyclopaedia_romana/imperialfora/augustus/mars.jpg"/>
          <p:cNvSpPr>
            <a:spLocks noChangeAspect="1" noChangeArrowheads="1"/>
          </p:cNvSpPr>
          <p:nvPr/>
        </p:nvSpPr>
        <p:spPr bwMode="auto">
          <a:xfrm>
            <a:off x="612775" y="-9144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TextBox 13"/>
          <p:cNvSpPr txBox="1"/>
          <p:nvPr/>
        </p:nvSpPr>
        <p:spPr>
          <a:xfrm>
            <a:off x="107504" y="5982379"/>
            <a:ext cx="4824536" cy="830997"/>
          </a:xfrm>
          <a:prstGeom prst="rect">
            <a:avLst/>
          </a:prstGeom>
          <a:noFill/>
        </p:spPr>
        <p:txBody>
          <a:bodyPr wrap="square" rtlCol="0">
            <a:spAutoFit/>
          </a:bodyPr>
          <a:lstStyle/>
          <a:p>
            <a:r>
              <a:rPr lang="en-GB" sz="1600" i="1" dirty="0">
                <a:solidFill>
                  <a:srgbClr val="C00000"/>
                </a:solidFill>
              </a:rPr>
              <a:t>"On my own ground I built </a:t>
            </a:r>
            <a:br>
              <a:rPr lang="en-GB" sz="1600" i="1" dirty="0">
                <a:solidFill>
                  <a:srgbClr val="C00000"/>
                </a:solidFill>
              </a:rPr>
            </a:br>
            <a:r>
              <a:rPr lang="en-GB" sz="1600" i="1" dirty="0">
                <a:solidFill>
                  <a:srgbClr val="C00000"/>
                </a:solidFill>
              </a:rPr>
              <a:t>the temple of Mars Ultor and the </a:t>
            </a:r>
            <a:br>
              <a:rPr lang="en-GB" sz="1600" i="1" dirty="0">
                <a:solidFill>
                  <a:srgbClr val="C00000"/>
                </a:solidFill>
              </a:rPr>
            </a:br>
            <a:r>
              <a:rPr lang="en-GB" sz="1600" i="1" dirty="0">
                <a:solidFill>
                  <a:srgbClr val="C00000"/>
                </a:solidFill>
              </a:rPr>
              <a:t>Augustan Forum from the spoils of war.“ RG</a:t>
            </a:r>
            <a:r>
              <a:rPr lang="en-GB" sz="1600" dirty="0">
                <a:solidFill>
                  <a:srgbClr val="C00000"/>
                </a:solidFill>
              </a:rPr>
              <a:t> 21</a:t>
            </a:r>
          </a:p>
        </p:txBody>
      </p:sp>
      <p:sp>
        <p:nvSpPr>
          <p:cNvPr id="15" name="Title 1"/>
          <p:cNvSpPr>
            <a:spLocks noGrp="1"/>
          </p:cNvSpPr>
          <p:nvPr>
            <p:ph type="title"/>
          </p:nvPr>
        </p:nvSpPr>
        <p:spPr>
          <a:xfrm>
            <a:off x="457200" y="0"/>
            <a:ext cx="8229600" cy="1203412"/>
          </a:xfrm>
        </p:spPr>
        <p:txBody>
          <a:bodyPr/>
          <a:lstStyle/>
          <a:p>
            <a:r>
              <a:rPr lang="en-GB" dirty="0">
                <a:solidFill>
                  <a:schemeClr val="bg1"/>
                </a:solidFill>
              </a:rPr>
              <a:t>Forum Augusti – 2 </a:t>
            </a:r>
            <a:r>
              <a:rPr lang="en-GB" dirty="0" smtClean="0">
                <a:solidFill>
                  <a:schemeClr val="bg1"/>
                </a:solidFill>
              </a:rPr>
              <a:t>BC</a:t>
            </a:r>
            <a:endParaRPr lang="en-GB" dirty="0">
              <a:solidFill>
                <a:schemeClr val="bg1"/>
              </a:solidFill>
            </a:endParaRPr>
          </a:p>
        </p:txBody>
      </p:sp>
      <p:sp>
        <p:nvSpPr>
          <p:cNvPr id="16" name="Rechteck 15"/>
          <p:cNvSpPr/>
          <p:nvPr/>
        </p:nvSpPr>
        <p:spPr>
          <a:xfrm>
            <a:off x="179512" y="4953942"/>
            <a:ext cx="4572000" cy="923330"/>
          </a:xfrm>
          <a:prstGeom prst="rect">
            <a:avLst/>
          </a:prstGeom>
        </p:spPr>
        <p:style>
          <a:lnRef idx="1">
            <a:schemeClr val="accent3"/>
          </a:lnRef>
          <a:fillRef idx="2">
            <a:schemeClr val="accent3"/>
          </a:fillRef>
          <a:effectRef idx="1">
            <a:schemeClr val="accent3"/>
          </a:effectRef>
          <a:fontRef idx="minor">
            <a:schemeClr val="dk1"/>
          </a:fontRef>
        </p:style>
        <p:txBody>
          <a:bodyPr>
            <a:spAutoFit/>
          </a:bodyPr>
          <a:lstStyle/>
          <a:p>
            <a:pPr algn="ctr"/>
            <a:r>
              <a:rPr lang="en-GB" dirty="0"/>
              <a:t>Constructed with white Luna marble from the quarries at </a:t>
            </a:r>
            <a:r>
              <a:rPr lang="en-GB" dirty="0" err="1"/>
              <a:t>Carrara</a:t>
            </a:r>
            <a:r>
              <a:rPr lang="en-GB" dirty="0"/>
              <a:t>, which Augustus was the first to exploit</a:t>
            </a:r>
          </a:p>
        </p:txBody>
      </p:sp>
      <p:pic>
        <p:nvPicPr>
          <p:cNvPr id="6" name="Picture 6" descr="C:\Eigene Dateien\TEACHING MATERIAL\CITIES &amp; SETTLEMENTS\AUGUSTUS ROM\Aug MARS ULTOR Zchn.TIF"/>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0" y="1295400"/>
            <a:ext cx="5800108" cy="342974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39972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Eigene Dateien\TEACHING MATERIAL\CITIES &amp; SETTLEMENTS\AUGUSTUS ROM\Aug M Forum Nische.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990600"/>
            <a:ext cx="290195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Eigene Dateien\TEACHING MATERIAL\CITIES &amp; SETTLEMENTS\AUGUSTUS ROM\Aug MARS ULTOR Grundriß.TIF"/>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l="2110"/>
          <a:stretch/>
        </p:blipFill>
        <p:spPr bwMode="auto">
          <a:xfrm>
            <a:off x="3588327" y="1054100"/>
            <a:ext cx="5403273" cy="5270500"/>
          </a:xfrm>
          <a:prstGeom prst="rect">
            <a:avLst/>
          </a:prstGeom>
          <a:solidFill>
            <a:srgbClr val="FF0000"/>
          </a:solidFill>
        </p:spPr>
      </p:pic>
      <p:sp>
        <p:nvSpPr>
          <p:cNvPr id="7"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8"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9"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10"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1"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2"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3"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6"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897558" y="5596797"/>
            <a:ext cx="3528392" cy="1077218"/>
          </a:xfrm>
          <a:prstGeom prst="rect">
            <a:avLst/>
          </a:prstGeom>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1600" i="1" dirty="0" err="1">
                <a:effectLst>
                  <a:outerShdw blurRad="38100" dist="38100" dir="2700000" algn="tl">
                    <a:srgbClr val="000000">
                      <a:alpha val="43137"/>
                    </a:srgbClr>
                  </a:outerShdw>
                </a:effectLst>
              </a:rPr>
              <a:t>summi</a:t>
            </a:r>
            <a:r>
              <a:rPr lang="en-GB" sz="1600" i="1" dirty="0">
                <a:effectLst>
                  <a:outerShdw blurRad="38100" dist="38100" dir="2700000" algn="tl">
                    <a:srgbClr val="000000">
                      <a:alpha val="43137"/>
                    </a:srgbClr>
                  </a:outerShdw>
                </a:effectLst>
              </a:rPr>
              <a:t> </a:t>
            </a:r>
            <a:r>
              <a:rPr lang="en-GB" sz="1600" i="1" dirty="0" err="1">
                <a:effectLst>
                  <a:outerShdw blurRad="38100" dist="38100" dir="2700000" algn="tl">
                    <a:srgbClr val="000000">
                      <a:alpha val="43137"/>
                    </a:srgbClr>
                  </a:outerShdw>
                </a:effectLst>
              </a:rPr>
              <a:t>viri</a:t>
            </a:r>
            <a:r>
              <a:rPr lang="en-GB" sz="1600" dirty="0">
                <a:effectLst>
                  <a:outerShdw blurRad="38100" dist="38100" dir="2700000" algn="tl">
                    <a:srgbClr val="000000">
                      <a:alpha val="43137"/>
                    </a:srgbClr>
                  </a:outerShdw>
                </a:effectLst>
              </a:rPr>
              <a:t>: cf. Horace, Odes 1.33-44; Vergil. </a:t>
            </a:r>
            <a:r>
              <a:rPr lang="en-GB" sz="1600" dirty="0" err="1">
                <a:effectLst>
                  <a:outerShdw blurRad="38100" dist="38100" dir="2700000" algn="tl">
                    <a:srgbClr val="000000">
                      <a:alpha val="43137"/>
                    </a:srgbClr>
                  </a:outerShdw>
                </a:effectLst>
              </a:rPr>
              <a:t>Aen</a:t>
            </a:r>
            <a:r>
              <a:rPr lang="en-GB" sz="1600" dirty="0">
                <a:effectLst>
                  <a:outerShdw blurRad="38100" dist="38100" dir="2700000" algn="tl">
                    <a:srgbClr val="000000">
                      <a:alpha val="43137"/>
                    </a:srgbClr>
                  </a:outerShdw>
                </a:effectLst>
              </a:rPr>
              <a:t>. 6.756ff</a:t>
            </a:r>
            <a:br>
              <a:rPr lang="en-GB" sz="1600" dirty="0">
                <a:effectLst>
                  <a:outerShdw blurRad="38100" dist="38100" dir="2700000" algn="tl">
                    <a:srgbClr val="000000">
                      <a:alpha val="43137"/>
                    </a:srgbClr>
                  </a:outerShdw>
                </a:effectLst>
              </a:rPr>
            </a:br>
            <a:r>
              <a:rPr lang="en-GB" sz="1600" dirty="0">
                <a:effectLst>
                  <a:outerShdw blurRad="38100" dist="38100" dir="2700000" algn="tl">
                    <a:srgbClr val="000000">
                      <a:alpha val="43137"/>
                    </a:srgbClr>
                  </a:outerShdw>
                </a:effectLst>
              </a:rPr>
              <a:t>also cf. LIVY, </a:t>
            </a:r>
            <a:r>
              <a:rPr lang="en-GB" sz="1600" i="1" dirty="0" err="1">
                <a:effectLst>
                  <a:outerShdw blurRad="38100" dist="38100" dir="2700000" algn="tl">
                    <a:srgbClr val="000000">
                      <a:alpha val="43137"/>
                    </a:srgbClr>
                  </a:outerShdw>
                </a:effectLst>
              </a:rPr>
              <a:t>ab</a:t>
            </a:r>
            <a:r>
              <a:rPr lang="en-GB" sz="1600" i="1" dirty="0">
                <a:effectLst>
                  <a:outerShdw blurRad="38100" dist="38100" dir="2700000" algn="tl">
                    <a:srgbClr val="000000">
                      <a:alpha val="43137"/>
                    </a:srgbClr>
                  </a:outerShdw>
                </a:effectLst>
              </a:rPr>
              <a:t> </a:t>
            </a:r>
            <a:r>
              <a:rPr lang="en-GB" sz="1600" i="1" dirty="0" err="1">
                <a:effectLst>
                  <a:outerShdw blurRad="38100" dist="38100" dir="2700000" algn="tl">
                    <a:srgbClr val="000000">
                      <a:alpha val="43137"/>
                    </a:srgbClr>
                  </a:outerShdw>
                </a:effectLst>
              </a:rPr>
              <a:t>urbe</a:t>
            </a:r>
            <a:r>
              <a:rPr lang="en-GB" sz="1600" i="1" dirty="0">
                <a:effectLst>
                  <a:outerShdw blurRad="38100" dist="38100" dir="2700000" algn="tl">
                    <a:srgbClr val="000000">
                      <a:alpha val="43137"/>
                    </a:srgbClr>
                  </a:outerShdw>
                </a:effectLst>
              </a:rPr>
              <a:t> condita</a:t>
            </a:r>
            <a:r>
              <a:rPr lang="en-GB" sz="1600" dirty="0">
                <a:effectLst>
                  <a:outerShdw blurRad="38100" dist="38100" dir="2700000" algn="tl">
                    <a:srgbClr val="000000">
                      <a:alpha val="43137"/>
                    </a:srgbClr>
                  </a:outerShdw>
                </a:effectLst>
              </a:rPr>
              <a:t/>
            </a:r>
            <a:br>
              <a:rPr lang="en-GB" sz="1600" dirty="0">
                <a:effectLst>
                  <a:outerShdw blurRad="38100" dist="38100" dir="2700000" algn="tl">
                    <a:srgbClr val="000000">
                      <a:alpha val="43137"/>
                    </a:srgbClr>
                  </a:outerShdw>
                </a:effectLst>
              </a:rPr>
            </a:br>
            <a:endParaRPr lang="en-GB" sz="1600" dirty="0">
              <a:effectLst>
                <a:outerShdw blurRad="38100" dist="38100" dir="2700000" algn="tl">
                  <a:srgbClr val="000000">
                    <a:alpha val="43137"/>
                  </a:srgbClr>
                </a:outerShdw>
              </a:effectLst>
            </a:endParaRPr>
          </a:p>
        </p:txBody>
      </p:sp>
      <p:sp>
        <p:nvSpPr>
          <p:cNvPr id="15" name="Textfeld 14"/>
          <p:cNvSpPr txBox="1"/>
          <p:nvPr/>
        </p:nvSpPr>
        <p:spPr>
          <a:xfrm>
            <a:off x="2843808" y="3789040"/>
            <a:ext cx="1728192" cy="646331"/>
          </a:xfrm>
          <a:prstGeom prst="rect">
            <a:avLst/>
          </a:prstGeom>
          <a:noFill/>
        </p:spPr>
        <p:txBody>
          <a:bodyPr wrap="square" rtlCol="0">
            <a:spAutoFit/>
          </a:bodyPr>
          <a:lstStyle/>
          <a:p>
            <a:pPr algn="r"/>
            <a:r>
              <a:rPr lang="en-GB" b="1" dirty="0" smtClean="0">
                <a:solidFill>
                  <a:srgbClr val="00B050"/>
                </a:solidFill>
              </a:rPr>
              <a:t>Augustan </a:t>
            </a:r>
            <a:r>
              <a:rPr lang="en-GB" b="1" dirty="0">
                <a:solidFill>
                  <a:srgbClr val="00B050"/>
                </a:solidFill>
              </a:rPr>
              <a:t>lineage</a:t>
            </a:r>
          </a:p>
        </p:txBody>
      </p:sp>
    </p:spTree>
    <p:extLst>
      <p:ext uri="{BB962C8B-B14F-4D97-AF65-F5344CB8AC3E}">
        <p14:creationId xmlns:p14="http://schemas.microsoft.com/office/powerpoint/2010/main" val="29482001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0" y="1600200"/>
            <a:ext cx="9144000" cy="5257800"/>
          </a:xfrm>
        </p:spPr>
        <p:txBody>
          <a:bodyPr>
            <a:normAutofit fontScale="92500" lnSpcReduction="10000"/>
          </a:bodyPr>
          <a:lstStyle/>
          <a:p>
            <a:r>
              <a:rPr lang="en-GB" dirty="0" err="1">
                <a:solidFill>
                  <a:schemeClr val="bg1"/>
                </a:solidFill>
              </a:rPr>
              <a:t>Gruen</a:t>
            </a:r>
            <a:r>
              <a:rPr lang="en-GB" dirty="0">
                <a:solidFill>
                  <a:schemeClr val="bg1"/>
                </a:solidFill>
              </a:rPr>
              <a:t>, E. S. </a:t>
            </a:r>
            <a:r>
              <a:rPr lang="en-GB" dirty="0" smtClean="0">
                <a:solidFill>
                  <a:schemeClr val="bg1"/>
                </a:solidFill>
              </a:rPr>
              <a:t>2009: “Caesar </a:t>
            </a:r>
            <a:r>
              <a:rPr lang="en-GB" dirty="0">
                <a:solidFill>
                  <a:schemeClr val="bg1"/>
                </a:solidFill>
              </a:rPr>
              <a:t>as a </a:t>
            </a:r>
            <a:r>
              <a:rPr lang="en-GB" dirty="0" smtClean="0">
                <a:solidFill>
                  <a:schemeClr val="bg1"/>
                </a:solidFill>
              </a:rPr>
              <a:t>Politician”, </a:t>
            </a:r>
            <a:r>
              <a:rPr lang="en-GB" dirty="0">
                <a:solidFill>
                  <a:schemeClr val="bg1"/>
                </a:solidFill>
              </a:rPr>
              <a:t>in </a:t>
            </a:r>
            <a:r>
              <a:rPr lang="en-GB" i="1" dirty="0">
                <a:solidFill>
                  <a:schemeClr val="bg1"/>
                </a:solidFill>
              </a:rPr>
              <a:t>A Companion to Julius Caesar</a:t>
            </a:r>
            <a:r>
              <a:rPr lang="en-GB" dirty="0">
                <a:solidFill>
                  <a:schemeClr val="bg1"/>
                </a:solidFill>
              </a:rPr>
              <a:t>, Griffin, M. T. (ed.), Chichester: </a:t>
            </a:r>
            <a:r>
              <a:rPr lang="en-GB" dirty="0" smtClean="0">
                <a:solidFill>
                  <a:schemeClr val="bg1"/>
                </a:solidFill>
              </a:rPr>
              <a:t>23-36</a:t>
            </a:r>
            <a:r>
              <a:rPr lang="en-GB" dirty="0">
                <a:solidFill>
                  <a:schemeClr val="bg1"/>
                </a:solidFill>
              </a:rPr>
              <a:t>. </a:t>
            </a:r>
          </a:p>
          <a:p>
            <a:endParaRPr lang="en-GB" sz="500" dirty="0" smtClean="0">
              <a:solidFill>
                <a:schemeClr val="bg1"/>
              </a:solidFill>
            </a:endParaRPr>
          </a:p>
          <a:p>
            <a:r>
              <a:rPr lang="en-GB" dirty="0" smtClean="0">
                <a:solidFill>
                  <a:schemeClr val="bg1"/>
                </a:solidFill>
              </a:rPr>
              <a:t>Konrad</a:t>
            </a:r>
            <a:r>
              <a:rPr lang="en-GB" dirty="0">
                <a:solidFill>
                  <a:schemeClr val="bg1"/>
                </a:solidFill>
              </a:rPr>
              <a:t>, C. F. </a:t>
            </a:r>
            <a:r>
              <a:rPr lang="en-GB" dirty="0" smtClean="0">
                <a:solidFill>
                  <a:schemeClr val="bg1"/>
                </a:solidFill>
              </a:rPr>
              <a:t>2010: “From </a:t>
            </a:r>
            <a:r>
              <a:rPr lang="en-GB" dirty="0">
                <a:solidFill>
                  <a:schemeClr val="bg1"/>
                </a:solidFill>
              </a:rPr>
              <a:t>the Gracchi to the First Civil War (133-70</a:t>
            </a:r>
            <a:r>
              <a:rPr lang="en-GB" dirty="0" smtClean="0">
                <a:solidFill>
                  <a:schemeClr val="bg1"/>
                </a:solidFill>
              </a:rPr>
              <a:t>)”, </a:t>
            </a:r>
            <a:r>
              <a:rPr lang="en-GB" dirty="0">
                <a:solidFill>
                  <a:schemeClr val="bg1"/>
                </a:solidFill>
              </a:rPr>
              <a:t>in </a:t>
            </a:r>
            <a:r>
              <a:rPr lang="en-GB" i="1" dirty="0">
                <a:solidFill>
                  <a:schemeClr val="bg1"/>
                </a:solidFill>
              </a:rPr>
              <a:t>A Companion to the Roman Republic</a:t>
            </a:r>
            <a:r>
              <a:rPr lang="en-GB" dirty="0">
                <a:solidFill>
                  <a:schemeClr val="bg1"/>
                </a:solidFill>
              </a:rPr>
              <a:t>, Rosenstein, N. and </a:t>
            </a:r>
            <a:r>
              <a:rPr lang="en-GB" dirty="0" err="1">
                <a:solidFill>
                  <a:schemeClr val="bg1"/>
                </a:solidFill>
              </a:rPr>
              <a:t>Morstein</a:t>
            </a:r>
            <a:r>
              <a:rPr lang="en-GB" dirty="0">
                <a:solidFill>
                  <a:schemeClr val="bg1"/>
                </a:solidFill>
              </a:rPr>
              <a:t>-Marx, R. (eds.), Oxford: </a:t>
            </a:r>
            <a:r>
              <a:rPr lang="en-GB" dirty="0" smtClean="0">
                <a:solidFill>
                  <a:schemeClr val="bg1"/>
                </a:solidFill>
              </a:rPr>
              <a:t>167-189.</a:t>
            </a:r>
          </a:p>
          <a:p>
            <a:endParaRPr lang="en-GB" sz="500" dirty="0">
              <a:solidFill>
                <a:schemeClr val="bg1"/>
              </a:solidFill>
            </a:endParaRPr>
          </a:p>
          <a:p>
            <a:r>
              <a:rPr lang="en-GB" dirty="0" err="1">
                <a:solidFill>
                  <a:schemeClr val="bg1"/>
                </a:solidFill>
              </a:rPr>
              <a:t>Lintott</a:t>
            </a:r>
            <a:r>
              <a:rPr lang="en-GB" dirty="0">
                <a:solidFill>
                  <a:schemeClr val="bg1"/>
                </a:solidFill>
              </a:rPr>
              <a:t>, A. 2009. ‘The Assassination’, in </a:t>
            </a:r>
            <a:r>
              <a:rPr lang="en-GB" i="1" dirty="0">
                <a:solidFill>
                  <a:schemeClr val="bg1"/>
                </a:solidFill>
              </a:rPr>
              <a:t>A Companion to Julius Caesar</a:t>
            </a:r>
            <a:r>
              <a:rPr lang="en-GB" dirty="0">
                <a:solidFill>
                  <a:schemeClr val="bg1"/>
                </a:solidFill>
              </a:rPr>
              <a:t>, Griffin, M. T. (ed.), Chichester: </a:t>
            </a:r>
            <a:r>
              <a:rPr lang="en-GB" dirty="0" smtClean="0">
                <a:solidFill>
                  <a:schemeClr val="bg1"/>
                </a:solidFill>
              </a:rPr>
              <a:t>72-82</a:t>
            </a:r>
            <a:r>
              <a:rPr lang="en-GB" dirty="0">
                <a:solidFill>
                  <a:schemeClr val="bg1"/>
                </a:solidFill>
              </a:rPr>
              <a:t>. </a:t>
            </a:r>
          </a:p>
          <a:p>
            <a:endParaRPr lang="en-GB" sz="500" dirty="0" smtClean="0">
              <a:solidFill>
                <a:schemeClr val="bg1"/>
              </a:solidFill>
            </a:endParaRPr>
          </a:p>
          <a:p>
            <a:r>
              <a:rPr lang="en-GB" dirty="0" smtClean="0">
                <a:solidFill>
                  <a:schemeClr val="bg1"/>
                </a:solidFill>
              </a:rPr>
              <a:t>Tatum</a:t>
            </a:r>
            <a:r>
              <a:rPr lang="en-GB" dirty="0">
                <a:solidFill>
                  <a:schemeClr val="bg1"/>
                </a:solidFill>
              </a:rPr>
              <a:t>, W. J. </a:t>
            </a:r>
            <a:r>
              <a:rPr lang="en-GB" dirty="0" smtClean="0">
                <a:solidFill>
                  <a:schemeClr val="bg1"/>
                </a:solidFill>
              </a:rPr>
              <a:t>2007: “The </a:t>
            </a:r>
            <a:r>
              <a:rPr lang="en-GB" dirty="0">
                <a:solidFill>
                  <a:schemeClr val="bg1"/>
                </a:solidFill>
              </a:rPr>
              <a:t>Final Crisis (69-44</a:t>
            </a:r>
            <a:r>
              <a:rPr lang="en-GB" dirty="0" smtClean="0">
                <a:solidFill>
                  <a:schemeClr val="bg1"/>
                </a:solidFill>
              </a:rPr>
              <a:t>)”, </a:t>
            </a:r>
            <a:r>
              <a:rPr lang="en-GB" dirty="0">
                <a:solidFill>
                  <a:schemeClr val="bg1"/>
                </a:solidFill>
              </a:rPr>
              <a:t>in </a:t>
            </a:r>
            <a:r>
              <a:rPr lang="en-GB" i="1" dirty="0">
                <a:solidFill>
                  <a:schemeClr val="bg1"/>
                </a:solidFill>
              </a:rPr>
              <a:t>A Companion to the Roman Republic</a:t>
            </a:r>
            <a:r>
              <a:rPr lang="en-GB" dirty="0">
                <a:solidFill>
                  <a:schemeClr val="bg1"/>
                </a:solidFill>
              </a:rPr>
              <a:t>, Rosenstein, N. and </a:t>
            </a:r>
            <a:r>
              <a:rPr lang="en-GB" dirty="0" err="1">
                <a:solidFill>
                  <a:schemeClr val="bg1"/>
                </a:solidFill>
              </a:rPr>
              <a:t>Morstein</a:t>
            </a:r>
            <a:r>
              <a:rPr lang="en-GB" dirty="0">
                <a:solidFill>
                  <a:schemeClr val="bg1"/>
                </a:solidFill>
              </a:rPr>
              <a:t>-Marx, R. (eds.), Oxford: </a:t>
            </a:r>
            <a:r>
              <a:rPr lang="en-GB" dirty="0" smtClean="0">
                <a:solidFill>
                  <a:schemeClr val="bg1"/>
                </a:solidFill>
              </a:rPr>
              <a:t>190-211</a:t>
            </a:r>
            <a:r>
              <a:rPr lang="en-GB" dirty="0">
                <a:solidFill>
                  <a:schemeClr val="bg1"/>
                </a:solidFill>
              </a:rPr>
              <a:t>.</a:t>
            </a:r>
          </a:p>
          <a:p>
            <a:endParaRPr lang="en-GB" dirty="0">
              <a:solidFill>
                <a:schemeClr val="bg1"/>
              </a:solidFill>
            </a:endParaRPr>
          </a:p>
          <a:p>
            <a:endParaRPr lang="en-GB" dirty="0"/>
          </a:p>
        </p:txBody>
      </p:sp>
    </p:spTree>
    <p:extLst>
      <p:ext uri="{BB962C8B-B14F-4D97-AF65-F5344CB8AC3E}">
        <p14:creationId xmlns:p14="http://schemas.microsoft.com/office/powerpoint/2010/main" val="117874882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265</TotalTime>
  <Words>2291</Words>
  <Application>Microsoft Office PowerPoint</Application>
  <PresentationFormat>On-screen Show (4:3)</PresentationFormat>
  <Paragraphs>191</Paragraphs>
  <Slides>21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Book Antiqua</vt:lpstr>
      <vt:lpstr>Lucida Sans</vt:lpstr>
      <vt:lpstr>Tahoma</vt:lpstr>
      <vt:lpstr>Tempus Sans ITC</vt:lpstr>
      <vt:lpstr>Wingdings</vt:lpstr>
      <vt:lpstr>Wingdings 2</vt:lpstr>
      <vt:lpstr>Wingdings 3</vt:lpstr>
      <vt:lpstr>Apex</vt:lpstr>
      <vt:lpstr>Roman History and Literature</vt:lpstr>
      <vt:lpstr>Apogee and Decline?</vt:lpstr>
      <vt:lpstr>Social Troubles</vt:lpstr>
      <vt:lpstr>Breakdown of Consensus? </vt:lpstr>
      <vt:lpstr>Corruption and low politics</vt:lpstr>
      <vt:lpstr>Politics in the 50s BC</vt:lpstr>
      <vt:lpstr>Civil War</vt:lpstr>
      <vt:lpstr>Death of Caesar</vt:lpstr>
      <vt:lpstr>The “Second” Triumvirate </vt:lpstr>
      <vt:lpstr>Aftermath</vt:lpstr>
      <vt:lpstr>PowerPoint Presentation</vt:lpstr>
      <vt:lpstr>Battle of Actium</vt:lpstr>
      <vt:lpstr>Augustus and the “restoration” of the Republic [aka the beginning of the Imperial period] </vt:lpstr>
      <vt:lpstr>The “Imperial era” begins…</vt:lpstr>
      <vt:lpstr>Restoring the Res Publica</vt:lpstr>
      <vt:lpstr>PowerPoint Presentation</vt:lpstr>
      <vt:lpstr>Mausoleum of Augustus</vt:lpstr>
      <vt:lpstr>PowerPoint Presentation</vt:lpstr>
      <vt:lpstr>Forum Augusti – 2 BC</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Roman History and Literature</dc:title>
  <dc:creator>Matt</dc:creator>
  <cp:lastModifiedBy>Matthew Cobb</cp:lastModifiedBy>
  <cp:revision>96</cp:revision>
  <dcterms:created xsi:type="dcterms:W3CDTF">2020-01-20T14:16:32Z</dcterms:created>
  <dcterms:modified xsi:type="dcterms:W3CDTF">2020-01-22T16:56:11Z</dcterms:modified>
</cp:coreProperties>
</file>