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CF999F2-6513-40FF-AA59-E1F89EBEDE59}">
          <p14:sldIdLst>
            <p14:sldId id="256"/>
            <p14:sldId id="257"/>
            <p14:sldId id="258"/>
            <p14:sldId id="259"/>
            <p14:sldId id="260"/>
            <p14:sldId id="261"/>
            <p14:sldId id="262"/>
            <p14:sldId id="263"/>
            <p14:sldId id="264"/>
            <p14:sldId id="265"/>
            <p14:sldId id="266"/>
            <p14:sldId id="267"/>
            <p14:sldId id="268"/>
            <p14:sldId id="269"/>
            <p14:sldId id="270"/>
            <p14:sldId id="271"/>
            <p14:sldId id="272"/>
            <p14:sldId id="273"/>
            <p14:sldId id="27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0" d="100"/>
          <a:sy n="60" d="100"/>
        </p:scale>
        <p:origin x="908"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7.svg"/><Relationship Id="rId5" Type="http://schemas.openxmlformats.org/officeDocument/2006/relationships/image" Target="../media/image15.sv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7.svg"/><Relationship Id="rId5" Type="http://schemas.openxmlformats.org/officeDocument/2006/relationships/image" Target="../media/image15.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640A72-5C9E-463D-8329-509AF4D0FA6D}"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CEB857F1-6A4A-4A73-9148-02DD3AEBD884}">
      <dgm:prSet/>
      <dgm:spPr/>
      <dgm:t>
        <a:bodyPr/>
        <a:lstStyle/>
        <a:p>
          <a:r>
            <a:rPr lang="en-GB" b="1"/>
            <a:t>Application of Emotional Intelligence</a:t>
          </a:r>
          <a:endParaRPr lang="en-US"/>
        </a:p>
      </dgm:t>
    </dgm:pt>
    <dgm:pt modelId="{625E2731-00B4-4127-8CB7-6725DE1513F5}" type="parTrans" cxnId="{E5F63395-05CB-498A-9068-FE9BB968C0C4}">
      <dgm:prSet/>
      <dgm:spPr/>
      <dgm:t>
        <a:bodyPr/>
        <a:lstStyle/>
        <a:p>
          <a:endParaRPr lang="en-US"/>
        </a:p>
      </dgm:t>
    </dgm:pt>
    <dgm:pt modelId="{81599B5E-35F1-4CA1-A919-73B5A6D1E6F2}" type="sibTrans" cxnId="{E5F63395-05CB-498A-9068-FE9BB968C0C4}">
      <dgm:prSet/>
      <dgm:spPr/>
      <dgm:t>
        <a:bodyPr/>
        <a:lstStyle/>
        <a:p>
          <a:endParaRPr lang="en-US"/>
        </a:p>
      </dgm:t>
    </dgm:pt>
    <dgm:pt modelId="{DD7A2314-3C87-4056-B5D5-880535E2DAC9}">
      <dgm:prSet/>
      <dgm:spPr/>
      <dgm:t>
        <a:bodyPr/>
        <a:lstStyle/>
        <a:p>
          <a:r>
            <a:rPr lang="en-GB" b="1"/>
            <a:t>Self-awareness</a:t>
          </a:r>
          <a:endParaRPr lang="en-US"/>
        </a:p>
      </dgm:t>
    </dgm:pt>
    <dgm:pt modelId="{D51904C7-6FEE-4839-BC8E-233D10297CB6}" type="parTrans" cxnId="{0912FBAB-7174-468B-AD54-684259BA478E}">
      <dgm:prSet/>
      <dgm:spPr/>
      <dgm:t>
        <a:bodyPr/>
        <a:lstStyle/>
        <a:p>
          <a:endParaRPr lang="en-US"/>
        </a:p>
      </dgm:t>
    </dgm:pt>
    <dgm:pt modelId="{2D47EB77-9011-43CE-9E60-D090A2DB7D8A}" type="sibTrans" cxnId="{0912FBAB-7174-468B-AD54-684259BA478E}">
      <dgm:prSet/>
      <dgm:spPr/>
      <dgm:t>
        <a:bodyPr/>
        <a:lstStyle/>
        <a:p>
          <a:endParaRPr lang="en-US"/>
        </a:p>
      </dgm:t>
    </dgm:pt>
    <dgm:pt modelId="{52943EA4-BF71-461F-8E54-512C305C49B2}">
      <dgm:prSet/>
      <dgm:spPr/>
      <dgm:t>
        <a:bodyPr/>
        <a:lstStyle/>
        <a:p>
          <a:r>
            <a:rPr lang="en-GB"/>
            <a:t>Promoted ethical leadership and long-term thinking. </a:t>
          </a:r>
          <a:endParaRPr lang="en-US"/>
        </a:p>
      </dgm:t>
    </dgm:pt>
    <dgm:pt modelId="{3DB495BD-908D-4514-A4F2-0D0C7597422C}" type="parTrans" cxnId="{BED8FF8C-913F-4EEB-A1E6-EA417B4FF505}">
      <dgm:prSet/>
      <dgm:spPr/>
      <dgm:t>
        <a:bodyPr/>
        <a:lstStyle/>
        <a:p>
          <a:endParaRPr lang="en-US"/>
        </a:p>
      </dgm:t>
    </dgm:pt>
    <dgm:pt modelId="{9C5DBD61-AF25-408A-BAA4-8F0715554DA3}" type="sibTrans" cxnId="{BED8FF8C-913F-4EEB-A1E6-EA417B4FF505}">
      <dgm:prSet/>
      <dgm:spPr/>
      <dgm:t>
        <a:bodyPr/>
        <a:lstStyle/>
        <a:p>
          <a:endParaRPr lang="en-US"/>
        </a:p>
      </dgm:t>
    </dgm:pt>
    <dgm:pt modelId="{3589450D-F30A-44B1-B578-9BB0194EBB31}">
      <dgm:prSet/>
      <dgm:spPr/>
      <dgm:t>
        <a:bodyPr/>
        <a:lstStyle/>
        <a:p>
          <a:r>
            <a:rPr lang="en-GB" b="1"/>
            <a:t>Empathy</a:t>
          </a:r>
          <a:endParaRPr lang="en-US"/>
        </a:p>
      </dgm:t>
    </dgm:pt>
    <dgm:pt modelId="{594AA00C-BF9B-46AF-AFAE-2282F2726E6F}" type="parTrans" cxnId="{9A0680AF-DE39-4A67-936E-65FCEACDF3E4}">
      <dgm:prSet/>
      <dgm:spPr/>
      <dgm:t>
        <a:bodyPr/>
        <a:lstStyle/>
        <a:p>
          <a:endParaRPr lang="en-US"/>
        </a:p>
      </dgm:t>
    </dgm:pt>
    <dgm:pt modelId="{39C73DA6-D95B-48B9-9062-EF4BD770D5A6}" type="sibTrans" cxnId="{9A0680AF-DE39-4A67-936E-65FCEACDF3E4}">
      <dgm:prSet/>
      <dgm:spPr/>
      <dgm:t>
        <a:bodyPr/>
        <a:lstStyle/>
        <a:p>
          <a:endParaRPr lang="en-US"/>
        </a:p>
      </dgm:t>
    </dgm:pt>
    <dgm:pt modelId="{C9446760-FADE-4526-AF33-C9F9500C8AA0}">
      <dgm:prSet/>
      <dgm:spPr/>
      <dgm:t>
        <a:bodyPr/>
        <a:lstStyle/>
        <a:p>
          <a:r>
            <a:rPr lang="en-GB"/>
            <a:t>Prioritised employees, customers and wider stakeholders. </a:t>
          </a:r>
          <a:endParaRPr lang="en-US"/>
        </a:p>
      </dgm:t>
    </dgm:pt>
    <dgm:pt modelId="{7AF1875D-6D4F-413A-A072-8F4C000496AD}" type="parTrans" cxnId="{7BF46854-A1A8-4F12-841F-2EFAB7BAF2ED}">
      <dgm:prSet/>
      <dgm:spPr/>
      <dgm:t>
        <a:bodyPr/>
        <a:lstStyle/>
        <a:p>
          <a:endParaRPr lang="en-US"/>
        </a:p>
      </dgm:t>
    </dgm:pt>
    <dgm:pt modelId="{72094164-4B24-4AFB-AB68-C7BA685BB73E}" type="sibTrans" cxnId="{7BF46854-A1A8-4F12-841F-2EFAB7BAF2ED}">
      <dgm:prSet/>
      <dgm:spPr/>
      <dgm:t>
        <a:bodyPr/>
        <a:lstStyle/>
        <a:p>
          <a:endParaRPr lang="en-US"/>
        </a:p>
      </dgm:t>
    </dgm:pt>
    <dgm:pt modelId="{7E636E26-8160-4988-B0AD-DFC22D3C0212}">
      <dgm:prSet/>
      <dgm:spPr/>
      <dgm:t>
        <a:bodyPr/>
        <a:lstStyle/>
        <a:p>
          <a:r>
            <a:rPr lang="en-GB" b="1"/>
            <a:t>Social Skills</a:t>
          </a:r>
          <a:endParaRPr lang="en-US"/>
        </a:p>
      </dgm:t>
    </dgm:pt>
    <dgm:pt modelId="{F3D37D2D-2F7B-4AB0-9427-70EA384CC238}" type="parTrans" cxnId="{5E763669-517C-45B5-BA98-2FBFB2C52E2E}">
      <dgm:prSet/>
      <dgm:spPr/>
      <dgm:t>
        <a:bodyPr/>
        <a:lstStyle/>
        <a:p>
          <a:endParaRPr lang="en-US"/>
        </a:p>
      </dgm:t>
    </dgm:pt>
    <dgm:pt modelId="{C1D469B0-BCE4-4D0A-A660-70AACA05180E}" type="sibTrans" cxnId="{5E763669-517C-45B5-BA98-2FBFB2C52E2E}">
      <dgm:prSet/>
      <dgm:spPr/>
      <dgm:t>
        <a:bodyPr/>
        <a:lstStyle/>
        <a:p>
          <a:endParaRPr lang="en-US"/>
        </a:p>
      </dgm:t>
    </dgm:pt>
    <dgm:pt modelId="{C4D459A7-F4E3-4CC7-A626-32B0228C523A}">
      <dgm:prSet/>
      <dgm:spPr/>
      <dgm:t>
        <a:bodyPr/>
        <a:lstStyle/>
        <a:p>
          <a:r>
            <a:rPr lang="en-GB"/>
            <a:t>Built strong internal and external relationships. </a:t>
          </a:r>
          <a:endParaRPr lang="en-US"/>
        </a:p>
      </dgm:t>
    </dgm:pt>
    <dgm:pt modelId="{7A9A63CA-3FAD-4AD5-8E38-B1DD011C27BB}" type="parTrans" cxnId="{DAA67760-9F4A-4A91-9479-338CE49BCE5B}">
      <dgm:prSet/>
      <dgm:spPr/>
      <dgm:t>
        <a:bodyPr/>
        <a:lstStyle/>
        <a:p>
          <a:endParaRPr lang="en-US"/>
        </a:p>
      </dgm:t>
    </dgm:pt>
    <dgm:pt modelId="{FEF9D134-1084-4B6D-8427-3E8DF4219A9D}" type="sibTrans" cxnId="{DAA67760-9F4A-4A91-9479-338CE49BCE5B}">
      <dgm:prSet/>
      <dgm:spPr/>
      <dgm:t>
        <a:bodyPr/>
        <a:lstStyle/>
        <a:p>
          <a:endParaRPr lang="en-US"/>
        </a:p>
      </dgm:t>
    </dgm:pt>
    <dgm:pt modelId="{614D1C29-3DC8-4E56-BD54-FADF0FF07507}">
      <dgm:prSet/>
      <dgm:spPr/>
      <dgm:t>
        <a:bodyPr/>
        <a:lstStyle/>
        <a:p>
          <a:r>
            <a:rPr lang="en-GB" b="1"/>
            <a:t>Motivation</a:t>
          </a:r>
          <a:endParaRPr lang="en-US"/>
        </a:p>
      </dgm:t>
    </dgm:pt>
    <dgm:pt modelId="{9FF1D46B-FC9D-426A-9639-EE34DF0BA0DD}" type="parTrans" cxnId="{12CE84ED-4E4D-4D4E-9EA2-E294F6E39BF5}">
      <dgm:prSet/>
      <dgm:spPr/>
      <dgm:t>
        <a:bodyPr/>
        <a:lstStyle/>
        <a:p>
          <a:endParaRPr lang="en-US"/>
        </a:p>
      </dgm:t>
    </dgm:pt>
    <dgm:pt modelId="{73E32CB2-381D-4D4E-9B7D-57493E0B2213}" type="sibTrans" cxnId="{12CE84ED-4E4D-4D4E-9EA2-E294F6E39BF5}">
      <dgm:prSet/>
      <dgm:spPr/>
      <dgm:t>
        <a:bodyPr/>
        <a:lstStyle/>
        <a:p>
          <a:endParaRPr lang="en-US"/>
        </a:p>
      </dgm:t>
    </dgm:pt>
    <dgm:pt modelId="{25BA88DC-8BAA-41CE-A5B3-0E6AFD4676FA}">
      <dgm:prSet/>
      <dgm:spPr/>
      <dgm:t>
        <a:bodyPr/>
        <a:lstStyle/>
        <a:p>
          <a:r>
            <a:rPr lang="en-GB"/>
            <a:t>Encouraged employees to contribute towards a shared organisational purpose.</a:t>
          </a:r>
          <a:endParaRPr lang="en-US"/>
        </a:p>
      </dgm:t>
    </dgm:pt>
    <dgm:pt modelId="{230B8AE6-5FDD-44D2-8D30-FF5CA957EC69}" type="parTrans" cxnId="{31DAB81C-8762-4A0B-9B3F-6859E17DD2D6}">
      <dgm:prSet/>
      <dgm:spPr/>
      <dgm:t>
        <a:bodyPr/>
        <a:lstStyle/>
        <a:p>
          <a:endParaRPr lang="en-US"/>
        </a:p>
      </dgm:t>
    </dgm:pt>
    <dgm:pt modelId="{4D7BDF5B-A26D-4383-BE4B-C8AE57229483}" type="sibTrans" cxnId="{31DAB81C-8762-4A0B-9B3F-6859E17DD2D6}">
      <dgm:prSet/>
      <dgm:spPr/>
      <dgm:t>
        <a:bodyPr/>
        <a:lstStyle/>
        <a:p>
          <a:endParaRPr lang="en-US"/>
        </a:p>
      </dgm:t>
    </dgm:pt>
    <dgm:pt modelId="{109C4EAD-9162-483B-A467-7E0C1DA56D10}" type="pres">
      <dgm:prSet presAssocID="{C7640A72-5C9E-463D-8329-509AF4D0FA6D}" presName="Name0" presStyleCnt="0">
        <dgm:presLayoutVars>
          <dgm:dir/>
          <dgm:resizeHandles val="exact"/>
        </dgm:presLayoutVars>
      </dgm:prSet>
      <dgm:spPr/>
    </dgm:pt>
    <dgm:pt modelId="{5E59027F-4D15-4BE7-8B27-C32679AAB457}" type="pres">
      <dgm:prSet presAssocID="{C7640A72-5C9E-463D-8329-509AF4D0FA6D}" presName="cycle" presStyleCnt="0"/>
      <dgm:spPr/>
    </dgm:pt>
    <dgm:pt modelId="{9D5C3288-E3B5-472D-9617-9567AA2D666B}" type="pres">
      <dgm:prSet presAssocID="{CEB857F1-6A4A-4A73-9148-02DD3AEBD884}" presName="nodeFirstNode" presStyleLbl="node1" presStyleIdx="0" presStyleCnt="9">
        <dgm:presLayoutVars>
          <dgm:bulletEnabled val="1"/>
        </dgm:presLayoutVars>
      </dgm:prSet>
      <dgm:spPr/>
    </dgm:pt>
    <dgm:pt modelId="{7FD5EB6D-0B04-4F88-8862-AF44E6DC7188}" type="pres">
      <dgm:prSet presAssocID="{81599B5E-35F1-4CA1-A919-73B5A6D1E6F2}" presName="sibTransFirstNode" presStyleLbl="bgShp" presStyleIdx="0" presStyleCnt="1"/>
      <dgm:spPr/>
    </dgm:pt>
    <dgm:pt modelId="{7F081AAD-3750-452C-9E0A-1E675C9CDC77}" type="pres">
      <dgm:prSet presAssocID="{DD7A2314-3C87-4056-B5D5-880535E2DAC9}" presName="nodeFollowingNodes" presStyleLbl="node1" presStyleIdx="1" presStyleCnt="9">
        <dgm:presLayoutVars>
          <dgm:bulletEnabled val="1"/>
        </dgm:presLayoutVars>
      </dgm:prSet>
      <dgm:spPr/>
    </dgm:pt>
    <dgm:pt modelId="{A937C1F0-6BE6-4DBF-8813-DC5041BAA6F1}" type="pres">
      <dgm:prSet presAssocID="{52943EA4-BF71-461F-8E54-512C305C49B2}" presName="nodeFollowingNodes" presStyleLbl="node1" presStyleIdx="2" presStyleCnt="9">
        <dgm:presLayoutVars>
          <dgm:bulletEnabled val="1"/>
        </dgm:presLayoutVars>
      </dgm:prSet>
      <dgm:spPr/>
    </dgm:pt>
    <dgm:pt modelId="{DB76B543-36E2-4052-A910-9D83E4DB43D7}" type="pres">
      <dgm:prSet presAssocID="{3589450D-F30A-44B1-B578-9BB0194EBB31}" presName="nodeFollowingNodes" presStyleLbl="node1" presStyleIdx="3" presStyleCnt="9">
        <dgm:presLayoutVars>
          <dgm:bulletEnabled val="1"/>
        </dgm:presLayoutVars>
      </dgm:prSet>
      <dgm:spPr/>
    </dgm:pt>
    <dgm:pt modelId="{7A810195-C4BA-4BCC-B06A-A72892AFD66F}" type="pres">
      <dgm:prSet presAssocID="{C9446760-FADE-4526-AF33-C9F9500C8AA0}" presName="nodeFollowingNodes" presStyleLbl="node1" presStyleIdx="4" presStyleCnt="9">
        <dgm:presLayoutVars>
          <dgm:bulletEnabled val="1"/>
        </dgm:presLayoutVars>
      </dgm:prSet>
      <dgm:spPr/>
    </dgm:pt>
    <dgm:pt modelId="{69871F7B-E446-4AA0-A219-DA50A090052D}" type="pres">
      <dgm:prSet presAssocID="{7E636E26-8160-4988-B0AD-DFC22D3C0212}" presName="nodeFollowingNodes" presStyleLbl="node1" presStyleIdx="5" presStyleCnt="9">
        <dgm:presLayoutVars>
          <dgm:bulletEnabled val="1"/>
        </dgm:presLayoutVars>
      </dgm:prSet>
      <dgm:spPr/>
    </dgm:pt>
    <dgm:pt modelId="{094121AA-3BD7-44F9-968B-31BD632E0C4E}" type="pres">
      <dgm:prSet presAssocID="{C4D459A7-F4E3-4CC7-A626-32B0228C523A}" presName="nodeFollowingNodes" presStyleLbl="node1" presStyleIdx="6" presStyleCnt="9">
        <dgm:presLayoutVars>
          <dgm:bulletEnabled val="1"/>
        </dgm:presLayoutVars>
      </dgm:prSet>
      <dgm:spPr/>
    </dgm:pt>
    <dgm:pt modelId="{BA7ED8F9-D9C0-4CE0-A151-C6A0E80D7B5A}" type="pres">
      <dgm:prSet presAssocID="{614D1C29-3DC8-4E56-BD54-FADF0FF07507}" presName="nodeFollowingNodes" presStyleLbl="node1" presStyleIdx="7" presStyleCnt="9">
        <dgm:presLayoutVars>
          <dgm:bulletEnabled val="1"/>
        </dgm:presLayoutVars>
      </dgm:prSet>
      <dgm:spPr/>
    </dgm:pt>
    <dgm:pt modelId="{65BF0DA1-319D-4442-9FC0-DF34EFDCAC18}" type="pres">
      <dgm:prSet presAssocID="{25BA88DC-8BAA-41CE-A5B3-0E6AFD4676FA}" presName="nodeFollowingNodes" presStyleLbl="node1" presStyleIdx="8" presStyleCnt="9">
        <dgm:presLayoutVars>
          <dgm:bulletEnabled val="1"/>
        </dgm:presLayoutVars>
      </dgm:prSet>
      <dgm:spPr/>
    </dgm:pt>
  </dgm:ptLst>
  <dgm:cxnLst>
    <dgm:cxn modelId="{31DAB81C-8762-4A0B-9B3F-6859E17DD2D6}" srcId="{C7640A72-5C9E-463D-8329-509AF4D0FA6D}" destId="{25BA88DC-8BAA-41CE-A5B3-0E6AFD4676FA}" srcOrd="8" destOrd="0" parTransId="{230B8AE6-5FDD-44D2-8D30-FF5CA957EC69}" sibTransId="{4D7BDF5B-A26D-4383-BE4B-C8AE57229483}"/>
    <dgm:cxn modelId="{DAA67760-9F4A-4A91-9479-338CE49BCE5B}" srcId="{C7640A72-5C9E-463D-8329-509AF4D0FA6D}" destId="{C4D459A7-F4E3-4CC7-A626-32B0228C523A}" srcOrd="6" destOrd="0" parTransId="{7A9A63CA-3FAD-4AD5-8E38-B1DD011C27BB}" sibTransId="{FEF9D134-1084-4B6D-8427-3E8DF4219A9D}"/>
    <dgm:cxn modelId="{6BF0C244-EB65-4AFB-9FF9-3816B07DA1EC}" type="presOf" srcId="{C4D459A7-F4E3-4CC7-A626-32B0228C523A}" destId="{094121AA-3BD7-44F9-968B-31BD632E0C4E}" srcOrd="0" destOrd="0" presId="urn:microsoft.com/office/officeart/2005/8/layout/cycle3"/>
    <dgm:cxn modelId="{2A3AEF45-0F3A-42D7-A5F2-81B3A6A5F58D}" type="presOf" srcId="{25BA88DC-8BAA-41CE-A5B3-0E6AFD4676FA}" destId="{65BF0DA1-319D-4442-9FC0-DF34EFDCAC18}" srcOrd="0" destOrd="0" presId="urn:microsoft.com/office/officeart/2005/8/layout/cycle3"/>
    <dgm:cxn modelId="{5E763669-517C-45B5-BA98-2FBFB2C52E2E}" srcId="{C7640A72-5C9E-463D-8329-509AF4D0FA6D}" destId="{7E636E26-8160-4988-B0AD-DFC22D3C0212}" srcOrd="5" destOrd="0" parTransId="{F3D37D2D-2F7B-4AB0-9427-70EA384CC238}" sibTransId="{C1D469B0-BCE4-4D0A-A660-70AACA05180E}"/>
    <dgm:cxn modelId="{2B0E0D52-23F8-4A0B-A7FA-E9C7A3B93BA3}" type="presOf" srcId="{C7640A72-5C9E-463D-8329-509AF4D0FA6D}" destId="{109C4EAD-9162-483B-A467-7E0C1DA56D10}" srcOrd="0" destOrd="0" presId="urn:microsoft.com/office/officeart/2005/8/layout/cycle3"/>
    <dgm:cxn modelId="{7BF46854-A1A8-4F12-841F-2EFAB7BAF2ED}" srcId="{C7640A72-5C9E-463D-8329-509AF4D0FA6D}" destId="{C9446760-FADE-4526-AF33-C9F9500C8AA0}" srcOrd="4" destOrd="0" parTransId="{7AF1875D-6D4F-413A-A072-8F4C000496AD}" sibTransId="{72094164-4B24-4AFB-AB68-C7BA685BB73E}"/>
    <dgm:cxn modelId="{4C36EB7A-4D88-40C9-9859-B5178A4A809F}" type="presOf" srcId="{614D1C29-3DC8-4E56-BD54-FADF0FF07507}" destId="{BA7ED8F9-D9C0-4CE0-A151-C6A0E80D7B5A}" srcOrd="0" destOrd="0" presId="urn:microsoft.com/office/officeart/2005/8/layout/cycle3"/>
    <dgm:cxn modelId="{BED8FF8C-913F-4EEB-A1E6-EA417B4FF505}" srcId="{C7640A72-5C9E-463D-8329-509AF4D0FA6D}" destId="{52943EA4-BF71-461F-8E54-512C305C49B2}" srcOrd="2" destOrd="0" parTransId="{3DB495BD-908D-4514-A4F2-0D0C7597422C}" sibTransId="{9C5DBD61-AF25-408A-BAA4-8F0715554DA3}"/>
    <dgm:cxn modelId="{E5F63395-05CB-498A-9068-FE9BB968C0C4}" srcId="{C7640A72-5C9E-463D-8329-509AF4D0FA6D}" destId="{CEB857F1-6A4A-4A73-9148-02DD3AEBD884}" srcOrd="0" destOrd="0" parTransId="{625E2731-00B4-4127-8CB7-6725DE1513F5}" sibTransId="{81599B5E-35F1-4CA1-A919-73B5A6D1E6F2}"/>
    <dgm:cxn modelId="{0C82B195-C3AA-4AC6-89B6-D58756076F07}" type="presOf" srcId="{C9446760-FADE-4526-AF33-C9F9500C8AA0}" destId="{7A810195-C4BA-4BCC-B06A-A72892AFD66F}" srcOrd="0" destOrd="0" presId="urn:microsoft.com/office/officeart/2005/8/layout/cycle3"/>
    <dgm:cxn modelId="{1EE220A1-AA5A-4567-9134-D93E0CA28943}" type="presOf" srcId="{CEB857F1-6A4A-4A73-9148-02DD3AEBD884}" destId="{9D5C3288-E3B5-472D-9617-9567AA2D666B}" srcOrd="0" destOrd="0" presId="urn:microsoft.com/office/officeart/2005/8/layout/cycle3"/>
    <dgm:cxn modelId="{AF04BCA3-52B0-4665-A2EB-2BE1DCCB6867}" type="presOf" srcId="{DD7A2314-3C87-4056-B5D5-880535E2DAC9}" destId="{7F081AAD-3750-452C-9E0A-1E675C9CDC77}" srcOrd="0" destOrd="0" presId="urn:microsoft.com/office/officeart/2005/8/layout/cycle3"/>
    <dgm:cxn modelId="{0912FBAB-7174-468B-AD54-684259BA478E}" srcId="{C7640A72-5C9E-463D-8329-509AF4D0FA6D}" destId="{DD7A2314-3C87-4056-B5D5-880535E2DAC9}" srcOrd="1" destOrd="0" parTransId="{D51904C7-6FEE-4839-BC8E-233D10297CB6}" sibTransId="{2D47EB77-9011-43CE-9E60-D090A2DB7D8A}"/>
    <dgm:cxn modelId="{9A0680AF-DE39-4A67-936E-65FCEACDF3E4}" srcId="{C7640A72-5C9E-463D-8329-509AF4D0FA6D}" destId="{3589450D-F30A-44B1-B578-9BB0194EBB31}" srcOrd="3" destOrd="0" parTransId="{594AA00C-BF9B-46AF-AFAE-2282F2726E6F}" sibTransId="{39C73DA6-D95B-48B9-9062-EF4BD770D5A6}"/>
    <dgm:cxn modelId="{59B3BFBE-EDAD-4A33-98B2-CA9B0AA73FB1}" type="presOf" srcId="{52943EA4-BF71-461F-8E54-512C305C49B2}" destId="{A937C1F0-6BE6-4DBF-8813-DC5041BAA6F1}" srcOrd="0" destOrd="0" presId="urn:microsoft.com/office/officeart/2005/8/layout/cycle3"/>
    <dgm:cxn modelId="{0BE452D1-D468-42E3-8580-D0F6BC4C5C2C}" type="presOf" srcId="{3589450D-F30A-44B1-B578-9BB0194EBB31}" destId="{DB76B543-36E2-4052-A910-9D83E4DB43D7}" srcOrd="0" destOrd="0" presId="urn:microsoft.com/office/officeart/2005/8/layout/cycle3"/>
    <dgm:cxn modelId="{12CE84ED-4E4D-4D4E-9EA2-E294F6E39BF5}" srcId="{C7640A72-5C9E-463D-8329-509AF4D0FA6D}" destId="{614D1C29-3DC8-4E56-BD54-FADF0FF07507}" srcOrd="7" destOrd="0" parTransId="{9FF1D46B-FC9D-426A-9639-EE34DF0BA0DD}" sibTransId="{73E32CB2-381D-4D4E-9B7D-57493E0B2213}"/>
    <dgm:cxn modelId="{4CD329F4-F6B5-4B6D-B1A0-C1387DF4F5E8}" type="presOf" srcId="{81599B5E-35F1-4CA1-A919-73B5A6D1E6F2}" destId="{7FD5EB6D-0B04-4F88-8862-AF44E6DC7188}" srcOrd="0" destOrd="0" presId="urn:microsoft.com/office/officeart/2005/8/layout/cycle3"/>
    <dgm:cxn modelId="{19C590FB-FA30-4651-A950-30BBBA90A5EF}" type="presOf" srcId="{7E636E26-8160-4988-B0AD-DFC22D3C0212}" destId="{69871F7B-E446-4AA0-A219-DA50A090052D}" srcOrd="0" destOrd="0" presId="urn:microsoft.com/office/officeart/2005/8/layout/cycle3"/>
    <dgm:cxn modelId="{E462B058-249D-4392-A289-B341219AE06C}" type="presParOf" srcId="{109C4EAD-9162-483B-A467-7E0C1DA56D10}" destId="{5E59027F-4D15-4BE7-8B27-C32679AAB457}" srcOrd="0" destOrd="0" presId="urn:microsoft.com/office/officeart/2005/8/layout/cycle3"/>
    <dgm:cxn modelId="{D4335076-DF4D-487B-95B2-02C61D34D1D7}" type="presParOf" srcId="{5E59027F-4D15-4BE7-8B27-C32679AAB457}" destId="{9D5C3288-E3B5-472D-9617-9567AA2D666B}" srcOrd="0" destOrd="0" presId="urn:microsoft.com/office/officeart/2005/8/layout/cycle3"/>
    <dgm:cxn modelId="{7C8D4B10-C541-4B2A-A886-55B2C7E5E781}" type="presParOf" srcId="{5E59027F-4D15-4BE7-8B27-C32679AAB457}" destId="{7FD5EB6D-0B04-4F88-8862-AF44E6DC7188}" srcOrd="1" destOrd="0" presId="urn:microsoft.com/office/officeart/2005/8/layout/cycle3"/>
    <dgm:cxn modelId="{096C2021-071E-44E9-814C-BD3F36DC2A46}" type="presParOf" srcId="{5E59027F-4D15-4BE7-8B27-C32679AAB457}" destId="{7F081AAD-3750-452C-9E0A-1E675C9CDC77}" srcOrd="2" destOrd="0" presId="urn:microsoft.com/office/officeart/2005/8/layout/cycle3"/>
    <dgm:cxn modelId="{575F3041-10C6-45DD-855E-D19D201C4CEB}" type="presParOf" srcId="{5E59027F-4D15-4BE7-8B27-C32679AAB457}" destId="{A937C1F0-6BE6-4DBF-8813-DC5041BAA6F1}" srcOrd="3" destOrd="0" presId="urn:microsoft.com/office/officeart/2005/8/layout/cycle3"/>
    <dgm:cxn modelId="{9801AB39-483E-42B2-B612-1DA060A29B62}" type="presParOf" srcId="{5E59027F-4D15-4BE7-8B27-C32679AAB457}" destId="{DB76B543-36E2-4052-A910-9D83E4DB43D7}" srcOrd="4" destOrd="0" presId="urn:microsoft.com/office/officeart/2005/8/layout/cycle3"/>
    <dgm:cxn modelId="{0F8A4C24-6989-46D8-9F94-1F6CFDE2AE98}" type="presParOf" srcId="{5E59027F-4D15-4BE7-8B27-C32679AAB457}" destId="{7A810195-C4BA-4BCC-B06A-A72892AFD66F}" srcOrd="5" destOrd="0" presId="urn:microsoft.com/office/officeart/2005/8/layout/cycle3"/>
    <dgm:cxn modelId="{6991F522-5F56-45BA-9B4C-54B099CF0EB1}" type="presParOf" srcId="{5E59027F-4D15-4BE7-8B27-C32679AAB457}" destId="{69871F7B-E446-4AA0-A219-DA50A090052D}" srcOrd="6" destOrd="0" presId="urn:microsoft.com/office/officeart/2005/8/layout/cycle3"/>
    <dgm:cxn modelId="{A089BB83-C6CC-4EFB-AA81-3231DFBC27E0}" type="presParOf" srcId="{5E59027F-4D15-4BE7-8B27-C32679AAB457}" destId="{094121AA-3BD7-44F9-968B-31BD632E0C4E}" srcOrd="7" destOrd="0" presId="urn:microsoft.com/office/officeart/2005/8/layout/cycle3"/>
    <dgm:cxn modelId="{BCD5CD74-186A-45FD-9397-B8B659238921}" type="presParOf" srcId="{5E59027F-4D15-4BE7-8B27-C32679AAB457}" destId="{BA7ED8F9-D9C0-4CE0-A151-C6A0E80D7B5A}" srcOrd="8" destOrd="0" presId="urn:microsoft.com/office/officeart/2005/8/layout/cycle3"/>
    <dgm:cxn modelId="{0A2FD9D0-6ACD-42BC-95B5-C2233BB37783}" type="presParOf" srcId="{5E59027F-4D15-4BE7-8B27-C32679AAB457}" destId="{65BF0DA1-319D-4442-9FC0-DF34EFDCAC18}" srcOrd="9"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F118F8-4A17-4A35-8C7C-25B7995475A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E84928ED-DF5A-42E9-BCE0-5C458524E603}">
      <dgm:prSet phldrT="[Text]" phldr="0"/>
      <dgm:spPr/>
      <dgm:t>
        <a:bodyPr/>
        <a:lstStyle/>
        <a:p>
          <a:pPr>
            <a:lnSpc>
              <a:spcPct val="100000"/>
            </a:lnSpc>
          </a:pPr>
          <a:r>
            <a:rPr lang="en-US"/>
            <a:t>Metacognitive</a:t>
          </a:r>
          <a:endParaRPr lang="en-GB"/>
        </a:p>
      </dgm:t>
    </dgm:pt>
    <dgm:pt modelId="{AD88162A-44F1-4AE3-87C8-9AF92D87785F}" type="parTrans" cxnId="{D561CBA6-16F0-4610-85F5-B867530F39C2}">
      <dgm:prSet/>
      <dgm:spPr/>
      <dgm:t>
        <a:bodyPr/>
        <a:lstStyle/>
        <a:p>
          <a:endParaRPr lang="en-GB"/>
        </a:p>
      </dgm:t>
    </dgm:pt>
    <dgm:pt modelId="{124377BE-28F8-4610-9443-2FF08FCF8A35}" type="sibTrans" cxnId="{D561CBA6-16F0-4610-85F5-B867530F39C2}">
      <dgm:prSet/>
      <dgm:spPr/>
      <dgm:t>
        <a:bodyPr/>
        <a:lstStyle/>
        <a:p>
          <a:endParaRPr lang="en-GB"/>
        </a:p>
      </dgm:t>
    </dgm:pt>
    <dgm:pt modelId="{3C1E6FCF-1292-4DCB-80E6-E3B884F779A5}">
      <dgm:prSet phldrT="[Text]" phldr="0"/>
      <dgm:spPr/>
      <dgm:t>
        <a:bodyPr/>
        <a:lstStyle/>
        <a:p>
          <a:pPr>
            <a:lnSpc>
              <a:spcPct val="100000"/>
            </a:lnSpc>
          </a:pPr>
          <a:r>
            <a:rPr lang="en-US"/>
            <a:t>Cognitive</a:t>
          </a:r>
          <a:endParaRPr lang="en-GB"/>
        </a:p>
      </dgm:t>
    </dgm:pt>
    <dgm:pt modelId="{86006FF3-AD4C-434E-83CE-9CC0C6AEA016}" type="parTrans" cxnId="{1657A090-4EB6-4C14-853B-E77EF383FF1D}">
      <dgm:prSet/>
      <dgm:spPr/>
      <dgm:t>
        <a:bodyPr/>
        <a:lstStyle/>
        <a:p>
          <a:endParaRPr lang="en-GB"/>
        </a:p>
      </dgm:t>
    </dgm:pt>
    <dgm:pt modelId="{507DB64D-71CF-4962-8DE4-8C9F610A540F}" type="sibTrans" cxnId="{1657A090-4EB6-4C14-853B-E77EF383FF1D}">
      <dgm:prSet/>
      <dgm:spPr/>
      <dgm:t>
        <a:bodyPr/>
        <a:lstStyle/>
        <a:p>
          <a:endParaRPr lang="en-GB"/>
        </a:p>
      </dgm:t>
    </dgm:pt>
    <dgm:pt modelId="{1D6D1483-857C-4153-A529-C47EC04212EF}">
      <dgm:prSet phldrT="[Text]" phldr="0"/>
      <dgm:spPr/>
      <dgm:t>
        <a:bodyPr/>
        <a:lstStyle/>
        <a:p>
          <a:pPr>
            <a:lnSpc>
              <a:spcPct val="100000"/>
            </a:lnSpc>
          </a:pPr>
          <a:r>
            <a:rPr lang="en-US"/>
            <a:t>Motivational</a:t>
          </a:r>
          <a:endParaRPr lang="en-GB"/>
        </a:p>
      </dgm:t>
    </dgm:pt>
    <dgm:pt modelId="{BD074CB7-35F3-454F-913A-C59D47DCBDF6}" type="parTrans" cxnId="{D25D0ED0-A15D-4A72-B734-C2CF5A2BEA4F}">
      <dgm:prSet/>
      <dgm:spPr/>
      <dgm:t>
        <a:bodyPr/>
        <a:lstStyle/>
        <a:p>
          <a:endParaRPr lang="en-GB"/>
        </a:p>
      </dgm:t>
    </dgm:pt>
    <dgm:pt modelId="{890C8572-3B18-4E3A-B502-12EE7577772A}" type="sibTrans" cxnId="{D25D0ED0-A15D-4A72-B734-C2CF5A2BEA4F}">
      <dgm:prSet/>
      <dgm:spPr/>
      <dgm:t>
        <a:bodyPr/>
        <a:lstStyle/>
        <a:p>
          <a:endParaRPr lang="en-GB"/>
        </a:p>
      </dgm:t>
    </dgm:pt>
    <dgm:pt modelId="{4BAD4F80-4A1A-4F14-BF80-8A6E6CC41AEA}">
      <dgm:prSet phldrT="[Text]" phldr="0"/>
      <dgm:spPr/>
      <dgm:t>
        <a:bodyPr/>
        <a:lstStyle/>
        <a:p>
          <a:pPr>
            <a:lnSpc>
              <a:spcPct val="100000"/>
            </a:lnSpc>
          </a:pPr>
          <a:r>
            <a:rPr lang="en-US"/>
            <a:t>Behavioural</a:t>
          </a:r>
          <a:endParaRPr lang="en-GB"/>
        </a:p>
      </dgm:t>
    </dgm:pt>
    <dgm:pt modelId="{9F02F84D-9A9D-4233-A530-6032ACF3CD74}" type="parTrans" cxnId="{D02824DB-70A7-4C97-A74B-81707D2B8A52}">
      <dgm:prSet/>
      <dgm:spPr/>
      <dgm:t>
        <a:bodyPr/>
        <a:lstStyle/>
        <a:p>
          <a:endParaRPr lang="en-GB"/>
        </a:p>
      </dgm:t>
    </dgm:pt>
    <dgm:pt modelId="{DC777D26-7EE1-4262-BC4C-5EF0693010D2}" type="sibTrans" cxnId="{D02824DB-70A7-4C97-A74B-81707D2B8A52}">
      <dgm:prSet/>
      <dgm:spPr/>
      <dgm:t>
        <a:bodyPr/>
        <a:lstStyle/>
        <a:p>
          <a:endParaRPr lang="en-GB"/>
        </a:p>
      </dgm:t>
    </dgm:pt>
    <dgm:pt modelId="{EE838BDD-8484-485E-B38F-0B6DBABFC42E}" type="pres">
      <dgm:prSet presAssocID="{B7F118F8-4A17-4A35-8C7C-25B7995475AD}" presName="root" presStyleCnt="0">
        <dgm:presLayoutVars>
          <dgm:dir/>
          <dgm:resizeHandles val="exact"/>
        </dgm:presLayoutVars>
      </dgm:prSet>
      <dgm:spPr/>
    </dgm:pt>
    <dgm:pt modelId="{3A3E03C6-D925-453D-919C-76E2C496ED6F}" type="pres">
      <dgm:prSet presAssocID="{E84928ED-DF5A-42E9-BCE0-5C458524E603}" presName="compNode" presStyleCnt="0"/>
      <dgm:spPr/>
    </dgm:pt>
    <dgm:pt modelId="{533D0096-95E4-4681-8D41-9052A7135995}" type="pres">
      <dgm:prSet presAssocID="{E84928ED-DF5A-42E9-BCE0-5C458524E603}" presName="bgRect" presStyleLbl="bgShp" presStyleIdx="0" presStyleCnt="4"/>
      <dgm:spPr/>
    </dgm:pt>
    <dgm:pt modelId="{2DCAFE74-3819-441C-8F3B-F241AE452DBB}" type="pres">
      <dgm:prSet presAssocID="{E84928ED-DF5A-42E9-BCE0-5C458524E60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CF9CE307-E5B9-4422-B0B1-06B77CF8E2DA}" type="pres">
      <dgm:prSet presAssocID="{E84928ED-DF5A-42E9-BCE0-5C458524E603}" presName="spaceRect" presStyleCnt="0"/>
      <dgm:spPr/>
    </dgm:pt>
    <dgm:pt modelId="{8A0FFDF3-4793-4EFA-8583-9ADB30A3DF7C}" type="pres">
      <dgm:prSet presAssocID="{E84928ED-DF5A-42E9-BCE0-5C458524E603}" presName="parTx" presStyleLbl="revTx" presStyleIdx="0" presStyleCnt="4">
        <dgm:presLayoutVars>
          <dgm:chMax val="0"/>
          <dgm:chPref val="0"/>
        </dgm:presLayoutVars>
      </dgm:prSet>
      <dgm:spPr/>
    </dgm:pt>
    <dgm:pt modelId="{C44B29F5-0B17-423F-AA94-64A215D8F585}" type="pres">
      <dgm:prSet presAssocID="{124377BE-28F8-4610-9443-2FF08FCF8A35}" presName="sibTrans" presStyleCnt="0"/>
      <dgm:spPr/>
    </dgm:pt>
    <dgm:pt modelId="{BA3DCC82-AA47-4E91-857A-47BD900936A1}" type="pres">
      <dgm:prSet presAssocID="{3C1E6FCF-1292-4DCB-80E6-E3B884F779A5}" presName="compNode" presStyleCnt="0"/>
      <dgm:spPr/>
    </dgm:pt>
    <dgm:pt modelId="{E5834A28-0DC3-4A06-98C8-1952BF75DDF9}" type="pres">
      <dgm:prSet presAssocID="{3C1E6FCF-1292-4DCB-80E6-E3B884F779A5}" presName="bgRect" presStyleLbl="bgShp" presStyleIdx="1" presStyleCnt="4"/>
      <dgm:spPr/>
    </dgm:pt>
    <dgm:pt modelId="{286ED298-F262-44DB-9483-127B41D95BEB}" type="pres">
      <dgm:prSet presAssocID="{3C1E6FCF-1292-4DCB-80E6-E3B884F779A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a:ext>
      </dgm:extLst>
    </dgm:pt>
    <dgm:pt modelId="{4D3A09C7-592F-4B06-93A2-7D2B3EF6E0B4}" type="pres">
      <dgm:prSet presAssocID="{3C1E6FCF-1292-4DCB-80E6-E3B884F779A5}" presName="spaceRect" presStyleCnt="0"/>
      <dgm:spPr/>
    </dgm:pt>
    <dgm:pt modelId="{977FE652-B6A9-4487-BE7E-BA75C10B1603}" type="pres">
      <dgm:prSet presAssocID="{3C1E6FCF-1292-4DCB-80E6-E3B884F779A5}" presName="parTx" presStyleLbl="revTx" presStyleIdx="1" presStyleCnt="4">
        <dgm:presLayoutVars>
          <dgm:chMax val="0"/>
          <dgm:chPref val="0"/>
        </dgm:presLayoutVars>
      </dgm:prSet>
      <dgm:spPr/>
    </dgm:pt>
    <dgm:pt modelId="{6B91DCFA-25CC-4B33-A31E-F39971BF4426}" type="pres">
      <dgm:prSet presAssocID="{507DB64D-71CF-4962-8DE4-8C9F610A540F}" presName="sibTrans" presStyleCnt="0"/>
      <dgm:spPr/>
    </dgm:pt>
    <dgm:pt modelId="{3B8B5D05-504E-41F2-B4F7-6E62D980CD19}" type="pres">
      <dgm:prSet presAssocID="{1D6D1483-857C-4153-A529-C47EC04212EF}" presName="compNode" presStyleCnt="0"/>
      <dgm:spPr/>
    </dgm:pt>
    <dgm:pt modelId="{601D187F-261D-430E-BF23-7A5A41E2271A}" type="pres">
      <dgm:prSet presAssocID="{1D6D1483-857C-4153-A529-C47EC04212EF}" presName="bgRect" presStyleLbl="bgShp" presStyleIdx="2" presStyleCnt="4"/>
      <dgm:spPr/>
    </dgm:pt>
    <dgm:pt modelId="{1D0F0FE0-8435-436C-9B87-99E1120FD7D6}" type="pres">
      <dgm:prSet presAssocID="{1D6D1483-857C-4153-A529-C47EC04212E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ightbulb"/>
        </a:ext>
      </dgm:extLst>
    </dgm:pt>
    <dgm:pt modelId="{6405E17D-6053-46BD-86AD-362010B4D461}" type="pres">
      <dgm:prSet presAssocID="{1D6D1483-857C-4153-A529-C47EC04212EF}" presName="spaceRect" presStyleCnt="0"/>
      <dgm:spPr/>
    </dgm:pt>
    <dgm:pt modelId="{26771CED-CA38-4716-9CE0-F0B3A3571E04}" type="pres">
      <dgm:prSet presAssocID="{1D6D1483-857C-4153-A529-C47EC04212EF}" presName="parTx" presStyleLbl="revTx" presStyleIdx="2" presStyleCnt="4">
        <dgm:presLayoutVars>
          <dgm:chMax val="0"/>
          <dgm:chPref val="0"/>
        </dgm:presLayoutVars>
      </dgm:prSet>
      <dgm:spPr/>
    </dgm:pt>
    <dgm:pt modelId="{36ACB4EB-A4DC-4B79-9FBD-DBD9E5F275BA}" type="pres">
      <dgm:prSet presAssocID="{890C8572-3B18-4E3A-B502-12EE7577772A}" presName="sibTrans" presStyleCnt="0"/>
      <dgm:spPr/>
    </dgm:pt>
    <dgm:pt modelId="{F4128278-53FA-4C02-BE6E-70C2536A36E2}" type="pres">
      <dgm:prSet presAssocID="{4BAD4F80-4A1A-4F14-BF80-8A6E6CC41AEA}" presName="compNode" presStyleCnt="0"/>
      <dgm:spPr/>
    </dgm:pt>
    <dgm:pt modelId="{1B39EF33-5259-44E9-870B-FFAD943211FC}" type="pres">
      <dgm:prSet presAssocID="{4BAD4F80-4A1A-4F14-BF80-8A6E6CC41AEA}" presName="bgRect" presStyleLbl="bgShp" presStyleIdx="3" presStyleCnt="4"/>
      <dgm:spPr/>
    </dgm:pt>
    <dgm:pt modelId="{EB6930D9-7A7E-4886-A281-5358F21C019B}" type="pres">
      <dgm:prSet presAssocID="{4BAD4F80-4A1A-4F14-BF80-8A6E6CC41AE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iling Face with No Fill"/>
        </a:ext>
      </dgm:extLst>
    </dgm:pt>
    <dgm:pt modelId="{6419D159-44E5-4200-9E1C-729A6ED61CC2}" type="pres">
      <dgm:prSet presAssocID="{4BAD4F80-4A1A-4F14-BF80-8A6E6CC41AEA}" presName="spaceRect" presStyleCnt="0"/>
      <dgm:spPr/>
    </dgm:pt>
    <dgm:pt modelId="{683A0887-E295-490B-863C-DC347BF05490}" type="pres">
      <dgm:prSet presAssocID="{4BAD4F80-4A1A-4F14-BF80-8A6E6CC41AEA}" presName="parTx" presStyleLbl="revTx" presStyleIdx="3" presStyleCnt="4">
        <dgm:presLayoutVars>
          <dgm:chMax val="0"/>
          <dgm:chPref val="0"/>
        </dgm:presLayoutVars>
      </dgm:prSet>
      <dgm:spPr/>
    </dgm:pt>
  </dgm:ptLst>
  <dgm:cxnLst>
    <dgm:cxn modelId="{10A76A21-13A7-4188-A9D4-59CE88E3411F}" type="presOf" srcId="{1D6D1483-857C-4153-A529-C47EC04212EF}" destId="{26771CED-CA38-4716-9CE0-F0B3A3571E04}" srcOrd="0" destOrd="0" presId="urn:microsoft.com/office/officeart/2018/2/layout/IconVerticalSolidList"/>
    <dgm:cxn modelId="{85528A74-1EE5-4063-AC55-7CDCD7CB7026}" type="presOf" srcId="{3C1E6FCF-1292-4DCB-80E6-E3B884F779A5}" destId="{977FE652-B6A9-4487-BE7E-BA75C10B1603}" srcOrd="0" destOrd="0" presId="urn:microsoft.com/office/officeart/2018/2/layout/IconVerticalSolidList"/>
    <dgm:cxn modelId="{F4566D56-17EC-4F83-8586-FD62F8211BAE}" type="presOf" srcId="{E84928ED-DF5A-42E9-BCE0-5C458524E603}" destId="{8A0FFDF3-4793-4EFA-8583-9ADB30A3DF7C}" srcOrd="0" destOrd="0" presId="urn:microsoft.com/office/officeart/2018/2/layout/IconVerticalSolidList"/>
    <dgm:cxn modelId="{1657A090-4EB6-4C14-853B-E77EF383FF1D}" srcId="{B7F118F8-4A17-4A35-8C7C-25B7995475AD}" destId="{3C1E6FCF-1292-4DCB-80E6-E3B884F779A5}" srcOrd="1" destOrd="0" parTransId="{86006FF3-AD4C-434E-83CE-9CC0C6AEA016}" sibTransId="{507DB64D-71CF-4962-8DE4-8C9F610A540F}"/>
    <dgm:cxn modelId="{D561CBA6-16F0-4610-85F5-B867530F39C2}" srcId="{B7F118F8-4A17-4A35-8C7C-25B7995475AD}" destId="{E84928ED-DF5A-42E9-BCE0-5C458524E603}" srcOrd="0" destOrd="0" parTransId="{AD88162A-44F1-4AE3-87C8-9AF92D87785F}" sibTransId="{124377BE-28F8-4610-9443-2FF08FCF8A35}"/>
    <dgm:cxn modelId="{ABD189BF-3291-4E9B-A53A-DD22A7AB01E6}" type="presOf" srcId="{B7F118F8-4A17-4A35-8C7C-25B7995475AD}" destId="{EE838BDD-8484-485E-B38F-0B6DBABFC42E}" srcOrd="0" destOrd="0" presId="urn:microsoft.com/office/officeart/2018/2/layout/IconVerticalSolidList"/>
    <dgm:cxn modelId="{D25D0ED0-A15D-4A72-B734-C2CF5A2BEA4F}" srcId="{B7F118F8-4A17-4A35-8C7C-25B7995475AD}" destId="{1D6D1483-857C-4153-A529-C47EC04212EF}" srcOrd="2" destOrd="0" parTransId="{BD074CB7-35F3-454F-913A-C59D47DCBDF6}" sibTransId="{890C8572-3B18-4E3A-B502-12EE7577772A}"/>
    <dgm:cxn modelId="{D02824DB-70A7-4C97-A74B-81707D2B8A52}" srcId="{B7F118F8-4A17-4A35-8C7C-25B7995475AD}" destId="{4BAD4F80-4A1A-4F14-BF80-8A6E6CC41AEA}" srcOrd="3" destOrd="0" parTransId="{9F02F84D-9A9D-4233-A530-6032ACF3CD74}" sibTransId="{DC777D26-7EE1-4262-BC4C-5EF0693010D2}"/>
    <dgm:cxn modelId="{0573FDFF-4B71-497D-8C2C-D12AD21EB99E}" type="presOf" srcId="{4BAD4F80-4A1A-4F14-BF80-8A6E6CC41AEA}" destId="{683A0887-E295-490B-863C-DC347BF05490}" srcOrd="0" destOrd="0" presId="urn:microsoft.com/office/officeart/2018/2/layout/IconVerticalSolidList"/>
    <dgm:cxn modelId="{B9539602-C070-4D75-8A44-B56FC60A902B}" type="presParOf" srcId="{EE838BDD-8484-485E-B38F-0B6DBABFC42E}" destId="{3A3E03C6-D925-453D-919C-76E2C496ED6F}" srcOrd="0" destOrd="0" presId="urn:microsoft.com/office/officeart/2018/2/layout/IconVerticalSolidList"/>
    <dgm:cxn modelId="{2D919622-9528-4234-B138-165D04A7CF65}" type="presParOf" srcId="{3A3E03C6-D925-453D-919C-76E2C496ED6F}" destId="{533D0096-95E4-4681-8D41-9052A7135995}" srcOrd="0" destOrd="0" presId="urn:microsoft.com/office/officeart/2018/2/layout/IconVerticalSolidList"/>
    <dgm:cxn modelId="{2705ABB5-96F1-4623-B1B3-377E6BE5AA05}" type="presParOf" srcId="{3A3E03C6-D925-453D-919C-76E2C496ED6F}" destId="{2DCAFE74-3819-441C-8F3B-F241AE452DBB}" srcOrd="1" destOrd="0" presId="urn:microsoft.com/office/officeart/2018/2/layout/IconVerticalSolidList"/>
    <dgm:cxn modelId="{D5A1D564-3C8E-403C-81CE-014DAA71DBDB}" type="presParOf" srcId="{3A3E03C6-D925-453D-919C-76E2C496ED6F}" destId="{CF9CE307-E5B9-4422-B0B1-06B77CF8E2DA}" srcOrd="2" destOrd="0" presId="urn:microsoft.com/office/officeart/2018/2/layout/IconVerticalSolidList"/>
    <dgm:cxn modelId="{3FB0EB9C-8201-4F83-BFAC-61F28A63E210}" type="presParOf" srcId="{3A3E03C6-D925-453D-919C-76E2C496ED6F}" destId="{8A0FFDF3-4793-4EFA-8583-9ADB30A3DF7C}" srcOrd="3" destOrd="0" presId="urn:microsoft.com/office/officeart/2018/2/layout/IconVerticalSolidList"/>
    <dgm:cxn modelId="{665F0E4F-B34D-41BA-AA98-D91D30856D54}" type="presParOf" srcId="{EE838BDD-8484-485E-B38F-0B6DBABFC42E}" destId="{C44B29F5-0B17-423F-AA94-64A215D8F585}" srcOrd="1" destOrd="0" presId="urn:microsoft.com/office/officeart/2018/2/layout/IconVerticalSolidList"/>
    <dgm:cxn modelId="{D60159F7-6CCD-4F0E-85ED-BB24B437156B}" type="presParOf" srcId="{EE838BDD-8484-485E-B38F-0B6DBABFC42E}" destId="{BA3DCC82-AA47-4E91-857A-47BD900936A1}" srcOrd="2" destOrd="0" presId="urn:microsoft.com/office/officeart/2018/2/layout/IconVerticalSolidList"/>
    <dgm:cxn modelId="{31F5192A-1E1C-426A-8DBB-8070720FC9F3}" type="presParOf" srcId="{BA3DCC82-AA47-4E91-857A-47BD900936A1}" destId="{E5834A28-0DC3-4A06-98C8-1952BF75DDF9}" srcOrd="0" destOrd="0" presId="urn:microsoft.com/office/officeart/2018/2/layout/IconVerticalSolidList"/>
    <dgm:cxn modelId="{AE48C893-58B7-4E48-ACEA-3E80CB0D68E9}" type="presParOf" srcId="{BA3DCC82-AA47-4E91-857A-47BD900936A1}" destId="{286ED298-F262-44DB-9483-127B41D95BEB}" srcOrd="1" destOrd="0" presId="urn:microsoft.com/office/officeart/2018/2/layout/IconVerticalSolidList"/>
    <dgm:cxn modelId="{740CD4B2-E4DA-483C-87F3-080991AA5152}" type="presParOf" srcId="{BA3DCC82-AA47-4E91-857A-47BD900936A1}" destId="{4D3A09C7-592F-4B06-93A2-7D2B3EF6E0B4}" srcOrd="2" destOrd="0" presId="urn:microsoft.com/office/officeart/2018/2/layout/IconVerticalSolidList"/>
    <dgm:cxn modelId="{6CC42DB2-55D0-4242-A0D1-ECA1E4D7BC65}" type="presParOf" srcId="{BA3DCC82-AA47-4E91-857A-47BD900936A1}" destId="{977FE652-B6A9-4487-BE7E-BA75C10B1603}" srcOrd="3" destOrd="0" presId="urn:microsoft.com/office/officeart/2018/2/layout/IconVerticalSolidList"/>
    <dgm:cxn modelId="{1F299FF0-A922-4AFC-B2B2-60514842CBAB}" type="presParOf" srcId="{EE838BDD-8484-485E-B38F-0B6DBABFC42E}" destId="{6B91DCFA-25CC-4B33-A31E-F39971BF4426}" srcOrd="3" destOrd="0" presId="urn:microsoft.com/office/officeart/2018/2/layout/IconVerticalSolidList"/>
    <dgm:cxn modelId="{2958827A-A051-4917-A3B6-AD904341D969}" type="presParOf" srcId="{EE838BDD-8484-485E-B38F-0B6DBABFC42E}" destId="{3B8B5D05-504E-41F2-B4F7-6E62D980CD19}" srcOrd="4" destOrd="0" presId="urn:microsoft.com/office/officeart/2018/2/layout/IconVerticalSolidList"/>
    <dgm:cxn modelId="{AA5EC14D-7D93-4351-8E52-A95F1359D4AF}" type="presParOf" srcId="{3B8B5D05-504E-41F2-B4F7-6E62D980CD19}" destId="{601D187F-261D-430E-BF23-7A5A41E2271A}" srcOrd="0" destOrd="0" presId="urn:microsoft.com/office/officeart/2018/2/layout/IconVerticalSolidList"/>
    <dgm:cxn modelId="{DF8B2EF8-2BA6-4C0B-8C84-A735C2B5E26C}" type="presParOf" srcId="{3B8B5D05-504E-41F2-B4F7-6E62D980CD19}" destId="{1D0F0FE0-8435-436C-9B87-99E1120FD7D6}" srcOrd="1" destOrd="0" presId="urn:microsoft.com/office/officeart/2018/2/layout/IconVerticalSolidList"/>
    <dgm:cxn modelId="{D16E438A-4FBC-4A6F-94E7-A18208E31E70}" type="presParOf" srcId="{3B8B5D05-504E-41F2-B4F7-6E62D980CD19}" destId="{6405E17D-6053-46BD-86AD-362010B4D461}" srcOrd="2" destOrd="0" presId="urn:microsoft.com/office/officeart/2018/2/layout/IconVerticalSolidList"/>
    <dgm:cxn modelId="{DDE4BB86-5DDE-4D19-AC28-9D99D02E1779}" type="presParOf" srcId="{3B8B5D05-504E-41F2-B4F7-6E62D980CD19}" destId="{26771CED-CA38-4716-9CE0-F0B3A3571E04}" srcOrd="3" destOrd="0" presId="urn:microsoft.com/office/officeart/2018/2/layout/IconVerticalSolidList"/>
    <dgm:cxn modelId="{7A433FE6-342C-494F-B4EF-CCC0D82B7F91}" type="presParOf" srcId="{EE838BDD-8484-485E-B38F-0B6DBABFC42E}" destId="{36ACB4EB-A4DC-4B79-9FBD-DBD9E5F275BA}" srcOrd="5" destOrd="0" presId="urn:microsoft.com/office/officeart/2018/2/layout/IconVerticalSolidList"/>
    <dgm:cxn modelId="{76253879-0DB8-4D3E-A864-D82F58254C34}" type="presParOf" srcId="{EE838BDD-8484-485E-B38F-0B6DBABFC42E}" destId="{F4128278-53FA-4C02-BE6E-70C2536A36E2}" srcOrd="6" destOrd="0" presId="urn:microsoft.com/office/officeart/2018/2/layout/IconVerticalSolidList"/>
    <dgm:cxn modelId="{D17F5E49-8DF9-485C-A0DA-1148FE1609F1}" type="presParOf" srcId="{F4128278-53FA-4C02-BE6E-70C2536A36E2}" destId="{1B39EF33-5259-44E9-870B-FFAD943211FC}" srcOrd="0" destOrd="0" presId="urn:microsoft.com/office/officeart/2018/2/layout/IconVerticalSolidList"/>
    <dgm:cxn modelId="{5677D1D9-9779-4971-BD93-1DB213B2AEF5}" type="presParOf" srcId="{F4128278-53FA-4C02-BE6E-70C2536A36E2}" destId="{EB6930D9-7A7E-4886-A281-5358F21C019B}" srcOrd="1" destOrd="0" presId="urn:microsoft.com/office/officeart/2018/2/layout/IconVerticalSolidList"/>
    <dgm:cxn modelId="{FD8F91C6-8D52-4C5D-AA2B-34809BEF709B}" type="presParOf" srcId="{F4128278-53FA-4C02-BE6E-70C2536A36E2}" destId="{6419D159-44E5-4200-9E1C-729A6ED61CC2}" srcOrd="2" destOrd="0" presId="urn:microsoft.com/office/officeart/2018/2/layout/IconVerticalSolidList"/>
    <dgm:cxn modelId="{C2F7179D-6E43-4056-8177-6793DA663AAF}" type="presParOf" srcId="{F4128278-53FA-4C02-BE6E-70C2536A36E2}" destId="{683A0887-E295-490B-863C-DC347BF0549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3D077A-B951-473A-9364-BE6C171C002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186F303-FAAA-4496-B2EA-467BBC73FE96}">
      <dgm:prSet/>
      <dgm:spPr/>
      <dgm:t>
        <a:bodyPr/>
        <a:lstStyle/>
        <a:p>
          <a:pPr>
            <a:lnSpc>
              <a:spcPct val="100000"/>
            </a:lnSpc>
          </a:pPr>
          <a:r>
            <a:rPr lang="en-GB" b="1"/>
            <a:t>Leadership Outcomes</a:t>
          </a:r>
          <a:endParaRPr lang="en-US"/>
        </a:p>
      </dgm:t>
    </dgm:pt>
    <dgm:pt modelId="{F6810F70-F7DE-4D06-8B6A-578A17C79861}" type="parTrans" cxnId="{C4E36443-9D58-46B9-9063-7C293A2AB402}">
      <dgm:prSet/>
      <dgm:spPr/>
      <dgm:t>
        <a:bodyPr/>
        <a:lstStyle/>
        <a:p>
          <a:endParaRPr lang="en-US"/>
        </a:p>
      </dgm:t>
    </dgm:pt>
    <dgm:pt modelId="{6B538911-A4F0-435F-8B38-2B6AB6EB8531}" type="sibTrans" cxnId="{C4E36443-9D58-46B9-9063-7C293A2AB402}">
      <dgm:prSet/>
      <dgm:spPr/>
      <dgm:t>
        <a:bodyPr/>
        <a:lstStyle/>
        <a:p>
          <a:endParaRPr lang="en-US"/>
        </a:p>
      </dgm:t>
    </dgm:pt>
    <dgm:pt modelId="{52A9317D-0885-4DE2-B7CB-16DCBAB30702}">
      <dgm:prSet/>
      <dgm:spPr/>
      <dgm:t>
        <a:bodyPr/>
        <a:lstStyle/>
        <a:p>
          <a:pPr>
            <a:lnSpc>
              <a:spcPct val="100000"/>
            </a:lnSpc>
          </a:pPr>
          <a:r>
            <a:rPr lang="en-GB"/>
            <a:t>Successfully strengthened the Renault–Nissan Alliance. </a:t>
          </a:r>
          <a:endParaRPr lang="en-US"/>
        </a:p>
      </dgm:t>
    </dgm:pt>
    <dgm:pt modelId="{E3080FAF-3688-46CF-97D4-F29EB1D50A7C}" type="parTrans" cxnId="{C6607A92-E3B0-4005-AFC0-A80DCFB234E6}">
      <dgm:prSet/>
      <dgm:spPr/>
      <dgm:t>
        <a:bodyPr/>
        <a:lstStyle/>
        <a:p>
          <a:endParaRPr lang="en-US"/>
        </a:p>
      </dgm:t>
    </dgm:pt>
    <dgm:pt modelId="{5EC1E1E3-37DA-4575-93A4-47F7E5689362}" type="sibTrans" cxnId="{C6607A92-E3B0-4005-AFC0-A80DCFB234E6}">
      <dgm:prSet/>
      <dgm:spPr/>
      <dgm:t>
        <a:bodyPr/>
        <a:lstStyle/>
        <a:p>
          <a:endParaRPr lang="en-US"/>
        </a:p>
      </dgm:t>
    </dgm:pt>
    <dgm:pt modelId="{614E17BA-1398-481E-ABF4-F9A4EF64E65E}">
      <dgm:prSet/>
      <dgm:spPr/>
      <dgm:t>
        <a:bodyPr/>
        <a:lstStyle/>
        <a:p>
          <a:pPr>
            <a:lnSpc>
              <a:spcPct val="100000"/>
            </a:lnSpc>
          </a:pPr>
          <a:r>
            <a:rPr lang="en-GB"/>
            <a:t>Improved organisational performance and profitability. </a:t>
          </a:r>
          <a:endParaRPr lang="en-US"/>
        </a:p>
      </dgm:t>
    </dgm:pt>
    <dgm:pt modelId="{490BD33B-8CED-4837-9314-E13DE6544B51}" type="parTrans" cxnId="{9DE18F6D-13A0-4877-8F02-9B332D39A658}">
      <dgm:prSet/>
      <dgm:spPr/>
      <dgm:t>
        <a:bodyPr/>
        <a:lstStyle/>
        <a:p>
          <a:endParaRPr lang="en-US"/>
        </a:p>
      </dgm:t>
    </dgm:pt>
    <dgm:pt modelId="{1DD62AF3-0A89-4F9E-8904-47F6D3C79EB3}" type="sibTrans" cxnId="{9DE18F6D-13A0-4877-8F02-9B332D39A658}">
      <dgm:prSet/>
      <dgm:spPr/>
      <dgm:t>
        <a:bodyPr/>
        <a:lstStyle/>
        <a:p>
          <a:endParaRPr lang="en-US"/>
        </a:p>
      </dgm:t>
    </dgm:pt>
    <dgm:pt modelId="{E9B495C1-4DC1-4526-AA52-C86047F49208}">
      <dgm:prSet/>
      <dgm:spPr/>
      <dgm:t>
        <a:bodyPr/>
        <a:lstStyle/>
        <a:p>
          <a:pPr>
            <a:lnSpc>
              <a:spcPct val="100000"/>
            </a:lnSpc>
          </a:pPr>
          <a:r>
            <a:rPr lang="en-GB"/>
            <a:t>Enhanced collaboration through cross-functional international teams. </a:t>
          </a:r>
          <a:endParaRPr lang="en-US"/>
        </a:p>
      </dgm:t>
    </dgm:pt>
    <dgm:pt modelId="{00115AEF-38D8-4D28-B23C-8AA67689D727}" type="parTrans" cxnId="{BB705711-6BAE-45AC-8526-B066432CD5F3}">
      <dgm:prSet/>
      <dgm:spPr/>
      <dgm:t>
        <a:bodyPr/>
        <a:lstStyle/>
        <a:p>
          <a:endParaRPr lang="en-US"/>
        </a:p>
      </dgm:t>
    </dgm:pt>
    <dgm:pt modelId="{30C57D85-693F-4087-B9C0-32341F384B5D}" type="sibTrans" cxnId="{BB705711-6BAE-45AC-8526-B066432CD5F3}">
      <dgm:prSet/>
      <dgm:spPr/>
      <dgm:t>
        <a:bodyPr/>
        <a:lstStyle/>
        <a:p>
          <a:endParaRPr lang="en-US"/>
        </a:p>
      </dgm:t>
    </dgm:pt>
    <dgm:pt modelId="{DEBA8E8D-1A1F-46DC-86D9-E06FDAE9F071}">
      <dgm:prSet/>
      <dgm:spPr/>
      <dgm:t>
        <a:bodyPr/>
        <a:lstStyle/>
        <a:p>
          <a:pPr>
            <a:lnSpc>
              <a:spcPct val="100000"/>
            </a:lnSpc>
          </a:pPr>
          <a:r>
            <a:rPr lang="en-GB"/>
            <a:t>Became recognised as a global business leader.</a:t>
          </a:r>
          <a:endParaRPr lang="en-US"/>
        </a:p>
      </dgm:t>
    </dgm:pt>
    <dgm:pt modelId="{0C786349-0D9D-4220-B1A9-955524592A80}" type="parTrans" cxnId="{59B2D61D-19B6-462A-84DB-B40143A25194}">
      <dgm:prSet/>
      <dgm:spPr/>
      <dgm:t>
        <a:bodyPr/>
        <a:lstStyle/>
        <a:p>
          <a:endParaRPr lang="en-US"/>
        </a:p>
      </dgm:t>
    </dgm:pt>
    <dgm:pt modelId="{3149E370-285A-4BD7-B89D-C083E85CBE43}" type="sibTrans" cxnId="{59B2D61D-19B6-462A-84DB-B40143A25194}">
      <dgm:prSet/>
      <dgm:spPr/>
      <dgm:t>
        <a:bodyPr/>
        <a:lstStyle/>
        <a:p>
          <a:endParaRPr lang="en-US"/>
        </a:p>
      </dgm:t>
    </dgm:pt>
    <dgm:pt modelId="{9A37AA09-49AD-4800-BA76-6CB4BBA0676C}" type="pres">
      <dgm:prSet presAssocID="{AB3D077A-B951-473A-9364-BE6C171C002B}" presName="root" presStyleCnt="0">
        <dgm:presLayoutVars>
          <dgm:dir/>
          <dgm:resizeHandles val="exact"/>
        </dgm:presLayoutVars>
      </dgm:prSet>
      <dgm:spPr/>
    </dgm:pt>
    <dgm:pt modelId="{6A7D6725-9E4E-43FE-961B-858FBB06F30B}" type="pres">
      <dgm:prSet presAssocID="{E186F303-FAAA-4496-B2EA-467BBC73FE96}" presName="compNode" presStyleCnt="0"/>
      <dgm:spPr/>
    </dgm:pt>
    <dgm:pt modelId="{87CB7C5A-B606-43EE-92EB-8B090DD1E928}" type="pres">
      <dgm:prSet presAssocID="{E186F303-FAAA-4496-B2EA-467BBC73FE9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D164917F-4500-48E4-97F0-7DBE9122C998}" type="pres">
      <dgm:prSet presAssocID="{E186F303-FAAA-4496-B2EA-467BBC73FE96}" presName="spaceRect" presStyleCnt="0"/>
      <dgm:spPr/>
    </dgm:pt>
    <dgm:pt modelId="{25A52D50-3F9F-40BE-A799-2607C372F1A6}" type="pres">
      <dgm:prSet presAssocID="{E186F303-FAAA-4496-B2EA-467BBC73FE96}" presName="textRect" presStyleLbl="revTx" presStyleIdx="0" presStyleCnt="5">
        <dgm:presLayoutVars>
          <dgm:chMax val="1"/>
          <dgm:chPref val="1"/>
        </dgm:presLayoutVars>
      </dgm:prSet>
      <dgm:spPr/>
    </dgm:pt>
    <dgm:pt modelId="{39C8B4D9-051B-41E9-8EE2-4FE5FB58C521}" type="pres">
      <dgm:prSet presAssocID="{6B538911-A4F0-435F-8B38-2B6AB6EB8531}" presName="sibTrans" presStyleCnt="0"/>
      <dgm:spPr/>
    </dgm:pt>
    <dgm:pt modelId="{70D98474-98B4-4B55-B551-110539407E9D}" type="pres">
      <dgm:prSet presAssocID="{52A9317D-0885-4DE2-B7CB-16DCBAB30702}" presName="compNode" presStyleCnt="0"/>
      <dgm:spPr/>
    </dgm:pt>
    <dgm:pt modelId="{251E8A28-0C53-4C71-A4F2-B037EE9D4664}" type="pres">
      <dgm:prSet presAssocID="{52A9317D-0885-4DE2-B7CB-16DCBAB3070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lectric Car"/>
        </a:ext>
      </dgm:extLst>
    </dgm:pt>
    <dgm:pt modelId="{3E0DF07A-CDBF-4D7C-805D-8A78EBA0342C}" type="pres">
      <dgm:prSet presAssocID="{52A9317D-0885-4DE2-B7CB-16DCBAB30702}" presName="spaceRect" presStyleCnt="0"/>
      <dgm:spPr/>
    </dgm:pt>
    <dgm:pt modelId="{78430593-1912-418B-86CB-9C0B95806324}" type="pres">
      <dgm:prSet presAssocID="{52A9317D-0885-4DE2-B7CB-16DCBAB30702}" presName="textRect" presStyleLbl="revTx" presStyleIdx="1" presStyleCnt="5">
        <dgm:presLayoutVars>
          <dgm:chMax val="1"/>
          <dgm:chPref val="1"/>
        </dgm:presLayoutVars>
      </dgm:prSet>
      <dgm:spPr/>
    </dgm:pt>
    <dgm:pt modelId="{3B74900E-34C2-4824-8699-0C1DA103A89A}" type="pres">
      <dgm:prSet presAssocID="{5EC1E1E3-37DA-4575-93A4-47F7E5689362}" presName="sibTrans" presStyleCnt="0"/>
      <dgm:spPr/>
    </dgm:pt>
    <dgm:pt modelId="{E70AA8B1-E837-4559-8797-10E9A5766213}" type="pres">
      <dgm:prSet presAssocID="{614E17BA-1398-481E-ABF4-F9A4EF64E65E}" presName="compNode" presStyleCnt="0"/>
      <dgm:spPr/>
    </dgm:pt>
    <dgm:pt modelId="{0A3209FF-D9A8-421F-B7C1-633850375976}" type="pres">
      <dgm:prSet presAssocID="{614E17BA-1398-481E-ABF4-F9A4EF64E65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usiness Growth"/>
        </a:ext>
      </dgm:extLst>
    </dgm:pt>
    <dgm:pt modelId="{EF314C01-DB3A-4E28-B948-AD65A4107B42}" type="pres">
      <dgm:prSet presAssocID="{614E17BA-1398-481E-ABF4-F9A4EF64E65E}" presName="spaceRect" presStyleCnt="0"/>
      <dgm:spPr/>
    </dgm:pt>
    <dgm:pt modelId="{E092C166-61DA-4187-804A-EDEA8450E8BA}" type="pres">
      <dgm:prSet presAssocID="{614E17BA-1398-481E-ABF4-F9A4EF64E65E}" presName="textRect" presStyleLbl="revTx" presStyleIdx="2" presStyleCnt="5">
        <dgm:presLayoutVars>
          <dgm:chMax val="1"/>
          <dgm:chPref val="1"/>
        </dgm:presLayoutVars>
      </dgm:prSet>
      <dgm:spPr/>
    </dgm:pt>
    <dgm:pt modelId="{3ADFE77B-90CD-4604-B6BA-D0E5CCA79AB6}" type="pres">
      <dgm:prSet presAssocID="{1DD62AF3-0A89-4F9E-8904-47F6D3C79EB3}" presName="sibTrans" presStyleCnt="0"/>
      <dgm:spPr/>
    </dgm:pt>
    <dgm:pt modelId="{17B209A8-717C-4A2D-86A6-1418E5701602}" type="pres">
      <dgm:prSet presAssocID="{E9B495C1-4DC1-4526-AA52-C86047F49208}" presName="compNode" presStyleCnt="0"/>
      <dgm:spPr/>
    </dgm:pt>
    <dgm:pt modelId="{BED773D0-B089-49BA-B275-A7E2C4C0DB04}" type="pres">
      <dgm:prSet presAssocID="{E9B495C1-4DC1-4526-AA52-C86047F4920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ers"/>
        </a:ext>
      </dgm:extLst>
    </dgm:pt>
    <dgm:pt modelId="{13A40A6C-2BDD-4042-8EE3-0FBC7B723CD5}" type="pres">
      <dgm:prSet presAssocID="{E9B495C1-4DC1-4526-AA52-C86047F49208}" presName="spaceRect" presStyleCnt="0"/>
      <dgm:spPr/>
    </dgm:pt>
    <dgm:pt modelId="{151197FA-5317-44A5-B7E9-8CA2BD094C02}" type="pres">
      <dgm:prSet presAssocID="{E9B495C1-4DC1-4526-AA52-C86047F49208}" presName="textRect" presStyleLbl="revTx" presStyleIdx="3" presStyleCnt="5">
        <dgm:presLayoutVars>
          <dgm:chMax val="1"/>
          <dgm:chPref val="1"/>
        </dgm:presLayoutVars>
      </dgm:prSet>
      <dgm:spPr/>
    </dgm:pt>
    <dgm:pt modelId="{25F4D503-ACDB-4287-BE17-3CD207CF9F4A}" type="pres">
      <dgm:prSet presAssocID="{30C57D85-693F-4087-B9C0-32341F384B5D}" presName="sibTrans" presStyleCnt="0"/>
      <dgm:spPr/>
    </dgm:pt>
    <dgm:pt modelId="{0A9FE1C9-5E31-42A0-A571-67AC31D61EAF}" type="pres">
      <dgm:prSet presAssocID="{DEBA8E8D-1A1F-46DC-86D9-E06FDAE9F071}" presName="compNode" presStyleCnt="0"/>
      <dgm:spPr/>
    </dgm:pt>
    <dgm:pt modelId="{6B7ED935-D6F2-4529-9E7B-45E72D142703}" type="pres">
      <dgm:prSet presAssocID="{DEBA8E8D-1A1F-46DC-86D9-E06FDAE9F07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ycle with People"/>
        </a:ext>
      </dgm:extLst>
    </dgm:pt>
    <dgm:pt modelId="{E58CC539-C341-4268-A9EF-8B3474DC201A}" type="pres">
      <dgm:prSet presAssocID="{DEBA8E8D-1A1F-46DC-86D9-E06FDAE9F071}" presName="spaceRect" presStyleCnt="0"/>
      <dgm:spPr/>
    </dgm:pt>
    <dgm:pt modelId="{93FA34AF-237F-49D8-9C70-32610274BF7C}" type="pres">
      <dgm:prSet presAssocID="{DEBA8E8D-1A1F-46DC-86D9-E06FDAE9F071}" presName="textRect" presStyleLbl="revTx" presStyleIdx="4" presStyleCnt="5">
        <dgm:presLayoutVars>
          <dgm:chMax val="1"/>
          <dgm:chPref val="1"/>
        </dgm:presLayoutVars>
      </dgm:prSet>
      <dgm:spPr/>
    </dgm:pt>
  </dgm:ptLst>
  <dgm:cxnLst>
    <dgm:cxn modelId="{BB705711-6BAE-45AC-8526-B066432CD5F3}" srcId="{AB3D077A-B951-473A-9364-BE6C171C002B}" destId="{E9B495C1-4DC1-4526-AA52-C86047F49208}" srcOrd="3" destOrd="0" parTransId="{00115AEF-38D8-4D28-B23C-8AA67689D727}" sibTransId="{30C57D85-693F-4087-B9C0-32341F384B5D}"/>
    <dgm:cxn modelId="{59B2D61D-19B6-462A-84DB-B40143A25194}" srcId="{AB3D077A-B951-473A-9364-BE6C171C002B}" destId="{DEBA8E8D-1A1F-46DC-86D9-E06FDAE9F071}" srcOrd="4" destOrd="0" parTransId="{0C786349-0D9D-4220-B1A9-955524592A80}" sibTransId="{3149E370-285A-4BD7-B89D-C083E85CBE43}"/>
    <dgm:cxn modelId="{3ED45A41-B38D-4BF6-AFE5-692FE6499FDF}" type="presOf" srcId="{614E17BA-1398-481E-ABF4-F9A4EF64E65E}" destId="{E092C166-61DA-4187-804A-EDEA8450E8BA}" srcOrd="0" destOrd="0" presId="urn:microsoft.com/office/officeart/2018/2/layout/IconLabelList"/>
    <dgm:cxn modelId="{C4E36443-9D58-46B9-9063-7C293A2AB402}" srcId="{AB3D077A-B951-473A-9364-BE6C171C002B}" destId="{E186F303-FAAA-4496-B2EA-467BBC73FE96}" srcOrd="0" destOrd="0" parTransId="{F6810F70-F7DE-4D06-8B6A-578A17C79861}" sibTransId="{6B538911-A4F0-435F-8B38-2B6AB6EB8531}"/>
    <dgm:cxn modelId="{9DE18F6D-13A0-4877-8F02-9B332D39A658}" srcId="{AB3D077A-B951-473A-9364-BE6C171C002B}" destId="{614E17BA-1398-481E-ABF4-F9A4EF64E65E}" srcOrd="2" destOrd="0" parTransId="{490BD33B-8CED-4837-9314-E13DE6544B51}" sibTransId="{1DD62AF3-0A89-4F9E-8904-47F6D3C79EB3}"/>
    <dgm:cxn modelId="{A2B2D670-C400-4419-A445-E8115A2F1B9A}" type="presOf" srcId="{E186F303-FAAA-4496-B2EA-467BBC73FE96}" destId="{25A52D50-3F9F-40BE-A799-2607C372F1A6}" srcOrd="0" destOrd="0" presId="urn:microsoft.com/office/officeart/2018/2/layout/IconLabelList"/>
    <dgm:cxn modelId="{C6607A92-E3B0-4005-AFC0-A80DCFB234E6}" srcId="{AB3D077A-B951-473A-9364-BE6C171C002B}" destId="{52A9317D-0885-4DE2-B7CB-16DCBAB30702}" srcOrd="1" destOrd="0" parTransId="{E3080FAF-3688-46CF-97D4-F29EB1D50A7C}" sibTransId="{5EC1E1E3-37DA-4575-93A4-47F7E5689362}"/>
    <dgm:cxn modelId="{E4D3E4AB-821E-4DF9-B099-994426AF582B}" type="presOf" srcId="{E9B495C1-4DC1-4526-AA52-C86047F49208}" destId="{151197FA-5317-44A5-B7E9-8CA2BD094C02}" srcOrd="0" destOrd="0" presId="urn:microsoft.com/office/officeart/2018/2/layout/IconLabelList"/>
    <dgm:cxn modelId="{6B08EBBA-CF15-4739-B1E3-A39A1D3A4B35}" type="presOf" srcId="{AB3D077A-B951-473A-9364-BE6C171C002B}" destId="{9A37AA09-49AD-4800-BA76-6CB4BBA0676C}" srcOrd="0" destOrd="0" presId="urn:microsoft.com/office/officeart/2018/2/layout/IconLabelList"/>
    <dgm:cxn modelId="{AFF896D3-B163-4953-83F4-A005D7C87A06}" type="presOf" srcId="{DEBA8E8D-1A1F-46DC-86D9-E06FDAE9F071}" destId="{93FA34AF-237F-49D8-9C70-32610274BF7C}" srcOrd="0" destOrd="0" presId="urn:microsoft.com/office/officeart/2018/2/layout/IconLabelList"/>
    <dgm:cxn modelId="{1C83C3EA-450B-4294-BE34-C06B016F09D0}" type="presOf" srcId="{52A9317D-0885-4DE2-B7CB-16DCBAB30702}" destId="{78430593-1912-418B-86CB-9C0B95806324}" srcOrd="0" destOrd="0" presId="urn:microsoft.com/office/officeart/2018/2/layout/IconLabelList"/>
    <dgm:cxn modelId="{738EA22F-87CD-4CB4-AEB5-6A7068C965DB}" type="presParOf" srcId="{9A37AA09-49AD-4800-BA76-6CB4BBA0676C}" destId="{6A7D6725-9E4E-43FE-961B-858FBB06F30B}" srcOrd="0" destOrd="0" presId="urn:microsoft.com/office/officeart/2018/2/layout/IconLabelList"/>
    <dgm:cxn modelId="{BC286FE3-C453-49A6-99A0-FFD841EC79BE}" type="presParOf" srcId="{6A7D6725-9E4E-43FE-961B-858FBB06F30B}" destId="{87CB7C5A-B606-43EE-92EB-8B090DD1E928}" srcOrd="0" destOrd="0" presId="urn:microsoft.com/office/officeart/2018/2/layout/IconLabelList"/>
    <dgm:cxn modelId="{7F1D3D26-2A99-46D7-A479-77E274D63D90}" type="presParOf" srcId="{6A7D6725-9E4E-43FE-961B-858FBB06F30B}" destId="{D164917F-4500-48E4-97F0-7DBE9122C998}" srcOrd="1" destOrd="0" presId="urn:microsoft.com/office/officeart/2018/2/layout/IconLabelList"/>
    <dgm:cxn modelId="{B3C2DA3F-ADA8-4C12-99E8-2FC0FABB9444}" type="presParOf" srcId="{6A7D6725-9E4E-43FE-961B-858FBB06F30B}" destId="{25A52D50-3F9F-40BE-A799-2607C372F1A6}" srcOrd="2" destOrd="0" presId="urn:microsoft.com/office/officeart/2018/2/layout/IconLabelList"/>
    <dgm:cxn modelId="{175D207B-B4CB-4B99-B948-0E74197D5821}" type="presParOf" srcId="{9A37AA09-49AD-4800-BA76-6CB4BBA0676C}" destId="{39C8B4D9-051B-41E9-8EE2-4FE5FB58C521}" srcOrd="1" destOrd="0" presId="urn:microsoft.com/office/officeart/2018/2/layout/IconLabelList"/>
    <dgm:cxn modelId="{FE2BEF0B-956F-4C1F-B43B-64D3327F61B6}" type="presParOf" srcId="{9A37AA09-49AD-4800-BA76-6CB4BBA0676C}" destId="{70D98474-98B4-4B55-B551-110539407E9D}" srcOrd="2" destOrd="0" presId="urn:microsoft.com/office/officeart/2018/2/layout/IconLabelList"/>
    <dgm:cxn modelId="{E783ADC0-C712-4A31-9D82-7C16D3C88A65}" type="presParOf" srcId="{70D98474-98B4-4B55-B551-110539407E9D}" destId="{251E8A28-0C53-4C71-A4F2-B037EE9D4664}" srcOrd="0" destOrd="0" presId="urn:microsoft.com/office/officeart/2018/2/layout/IconLabelList"/>
    <dgm:cxn modelId="{C6E15EB3-4EA9-40E1-87AC-2437A1ABE137}" type="presParOf" srcId="{70D98474-98B4-4B55-B551-110539407E9D}" destId="{3E0DF07A-CDBF-4D7C-805D-8A78EBA0342C}" srcOrd="1" destOrd="0" presId="urn:microsoft.com/office/officeart/2018/2/layout/IconLabelList"/>
    <dgm:cxn modelId="{8E873F09-999B-4547-B8BB-A1579D465260}" type="presParOf" srcId="{70D98474-98B4-4B55-B551-110539407E9D}" destId="{78430593-1912-418B-86CB-9C0B95806324}" srcOrd="2" destOrd="0" presId="urn:microsoft.com/office/officeart/2018/2/layout/IconLabelList"/>
    <dgm:cxn modelId="{771E7C8D-6486-449F-99E3-B55C7E7E7C6C}" type="presParOf" srcId="{9A37AA09-49AD-4800-BA76-6CB4BBA0676C}" destId="{3B74900E-34C2-4824-8699-0C1DA103A89A}" srcOrd="3" destOrd="0" presId="urn:microsoft.com/office/officeart/2018/2/layout/IconLabelList"/>
    <dgm:cxn modelId="{1B22BB38-DFBB-47C1-80A0-2314B4770C1C}" type="presParOf" srcId="{9A37AA09-49AD-4800-BA76-6CB4BBA0676C}" destId="{E70AA8B1-E837-4559-8797-10E9A5766213}" srcOrd="4" destOrd="0" presId="urn:microsoft.com/office/officeart/2018/2/layout/IconLabelList"/>
    <dgm:cxn modelId="{087F2ECA-5ED1-407D-AB3A-6EBE62BA1DC6}" type="presParOf" srcId="{E70AA8B1-E837-4559-8797-10E9A5766213}" destId="{0A3209FF-D9A8-421F-B7C1-633850375976}" srcOrd="0" destOrd="0" presId="urn:microsoft.com/office/officeart/2018/2/layout/IconLabelList"/>
    <dgm:cxn modelId="{02F0A951-3B83-4731-9CEA-3CEEF3EC141B}" type="presParOf" srcId="{E70AA8B1-E837-4559-8797-10E9A5766213}" destId="{EF314C01-DB3A-4E28-B948-AD65A4107B42}" srcOrd="1" destOrd="0" presId="urn:microsoft.com/office/officeart/2018/2/layout/IconLabelList"/>
    <dgm:cxn modelId="{EED65DA5-C3BC-4946-BF15-B28149ABF312}" type="presParOf" srcId="{E70AA8B1-E837-4559-8797-10E9A5766213}" destId="{E092C166-61DA-4187-804A-EDEA8450E8BA}" srcOrd="2" destOrd="0" presId="urn:microsoft.com/office/officeart/2018/2/layout/IconLabelList"/>
    <dgm:cxn modelId="{881105B4-08A8-4327-9689-8BD97D016C1A}" type="presParOf" srcId="{9A37AA09-49AD-4800-BA76-6CB4BBA0676C}" destId="{3ADFE77B-90CD-4604-B6BA-D0E5CCA79AB6}" srcOrd="5" destOrd="0" presId="urn:microsoft.com/office/officeart/2018/2/layout/IconLabelList"/>
    <dgm:cxn modelId="{2B576B9C-AD12-4D69-B00B-F4BCE9744D34}" type="presParOf" srcId="{9A37AA09-49AD-4800-BA76-6CB4BBA0676C}" destId="{17B209A8-717C-4A2D-86A6-1418E5701602}" srcOrd="6" destOrd="0" presId="urn:microsoft.com/office/officeart/2018/2/layout/IconLabelList"/>
    <dgm:cxn modelId="{DF2B9B21-798C-403B-9764-5594A07730D7}" type="presParOf" srcId="{17B209A8-717C-4A2D-86A6-1418E5701602}" destId="{BED773D0-B089-49BA-B275-A7E2C4C0DB04}" srcOrd="0" destOrd="0" presId="urn:microsoft.com/office/officeart/2018/2/layout/IconLabelList"/>
    <dgm:cxn modelId="{60181872-2A80-4377-ACE6-DDD8C76E9883}" type="presParOf" srcId="{17B209A8-717C-4A2D-86A6-1418E5701602}" destId="{13A40A6C-2BDD-4042-8EE3-0FBC7B723CD5}" srcOrd="1" destOrd="0" presId="urn:microsoft.com/office/officeart/2018/2/layout/IconLabelList"/>
    <dgm:cxn modelId="{50A9417B-35BA-40ED-9067-7A45893A9E38}" type="presParOf" srcId="{17B209A8-717C-4A2D-86A6-1418E5701602}" destId="{151197FA-5317-44A5-B7E9-8CA2BD094C02}" srcOrd="2" destOrd="0" presId="urn:microsoft.com/office/officeart/2018/2/layout/IconLabelList"/>
    <dgm:cxn modelId="{84380262-92C4-44BE-B6A3-EF1A6D35FF2E}" type="presParOf" srcId="{9A37AA09-49AD-4800-BA76-6CB4BBA0676C}" destId="{25F4D503-ACDB-4287-BE17-3CD207CF9F4A}" srcOrd="7" destOrd="0" presId="urn:microsoft.com/office/officeart/2018/2/layout/IconLabelList"/>
    <dgm:cxn modelId="{4CDBB580-3EA1-47AA-90CE-3152B8CF2777}" type="presParOf" srcId="{9A37AA09-49AD-4800-BA76-6CB4BBA0676C}" destId="{0A9FE1C9-5E31-42A0-A571-67AC31D61EAF}" srcOrd="8" destOrd="0" presId="urn:microsoft.com/office/officeart/2018/2/layout/IconLabelList"/>
    <dgm:cxn modelId="{9E0EFE42-DAB5-4015-A3B0-10E16196CEC6}" type="presParOf" srcId="{0A9FE1C9-5E31-42A0-A571-67AC31D61EAF}" destId="{6B7ED935-D6F2-4529-9E7B-45E72D142703}" srcOrd="0" destOrd="0" presId="urn:microsoft.com/office/officeart/2018/2/layout/IconLabelList"/>
    <dgm:cxn modelId="{606CA57E-2F7C-4966-9694-DEAA1FA631FE}" type="presParOf" srcId="{0A9FE1C9-5E31-42A0-A571-67AC31D61EAF}" destId="{E58CC539-C341-4268-A9EF-8B3474DC201A}" srcOrd="1" destOrd="0" presId="urn:microsoft.com/office/officeart/2018/2/layout/IconLabelList"/>
    <dgm:cxn modelId="{02123FC0-18F0-489B-B673-DFDD61AF1224}" type="presParOf" srcId="{0A9FE1C9-5E31-42A0-A571-67AC31D61EAF}" destId="{93FA34AF-237F-49D8-9C70-32610274BF7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5EB6D-0B04-4F88-8862-AF44E6DC7188}">
      <dsp:nvSpPr>
        <dsp:cNvPr id="0" name=""/>
        <dsp:cNvSpPr/>
      </dsp:nvSpPr>
      <dsp:spPr>
        <a:xfrm>
          <a:off x="1335059" y="-47699"/>
          <a:ext cx="4359774" cy="4359774"/>
        </a:xfrm>
        <a:prstGeom prst="circularArrow">
          <a:avLst>
            <a:gd name="adj1" fmla="val 5544"/>
            <a:gd name="adj2" fmla="val 330680"/>
            <a:gd name="adj3" fmla="val 14765870"/>
            <a:gd name="adj4" fmla="val 16808350"/>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C3288-E3B5-472D-9617-9567AA2D666B}">
      <dsp:nvSpPr>
        <dsp:cNvPr id="0" name=""/>
        <dsp:cNvSpPr/>
      </dsp:nvSpPr>
      <dsp:spPr>
        <a:xfrm>
          <a:off x="2958013" y="2119"/>
          <a:ext cx="1113867" cy="55693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Application of Emotional Intelligence</a:t>
          </a:r>
          <a:endParaRPr lang="en-US" sz="700" kern="1200"/>
        </a:p>
      </dsp:txBody>
      <dsp:txXfrm>
        <a:off x="2985200" y="29306"/>
        <a:ext cx="1059493" cy="502559"/>
      </dsp:txXfrm>
    </dsp:sp>
    <dsp:sp modelId="{7F081AAD-3750-452C-9E0A-1E675C9CDC77}">
      <dsp:nvSpPr>
        <dsp:cNvPr id="0" name=""/>
        <dsp:cNvSpPr/>
      </dsp:nvSpPr>
      <dsp:spPr>
        <a:xfrm>
          <a:off x="4153070" y="437084"/>
          <a:ext cx="1113867" cy="55693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Self-awareness</a:t>
          </a:r>
          <a:endParaRPr lang="en-US" sz="700" kern="1200"/>
        </a:p>
      </dsp:txBody>
      <dsp:txXfrm>
        <a:off x="4180257" y="464271"/>
        <a:ext cx="1059493" cy="502559"/>
      </dsp:txXfrm>
    </dsp:sp>
    <dsp:sp modelId="{A937C1F0-6BE6-4DBF-8813-DC5041BAA6F1}">
      <dsp:nvSpPr>
        <dsp:cNvPr id="0" name=""/>
        <dsp:cNvSpPr/>
      </dsp:nvSpPr>
      <dsp:spPr>
        <a:xfrm>
          <a:off x="4788947" y="1538455"/>
          <a:ext cx="1113867" cy="55693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Promoted ethical leadership and long-term thinking. </a:t>
          </a:r>
          <a:endParaRPr lang="en-US" sz="700" kern="1200"/>
        </a:p>
      </dsp:txBody>
      <dsp:txXfrm>
        <a:off x="4816134" y="1565642"/>
        <a:ext cx="1059493" cy="502559"/>
      </dsp:txXfrm>
    </dsp:sp>
    <dsp:sp modelId="{DB76B543-36E2-4052-A910-9D83E4DB43D7}">
      <dsp:nvSpPr>
        <dsp:cNvPr id="0" name=""/>
        <dsp:cNvSpPr/>
      </dsp:nvSpPr>
      <dsp:spPr>
        <a:xfrm>
          <a:off x="4568109" y="2790888"/>
          <a:ext cx="1113867" cy="55693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Empathy</a:t>
          </a:r>
          <a:endParaRPr lang="en-US" sz="700" kern="1200"/>
        </a:p>
      </dsp:txBody>
      <dsp:txXfrm>
        <a:off x="4595296" y="2818075"/>
        <a:ext cx="1059493" cy="502559"/>
      </dsp:txXfrm>
    </dsp:sp>
    <dsp:sp modelId="{7A810195-C4BA-4BCC-B06A-A72892AFD66F}">
      <dsp:nvSpPr>
        <dsp:cNvPr id="0" name=""/>
        <dsp:cNvSpPr/>
      </dsp:nvSpPr>
      <dsp:spPr>
        <a:xfrm>
          <a:off x="3593889" y="3608355"/>
          <a:ext cx="1113867" cy="55693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Prioritised employees, customers and wider stakeholders. </a:t>
          </a:r>
          <a:endParaRPr lang="en-US" sz="700" kern="1200"/>
        </a:p>
      </dsp:txBody>
      <dsp:txXfrm>
        <a:off x="3621076" y="3635542"/>
        <a:ext cx="1059493" cy="502559"/>
      </dsp:txXfrm>
    </dsp:sp>
    <dsp:sp modelId="{69871F7B-E446-4AA0-A219-DA50A090052D}">
      <dsp:nvSpPr>
        <dsp:cNvPr id="0" name=""/>
        <dsp:cNvSpPr/>
      </dsp:nvSpPr>
      <dsp:spPr>
        <a:xfrm>
          <a:off x="2322136" y="3608355"/>
          <a:ext cx="1113867" cy="55693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Social Skills</a:t>
          </a:r>
          <a:endParaRPr lang="en-US" sz="700" kern="1200"/>
        </a:p>
      </dsp:txBody>
      <dsp:txXfrm>
        <a:off x="2349323" y="3635542"/>
        <a:ext cx="1059493" cy="502559"/>
      </dsp:txXfrm>
    </dsp:sp>
    <dsp:sp modelId="{094121AA-3BD7-44F9-968B-31BD632E0C4E}">
      <dsp:nvSpPr>
        <dsp:cNvPr id="0" name=""/>
        <dsp:cNvSpPr/>
      </dsp:nvSpPr>
      <dsp:spPr>
        <a:xfrm>
          <a:off x="1347916" y="2790888"/>
          <a:ext cx="1113867" cy="55693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Built strong internal and external relationships. </a:t>
          </a:r>
          <a:endParaRPr lang="en-US" sz="700" kern="1200"/>
        </a:p>
      </dsp:txBody>
      <dsp:txXfrm>
        <a:off x="1375103" y="2818075"/>
        <a:ext cx="1059493" cy="502559"/>
      </dsp:txXfrm>
    </dsp:sp>
    <dsp:sp modelId="{BA7ED8F9-D9C0-4CE0-A151-C6A0E80D7B5A}">
      <dsp:nvSpPr>
        <dsp:cNvPr id="0" name=""/>
        <dsp:cNvSpPr/>
      </dsp:nvSpPr>
      <dsp:spPr>
        <a:xfrm>
          <a:off x="1127079" y="1538455"/>
          <a:ext cx="1113867" cy="55693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Motivation</a:t>
          </a:r>
          <a:endParaRPr lang="en-US" sz="700" kern="1200"/>
        </a:p>
      </dsp:txBody>
      <dsp:txXfrm>
        <a:off x="1154266" y="1565642"/>
        <a:ext cx="1059493" cy="502559"/>
      </dsp:txXfrm>
    </dsp:sp>
    <dsp:sp modelId="{65BF0DA1-319D-4442-9FC0-DF34EFDCAC18}">
      <dsp:nvSpPr>
        <dsp:cNvPr id="0" name=""/>
        <dsp:cNvSpPr/>
      </dsp:nvSpPr>
      <dsp:spPr>
        <a:xfrm>
          <a:off x="1762956" y="437084"/>
          <a:ext cx="1113867" cy="55693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Encouraged employees to contribute towards a shared organisational purpose.</a:t>
          </a:r>
          <a:endParaRPr lang="en-US" sz="700" kern="1200"/>
        </a:p>
      </dsp:txBody>
      <dsp:txXfrm>
        <a:off x="1790143" y="464271"/>
        <a:ext cx="1059493" cy="5025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3D0096-95E4-4681-8D41-9052A7135995}">
      <dsp:nvSpPr>
        <dsp:cNvPr id="0" name=""/>
        <dsp:cNvSpPr/>
      </dsp:nvSpPr>
      <dsp:spPr>
        <a:xfrm>
          <a:off x="0" y="1805"/>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CAFE74-3819-441C-8F3B-F241AE452DBB}">
      <dsp:nvSpPr>
        <dsp:cNvPr id="0" name=""/>
        <dsp:cNvSpPr/>
      </dsp:nvSpPr>
      <dsp:spPr>
        <a:xfrm>
          <a:off x="276881" y="207750"/>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0FFDF3-4793-4EFA-8583-9ADB30A3DF7C}">
      <dsp:nvSpPr>
        <dsp:cNvPr id="0" name=""/>
        <dsp:cNvSpPr/>
      </dsp:nvSpPr>
      <dsp:spPr>
        <a:xfrm>
          <a:off x="1057183" y="1805"/>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Metacognitive</a:t>
          </a:r>
          <a:endParaRPr lang="en-GB" sz="2200" kern="1200"/>
        </a:p>
      </dsp:txBody>
      <dsp:txXfrm>
        <a:off x="1057183" y="1805"/>
        <a:ext cx="4124416" cy="915310"/>
      </dsp:txXfrm>
    </dsp:sp>
    <dsp:sp modelId="{E5834A28-0DC3-4A06-98C8-1952BF75DDF9}">
      <dsp:nvSpPr>
        <dsp:cNvPr id="0" name=""/>
        <dsp:cNvSpPr/>
      </dsp:nvSpPr>
      <dsp:spPr>
        <a:xfrm>
          <a:off x="0" y="1145944"/>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6ED298-F262-44DB-9483-127B41D95BEB}">
      <dsp:nvSpPr>
        <dsp:cNvPr id="0" name=""/>
        <dsp:cNvSpPr/>
      </dsp:nvSpPr>
      <dsp:spPr>
        <a:xfrm>
          <a:off x="276881" y="1351889"/>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7FE652-B6A9-4487-BE7E-BA75C10B1603}">
      <dsp:nvSpPr>
        <dsp:cNvPr id="0" name=""/>
        <dsp:cNvSpPr/>
      </dsp:nvSpPr>
      <dsp:spPr>
        <a:xfrm>
          <a:off x="1057183" y="1145944"/>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Cognitive</a:t>
          </a:r>
          <a:endParaRPr lang="en-GB" sz="2200" kern="1200"/>
        </a:p>
      </dsp:txBody>
      <dsp:txXfrm>
        <a:off x="1057183" y="1145944"/>
        <a:ext cx="4124416" cy="915310"/>
      </dsp:txXfrm>
    </dsp:sp>
    <dsp:sp modelId="{601D187F-261D-430E-BF23-7A5A41E2271A}">
      <dsp:nvSpPr>
        <dsp:cNvPr id="0" name=""/>
        <dsp:cNvSpPr/>
      </dsp:nvSpPr>
      <dsp:spPr>
        <a:xfrm>
          <a:off x="0" y="2290082"/>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F0FE0-8435-436C-9B87-99E1120FD7D6}">
      <dsp:nvSpPr>
        <dsp:cNvPr id="0" name=""/>
        <dsp:cNvSpPr/>
      </dsp:nvSpPr>
      <dsp:spPr>
        <a:xfrm>
          <a:off x="276881" y="2496027"/>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71CED-CA38-4716-9CE0-F0B3A3571E04}">
      <dsp:nvSpPr>
        <dsp:cNvPr id="0" name=""/>
        <dsp:cNvSpPr/>
      </dsp:nvSpPr>
      <dsp:spPr>
        <a:xfrm>
          <a:off x="1057183" y="2290082"/>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Motivational</a:t>
          </a:r>
          <a:endParaRPr lang="en-GB" sz="2200" kern="1200"/>
        </a:p>
      </dsp:txBody>
      <dsp:txXfrm>
        <a:off x="1057183" y="2290082"/>
        <a:ext cx="4124416" cy="915310"/>
      </dsp:txXfrm>
    </dsp:sp>
    <dsp:sp modelId="{1B39EF33-5259-44E9-870B-FFAD943211FC}">
      <dsp:nvSpPr>
        <dsp:cNvPr id="0" name=""/>
        <dsp:cNvSpPr/>
      </dsp:nvSpPr>
      <dsp:spPr>
        <a:xfrm>
          <a:off x="0" y="3434221"/>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6930D9-7A7E-4886-A281-5358F21C019B}">
      <dsp:nvSpPr>
        <dsp:cNvPr id="0" name=""/>
        <dsp:cNvSpPr/>
      </dsp:nvSpPr>
      <dsp:spPr>
        <a:xfrm>
          <a:off x="276881" y="3640166"/>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3A0887-E295-490B-863C-DC347BF05490}">
      <dsp:nvSpPr>
        <dsp:cNvPr id="0" name=""/>
        <dsp:cNvSpPr/>
      </dsp:nvSpPr>
      <dsp:spPr>
        <a:xfrm>
          <a:off x="1057183" y="3434221"/>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Behavioural</a:t>
          </a:r>
          <a:endParaRPr lang="en-GB" sz="2200" kern="1200"/>
        </a:p>
      </dsp:txBody>
      <dsp:txXfrm>
        <a:off x="1057183" y="3434221"/>
        <a:ext cx="4124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B7C5A-B606-43EE-92EB-8B090DD1E928}">
      <dsp:nvSpPr>
        <dsp:cNvPr id="0" name=""/>
        <dsp:cNvSpPr/>
      </dsp:nvSpPr>
      <dsp:spPr>
        <a:xfrm>
          <a:off x="2016921" y="242650"/>
          <a:ext cx="566367" cy="566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52D50-3F9F-40BE-A799-2607C372F1A6}">
      <dsp:nvSpPr>
        <dsp:cNvPr id="0" name=""/>
        <dsp:cNvSpPr/>
      </dsp:nvSpPr>
      <dsp:spPr>
        <a:xfrm>
          <a:off x="1670807" y="997853"/>
          <a:ext cx="1258593" cy="50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Leadership Outcomes</a:t>
          </a:r>
          <a:endParaRPr lang="en-US" sz="1100" kern="1200"/>
        </a:p>
      </dsp:txBody>
      <dsp:txXfrm>
        <a:off x="1670807" y="997853"/>
        <a:ext cx="1258593" cy="503437"/>
      </dsp:txXfrm>
    </dsp:sp>
    <dsp:sp modelId="{251E8A28-0C53-4C71-A4F2-B037EE9D4664}">
      <dsp:nvSpPr>
        <dsp:cNvPr id="0" name=""/>
        <dsp:cNvSpPr/>
      </dsp:nvSpPr>
      <dsp:spPr>
        <a:xfrm>
          <a:off x="3495768" y="242650"/>
          <a:ext cx="566367" cy="566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30593-1912-418B-86CB-9C0B95806324}">
      <dsp:nvSpPr>
        <dsp:cNvPr id="0" name=""/>
        <dsp:cNvSpPr/>
      </dsp:nvSpPr>
      <dsp:spPr>
        <a:xfrm>
          <a:off x="3149655" y="997853"/>
          <a:ext cx="1258593" cy="50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Successfully strengthened the Renault–Nissan Alliance. </a:t>
          </a:r>
          <a:endParaRPr lang="en-US" sz="1100" kern="1200"/>
        </a:p>
      </dsp:txBody>
      <dsp:txXfrm>
        <a:off x="3149655" y="997853"/>
        <a:ext cx="1258593" cy="503437"/>
      </dsp:txXfrm>
    </dsp:sp>
    <dsp:sp modelId="{0A3209FF-D9A8-421F-B7C1-633850375976}">
      <dsp:nvSpPr>
        <dsp:cNvPr id="0" name=""/>
        <dsp:cNvSpPr/>
      </dsp:nvSpPr>
      <dsp:spPr>
        <a:xfrm>
          <a:off x="4974616" y="242650"/>
          <a:ext cx="566367" cy="566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92C166-61DA-4187-804A-EDEA8450E8BA}">
      <dsp:nvSpPr>
        <dsp:cNvPr id="0" name=""/>
        <dsp:cNvSpPr/>
      </dsp:nvSpPr>
      <dsp:spPr>
        <a:xfrm>
          <a:off x="4628503" y="997853"/>
          <a:ext cx="1258593" cy="50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Improved organisational performance and profitability. </a:t>
          </a:r>
          <a:endParaRPr lang="en-US" sz="1100" kern="1200"/>
        </a:p>
      </dsp:txBody>
      <dsp:txXfrm>
        <a:off x="4628503" y="997853"/>
        <a:ext cx="1258593" cy="503437"/>
      </dsp:txXfrm>
    </dsp:sp>
    <dsp:sp modelId="{BED773D0-B089-49BA-B275-A7E2C4C0DB04}">
      <dsp:nvSpPr>
        <dsp:cNvPr id="0" name=""/>
        <dsp:cNvSpPr/>
      </dsp:nvSpPr>
      <dsp:spPr>
        <a:xfrm>
          <a:off x="6453464" y="242650"/>
          <a:ext cx="566367" cy="566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1197FA-5317-44A5-B7E9-8CA2BD094C02}">
      <dsp:nvSpPr>
        <dsp:cNvPr id="0" name=""/>
        <dsp:cNvSpPr/>
      </dsp:nvSpPr>
      <dsp:spPr>
        <a:xfrm>
          <a:off x="6107350" y="997853"/>
          <a:ext cx="1258593" cy="50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Enhanced collaboration through cross-functional international teams. </a:t>
          </a:r>
          <a:endParaRPr lang="en-US" sz="1100" kern="1200"/>
        </a:p>
      </dsp:txBody>
      <dsp:txXfrm>
        <a:off x="6107350" y="997853"/>
        <a:ext cx="1258593" cy="503437"/>
      </dsp:txXfrm>
    </dsp:sp>
    <dsp:sp modelId="{6B7ED935-D6F2-4529-9E7B-45E72D142703}">
      <dsp:nvSpPr>
        <dsp:cNvPr id="0" name=""/>
        <dsp:cNvSpPr/>
      </dsp:nvSpPr>
      <dsp:spPr>
        <a:xfrm>
          <a:off x="7932311" y="242650"/>
          <a:ext cx="566367" cy="5663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FA34AF-237F-49D8-9C70-32610274BF7C}">
      <dsp:nvSpPr>
        <dsp:cNvPr id="0" name=""/>
        <dsp:cNvSpPr/>
      </dsp:nvSpPr>
      <dsp:spPr>
        <a:xfrm>
          <a:off x="7586198" y="997853"/>
          <a:ext cx="1258593" cy="50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Became recognised as a global business leader.</a:t>
          </a:r>
          <a:endParaRPr lang="en-US" sz="1100" kern="1200"/>
        </a:p>
      </dsp:txBody>
      <dsp:txXfrm>
        <a:off x="7586198" y="997853"/>
        <a:ext cx="1258593" cy="503437"/>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51567-72CA-A82E-32D1-3E1FB96BD9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6DA02D-58B2-1B67-5F58-FC5A1BF28B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C0A133-30B2-A575-2447-934BA85E20EB}"/>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5" name="Footer Placeholder 4">
            <a:extLst>
              <a:ext uri="{FF2B5EF4-FFF2-40B4-BE49-F238E27FC236}">
                <a16:creationId xmlns:a16="http://schemas.microsoft.com/office/drawing/2014/main" id="{5DB05E05-13F8-4ADD-4BFB-E943B96E66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1DBC45-474F-48A5-CB47-3EBD04F78820}"/>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1082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2BC6B-19CA-04B3-1907-35ADD60CFE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7374AD-20A4-AEBB-FD74-DBF6997A3C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25546-4007-15C0-640E-A21AD8F10C61}"/>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5" name="Footer Placeholder 4">
            <a:extLst>
              <a:ext uri="{FF2B5EF4-FFF2-40B4-BE49-F238E27FC236}">
                <a16:creationId xmlns:a16="http://schemas.microsoft.com/office/drawing/2014/main" id="{66F0482B-F90E-00E0-ADC3-9D3013B5C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D721FD-E1F0-657D-0C41-64D4A09B6447}"/>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855316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98A41-1B80-8E77-6BA5-B2FA2CC10F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340473-DFBA-B390-F49C-AE8ED5AEF2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6FD7B9-8838-F356-838D-D163960CB669}"/>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5" name="Footer Placeholder 4">
            <a:extLst>
              <a:ext uri="{FF2B5EF4-FFF2-40B4-BE49-F238E27FC236}">
                <a16:creationId xmlns:a16="http://schemas.microsoft.com/office/drawing/2014/main" id="{4F5D8644-FF22-AAE3-E0DB-022F02D12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F500C1-18E5-EF8E-91AC-70287E741EE0}"/>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876773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2E87-4798-E2C6-4AAC-C39A8618B0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2B857A-F9AC-D559-575B-22EB999DB4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7C82D9-84B1-34D8-6658-D704FADC82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722A79-3028-8668-2F1D-79C15CE4D2EA}"/>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6" name="Footer Placeholder 5">
            <a:extLst>
              <a:ext uri="{FF2B5EF4-FFF2-40B4-BE49-F238E27FC236}">
                <a16:creationId xmlns:a16="http://schemas.microsoft.com/office/drawing/2014/main" id="{6F917933-128E-CEA0-3C72-EC2BC26813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DC781F-98F2-AD15-BF9D-BF23E6574ACC}"/>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715161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59A1D-CA2D-C2CF-53B9-983F8DB18C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6CA5AB-1B9C-6281-2F37-495D473687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E3D743-8BB6-6862-261E-95606BC883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998F3A-0633-84BF-DDC5-801769602B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AB1F84-F171-4E8F-BBD2-802C4B6CDE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950C05-AF58-CB8D-1353-16E9F1F8C4CE}"/>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8" name="Footer Placeholder 7">
            <a:extLst>
              <a:ext uri="{FF2B5EF4-FFF2-40B4-BE49-F238E27FC236}">
                <a16:creationId xmlns:a16="http://schemas.microsoft.com/office/drawing/2014/main" id="{517E1B58-7754-E2A0-9C42-A5E332310E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3ED025-11B4-F3BD-7747-2387A799E84B}"/>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2809154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1E78A-FA18-099B-7BBB-948DE1A46E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318904-05DA-D08E-2786-FC3660A49F49}"/>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4" name="Footer Placeholder 3">
            <a:extLst>
              <a:ext uri="{FF2B5EF4-FFF2-40B4-BE49-F238E27FC236}">
                <a16:creationId xmlns:a16="http://schemas.microsoft.com/office/drawing/2014/main" id="{077D7A85-44F2-218E-B3DA-950B90FAE9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60572A6-73EA-C56B-84CE-04AA43CE3E18}"/>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2799399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396C88-D38F-2EEA-C997-052613A352D2}"/>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3" name="Footer Placeholder 2">
            <a:extLst>
              <a:ext uri="{FF2B5EF4-FFF2-40B4-BE49-F238E27FC236}">
                <a16:creationId xmlns:a16="http://schemas.microsoft.com/office/drawing/2014/main" id="{964D7E90-CD39-7CB2-B44B-0FFF2A7947C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1FC67B-7363-E724-1E30-8C11BA020252}"/>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2575557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A1D1-742B-D7CC-45D0-D7F20CF769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CB3E36-A106-10BE-88AE-6998A6E0DF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6775B9-4EAE-3FB0-9674-BF982CEED5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86E1DE-95EB-79B1-42D1-9C3B4DECC308}"/>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6" name="Footer Placeholder 5">
            <a:extLst>
              <a:ext uri="{FF2B5EF4-FFF2-40B4-BE49-F238E27FC236}">
                <a16:creationId xmlns:a16="http://schemas.microsoft.com/office/drawing/2014/main" id="{41B013CF-37C6-9579-20E5-E899B0D88B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405B38-5BEC-0CDD-2DB2-25D4782D4E81}"/>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4209671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D73D5-61CA-6326-BDF5-BCDC40766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2D973-7D38-5B1B-2FF4-5CF176EDA7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8B9C62-3FAF-2441-4FD6-A6911D3E9B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44317E-1207-0BD9-15C3-D253BCBF2946}"/>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6" name="Footer Placeholder 5">
            <a:extLst>
              <a:ext uri="{FF2B5EF4-FFF2-40B4-BE49-F238E27FC236}">
                <a16:creationId xmlns:a16="http://schemas.microsoft.com/office/drawing/2014/main" id="{AF76FF53-EB22-CA37-ED5F-789EB68523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4524B1-98C5-ABB8-9357-C0D40ECDF0B0}"/>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4288388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5FB7D-0B6A-3044-86D6-A90F5FC6FE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7ED120-BBDB-93BC-4E36-DFF83824F5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D9178F-A819-67B1-8316-D884845C2EC1}"/>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5" name="Footer Placeholder 4">
            <a:extLst>
              <a:ext uri="{FF2B5EF4-FFF2-40B4-BE49-F238E27FC236}">
                <a16:creationId xmlns:a16="http://schemas.microsoft.com/office/drawing/2014/main" id="{7FB44E67-BF4B-25DD-0F7F-F418101E7F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8627E5-1B4F-8F63-22E5-68E1376198B8}"/>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1465457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1D1118-6B78-ABF4-4AEF-AE79AEED71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C2D730-39A0-2010-11F4-CB133C5CE3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1A235-51A0-609C-1A78-BA89C5D10C29}"/>
              </a:ext>
            </a:extLst>
          </p:cNvPr>
          <p:cNvSpPr>
            <a:spLocks noGrp="1"/>
          </p:cNvSpPr>
          <p:nvPr>
            <p:ph type="dt" sz="half" idx="10"/>
          </p:nvPr>
        </p:nvSpPr>
        <p:spPr/>
        <p:txBody>
          <a:bodyPr/>
          <a:lstStyle/>
          <a:p>
            <a:fld id="{EB035D01-2F44-4DA8-951E-0984B29D33FE}" type="datetimeFigureOut">
              <a:rPr lang="en-GB" smtClean="0"/>
              <a:t>15/07/2026</a:t>
            </a:fld>
            <a:endParaRPr lang="en-GB"/>
          </a:p>
        </p:txBody>
      </p:sp>
      <p:sp>
        <p:nvSpPr>
          <p:cNvPr id="5" name="Footer Placeholder 4">
            <a:extLst>
              <a:ext uri="{FF2B5EF4-FFF2-40B4-BE49-F238E27FC236}">
                <a16:creationId xmlns:a16="http://schemas.microsoft.com/office/drawing/2014/main" id="{7390B815-3029-31BC-06A5-48FA8606D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9288DB-4F30-0535-9C25-A940F589510F}"/>
              </a:ext>
            </a:extLst>
          </p:cNvPr>
          <p:cNvSpPr>
            <a:spLocks noGrp="1"/>
          </p:cNvSpPr>
          <p:nvPr>
            <p:ph type="sldNum" sz="quarter" idx="12"/>
          </p:nvPr>
        </p:nvSpPr>
        <p:spPr/>
        <p:txBody>
          <a:bodyPr/>
          <a:lstStyle/>
          <a:p>
            <a:fld id="{49154362-D0C8-4E41-B286-7A1DD1A87D1C}" type="slidenum">
              <a:rPr lang="en-GB" smtClean="0"/>
              <a:t>‹#›</a:t>
            </a:fld>
            <a:endParaRPr lang="en-GB"/>
          </a:p>
        </p:txBody>
      </p:sp>
    </p:spTree>
    <p:extLst>
      <p:ext uri="{BB962C8B-B14F-4D97-AF65-F5344CB8AC3E}">
        <p14:creationId xmlns:p14="http://schemas.microsoft.com/office/powerpoint/2010/main" val="3314642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E5FFF9-32A9-F355-67B2-32A47F0A19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07F327-869D-A7F5-6A4B-850EA13F1E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55A7AD-26DB-5EC6-79AB-D1F1955A8A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035D01-2F44-4DA8-951E-0984B29D33FE}" type="datetimeFigureOut">
              <a:rPr lang="en-GB" smtClean="0"/>
              <a:t>15/07/2026</a:t>
            </a:fld>
            <a:endParaRPr lang="en-GB"/>
          </a:p>
        </p:txBody>
      </p:sp>
      <p:sp>
        <p:nvSpPr>
          <p:cNvPr id="5" name="Footer Placeholder 4">
            <a:extLst>
              <a:ext uri="{FF2B5EF4-FFF2-40B4-BE49-F238E27FC236}">
                <a16:creationId xmlns:a16="http://schemas.microsoft.com/office/drawing/2014/main" id="{8DF06912-767C-1735-5DC5-A8F21820E8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AC4B34-2E6C-A887-0A4D-6F0EFBB900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9154362-D0C8-4E41-B286-7A1DD1A87D1C}" type="slidenum">
              <a:rPr lang="en-GB" smtClean="0"/>
              <a:t>‹#›</a:t>
            </a:fld>
            <a:endParaRPr lang="en-GB"/>
          </a:p>
        </p:txBody>
      </p:sp>
    </p:spTree>
    <p:extLst>
      <p:ext uri="{BB962C8B-B14F-4D97-AF65-F5344CB8AC3E}">
        <p14:creationId xmlns:p14="http://schemas.microsoft.com/office/powerpoint/2010/main" val="195345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forbes.com/sites/bobeccles/2018/03/11/the-strategic-investor-initiatives-third-ceo-investor-forum/" TargetMode="External"/><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quote.org/wiki/Indra_Nooyi" TargetMode="External"/><Relationship Id="rId2" Type="http://schemas.openxmlformats.org/officeDocument/2006/relationships/image" Target="../media/image11.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pixabay.com/en/thank-you-letters-2204270/" TargetMode="External"/><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DC0C2C-D131-3DA4-A605-DBCFB282C9A7}"/>
              </a:ext>
            </a:extLst>
          </p:cNvPr>
          <p:cNvSpPr>
            <a:spLocks noGrp="1"/>
          </p:cNvSpPr>
          <p:nvPr>
            <p:ph type="ctrTitle"/>
          </p:nvPr>
        </p:nvSpPr>
        <p:spPr>
          <a:xfrm>
            <a:off x="838200" y="609600"/>
            <a:ext cx="9601200" cy="1330839"/>
          </a:xfrm>
        </p:spPr>
        <p:txBody>
          <a:bodyPr vert="horz" lIns="91440" tIns="45720" rIns="91440" bIns="45720" rtlCol="0" anchor="ctr">
            <a:normAutofit/>
          </a:bodyPr>
          <a:lstStyle/>
          <a:p>
            <a:pPr algn="l"/>
            <a:r>
              <a:rPr lang="en-US" sz="2800" b="1" kern="1200" dirty="0">
                <a:solidFill>
                  <a:srgbClr val="0070C0"/>
                </a:solidFill>
                <a:latin typeface="+mj-lt"/>
                <a:ea typeface="+mj-ea"/>
                <a:cs typeface="+mj-cs"/>
              </a:rPr>
              <a:t>The Importance of Emotional and Cultural Intelligence in Leadership</a:t>
            </a:r>
            <a:br>
              <a:rPr lang="en-US" sz="2800" b="1" kern="1200" dirty="0">
                <a:solidFill>
                  <a:schemeClr val="tx1"/>
                </a:solidFill>
                <a:latin typeface="+mj-lt"/>
                <a:ea typeface="+mj-ea"/>
                <a:cs typeface="+mj-cs"/>
              </a:rPr>
            </a:br>
            <a:r>
              <a:rPr lang="en-GB" sz="2800" dirty="0"/>
              <a:t>A Critical Evaluation in Modern Organisations</a:t>
            </a:r>
            <a:endParaRPr lang="en-US" sz="2800" b="1" kern="1200" dirty="0">
              <a:solidFill>
                <a:schemeClr val="tx1"/>
              </a:solidFill>
              <a:latin typeface="+mj-lt"/>
              <a:ea typeface="+mj-ea"/>
              <a:cs typeface="+mj-cs"/>
            </a:endParaRPr>
          </a:p>
        </p:txBody>
      </p:sp>
      <p:sp>
        <p:nvSpPr>
          <p:cNvPr id="3" name="Subtitle 2">
            <a:extLst>
              <a:ext uri="{FF2B5EF4-FFF2-40B4-BE49-F238E27FC236}">
                <a16:creationId xmlns:a16="http://schemas.microsoft.com/office/drawing/2014/main" id="{FB2462B0-3657-E7BA-9BE7-4A7A20B1982F}"/>
              </a:ext>
            </a:extLst>
          </p:cNvPr>
          <p:cNvSpPr>
            <a:spLocks noGrp="1"/>
          </p:cNvSpPr>
          <p:nvPr>
            <p:ph type="subTitle" idx="1"/>
          </p:nvPr>
        </p:nvSpPr>
        <p:spPr>
          <a:xfrm>
            <a:off x="862366" y="2318657"/>
            <a:ext cx="3991689" cy="3929743"/>
          </a:xfrm>
        </p:spPr>
        <p:txBody>
          <a:bodyPr vert="horz" lIns="91440" tIns="45720" rIns="91440" bIns="45720" rtlCol="0">
            <a:normAutofit/>
          </a:bodyPr>
          <a:lstStyle/>
          <a:p>
            <a:pPr marL="342900" indent="-228600" algn="l">
              <a:buFont typeface="Arial" panose="020B0604020202020204" pitchFamily="34" charset="0"/>
              <a:buChar char="•"/>
            </a:pPr>
            <a:r>
              <a:rPr lang="en-US" sz="2000" b="1" dirty="0"/>
              <a:t>Leadership and management Theory and Practice –LCNN6022</a:t>
            </a:r>
          </a:p>
          <a:p>
            <a:pPr marL="342900" indent="-228600" algn="l">
              <a:buFont typeface="Arial" panose="020B0604020202020204" pitchFamily="34" charset="0"/>
              <a:buChar char="•"/>
            </a:pPr>
            <a:r>
              <a:rPr lang="en-US" sz="2000" b="1" dirty="0"/>
              <a:t>Component 1: Practical Individual Presentation</a:t>
            </a:r>
          </a:p>
          <a:p>
            <a:pPr marL="342900" indent="-228600" algn="l">
              <a:buFont typeface="Arial" panose="020B0604020202020204" pitchFamily="34" charset="0"/>
              <a:buChar char="•"/>
            </a:pPr>
            <a:r>
              <a:rPr lang="en-US" sz="2000" b="1" dirty="0"/>
              <a:t>Sorin Daniel Dascalu – 2237755</a:t>
            </a:r>
          </a:p>
          <a:p>
            <a:pPr marL="342900" indent="-228600" algn="l">
              <a:buFont typeface="Arial" panose="020B0604020202020204" pitchFamily="34" charset="0"/>
              <a:buChar char="•"/>
            </a:pPr>
            <a:r>
              <a:rPr lang="en-US" sz="2000" b="1" dirty="0"/>
              <a:t>Lecturer: </a:t>
            </a:r>
            <a:r>
              <a:rPr lang="en-US" sz="2000" b="1" dirty="0" err="1"/>
              <a:t>Piyumika</a:t>
            </a:r>
            <a:r>
              <a:rPr lang="en-US" sz="2000" b="1" dirty="0"/>
              <a:t> K. Gamage</a:t>
            </a:r>
          </a:p>
          <a:p>
            <a:pPr marL="342900" indent="-228600" algn="l">
              <a:buFont typeface="Arial" panose="020B0604020202020204" pitchFamily="34" charset="0"/>
              <a:buChar char="•"/>
            </a:pPr>
            <a:endParaRPr lang="en-US" sz="2000" dirty="0"/>
          </a:p>
        </p:txBody>
      </p:sp>
      <p:pic>
        <p:nvPicPr>
          <p:cNvPr id="5" name="Picture 4" descr="A picture containing text, font, logo, symbol&#10;&#10;Description automatically generated">
            <a:extLst>
              <a:ext uri="{FF2B5EF4-FFF2-40B4-BE49-F238E27FC236}">
                <a16:creationId xmlns:a16="http://schemas.microsoft.com/office/drawing/2014/main" id="{D07D5C5C-D453-DC7C-1C9C-52E1EC21A73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38800" y="2318657"/>
            <a:ext cx="6155141" cy="3077570"/>
          </a:xfrm>
          <a:prstGeom prst="rect">
            <a:avLst/>
          </a:prstGeom>
        </p:spPr>
      </p:pic>
    </p:spTree>
    <p:extLst>
      <p:ext uri="{BB962C8B-B14F-4D97-AF65-F5344CB8AC3E}">
        <p14:creationId xmlns:p14="http://schemas.microsoft.com/office/powerpoint/2010/main" val="435017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E87F6A32-F745-689E-06BD-A6AF360A4CE9}"/>
              </a:ext>
            </a:extLst>
          </p:cNvPr>
          <p:cNvSpPr>
            <a:spLocks noGrp="1"/>
          </p:cNvSpPr>
          <p:nvPr>
            <p:ph type="title"/>
          </p:nvPr>
        </p:nvSpPr>
        <p:spPr>
          <a:xfrm>
            <a:off x="838199" y="555171"/>
            <a:ext cx="5962785" cy="2809296"/>
          </a:xfrm>
        </p:spPr>
        <p:txBody>
          <a:bodyPr vert="horz" lIns="91440" tIns="45720" rIns="91440" bIns="45720" rtlCol="0" anchor="ctr">
            <a:normAutofit fontScale="90000"/>
          </a:bodyPr>
          <a:lstStyle/>
          <a:p>
            <a:r>
              <a:rPr lang="en-US" sz="2100" b="1" dirty="0">
                <a:solidFill>
                  <a:srgbClr val="0070C0"/>
                </a:solidFill>
              </a:rPr>
              <a:t>Introduction</a:t>
            </a:r>
            <a:br>
              <a:rPr lang="en-US" sz="2000" b="1" dirty="0"/>
            </a:br>
            <a:r>
              <a:rPr lang="en-US" sz="2000" dirty="0"/>
              <a:t>1.</a:t>
            </a:r>
            <a:r>
              <a:rPr lang="en-GB" sz="2000" dirty="0"/>
              <a:t> Increasing globalisation, workforce diversity and hybrid working have fundamentally changed the skills required for effective leadership.</a:t>
            </a:r>
            <a:br>
              <a:rPr lang="en-US" sz="2000" dirty="0"/>
            </a:br>
            <a:r>
              <a:rPr lang="en-US" sz="2000" dirty="0"/>
              <a:t>2. Effective leadership now requires more than technical expertise; leaders must understand emotions and adapt to different cultural contexts.</a:t>
            </a:r>
            <a:br>
              <a:rPr lang="en-US" sz="2000" dirty="0"/>
            </a:br>
            <a:r>
              <a:rPr lang="en-US" sz="2000" dirty="0"/>
              <a:t>3. Emotional Intelligence (EI) and Cultural Intelligence (CQ) are </a:t>
            </a:r>
            <a:r>
              <a:rPr lang="en-US" sz="2000" dirty="0" err="1"/>
              <a:t>recognised</a:t>
            </a:r>
            <a:r>
              <a:rPr lang="en-US" sz="2000" dirty="0"/>
              <a:t> as essential capabilities for leading diverse teams and achieving </a:t>
            </a:r>
            <a:r>
              <a:rPr lang="en-US" sz="2000" dirty="0" err="1"/>
              <a:t>organisational</a:t>
            </a:r>
            <a:r>
              <a:rPr lang="en-US" sz="2000" dirty="0"/>
              <a:t> success.</a:t>
            </a:r>
            <a:br>
              <a:rPr lang="en-US" sz="2000" dirty="0"/>
            </a:br>
            <a:r>
              <a:rPr lang="en-US" sz="2000" dirty="0"/>
              <a:t>4. This presentation critically evaluates both concepts using established leadership models and real business examples. </a:t>
            </a:r>
            <a:br>
              <a:rPr lang="en-US" sz="1100" dirty="0"/>
            </a:br>
            <a:br>
              <a:rPr lang="en-US" sz="1100" dirty="0"/>
            </a:br>
            <a:br>
              <a:rPr lang="en-US" sz="1100" dirty="0"/>
            </a:br>
            <a:endParaRPr lang="en-US" sz="1100" b="1" dirty="0"/>
          </a:p>
        </p:txBody>
      </p:sp>
      <p:sp>
        <p:nvSpPr>
          <p:cNvPr id="11" name="Text Placeholder 10">
            <a:extLst>
              <a:ext uri="{FF2B5EF4-FFF2-40B4-BE49-F238E27FC236}">
                <a16:creationId xmlns:a16="http://schemas.microsoft.com/office/drawing/2014/main" id="{8B37B814-C2CE-A191-E3E7-4337FAB280C5}"/>
              </a:ext>
            </a:extLst>
          </p:cNvPr>
          <p:cNvSpPr>
            <a:spLocks noGrp="1"/>
          </p:cNvSpPr>
          <p:nvPr>
            <p:ph type="body" sz="half" idx="2"/>
          </p:nvPr>
        </p:nvSpPr>
        <p:spPr>
          <a:xfrm>
            <a:off x="838200" y="3493533"/>
            <a:ext cx="5671457" cy="2809295"/>
          </a:xfrm>
        </p:spPr>
        <p:txBody>
          <a:bodyPr vert="horz" lIns="91440" tIns="45720" rIns="91440" bIns="45720" rtlCol="0">
            <a:normAutofit/>
          </a:bodyPr>
          <a:lstStyle/>
          <a:p>
            <a:r>
              <a:rPr lang="en-US" sz="1900" b="1" dirty="0">
                <a:solidFill>
                  <a:srgbClr val="0070C0"/>
                </a:solidFill>
              </a:rPr>
              <a:t>Presentation Structure</a:t>
            </a:r>
          </a:p>
          <a:p>
            <a:pPr marL="457200" indent="-228600">
              <a:buFont typeface="Arial" panose="020B0604020202020204" pitchFamily="34" charset="0"/>
              <a:buChar char="•"/>
            </a:pPr>
            <a:r>
              <a:rPr lang="en-US" dirty="0"/>
              <a:t>Emotional Intelligence (EI) </a:t>
            </a:r>
          </a:p>
          <a:p>
            <a:pPr marL="457200" indent="-228600">
              <a:buFont typeface="Arial" panose="020B0604020202020204" pitchFamily="34" charset="0"/>
              <a:buChar char="•"/>
            </a:pPr>
            <a:r>
              <a:rPr lang="en-US" dirty="0"/>
              <a:t>Goleman's Emotional Intelligence Model </a:t>
            </a:r>
          </a:p>
          <a:p>
            <a:pPr marL="457200" indent="-228600">
              <a:buFont typeface="Arial" panose="020B0604020202020204" pitchFamily="34" charset="0"/>
              <a:buChar char="•"/>
            </a:pPr>
            <a:r>
              <a:rPr lang="en-US" dirty="0"/>
              <a:t>Business Applications of EI </a:t>
            </a:r>
          </a:p>
          <a:p>
            <a:pPr marL="457200" indent="-228600">
              <a:buFont typeface="Arial" panose="020B0604020202020204" pitchFamily="34" charset="0"/>
              <a:buChar char="•"/>
            </a:pPr>
            <a:r>
              <a:rPr lang="en-US" dirty="0"/>
              <a:t>Cultural Intelligence (CQ) </a:t>
            </a:r>
          </a:p>
          <a:p>
            <a:pPr marL="457200" indent="-228600">
              <a:buFont typeface="Arial" panose="020B0604020202020204" pitchFamily="34" charset="0"/>
              <a:buChar char="•"/>
            </a:pPr>
            <a:r>
              <a:rPr lang="en-US" dirty="0"/>
              <a:t>Earley &amp; Ang's Cultural Intelligence Model </a:t>
            </a:r>
          </a:p>
          <a:p>
            <a:pPr marL="457200" indent="-228600">
              <a:buFont typeface="Arial" panose="020B0604020202020204" pitchFamily="34" charset="0"/>
              <a:buChar char="•"/>
            </a:pPr>
            <a:r>
              <a:rPr lang="en-US" dirty="0"/>
              <a:t>Business Applications of CQ </a:t>
            </a:r>
          </a:p>
          <a:p>
            <a:pPr marL="457200" indent="-228600">
              <a:buFont typeface="Arial" panose="020B0604020202020204" pitchFamily="34" charset="0"/>
              <a:buChar char="•"/>
            </a:pPr>
            <a:r>
              <a:rPr lang="en-US" dirty="0"/>
              <a:t>Critical Comparison and Conclusion</a:t>
            </a:r>
          </a:p>
        </p:txBody>
      </p:sp>
      <p:pic>
        <p:nvPicPr>
          <p:cNvPr id="13" name="Content Placeholder 12">
            <a:extLst>
              <a:ext uri="{FF2B5EF4-FFF2-40B4-BE49-F238E27FC236}">
                <a16:creationId xmlns:a16="http://schemas.microsoft.com/office/drawing/2014/main" id="{F31098A1-44EE-D710-400D-932F814A783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5329" r="2532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4" name="TextBox 13">
            <a:extLst>
              <a:ext uri="{FF2B5EF4-FFF2-40B4-BE49-F238E27FC236}">
                <a16:creationId xmlns:a16="http://schemas.microsoft.com/office/drawing/2014/main" id="{784C2FB7-4896-4CD9-9856-45C8295A3B72}"/>
              </a:ext>
            </a:extLst>
          </p:cNvPr>
          <p:cNvSpPr txBox="1"/>
          <p:nvPr/>
        </p:nvSpPr>
        <p:spPr>
          <a:xfrm>
            <a:off x="5366657" y="6553200"/>
            <a:ext cx="6825343" cy="369332"/>
          </a:xfrm>
          <a:prstGeom prst="rect">
            <a:avLst/>
          </a:prstGeom>
          <a:noFill/>
        </p:spPr>
        <p:txBody>
          <a:bodyPr wrap="square" rtlCol="0">
            <a:spAutoFit/>
          </a:bodyPr>
          <a:lstStyle/>
          <a:p>
            <a:pPr>
              <a:spcAft>
                <a:spcPts val="600"/>
              </a:spcAft>
            </a:pPr>
            <a:r>
              <a:rPr lang="en-GB" dirty="0"/>
              <a:t>(Goleman, 1998; Coronado-Maldonado &amp; Benítez-Márquez, 2023)</a:t>
            </a:r>
            <a:endParaRPr lang="en-GB"/>
          </a:p>
        </p:txBody>
      </p:sp>
    </p:spTree>
    <p:extLst>
      <p:ext uri="{BB962C8B-B14F-4D97-AF65-F5344CB8AC3E}">
        <p14:creationId xmlns:p14="http://schemas.microsoft.com/office/powerpoint/2010/main" val="2600157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4264A-7A48-F978-A56D-0C455D25925B}"/>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1800" b="1" kern="1200" dirty="0">
                <a:solidFill>
                  <a:srgbClr val="0070C0"/>
                </a:solidFill>
                <a:latin typeface="+mj-lt"/>
                <a:ea typeface="+mj-ea"/>
                <a:cs typeface="+mj-cs"/>
              </a:rPr>
              <a:t>What is Emotional Intelligence?</a:t>
            </a:r>
            <a:br>
              <a:rPr lang="en-US" sz="1800" b="1" kern="1200" dirty="0">
                <a:solidFill>
                  <a:schemeClr val="tx1"/>
                </a:solidFill>
                <a:latin typeface="+mj-lt"/>
                <a:ea typeface="+mj-ea"/>
                <a:cs typeface="+mj-cs"/>
              </a:rPr>
            </a:br>
            <a:r>
              <a:rPr lang="en-US" sz="1800" kern="1200" dirty="0">
                <a:solidFill>
                  <a:schemeClr val="tx1"/>
                </a:solidFill>
                <a:latin typeface="+mj-lt"/>
                <a:ea typeface="+mj-ea"/>
                <a:cs typeface="+mj-cs"/>
              </a:rPr>
              <a:t>Emotional Intelligence (EI) is the ability to </a:t>
            </a:r>
            <a:r>
              <a:rPr lang="en-US" sz="1800" kern="1200" dirty="0" err="1">
                <a:solidFill>
                  <a:schemeClr val="tx1"/>
                </a:solidFill>
                <a:latin typeface="+mj-lt"/>
                <a:ea typeface="+mj-ea"/>
                <a:cs typeface="+mj-cs"/>
              </a:rPr>
              <a:t>recognise</a:t>
            </a:r>
            <a:r>
              <a:rPr lang="en-US" sz="1800" kern="1200" dirty="0">
                <a:solidFill>
                  <a:schemeClr val="tx1"/>
                </a:solidFill>
                <a:latin typeface="+mj-lt"/>
                <a:ea typeface="+mj-ea"/>
                <a:cs typeface="+mj-cs"/>
              </a:rPr>
              <a:t>, understand, regulate and effectively use emotions in oneself and others to guide thinking, </a:t>
            </a:r>
            <a:r>
              <a:rPr lang="en-US" sz="1800" kern="1200" dirty="0" err="1">
                <a:solidFill>
                  <a:schemeClr val="tx1"/>
                </a:solidFill>
                <a:latin typeface="+mj-lt"/>
                <a:ea typeface="+mj-ea"/>
                <a:cs typeface="+mj-cs"/>
              </a:rPr>
              <a:t>behaviour</a:t>
            </a:r>
            <a:r>
              <a:rPr lang="en-US" sz="1800" kern="1200" dirty="0">
                <a:solidFill>
                  <a:schemeClr val="tx1"/>
                </a:solidFill>
                <a:latin typeface="+mj-lt"/>
                <a:ea typeface="+mj-ea"/>
                <a:cs typeface="+mj-cs"/>
              </a:rPr>
              <a:t> and interpersonal relationships. </a:t>
            </a:r>
            <a:r>
              <a:rPr lang="en-US" sz="1800" i="1" kern="1200" dirty="0">
                <a:solidFill>
                  <a:schemeClr val="tx1"/>
                </a:solidFill>
                <a:latin typeface="+mj-lt"/>
                <a:ea typeface="+mj-ea"/>
                <a:cs typeface="+mj-cs"/>
              </a:rPr>
              <a:t>(Goleman, 1998)</a:t>
            </a:r>
            <a:br>
              <a:rPr lang="en-US" sz="1800" kern="1200" dirty="0">
                <a:solidFill>
                  <a:schemeClr val="tx1"/>
                </a:solidFill>
                <a:latin typeface="+mj-lt"/>
                <a:ea typeface="+mj-ea"/>
                <a:cs typeface="+mj-cs"/>
              </a:rPr>
            </a:br>
            <a:endParaRPr lang="en-US" sz="1800"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B1C823DD-9DEC-E643-E22B-85148F62AE0D}"/>
              </a:ext>
            </a:extLst>
          </p:cNvPr>
          <p:cNvSpPr>
            <a:spLocks noGrp="1"/>
          </p:cNvSpPr>
          <p:nvPr>
            <p:ph type="body" sz="half" idx="2"/>
          </p:nvPr>
        </p:nvSpPr>
        <p:spPr>
          <a:xfrm>
            <a:off x="1137034" y="2198362"/>
            <a:ext cx="4958966" cy="3331581"/>
          </a:xfrm>
        </p:spPr>
        <p:txBody>
          <a:bodyPr vert="horz" lIns="91440" tIns="45720" rIns="91440" bIns="45720" rtlCol="0">
            <a:normAutofit lnSpcReduction="10000"/>
          </a:bodyPr>
          <a:lstStyle/>
          <a:p>
            <a:r>
              <a:rPr lang="en-US" sz="1700" b="1" dirty="0">
                <a:solidFill>
                  <a:srgbClr val="0070C0"/>
                </a:solidFill>
              </a:rPr>
              <a:t>Why is Emotional Intelligence Important for Leadership?</a:t>
            </a:r>
          </a:p>
          <a:p>
            <a:pPr marL="285750" indent="-228600">
              <a:buFont typeface="Arial" panose="020B0604020202020204" pitchFamily="34" charset="0"/>
              <a:buChar char="•"/>
            </a:pPr>
            <a:r>
              <a:rPr lang="en-US" sz="1700" dirty="0"/>
              <a:t>Enables leaders to build trust and strong interpersonal relationships. </a:t>
            </a:r>
          </a:p>
          <a:p>
            <a:pPr marL="285750" indent="-228600">
              <a:buFont typeface="Arial" panose="020B0604020202020204" pitchFamily="34" charset="0"/>
              <a:buChar char="•"/>
            </a:pPr>
            <a:r>
              <a:rPr lang="en-US" sz="1700" dirty="0"/>
              <a:t>Improves communication and collaboration within teams. </a:t>
            </a:r>
          </a:p>
          <a:p>
            <a:pPr marL="285750" indent="-228600">
              <a:buFont typeface="Arial" panose="020B0604020202020204" pitchFamily="34" charset="0"/>
              <a:buChar char="•"/>
            </a:pPr>
            <a:r>
              <a:rPr lang="en-US" sz="1700" dirty="0"/>
              <a:t>Supports conflict resolution and effective decision-making. </a:t>
            </a:r>
          </a:p>
          <a:p>
            <a:pPr marL="285750" indent="-228600">
              <a:buFont typeface="Arial" panose="020B0604020202020204" pitchFamily="34" charset="0"/>
              <a:buChar char="•"/>
            </a:pPr>
            <a:r>
              <a:rPr lang="en-US" sz="1700" dirty="0"/>
              <a:t>Increases employee engagement, motivation and </a:t>
            </a:r>
            <a:r>
              <a:rPr lang="en-US" sz="1700" dirty="0" err="1"/>
              <a:t>organisational</a:t>
            </a:r>
            <a:r>
              <a:rPr lang="en-US" sz="1700" dirty="0"/>
              <a:t> performance. </a:t>
            </a:r>
          </a:p>
          <a:p>
            <a:pPr marL="285750" indent="-228600">
              <a:buFont typeface="Arial" panose="020B0604020202020204" pitchFamily="34" charset="0"/>
              <a:buChar char="•"/>
            </a:pPr>
            <a:r>
              <a:rPr lang="en-US" sz="1700" dirty="0"/>
              <a:t>Creates psychologically safe working environments that encourage innovation.</a:t>
            </a:r>
          </a:p>
        </p:txBody>
      </p:sp>
      <p:sp>
        <p:nvSpPr>
          <p:cNvPr id="28" name="Freeform: Shape 2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 name="Group 6">
            <a:extLst>
              <a:ext uri="{FF2B5EF4-FFF2-40B4-BE49-F238E27FC236}">
                <a16:creationId xmlns:a16="http://schemas.microsoft.com/office/drawing/2014/main" id="{4054AF82-86C3-680D-FF3D-EA2035A7BC9E}"/>
              </a:ext>
            </a:extLst>
          </p:cNvPr>
          <p:cNvGrpSpPr/>
          <p:nvPr/>
        </p:nvGrpSpPr>
        <p:grpSpPr>
          <a:xfrm>
            <a:off x="5682344" y="2198362"/>
            <a:ext cx="5825530" cy="3252300"/>
            <a:chOff x="5183188" y="1111719"/>
            <a:chExt cx="6172200" cy="4625035"/>
          </a:xfrm>
          <a:scene3d>
            <a:camera prst="isometricOffAxis2Left" zoom="95000"/>
            <a:lightRig rig="flat" dir="t"/>
          </a:scene3d>
        </p:grpSpPr>
        <p:sp>
          <p:nvSpPr>
            <p:cNvPr id="8" name="Freeform: Shape 7">
              <a:extLst>
                <a:ext uri="{FF2B5EF4-FFF2-40B4-BE49-F238E27FC236}">
                  <a16:creationId xmlns:a16="http://schemas.microsoft.com/office/drawing/2014/main" id="{52426A5B-EDE3-734F-AEF6-040597B006C2}"/>
                </a:ext>
              </a:extLst>
            </p:cNvPr>
            <p:cNvSpPr/>
            <p:nvPr/>
          </p:nvSpPr>
          <p:spPr>
            <a:xfrm>
              <a:off x="7905127" y="1111719"/>
              <a:ext cx="1491615" cy="1714500"/>
            </a:xfrm>
            <a:custGeom>
              <a:avLst/>
              <a:gdLst>
                <a:gd name="csX0" fmla="*/ 0 w 1714499"/>
                <a:gd name="csY0" fmla="*/ 745807 h 1491614"/>
                <a:gd name="csX1" fmla="*/ 372904 w 1714499"/>
                <a:gd name="csY1" fmla="*/ 0 h 1491614"/>
                <a:gd name="csX2" fmla="*/ 1341596 w 1714499"/>
                <a:gd name="csY2" fmla="*/ 0 h 1491614"/>
                <a:gd name="csX3" fmla="*/ 1714499 w 1714499"/>
                <a:gd name="csY3" fmla="*/ 745807 h 1491614"/>
                <a:gd name="csX4" fmla="*/ 1341596 w 1714499"/>
                <a:gd name="csY4" fmla="*/ 1491614 h 1491614"/>
                <a:gd name="csX5" fmla="*/ 372904 w 1714499"/>
                <a:gd name="csY5" fmla="*/ 1491614 h 1491614"/>
                <a:gd name="csX6" fmla="*/ 0 w 1714499"/>
                <a:gd name="csY6" fmla="*/ 745807 h 149161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14499" h="1491614">
                  <a:moveTo>
                    <a:pt x="857249" y="0"/>
                  </a:moveTo>
                  <a:lnTo>
                    <a:pt x="1714498" y="324427"/>
                  </a:lnTo>
                  <a:lnTo>
                    <a:pt x="1714498" y="1167188"/>
                  </a:lnTo>
                  <a:lnTo>
                    <a:pt x="857250" y="1491614"/>
                  </a:lnTo>
                  <a:lnTo>
                    <a:pt x="1" y="1167188"/>
                  </a:lnTo>
                  <a:lnTo>
                    <a:pt x="1" y="324427"/>
                  </a:lnTo>
                  <a:lnTo>
                    <a:pt x="857249" y="0"/>
                  </a:lnTo>
                  <a:close/>
                </a:path>
              </a:pathLst>
            </a:custGeom>
            <a:sp3d extrusionH="381000" contourW="38100" prstMaterial="matte">
              <a:contourClr>
                <a:schemeClr val="lt1"/>
              </a:contourClr>
            </a:sp3d>
          </p:spPr>
          <p:style>
            <a:lnRef idx="0">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593" tIns="324327" rIns="289594" bIns="324326" numCol="1" spcCol="1270" anchor="ctr" anchorCtr="0">
              <a:noAutofit/>
            </a:bodyPr>
            <a:lstStyle/>
            <a:p>
              <a:pPr algn="ctr" defTabSz="400050">
                <a:lnSpc>
                  <a:spcPct val="90000"/>
                </a:lnSpc>
                <a:spcBef>
                  <a:spcPct val="0"/>
                </a:spcBef>
                <a:spcAft>
                  <a:spcPct val="35000"/>
                </a:spcAft>
              </a:pPr>
              <a:r>
                <a:rPr lang="en-US" sz="900" kern="1200">
                  <a:solidFill>
                    <a:schemeClr val="lt1"/>
                  </a:solidFill>
                  <a:latin typeface="+mn-lt"/>
                  <a:ea typeface="+mn-ea"/>
                  <a:cs typeface="+mn-cs"/>
                </a:rPr>
                <a:t>Self </a:t>
              </a:r>
              <a:r>
                <a:rPr lang="en-US" sz="1080" kern="1200">
                  <a:solidFill>
                    <a:schemeClr val="lt1"/>
                  </a:solidFill>
                  <a:latin typeface="+mn-lt"/>
                  <a:ea typeface="+mn-ea"/>
                  <a:cs typeface="+mn-cs"/>
                </a:rPr>
                <a:t>regulation</a:t>
              </a:r>
              <a:endParaRPr lang="en-GB" kern="1200"/>
            </a:p>
          </p:txBody>
        </p:sp>
        <p:sp>
          <p:nvSpPr>
            <p:cNvPr id="9" name="Freeform: Shape 8">
              <a:extLst>
                <a:ext uri="{FF2B5EF4-FFF2-40B4-BE49-F238E27FC236}">
                  <a16:creationId xmlns:a16="http://schemas.microsoft.com/office/drawing/2014/main" id="{4F1B33DF-FA7A-2881-B4A4-C7B47FE2A7CA}"/>
                </a:ext>
              </a:extLst>
            </p:cNvPr>
            <p:cNvSpPr/>
            <p:nvPr/>
          </p:nvSpPr>
          <p:spPr>
            <a:xfrm>
              <a:off x="9442006" y="1454619"/>
              <a:ext cx="1913382" cy="1028700"/>
            </a:xfrm>
            <a:custGeom>
              <a:avLst/>
              <a:gdLst>
                <a:gd name="csX0" fmla="*/ 0 w 1913382"/>
                <a:gd name="csY0" fmla="*/ 0 h 1028700"/>
                <a:gd name="csX1" fmla="*/ 1913382 w 1913382"/>
                <a:gd name="csY1" fmla="*/ 0 h 1028700"/>
                <a:gd name="csX2" fmla="*/ 1913382 w 1913382"/>
                <a:gd name="csY2" fmla="*/ 1028700 h 1028700"/>
                <a:gd name="csX3" fmla="*/ 0 w 1913382"/>
                <a:gd name="csY3" fmla="*/ 1028700 h 1028700"/>
                <a:gd name="csX4" fmla="*/ 0 w 1913382"/>
                <a:gd name="csY4" fmla="*/ 0 h 1028700"/>
              </a:gdLst>
              <a:ahLst/>
              <a:cxnLst>
                <a:cxn ang="0">
                  <a:pos x="csX0" y="csY0"/>
                </a:cxn>
                <a:cxn ang="0">
                  <a:pos x="csX1" y="csY1"/>
                </a:cxn>
                <a:cxn ang="0">
                  <a:pos x="csX2" y="csY2"/>
                </a:cxn>
                <a:cxn ang="0">
                  <a:pos x="csX3" y="csY3"/>
                </a:cxn>
                <a:cxn ang="0">
                  <a:pos x="csX4" y="csY4"/>
                </a:cxn>
              </a:cxnLst>
              <a:rect l="l" t="t" r="r" b="b"/>
              <a:pathLst>
                <a:path w="1913382" h="1028700">
                  <a:moveTo>
                    <a:pt x="0" y="0"/>
                  </a:moveTo>
                  <a:lnTo>
                    <a:pt x="1913382" y="0"/>
                  </a:lnTo>
                  <a:lnTo>
                    <a:pt x="1913382" y="1028700"/>
                  </a:lnTo>
                  <a:lnTo>
                    <a:pt x="0" y="10287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endParaRPr lang="en-GB" sz="1500" kern="1200"/>
            </a:p>
          </p:txBody>
        </p:sp>
        <p:sp>
          <p:nvSpPr>
            <p:cNvPr id="10" name="Freeform: Shape 9">
              <a:extLst>
                <a:ext uri="{FF2B5EF4-FFF2-40B4-BE49-F238E27FC236}">
                  <a16:creationId xmlns:a16="http://schemas.microsoft.com/office/drawing/2014/main" id="{2AE35EFC-9237-B981-6CC9-F064FF555B17}"/>
                </a:ext>
              </a:extLst>
            </p:cNvPr>
            <p:cNvSpPr/>
            <p:nvPr/>
          </p:nvSpPr>
          <p:spPr>
            <a:xfrm>
              <a:off x="6294183" y="1111719"/>
              <a:ext cx="1491615" cy="1714500"/>
            </a:xfrm>
            <a:custGeom>
              <a:avLst/>
              <a:gdLst>
                <a:gd name="csX0" fmla="*/ 0 w 1714499"/>
                <a:gd name="csY0" fmla="*/ 745807 h 1491614"/>
                <a:gd name="csX1" fmla="*/ 372904 w 1714499"/>
                <a:gd name="csY1" fmla="*/ 0 h 1491614"/>
                <a:gd name="csX2" fmla="*/ 1341596 w 1714499"/>
                <a:gd name="csY2" fmla="*/ 0 h 1491614"/>
                <a:gd name="csX3" fmla="*/ 1714499 w 1714499"/>
                <a:gd name="csY3" fmla="*/ 745807 h 1491614"/>
                <a:gd name="csX4" fmla="*/ 1341596 w 1714499"/>
                <a:gd name="csY4" fmla="*/ 1491614 h 1491614"/>
                <a:gd name="csX5" fmla="*/ 372904 w 1714499"/>
                <a:gd name="csY5" fmla="*/ 1491614 h 1491614"/>
                <a:gd name="csX6" fmla="*/ 0 w 1714499"/>
                <a:gd name="csY6" fmla="*/ 745807 h 149161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14499" h="1491614">
                  <a:moveTo>
                    <a:pt x="857249" y="0"/>
                  </a:moveTo>
                  <a:lnTo>
                    <a:pt x="1714498" y="324427"/>
                  </a:lnTo>
                  <a:lnTo>
                    <a:pt x="1714498" y="1167188"/>
                  </a:lnTo>
                  <a:lnTo>
                    <a:pt x="857250" y="1491614"/>
                  </a:lnTo>
                  <a:lnTo>
                    <a:pt x="1" y="1167188"/>
                  </a:lnTo>
                  <a:lnTo>
                    <a:pt x="1" y="324427"/>
                  </a:lnTo>
                  <a:lnTo>
                    <a:pt x="857249" y="0"/>
                  </a:lnTo>
                  <a:close/>
                </a:path>
              </a:pathLst>
            </a:custGeom>
            <a:sp3d extrusionH="381000" contourW="38100" prstMaterial="matte">
              <a:contourClr>
                <a:schemeClr val="lt1"/>
              </a:contourClr>
            </a:sp3d>
          </p:spPr>
          <p:style>
            <a:lnRef idx="0">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443" tIns="267177" rIns="232444" bIns="267176" numCol="1" spcCol="1270" anchor="ctr" anchorCtr="0">
              <a:noAutofit/>
            </a:bodyPr>
            <a:lstStyle/>
            <a:p>
              <a:pPr algn="ctr" defTabSz="506730">
                <a:lnSpc>
                  <a:spcPct val="90000"/>
                </a:lnSpc>
                <a:spcBef>
                  <a:spcPct val="0"/>
                </a:spcBef>
                <a:spcAft>
                  <a:spcPct val="35000"/>
                </a:spcAft>
              </a:pPr>
              <a:r>
                <a:rPr lang="en-US" sz="1140" kern="1200">
                  <a:solidFill>
                    <a:schemeClr val="lt1"/>
                  </a:solidFill>
                  <a:latin typeface="+mn-lt"/>
                  <a:ea typeface="+mn-ea"/>
                  <a:cs typeface="+mn-cs"/>
                </a:rPr>
                <a:t>Self </a:t>
              </a:r>
              <a:r>
                <a:rPr lang="en-US" sz="1080" kern="1200">
                  <a:solidFill>
                    <a:schemeClr val="lt1"/>
                  </a:solidFill>
                  <a:latin typeface="+mn-lt"/>
                  <a:ea typeface="+mn-ea"/>
                  <a:cs typeface="+mn-cs"/>
                </a:rPr>
                <a:t>awareness</a:t>
              </a:r>
              <a:endParaRPr lang="en-GB" kern="1200"/>
            </a:p>
          </p:txBody>
        </p:sp>
        <p:sp>
          <p:nvSpPr>
            <p:cNvPr id="11" name="Freeform: Shape 10">
              <a:extLst>
                <a:ext uri="{FF2B5EF4-FFF2-40B4-BE49-F238E27FC236}">
                  <a16:creationId xmlns:a16="http://schemas.microsoft.com/office/drawing/2014/main" id="{31AD1674-70BD-883C-534F-F800517D41D4}"/>
                </a:ext>
              </a:extLst>
            </p:cNvPr>
            <p:cNvSpPr/>
            <p:nvPr/>
          </p:nvSpPr>
          <p:spPr>
            <a:xfrm>
              <a:off x="7096569" y="2566987"/>
              <a:ext cx="1491615" cy="1714500"/>
            </a:xfrm>
            <a:custGeom>
              <a:avLst/>
              <a:gdLst>
                <a:gd name="csX0" fmla="*/ 0 w 1714499"/>
                <a:gd name="csY0" fmla="*/ 745807 h 1491614"/>
                <a:gd name="csX1" fmla="*/ 372904 w 1714499"/>
                <a:gd name="csY1" fmla="*/ 0 h 1491614"/>
                <a:gd name="csX2" fmla="*/ 1341596 w 1714499"/>
                <a:gd name="csY2" fmla="*/ 0 h 1491614"/>
                <a:gd name="csX3" fmla="*/ 1714499 w 1714499"/>
                <a:gd name="csY3" fmla="*/ 745807 h 1491614"/>
                <a:gd name="csX4" fmla="*/ 1341596 w 1714499"/>
                <a:gd name="csY4" fmla="*/ 1491614 h 1491614"/>
                <a:gd name="csX5" fmla="*/ 372904 w 1714499"/>
                <a:gd name="csY5" fmla="*/ 1491614 h 1491614"/>
                <a:gd name="csX6" fmla="*/ 0 w 1714499"/>
                <a:gd name="csY6" fmla="*/ 745807 h 149161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14499" h="1491614">
                  <a:moveTo>
                    <a:pt x="857249" y="0"/>
                  </a:moveTo>
                  <a:lnTo>
                    <a:pt x="1714498" y="324427"/>
                  </a:lnTo>
                  <a:lnTo>
                    <a:pt x="1714498" y="1167188"/>
                  </a:lnTo>
                  <a:lnTo>
                    <a:pt x="857250" y="1491614"/>
                  </a:lnTo>
                  <a:lnTo>
                    <a:pt x="1" y="1167188"/>
                  </a:lnTo>
                  <a:lnTo>
                    <a:pt x="1" y="324427"/>
                  </a:lnTo>
                  <a:lnTo>
                    <a:pt x="857249" y="0"/>
                  </a:lnTo>
                  <a:close/>
                </a:path>
              </a:pathLst>
            </a:custGeom>
            <a:sp3d extrusionH="381000" contourW="38100" prstMaterial="matte">
              <a:contourClr>
                <a:schemeClr val="lt1"/>
              </a:contourClr>
            </a:sp3d>
          </p:spPr>
          <p:style>
            <a:lnRef idx="0">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593" tIns="324327" rIns="289594" bIns="324326" numCol="1" spcCol="1270" anchor="ctr" anchorCtr="0">
              <a:noAutofit/>
            </a:bodyPr>
            <a:lstStyle/>
            <a:p>
              <a:pPr algn="ctr" defTabSz="400050">
                <a:lnSpc>
                  <a:spcPct val="90000"/>
                </a:lnSpc>
                <a:spcBef>
                  <a:spcPct val="0"/>
                </a:spcBef>
                <a:spcAft>
                  <a:spcPct val="35000"/>
                </a:spcAft>
              </a:pPr>
              <a:r>
                <a:rPr lang="en-US" sz="960" kern="1200">
                  <a:solidFill>
                    <a:schemeClr val="lt1"/>
                  </a:solidFill>
                  <a:latin typeface="+mn-lt"/>
                  <a:ea typeface="+mn-ea"/>
                  <a:cs typeface="+mn-cs"/>
                </a:rPr>
                <a:t>Motivation</a:t>
              </a:r>
              <a:endParaRPr lang="en-GB" sz="1600" kern="1200"/>
            </a:p>
          </p:txBody>
        </p:sp>
        <p:sp>
          <p:nvSpPr>
            <p:cNvPr id="12" name="Freeform: Shape 11">
              <a:extLst>
                <a:ext uri="{FF2B5EF4-FFF2-40B4-BE49-F238E27FC236}">
                  <a16:creationId xmlns:a16="http://schemas.microsoft.com/office/drawing/2014/main" id="{254EBC14-227D-ED1A-420A-08E0841765AE}"/>
                </a:ext>
              </a:extLst>
            </p:cNvPr>
            <p:cNvSpPr/>
            <p:nvPr/>
          </p:nvSpPr>
          <p:spPr>
            <a:xfrm>
              <a:off x="5183188" y="2909887"/>
              <a:ext cx="1851660" cy="1028700"/>
            </a:xfrm>
            <a:custGeom>
              <a:avLst/>
              <a:gdLst>
                <a:gd name="csX0" fmla="*/ 0 w 1851660"/>
                <a:gd name="csY0" fmla="*/ 0 h 1028700"/>
                <a:gd name="csX1" fmla="*/ 1851660 w 1851660"/>
                <a:gd name="csY1" fmla="*/ 0 h 1028700"/>
                <a:gd name="csX2" fmla="*/ 1851660 w 1851660"/>
                <a:gd name="csY2" fmla="*/ 1028700 h 1028700"/>
                <a:gd name="csX3" fmla="*/ 0 w 1851660"/>
                <a:gd name="csY3" fmla="*/ 1028700 h 1028700"/>
                <a:gd name="csX4" fmla="*/ 0 w 1851660"/>
                <a:gd name="csY4" fmla="*/ 0 h 1028700"/>
              </a:gdLst>
              <a:ahLst/>
              <a:cxnLst>
                <a:cxn ang="0">
                  <a:pos x="csX0" y="csY0"/>
                </a:cxn>
                <a:cxn ang="0">
                  <a:pos x="csX1" y="csY1"/>
                </a:cxn>
                <a:cxn ang="0">
                  <a:pos x="csX2" y="csY2"/>
                </a:cxn>
                <a:cxn ang="0">
                  <a:pos x="csX3" y="csY3"/>
                </a:cxn>
                <a:cxn ang="0">
                  <a:pos x="csX4" y="csY4"/>
                </a:cxn>
              </a:cxnLst>
              <a:rect l="l" t="t" r="r" b="b"/>
              <a:pathLst>
                <a:path w="1851660" h="1028700">
                  <a:moveTo>
                    <a:pt x="0" y="0"/>
                  </a:moveTo>
                  <a:lnTo>
                    <a:pt x="1851660" y="0"/>
                  </a:lnTo>
                  <a:lnTo>
                    <a:pt x="1851660" y="1028700"/>
                  </a:lnTo>
                  <a:lnTo>
                    <a:pt x="0" y="10287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7150" tIns="57150" rIns="57150" bIns="57150" numCol="1" spcCol="1270" anchor="ctr" anchorCtr="0">
              <a:noAutofit/>
            </a:bodyPr>
            <a:lstStyle/>
            <a:p>
              <a:pPr marL="0" lvl="0" indent="0" algn="r" defTabSz="666750">
                <a:lnSpc>
                  <a:spcPct val="90000"/>
                </a:lnSpc>
                <a:spcBef>
                  <a:spcPct val="0"/>
                </a:spcBef>
                <a:spcAft>
                  <a:spcPct val="35000"/>
                </a:spcAft>
                <a:buNone/>
              </a:pPr>
              <a:endParaRPr lang="en-GB" sz="1500" kern="1200"/>
            </a:p>
          </p:txBody>
        </p:sp>
        <p:sp>
          <p:nvSpPr>
            <p:cNvPr id="13" name="Freeform: Shape 12">
              <a:extLst>
                <a:ext uri="{FF2B5EF4-FFF2-40B4-BE49-F238E27FC236}">
                  <a16:creationId xmlns:a16="http://schemas.microsoft.com/office/drawing/2014/main" id="{027B6AEA-8892-FAA1-8334-60388CC6DC3B}"/>
                </a:ext>
              </a:extLst>
            </p:cNvPr>
            <p:cNvSpPr/>
            <p:nvPr/>
          </p:nvSpPr>
          <p:spPr>
            <a:xfrm>
              <a:off x="8707513" y="2566987"/>
              <a:ext cx="1491615" cy="1714500"/>
            </a:xfrm>
            <a:custGeom>
              <a:avLst/>
              <a:gdLst>
                <a:gd name="csX0" fmla="*/ 0 w 1714499"/>
                <a:gd name="csY0" fmla="*/ 745807 h 1491614"/>
                <a:gd name="csX1" fmla="*/ 372904 w 1714499"/>
                <a:gd name="csY1" fmla="*/ 0 h 1491614"/>
                <a:gd name="csX2" fmla="*/ 1341596 w 1714499"/>
                <a:gd name="csY2" fmla="*/ 0 h 1491614"/>
                <a:gd name="csX3" fmla="*/ 1714499 w 1714499"/>
                <a:gd name="csY3" fmla="*/ 745807 h 1491614"/>
                <a:gd name="csX4" fmla="*/ 1341596 w 1714499"/>
                <a:gd name="csY4" fmla="*/ 1491614 h 1491614"/>
                <a:gd name="csX5" fmla="*/ 372904 w 1714499"/>
                <a:gd name="csY5" fmla="*/ 1491614 h 1491614"/>
                <a:gd name="csX6" fmla="*/ 0 w 1714499"/>
                <a:gd name="csY6" fmla="*/ 745807 h 149161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14499" h="1491614">
                  <a:moveTo>
                    <a:pt x="857249" y="0"/>
                  </a:moveTo>
                  <a:lnTo>
                    <a:pt x="1714498" y="324427"/>
                  </a:lnTo>
                  <a:lnTo>
                    <a:pt x="1714498" y="1167188"/>
                  </a:lnTo>
                  <a:lnTo>
                    <a:pt x="857250" y="1491614"/>
                  </a:lnTo>
                  <a:lnTo>
                    <a:pt x="1" y="1167188"/>
                  </a:lnTo>
                  <a:lnTo>
                    <a:pt x="1" y="324427"/>
                  </a:lnTo>
                  <a:lnTo>
                    <a:pt x="857249" y="0"/>
                  </a:lnTo>
                  <a:close/>
                </a:path>
              </a:pathLst>
            </a:custGeom>
            <a:sp3d extrusionH="381000" contourW="38100" prstMaterial="matte">
              <a:contourClr>
                <a:schemeClr val="lt1"/>
              </a:contourClr>
            </a:sp3d>
          </p:spPr>
          <p:style>
            <a:lnRef idx="0">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443" tIns="267177" rIns="232444" bIns="267176" numCol="1" spcCol="1270" anchor="ctr" anchorCtr="0">
              <a:noAutofit/>
            </a:bodyPr>
            <a:lstStyle/>
            <a:p>
              <a:pPr algn="ctr" defTabSz="560070">
                <a:lnSpc>
                  <a:spcPct val="90000"/>
                </a:lnSpc>
                <a:spcBef>
                  <a:spcPct val="0"/>
                </a:spcBef>
                <a:spcAft>
                  <a:spcPct val="35000"/>
                </a:spcAft>
              </a:pPr>
              <a:r>
                <a:rPr lang="en-US" sz="1200" kern="1200">
                  <a:solidFill>
                    <a:schemeClr val="lt1"/>
                  </a:solidFill>
                  <a:latin typeface="+mn-lt"/>
                  <a:ea typeface="+mn-ea"/>
                  <a:cs typeface="+mn-cs"/>
                </a:rPr>
                <a:t>Empathy</a:t>
              </a:r>
              <a:endParaRPr lang="en-GB" sz="2000" kern="1200"/>
            </a:p>
          </p:txBody>
        </p:sp>
        <p:sp>
          <p:nvSpPr>
            <p:cNvPr id="14" name="Freeform: Shape 13">
              <a:extLst>
                <a:ext uri="{FF2B5EF4-FFF2-40B4-BE49-F238E27FC236}">
                  <a16:creationId xmlns:a16="http://schemas.microsoft.com/office/drawing/2014/main" id="{AB39CF4A-7F12-DE8E-9C07-E19F15A3249F}"/>
                </a:ext>
              </a:extLst>
            </p:cNvPr>
            <p:cNvSpPr/>
            <p:nvPr/>
          </p:nvSpPr>
          <p:spPr>
            <a:xfrm>
              <a:off x="7905127" y="4022254"/>
              <a:ext cx="1491615" cy="1714500"/>
            </a:xfrm>
            <a:custGeom>
              <a:avLst/>
              <a:gdLst>
                <a:gd name="csX0" fmla="*/ 0 w 1714499"/>
                <a:gd name="csY0" fmla="*/ 745807 h 1491614"/>
                <a:gd name="csX1" fmla="*/ 372904 w 1714499"/>
                <a:gd name="csY1" fmla="*/ 0 h 1491614"/>
                <a:gd name="csX2" fmla="*/ 1341596 w 1714499"/>
                <a:gd name="csY2" fmla="*/ 0 h 1491614"/>
                <a:gd name="csX3" fmla="*/ 1714499 w 1714499"/>
                <a:gd name="csY3" fmla="*/ 745807 h 1491614"/>
                <a:gd name="csX4" fmla="*/ 1341596 w 1714499"/>
                <a:gd name="csY4" fmla="*/ 1491614 h 1491614"/>
                <a:gd name="csX5" fmla="*/ 372904 w 1714499"/>
                <a:gd name="csY5" fmla="*/ 1491614 h 1491614"/>
                <a:gd name="csX6" fmla="*/ 0 w 1714499"/>
                <a:gd name="csY6" fmla="*/ 745807 h 149161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714499" h="1491614">
                  <a:moveTo>
                    <a:pt x="857249" y="0"/>
                  </a:moveTo>
                  <a:lnTo>
                    <a:pt x="1714498" y="324427"/>
                  </a:lnTo>
                  <a:lnTo>
                    <a:pt x="1714498" y="1167188"/>
                  </a:lnTo>
                  <a:lnTo>
                    <a:pt x="857250" y="1491614"/>
                  </a:lnTo>
                  <a:lnTo>
                    <a:pt x="1" y="1167188"/>
                  </a:lnTo>
                  <a:lnTo>
                    <a:pt x="1" y="324427"/>
                  </a:lnTo>
                  <a:lnTo>
                    <a:pt x="857249" y="0"/>
                  </a:lnTo>
                  <a:close/>
                </a:path>
              </a:pathLst>
            </a:custGeom>
            <a:sp3d extrusionH="381000" contourW="38100" prstMaterial="matte">
              <a:contourClr>
                <a:schemeClr val="lt1"/>
              </a:contourClr>
            </a:sp3d>
          </p:spPr>
          <p:style>
            <a:lnRef idx="0">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89593" tIns="324327" rIns="289594" bIns="324326" numCol="1" spcCol="1270" anchor="ctr" anchorCtr="0">
              <a:noAutofit/>
            </a:bodyPr>
            <a:lstStyle/>
            <a:p>
              <a:pPr algn="ctr" defTabSz="400050">
                <a:lnSpc>
                  <a:spcPct val="90000"/>
                </a:lnSpc>
                <a:spcBef>
                  <a:spcPct val="0"/>
                </a:spcBef>
                <a:spcAft>
                  <a:spcPct val="35000"/>
                </a:spcAft>
              </a:pPr>
              <a:r>
                <a:rPr lang="en-US" sz="1080" kern="1200">
                  <a:solidFill>
                    <a:schemeClr val="lt1"/>
                  </a:solidFill>
                  <a:latin typeface="+mn-lt"/>
                  <a:ea typeface="+mn-ea"/>
                  <a:cs typeface="+mn-cs"/>
                </a:rPr>
                <a:t>Relationship</a:t>
              </a:r>
              <a:r>
                <a:rPr lang="en-US" sz="900" kern="1200">
                  <a:solidFill>
                    <a:schemeClr val="lt1"/>
                  </a:solidFill>
                  <a:latin typeface="+mn-lt"/>
                  <a:ea typeface="+mn-ea"/>
                  <a:cs typeface="+mn-cs"/>
                </a:rPr>
                <a:t> </a:t>
              </a:r>
              <a:r>
                <a:rPr lang="en-US" sz="1080" kern="1200">
                  <a:solidFill>
                    <a:schemeClr val="lt1"/>
                  </a:solidFill>
                  <a:latin typeface="+mn-lt"/>
                  <a:ea typeface="+mn-ea"/>
                  <a:cs typeface="+mn-cs"/>
                </a:rPr>
                <a:t>Management</a:t>
              </a:r>
            </a:p>
            <a:p>
              <a:pPr marL="0" lvl="0" indent="0" algn="ctr" defTabSz="666750">
                <a:lnSpc>
                  <a:spcPct val="90000"/>
                </a:lnSpc>
                <a:spcBef>
                  <a:spcPct val="0"/>
                </a:spcBef>
                <a:spcAft>
                  <a:spcPct val="35000"/>
                </a:spcAft>
                <a:buNone/>
              </a:pPr>
              <a:endParaRPr lang="en-GB" sz="1500" kern="1200"/>
            </a:p>
          </p:txBody>
        </p:sp>
        <p:sp>
          <p:nvSpPr>
            <p:cNvPr id="15" name="Freeform: Shape 14">
              <a:extLst>
                <a:ext uri="{FF2B5EF4-FFF2-40B4-BE49-F238E27FC236}">
                  <a16:creationId xmlns:a16="http://schemas.microsoft.com/office/drawing/2014/main" id="{47B81E2F-C81A-AECA-EAD2-49468F73A896}"/>
                </a:ext>
              </a:extLst>
            </p:cNvPr>
            <p:cNvSpPr/>
            <p:nvPr/>
          </p:nvSpPr>
          <p:spPr>
            <a:xfrm>
              <a:off x="9442006" y="4365155"/>
              <a:ext cx="1913382" cy="1028700"/>
            </a:xfrm>
            <a:custGeom>
              <a:avLst/>
              <a:gdLst>
                <a:gd name="csX0" fmla="*/ 0 w 1913382"/>
                <a:gd name="csY0" fmla="*/ 0 h 1028700"/>
                <a:gd name="csX1" fmla="*/ 1913382 w 1913382"/>
                <a:gd name="csY1" fmla="*/ 0 h 1028700"/>
                <a:gd name="csX2" fmla="*/ 1913382 w 1913382"/>
                <a:gd name="csY2" fmla="*/ 1028700 h 1028700"/>
                <a:gd name="csX3" fmla="*/ 0 w 1913382"/>
                <a:gd name="csY3" fmla="*/ 1028700 h 1028700"/>
                <a:gd name="csX4" fmla="*/ 0 w 1913382"/>
                <a:gd name="csY4" fmla="*/ 0 h 1028700"/>
              </a:gdLst>
              <a:ahLst/>
              <a:cxnLst>
                <a:cxn ang="0">
                  <a:pos x="csX0" y="csY0"/>
                </a:cxn>
                <a:cxn ang="0">
                  <a:pos x="csX1" y="csY1"/>
                </a:cxn>
                <a:cxn ang="0">
                  <a:pos x="csX2" y="csY2"/>
                </a:cxn>
                <a:cxn ang="0">
                  <a:pos x="csX3" y="csY3"/>
                </a:cxn>
                <a:cxn ang="0">
                  <a:pos x="csX4" y="csY4"/>
                </a:cxn>
              </a:cxnLst>
              <a:rect l="l" t="t" r="r" b="b"/>
              <a:pathLst>
                <a:path w="1913382" h="1028700">
                  <a:moveTo>
                    <a:pt x="0" y="0"/>
                  </a:moveTo>
                  <a:lnTo>
                    <a:pt x="1913382" y="0"/>
                  </a:lnTo>
                  <a:lnTo>
                    <a:pt x="1913382" y="1028700"/>
                  </a:lnTo>
                  <a:lnTo>
                    <a:pt x="0" y="10287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endParaRPr lang="en-GB" sz="1500" kern="1200"/>
            </a:p>
          </p:txBody>
        </p:sp>
      </p:grpSp>
      <p:sp>
        <p:nvSpPr>
          <p:cNvPr id="17" name="TextBox 16">
            <a:extLst>
              <a:ext uri="{FF2B5EF4-FFF2-40B4-BE49-F238E27FC236}">
                <a16:creationId xmlns:a16="http://schemas.microsoft.com/office/drawing/2014/main" id="{F5E2A8CC-3D8E-1E73-0CBC-3D85B1077CE1}"/>
              </a:ext>
            </a:extLst>
          </p:cNvPr>
          <p:cNvSpPr txBox="1"/>
          <p:nvPr/>
        </p:nvSpPr>
        <p:spPr>
          <a:xfrm>
            <a:off x="1219200" y="5666469"/>
            <a:ext cx="10036629" cy="923330"/>
          </a:xfrm>
          <a:prstGeom prst="rect">
            <a:avLst/>
          </a:prstGeom>
          <a:noFill/>
        </p:spPr>
        <p:txBody>
          <a:bodyPr wrap="square" rtlCol="0">
            <a:spAutoFit/>
          </a:bodyPr>
          <a:lstStyle/>
          <a:p>
            <a:r>
              <a:rPr lang="en-GB" b="1" i="1" dirty="0"/>
              <a:t>Emotional Intelligence is increasingly recognised as a key leadership capability. However, researchers argue that it should complement rather than replace technical expertise, strategic thinking and managerial competence.</a:t>
            </a:r>
          </a:p>
        </p:txBody>
      </p:sp>
    </p:spTree>
    <p:extLst>
      <p:ext uri="{BB962C8B-B14F-4D97-AF65-F5344CB8AC3E}">
        <p14:creationId xmlns:p14="http://schemas.microsoft.com/office/powerpoint/2010/main" val="1879093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D207A-DC3D-61BA-4606-3805E3BC8BAC}"/>
              </a:ext>
            </a:extLst>
          </p:cNvPr>
          <p:cNvSpPr>
            <a:spLocks noGrp="1"/>
          </p:cNvSpPr>
          <p:nvPr>
            <p:ph type="title"/>
          </p:nvPr>
        </p:nvSpPr>
        <p:spPr>
          <a:xfrm>
            <a:off x="839788" y="457200"/>
            <a:ext cx="10512424" cy="1600200"/>
          </a:xfrm>
        </p:spPr>
        <p:txBody>
          <a:bodyPr>
            <a:normAutofit fontScale="90000"/>
          </a:bodyPr>
          <a:lstStyle/>
          <a:p>
            <a:r>
              <a:rPr lang="en-GB" sz="2400" b="1" dirty="0">
                <a:solidFill>
                  <a:srgbClr val="0070C0"/>
                </a:solidFill>
              </a:rPr>
              <a:t>Goleman's Emotional Intelligence Model: Five Competencies of Effective Leadership</a:t>
            </a:r>
            <a:br>
              <a:rPr lang="en-GB" sz="2400" b="1" dirty="0">
                <a:solidFill>
                  <a:srgbClr val="0070C0"/>
                </a:solidFill>
              </a:rPr>
            </a:br>
            <a:r>
              <a:rPr lang="en-GB" sz="2400" dirty="0"/>
              <a:t>According to Goleman, leaders with high Emotional Intelligence are better equipped to inspire employees, manage change and build collaborative organisational cultures.</a:t>
            </a:r>
            <a:endParaRPr lang="en-GB" sz="2200" b="1" dirty="0">
              <a:solidFill>
                <a:srgbClr val="0070C0"/>
              </a:solidFill>
            </a:endParaRPr>
          </a:p>
        </p:txBody>
      </p:sp>
      <p:sp>
        <p:nvSpPr>
          <p:cNvPr id="4" name="Text Placeholder 3">
            <a:extLst>
              <a:ext uri="{FF2B5EF4-FFF2-40B4-BE49-F238E27FC236}">
                <a16:creationId xmlns:a16="http://schemas.microsoft.com/office/drawing/2014/main" id="{C3DFA0F9-ADC7-84BA-181D-3A60A06BEAD1}"/>
              </a:ext>
            </a:extLst>
          </p:cNvPr>
          <p:cNvSpPr>
            <a:spLocks noGrp="1"/>
          </p:cNvSpPr>
          <p:nvPr>
            <p:ph type="body" sz="half" idx="2"/>
          </p:nvPr>
        </p:nvSpPr>
        <p:spPr>
          <a:xfrm>
            <a:off x="839788" y="2057400"/>
            <a:ext cx="5985555" cy="4343400"/>
          </a:xfrm>
        </p:spPr>
        <p:txBody>
          <a:bodyPr>
            <a:normAutofit lnSpcReduction="10000"/>
          </a:bodyPr>
          <a:lstStyle/>
          <a:p>
            <a:endParaRPr lang="en-GB" b="1" dirty="0"/>
          </a:p>
          <a:p>
            <a:pPr marL="285750" indent="-285750">
              <a:buFont typeface="Arial" panose="020B0604020202020204" pitchFamily="34" charset="0"/>
              <a:buChar char="•"/>
            </a:pPr>
            <a:r>
              <a:rPr lang="en-GB" sz="2000" b="1" dirty="0"/>
              <a:t>Self-awareness</a:t>
            </a:r>
          </a:p>
          <a:p>
            <a:r>
              <a:rPr lang="en-GB" dirty="0"/>
              <a:t>Recognising one's own emotions, strengths and weaknesses. </a:t>
            </a:r>
          </a:p>
          <a:p>
            <a:pPr marL="285750" indent="-285750">
              <a:buFont typeface="Arial" panose="020B0604020202020204" pitchFamily="34" charset="0"/>
              <a:buChar char="•"/>
            </a:pPr>
            <a:r>
              <a:rPr lang="en-GB" sz="2000" b="1" dirty="0"/>
              <a:t>Self-regulation</a:t>
            </a:r>
          </a:p>
          <a:p>
            <a:r>
              <a:rPr lang="en-GB" dirty="0"/>
              <a:t>Managing emotions and responding calmly under pressure. </a:t>
            </a:r>
          </a:p>
          <a:p>
            <a:pPr marL="285750" indent="-285750">
              <a:buFont typeface="Arial" panose="020B0604020202020204" pitchFamily="34" charset="0"/>
              <a:buChar char="•"/>
            </a:pPr>
            <a:r>
              <a:rPr lang="en-GB" sz="2000" b="1" dirty="0"/>
              <a:t>Motivation</a:t>
            </a:r>
          </a:p>
          <a:p>
            <a:r>
              <a:rPr lang="en-GB" dirty="0"/>
              <a:t>Maintaining commitment, resilience and achieving organisational goals. </a:t>
            </a:r>
          </a:p>
          <a:p>
            <a:pPr marL="285750" indent="-285750">
              <a:buFont typeface="Arial" panose="020B0604020202020204" pitchFamily="34" charset="0"/>
              <a:buChar char="•"/>
            </a:pPr>
            <a:r>
              <a:rPr lang="en-GB" sz="2000" b="1" dirty="0"/>
              <a:t>Empathy</a:t>
            </a:r>
          </a:p>
          <a:p>
            <a:r>
              <a:rPr lang="en-GB" dirty="0"/>
              <a:t>Understanding the emotions and perspectives of others. </a:t>
            </a:r>
          </a:p>
          <a:p>
            <a:pPr marL="285750" indent="-285750">
              <a:buFont typeface="Arial" panose="020B0604020202020204" pitchFamily="34" charset="0"/>
              <a:buChar char="•"/>
            </a:pPr>
            <a:r>
              <a:rPr lang="en-GB" sz="2000" b="1" dirty="0"/>
              <a:t>Social Skills</a:t>
            </a:r>
          </a:p>
          <a:p>
            <a:r>
              <a:rPr lang="en-GB" dirty="0"/>
              <a:t>Building relationships, influencing others and managing conflict effectively.</a:t>
            </a:r>
          </a:p>
          <a:p>
            <a:endParaRPr lang="en-GB" dirty="0"/>
          </a:p>
        </p:txBody>
      </p:sp>
      <p:pic>
        <p:nvPicPr>
          <p:cNvPr id="6" name="Picture 2" descr="A Milestone of Intelligent Development: Daniel Goleman's Emotional  Intelligence Theory - Experianta">
            <a:extLst>
              <a:ext uri="{FF2B5EF4-FFF2-40B4-BE49-F238E27FC236}">
                <a16:creationId xmlns:a16="http://schemas.microsoft.com/office/drawing/2014/main" id="{9A7336BB-AA81-7425-7AB6-6B51EBDEB22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09657" y="2057400"/>
            <a:ext cx="4845732" cy="3973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98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803386D-8EC0-490A-9296-FAFCF1AD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7" name="Rectangle 26">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E6A781BA-2341-444F-811D-870633C4F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E6D0A914-B01E-919E-BBBD-97849B5D4A16}"/>
              </a:ext>
            </a:extLst>
          </p:cNvPr>
          <p:cNvSpPr>
            <a:spLocks noGrp="1"/>
          </p:cNvSpPr>
          <p:nvPr>
            <p:ph type="title"/>
          </p:nvPr>
        </p:nvSpPr>
        <p:spPr>
          <a:xfrm>
            <a:off x="1191965" y="552810"/>
            <a:ext cx="4804659" cy="2228759"/>
          </a:xfrm>
        </p:spPr>
        <p:txBody>
          <a:bodyPr vert="horz" lIns="91440" tIns="45720" rIns="91440" bIns="45720" rtlCol="0" anchor="b">
            <a:normAutofit/>
          </a:bodyPr>
          <a:lstStyle/>
          <a:p>
            <a:r>
              <a:rPr lang="en-US" sz="2400" b="1" dirty="0">
                <a:solidFill>
                  <a:srgbClr val="0070C0"/>
                </a:solidFill>
              </a:rPr>
              <a:t>Applying Emotional Intelligence in Leadership</a:t>
            </a:r>
            <a:br>
              <a:rPr lang="en-US" sz="1900" b="1" dirty="0"/>
            </a:br>
            <a:r>
              <a:rPr lang="en-US" sz="1900" dirty="0"/>
              <a:t>Satya Nadella transformed Microsoft's </a:t>
            </a:r>
            <a:r>
              <a:rPr lang="en-US" sz="1900" dirty="0" err="1"/>
              <a:t>organisational</a:t>
            </a:r>
            <a:r>
              <a:rPr lang="en-US" sz="1900" dirty="0"/>
              <a:t> culture by promoting empathy, collaboration and continuous learning, demonstrating several competencies from Goleman's Emotional Intelligence Model.</a:t>
            </a:r>
            <a:endParaRPr lang="en-US" sz="1900" b="1" dirty="0"/>
          </a:p>
        </p:txBody>
      </p:sp>
      <p:sp>
        <p:nvSpPr>
          <p:cNvPr id="15" name="TextBox 14">
            <a:extLst>
              <a:ext uri="{FF2B5EF4-FFF2-40B4-BE49-F238E27FC236}">
                <a16:creationId xmlns:a16="http://schemas.microsoft.com/office/drawing/2014/main" id="{310BD8F5-9948-D3DA-3239-B1D7436BF41F}"/>
              </a:ext>
            </a:extLst>
          </p:cNvPr>
          <p:cNvSpPr txBox="1"/>
          <p:nvPr/>
        </p:nvSpPr>
        <p:spPr>
          <a:xfrm>
            <a:off x="1191965" y="3655926"/>
            <a:ext cx="4804659" cy="3341075"/>
          </a:xfrm>
          <a:prstGeom prst="rect">
            <a:avLst/>
          </a:prstGeom>
        </p:spPr>
        <p:txBody>
          <a:bodyPr vert="horz" lIns="91440" tIns="45720" rIns="91440" bIns="45720" rtlCol="0" anchor="t">
            <a:normAutofit/>
          </a:bodyPr>
          <a:lstStyle/>
          <a:p>
            <a:pPr>
              <a:lnSpc>
                <a:spcPct val="90000"/>
              </a:lnSpc>
              <a:spcAft>
                <a:spcPts val="600"/>
              </a:spcAft>
            </a:pPr>
            <a:r>
              <a:rPr lang="en-US" sz="2400" b="1" dirty="0">
                <a:solidFill>
                  <a:srgbClr val="0070C0"/>
                </a:solidFill>
              </a:rPr>
              <a:t>Leadership Outcomes</a:t>
            </a:r>
          </a:p>
          <a:p>
            <a:pPr marL="285750" indent="-228600">
              <a:lnSpc>
                <a:spcPct val="90000"/>
              </a:lnSpc>
              <a:spcAft>
                <a:spcPts val="600"/>
              </a:spcAft>
              <a:buFont typeface="Arial" panose="020B0604020202020204" pitchFamily="34" charset="0"/>
              <a:buChar char="•"/>
            </a:pPr>
            <a:r>
              <a:rPr lang="en-US" dirty="0"/>
              <a:t>Improved </a:t>
            </a:r>
            <a:r>
              <a:rPr lang="en-US" dirty="0" err="1"/>
              <a:t>organisational</a:t>
            </a:r>
            <a:r>
              <a:rPr lang="en-US" dirty="0"/>
              <a:t> culture. </a:t>
            </a:r>
          </a:p>
          <a:p>
            <a:pPr marL="285750" indent="-228600">
              <a:lnSpc>
                <a:spcPct val="90000"/>
              </a:lnSpc>
              <a:spcAft>
                <a:spcPts val="600"/>
              </a:spcAft>
              <a:buFont typeface="Arial" panose="020B0604020202020204" pitchFamily="34" charset="0"/>
              <a:buChar char="•"/>
            </a:pPr>
            <a:r>
              <a:rPr lang="en-US" dirty="0"/>
              <a:t>Increased employee engagement. </a:t>
            </a:r>
          </a:p>
          <a:p>
            <a:pPr marL="285750" indent="-228600">
              <a:lnSpc>
                <a:spcPct val="90000"/>
              </a:lnSpc>
              <a:spcAft>
                <a:spcPts val="600"/>
              </a:spcAft>
              <a:buFont typeface="Arial" panose="020B0604020202020204" pitchFamily="34" charset="0"/>
              <a:buChar char="•"/>
            </a:pPr>
            <a:r>
              <a:rPr lang="en-US" dirty="0"/>
              <a:t>Enhanced collaboration and innovation. </a:t>
            </a:r>
          </a:p>
          <a:p>
            <a:pPr marL="285750" indent="-228600">
              <a:lnSpc>
                <a:spcPct val="90000"/>
              </a:lnSpc>
              <a:spcAft>
                <a:spcPts val="600"/>
              </a:spcAft>
              <a:buFont typeface="Arial" panose="020B0604020202020204" pitchFamily="34" charset="0"/>
              <a:buChar char="•"/>
            </a:pPr>
            <a:r>
              <a:rPr lang="en-US" dirty="0"/>
              <a:t>Supported Microsoft's successful digital transformation.</a:t>
            </a:r>
          </a:p>
        </p:txBody>
      </p:sp>
      <p:pic>
        <p:nvPicPr>
          <p:cNvPr id="16" name="Content Placeholder 15" descr="Satya Nadella, chief executive officer of Microsoft Corp., speaks ...">
            <a:extLst>
              <a:ext uri="{FF2B5EF4-FFF2-40B4-BE49-F238E27FC236}">
                <a16:creationId xmlns:a16="http://schemas.microsoft.com/office/drawing/2014/main" id="{306B8C94-CA5F-5296-76E1-E61E8ACA2A65}"/>
              </a:ext>
            </a:extLst>
          </p:cNvPr>
          <p:cNvPicPr>
            <a:picLocks noGrp="1" noChangeAspect="1"/>
          </p:cNvPicPr>
          <p:nvPr>
            <p:ph sz="half" idx="1"/>
          </p:nvPr>
        </p:nvPicPr>
        <p:blipFill>
          <a:blip r:embed="rId3"/>
          <a:stretch>
            <a:fillRect/>
          </a:stretch>
        </p:blipFill>
        <p:spPr>
          <a:xfrm>
            <a:off x="6770825" y="163375"/>
            <a:ext cx="4314857" cy="3171420"/>
          </a:xfrm>
          <a:prstGeom prst="rect">
            <a:avLst/>
          </a:prstGeom>
        </p:spPr>
      </p:pic>
      <p:graphicFrame>
        <p:nvGraphicFramePr>
          <p:cNvPr id="13" name="Content Placeholder 12">
            <a:extLst>
              <a:ext uri="{FF2B5EF4-FFF2-40B4-BE49-F238E27FC236}">
                <a16:creationId xmlns:a16="http://schemas.microsoft.com/office/drawing/2014/main" id="{22B545B6-204A-38AD-D4BA-64B92F9097D8}"/>
              </a:ext>
            </a:extLst>
          </p:cNvPr>
          <p:cNvGraphicFramePr>
            <a:graphicFrameLocks noGrp="1"/>
          </p:cNvGraphicFramePr>
          <p:nvPr>
            <p:ph sz="half" idx="2"/>
            <p:extLst>
              <p:ext uri="{D42A27DB-BD31-4B8C-83A1-F6EECF244321}">
                <p14:modId xmlns:p14="http://schemas.microsoft.com/office/powerpoint/2010/main" val="2463956457"/>
              </p:ext>
            </p:extLst>
          </p:nvPr>
        </p:nvGraphicFramePr>
        <p:xfrm>
          <a:off x="6381684" y="3655926"/>
          <a:ext cx="5093141" cy="2889295"/>
        </p:xfrm>
        <a:graphic>
          <a:graphicData uri="http://schemas.openxmlformats.org/drawingml/2006/table">
            <a:tbl>
              <a:tblPr firstRow="1" bandRow="1">
                <a:tableStyleId>{5C22544A-7EE6-4342-B048-85BDC9FD1C3A}</a:tableStyleId>
              </a:tblPr>
              <a:tblGrid>
                <a:gridCol w="1321007">
                  <a:extLst>
                    <a:ext uri="{9D8B030D-6E8A-4147-A177-3AD203B41FA5}">
                      <a16:colId xmlns:a16="http://schemas.microsoft.com/office/drawing/2014/main" val="122833213"/>
                    </a:ext>
                  </a:extLst>
                </a:gridCol>
                <a:gridCol w="3772134">
                  <a:extLst>
                    <a:ext uri="{9D8B030D-6E8A-4147-A177-3AD203B41FA5}">
                      <a16:colId xmlns:a16="http://schemas.microsoft.com/office/drawing/2014/main" val="4002281156"/>
                    </a:ext>
                  </a:extLst>
                </a:gridCol>
              </a:tblGrid>
              <a:tr h="577859">
                <a:tc>
                  <a:txBody>
                    <a:bodyPr/>
                    <a:lstStyle/>
                    <a:p>
                      <a:r>
                        <a:rPr lang="en-US" sz="1500"/>
                        <a:t>EI competency</a:t>
                      </a:r>
                    </a:p>
                  </a:txBody>
                  <a:tcPr marL="78089" marR="78089" marT="39045" marB="39045"/>
                </a:tc>
                <a:tc>
                  <a:txBody>
                    <a:bodyPr/>
                    <a:lstStyle/>
                    <a:p>
                      <a:r>
                        <a:rPr lang="en-US" sz="1500"/>
                        <a:t>Leadership Behaviour</a:t>
                      </a:r>
                      <a:endParaRPr lang="en-GB" sz="1500"/>
                    </a:p>
                  </a:txBody>
                  <a:tcPr marL="78089" marR="78089" marT="39045" marB="39045"/>
                </a:tc>
                <a:extLst>
                  <a:ext uri="{0D108BD9-81ED-4DB2-BD59-A6C34878D82A}">
                    <a16:rowId xmlns:a16="http://schemas.microsoft.com/office/drawing/2014/main" val="3856106397"/>
                  </a:ext>
                </a:extLst>
              </a:tr>
              <a:tr h="577859">
                <a:tc>
                  <a:txBody>
                    <a:bodyPr/>
                    <a:lstStyle/>
                    <a:p>
                      <a:r>
                        <a:rPr lang="en-US" sz="1500"/>
                        <a:t>Self-awareness</a:t>
                      </a:r>
                      <a:endParaRPr lang="en-GB" sz="1500"/>
                    </a:p>
                  </a:txBody>
                  <a:tcPr marL="78089" marR="78089" marT="39045" marB="39045"/>
                </a:tc>
                <a:tc>
                  <a:txBody>
                    <a:bodyPr/>
                    <a:lstStyle/>
                    <a:p>
                      <a:r>
                        <a:rPr lang="en-US" sz="1500"/>
                        <a:t>Recognized the need for cultural change at Microsoft</a:t>
                      </a:r>
                      <a:endParaRPr lang="en-GB" sz="1500"/>
                    </a:p>
                  </a:txBody>
                  <a:tcPr marL="78089" marR="78089" marT="39045" marB="39045"/>
                </a:tc>
                <a:extLst>
                  <a:ext uri="{0D108BD9-81ED-4DB2-BD59-A6C34878D82A}">
                    <a16:rowId xmlns:a16="http://schemas.microsoft.com/office/drawing/2014/main" val="158927079"/>
                  </a:ext>
                </a:extLst>
              </a:tr>
              <a:tr h="577859">
                <a:tc>
                  <a:txBody>
                    <a:bodyPr/>
                    <a:lstStyle/>
                    <a:p>
                      <a:r>
                        <a:rPr lang="en-US" sz="1500"/>
                        <a:t>Empathy</a:t>
                      </a:r>
                      <a:endParaRPr lang="en-GB" sz="1500"/>
                    </a:p>
                  </a:txBody>
                  <a:tcPr marL="78089" marR="78089" marT="39045" marB="39045"/>
                </a:tc>
                <a:tc>
                  <a:txBody>
                    <a:bodyPr/>
                    <a:lstStyle/>
                    <a:p>
                      <a:r>
                        <a:rPr lang="en-US" sz="1500"/>
                        <a:t>Encourage listening and understanding employee's perspective</a:t>
                      </a:r>
                      <a:endParaRPr lang="en-GB" sz="1500"/>
                    </a:p>
                  </a:txBody>
                  <a:tcPr marL="78089" marR="78089" marT="39045" marB="39045"/>
                </a:tc>
                <a:extLst>
                  <a:ext uri="{0D108BD9-81ED-4DB2-BD59-A6C34878D82A}">
                    <a16:rowId xmlns:a16="http://schemas.microsoft.com/office/drawing/2014/main" val="1174645621"/>
                  </a:ext>
                </a:extLst>
              </a:tr>
              <a:tr h="577859">
                <a:tc>
                  <a:txBody>
                    <a:bodyPr/>
                    <a:lstStyle/>
                    <a:p>
                      <a:r>
                        <a:rPr lang="en-US" sz="1500"/>
                        <a:t>Social Skills</a:t>
                      </a:r>
                      <a:endParaRPr lang="en-GB" sz="1500"/>
                    </a:p>
                  </a:txBody>
                  <a:tcPr marL="78089" marR="78089" marT="39045" marB="39045"/>
                </a:tc>
                <a:tc>
                  <a:txBody>
                    <a:bodyPr/>
                    <a:lstStyle/>
                    <a:p>
                      <a:r>
                        <a:rPr lang="en-US" sz="1500"/>
                        <a:t>Improved collaboration across departments</a:t>
                      </a:r>
                      <a:endParaRPr lang="en-GB" sz="1500"/>
                    </a:p>
                  </a:txBody>
                  <a:tcPr marL="78089" marR="78089" marT="39045" marB="39045"/>
                </a:tc>
                <a:extLst>
                  <a:ext uri="{0D108BD9-81ED-4DB2-BD59-A6C34878D82A}">
                    <a16:rowId xmlns:a16="http://schemas.microsoft.com/office/drawing/2014/main" val="1059895295"/>
                  </a:ext>
                </a:extLst>
              </a:tr>
              <a:tr h="577859">
                <a:tc>
                  <a:txBody>
                    <a:bodyPr/>
                    <a:lstStyle/>
                    <a:p>
                      <a:r>
                        <a:rPr lang="en-US" sz="1500"/>
                        <a:t>Motivation</a:t>
                      </a:r>
                      <a:endParaRPr lang="en-GB" sz="1500"/>
                    </a:p>
                  </a:txBody>
                  <a:tcPr marL="78089" marR="78089" marT="39045" marB="39045"/>
                </a:tc>
                <a:tc>
                  <a:txBody>
                    <a:bodyPr/>
                    <a:lstStyle/>
                    <a:p>
                      <a:r>
                        <a:rPr lang="en-US" sz="1500"/>
                        <a:t>Introduced the “Growth Mindset” culture to encourage innovation</a:t>
                      </a:r>
                      <a:endParaRPr lang="en-GB" sz="1500"/>
                    </a:p>
                  </a:txBody>
                  <a:tcPr marL="78089" marR="78089" marT="39045" marB="39045"/>
                </a:tc>
                <a:extLst>
                  <a:ext uri="{0D108BD9-81ED-4DB2-BD59-A6C34878D82A}">
                    <a16:rowId xmlns:a16="http://schemas.microsoft.com/office/drawing/2014/main" val="1191046630"/>
                  </a:ext>
                </a:extLst>
              </a:tr>
            </a:tbl>
          </a:graphicData>
        </a:graphic>
      </p:graphicFrame>
    </p:spTree>
    <p:extLst>
      <p:ext uri="{BB962C8B-B14F-4D97-AF65-F5344CB8AC3E}">
        <p14:creationId xmlns:p14="http://schemas.microsoft.com/office/powerpoint/2010/main" val="1017601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10CBC8-7837-4750-8EE9-B4C3D5048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9014793-11D4-4A17-9261-1A2E683AD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104482" y="-5104482"/>
            <a:ext cx="1983037" cy="12192001"/>
          </a:xfrm>
          <a:custGeom>
            <a:avLst/>
            <a:gdLst>
              <a:gd name="connsiteX0" fmla="*/ 0 w 1983037"/>
              <a:gd name="connsiteY0" fmla="*/ 0 h 12192001"/>
              <a:gd name="connsiteX1" fmla="*/ 0 w 1983037"/>
              <a:gd name="connsiteY1" fmla="*/ 12192001 h 12192001"/>
              <a:gd name="connsiteX2" fmla="*/ 1945626 w 1983037"/>
              <a:gd name="connsiteY2" fmla="*/ 12192001 h 12192001"/>
              <a:gd name="connsiteX3" fmla="*/ 1914883 w 1983037"/>
              <a:gd name="connsiteY3" fmla="*/ 11926947 h 12192001"/>
              <a:gd name="connsiteX4" fmla="*/ 1887405 w 1983037"/>
              <a:gd name="connsiteY4" fmla="*/ 10882179 h 12192001"/>
              <a:gd name="connsiteX5" fmla="*/ 1955094 w 1983037"/>
              <a:gd name="connsiteY5" fmla="*/ 9717835 h 12192001"/>
              <a:gd name="connsiteX6" fmla="*/ 1955094 w 1983037"/>
              <a:gd name="connsiteY6" fmla="*/ 9338013 h 12192001"/>
              <a:gd name="connsiteX7" fmla="*/ 1947423 w 1983037"/>
              <a:gd name="connsiteY7" fmla="*/ 8936699 h 12192001"/>
              <a:gd name="connsiteX8" fmla="*/ 1949002 w 1983037"/>
              <a:gd name="connsiteY8" fmla="*/ 7709920 h 12192001"/>
              <a:gd name="connsiteX9" fmla="*/ 1930276 w 1983037"/>
              <a:gd name="connsiteY9" fmla="*/ 6277504 h 12192001"/>
              <a:gd name="connsiteX10" fmla="*/ 1954643 w 1983037"/>
              <a:gd name="connsiteY10" fmla="*/ 5307481 h 12192001"/>
              <a:gd name="connsiteX11" fmla="*/ 1944941 w 1983037"/>
              <a:gd name="connsiteY11" fmla="*/ 4949831 h 12192001"/>
              <a:gd name="connsiteX12" fmla="*/ 1961187 w 1983037"/>
              <a:gd name="connsiteY12" fmla="*/ 4137481 h 12192001"/>
              <a:gd name="connsiteX13" fmla="*/ 1964118 w 1983037"/>
              <a:gd name="connsiteY13" fmla="*/ 3194148 h 12192001"/>
              <a:gd name="connsiteX14" fmla="*/ 1914708 w 1983037"/>
              <a:gd name="connsiteY14" fmla="*/ 1979808 h 12192001"/>
              <a:gd name="connsiteX15" fmla="*/ 1949679 w 1983037"/>
              <a:gd name="connsiteY15" fmla="*/ 1443897 h 12192001"/>
              <a:gd name="connsiteX16" fmla="*/ 1942685 w 1983037"/>
              <a:gd name="connsiteY16" fmla="*/ 749860 h 12192001"/>
              <a:gd name="connsiteX17" fmla="*/ 1933706 w 1983037"/>
              <a:gd name="connsiteY17" fmla="*/ 168558 h 12192001"/>
              <a:gd name="connsiteX18" fmla="*/ 1950785 w 1983037"/>
              <a:gd name="connsiteY18" fmla="*/ 0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83037" h="12192001">
                <a:moveTo>
                  <a:pt x="0" y="0"/>
                </a:moveTo>
                <a:lnTo>
                  <a:pt x="0" y="12192001"/>
                </a:lnTo>
                <a:lnTo>
                  <a:pt x="1945626" y="12192001"/>
                </a:lnTo>
                <a:lnTo>
                  <a:pt x="1914883" y="11926947"/>
                </a:lnTo>
                <a:cubicBezTo>
                  <a:pt x="1884529" y="11579709"/>
                  <a:pt x="1881652" y="11231009"/>
                  <a:pt x="1887405" y="10882179"/>
                </a:cubicBezTo>
                <a:cubicBezTo>
                  <a:pt x="1893725" y="10493309"/>
                  <a:pt x="1911547" y="10104667"/>
                  <a:pt x="1955094" y="9717835"/>
                </a:cubicBezTo>
                <a:cubicBezTo>
                  <a:pt x="1966715" y="9591491"/>
                  <a:pt x="1966715" y="9464357"/>
                  <a:pt x="1955094" y="9338013"/>
                </a:cubicBezTo>
                <a:cubicBezTo>
                  <a:pt x="1945663" y="9204453"/>
                  <a:pt x="1943091" y="9070511"/>
                  <a:pt x="1947423" y="8936699"/>
                </a:cubicBezTo>
                <a:cubicBezTo>
                  <a:pt x="1960283" y="8527701"/>
                  <a:pt x="1930726" y="8118470"/>
                  <a:pt x="1949002" y="7709920"/>
                </a:cubicBezTo>
                <a:cubicBezTo>
                  <a:pt x="1970436" y="7231918"/>
                  <a:pt x="1945393" y="6755049"/>
                  <a:pt x="1930276" y="6277504"/>
                </a:cubicBezTo>
                <a:cubicBezTo>
                  <a:pt x="1920123" y="5954014"/>
                  <a:pt x="1913803" y="5630292"/>
                  <a:pt x="1954643" y="5307481"/>
                </a:cubicBezTo>
                <a:cubicBezTo>
                  <a:pt x="1969761" y="5188718"/>
                  <a:pt x="1956899" y="5068596"/>
                  <a:pt x="1944941" y="4949831"/>
                </a:cubicBezTo>
                <a:cubicBezTo>
                  <a:pt x="1917866" y="4678139"/>
                  <a:pt x="1932758" y="4407584"/>
                  <a:pt x="1961187" y="4137481"/>
                </a:cubicBezTo>
                <a:cubicBezTo>
                  <a:pt x="1994579" y="3823035"/>
                  <a:pt x="1984877" y="3508818"/>
                  <a:pt x="1964118" y="3194148"/>
                </a:cubicBezTo>
                <a:cubicBezTo>
                  <a:pt x="1937270" y="2789895"/>
                  <a:pt x="1903424" y="2387003"/>
                  <a:pt x="1914708" y="1979808"/>
                </a:cubicBezTo>
                <a:cubicBezTo>
                  <a:pt x="1919446" y="1800868"/>
                  <a:pt x="1935466" y="1622384"/>
                  <a:pt x="1949679" y="1443897"/>
                </a:cubicBezTo>
                <a:cubicBezTo>
                  <a:pt x="1964278" y="1212701"/>
                  <a:pt x="1961931" y="980722"/>
                  <a:pt x="1942685" y="749860"/>
                </a:cubicBezTo>
                <a:cubicBezTo>
                  <a:pt x="1929825" y="555933"/>
                  <a:pt x="1921533" y="362007"/>
                  <a:pt x="1933706" y="168558"/>
                </a:cubicBezTo>
                <a:lnTo>
                  <a:pt x="1950785"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333719-DAAE-218A-08FB-2F5692715A91}"/>
              </a:ext>
            </a:extLst>
          </p:cNvPr>
          <p:cNvSpPr>
            <a:spLocks noGrp="1"/>
          </p:cNvSpPr>
          <p:nvPr>
            <p:ph type="title"/>
          </p:nvPr>
        </p:nvSpPr>
        <p:spPr>
          <a:xfrm>
            <a:off x="838200" y="365125"/>
            <a:ext cx="10515600" cy="1325563"/>
          </a:xfrm>
        </p:spPr>
        <p:txBody>
          <a:bodyPr>
            <a:normAutofit/>
          </a:bodyPr>
          <a:lstStyle/>
          <a:p>
            <a:r>
              <a:rPr lang="en-GB" sz="5400" b="1" dirty="0">
                <a:solidFill>
                  <a:srgbClr val="0070C0"/>
                </a:solidFill>
              </a:rPr>
              <a:t>Critical Evaluation</a:t>
            </a:r>
          </a:p>
        </p:txBody>
      </p:sp>
      <p:graphicFrame>
        <p:nvGraphicFramePr>
          <p:cNvPr id="4" name="Content Placeholder 3">
            <a:extLst>
              <a:ext uri="{FF2B5EF4-FFF2-40B4-BE49-F238E27FC236}">
                <a16:creationId xmlns:a16="http://schemas.microsoft.com/office/drawing/2014/main" id="{2FC3C49A-0859-94CB-FC55-0A27FE9A898D}"/>
              </a:ext>
            </a:extLst>
          </p:cNvPr>
          <p:cNvGraphicFramePr>
            <a:graphicFrameLocks noGrp="1"/>
          </p:cNvGraphicFramePr>
          <p:nvPr>
            <p:ph idx="1"/>
            <p:extLst>
              <p:ext uri="{D42A27DB-BD31-4B8C-83A1-F6EECF244321}">
                <p14:modId xmlns:p14="http://schemas.microsoft.com/office/powerpoint/2010/main" val="376326007"/>
              </p:ext>
            </p:extLst>
          </p:nvPr>
        </p:nvGraphicFramePr>
        <p:xfrm>
          <a:off x="885771" y="2348161"/>
          <a:ext cx="10420458" cy="3828804"/>
        </p:xfrm>
        <a:graphic>
          <a:graphicData uri="http://schemas.openxmlformats.org/drawingml/2006/table">
            <a:tbl>
              <a:tblPr firstRow="1" bandRow="1">
                <a:tableStyleId>{5C22544A-7EE6-4342-B048-85BDC9FD1C3A}</a:tableStyleId>
              </a:tblPr>
              <a:tblGrid>
                <a:gridCol w="5262511">
                  <a:extLst>
                    <a:ext uri="{9D8B030D-6E8A-4147-A177-3AD203B41FA5}">
                      <a16:colId xmlns:a16="http://schemas.microsoft.com/office/drawing/2014/main" val="2366011026"/>
                    </a:ext>
                  </a:extLst>
                </a:gridCol>
                <a:gridCol w="5157947">
                  <a:extLst>
                    <a:ext uri="{9D8B030D-6E8A-4147-A177-3AD203B41FA5}">
                      <a16:colId xmlns:a16="http://schemas.microsoft.com/office/drawing/2014/main" val="168733391"/>
                    </a:ext>
                  </a:extLst>
                </a:gridCol>
              </a:tblGrid>
              <a:tr h="473223">
                <a:tc>
                  <a:txBody>
                    <a:bodyPr/>
                    <a:lstStyle/>
                    <a:p>
                      <a:pPr algn="ctr"/>
                      <a:r>
                        <a:rPr lang="en-US" sz="2100"/>
                        <a:t>Strengths</a:t>
                      </a:r>
                      <a:endParaRPr lang="en-GB" sz="2100"/>
                    </a:p>
                  </a:txBody>
                  <a:tcPr marL="107551" marR="107551" marT="53775" marB="53775"/>
                </a:tc>
                <a:tc>
                  <a:txBody>
                    <a:bodyPr/>
                    <a:lstStyle/>
                    <a:p>
                      <a:pPr algn="ctr"/>
                      <a:r>
                        <a:rPr lang="en-US" sz="2100"/>
                        <a:t>Limitations</a:t>
                      </a:r>
                      <a:endParaRPr lang="en-GB" sz="2100"/>
                    </a:p>
                  </a:txBody>
                  <a:tcPr marL="107551" marR="107551" marT="53775" marB="53775"/>
                </a:tc>
                <a:extLst>
                  <a:ext uri="{0D108BD9-81ED-4DB2-BD59-A6C34878D82A}">
                    <a16:rowId xmlns:a16="http://schemas.microsoft.com/office/drawing/2014/main" val="1662670389"/>
                  </a:ext>
                </a:extLst>
              </a:tr>
              <a:tr h="1118527">
                <a:tc>
                  <a:txBody>
                    <a:bodyPr/>
                    <a:lstStyle/>
                    <a:p>
                      <a:pPr marL="285750" indent="-285750">
                        <a:buFont typeface="Arial" panose="020B0604020202020204" pitchFamily="34" charset="0"/>
                        <a:buChar char="•"/>
                      </a:pPr>
                      <a:r>
                        <a:rPr lang="en-GB" sz="2100"/>
                        <a:t>Demonstrates the practical application of Emotional Intelligence.</a:t>
                      </a:r>
                    </a:p>
                  </a:txBody>
                  <a:tcPr marL="107551" marR="107551" marT="53775" marB="53775"/>
                </a:tc>
                <a:tc>
                  <a:txBody>
                    <a:bodyPr/>
                    <a:lstStyle/>
                    <a:p>
                      <a:pPr marL="285750" indent="-285750">
                        <a:buFont typeface="Arial" panose="020B0604020202020204" pitchFamily="34" charset="0"/>
                        <a:buChar char="•"/>
                      </a:pPr>
                      <a:r>
                        <a:rPr lang="en-GB" sz="2100"/>
                        <a:t>Microsoft's success cannot be attributed to Emotional Intelligence alone.</a:t>
                      </a:r>
                    </a:p>
                  </a:txBody>
                  <a:tcPr marL="107551" marR="107551" marT="53775" marB="53775"/>
                </a:tc>
                <a:extLst>
                  <a:ext uri="{0D108BD9-81ED-4DB2-BD59-A6C34878D82A}">
                    <a16:rowId xmlns:a16="http://schemas.microsoft.com/office/drawing/2014/main" val="2563536585"/>
                  </a:ext>
                </a:extLst>
              </a:tr>
              <a:tr h="1118527">
                <a:tc>
                  <a:txBody>
                    <a:bodyPr/>
                    <a:lstStyle/>
                    <a:p>
                      <a:pPr marL="285750" indent="-285750">
                        <a:buFont typeface="Arial" panose="020B0604020202020204" pitchFamily="34" charset="0"/>
                        <a:buChar char="•"/>
                      </a:pPr>
                      <a:r>
                        <a:rPr lang="en-GB" sz="2100"/>
                        <a:t>Shows how empathy can influence organisational culture.</a:t>
                      </a:r>
                    </a:p>
                  </a:txBody>
                  <a:tcPr marL="107551" marR="107551" marT="53775" marB="53775"/>
                </a:tc>
                <a:tc>
                  <a:txBody>
                    <a:bodyPr/>
                    <a:lstStyle/>
                    <a:p>
                      <a:pPr marL="285750" indent="-285750">
                        <a:buFont typeface="Arial" panose="020B0604020202020204" pitchFamily="34" charset="0"/>
                        <a:buChar char="•"/>
                      </a:pPr>
                      <a:r>
                        <a:rPr lang="en-GB" sz="2100"/>
                        <a:t>Strategic investments in Azure, AI and organisational restructuring were equally important.</a:t>
                      </a:r>
                    </a:p>
                  </a:txBody>
                  <a:tcPr marL="107551" marR="107551" marT="53775" marB="53775"/>
                </a:tc>
                <a:extLst>
                  <a:ext uri="{0D108BD9-81ED-4DB2-BD59-A6C34878D82A}">
                    <a16:rowId xmlns:a16="http://schemas.microsoft.com/office/drawing/2014/main" val="700060947"/>
                  </a:ext>
                </a:extLst>
              </a:tr>
              <a:tr h="1118527">
                <a:tc>
                  <a:txBody>
                    <a:bodyPr/>
                    <a:lstStyle/>
                    <a:p>
                      <a:pPr marL="285750" indent="-285750">
                        <a:buFont typeface="Arial" panose="020B0604020202020204" pitchFamily="34" charset="0"/>
                        <a:buChar char="•"/>
                      </a:pPr>
                      <a:r>
                        <a:rPr lang="en-GB" sz="2100" dirty="0"/>
                        <a:t>Supports employee engagement and innovation.</a:t>
                      </a:r>
                    </a:p>
                  </a:txBody>
                  <a:tcPr marL="107551" marR="107551" marT="53775" marB="53775"/>
                </a:tc>
                <a:tc>
                  <a:txBody>
                    <a:bodyPr/>
                    <a:lstStyle/>
                    <a:p>
                      <a:pPr marL="285750" indent="-285750">
                        <a:buFont typeface="Arial" panose="020B0604020202020204" pitchFamily="34" charset="0"/>
                        <a:buChar char="•"/>
                      </a:pPr>
                      <a:r>
                        <a:rPr lang="en-GB" sz="2100" dirty="0"/>
                        <a:t>Leadership effectiveness results from multiple competencies rather than EI alone.</a:t>
                      </a:r>
                    </a:p>
                  </a:txBody>
                  <a:tcPr marL="107551" marR="107551" marT="53775" marB="53775"/>
                </a:tc>
                <a:extLst>
                  <a:ext uri="{0D108BD9-81ED-4DB2-BD59-A6C34878D82A}">
                    <a16:rowId xmlns:a16="http://schemas.microsoft.com/office/drawing/2014/main" val="106628446"/>
                  </a:ext>
                </a:extLst>
              </a:tr>
            </a:tbl>
          </a:graphicData>
        </a:graphic>
      </p:graphicFrame>
    </p:spTree>
    <p:extLst>
      <p:ext uri="{BB962C8B-B14F-4D97-AF65-F5344CB8AC3E}">
        <p14:creationId xmlns:p14="http://schemas.microsoft.com/office/powerpoint/2010/main" val="724985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AA6F7EB-90EF-31E4-5DC2-EA29F881B53D}"/>
              </a:ext>
            </a:extLst>
          </p:cNvPr>
          <p:cNvSpPr>
            <a:spLocks noGrp="1"/>
          </p:cNvSpPr>
          <p:nvPr>
            <p:ph type="title"/>
          </p:nvPr>
        </p:nvSpPr>
        <p:spPr>
          <a:xfrm>
            <a:off x="838200" y="365125"/>
            <a:ext cx="10515600" cy="623703"/>
          </a:xfrm>
        </p:spPr>
        <p:txBody>
          <a:bodyPr>
            <a:normAutofit/>
          </a:bodyPr>
          <a:lstStyle/>
          <a:p>
            <a:r>
              <a:rPr lang="en-GB" sz="2400" b="1" dirty="0">
                <a:solidFill>
                  <a:srgbClr val="0070C0"/>
                </a:solidFill>
              </a:rPr>
              <a:t>Business Example: Paul Polman (Unilever)</a:t>
            </a:r>
          </a:p>
        </p:txBody>
      </p:sp>
      <p:graphicFrame>
        <p:nvGraphicFramePr>
          <p:cNvPr id="15" name="Content Placeholder 7">
            <a:extLst>
              <a:ext uri="{FF2B5EF4-FFF2-40B4-BE49-F238E27FC236}">
                <a16:creationId xmlns:a16="http://schemas.microsoft.com/office/drawing/2014/main" id="{0FC69982-E24D-3E06-2AAC-D7C9C7391F36}"/>
              </a:ext>
            </a:extLst>
          </p:cNvPr>
          <p:cNvGraphicFramePr>
            <a:graphicFrameLocks noGrp="1"/>
          </p:cNvGraphicFramePr>
          <p:nvPr>
            <p:ph sz="half" idx="1"/>
            <p:extLst>
              <p:ext uri="{D42A27DB-BD31-4B8C-83A1-F6EECF244321}">
                <p14:modId xmlns:p14="http://schemas.microsoft.com/office/powerpoint/2010/main" val="549817571"/>
              </p:ext>
            </p:extLst>
          </p:nvPr>
        </p:nvGraphicFramePr>
        <p:xfrm>
          <a:off x="838199" y="2009554"/>
          <a:ext cx="7029894" cy="41674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Content Placeholder 10" descr="The Strategic Investor Initiative's Third CEO Investor Forum">
            <a:extLst>
              <a:ext uri="{FF2B5EF4-FFF2-40B4-BE49-F238E27FC236}">
                <a16:creationId xmlns:a16="http://schemas.microsoft.com/office/drawing/2014/main" id="{BE9F8B8E-A2F4-5DB6-A38A-4A92FC2FA04F}"/>
              </a:ext>
            </a:extLst>
          </p:cNvPr>
          <p:cNvPicPr>
            <a:picLocks noGrp="1" noChangeAspect="1"/>
          </p:cNvPicPr>
          <p:nvPr>
            <p:ph sz="half" idx="2"/>
          </p:nvPr>
        </p:nvPicPr>
        <p:blipFill>
          <a:blip r:embed="rId7"/>
          <a:stretch>
            <a:fillRect/>
          </a:stretch>
        </p:blipFill>
        <p:spPr>
          <a:xfrm>
            <a:off x="8464003" y="1912158"/>
            <a:ext cx="2618179" cy="3933825"/>
          </a:xfrm>
          <a:prstGeom prst="rect">
            <a:avLst/>
          </a:prstGeom>
        </p:spPr>
      </p:pic>
      <p:sp>
        <p:nvSpPr>
          <p:cNvPr id="10" name="TextBox 9">
            <a:extLst>
              <a:ext uri="{FF2B5EF4-FFF2-40B4-BE49-F238E27FC236}">
                <a16:creationId xmlns:a16="http://schemas.microsoft.com/office/drawing/2014/main" id="{D62BA5BB-1CC8-2F08-F156-92913D8EC5CC}"/>
              </a:ext>
            </a:extLst>
          </p:cNvPr>
          <p:cNvSpPr txBox="1"/>
          <p:nvPr/>
        </p:nvSpPr>
        <p:spPr>
          <a:xfrm>
            <a:off x="838200" y="988828"/>
            <a:ext cx="10515600" cy="923330"/>
          </a:xfrm>
          <a:prstGeom prst="rect">
            <a:avLst/>
          </a:prstGeom>
          <a:noFill/>
        </p:spPr>
        <p:txBody>
          <a:bodyPr wrap="square" rtlCol="0">
            <a:spAutoFit/>
          </a:bodyPr>
          <a:lstStyle/>
          <a:p>
            <a:r>
              <a:rPr lang="en-GB" b="1" dirty="0"/>
              <a:t>Leadership Challenge</a:t>
            </a:r>
          </a:p>
          <a:p>
            <a:r>
              <a:rPr lang="en-GB" dirty="0"/>
              <a:t>During his leadership at Unilever, Paul Polman aimed to improve long-term organisational performance while promoting sustainability, employee wellbeing and responsible business practices.</a:t>
            </a:r>
          </a:p>
        </p:txBody>
      </p:sp>
      <p:sp>
        <p:nvSpPr>
          <p:cNvPr id="12" name="TextBox 11">
            <a:extLst>
              <a:ext uri="{FF2B5EF4-FFF2-40B4-BE49-F238E27FC236}">
                <a16:creationId xmlns:a16="http://schemas.microsoft.com/office/drawing/2014/main" id="{A7F48077-8221-78DC-BA04-C1FE13166637}"/>
              </a:ext>
            </a:extLst>
          </p:cNvPr>
          <p:cNvSpPr txBox="1"/>
          <p:nvPr/>
        </p:nvSpPr>
        <p:spPr>
          <a:xfrm>
            <a:off x="8176437" y="5845983"/>
            <a:ext cx="2905745" cy="923330"/>
          </a:xfrm>
          <a:prstGeom prst="rect">
            <a:avLst/>
          </a:prstGeom>
          <a:noFill/>
        </p:spPr>
        <p:txBody>
          <a:bodyPr wrap="square" rtlCol="0">
            <a:spAutoFit/>
          </a:bodyPr>
          <a:lstStyle/>
          <a:p>
            <a:r>
              <a:rPr lang="en-GB" dirty="0">
                <a:hlinkClick r:id="rId8"/>
              </a:rPr>
              <a:t>The Strategic Investor Initiative's Third CEO Investor Forum</a:t>
            </a:r>
            <a:endParaRPr lang="en-GB" dirty="0"/>
          </a:p>
        </p:txBody>
      </p:sp>
    </p:spTree>
    <p:extLst>
      <p:ext uri="{BB962C8B-B14F-4D97-AF65-F5344CB8AC3E}">
        <p14:creationId xmlns:p14="http://schemas.microsoft.com/office/powerpoint/2010/main" val="3548423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B79A403-6CBF-ED94-7971-7729742C0928}"/>
              </a:ext>
            </a:extLst>
          </p:cNvPr>
          <p:cNvSpPr>
            <a:spLocks noGrp="1"/>
          </p:cNvSpPr>
          <p:nvPr>
            <p:ph type="title"/>
          </p:nvPr>
        </p:nvSpPr>
        <p:spPr>
          <a:xfrm>
            <a:off x="838200" y="681037"/>
            <a:ext cx="10515600" cy="1998368"/>
          </a:xfrm>
        </p:spPr>
        <p:txBody>
          <a:bodyPr>
            <a:noAutofit/>
          </a:bodyPr>
          <a:lstStyle/>
          <a:p>
            <a:r>
              <a:rPr lang="en-GB" sz="2400" b="1" dirty="0">
                <a:solidFill>
                  <a:srgbClr val="0070C0"/>
                </a:solidFill>
              </a:rPr>
              <a:t>Leadership Outcomes</a:t>
            </a:r>
            <a:br>
              <a:rPr lang="en-GB" sz="2400" b="1" dirty="0">
                <a:solidFill>
                  <a:srgbClr val="0070C0"/>
                </a:solidFill>
              </a:rPr>
            </a:br>
            <a:r>
              <a:rPr lang="en-GB" sz="1800" dirty="0"/>
              <a:t>Strengthened organisational reputation. </a:t>
            </a:r>
            <a:br>
              <a:rPr lang="en-GB" sz="1800" dirty="0"/>
            </a:br>
            <a:r>
              <a:rPr lang="en-GB" sz="1800" dirty="0"/>
              <a:t>Increased employee commitment. </a:t>
            </a:r>
            <a:br>
              <a:rPr lang="en-GB" sz="1800" dirty="0"/>
            </a:br>
            <a:r>
              <a:rPr lang="en-GB" sz="1800" dirty="0"/>
              <a:t>Improved stakeholder trust. </a:t>
            </a:r>
            <a:br>
              <a:rPr lang="en-GB" sz="1800" dirty="0"/>
            </a:br>
            <a:r>
              <a:rPr lang="en-GB" sz="1800" dirty="0"/>
              <a:t>Successfully embedded the Unilever Sustainable Living Plan into business strategy.</a:t>
            </a:r>
            <a:br>
              <a:rPr lang="en-GB" sz="2400" b="1" dirty="0">
                <a:solidFill>
                  <a:srgbClr val="0070C0"/>
                </a:solidFill>
              </a:rPr>
            </a:br>
            <a:endParaRPr lang="en-GB" sz="2400" b="1" dirty="0">
              <a:solidFill>
                <a:srgbClr val="0070C0"/>
              </a:solidFill>
            </a:endParaRPr>
          </a:p>
        </p:txBody>
      </p:sp>
      <p:graphicFrame>
        <p:nvGraphicFramePr>
          <p:cNvPr id="7" name="Content Placeholder 6">
            <a:extLst>
              <a:ext uri="{FF2B5EF4-FFF2-40B4-BE49-F238E27FC236}">
                <a16:creationId xmlns:a16="http://schemas.microsoft.com/office/drawing/2014/main" id="{A3C611F0-C591-C3D8-6448-17FDA132F199}"/>
              </a:ext>
            </a:extLst>
          </p:cNvPr>
          <p:cNvGraphicFramePr>
            <a:graphicFrameLocks noGrp="1"/>
          </p:cNvGraphicFramePr>
          <p:nvPr>
            <p:ph idx="1"/>
            <p:extLst>
              <p:ext uri="{D42A27DB-BD31-4B8C-83A1-F6EECF244321}">
                <p14:modId xmlns:p14="http://schemas.microsoft.com/office/powerpoint/2010/main" val="524656358"/>
              </p:ext>
            </p:extLst>
          </p:nvPr>
        </p:nvGraphicFramePr>
        <p:xfrm>
          <a:off x="838200" y="3429000"/>
          <a:ext cx="10515600" cy="28346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609914632"/>
                    </a:ext>
                  </a:extLst>
                </a:gridCol>
                <a:gridCol w="5257800">
                  <a:extLst>
                    <a:ext uri="{9D8B030D-6E8A-4147-A177-3AD203B41FA5}">
                      <a16:colId xmlns:a16="http://schemas.microsoft.com/office/drawing/2014/main" val="3306173087"/>
                    </a:ext>
                  </a:extLst>
                </a:gridCol>
              </a:tblGrid>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t>Strengths</a:t>
                      </a:r>
                    </a:p>
                    <a:p>
                      <a:pPr algn="ctr"/>
                      <a:endParaRPr lang="en-GB" dirty="0"/>
                    </a:p>
                  </a:txBody>
                  <a:tcPr/>
                </a:tc>
                <a:tc>
                  <a:txBody>
                    <a:bodyPr/>
                    <a:lstStyle/>
                    <a:p>
                      <a:pPr algn="ctr"/>
                      <a:r>
                        <a:rPr lang="en-GB" dirty="0"/>
                        <a:t>Limitations</a:t>
                      </a:r>
                    </a:p>
                  </a:txBody>
                  <a:tcPr/>
                </a:tc>
                <a:extLst>
                  <a:ext uri="{0D108BD9-81ED-4DB2-BD59-A6C34878D82A}">
                    <a16:rowId xmlns:a16="http://schemas.microsoft.com/office/drawing/2014/main" val="2869623077"/>
                  </a:ext>
                </a:extLst>
              </a:tr>
              <a:tr h="370840">
                <a:tc>
                  <a:txBody>
                    <a:bodyPr/>
                    <a:lstStyle/>
                    <a:p>
                      <a:pPr marL="285750" indent="-285750">
                        <a:buFont typeface="Arial" panose="020B0604020202020204" pitchFamily="34" charset="0"/>
                        <a:buChar char="•"/>
                      </a:pPr>
                      <a:r>
                        <a:rPr lang="en-GB" dirty="0"/>
                        <a:t>Demonstrates how Emotional Intelligence can support ethical and transformational leadership.</a:t>
                      </a:r>
                    </a:p>
                  </a:txBody>
                  <a:tcPr/>
                </a:tc>
                <a:tc>
                  <a:txBody>
                    <a:bodyPr/>
                    <a:lstStyle/>
                    <a:p>
                      <a:pPr marL="285750" indent="-285750">
                        <a:buFont typeface="Arial" panose="020B0604020202020204" pitchFamily="34" charset="0"/>
                        <a:buChar char="•"/>
                      </a:pPr>
                      <a:r>
                        <a:rPr lang="en-GB" dirty="0"/>
                        <a:t>Unilever's success also depended on market strategy, innovation and operational performance.</a:t>
                      </a:r>
                    </a:p>
                  </a:txBody>
                  <a:tcPr/>
                </a:tc>
                <a:extLst>
                  <a:ext uri="{0D108BD9-81ED-4DB2-BD59-A6C34878D82A}">
                    <a16:rowId xmlns:a16="http://schemas.microsoft.com/office/drawing/2014/main" val="2902221723"/>
                  </a:ext>
                </a:extLst>
              </a:tr>
              <a:tr h="370840">
                <a:tc>
                  <a:txBody>
                    <a:bodyPr/>
                    <a:lstStyle/>
                    <a:p>
                      <a:pPr marL="285750" indent="-285750">
                        <a:buFont typeface="Arial" panose="020B0604020202020204" pitchFamily="34" charset="0"/>
                        <a:buChar char="•"/>
                      </a:pPr>
                      <a:r>
                        <a:rPr lang="en-GB" dirty="0"/>
                        <a:t>Shows the importance of empathy in stakeholder management.</a:t>
                      </a:r>
                    </a:p>
                  </a:txBody>
                  <a:tcPr/>
                </a:tc>
                <a:tc>
                  <a:txBody>
                    <a:bodyPr/>
                    <a:lstStyle/>
                    <a:p>
                      <a:pPr marL="285750" indent="-285750">
                        <a:buFont typeface="Arial" panose="020B0604020202020204" pitchFamily="34" charset="0"/>
                        <a:buChar char="•"/>
                      </a:pPr>
                      <a:r>
                        <a:rPr lang="en-GB" dirty="0"/>
                        <a:t>Emotional Intelligence alone cannot explain long-term organisational success.</a:t>
                      </a:r>
                    </a:p>
                  </a:txBody>
                  <a:tcPr/>
                </a:tc>
                <a:extLst>
                  <a:ext uri="{0D108BD9-81ED-4DB2-BD59-A6C34878D82A}">
                    <a16:rowId xmlns:a16="http://schemas.microsoft.com/office/drawing/2014/main" val="937668467"/>
                  </a:ext>
                </a:extLst>
              </a:tr>
              <a:tr h="370840">
                <a:tc>
                  <a:txBody>
                    <a:bodyPr/>
                    <a:lstStyle/>
                    <a:p>
                      <a:pPr marL="285750" indent="-285750">
                        <a:buFont typeface="Arial" panose="020B0604020202020204" pitchFamily="34" charset="0"/>
                        <a:buChar char="•"/>
                      </a:pPr>
                      <a:r>
                        <a:rPr lang="en-GB" dirty="0"/>
                        <a:t>Reinforces employee engagement through shared organisational purpose.</a:t>
                      </a:r>
                    </a:p>
                  </a:txBody>
                  <a:tcPr/>
                </a:tc>
                <a:tc>
                  <a:txBody>
                    <a:bodyPr/>
                    <a:lstStyle/>
                    <a:p>
                      <a:endParaRPr lang="en-GB" dirty="0"/>
                    </a:p>
                  </a:txBody>
                  <a:tcPr/>
                </a:tc>
                <a:extLst>
                  <a:ext uri="{0D108BD9-81ED-4DB2-BD59-A6C34878D82A}">
                    <a16:rowId xmlns:a16="http://schemas.microsoft.com/office/drawing/2014/main" val="3990084077"/>
                  </a:ext>
                </a:extLst>
              </a:tr>
            </a:tbl>
          </a:graphicData>
        </a:graphic>
      </p:graphicFrame>
      <p:sp>
        <p:nvSpPr>
          <p:cNvPr id="8" name="TextBox 7">
            <a:extLst>
              <a:ext uri="{FF2B5EF4-FFF2-40B4-BE49-F238E27FC236}">
                <a16:creationId xmlns:a16="http://schemas.microsoft.com/office/drawing/2014/main" id="{09FCE84C-A086-0FF0-77EC-99DDF0AE4790}"/>
              </a:ext>
            </a:extLst>
          </p:cNvPr>
          <p:cNvSpPr txBox="1"/>
          <p:nvPr/>
        </p:nvSpPr>
        <p:spPr>
          <a:xfrm>
            <a:off x="838200" y="2679405"/>
            <a:ext cx="3370521" cy="461665"/>
          </a:xfrm>
          <a:prstGeom prst="rect">
            <a:avLst/>
          </a:prstGeom>
          <a:noFill/>
        </p:spPr>
        <p:txBody>
          <a:bodyPr wrap="square" rtlCol="0">
            <a:spAutoFit/>
          </a:bodyPr>
          <a:lstStyle/>
          <a:p>
            <a:r>
              <a:rPr lang="en-GB" sz="2400" b="1" dirty="0">
                <a:solidFill>
                  <a:srgbClr val="0070C0"/>
                </a:solidFill>
              </a:rPr>
              <a:t>Critical Evaluation</a:t>
            </a:r>
          </a:p>
        </p:txBody>
      </p:sp>
    </p:spTree>
    <p:extLst>
      <p:ext uri="{BB962C8B-B14F-4D97-AF65-F5344CB8AC3E}">
        <p14:creationId xmlns:p14="http://schemas.microsoft.com/office/powerpoint/2010/main" val="959850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FADFD1-834E-8CF1-7B3F-921B2DEB8717}"/>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1800" b="1" kern="1200">
                <a:solidFill>
                  <a:schemeClr val="tx1"/>
                </a:solidFill>
                <a:latin typeface="+mj-lt"/>
                <a:ea typeface="+mj-ea"/>
                <a:cs typeface="+mj-cs"/>
              </a:rPr>
              <a:t>Cultural Intelligence (CQ)</a:t>
            </a:r>
            <a:br>
              <a:rPr lang="en-US" sz="1800" b="1" kern="1200">
                <a:solidFill>
                  <a:schemeClr val="tx1"/>
                </a:solidFill>
                <a:latin typeface="+mj-lt"/>
                <a:ea typeface="+mj-ea"/>
                <a:cs typeface="+mj-cs"/>
              </a:rPr>
            </a:br>
            <a:r>
              <a:rPr lang="en-US" sz="1800" kern="1200">
                <a:solidFill>
                  <a:schemeClr val="tx1"/>
                </a:solidFill>
                <a:latin typeface="+mj-lt"/>
                <a:ea typeface="+mj-ea"/>
                <a:cs typeface="+mj-cs"/>
              </a:rPr>
              <a:t>Cultural Intelligence (CQ) is an individual's capability to function and adapt effectively in culturally diverse situations by understanding, interpreting and responding appropriately to different cultural norms and behaviours. </a:t>
            </a:r>
            <a:r>
              <a:rPr lang="en-US" sz="1800" i="1" kern="1200">
                <a:solidFill>
                  <a:schemeClr val="tx1"/>
                </a:solidFill>
                <a:latin typeface="+mj-lt"/>
                <a:ea typeface="+mj-ea"/>
                <a:cs typeface="+mj-cs"/>
              </a:rPr>
              <a:t>(Earley and Ang, 2003)</a:t>
            </a:r>
            <a:br>
              <a:rPr lang="en-US" sz="1800" kern="1200">
                <a:solidFill>
                  <a:schemeClr val="tx1"/>
                </a:solidFill>
                <a:latin typeface="+mj-lt"/>
                <a:ea typeface="+mj-ea"/>
                <a:cs typeface="+mj-cs"/>
              </a:rPr>
            </a:br>
            <a:endParaRPr lang="en-US" sz="18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1CC22BAB-0B61-E26D-D54E-606161E1CB1D}"/>
              </a:ext>
            </a:extLst>
          </p:cNvPr>
          <p:cNvSpPr>
            <a:spLocks noGrp="1"/>
          </p:cNvSpPr>
          <p:nvPr>
            <p:ph sz="half" idx="1"/>
          </p:nvPr>
        </p:nvSpPr>
        <p:spPr>
          <a:xfrm>
            <a:off x="1137034" y="2198362"/>
            <a:ext cx="4958966" cy="2916165"/>
          </a:xfrm>
        </p:spPr>
        <p:txBody>
          <a:bodyPr vert="horz" lIns="91440" tIns="45720" rIns="91440" bIns="45720" rtlCol="0">
            <a:normAutofit fontScale="85000" lnSpcReduction="20000"/>
          </a:bodyPr>
          <a:lstStyle/>
          <a:p>
            <a:pPr marL="0"/>
            <a:r>
              <a:rPr lang="en-US" sz="1900" b="1" dirty="0"/>
              <a:t>Why is Cultural Intelligence Important for Leadership?</a:t>
            </a:r>
          </a:p>
          <a:p>
            <a:r>
              <a:rPr lang="en-US" sz="1900" dirty="0"/>
              <a:t>Enables leaders to work effectively in multicultural </a:t>
            </a:r>
            <a:r>
              <a:rPr lang="en-US" sz="1900" dirty="0" err="1"/>
              <a:t>organisations</a:t>
            </a:r>
            <a:r>
              <a:rPr lang="en-US" sz="1900" dirty="0"/>
              <a:t>. </a:t>
            </a:r>
          </a:p>
          <a:p>
            <a:r>
              <a:rPr lang="en-US" sz="1900" dirty="0"/>
              <a:t>Improves cross-cultural communication and collaboration. </a:t>
            </a:r>
          </a:p>
          <a:p>
            <a:r>
              <a:rPr lang="en-US" sz="1900" dirty="0"/>
              <a:t>Reduces misunderstandings and workplace conflict. </a:t>
            </a:r>
          </a:p>
          <a:p>
            <a:r>
              <a:rPr lang="en-US" sz="1900" dirty="0"/>
              <a:t>Supports diversity, inclusion and employee engagement. </a:t>
            </a:r>
          </a:p>
          <a:p>
            <a:r>
              <a:rPr lang="en-US" sz="1900" dirty="0"/>
              <a:t>Enhances </a:t>
            </a:r>
            <a:r>
              <a:rPr lang="en-US" sz="1900" dirty="0" err="1"/>
              <a:t>organisational</a:t>
            </a:r>
            <a:r>
              <a:rPr lang="en-US" sz="1900" dirty="0"/>
              <a:t> performance in global business environments</a:t>
            </a:r>
          </a:p>
          <a:p>
            <a:pPr marL="0" indent="0">
              <a:buNone/>
            </a:pPr>
            <a:endParaRPr lang="en-US" sz="1900" dirty="0"/>
          </a:p>
        </p:txBody>
      </p:sp>
      <p:sp>
        <p:nvSpPr>
          <p:cNvPr id="26" name="Freeform: Shape 2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 name="Group 5">
            <a:extLst>
              <a:ext uri="{FF2B5EF4-FFF2-40B4-BE49-F238E27FC236}">
                <a16:creationId xmlns:a16="http://schemas.microsoft.com/office/drawing/2014/main" id="{8F80081B-EA6F-C436-8354-8A046E10B288}"/>
              </a:ext>
            </a:extLst>
          </p:cNvPr>
          <p:cNvGrpSpPr/>
          <p:nvPr/>
        </p:nvGrpSpPr>
        <p:grpSpPr>
          <a:xfrm>
            <a:off x="6989331" y="1937860"/>
            <a:ext cx="4472567" cy="3755914"/>
            <a:chOff x="6172200" y="1825625"/>
            <a:chExt cx="5181599" cy="4351337"/>
          </a:xfrm>
        </p:grpSpPr>
        <p:sp>
          <p:nvSpPr>
            <p:cNvPr id="7" name="Freeform: Shape 6">
              <a:extLst>
                <a:ext uri="{FF2B5EF4-FFF2-40B4-BE49-F238E27FC236}">
                  <a16:creationId xmlns:a16="http://schemas.microsoft.com/office/drawing/2014/main" id="{2DFE36AF-A894-CAA4-CFB5-C01B18518805}"/>
                </a:ext>
              </a:extLst>
            </p:cNvPr>
            <p:cNvSpPr/>
            <p:nvPr/>
          </p:nvSpPr>
          <p:spPr>
            <a:xfrm>
              <a:off x="6172200" y="1825625"/>
              <a:ext cx="4145280" cy="957294"/>
            </a:xfrm>
            <a:custGeom>
              <a:avLst/>
              <a:gdLst>
                <a:gd name="csX0" fmla="*/ 0 w 4145280"/>
                <a:gd name="csY0" fmla="*/ 95729 h 957294"/>
                <a:gd name="csX1" fmla="*/ 95729 w 4145280"/>
                <a:gd name="csY1" fmla="*/ 0 h 957294"/>
                <a:gd name="csX2" fmla="*/ 4049551 w 4145280"/>
                <a:gd name="csY2" fmla="*/ 0 h 957294"/>
                <a:gd name="csX3" fmla="*/ 4145280 w 4145280"/>
                <a:gd name="csY3" fmla="*/ 95729 h 957294"/>
                <a:gd name="csX4" fmla="*/ 4145280 w 4145280"/>
                <a:gd name="csY4" fmla="*/ 861565 h 957294"/>
                <a:gd name="csX5" fmla="*/ 4049551 w 4145280"/>
                <a:gd name="csY5" fmla="*/ 957294 h 957294"/>
                <a:gd name="csX6" fmla="*/ 95729 w 4145280"/>
                <a:gd name="csY6" fmla="*/ 957294 h 957294"/>
                <a:gd name="csX7" fmla="*/ 0 w 4145280"/>
                <a:gd name="csY7" fmla="*/ 861565 h 957294"/>
                <a:gd name="csX8" fmla="*/ 0 w 4145280"/>
                <a:gd name="csY8" fmla="*/ 95729 h 9572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145280" h="957294">
                  <a:moveTo>
                    <a:pt x="0" y="95729"/>
                  </a:moveTo>
                  <a:cubicBezTo>
                    <a:pt x="0" y="42859"/>
                    <a:pt x="42859" y="0"/>
                    <a:pt x="95729" y="0"/>
                  </a:cubicBezTo>
                  <a:lnTo>
                    <a:pt x="4049551" y="0"/>
                  </a:lnTo>
                  <a:cubicBezTo>
                    <a:pt x="4102421" y="0"/>
                    <a:pt x="4145280" y="42859"/>
                    <a:pt x="4145280" y="95729"/>
                  </a:cubicBezTo>
                  <a:lnTo>
                    <a:pt x="4145280" y="861565"/>
                  </a:lnTo>
                  <a:cubicBezTo>
                    <a:pt x="4145280" y="914435"/>
                    <a:pt x="4102421" y="957294"/>
                    <a:pt x="4049551" y="957294"/>
                  </a:cubicBezTo>
                  <a:lnTo>
                    <a:pt x="95729" y="957294"/>
                  </a:lnTo>
                  <a:cubicBezTo>
                    <a:pt x="42859" y="957294"/>
                    <a:pt x="0" y="914435"/>
                    <a:pt x="0" y="861565"/>
                  </a:cubicBezTo>
                  <a:lnTo>
                    <a:pt x="0" y="9572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3288" tIns="123288" rIns="1181099" bIns="123288" numCol="1" spcCol="1270" anchor="ctr" anchorCtr="0">
              <a:noAutofit/>
            </a:bodyPr>
            <a:lstStyle/>
            <a:p>
              <a:pPr defTabSz="955675">
                <a:lnSpc>
                  <a:spcPct val="90000"/>
                </a:lnSpc>
                <a:spcBef>
                  <a:spcPct val="0"/>
                </a:spcBef>
                <a:spcAft>
                  <a:spcPct val="35000"/>
                </a:spcAft>
              </a:pPr>
              <a:r>
                <a:rPr lang="en-US" sz="2150" kern="1200" err="1">
                  <a:solidFill>
                    <a:schemeClr val="lt1"/>
                  </a:solidFill>
                  <a:latin typeface="+mn-lt"/>
                  <a:ea typeface="+mn-ea"/>
                  <a:cs typeface="+mn-cs"/>
                </a:rPr>
                <a:t>Globalisation</a:t>
              </a:r>
              <a:endParaRPr lang="en-GB" sz="2500" kern="1200"/>
            </a:p>
          </p:txBody>
        </p:sp>
        <p:sp>
          <p:nvSpPr>
            <p:cNvPr id="8" name="Freeform: Shape 7">
              <a:extLst>
                <a:ext uri="{FF2B5EF4-FFF2-40B4-BE49-F238E27FC236}">
                  <a16:creationId xmlns:a16="http://schemas.microsoft.com/office/drawing/2014/main" id="{4C837716-F879-839C-1ECF-A7A9B1ED9650}"/>
                </a:ext>
              </a:extLst>
            </p:cNvPr>
            <p:cNvSpPr/>
            <p:nvPr/>
          </p:nvSpPr>
          <p:spPr>
            <a:xfrm>
              <a:off x="6519367" y="2956972"/>
              <a:ext cx="4145280" cy="957294"/>
            </a:xfrm>
            <a:custGeom>
              <a:avLst/>
              <a:gdLst>
                <a:gd name="csX0" fmla="*/ 0 w 4145280"/>
                <a:gd name="csY0" fmla="*/ 95729 h 957294"/>
                <a:gd name="csX1" fmla="*/ 95729 w 4145280"/>
                <a:gd name="csY1" fmla="*/ 0 h 957294"/>
                <a:gd name="csX2" fmla="*/ 4049551 w 4145280"/>
                <a:gd name="csY2" fmla="*/ 0 h 957294"/>
                <a:gd name="csX3" fmla="*/ 4145280 w 4145280"/>
                <a:gd name="csY3" fmla="*/ 95729 h 957294"/>
                <a:gd name="csX4" fmla="*/ 4145280 w 4145280"/>
                <a:gd name="csY4" fmla="*/ 861565 h 957294"/>
                <a:gd name="csX5" fmla="*/ 4049551 w 4145280"/>
                <a:gd name="csY5" fmla="*/ 957294 h 957294"/>
                <a:gd name="csX6" fmla="*/ 95729 w 4145280"/>
                <a:gd name="csY6" fmla="*/ 957294 h 957294"/>
                <a:gd name="csX7" fmla="*/ 0 w 4145280"/>
                <a:gd name="csY7" fmla="*/ 861565 h 957294"/>
                <a:gd name="csX8" fmla="*/ 0 w 4145280"/>
                <a:gd name="csY8" fmla="*/ 95729 h 9572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145280" h="957294">
                  <a:moveTo>
                    <a:pt x="0" y="95729"/>
                  </a:moveTo>
                  <a:cubicBezTo>
                    <a:pt x="0" y="42859"/>
                    <a:pt x="42859" y="0"/>
                    <a:pt x="95729" y="0"/>
                  </a:cubicBezTo>
                  <a:lnTo>
                    <a:pt x="4049551" y="0"/>
                  </a:lnTo>
                  <a:cubicBezTo>
                    <a:pt x="4102421" y="0"/>
                    <a:pt x="4145280" y="42859"/>
                    <a:pt x="4145280" y="95729"/>
                  </a:cubicBezTo>
                  <a:lnTo>
                    <a:pt x="4145280" y="861565"/>
                  </a:lnTo>
                  <a:cubicBezTo>
                    <a:pt x="4145280" y="914435"/>
                    <a:pt x="4102421" y="957294"/>
                    <a:pt x="4049551" y="957294"/>
                  </a:cubicBezTo>
                  <a:lnTo>
                    <a:pt x="95729" y="957294"/>
                  </a:lnTo>
                  <a:cubicBezTo>
                    <a:pt x="42859" y="957294"/>
                    <a:pt x="0" y="914435"/>
                    <a:pt x="0" y="861565"/>
                  </a:cubicBezTo>
                  <a:lnTo>
                    <a:pt x="0" y="9572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3288" tIns="123288" rIns="1092697" bIns="123288" numCol="1" spcCol="1270" anchor="ctr" anchorCtr="0">
              <a:noAutofit/>
            </a:bodyPr>
            <a:lstStyle/>
            <a:p>
              <a:pPr defTabSz="955675">
                <a:lnSpc>
                  <a:spcPct val="90000"/>
                </a:lnSpc>
                <a:spcBef>
                  <a:spcPct val="0"/>
                </a:spcBef>
                <a:spcAft>
                  <a:spcPct val="35000"/>
                </a:spcAft>
              </a:pPr>
              <a:r>
                <a:rPr lang="en-US" sz="2150" kern="1200">
                  <a:solidFill>
                    <a:schemeClr val="lt1"/>
                  </a:solidFill>
                  <a:latin typeface="+mn-lt"/>
                  <a:ea typeface="+mn-ea"/>
                  <a:cs typeface="+mn-cs"/>
                </a:rPr>
                <a:t>Diverse Workforce</a:t>
              </a:r>
              <a:endParaRPr lang="en-GB" sz="2500" kern="1200"/>
            </a:p>
          </p:txBody>
        </p:sp>
        <p:sp>
          <p:nvSpPr>
            <p:cNvPr id="9" name="Freeform: Shape 8">
              <a:extLst>
                <a:ext uri="{FF2B5EF4-FFF2-40B4-BE49-F238E27FC236}">
                  <a16:creationId xmlns:a16="http://schemas.microsoft.com/office/drawing/2014/main" id="{1BDE4641-C696-F264-3A2F-6EF599739F16}"/>
                </a:ext>
              </a:extLst>
            </p:cNvPr>
            <p:cNvSpPr/>
            <p:nvPr/>
          </p:nvSpPr>
          <p:spPr>
            <a:xfrm>
              <a:off x="6861352" y="4088320"/>
              <a:ext cx="4145280" cy="957294"/>
            </a:xfrm>
            <a:custGeom>
              <a:avLst/>
              <a:gdLst>
                <a:gd name="csX0" fmla="*/ 0 w 4145280"/>
                <a:gd name="csY0" fmla="*/ 95729 h 957294"/>
                <a:gd name="csX1" fmla="*/ 95729 w 4145280"/>
                <a:gd name="csY1" fmla="*/ 0 h 957294"/>
                <a:gd name="csX2" fmla="*/ 4049551 w 4145280"/>
                <a:gd name="csY2" fmla="*/ 0 h 957294"/>
                <a:gd name="csX3" fmla="*/ 4145280 w 4145280"/>
                <a:gd name="csY3" fmla="*/ 95729 h 957294"/>
                <a:gd name="csX4" fmla="*/ 4145280 w 4145280"/>
                <a:gd name="csY4" fmla="*/ 861565 h 957294"/>
                <a:gd name="csX5" fmla="*/ 4049551 w 4145280"/>
                <a:gd name="csY5" fmla="*/ 957294 h 957294"/>
                <a:gd name="csX6" fmla="*/ 95729 w 4145280"/>
                <a:gd name="csY6" fmla="*/ 957294 h 957294"/>
                <a:gd name="csX7" fmla="*/ 0 w 4145280"/>
                <a:gd name="csY7" fmla="*/ 861565 h 957294"/>
                <a:gd name="csX8" fmla="*/ 0 w 4145280"/>
                <a:gd name="csY8" fmla="*/ 95729 h 9572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145280" h="957294">
                  <a:moveTo>
                    <a:pt x="0" y="95729"/>
                  </a:moveTo>
                  <a:cubicBezTo>
                    <a:pt x="0" y="42859"/>
                    <a:pt x="42859" y="0"/>
                    <a:pt x="95729" y="0"/>
                  </a:cubicBezTo>
                  <a:lnTo>
                    <a:pt x="4049551" y="0"/>
                  </a:lnTo>
                  <a:cubicBezTo>
                    <a:pt x="4102421" y="0"/>
                    <a:pt x="4145280" y="42859"/>
                    <a:pt x="4145280" y="95729"/>
                  </a:cubicBezTo>
                  <a:lnTo>
                    <a:pt x="4145280" y="861565"/>
                  </a:lnTo>
                  <a:cubicBezTo>
                    <a:pt x="4145280" y="914435"/>
                    <a:pt x="4102421" y="957294"/>
                    <a:pt x="4049551" y="957294"/>
                  </a:cubicBezTo>
                  <a:lnTo>
                    <a:pt x="95729" y="957294"/>
                  </a:lnTo>
                  <a:cubicBezTo>
                    <a:pt x="42859" y="957294"/>
                    <a:pt x="0" y="914435"/>
                    <a:pt x="0" y="861565"/>
                  </a:cubicBezTo>
                  <a:lnTo>
                    <a:pt x="0" y="9572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3288" tIns="123288" rIns="1087515" bIns="123288" numCol="1" spcCol="1270" anchor="ctr" anchorCtr="0">
              <a:noAutofit/>
            </a:bodyPr>
            <a:lstStyle/>
            <a:p>
              <a:pPr defTabSz="955675">
                <a:lnSpc>
                  <a:spcPct val="90000"/>
                </a:lnSpc>
                <a:spcBef>
                  <a:spcPct val="0"/>
                </a:spcBef>
                <a:spcAft>
                  <a:spcPct val="35000"/>
                </a:spcAft>
              </a:pPr>
              <a:r>
                <a:rPr lang="en-US" sz="2150" kern="1200">
                  <a:solidFill>
                    <a:schemeClr val="lt1"/>
                  </a:solidFill>
                  <a:latin typeface="+mn-lt"/>
                  <a:ea typeface="+mn-ea"/>
                  <a:cs typeface="+mn-cs"/>
                </a:rPr>
                <a:t>Cross-Cultural Collaboration</a:t>
              </a:r>
              <a:endParaRPr lang="en-GB" sz="2500" kern="1200"/>
            </a:p>
          </p:txBody>
        </p:sp>
        <p:sp>
          <p:nvSpPr>
            <p:cNvPr id="10" name="Freeform: Shape 9">
              <a:extLst>
                <a:ext uri="{FF2B5EF4-FFF2-40B4-BE49-F238E27FC236}">
                  <a16:creationId xmlns:a16="http://schemas.microsoft.com/office/drawing/2014/main" id="{78834DD0-B22E-D1ED-EDBA-7C3B16006497}"/>
                </a:ext>
              </a:extLst>
            </p:cNvPr>
            <p:cNvSpPr/>
            <p:nvPr/>
          </p:nvSpPr>
          <p:spPr>
            <a:xfrm>
              <a:off x="7208519" y="5219668"/>
              <a:ext cx="4145280" cy="957294"/>
            </a:xfrm>
            <a:custGeom>
              <a:avLst/>
              <a:gdLst>
                <a:gd name="csX0" fmla="*/ 0 w 4145280"/>
                <a:gd name="csY0" fmla="*/ 95729 h 957294"/>
                <a:gd name="csX1" fmla="*/ 95729 w 4145280"/>
                <a:gd name="csY1" fmla="*/ 0 h 957294"/>
                <a:gd name="csX2" fmla="*/ 4049551 w 4145280"/>
                <a:gd name="csY2" fmla="*/ 0 h 957294"/>
                <a:gd name="csX3" fmla="*/ 4145280 w 4145280"/>
                <a:gd name="csY3" fmla="*/ 95729 h 957294"/>
                <a:gd name="csX4" fmla="*/ 4145280 w 4145280"/>
                <a:gd name="csY4" fmla="*/ 861565 h 957294"/>
                <a:gd name="csX5" fmla="*/ 4049551 w 4145280"/>
                <a:gd name="csY5" fmla="*/ 957294 h 957294"/>
                <a:gd name="csX6" fmla="*/ 95729 w 4145280"/>
                <a:gd name="csY6" fmla="*/ 957294 h 957294"/>
                <a:gd name="csX7" fmla="*/ 0 w 4145280"/>
                <a:gd name="csY7" fmla="*/ 861565 h 957294"/>
                <a:gd name="csX8" fmla="*/ 0 w 4145280"/>
                <a:gd name="csY8" fmla="*/ 95729 h 9572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145280" h="957294">
                  <a:moveTo>
                    <a:pt x="0" y="95729"/>
                  </a:moveTo>
                  <a:cubicBezTo>
                    <a:pt x="0" y="42859"/>
                    <a:pt x="42859" y="0"/>
                    <a:pt x="95729" y="0"/>
                  </a:cubicBezTo>
                  <a:lnTo>
                    <a:pt x="4049551" y="0"/>
                  </a:lnTo>
                  <a:cubicBezTo>
                    <a:pt x="4102421" y="0"/>
                    <a:pt x="4145280" y="42859"/>
                    <a:pt x="4145280" y="95729"/>
                  </a:cubicBezTo>
                  <a:lnTo>
                    <a:pt x="4145280" y="861565"/>
                  </a:lnTo>
                  <a:cubicBezTo>
                    <a:pt x="4145280" y="914435"/>
                    <a:pt x="4102421" y="957294"/>
                    <a:pt x="4049551" y="957294"/>
                  </a:cubicBezTo>
                  <a:lnTo>
                    <a:pt x="95729" y="957294"/>
                  </a:lnTo>
                  <a:cubicBezTo>
                    <a:pt x="42859" y="957294"/>
                    <a:pt x="0" y="914435"/>
                    <a:pt x="0" y="861565"/>
                  </a:cubicBezTo>
                  <a:lnTo>
                    <a:pt x="0" y="9572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3288" tIns="123288" rIns="1092697" bIns="123288" numCol="1" spcCol="1270" anchor="ctr" anchorCtr="0">
              <a:noAutofit/>
            </a:bodyPr>
            <a:lstStyle/>
            <a:p>
              <a:pPr defTabSz="955675">
                <a:lnSpc>
                  <a:spcPct val="90000"/>
                </a:lnSpc>
                <a:spcBef>
                  <a:spcPct val="0"/>
                </a:spcBef>
                <a:spcAft>
                  <a:spcPct val="35000"/>
                </a:spcAft>
              </a:pPr>
              <a:r>
                <a:rPr lang="en-US" sz="2150" kern="1200">
                  <a:solidFill>
                    <a:schemeClr val="lt1"/>
                  </a:solidFill>
                  <a:latin typeface="+mn-lt"/>
                  <a:ea typeface="+mn-ea"/>
                  <a:cs typeface="+mn-cs"/>
                </a:rPr>
                <a:t>Effective global Leadership</a:t>
              </a:r>
              <a:endParaRPr lang="en-GB" sz="2500" kern="1200"/>
            </a:p>
          </p:txBody>
        </p:sp>
        <p:sp>
          <p:nvSpPr>
            <p:cNvPr id="11" name="Freeform: Shape 10">
              <a:extLst>
                <a:ext uri="{FF2B5EF4-FFF2-40B4-BE49-F238E27FC236}">
                  <a16:creationId xmlns:a16="http://schemas.microsoft.com/office/drawing/2014/main" id="{AF7861BB-BBED-ED7C-DD85-62CC41E8E6EC}"/>
                </a:ext>
              </a:extLst>
            </p:cNvPr>
            <p:cNvSpPr/>
            <p:nvPr/>
          </p:nvSpPr>
          <p:spPr>
            <a:xfrm>
              <a:off x="9695238" y="2558825"/>
              <a:ext cx="622241" cy="622241"/>
            </a:xfrm>
            <a:custGeom>
              <a:avLst/>
              <a:gdLst>
                <a:gd name="csX0" fmla="*/ 0 w 622241"/>
                <a:gd name="csY0" fmla="*/ 342233 h 622241"/>
                <a:gd name="csX1" fmla="*/ 140004 w 622241"/>
                <a:gd name="csY1" fmla="*/ 342233 h 622241"/>
                <a:gd name="csX2" fmla="*/ 140004 w 622241"/>
                <a:gd name="csY2" fmla="*/ 0 h 622241"/>
                <a:gd name="csX3" fmla="*/ 482237 w 622241"/>
                <a:gd name="csY3" fmla="*/ 0 h 622241"/>
                <a:gd name="csX4" fmla="*/ 482237 w 622241"/>
                <a:gd name="csY4" fmla="*/ 342233 h 622241"/>
                <a:gd name="csX5" fmla="*/ 622241 w 622241"/>
                <a:gd name="csY5" fmla="*/ 342233 h 622241"/>
                <a:gd name="csX6" fmla="*/ 311121 w 622241"/>
                <a:gd name="csY6" fmla="*/ 622241 h 622241"/>
                <a:gd name="csX7" fmla="*/ 0 w 622241"/>
                <a:gd name="csY7" fmla="*/ 342233 h 6222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22241" h="622241">
                  <a:moveTo>
                    <a:pt x="0" y="342233"/>
                  </a:moveTo>
                  <a:lnTo>
                    <a:pt x="140004" y="342233"/>
                  </a:lnTo>
                  <a:lnTo>
                    <a:pt x="140004" y="0"/>
                  </a:lnTo>
                  <a:lnTo>
                    <a:pt x="482237" y="0"/>
                  </a:lnTo>
                  <a:lnTo>
                    <a:pt x="482237" y="342233"/>
                  </a:lnTo>
                  <a:lnTo>
                    <a:pt x="622241" y="342233"/>
                  </a:lnTo>
                  <a:lnTo>
                    <a:pt x="311121" y="622241"/>
                  </a:lnTo>
                  <a:lnTo>
                    <a:pt x="0" y="342233"/>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75564" tIns="35560" rIns="175564" bIns="189565"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2" name="Freeform: Shape 11">
              <a:extLst>
                <a:ext uri="{FF2B5EF4-FFF2-40B4-BE49-F238E27FC236}">
                  <a16:creationId xmlns:a16="http://schemas.microsoft.com/office/drawing/2014/main" id="{DC77EB9F-FB53-525B-1317-BB52C1CA778A}"/>
                </a:ext>
              </a:extLst>
            </p:cNvPr>
            <p:cNvSpPr/>
            <p:nvPr/>
          </p:nvSpPr>
          <p:spPr>
            <a:xfrm>
              <a:off x="10042405" y="3690173"/>
              <a:ext cx="622241" cy="622241"/>
            </a:xfrm>
            <a:custGeom>
              <a:avLst/>
              <a:gdLst>
                <a:gd name="csX0" fmla="*/ 0 w 622241"/>
                <a:gd name="csY0" fmla="*/ 342233 h 622241"/>
                <a:gd name="csX1" fmla="*/ 140004 w 622241"/>
                <a:gd name="csY1" fmla="*/ 342233 h 622241"/>
                <a:gd name="csX2" fmla="*/ 140004 w 622241"/>
                <a:gd name="csY2" fmla="*/ 0 h 622241"/>
                <a:gd name="csX3" fmla="*/ 482237 w 622241"/>
                <a:gd name="csY3" fmla="*/ 0 h 622241"/>
                <a:gd name="csX4" fmla="*/ 482237 w 622241"/>
                <a:gd name="csY4" fmla="*/ 342233 h 622241"/>
                <a:gd name="csX5" fmla="*/ 622241 w 622241"/>
                <a:gd name="csY5" fmla="*/ 342233 h 622241"/>
                <a:gd name="csX6" fmla="*/ 311121 w 622241"/>
                <a:gd name="csY6" fmla="*/ 622241 h 622241"/>
                <a:gd name="csX7" fmla="*/ 0 w 622241"/>
                <a:gd name="csY7" fmla="*/ 342233 h 6222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22241" h="622241">
                  <a:moveTo>
                    <a:pt x="0" y="342233"/>
                  </a:moveTo>
                  <a:lnTo>
                    <a:pt x="140004" y="342233"/>
                  </a:lnTo>
                  <a:lnTo>
                    <a:pt x="140004" y="0"/>
                  </a:lnTo>
                  <a:lnTo>
                    <a:pt x="482237" y="0"/>
                  </a:lnTo>
                  <a:lnTo>
                    <a:pt x="482237" y="342233"/>
                  </a:lnTo>
                  <a:lnTo>
                    <a:pt x="622241" y="342233"/>
                  </a:lnTo>
                  <a:lnTo>
                    <a:pt x="311121" y="622241"/>
                  </a:lnTo>
                  <a:lnTo>
                    <a:pt x="0" y="342233"/>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75564" tIns="35560" rIns="175564" bIns="189565"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sp>
          <p:nvSpPr>
            <p:cNvPr id="13" name="Freeform: Shape 12">
              <a:extLst>
                <a:ext uri="{FF2B5EF4-FFF2-40B4-BE49-F238E27FC236}">
                  <a16:creationId xmlns:a16="http://schemas.microsoft.com/office/drawing/2014/main" id="{2B79FA75-0176-D705-E84B-C10E37681B2B}"/>
                </a:ext>
              </a:extLst>
            </p:cNvPr>
            <p:cNvSpPr/>
            <p:nvPr/>
          </p:nvSpPr>
          <p:spPr>
            <a:xfrm>
              <a:off x="10384391" y="4821521"/>
              <a:ext cx="622241" cy="622241"/>
            </a:xfrm>
            <a:custGeom>
              <a:avLst/>
              <a:gdLst>
                <a:gd name="csX0" fmla="*/ 0 w 622241"/>
                <a:gd name="csY0" fmla="*/ 342233 h 622241"/>
                <a:gd name="csX1" fmla="*/ 140004 w 622241"/>
                <a:gd name="csY1" fmla="*/ 342233 h 622241"/>
                <a:gd name="csX2" fmla="*/ 140004 w 622241"/>
                <a:gd name="csY2" fmla="*/ 0 h 622241"/>
                <a:gd name="csX3" fmla="*/ 482237 w 622241"/>
                <a:gd name="csY3" fmla="*/ 0 h 622241"/>
                <a:gd name="csX4" fmla="*/ 482237 w 622241"/>
                <a:gd name="csY4" fmla="*/ 342233 h 622241"/>
                <a:gd name="csX5" fmla="*/ 622241 w 622241"/>
                <a:gd name="csY5" fmla="*/ 342233 h 622241"/>
                <a:gd name="csX6" fmla="*/ 311121 w 622241"/>
                <a:gd name="csY6" fmla="*/ 622241 h 622241"/>
                <a:gd name="csX7" fmla="*/ 0 w 622241"/>
                <a:gd name="csY7" fmla="*/ 342233 h 6222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22241" h="622241">
                  <a:moveTo>
                    <a:pt x="0" y="342233"/>
                  </a:moveTo>
                  <a:lnTo>
                    <a:pt x="140004" y="342233"/>
                  </a:lnTo>
                  <a:lnTo>
                    <a:pt x="140004" y="0"/>
                  </a:lnTo>
                  <a:lnTo>
                    <a:pt x="482237" y="0"/>
                  </a:lnTo>
                  <a:lnTo>
                    <a:pt x="482237" y="342233"/>
                  </a:lnTo>
                  <a:lnTo>
                    <a:pt x="622241" y="342233"/>
                  </a:lnTo>
                  <a:lnTo>
                    <a:pt x="311121" y="622241"/>
                  </a:lnTo>
                  <a:lnTo>
                    <a:pt x="0" y="342233"/>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75564" tIns="35560" rIns="175564" bIns="189565" numCol="1" spcCol="1270" anchor="ctr" anchorCtr="0">
              <a:noAutofit/>
            </a:bodyPr>
            <a:lstStyle/>
            <a:p>
              <a:pPr marL="0" lvl="0" indent="0" algn="ctr" defTabSz="1244600">
                <a:lnSpc>
                  <a:spcPct val="90000"/>
                </a:lnSpc>
                <a:spcBef>
                  <a:spcPct val="0"/>
                </a:spcBef>
                <a:spcAft>
                  <a:spcPct val="35000"/>
                </a:spcAft>
                <a:buNone/>
              </a:pPr>
              <a:endParaRPr lang="en-GB" sz="2800" kern="1200"/>
            </a:p>
          </p:txBody>
        </p:sp>
      </p:grpSp>
      <p:sp>
        <p:nvSpPr>
          <p:cNvPr id="14" name="TextBox 13">
            <a:extLst>
              <a:ext uri="{FF2B5EF4-FFF2-40B4-BE49-F238E27FC236}">
                <a16:creationId xmlns:a16="http://schemas.microsoft.com/office/drawing/2014/main" id="{56DC5AC5-C3E0-C847-8181-8B3A29BB1DD5}"/>
              </a:ext>
            </a:extLst>
          </p:cNvPr>
          <p:cNvSpPr txBox="1"/>
          <p:nvPr/>
        </p:nvSpPr>
        <p:spPr>
          <a:xfrm>
            <a:off x="1137034" y="5940828"/>
            <a:ext cx="10324864" cy="646331"/>
          </a:xfrm>
          <a:prstGeom prst="rect">
            <a:avLst/>
          </a:prstGeom>
          <a:noFill/>
        </p:spPr>
        <p:txBody>
          <a:bodyPr wrap="square" rtlCol="0">
            <a:spAutoFit/>
          </a:bodyPr>
          <a:lstStyle/>
          <a:p>
            <a:r>
              <a:rPr lang="en-GB" dirty="0"/>
              <a:t>Leaders who possess high Cultural Intelligence are better able to adapt their communication, decision-making and leadership style to different cultural contexts.</a:t>
            </a:r>
          </a:p>
        </p:txBody>
      </p:sp>
      <p:sp>
        <p:nvSpPr>
          <p:cNvPr id="15" name="TextBox 14">
            <a:extLst>
              <a:ext uri="{FF2B5EF4-FFF2-40B4-BE49-F238E27FC236}">
                <a16:creationId xmlns:a16="http://schemas.microsoft.com/office/drawing/2014/main" id="{8E0B1AE6-4D47-D720-64AC-4F9C518BEB5B}"/>
              </a:ext>
            </a:extLst>
          </p:cNvPr>
          <p:cNvSpPr txBox="1"/>
          <p:nvPr/>
        </p:nvSpPr>
        <p:spPr>
          <a:xfrm>
            <a:off x="8518056" y="6486008"/>
            <a:ext cx="3792257" cy="369332"/>
          </a:xfrm>
          <a:prstGeom prst="rect">
            <a:avLst/>
          </a:prstGeom>
          <a:noFill/>
        </p:spPr>
        <p:txBody>
          <a:bodyPr wrap="none" rtlCol="0">
            <a:spAutoFit/>
          </a:bodyPr>
          <a:lstStyle/>
          <a:p>
            <a:r>
              <a:rPr lang="en-GB"/>
              <a:t>Adapted from Earley and Ang (2003).</a:t>
            </a:r>
            <a:endParaRPr lang="en-GB" dirty="0"/>
          </a:p>
        </p:txBody>
      </p:sp>
    </p:spTree>
    <p:extLst>
      <p:ext uri="{BB962C8B-B14F-4D97-AF65-F5344CB8AC3E}">
        <p14:creationId xmlns:p14="http://schemas.microsoft.com/office/powerpoint/2010/main" val="1608023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7A15F-AC2C-F09B-CD9C-628B05C306CA}"/>
              </a:ext>
            </a:extLst>
          </p:cNvPr>
          <p:cNvSpPr>
            <a:spLocks noGrp="1"/>
          </p:cNvSpPr>
          <p:nvPr>
            <p:ph type="title"/>
          </p:nvPr>
        </p:nvSpPr>
        <p:spPr/>
        <p:txBody>
          <a:bodyPr>
            <a:normAutofit/>
          </a:bodyPr>
          <a:lstStyle/>
          <a:p>
            <a:r>
              <a:rPr lang="en-GB" sz="2400" b="1" dirty="0">
                <a:solidFill>
                  <a:srgbClr val="0070C0"/>
                </a:solidFill>
              </a:rPr>
              <a:t>Earley &amp; Ang's Cultural Intelligence Model: Four Capabilities for Leading Across Cultures</a:t>
            </a:r>
            <a:br>
              <a:rPr lang="en-GB" sz="2400" b="1" dirty="0">
                <a:solidFill>
                  <a:srgbClr val="0070C0"/>
                </a:solidFill>
              </a:rPr>
            </a:br>
            <a:endParaRPr lang="en-GB" sz="2400" b="1" dirty="0">
              <a:solidFill>
                <a:srgbClr val="0070C0"/>
              </a:solidFill>
            </a:endParaRPr>
          </a:p>
        </p:txBody>
      </p:sp>
      <p:graphicFrame>
        <p:nvGraphicFramePr>
          <p:cNvPr id="5" name="Content Placeholder 4">
            <a:extLst>
              <a:ext uri="{FF2B5EF4-FFF2-40B4-BE49-F238E27FC236}">
                <a16:creationId xmlns:a16="http://schemas.microsoft.com/office/drawing/2014/main" id="{409E5FA6-11A6-9C39-1486-0D1033C4B452}"/>
              </a:ext>
            </a:extLst>
          </p:cNvPr>
          <p:cNvGraphicFramePr>
            <a:graphicFrameLocks noGrp="1"/>
          </p:cNvGraphicFramePr>
          <p:nvPr>
            <p:ph sz="half" idx="1"/>
            <p:extLst>
              <p:ext uri="{D42A27DB-BD31-4B8C-83A1-F6EECF244321}">
                <p14:modId xmlns:p14="http://schemas.microsoft.com/office/powerpoint/2010/main" val="2803338048"/>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5">
            <a:extLst>
              <a:ext uri="{FF2B5EF4-FFF2-40B4-BE49-F238E27FC236}">
                <a16:creationId xmlns:a16="http://schemas.microsoft.com/office/drawing/2014/main" id="{9C7B1269-85A8-4651-8C66-9AFCF55FB921}"/>
              </a:ext>
            </a:extLst>
          </p:cNvPr>
          <p:cNvGraphicFramePr>
            <a:graphicFrameLocks noGrp="1"/>
          </p:cNvGraphicFramePr>
          <p:nvPr>
            <p:ph sz="half" idx="2"/>
            <p:extLst>
              <p:ext uri="{D42A27DB-BD31-4B8C-83A1-F6EECF244321}">
                <p14:modId xmlns:p14="http://schemas.microsoft.com/office/powerpoint/2010/main" val="224616583"/>
              </p:ext>
            </p:extLst>
          </p:nvPr>
        </p:nvGraphicFramePr>
        <p:xfrm>
          <a:off x="6096000" y="1825625"/>
          <a:ext cx="5181600" cy="421132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2104946066"/>
                    </a:ext>
                  </a:extLst>
                </a:gridCol>
                <a:gridCol w="2590800">
                  <a:extLst>
                    <a:ext uri="{9D8B030D-6E8A-4147-A177-3AD203B41FA5}">
                      <a16:colId xmlns:a16="http://schemas.microsoft.com/office/drawing/2014/main" val="1330563027"/>
                    </a:ext>
                  </a:extLst>
                </a:gridCol>
              </a:tblGrid>
              <a:tr h="370840">
                <a:tc>
                  <a:txBody>
                    <a:bodyPr/>
                    <a:lstStyle/>
                    <a:p>
                      <a:pPr algn="ctr"/>
                      <a:r>
                        <a:rPr lang="en-US" dirty="0"/>
                        <a:t>Strengths</a:t>
                      </a:r>
                      <a:endParaRPr lang="en-GB" dirty="0"/>
                    </a:p>
                  </a:txBody>
                  <a:tcPr/>
                </a:tc>
                <a:tc>
                  <a:txBody>
                    <a:bodyPr/>
                    <a:lstStyle/>
                    <a:p>
                      <a:pPr algn="ctr"/>
                      <a:r>
                        <a:rPr lang="en-US" dirty="0"/>
                        <a:t>Limitation</a:t>
                      </a:r>
                      <a:endParaRPr lang="en-GB" dirty="0"/>
                    </a:p>
                  </a:txBody>
                  <a:tcPr/>
                </a:tc>
                <a:extLst>
                  <a:ext uri="{0D108BD9-81ED-4DB2-BD59-A6C34878D82A}">
                    <a16:rowId xmlns:a16="http://schemas.microsoft.com/office/drawing/2014/main" val="3784379309"/>
                  </a:ext>
                </a:extLst>
              </a:tr>
              <a:tr h="370840">
                <a:tc>
                  <a:txBody>
                    <a:bodyPr/>
                    <a:lstStyle/>
                    <a:p>
                      <a:pPr marL="285750" indent="-285750">
                        <a:buFont typeface="Arial" panose="020B0604020202020204" pitchFamily="34" charset="0"/>
                        <a:buChar char="•"/>
                      </a:pPr>
                      <a:r>
                        <a:rPr lang="en-GB" dirty="0"/>
                        <a:t>Provides a structured framework for global leadership.</a:t>
                      </a:r>
                    </a:p>
                  </a:txBody>
                  <a:tcPr/>
                </a:tc>
                <a:tc>
                  <a:txBody>
                    <a:bodyPr/>
                    <a:lstStyle/>
                    <a:p>
                      <a:pPr marL="285750" indent="-285750">
                        <a:buFont typeface="Arial" panose="020B0604020202020204" pitchFamily="34" charset="0"/>
                        <a:buChar char="•"/>
                      </a:pPr>
                      <a:r>
                        <a:rPr lang="en-GB" dirty="0"/>
                        <a:t>Cultural Intelligence is difficult to measure objectively.</a:t>
                      </a:r>
                    </a:p>
                  </a:txBody>
                  <a:tcPr/>
                </a:tc>
                <a:extLst>
                  <a:ext uri="{0D108BD9-81ED-4DB2-BD59-A6C34878D82A}">
                    <a16:rowId xmlns:a16="http://schemas.microsoft.com/office/drawing/2014/main" val="2657054468"/>
                  </a:ext>
                </a:extLst>
              </a:tr>
              <a:tr h="370840">
                <a:tc>
                  <a:txBody>
                    <a:bodyPr/>
                    <a:lstStyle/>
                    <a:p>
                      <a:pPr marL="285750" indent="-285750">
                        <a:buFont typeface="Arial" panose="020B0604020202020204" pitchFamily="34" charset="0"/>
                        <a:buChar char="•"/>
                      </a:pPr>
                      <a:r>
                        <a:rPr lang="en-GB" dirty="0"/>
                        <a:t>Encourages cultural adaptability and learning.</a:t>
                      </a:r>
                    </a:p>
                  </a:txBody>
                  <a:tcPr/>
                </a:tc>
                <a:tc>
                  <a:txBody>
                    <a:bodyPr/>
                    <a:lstStyle/>
                    <a:p>
                      <a:pPr marL="285750" indent="-285750">
                        <a:buFont typeface="Arial" panose="020B0604020202020204" pitchFamily="34" charset="0"/>
                        <a:buChar char="•"/>
                      </a:pPr>
                      <a:r>
                        <a:rPr lang="en-GB" dirty="0"/>
                        <a:t>High CQ does not automatically lead to effective leadership.</a:t>
                      </a:r>
                    </a:p>
                  </a:txBody>
                  <a:tcPr/>
                </a:tc>
                <a:extLst>
                  <a:ext uri="{0D108BD9-81ED-4DB2-BD59-A6C34878D82A}">
                    <a16:rowId xmlns:a16="http://schemas.microsoft.com/office/drawing/2014/main" val="58723168"/>
                  </a:ext>
                </a:extLst>
              </a:tr>
              <a:tr h="370840">
                <a:tc>
                  <a:txBody>
                    <a:bodyPr/>
                    <a:lstStyle/>
                    <a:p>
                      <a:pPr marL="285750" indent="-285750">
                        <a:buFont typeface="Arial" panose="020B0604020202020204" pitchFamily="34" charset="0"/>
                        <a:buChar char="•"/>
                      </a:pPr>
                      <a:r>
                        <a:rPr lang="en-GB" dirty="0"/>
                        <a:t>Supports effective collaboration in multicultural organisations.</a:t>
                      </a:r>
                    </a:p>
                  </a:txBody>
                  <a:tcPr/>
                </a:tc>
                <a:tc>
                  <a:txBody>
                    <a:bodyPr/>
                    <a:lstStyle/>
                    <a:p>
                      <a:pPr marL="285750" indent="-285750">
                        <a:buFont typeface="Arial" panose="020B0604020202020204" pitchFamily="34" charset="0"/>
                        <a:buChar char="•"/>
                      </a:pPr>
                      <a:r>
                        <a:rPr lang="en-GB" dirty="0"/>
                        <a:t>Leadership effectiveness also depends on organisational culture, experience and ethical judgement.</a:t>
                      </a:r>
                    </a:p>
                  </a:txBody>
                  <a:tcPr/>
                </a:tc>
                <a:extLst>
                  <a:ext uri="{0D108BD9-81ED-4DB2-BD59-A6C34878D82A}">
                    <a16:rowId xmlns:a16="http://schemas.microsoft.com/office/drawing/2014/main" val="3504738005"/>
                  </a:ext>
                </a:extLst>
              </a:tr>
            </a:tbl>
          </a:graphicData>
        </a:graphic>
      </p:graphicFrame>
    </p:spTree>
    <p:extLst>
      <p:ext uri="{BB962C8B-B14F-4D97-AF65-F5344CB8AC3E}">
        <p14:creationId xmlns:p14="http://schemas.microsoft.com/office/powerpoint/2010/main" val="1134038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52708-14AD-0A93-4D60-E9E2894F49A4}"/>
              </a:ext>
            </a:extLst>
          </p:cNvPr>
          <p:cNvSpPr>
            <a:spLocks noGrp="1"/>
          </p:cNvSpPr>
          <p:nvPr>
            <p:ph type="title"/>
          </p:nvPr>
        </p:nvSpPr>
        <p:spPr/>
        <p:txBody>
          <a:bodyPr>
            <a:normAutofit fontScale="90000"/>
          </a:bodyPr>
          <a:lstStyle/>
          <a:p>
            <a:r>
              <a:rPr lang="en-GB" sz="2400" b="1" dirty="0">
                <a:solidFill>
                  <a:srgbClr val="0070C0"/>
                </a:solidFill>
              </a:rPr>
              <a:t>Business Example: Indra Nooyi (PepsiCo)</a:t>
            </a:r>
            <a:br>
              <a:rPr lang="en-GB" sz="2400" b="1" dirty="0">
                <a:solidFill>
                  <a:srgbClr val="0070C0"/>
                </a:solidFill>
              </a:rPr>
            </a:br>
            <a:br>
              <a:rPr lang="en-GB" sz="2000" b="1" dirty="0"/>
            </a:br>
            <a:r>
              <a:rPr lang="en-GB" sz="2000" dirty="0"/>
              <a:t>As CEO of PepsiCo, Indra Nooyi led one of the world's largest multinational organisations, managing employees, customers and stakeholders across diverse cultural environments.</a:t>
            </a:r>
            <a:br>
              <a:rPr lang="en-GB" sz="2400" dirty="0"/>
            </a:br>
            <a:endParaRPr lang="en-GB" sz="2400" b="1" dirty="0">
              <a:solidFill>
                <a:srgbClr val="0070C0"/>
              </a:solidFill>
            </a:endParaRPr>
          </a:p>
        </p:txBody>
      </p:sp>
      <p:graphicFrame>
        <p:nvGraphicFramePr>
          <p:cNvPr id="5" name="Content Placeholder 4">
            <a:extLst>
              <a:ext uri="{FF2B5EF4-FFF2-40B4-BE49-F238E27FC236}">
                <a16:creationId xmlns:a16="http://schemas.microsoft.com/office/drawing/2014/main" id="{A3FDEB97-57D5-D65F-75B9-D14CD99EF09C}"/>
              </a:ext>
            </a:extLst>
          </p:cNvPr>
          <p:cNvGraphicFramePr>
            <a:graphicFrameLocks noGrp="1"/>
          </p:cNvGraphicFramePr>
          <p:nvPr>
            <p:ph sz="half" idx="1"/>
            <p:extLst>
              <p:ext uri="{D42A27DB-BD31-4B8C-83A1-F6EECF244321}">
                <p14:modId xmlns:p14="http://schemas.microsoft.com/office/powerpoint/2010/main" val="2377776239"/>
              </p:ext>
            </p:extLst>
          </p:nvPr>
        </p:nvGraphicFramePr>
        <p:xfrm>
          <a:off x="838199" y="1825625"/>
          <a:ext cx="10515600" cy="29260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4067065425"/>
                    </a:ext>
                  </a:extLst>
                </a:gridCol>
                <a:gridCol w="5257800">
                  <a:extLst>
                    <a:ext uri="{9D8B030D-6E8A-4147-A177-3AD203B41FA5}">
                      <a16:colId xmlns:a16="http://schemas.microsoft.com/office/drawing/2014/main" val="1550043964"/>
                    </a:ext>
                  </a:extLst>
                </a:gridCol>
              </a:tblGrid>
              <a:tr h="275514">
                <a:tc>
                  <a:txBody>
                    <a:bodyPr/>
                    <a:lstStyle/>
                    <a:p>
                      <a:pPr algn="ctr"/>
                      <a:r>
                        <a:rPr lang="en-US" dirty="0"/>
                        <a:t>CQ Dimension</a:t>
                      </a:r>
                      <a:endParaRPr lang="en-GB" dirty="0"/>
                    </a:p>
                  </a:txBody>
                  <a:tcPr/>
                </a:tc>
                <a:tc>
                  <a:txBody>
                    <a:bodyPr/>
                    <a:lstStyle/>
                    <a:p>
                      <a:pPr algn="ctr"/>
                      <a:r>
                        <a:rPr lang="en-US" dirty="0"/>
                        <a:t>Leadership </a:t>
                      </a:r>
                      <a:r>
                        <a:rPr lang="en-US" dirty="0" err="1"/>
                        <a:t>Behaviour</a:t>
                      </a:r>
                      <a:endParaRPr lang="en-GB" dirty="0"/>
                    </a:p>
                  </a:txBody>
                  <a:tcPr/>
                </a:tc>
                <a:extLst>
                  <a:ext uri="{0D108BD9-81ED-4DB2-BD59-A6C34878D82A}">
                    <a16:rowId xmlns:a16="http://schemas.microsoft.com/office/drawing/2014/main" val="220903909"/>
                  </a:ext>
                </a:extLst>
              </a:tr>
              <a:tr h="482150">
                <a:tc>
                  <a:txBody>
                    <a:bodyPr/>
                    <a:lstStyle/>
                    <a:p>
                      <a:r>
                        <a:rPr lang="en-GB" dirty="0"/>
                        <a:t>Metacognitive</a:t>
                      </a:r>
                    </a:p>
                  </a:txBody>
                  <a:tcPr/>
                </a:tc>
                <a:tc>
                  <a:txBody>
                    <a:bodyPr/>
                    <a:lstStyle/>
                    <a:p>
                      <a:r>
                        <a:rPr lang="en-GB" dirty="0"/>
                        <a:t>Adapted leadership strategies to different international markets.</a:t>
                      </a:r>
                    </a:p>
                  </a:txBody>
                  <a:tcPr/>
                </a:tc>
                <a:extLst>
                  <a:ext uri="{0D108BD9-81ED-4DB2-BD59-A6C34878D82A}">
                    <a16:rowId xmlns:a16="http://schemas.microsoft.com/office/drawing/2014/main" val="2564603951"/>
                  </a:ext>
                </a:extLst>
              </a:tr>
              <a:tr h="482150">
                <a:tc>
                  <a:txBody>
                    <a:bodyPr/>
                    <a:lstStyle/>
                    <a:p>
                      <a:r>
                        <a:rPr lang="en-GB" dirty="0"/>
                        <a:t>Cognitive</a:t>
                      </a:r>
                    </a:p>
                  </a:txBody>
                  <a:tcPr/>
                </a:tc>
                <a:tc>
                  <a:txBody>
                    <a:bodyPr/>
                    <a:lstStyle/>
                    <a:p>
                      <a:r>
                        <a:rPr lang="en-GB" dirty="0"/>
                        <a:t>Demonstrated understanding of local cultures and consumer preferences.</a:t>
                      </a:r>
                    </a:p>
                  </a:txBody>
                  <a:tcPr/>
                </a:tc>
                <a:extLst>
                  <a:ext uri="{0D108BD9-81ED-4DB2-BD59-A6C34878D82A}">
                    <a16:rowId xmlns:a16="http://schemas.microsoft.com/office/drawing/2014/main" val="2799193652"/>
                  </a:ext>
                </a:extLst>
              </a:tr>
              <a:tr h="482150">
                <a:tc>
                  <a:txBody>
                    <a:bodyPr/>
                    <a:lstStyle/>
                    <a:p>
                      <a:r>
                        <a:rPr lang="en-GB" dirty="0"/>
                        <a:t>Motivational</a:t>
                      </a:r>
                    </a:p>
                  </a:txBody>
                  <a:tcPr/>
                </a:tc>
                <a:tc>
                  <a:txBody>
                    <a:bodyPr/>
                    <a:lstStyle/>
                    <a:p>
                      <a:r>
                        <a:rPr lang="en-GB" dirty="0"/>
                        <a:t>Promoted diversity and inclusion across global operations.</a:t>
                      </a:r>
                    </a:p>
                  </a:txBody>
                  <a:tcPr/>
                </a:tc>
                <a:extLst>
                  <a:ext uri="{0D108BD9-81ED-4DB2-BD59-A6C34878D82A}">
                    <a16:rowId xmlns:a16="http://schemas.microsoft.com/office/drawing/2014/main" val="623321290"/>
                  </a:ext>
                </a:extLst>
              </a:tr>
              <a:tr h="482150">
                <a:tc>
                  <a:txBody>
                    <a:bodyPr/>
                    <a:lstStyle/>
                    <a:p>
                      <a:r>
                        <a:rPr lang="en-GB" dirty="0"/>
                        <a:t>Behavioural</a:t>
                      </a:r>
                    </a:p>
                  </a:txBody>
                  <a:tcPr/>
                </a:tc>
                <a:tc>
                  <a:txBody>
                    <a:bodyPr/>
                    <a:lstStyle/>
                    <a:p>
                      <a:r>
                        <a:rPr lang="en-GB" dirty="0"/>
                        <a:t>Adjusted communication and leadership style when working across cultures.</a:t>
                      </a:r>
                    </a:p>
                  </a:txBody>
                  <a:tcPr/>
                </a:tc>
                <a:extLst>
                  <a:ext uri="{0D108BD9-81ED-4DB2-BD59-A6C34878D82A}">
                    <a16:rowId xmlns:a16="http://schemas.microsoft.com/office/drawing/2014/main" val="1371298668"/>
                  </a:ext>
                </a:extLst>
              </a:tr>
            </a:tbl>
          </a:graphicData>
        </a:graphic>
      </p:graphicFrame>
      <p:sp>
        <p:nvSpPr>
          <p:cNvPr id="4" name="Content Placeholder 3">
            <a:extLst>
              <a:ext uri="{FF2B5EF4-FFF2-40B4-BE49-F238E27FC236}">
                <a16:creationId xmlns:a16="http://schemas.microsoft.com/office/drawing/2014/main" id="{C45ED034-2A86-BC5A-5095-C39E7FFFAFD6}"/>
              </a:ext>
            </a:extLst>
          </p:cNvPr>
          <p:cNvSpPr>
            <a:spLocks noGrp="1"/>
          </p:cNvSpPr>
          <p:nvPr>
            <p:ph sz="half" idx="2"/>
          </p:nvPr>
        </p:nvSpPr>
        <p:spPr>
          <a:xfrm>
            <a:off x="838199" y="4986669"/>
            <a:ext cx="10515600" cy="1506205"/>
          </a:xfrm>
        </p:spPr>
        <p:txBody>
          <a:bodyPr>
            <a:normAutofit fontScale="55000" lnSpcReduction="20000"/>
          </a:bodyPr>
          <a:lstStyle/>
          <a:p>
            <a:pPr marL="0" indent="0">
              <a:buNone/>
            </a:pPr>
            <a:r>
              <a:rPr lang="en-GB" sz="3300" b="1" dirty="0"/>
              <a:t>Leadership Outcomes</a:t>
            </a:r>
          </a:p>
          <a:p>
            <a:r>
              <a:rPr lang="en-GB" dirty="0"/>
              <a:t>Strengthened PepsiCo's global leadership position. </a:t>
            </a:r>
          </a:p>
          <a:p>
            <a:r>
              <a:rPr lang="en-GB" dirty="0"/>
              <a:t>Improved collaboration across international teams. </a:t>
            </a:r>
          </a:p>
          <a:p>
            <a:r>
              <a:rPr lang="en-GB" dirty="0"/>
              <a:t>Enhanced organisational diversity and inclusion. </a:t>
            </a:r>
          </a:p>
          <a:p>
            <a:r>
              <a:rPr lang="en-GB" dirty="0"/>
              <a:t>Increased employee engagement in multicultural environments.</a:t>
            </a:r>
          </a:p>
          <a:p>
            <a:endParaRPr lang="en-GB" dirty="0"/>
          </a:p>
        </p:txBody>
      </p:sp>
    </p:spTree>
    <p:extLst>
      <p:ext uri="{BB962C8B-B14F-4D97-AF65-F5344CB8AC3E}">
        <p14:creationId xmlns:p14="http://schemas.microsoft.com/office/powerpoint/2010/main" val="38802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D123171-7B38-C6B0-25FD-F6E2209A91BA}"/>
              </a:ext>
            </a:extLst>
          </p:cNvPr>
          <p:cNvSpPr>
            <a:spLocks noGrp="1"/>
          </p:cNvSpPr>
          <p:nvPr>
            <p:ph type="title"/>
          </p:nvPr>
        </p:nvSpPr>
        <p:spPr>
          <a:xfrm>
            <a:off x="838198" y="547815"/>
            <a:ext cx="5167185" cy="1680519"/>
          </a:xfrm>
        </p:spPr>
        <p:txBody>
          <a:bodyPr vert="horz" lIns="91440" tIns="45720" rIns="91440" bIns="45720" rtlCol="0" anchor="ctr">
            <a:normAutofit/>
          </a:bodyPr>
          <a:lstStyle/>
          <a:p>
            <a:r>
              <a:rPr lang="en-US" sz="4000" b="1"/>
              <a:t>Critical Evaluation</a:t>
            </a:r>
          </a:p>
        </p:txBody>
      </p:sp>
      <p:graphicFrame>
        <p:nvGraphicFramePr>
          <p:cNvPr id="7" name="Content Placeholder 6">
            <a:extLst>
              <a:ext uri="{FF2B5EF4-FFF2-40B4-BE49-F238E27FC236}">
                <a16:creationId xmlns:a16="http://schemas.microsoft.com/office/drawing/2014/main" id="{7D7C1A3A-303A-FBB9-B2C0-829555EB74AF}"/>
              </a:ext>
            </a:extLst>
          </p:cNvPr>
          <p:cNvGraphicFramePr>
            <a:graphicFrameLocks noGrp="1"/>
          </p:cNvGraphicFramePr>
          <p:nvPr>
            <p:ph sz="half" idx="1"/>
            <p:extLst>
              <p:ext uri="{D42A27DB-BD31-4B8C-83A1-F6EECF244321}">
                <p14:modId xmlns:p14="http://schemas.microsoft.com/office/powerpoint/2010/main" val="4020889152"/>
              </p:ext>
            </p:extLst>
          </p:nvPr>
        </p:nvGraphicFramePr>
        <p:xfrm>
          <a:off x="927289" y="2471703"/>
          <a:ext cx="5167186" cy="3659071"/>
        </p:xfrm>
        <a:graphic>
          <a:graphicData uri="http://schemas.openxmlformats.org/drawingml/2006/table">
            <a:tbl>
              <a:tblPr firstRow="1" bandRow="1">
                <a:tableStyleId>{5C22544A-7EE6-4342-B048-85BDC9FD1C3A}</a:tableStyleId>
              </a:tblPr>
              <a:tblGrid>
                <a:gridCol w="2625237">
                  <a:extLst>
                    <a:ext uri="{9D8B030D-6E8A-4147-A177-3AD203B41FA5}">
                      <a16:colId xmlns:a16="http://schemas.microsoft.com/office/drawing/2014/main" val="3236128885"/>
                    </a:ext>
                  </a:extLst>
                </a:gridCol>
                <a:gridCol w="2541949">
                  <a:extLst>
                    <a:ext uri="{9D8B030D-6E8A-4147-A177-3AD203B41FA5}">
                      <a16:colId xmlns:a16="http://schemas.microsoft.com/office/drawing/2014/main" val="1083969835"/>
                    </a:ext>
                  </a:extLst>
                </a:gridCol>
              </a:tblGrid>
              <a:tr h="391759">
                <a:tc>
                  <a:txBody>
                    <a:bodyPr/>
                    <a:lstStyle/>
                    <a:p>
                      <a:pPr algn="ctr"/>
                      <a:r>
                        <a:rPr lang="en-US" sz="1700"/>
                        <a:t>Strengths</a:t>
                      </a:r>
                      <a:endParaRPr lang="en-GB" sz="1700"/>
                    </a:p>
                  </a:txBody>
                  <a:tcPr marL="88414" marR="88414" marT="44206" marB="44206"/>
                </a:tc>
                <a:tc>
                  <a:txBody>
                    <a:bodyPr/>
                    <a:lstStyle/>
                    <a:p>
                      <a:r>
                        <a:rPr lang="en-US" sz="1700"/>
                        <a:t>Limitation</a:t>
                      </a:r>
                      <a:endParaRPr lang="en-GB" sz="1700"/>
                    </a:p>
                  </a:txBody>
                  <a:tcPr marL="88414" marR="88414" marT="44206" marB="44206"/>
                </a:tc>
                <a:extLst>
                  <a:ext uri="{0D108BD9-81ED-4DB2-BD59-A6C34878D82A}">
                    <a16:rowId xmlns:a16="http://schemas.microsoft.com/office/drawing/2014/main" val="3529487889"/>
                  </a:ext>
                </a:extLst>
              </a:tr>
              <a:tr h="1176272">
                <a:tc>
                  <a:txBody>
                    <a:bodyPr/>
                    <a:lstStyle/>
                    <a:p>
                      <a:pPr marL="0" indent="0">
                        <a:buFont typeface="Arial" panose="020B0604020202020204" pitchFamily="34" charset="0"/>
                        <a:buNone/>
                      </a:pPr>
                      <a:r>
                        <a:rPr lang="en-GB" sz="1700"/>
                        <a:t>Demonstrates the practical value of Cultural Intelligence in multinational leadership.</a:t>
                      </a:r>
                    </a:p>
                  </a:txBody>
                  <a:tcPr marL="88414" marR="88414" marT="44206" marB="44206"/>
                </a:tc>
                <a:tc>
                  <a:txBody>
                    <a:bodyPr/>
                    <a:lstStyle/>
                    <a:p>
                      <a:r>
                        <a:rPr lang="en-GB" sz="1700"/>
                        <a:t>PepsiCo's success also depended on business strategy, innovation and market conditions.</a:t>
                      </a:r>
                    </a:p>
                  </a:txBody>
                  <a:tcPr marL="88414" marR="88414" marT="44206" marB="44206"/>
                </a:tc>
                <a:extLst>
                  <a:ext uri="{0D108BD9-81ED-4DB2-BD59-A6C34878D82A}">
                    <a16:rowId xmlns:a16="http://schemas.microsoft.com/office/drawing/2014/main" val="1969357441"/>
                  </a:ext>
                </a:extLst>
              </a:tr>
              <a:tr h="1176272">
                <a:tc>
                  <a:txBody>
                    <a:bodyPr/>
                    <a:lstStyle/>
                    <a:p>
                      <a:r>
                        <a:rPr lang="en-GB" sz="1700" dirty="0"/>
                        <a:t>Supports the importance of adapting leadership behaviour across cultures.</a:t>
                      </a:r>
                    </a:p>
                  </a:txBody>
                  <a:tcPr marL="88414" marR="88414" marT="44206" marB="44206"/>
                </a:tc>
                <a:tc>
                  <a:txBody>
                    <a:bodyPr/>
                    <a:lstStyle/>
                    <a:p>
                      <a:r>
                        <a:rPr lang="en-GB" sz="1700"/>
                        <a:t>High Cultural Intelligence alone cannot guarantee organisational success.</a:t>
                      </a:r>
                    </a:p>
                  </a:txBody>
                  <a:tcPr marL="88414" marR="88414" marT="44206" marB="44206"/>
                </a:tc>
                <a:extLst>
                  <a:ext uri="{0D108BD9-81ED-4DB2-BD59-A6C34878D82A}">
                    <a16:rowId xmlns:a16="http://schemas.microsoft.com/office/drawing/2014/main" val="347793185"/>
                  </a:ext>
                </a:extLst>
              </a:tr>
              <a:tr h="914768">
                <a:tc>
                  <a:txBody>
                    <a:bodyPr/>
                    <a:lstStyle/>
                    <a:p>
                      <a:r>
                        <a:rPr lang="en-GB" sz="1700"/>
                        <a:t>Reinforces the relationship between CQ and inclusive leadership.</a:t>
                      </a:r>
                    </a:p>
                  </a:txBody>
                  <a:tcPr marL="88414" marR="88414" marT="44206" marB="44206"/>
                </a:tc>
                <a:tc>
                  <a:txBody>
                    <a:bodyPr/>
                    <a:lstStyle/>
                    <a:p>
                      <a:endParaRPr lang="en-GB" sz="1700" dirty="0"/>
                    </a:p>
                  </a:txBody>
                  <a:tcPr marL="88414" marR="88414" marT="44206" marB="44206"/>
                </a:tc>
                <a:extLst>
                  <a:ext uri="{0D108BD9-81ED-4DB2-BD59-A6C34878D82A}">
                    <a16:rowId xmlns:a16="http://schemas.microsoft.com/office/drawing/2014/main" val="1583311337"/>
                  </a:ext>
                </a:extLst>
              </a:tr>
            </a:tbl>
          </a:graphicData>
        </a:graphic>
      </p:graphicFrame>
      <p:pic>
        <p:nvPicPr>
          <p:cNvPr id="23" name="Content Placeholder 22">
            <a:extLst>
              <a:ext uri="{FF2B5EF4-FFF2-40B4-BE49-F238E27FC236}">
                <a16:creationId xmlns:a16="http://schemas.microsoft.com/office/drawing/2014/main" id="{690EB39C-7942-8C6B-BFF3-F218DFF220F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56425" y="1974850"/>
            <a:ext cx="4191000" cy="2908300"/>
          </a:xfrm>
        </p:spPr>
      </p:pic>
      <p:sp>
        <p:nvSpPr>
          <p:cNvPr id="24" name="TextBox 23">
            <a:extLst>
              <a:ext uri="{FF2B5EF4-FFF2-40B4-BE49-F238E27FC236}">
                <a16:creationId xmlns:a16="http://schemas.microsoft.com/office/drawing/2014/main" id="{CAB55F1E-F8B8-DA39-BB91-AFEFFCE5141C}"/>
              </a:ext>
            </a:extLst>
          </p:cNvPr>
          <p:cNvSpPr txBox="1"/>
          <p:nvPr/>
        </p:nvSpPr>
        <p:spPr>
          <a:xfrm>
            <a:off x="6956425" y="4883150"/>
            <a:ext cx="4191000" cy="230832"/>
          </a:xfrm>
          <a:prstGeom prst="rect">
            <a:avLst/>
          </a:prstGeom>
          <a:noFill/>
        </p:spPr>
        <p:txBody>
          <a:bodyPr wrap="square" rtlCol="0">
            <a:spAutoFit/>
          </a:bodyPr>
          <a:lstStyle/>
          <a:p>
            <a:r>
              <a:rPr lang="en-GB" sz="900">
                <a:hlinkClick r:id="rId3" tooltip="https://en.wikiquote.org/wiki/Indra_Nooyi"/>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4000874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E001E-2F6F-7EEF-ADE0-7F64906F2EE6}"/>
              </a:ext>
            </a:extLst>
          </p:cNvPr>
          <p:cNvSpPr>
            <a:spLocks noGrp="1"/>
          </p:cNvSpPr>
          <p:nvPr>
            <p:ph type="title"/>
          </p:nvPr>
        </p:nvSpPr>
        <p:spPr/>
        <p:txBody>
          <a:bodyPr>
            <a:normAutofit fontScale="90000"/>
          </a:bodyPr>
          <a:lstStyle/>
          <a:p>
            <a:r>
              <a:rPr lang="en-GB" sz="2400" b="1">
                <a:solidFill>
                  <a:srgbClr val="0070C0"/>
                </a:solidFill>
              </a:rPr>
              <a:t>Business Example: Carlos Ghosn (Renault–Nissan Alliance)</a:t>
            </a:r>
            <a:br>
              <a:rPr lang="en-GB" sz="2400" b="1">
                <a:solidFill>
                  <a:srgbClr val="0070C0"/>
                </a:solidFill>
              </a:rPr>
            </a:br>
            <a:r>
              <a:rPr lang="en-GB" sz="2200"/>
              <a:t>Carlos Ghosn led the Renault–Nissan Alliance, bringing together two organisations with significantly different national and organisational cultures. His leadership required the ability to manage cultural differences while driving organisational change.</a:t>
            </a:r>
            <a:endParaRPr lang="en-GB" sz="2200" b="1" dirty="0">
              <a:solidFill>
                <a:srgbClr val="0070C0"/>
              </a:solidFill>
            </a:endParaRPr>
          </a:p>
        </p:txBody>
      </p:sp>
      <p:graphicFrame>
        <p:nvGraphicFramePr>
          <p:cNvPr id="5" name="Content Placeholder 4">
            <a:extLst>
              <a:ext uri="{FF2B5EF4-FFF2-40B4-BE49-F238E27FC236}">
                <a16:creationId xmlns:a16="http://schemas.microsoft.com/office/drawing/2014/main" id="{42DCE828-75FC-45D8-9ADE-9F5618C228A2}"/>
              </a:ext>
            </a:extLst>
          </p:cNvPr>
          <p:cNvGraphicFramePr>
            <a:graphicFrameLocks noGrp="1"/>
          </p:cNvGraphicFramePr>
          <p:nvPr>
            <p:ph sz="half" idx="1"/>
            <p:extLst>
              <p:ext uri="{D42A27DB-BD31-4B8C-83A1-F6EECF244321}">
                <p14:modId xmlns:p14="http://schemas.microsoft.com/office/powerpoint/2010/main" val="266400865"/>
              </p:ext>
            </p:extLst>
          </p:nvPr>
        </p:nvGraphicFramePr>
        <p:xfrm>
          <a:off x="838199" y="1825626"/>
          <a:ext cx="10515600" cy="2951034"/>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030542428"/>
                    </a:ext>
                  </a:extLst>
                </a:gridCol>
                <a:gridCol w="5257800">
                  <a:extLst>
                    <a:ext uri="{9D8B030D-6E8A-4147-A177-3AD203B41FA5}">
                      <a16:colId xmlns:a16="http://schemas.microsoft.com/office/drawing/2014/main" val="1296386409"/>
                    </a:ext>
                  </a:extLst>
                </a:gridCol>
              </a:tblGrid>
              <a:tr h="191608">
                <a:tc>
                  <a:txBody>
                    <a:bodyPr/>
                    <a:lstStyle/>
                    <a:p>
                      <a:pPr algn="ctr"/>
                      <a:r>
                        <a:rPr lang="en-GB"/>
                        <a:t>CQ Dimension</a:t>
                      </a:r>
                      <a:endParaRPr lang="en-GB" dirty="0"/>
                    </a:p>
                  </a:txBody>
                  <a:tcPr/>
                </a:tc>
                <a:tc>
                  <a:txBody>
                    <a:bodyPr/>
                    <a:lstStyle/>
                    <a:p>
                      <a:r>
                        <a:rPr lang="en-GB"/>
                        <a:t>Leadership Behaviour</a:t>
                      </a:r>
                      <a:endParaRPr lang="en-GB" dirty="0"/>
                    </a:p>
                  </a:txBody>
                  <a:tcPr/>
                </a:tc>
                <a:extLst>
                  <a:ext uri="{0D108BD9-81ED-4DB2-BD59-A6C34878D82A}">
                    <a16:rowId xmlns:a16="http://schemas.microsoft.com/office/drawing/2014/main" val="808629768"/>
                  </a:ext>
                </a:extLst>
              </a:tr>
              <a:tr h="540341">
                <a:tc>
                  <a:txBody>
                    <a:bodyPr/>
                    <a:lstStyle/>
                    <a:p>
                      <a:r>
                        <a:rPr lang="en-GB"/>
                        <a:t>Metacognitive</a:t>
                      </a:r>
                      <a:endParaRPr lang="en-GB" dirty="0"/>
                    </a:p>
                  </a:txBody>
                  <a:tcPr/>
                </a:tc>
                <a:tc>
                  <a:txBody>
                    <a:bodyPr/>
                    <a:lstStyle/>
                    <a:p>
                      <a:r>
                        <a:rPr lang="en-GB"/>
                        <a:t>Developed cross-cultural strategies before implementing organisational change.</a:t>
                      </a:r>
                      <a:endParaRPr lang="en-GB" dirty="0"/>
                    </a:p>
                  </a:txBody>
                  <a:tcPr/>
                </a:tc>
                <a:extLst>
                  <a:ext uri="{0D108BD9-81ED-4DB2-BD59-A6C34878D82A}">
                    <a16:rowId xmlns:a16="http://schemas.microsoft.com/office/drawing/2014/main" val="2614573547"/>
                  </a:ext>
                </a:extLst>
              </a:tr>
              <a:tr h="540341">
                <a:tc>
                  <a:txBody>
                    <a:bodyPr/>
                    <a:lstStyle/>
                    <a:p>
                      <a:r>
                        <a:rPr lang="en-GB"/>
                        <a:t>Cognitive</a:t>
                      </a:r>
                      <a:endParaRPr lang="en-GB" dirty="0"/>
                    </a:p>
                  </a:txBody>
                  <a:tcPr/>
                </a:tc>
                <a:tc>
                  <a:txBody>
                    <a:bodyPr/>
                    <a:lstStyle/>
                    <a:p>
                      <a:r>
                        <a:rPr lang="en-GB"/>
                        <a:t>Demonstrated understanding of French and Japanese business cultures.</a:t>
                      </a:r>
                      <a:endParaRPr lang="en-GB" dirty="0"/>
                    </a:p>
                  </a:txBody>
                  <a:tcPr/>
                </a:tc>
                <a:extLst>
                  <a:ext uri="{0D108BD9-81ED-4DB2-BD59-A6C34878D82A}">
                    <a16:rowId xmlns:a16="http://schemas.microsoft.com/office/drawing/2014/main" val="477626"/>
                  </a:ext>
                </a:extLst>
              </a:tr>
              <a:tr h="415646">
                <a:tc>
                  <a:txBody>
                    <a:bodyPr/>
                    <a:lstStyle/>
                    <a:p>
                      <a:r>
                        <a:rPr lang="en-GB"/>
                        <a:t>Motivational</a:t>
                      </a:r>
                      <a:endParaRPr lang="en-GB" dirty="0"/>
                    </a:p>
                  </a:txBody>
                  <a:tcPr/>
                </a:tc>
                <a:tc>
                  <a:txBody>
                    <a:bodyPr/>
                    <a:lstStyle/>
                    <a:p>
                      <a:r>
                        <a:rPr lang="en-GB"/>
                        <a:t>Built commitment among culturally diverse leadership teams.</a:t>
                      </a:r>
                      <a:endParaRPr lang="en-GB" dirty="0"/>
                    </a:p>
                  </a:txBody>
                  <a:tcPr/>
                </a:tc>
                <a:extLst>
                  <a:ext uri="{0D108BD9-81ED-4DB2-BD59-A6C34878D82A}">
                    <a16:rowId xmlns:a16="http://schemas.microsoft.com/office/drawing/2014/main" val="256018092"/>
                  </a:ext>
                </a:extLst>
              </a:tr>
              <a:tr h="665034">
                <a:tc>
                  <a:txBody>
                    <a:bodyPr/>
                    <a:lstStyle/>
                    <a:p>
                      <a:r>
                        <a:rPr lang="en-GB"/>
                        <a:t>Behavioural</a:t>
                      </a:r>
                      <a:endParaRPr lang="en-GB" dirty="0"/>
                    </a:p>
                  </a:txBody>
                  <a:tcPr/>
                </a:tc>
                <a:tc>
                  <a:txBody>
                    <a:bodyPr/>
                    <a:lstStyle/>
                    <a:p>
                      <a:r>
                        <a:rPr lang="en-GB"/>
                        <a:t>Adapted communication and management practices across different cultural settings.</a:t>
                      </a:r>
                      <a:endParaRPr lang="en-GB" dirty="0"/>
                    </a:p>
                  </a:txBody>
                  <a:tcPr/>
                </a:tc>
                <a:extLst>
                  <a:ext uri="{0D108BD9-81ED-4DB2-BD59-A6C34878D82A}">
                    <a16:rowId xmlns:a16="http://schemas.microsoft.com/office/drawing/2014/main" val="3801923347"/>
                  </a:ext>
                </a:extLst>
              </a:tr>
            </a:tbl>
          </a:graphicData>
        </a:graphic>
      </p:graphicFrame>
      <p:graphicFrame>
        <p:nvGraphicFramePr>
          <p:cNvPr id="9" name="Content Placeholder 3">
            <a:extLst>
              <a:ext uri="{FF2B5EF4-FFF2-40B4-BE49-F238E27FC236}">
                <a16:creationId xmlns:a16="http://schemas.microsoft.com/office/drawing/2014/main" id="{80E72871-73F6-A4A4-7C48-82D2C5A8E66B}"/>
              </a:ext>
            </a:extLst>
          </p:cNvPr>
          <p:cNvGraphicFramePr>
            <a:graphicFrameLocks noGrp="1"/>
          </p:cNvGraphicFramePr>
          <p:nvPr>
            <p:ph sz="half" idx="2"/>
          </p:nvPr>
        </p:nvGraphicFramePr>
        <p:xfrm>
          <a:off x="838199" y="4911598"/>
          <a:ext cx="10515600" cy="17439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5005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D32BC-8803-CB99-81C0-59D9AA1F43A7}"/>
              </a:ext>
            </a:extLst>
          </p:cNvPr>
          <p:cNvSpPr>
            <a:spLocks noGrp="1"/>
          </p:cNvSpPr>
          <p:nvPr>
            <p:ph type="title"/>
          </p:nvPr>
        </p:nvSpPr>
        <p:spPr/>
        <p:txBody>
          <a:bodyPr>
            <a:normAutofit fontScale="90000"/>
          </a:bodyPr>
          <a:lstStyle/>
          <a:p>
            <a:r>
              <a:rPr lang="en-GB" sz="2400" b="1" dirty="0">
                <a:solidFill>
                  <a:srgbClr val="0070C0"/>
                </a:solidFill>
              </a:rPr>
              <a:t>Critical Evaluation</a:t>
            </a:r>
            <a:br>
              <a:rPr lang="en-GB" sz="2400" b="1" dirty="0">
                <a:solidFill>
                  <a:srgbClr val="0070C0"/>
                </a:solidFill>
              </a:rPr>
            </a:br>
            <a:r>
              <a:rPr lang="en-GB" sz="2400" dirty="0"/>
              <a:t>Carlos Ghosn demonstrates that Cultural Intelligence is an essential leadership capability, but it must be complemented by ethical leadership, accountability and effective corporate governance.</a:t>
            </a:r>
            <a:endParaRPr lang="en-GB" sz="2400" b="1" dirty="0">
              <a:solidFill>
                <a:srgbClr val="0070C0"/>
              </a:solidFill>
            </a:endParaRPr>
          </a:p>
        </p:txBody>
      </p:sp>
      <p:graphicFrame>
        <p:nvGraphicFramePr>
          <p:cNvPr id="5" name="Content Placeholder 4">
            <a:extLst>
              <a:ext uri="{FF2B5EF4-FFF2-40B4-BE49-F238E27FC236}">
                <a16:creationId xmlns:a16="http://schemas.microsoft.com/office/drawing/2014/main" id="{F374E10F-3A34-F68C-CB19-AA999AC91F1F}"/>
              </a:ext>
            </a:extLst>
          </p:cNvPr>
          <p:cNvGraphicFramePr>
            <a:graphicFrameLocks noGrp="1"/>
          </p:cNvGraphicFramePr>
          <p:nvPr>
            <p:ph sz="half" idx="1"/>
            <p:extLst>
              <p:ext uri="{D42A27DB-BD31-4B8C-83A1-F6EECF244321}">
                <p14:modId xmlns:p14="http://schemas.microsoft.com/office/powerpoint/2010/main" val="4239825108"/>
              </p:ext>
            </p:extLst>
          </p:nvPr>
        </p:nvGraphicFramePr>
        <p:xfrm>
          <a:off x="838200" y="1825625"/>
          <a:ext cx="5181600" cy="4480560"/>
        </p:xfrm>
        <a:graphic>
          <a:graphicData uri="http://schemas.openxmlformats.org/drawingml/2006/table">
            <a:tbl>
              <a:tblPr firstRow="1" bandRow="1">
                <a:tableStyleId>{5C22544A-7EE6-4342-B048-85BDC9FD1C3A}</a:tableStyleId>
              </a:tblPr>
              <a:tblGrid>
                <a:gridCol w="2590800">
                  <a:extLst>
                    <a:ext uri="{9D8B030D-6E8A-4147-A177-3AD203B41FA5}">
                      <a16:colId xmlns:a16="http://schemas.microsoft.com/office/drawing/2014/main" val="2859482906"/>
                    </a:ext>
                  </a:extLst>
                </a:gridCol>
                <a:gridCol w="2590800">
                  <a:extLst>
                    <a:ext uri="{9D8B030D-6E8A-4147-A177-3AD203B41FA5}">
                      <a16:colId xmlns:a16="http://schemas.microsoft.com/office/drawing/2014/main" val="1539060084"/>
                    </a:ext>
                  </a:extLst>
                </a:gridCol>
              </a:tblGrid>
              <a:tr h="199801">
                <a:tc>
                  <a:txBody>
                    <a:bodyPr/>
                    <a:lstStyle/>
                    <a:p>
                      <a:pPr algn="ctr"/>
                      <a:r>
                        <a:rPr lang="en-GB" dirty="0"/>
                        <a:t>Strengths</a:t>
                      </a:r>
                    </a:p>
                  </a:txBody>
                  <a:tcPr/>
                </a:tc>
                <a:tc>
                  <a:txBody>
                    <a:bodyPr/>
                    <a:lstStyle/>
                    <a:p>
                      <a:pPr algn="ctr"/>
                      <a:r>
                        <a:rPr lang="en-GB" dirty="0"/>
                        <a:t>Limitations</a:t>
                      </a:r>
                    </a:p>
                  </a:txBody>
                  <a:tcPr/>
                </a:tc>
                <a:extLst>
                  <a:ext uri="{0D108BD9-81ED-4DB2-BD59-A6C34878D82A}">
                    <a16:rowId xmlns:a16="http://schemas.microsoft.com/office/drawing/2014/main" val="1183087341"/>
                  </a:ext>
                </a:extLst>
              </a:tr>
              <a:tr h="788254">
                <a:tc>
                  <a:txBody>
                    <a:bodyPr/>
                    <a:lstStyle/>
                    <a:p>
                      <a:r>
                        <a:rPr lang="en-GB" dirty="0"/>
                        <a:t>Demonstrated that Cultural Intelligence can support successful organisational integration.</a:t>
                      </a:r>
                    </a:p>
                  </a:txBody>
                  <a:tcPr/>
                </a:tc>
                <a:tc>
                  <a:txBody>
                    <a:bodyPr/>
                    <a:lstStyle/>
                    <a:p>
                      <a:r>
                        <a:rPr lang="en-GB" dirty="0"/>
                        <a:t>Later governance failures damaged stakeholder trust.</a:t>
                      </a:r>
                    </a:p>
                  </a:txBody>
                  <a:tcPr/>
                </a:tc>
                <a:extLst>
                  <a:ext uri="{0D108BD9-81ED-4DB2-BD59-A6C34878D82A}">
                    <a16:rowId xmlns:a16="http://schemas.microsoft.com/office/drawing/2014/main" val="2566343312"/>
                  </a:ext>
                </a:extLst>
              </a:tr>
              <a:tr h="640457">
                <a:tc>
                  <a:txBody>
                    <a:bodyPr/>
                    <a:lstStyle/>
                    <a:p>
                      <a:r>
                        <a:rPr lang="en-GB" dirty="0"/>
                        <a:t>Showed the importance of adapting leadership behaviours across cultures.</a:t>
                      </a:r>
                    </a:p>
                  </a:txBody>
                  <a:tcPr/>
                </a:tc>
                <a:tc>
                  <a:txBody>
                    <a:bodyPr/>
                    <a:lstStyle/>
                    <a:p>
                      <a:r>
                        <a:rPr lang="en-GB" dirty="0"/>
                        <a:t>Ethical leadership and corporate governance proved equally important.</a:t>
                      </a:r>
                    </a:p>
                  </a:txBody>
                  <a:tcPr/>
                </a:tc>
                <a:extLst>
                  <a:ext uri="{0D108BD9-81ED-4DB2-BD59-A6C34878D82A}">
                    <a16:rowId xmlns:a16="http://schemas.microsoft.com/office/drawing/2014/main" val="1882339610"/>
                  </a:ext>
                </a:extLst>
              </a:tr>
              <a:tr h="788254">
                <a:tc>
                  <a:txBody>
                    <a:bodyPr/>
                    <a:lstStyle/>
                    <a:p>
                      <a:r>
                        <a:rPr lang="en-GB" dirty="0"/>
                        <a:t>Reinforced the value of multicultural collaboration.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Cultural Intelligence alone could not sustain long-term leadership effectiveness. </a:t>
                      </a:r>
                    </a:p>
                    <a:p>
                      <a:endParaRPr lang="en-GB" dirty="0"/>
                    </a:p>
                  </a:txBody>
                  <a:tcPr/>
                </a:tc>
                <a:extLst>
                  <a:ext uri="{0D108BD9-81ED-4DB2-BD59-A6C34878D82A}">
                    <a16:rowId xmlns:a16="http://schemas.microsoft.com/office/drawing/2014/main" val="2012531849"/>
                  </a:ext>
                </a:extLst>
              </a:tr>
            </a:tbl>
          </a:graphicData>
        </a:graphic>
      </p:graphicFrame>
      <p:pic>
        <p:nvPicPr>
          <p:cNvPr id="6" name="Content Placeholder 5">
            <a:extLst>
              <a:ext uri="{FF2B5EF4-FFF2-40B4-BE49-F238E27FC236}">
                <a16:creationId xmlns:a16="http://schemas.microsoft.com/office/drawing/2014/main" id="{CE9286A6-A1B3-C7B3-94EB-D5F57307EE16}"/>
              </a:ext>
            </a:extLst>
          </p:cNvPr>
          <p:cNvPicPr>
            <a:picLocks noGrp="1" noChangeAspect="1"/>
          </p:cNvPicPr>
          <p:nvPr>
            <p:ph sz="half" idx="2"/>
          </p:nvPr>
        </p:nvPicPr>
        <p:blipFill>
          <a:blip r:embed="rId2"/>
          <a:stretch>
            <a:fillRect/>
          </a:stretch>
        </p:blipFill>
        <p:spPr>
          <a:xfrm>
            <a:off x="6172200" y="1825625"/>
            <a:ext cx="5181600" cy="4480560"/>
          </a:xfrm>
          <a:prstGeom prst="rect">
            <a:avLst/>
          </a:prstGeom>
        </p:spPr>
      </p:pic>
    </p:spTree>
    <p:extLst>
      <p:ext uri="{BB962C8B-B14F-4D97-AF65-F5344CB8AC3E}">
        <p14:creationId xmlns:p14="http://schemas.microsoft.com/office/powerpoint/2010/main" val="1995668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DDDE2-69CD-70F5-C23E-15B641AC7379}"/>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2500" b="1" kern="1200">
                <a:solidFill>
                  <a:schemeClr val="tx1"/>
                </a:solidFill>
                <a:latin typeface="+mj-lt"/>
                <a:ea typeface="+mj-ea"/>
                <a:cs typeface="+mj-cs"/>
              </a:rPr>
              <a:t>Why Modern Leaders Need Both Emotional and Cultural Intelligence</a:t>
            </a:r>
          </a:p>
        </p:txBody>
      </p:sp>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3">
            <a:extLst>
              <a:ext uri="{FF2B5EF4-FFF2-40B4-BE49-F238E27FC236}">
                <a16:creationId xmlns:a16="http://schemas.microsoft.com/office/drawing/2014/main" id="{0A022CF8-8FB1-9356-6880-10CB01BF5633}"/>
              </a:ext>
            </a:extLst>
          </p:cNvPr>
          <p:cNvSpPr>
            <a:spLocks noGrp="1"/>
          </p:cNvSpPr>
          <p:nvPr>
            <p:ph sz="half" idx="2"/>
          </p:nvPr>
        </p:nvSpPr>
        <p:spPr>
          <a:xfrm>
            <a:off x="645066" y="2031101"/>
            <a:ext cx="4282984" cy="3511943"/>
          </a:xfrm>
        </p:spPr>
        <p:txBody>
          <a:bodyPr vert="horz" lIns="91440" tIns="45720" rIns="91440" bIns="45720" rtlCol="0" anchor="ctr">
            <a:normAutofit/>
          </a:bodyPr>
          <a:lstStyle/>
          <a:p>
            <a:r>
              <a:rPr lang="en-US" sz="1800" b="1"/>
              <a:t>Why Both Are Necessary</a:t>
            </a:r>
          </a:p>
          <a:p>
            <a:r>
              <a:rPr lang="en-US" sz="1800"/>
              <a:t>Emotional Intelligence helps leaders understand </a:t>
            </a:r>
            <a:r>
              <a:rPr lang="en-US" sz="1800" b="1"/>
              <a:t>people</a:t>
            </a:r>
            <a:r>
              <a:rPr lang="en-US" sz="1800"/>
              <a:t>. </a:t>
            </a:r>
          </a:p>
          <a:p>
            <a:r>
              <a:rPr lang="en-US" sz="1800"/>
              <a:t>Cultural Intelligence helps leaders understand </a:t>
            </a:r>
            <a:r>
              <a:rPr lang="en-US" sz="1800" b="1"/>
              <a:t>cultures</a:t>
            </a:r>
            <a:r>
              <a:rPr lang="en-US" sz="1800"/>
              <a:t>. </a:t>
            </a:r>
          </a:p>
          <a:p>
            <a:r>
              <a:rPr lang="en-US" sz="1800"/>
              <a:t>Global leaders must manage both interpersonal and cross-cultural challenges. </a:t>
            </a:r>
          </a:p>
          <a:p>
            <a:r>
              <a:rPr lang="en-US" sz="1800"/>
              <a:t>Together, EI and CQ improve communication, collaboration and organisational effectiveness.</a:t>
            </a:r>
          </a:p>
          <a:p>
            <a:pPr marL="0"/>
            <a:endParaRPr lang="en-US" sz="180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19A06CD2-9F98-C608-5AFC-29B441423E53}"/>
              </a:ext>
            </a:extLst>
          </p:cNvPr>
          <p:cNvGraphicFramePr>
            <a:graphicFrameLocks noGrp="1"/>
          </p:cNvGraphicFramePr>
          <p:nvPr>
            <p:ph sz="half" idx="1"/>
            <p:extLst>
              <p:ext uri="{D42A27DB-BD31-4B8C-83A1-F6EECF244321}">
                <p14:modId xmlns:p14="http://schemas.microsoft.com/office/powerpoint/2010/main" val="3108723204"/>
              </p:ext>
            </p:extLst>
          </p:nvPr>
        </p:nvGraphicFramePr>
        <p:xfrm>
          <a:off x="5987738" y="777703"/>
          <a:ext cx="5628018" cy="5069725"/>
        </p:xfrm>
        <a:graphic>
          <a:graphicData uri="http://schemas.openxmlformats.org/drawingml/2006/table">
            <a:tbl>
              <a:tblPr firstRow="1" bandRow="1">
                <a:tableStyleId>{5C22544A-7EE6-4342-B048-85BDC9FD1C3A}</a:tableStyleId>
              </a:tblPr>
              <a:tblGrid>
                <a:gridCol w="2814686">
                  <a:extLst>
                    <a:ext uri="{9D8B030D-6E8A-4147-A177-3AD203B41FA5}">
                      <a16:colId xmlns:a16="http://schemas.microsoft.com/office/drawing/2014/main" val="2306719661"/>
                    </a:ext>
                  </a:extLst>
                </a:gridCol>
                <a:gridCol w="2813332">
                  <a:extLst>
                    <a:ext uri="{9D8B030D-6E8A-4147-A177-3AD203B41FA5}">
                      <a16:colId xmlns:a16="http://schemas.microsoft.com/office/drawing/2014/main" val="342472843"/>
                    </a:ext>
                  </a:extLst>
                </a:gridCol>
              </a:tblGrid>
              <a:tr h="721461">
                <a:tc>
                  <a:txBody>
                    <a:bodyPr/>
                    <a:lstStyle/>
                    <a:p>
                      <a:pPr algn="ctr">
                        <a:buNone/>
                      </a:pPr>
                      <a:r>
                        <a:rPr lang="en-GB" sz="1900" b="1"/>
                        <a:t>Emotional Intelligence (EI)</a:t>
                      </a:r>
                      <a:endParaRPr lang="en-GB" sz="1900"/>
                    </a:p>
                  </a:txBody>
                  <a:tcPr marL="97495" marR="97495" marT="48747" marB="48747" anchor="ctr"/>
                </a:tc>
                <a:tc>
                  <a:txBody>
                    <a:bodyPr/>
                    <a:lstStyle/>
                    <a:p>
                      <a:pPr algn="ctr"/>
                      <a:r>
                        <a:rPr lang="en-GB" sz="1900"/>
                        <a:t>Cultural Intelligence (CQ)</a:t>
                      </a:r>
                    </a:p>
                  </a:txBody>
                  <a:tcPr marL="97495" marR="97495" marT="48747" marB="48747"/>
                </a:tc>
                <a:extLst>
                  <a:ext uri="{0D108BD9-81ED-4DB2-BD59-A6C34878D82A}">
                    <a16:rowId xmlns:a16="http://schemas.microsoft.com/office/drawing/2014/main" val="4293867692"/>
                  </a:ext>
                </a:extLst>
              </a:tr>
              <a:tr h="1306429">
                <a:tc>
                  <a:txBody>
                    <a:bodyPr/>
                    <a:lstStyle/>
                    <a:p>
                      <a:r>
                        <a:rPr lang="en-GB" sz="1900"/>
                        <a:t>Focuses on understanding and managing emotions.</a:t>
                      </a:r>
                    </a:p>
                  </a:txBody>
                  <a:tcPr marL="97495" marR="97495" marT="48747" marB="48747"/>
                </a:tc>
                <a:tc>
                  <a:txBody>
                    <a:bodyPr/>
                    <a:lstStyle/>
                    <a:p>
                      <a:r>
                        <a:rPr lang="en-GB" sz="1900"/>
                        <a:t>Focuses on understanding and adapting to different cultures.</a:t>
                      </a:r>
                    </a:p>
                  </a:txBody>
                  <a:tcPr marL="97495" marR="97495" marT="48747" marB="48747"/>
                </a:tc>
                <a:extLst>
                  <a:ext uri="{0D108BD9-81ED-4DB2-BD59-A6C34878D82A}">
                    <a16:rowId xmlns:a16="http://schemas.microsoft.com/office/drawing/2014/main" val="635653555"/>
                  </a:ext>
                </a:extLst>
              </a:tr>
              <a:tr h="1013945">
                <a:tc>
                  <a:txBody>
                    <a:bodyPr/>
                    <a:lstStyle/>
                    <a:p>
                      <a:r>
                        <a:rPr lang="en-GB" sz="1900"/>
                        <a:t>Builds trust and strong interpersonal relationships.</a:t>
                      </a:r>
                    </a:p>
                  </a:txBody>
                  <a:tcPr marL="97495" marR="97495" marT="48747" marB="48747"/>
                </a:tc>
                <a:tc>
                  <a:txBody>
                    <a:bodyPr/>
                    <a:lstStyle/>
                    <a:p>
                      <a:r>
                        <a:rPr lang="en-GB" sz="1900"/>
                        <a:t>Builds effective cross-cultural relationships.</a:t>
                      </a:r>
                    </a:p>
                  </a:txBody>
                  <a:tcPr marL="97495" marR="97495" marT="48747" marB="48747"/>
                </a:tc>
                <a:extLst>
                  <a:ext uri="{0D108BD9-81ED-4DB2-BD59-A6C34878D82A}">
                    <a16:rowId xmlns:a16="http://schemas.microsoft.com/office/drawing/2014/main" val="2990253131"/>
                  </a:ext>
                </a:extLst>
              </a:tr>
              <a:tr h="1013945">
                <a:tc>
                  <a:txBody>
                    <a:bodyPr/>
                    <a:lstStyle/>
                    <a:p>
                      <a:r>
                        <a:rPr lang="en-GB" sz="1900"/>
                        <a:t>Improves communication and conflict management.</a:t>
                      </a:r>
                    </a:p>
                  </a:txBody>
                  <a:tcPr marL="97495" marR="97495" marT="48747" marB="48747"/>
                </a:tc>
                <a:tc>
                  <a:txBody>
                    <a:bodyPr/>
                    <a:lstStyle/>
                    <a:p>
                      <a:r>
                        <a:rPr lang="en-GB" sz="1900"/>
                        <a:t>Improves cultural adaptability and collaboration.</a:t>
                      </a:r>
                    </a:p>
                  </a:txBody>
                  <a:tcPr marL="97495" marR="97495" marT="48747" marB="48747"/>
                </a:tc>
                <a:extLst>
                  <a:ext uri="{0D108BD9-81ED-4DB2-BD59-A6C34878D82A}">
                    <a16:rowId xmlns:a16="http://schemas.microsoft.com/office/drawing/2014/main" val="3363381418"/>
                  </a:ext>
                </a:extLst>
              </a:tr>
              <a:tr h="1013945">
                <a:tc>
                  <a:txBody>
                    <a:bodyPr/>
                    <a:lstStyle/>
                    <a:p>
                      <a:r>
                        <a:rPr lang="en-GB" sz="1900"/>
                        <a:t>Essential for leading individuals and teams.</a:t>
                      </a:r>
                    </a:p>
                  </a:txBody>
                  <a:tcPr marL="97495" marR="97495" marT="48747" marB="48747"/>
                </a:tc>
                <a:tc>
                  <a:txBody>
                    <a:bodyPr/>
                    <a:lstStyle/>
                    <a:p>
                      <a:r>
                        <a:rPr lang="en-GB" sz="1900"/>
                        <a:t>Essential for leading global and multicultural organisations.</a:t>
                      </a:r>
                    </a:p>
                  </a:txBody>
                  <a:tcPr marL="97495" marR="97495" marT="48747" marB="48747"/>
                </a:tc>
                <a:extLst>
                  <a:ext uri="{0D108BD9-81ED-4DB2-BD59-A6C34878D82A}">
                    <a16:rowId xmlns:a16="http://schemas.microsoft.com/office/drawing/2014/main" val="2568779286"/>
                  </a:ext>
                </a:extLst>
              </a:tr>
            </a:tbl>
          </a:graphicData>
        </a:graphic>
      </p:graphicFrame>
    </p:spTree>
    <p:extLst>
      <p:ext uri="{BB962C8B-B14F-4D97-AF65-F5344CB8AC3E}">
        <p14:creationId xmlns:p14="http://schemas.microsoft.com/office/powerpoint/2010/main" val="3004057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1A930-CCFD-441E-965D-1A2CA7297139}"/>
              </a:ext>
            </a:extLst>
          </p:cNvPr>
          <p:cNvSpPr>
            <a:spLocks noGrp="1"/>
          </p:cNvSpPr>
          <p:nvPr>
            <p:ph type="title"/>
          </p:nvPr>
        </p:nvSpPr>
        <p:spPr>
          <a:xfrm>
            <a:off x="804672" y="802955"/>
            <a:ext cx="4977976" cy="1454051"/>
          </a:xfrm>
        </p:spPr>
        <p:txBody>
          <a:bodyPr>
            <a:normAutofit/>
          </a:bodyPr>
          <a:lstStyle/>
          <a:p>
            <a:r>
              <a:rPr lang="en-GB" sz="3600" b="1">
                <a:solidFill>
                  <a:schemeClr val="tx2"/>
                </a:solidFill>
              </a:rPr>
              <a:t>Critical Discussion</a:t>
            </a:r>
          </a:p>
        </p:txBody>
      </p:sp>
      <p:sp>
        <p:nvSpPr>
          <p:cNvPr id="3" name="Content Placeholder 2">
            <a:extLst>
              <a:ext uri="{FF2B5EF4-FFF2-40B4-BE49-F238E27FC236}">
                <a16:creationId xmlns:a16="http://schemas.microsoft.com/office/drawing/2014/main" id="{4D124976-51FD-0C60-3FBD-3B0FE9EAA1F3}"/>
              </a:ext>
            </a:extLst>
          </p:cNvPr>
          <p:cNvSpPr>
            <a:spLocks noGrp="1"/>
          </p:cNvSpPr>
          <p:nvPr>
            <p:ph idx="1"/>
          </p:nvPr>
        </p:nvSpPr>
        <p:spPr>
          <a:xfrm>
            <a:off x="804672" y="2421682"/>
            <a:ext cx="4977578" cy="3639289"/>
          </a:xfrm>
        </p:spPr>
        <p:txBody>
          <a:bodyPr anchor="ctr">
            <a:normAutofit/>
          </a:bodyPr>
          <a:lstStyle/>
          <a:p>
            <a:pPr marL="0" indent="0">
              <a:buNone/>
            </a:pPr>
            <a:r>
              <a:rPr lang="en-GB" sz="1800" b="1">
                <a:solidFill>
                  <a:schemeClr val="tx2"/>
                </a:solidFill>
              </a:rPr>
              <a:t>Neither Emotional Intelligence nor Cultural Intelligence alone is sufficient for effective leadership.</a:t>
            </a:r>
            <a:endParaRPr lang="en-GB" sz="1800">
              <a:solidFill>
                <a:schemeClr val="tx2"/>
              </a:solidFill>
            </a:endParaRPr>
          </a:p>
          <a:p>
            <a:r>
              <a:rPr lang="en-GB" sz="1800">
                <a:solidFill>
                  <a:schemeClr val="tx2"/>
                </a:solidFill>
              </a:rPr>
              <a:t>Leaders with high EI may struggle in multicultural environments if they lack Cultural Intelligence. </a:t>
            </a:r>
          </a:p>
          <a:p>
            <a:r>
              <a:rPr lang="en-GB" sz="1800">
                <a:solidFill>
                  <a:schemeClr val="tx2"/>
                </a:solidFill>
              </a:rPr>
              <a:t>Leaders with high CQ may understand cultural differences but fail to inspire or build trust without Emotional Intelligence. </a:t>
            </a:r>
          </a:p>
          <a:p>
            <a:r>
              <a:rPr lang="en-GB" sz="1800">
                <a:solidFill>
                  <a:schemeClr val="tx2"/>
                </a:solidFill>
              </a:rPr>
              <a:t>Effective leadership also requires strategic thinking, ethical decision-making and technical competence.</a:t>
            </a:r>
          </a:p>
          <a:p>
            <a:endParaRPr lang="en-GB"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3D5D14EF-FE22-14B1-1E32-8458461F76F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034833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4518B-C54B-BA19-65E5-D48C60EC7E9A}"/>
              </a:ext>
            </a:extLst>
          </p:cNvPr>
          <p:cNvSpPr>
            <a:spLocks noGrp="1"/>
          </p:cNvSpPr>
          <p:nvPr>
            <p:ph type="title"/>
          </p:nvPr>
        </p:nvSpPr>
        <p:spPr>
          <a:xfrm>
            <a:off x="838200" y="365126"/>
            <a:ext cx="10515600" cy="453582"/>
          </a:xfrm>
        </p:spPr>
        <p:txBody>
          <a:bodyPr>
            <a:normAutofit/>
          </a:bodyPr>
          <a:lstStyle/>
          <a:p>
            <a:r>
              <a:rPr lang="en-GB" sz="2400" b="1" dirty="0">
                <a:solidFill>
                  <a:srgbClr val="0070C0"/>
                </a:solidFill>
              </a:rPr>
              <a:t>Conclusion</a:t>
            </a:r>
          </a:p>
        </p:txBody>
      </p:sp>
      <p:sp>
        <p:nvSpPr>
          <p:cNvPr id="3" name="Content Placeholder 2">
            <a:extLst>
              <a:ext uri="{FF2B5EF4-FFF2-40B4-BE49-F238E27FC236}">
                <a16:creationId xmlns:a16="http://schemas.microsoft.com/office/drawing/2014/main" id="{01ACF009-61C5-D3C8-BF29-47436DDC1F5D}"/>
              </a:ext>
            </a:extLst>
          </p:cNvPr>
          <p:cNvSpPr>
            <a:spLocks noGrp="1"/>
          </p:cNvSpPr>
          <p:nvPr>
            <p:ph idx="1"/>
          </p:nvPr>
        </p:nvSpPr>
        <p:spPr>
          <a:xfrm>
            <a:off x="838200" y="1134508"/>
            <a:ext cx="10515600" cy="2294492"/>
          </a:xfrm>
        </p:spPr>
        <p:txBody>
          <a:bodyPr>
            <a:normAutofit fontScale="62500" lnSpcReduction="20000"/>
          </a:bodyPr>
          <a:lstStyle/>
          <a:p>
            <a:pPr marL="0" indent="0">
              <a:buNone/>
            </a:pPr>
            <a:endParaRPr lang="en-GB" b="1" dirty="0"/>
          </a:p>
          <a:p>
            <a:r>
              <a:rPr lang="en-GB" dirty="0"/>
              <a:t>Emotional Intelligence enables leaders to build trust, strengthen relationships and improve employee engagement. </a:t>
            </a:r>
          </a:p>
          <a:p>
            <a:r>
              <a:rPr lang="en-GB" dirty="0"/>
              <a:t>Cultural Intelligence enables leaders to communicate and lead effectively across different cultural environments. </a:t>
            </a:r>
          </a:p>
          <a:p>
            <a:r>
              <a:rPr lang="en-GB" dirty="0"/>
              <a:t>Neither Emotional Intelligence nor Cultural Intelligence alone is sufficient for effective leadership. </a:t>
            </a:r>
          </a:p>
          <a:p>
            <a:r>
              <a:rPr lang="en-GB" dirty="0"/>
              <a:t>Successful leaders combine emotional, cultural, strategic and ethical competencies to achieve organisational success.</a:t>
            </a:r>
          </a:p>
          <a:p>
            <a:pPr marL="0" indent="0">
              <a:buNone/>
            </a:pPr>
            <a:endParaRPr lang="en-GB" dirty="0"/>
          </a:p>
        </p:txBody>
      </p:sp>
      <p:sp>
        <p:nvSpPr>
          <p:cNvPr id="4" name="TextBox 3">
            <a:extLst>
              <a:ext uri="{FF2B5EF4-FFF2-40B4-BE49-F238E27FC236}">
                <a16:creationId xmlns:a16="http://schemas.microsoft.com/office/drawing/2014/main" id="{D4686459-6219-B159-1751-FC820085E7CF}"/>
              </a:ext>
            </a:extLst>
          </p:cNvPr>
          <p:cNvSpPr txBox="1"/>
          <p:nvPr/>
        </p:nvSpPr>
        <p:spPr>
          <a:xfrm>
            <a:off x="838200" y="4029739"/>
            <a:ext cx="10515600" cy="923330"/>
          </a:xfrm>
          <a:prstGeom prst="rect">
            <a:avLst/>
          </a:prstGeom>
          <a:noFill/>
        </p:spPr>
        <p:txBody>
          <a:bodyPr wrap="square" rtlCol="0">
            <a:spAutoFit/>
          </a:bodyPr>
          <a:lstStyle/>
          <a:p>
            <a:r>
              <a:rPr lang="en-GB" dirty="0"/>
              <a:t>Technical expertise may secure a leadership position, but Emotional Intelligence and Cultural Intelligence determine how effectively a leader inspires people, manages diversity and achieves long-term organisational success</a:t>
            </a:r>
          </a:p>
        </p:txBody>
      </p:sp>
    </p:spTree>
    <p:extLst>
      <p:ext uri="{BB962C8B-B14F-4D97-AF65-F5344CB8AC3E}">
        <p14:creationId xmlns:p14="http://schemas.microsoft.com/office/powerpoint/2010/main" val="2027520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9" name="Rectangle 8">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3" name="Picture 2" descr="A blue text with a black background&#10;&#10;Description automatically generated">
            <a:extLst>
              <a:ext uri="{FF2B5EF4-FFF2-40B4-BE49-F238E27FC236}">
                <a16:creationId xmlns:a16="http://schemas.microsoft.com/office/drawing/2014/main" id="{1ABCA189-E339-5500-6644-5852BBF61499}"/>
              </a:ext>
            </a:extLst>
          </p:cNvPr>
          <p:cNvPicPr>
            <a:picLocks noChangeAspect="1"/>
          </p:cNvPicPr>
          <p:nvPr/>
        </p:nvPicPr>
        <p:blipFill>
          <a:blip r:embed="rId2">
            <a:alphaModFix amt="59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738" b="23771"/>
          <a:stretch>
            <a:fillRect/>
          </a:stretch>
        </p:blipFill>
        <p:spPr>
          <a:xfrm>
            <a:off x="20" y="-7624"/>
            <a:ext cx="12191981" cy="6887365"/>
          </a:xfrm>
          <a:prstGeom prst="rect">
            <a:avLst/>
          </a:prstGeom>
        </p:spPr>
      </p:pic>
    </p:spTree>
    <p:extLst>
      <p:ext uri="{BB962C8B-B14F-4D97-AF65-F5344CB8AC3E}">
        <p14:creationId xmlns:p14="http://schemas.microsoft.com/office/powerpoint/2010/main" val="508065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2FDF-254D-4B67-A27F-CAF8339C8C4A}"/>
              </a:ext>
            </a:extLst>
          </p:cNvPr>
          <p:cNvSpPr>
            <a:spLocks noGrp="1"/>
          </p:cNvSpPr>
          <p:nvPr>
            <p:ph type="title"/>
          </p:nvPr>
        </p:nvSpPr>
        <p:spPr>
          <a:xfrm>
            <a:off x="838200" y="365126"/>
            <a:ext cx="10515600" cy="538642"/>
          </a:xfrm>
        </p:spPr>
        <p:txBody>
          <a:bodyPr>
            <a:normAutofit/>
          </a:bodyPr>
          <a:lstStyle/>
          <a:p>
            <a:r>
              <a:rPr lang="en-US" sz="2400" b="1" dirty="0">
                <a:solidFill>
                  <a:srgbClr val="0070C0"/>
                </a:solidFill>
              </a:rPr>
              <a:t>References</a:t>
            </a:r>
            <a:endParaRPr lang="en-GB" sz="2400" b="1" dirty="0">
              <a:solidFill>
                <a:srgbClr val="0070C0"/>
              </a:solidFill>
            </a:endParaRPr>
          </a:p>
        </p:txBody>
      </p:sp>
      <p:sp>
        <p:nvSpPr>
          <p:cNvPr id="3" name="Content Placeholder 2">
            <a:extLst>
              <a:ext uri="{FF2B5EF4-FFF2-40B4-BE49-F238E27FC236}">
                <a16:creationId xmlns:a16="http://schemas.microsoft.com/office/drawing/2014/main" id="{4915D54A-68F2-6EB8-75A6-CB0D8014A173}"/>
              </a:ext>
            </a:extLst>
          </p:cNvPr>
          <p:cNvSpPr>
            <a:spLocks noGrp="1"/>
          </p:cNvSpPr>
          <p:nvPr>
            <p:ph idx="1"/>
          </p:nvPr>
        </p:nvSpPr>
        <p:spPr>
          <a:xfrm>
            <a:off x="838200" y="903768"/>
            <a:ext cx="10515600" cy="5273195"/>
          </a:xfrm>
        </p:spPr>
        <p:txBody>
          <a:bodyPr>
            <a:noAutofit/>
          </a:bodyPr>
          <a:lstStyle/>
          <a:p>
            <a:r>
              <a:rPr lang="en-GB" sz="1400" dirty="0"/>
              <a:t>Ang, S. and Van Dyne, L. (eds.) (2015) </a:t>
            </a:r>
            <a:r>
              <a:rPr lang="en-GB" sz="1400" i="1" dirty="0"/>
              <a:t>Handbook of Cultural Intelligence</a:t>
            </a:r>
            <a:r>
              <a:rPr lang="en-GB" sz="1400" dirty="0"/>
              <a:t>. New York: Routledge.</a:t>
            </a:r>
          </a:p>
          <a:p>
            <a:r>
              <a:rPr lang="en-GB" sz="1400" dirty="0"/>
              <a:t>Boyatzis, R.E. (2018) </a:t>
            </a:r>
            <a:r>
              <a:rPr lang="en-GB" sz="1400" i="1" dirty="0"/>
              <a:t>The Competent Manager: A Model for Effective Performance</a:t>
            </a:r>
            <a:r>
              <a:rPr lang="en-GB" sz="1400" dirty="0"/>
              <a:t>. New York: Wiley.</a:t>
            </a:r>
          </a:p>
          <a:p>
            <a:r>
              <a:rPr lang="en-GB" sz="1400" dirty="0"/>
              <a:t>Coronado-Maldonado, I. and Benítez-Márquez, M.D. (2023) ‘Emotional intelligence, leadership, and work teams: A hybrid literature review’, </a:t>
            </a:r>
            <a:r>
              <a:rPr lang="en-GB" sz="1400" i="1" dirty="0" err="1"/>
              <a:t>Heliyon</a:t>
            </a:r>
            <a:r>
              <a:rPr lang="en-GB" sz="1400" dirty="0"/>
              <a:t>, 9(10), e21056.</a:t>
            </a:r>
          </a:p>
          <a:p>
            <a:r>
              <a:rPr lang="en-GB" sz="1400" dirty="0" err="1"/>
              <a:t>Davaei</a:t>
            </a:r>
            <a:r>
              <a:rPr lang="en-GB" sz="1400" dirty="0"/>
              <a:t>, M., Gunkel, M., </a:t>
            </a:r>
            <a:r>
              <a:rPr lang="en-GB" sz="1400" dirty="0" err="1"/>
              <a:t>Veglio</a:t>
            </a:r>
            <a:r>
              <a:rPr lang="en-GB" sz="1400" dirty="0"/>
              <a:t>, V. and Taras, V. (2024) ‘The role of intelligences in teams: A systematic literature review’, </a:t>
            </a:r>
            <a:r>
              <a:rPr lang="en-GB" sz="1400" i="1" dirty="0"/>
              <a:t>Review of Managerial Science</a:t>
            </a:r>
            <a:r>
              <a:rPr lang="en-GB" sz="1400" dirty="0"/>
              <a:t>, 18, pp. 1–35.</a:t>
            </a:r>
          </a:p>
          <a:p>
            <a:r>
              <a:rPr lang="en-GB" sz="1400" dirty="0"/>
              <a:t>Earley, P.C. and Ang, S. (2003) </a:t>
            </a:r>
            <a:r>
              <a:rPr lang="en-GB" sz="1400" i="1" dirty="0"/>
              <a:t>Cultural Intelligence: Individual Interactions Across Cultures</a:t>
            </a:r>
            <a:r>
              <a:rPr lang="en-GB" sz="1400" dirty="0"/>
              <a:t>. Stanford, CA: Stanford University Press.</a:t>
            </a:r>
          </a:p>
          <a:p>
            <a:r>
              <a:rPr lang="en-GB" sz="1400" dirty="0"/>
              <a:t>Gerhardt, K., Bauwens, R. and Van </a:t>
            </a:r>
            <a:r>
              <a:rPr lang="en-GB" sz="1400" dirty="0" err="1"/>
              <a:t>Woerkom</a:t>
            </a:r>
            <a:r>
              <a:rPr lang="en-GB" sz="1400" dirty="0"/>
              <a:t>, M. (2025) ‘Emotional intelligence and leader outcomes: A comprehensive review and roadmap for future inquiry’, </a:t>
            </a:r>
            <a:r>
              <a:rPr lang="en-GB" sz="1400" i="1" dirty="0"/>
              <a:t>Advances in Developing Human Resources</a:t>
            </a:r>
            <a:r>
              <a:rPr lang="en-GB" sz="1400" dirty="0"/>
              <a:t>. </a:t>
            </a:r>
            <a:r>
              <a:rPr lang="en-GB" sz="1400" i="1" dirty="0"/>
              <a:t>(Online First publication; use the final publication year if your university library shows the volume/issue.)</a:t>
            </a:r>
            <a:endParaRPr lang="en-GB" sz="1400" dirty="0"/>
          </a:p>
          <a:p>
            <a:r>
              <a:rPr lang="en-GB" sz="1400" dirty="0"/>
              <a:t>Goleman, D. (1998) </a:t>
            </a:r>
            <a:r>
              <a:rPr lang="en-GB" sz="1400" i="1" dirty="0"/>
              <a:t>Working with Emotional Intelligence</a:t>
            </a:r>
            <a:r>
              <a:rPr lang="en-GB" sz="1400" dirty="0"/>
              <a:t>. London: Bloomsbury Publishing.</a:t>
            </a:r>
          </a:p>
          <a:p>
            <a:r>
              <a:rPr lang="en-GB" sz="1400" dirty="0"/>
              <a:t>Harvard Business Publishing Education (2023) </a:t>
            </a:r>
            <a:r>
              <a:rPr lang="en-GB" sz="1400" i="1" dirty="0"/>
              <a:t>Microsoft: Satya Nadella at a Crossroads</a:t>
            </a:r>
            <a:r>
              <a:rPr lang="en-GB" sz="1400" dirty="0"/>
              <a:t>. Boston, MA: Harvard Business Publishing.</a:t>
            </a:r>
          </a:p>
          <a:p>
            <a:r>
              <a:rPr lang="en-GB" sz="1400" dirty="0"/>
              <a:t>Ikegami, J. and </a:t>
            </a:r>
            <a:r>
              <a:rPr lang="en-GB" sz="1400" dirty="0" err="1"/>
              <a:t>Maznevski</a:t>
            </a:r>
            <a:r>
              <a:rPr lang="en-GB" sz="1400" dirty="0"/>
              <a:t>, M.L. (2019) ‘Revisiting Carlos Ghosn’s global leadership style: Making sense of his fall from power’, </a:t>
            </a:r>
            <a:r>
              <a:rPr lang="en-GB" sz="1400" i="1" dirty="0"/>
              <a:t>Advances in Global Leadership</a:t>
            </a:r>
            <a:r>
              <a:rPr lang="en-GB" sz="1400" dirty="0"/>
              <a:t>, 12, pp. 3–21.</a:t>
            </a:r>
          </a:p>
          <a:p>
            <a:r>
              <a:rPr lang="en-GB" sz="1400" dirty="0"/>
              <a:t>Mammadov, A., Gunkel, M., Taras, V. and </a:t>
            </a:r>
            <a:r>
              <a:rPr lang="en-GB" sz="1400" dirty="0" err="1"/>
              <a:t>Davaei</a:t>
            </a:r>
            <a:r>
              <a:rPr lang="en-GB" sz="1400" dirty="0"/>
              <a:t>, M. (2025) ‘The role of cultural intelligence and emotional intelligence in the internationalisation of SMEs: Does global mindset matter?’, </a:t>
            </a:r>
            <a:r>
              <a:rPr lang="en-GB" sz="1400" i="1" dirty="0"/>
              <a:t>Management International Review</a:t>
            </a:r>
            <a:r>
              <a:rPr lang="en-GB" sz="1400" dirty="0"/>
              <a:t>.</a:t>
            </a:r>
          </a:p>
          <a:p>
            <a:r>
              <a:rPr lang="en-GB" sz="1400" dirty="0"/>
              <a:t>Nooyi, I. (2021) </a:t>
            </a:r>
            <a:r>
              <a:rPr lang="en-GB" sz="1400" i="1" dirty="0"/>
              <a:t>My Life in Full: Work, Family and Our Future</a:t>
            </a:r>
            <a:r>
              <a:rPr lang="en-GB" sz="1400" dirty="0"/>
              <a:t>. London: Portfolio Penguin.</a:t>
            </a:r>
          </a:p>
          <a:p>
            <a:r>
              <a:rPr lang="en-GB" sz="1400" dirty="0"/>
              <a:t>Polman, P. and Winston, A. (2021) </a:t>
            </a:r>
            <a:r>
              <a:rPr lang="en-GB" sz="1400" i="1" dirty="0"/>
              <a:t>Net Positive: How Courageous Companies Thrive by Giving More Than They Take</a:t>
            </a:r>
            <a:r>
              <a:rPr lang="en-GB" sz="1400" dirty="0"/>
              <a:t>. Boston, MA: Harvard Business Review Press.</a:t>
            </a:r>
          </a:p>
          <a:p>
            <a:r>
              <a:rPr lang="en-GB" sz="1400" dirty="0" err="1"/>
              <a:t>Rockstuhl</a:t>
            </a:r>
            <a:r>
              <a:rPr lang="en-GB" sz="1400" dirty="0"/>
              <a:t>, T., Seiler, S., Ang, S., Van Dyne, L. and Annen, H. (2011) ‘Beyond general intelligence (IQ) and emotional intelligence (EQ): The role of cultural intelligence (CQ) on cross-border leadership effectiveness’, </a:t>
            </a:r>
            <a:r>
              <a:rPr lang="en-GB" sz="1400" i="1" dirty="0"/>
              <a:t>Journal of Social Issues</a:t>
            </a:r>
            <a:r>
              <a:rPr lang="en-GB" sz="1400" dirty="0"/>
              <a:t>, 67(4), pp. 825–840.</a:t>
            </a:r>
          </a:p>
        </p:txBody>
      </p:sp>
    </p:spTree>
    <p:extLst>
      <p:ext uri="{BB962C8B-B14F-4D97-AF65-F5344CB8AC3E}">
        <p14:creationId xmlns:p14="http://schemas.microsoft.com/office/powerpoint/2010/main" val="2226177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2024</Words>
  <Application>Microsoft Office PowerPoint</Application>
  <PresentationFormat>Widescreen</PresentationFormat>
  <Paragraphs>205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The Importance of Emotional and Cultural Intelligence in Leadership A Critical Evaluation in Modern Organisations</vt:lpstr>
      <vt:lpstr>Introduction 1. Increasing globalisation, workforce diversity and hybrid working have fundamentally changed the skills required for effective leadership. 2. Effective leadership now requires more than technical expertise; leaders must understand emotions and adapt to different cultural contexts. 3. Emotional Intelligence (EI) and Cultural Intelligence (CQ) are recognised as essential capabilities for leading diverse teams and achieving organisational success. 4. This presentation critically evaluates both concepts using established leadership models and real business examples.    </vt:lpstr>
      <vt:lpstr>What is Emotional Intelligence? Emotional Intelligence (EI) is the ability to recognise, understand, regulate and effectively use emotions in oneself and others to guide thinking, behaviour and interpersonal relationships. (Goleman, 1998) </vt:lpstr>
      <vt:lpstr>Goleman's Emotional Intelligence Model: Five Competencies of Effective Leadership According to Goleman, leaders with high Emotional Intelligence are better equipped to inspire employees, manage change and build collaborative organisational cultures.</vt:lpstr>
      <vt:lpstr>Applying Emotional Intelligence in Leadership Satya Nadella transformed Microsoft's organisational culture by promoting empathy, collaboration and continuous learning, demonstrating several competencies from Goleman's Emotional Intelligence Model.</vt:lpstr>
      <vt:lpstr>Critical Evaluation</vt:lpstr>
      <vt:lpstr>Business Example: Paul Polman (Unilever)</vt:lpstr>
      <vt:lpstr>Leadership Outcomes Strengthened organisational reputation.  Increased employee commitment.  Improved stakeholder trust.  Successfully embedded the Unilever Sustainable Living Plan into business strategy. </vt:lpstr>
      <vt:lpstr>Cultural Intelligence (CQ) Cultural Intelligence (CQ) is an individual's capability to function and adapt effectively in culturally diverse situations by understanding, interpreting and responding appropriately to different cultural norms and behaviours. (Earley and Ang, 2003) </vt:lpstr>
      <vt:lpstr>Earley &amp; Ang's Cultural Intelligence Model: Four Capabilities for Leading Across Cultures </vt:lpstr>
      <vt:lpstr>Business Example: Indra Nooyi (PepsiCo)  As CEO of PepsiCo, Indra Nooyi led one of the world's largest multinational organisations, managing employees, customers and stakeholders across diverse cultural environments. </vt:lpstr>
      <vt:lpstr>Critical Evaluation</vt:lpstr>
      <vt:lpstr>Business Example: Carlos Ghosn (Renault–Nissan Alliance) Carlos Ghosn led the Renault–Nissan Alliance, bringing together two organisations with significantly different national and organisational cultures. His leadership required the ability to manage cultural differences while driving organisational change.</vt:lpstr>
      <vt:lpstr>Critical Evaluation Carlos Ghosn demonstrates that Cultural Intelligence is an essential leadership capability, but it must be complemented by ethical leadership, accountability and effective corporate governance.</vt:lpstr>
      <vt:lpstr>Why Modern Leaders Need Both Emotional and Cultural Intelligence</vt:lpstr>
      <vt:lpstr>Critical Discussion</vt:lpstr>
      <vt:lpstr>Conclusion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Sorin Dascalu</dc:creator>
  <cp:lastModifiedBy>Sorin Dascalu</cp:lastModifiedBy>
  <cp:revision>1</cp:revision>
  <dcterms:created xsi:type="dcterms:W3CDTF">2026-07-15T09:42:57Z</dcterms:created>
  <dcterms:modified xsi:type="dcterms:W3CDTF">2026-07-15T14:03:07Z</dcterms:modified>
</cp:coreProperties>
</file>