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49"/>
  </p:notesMasterIdLst>
  <p:handoutMasterIdLst>
    <p:handoutMasterId r:id="rId50"/>
  </p:handoutMasterIdLst>
  <p:sldIdLst>
    <p:sldId id="266" r:id="rId5"/>
    <p:sldId id="267" r:id="rId6"/>
    <p:sldId id="319" r:id="rId7"/>
    <p:sldId id="359" r:id="rId8"/>
    <p:sldId id="323" r:id="rId9"/>
    <p:sldId id="332" r:id="rId10"/>
    <p:sldId id="334" r:id="rId11"/>
    <p:sldId id="335" r:id="rId12"/>
    <p:sldId id="324" r:id="rId13"/>
    <p:sldId id="277" r:id="rId14"/>
    <p:sldId id="326" r:id="rId15"/>
    <p:sldId id="360" r:id="rId16"/>
    <p:sldId id="268" r:id="rId17"/>
    <p:sldId id="272" r:id="rId18"/>
    <p:sldId id="320" r:id="rId19"/>
    <p:sldId id="273" r:id="rId20"/>
    <p:sldId id="321" r:id="rId21"/>
    <p:sldId id="275" r:id="rId22"/>
    <p:sldId id="276" r:id="rId23"/>
    <p:sldId id="279" r:id="rId24"/>
    <p:sldId id="278" r:id="rId25"/>
    <p:sldId id="281" r:id="rId26"/>
    <p:sldId id="285" r:id="rId27"/>
    <p:sldId id="329" r:id="rId28"/>
    <p:sldId id="328" r:id="rId29"/>
    <p:sldId id="292" r:id="rId30"/>
    <p:sldId id="293" r:id="rId31"/>
    <p:sldId id="300" r:id="rId32"/>
    <p:sldId id="295" r:id="rId33"/>
    <p:sldId id="298" r:id="rId34"/>
    <p:sldId id="297" r:id="rId35"/>
    <p:sldId id="301" r:id="rId36"/>
    <p:sldId id="302" r:id="rId37"/>
    <p:sldId id="303" r:id="rId38"/>
    <p:sldId id="312" r:id="rId39"/>
    <p:sldId id="304" r:id="rId40"/>
    <p:sldId id="305" r:id="rId41"/>
    <p:sldId id="306" r:id="rId42"/>
    <p:sldId id="308" r:id="rId43"/>
    <p:sldId id="310" r:id="rId44"/>
    <p:sldId id="361" r:id="rId45"/>
    <p:sldId id="311" r:id="rId46"/>
    <p:sldId id="262" r:id="rId47"/>
    <p:sldId id="330" r:id="rId48"/>
  </p:sldIdLst>
  <p:sldSz cx="16257588" cy="9144000"/>
  <p:notesSz cx="6858000" cy="9144000"/>
  <p:defaultTextStyle>
    <a:defPPr>
      <a:defRPr lang="en-US"/>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becca Mahon" initials="RM" lastIdx="5" clrIdx="0">
    <p:extLst>
      <p:ext uri="{19B8F6BF-5375-455C-9EA6-DF929625EA0E}">
        <p15:presenceInfo xmlns:p15="http://schemas.microsoft.com/office/powerpoint/2012/main" userId="S::rmahon@capitallaw.co.uk::d69ea3c5-2599-45d6-a49e-0ad30686fd8f" providerId="AD"/>
      </p:ext>
    </p:extLst>
  </p:cmAuthor>
  <p:cmAuthor id="2" name="Toni Lewis" initials="TL" lastIdx="3" clrIdx="1">
    <p:extLst>
      <p:ext uri="{19B8F6BF-5375-455C-9EA6-DF929625EA0E}">
        <p15:presenceInfo xmlns:p15="http://schemas.microsoft.com/office/powerpoint/2012/main" userId="S::tlewis@capitallaw.co.uk::d65d35b0-505d-4b2d-8d2c-3ae03139842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3200"/>
    <a:srgbClr val="D6D1C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0528" autoAdjust="0"/>
  </p:normalViewPr>
  <p:slideViewPr>
    <p:cSldViewPr snapToGrid="0" snapToObjects="1">
      <p:cViewPr varScale="1">
        <p:scale>
          <a:sx n="40" d="100"/>
          <a:sy n="40" d="100"/>
        </p:scale>
        <p:origin x="1140" y="56"/>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snapToObjects="1">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6E08121-8E66-4F07-A4C3-E9E9511B6A1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CF41125-879C-45F0-8D4C-A66B962174F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69B154-9BF4-4294-9D8C-9AE34BC34751}" type="datetimeFigureOut">
              <a:rPr lang="en-GB" smtClean="0"/>
              <a:t>27/01/2023</a:t>
            </a:fld>
            <a:endParaRPr lang="en-GB"/>
          </a:p>
        </p:txBody>
      </p:sp>
      <p:sp>
        <p:nvSpPr>
          <p:cNvPr id="4" name="Footer Placeholder 3">
            <a:extLst>
              <a:ext uri="{FF2B5EF4-FFF2-40B4-BE49-F238E27FC236}">
                <a16:creationId xmlns:a16="http://schemas.microsoft.com/office/drawing/2014/main" id="{C6827993-5E12-4383-9FB3-3CFC02FB2E8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3BE3E2E5-EA93-412E-A82D-08F186A6909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C77B895-4A26-48EF-8383-3F850998AA00}" type="slidenum">
              <a:rPr lang="en-GB" smtClean="0"/>
              <a:t>‹#›</a:t>
            </a:fld>
            <a:endParaRPr lang="en-GB"/>
          </a:p>
        </p:txBody>
      </p:sp>
    </p:spTree>
    <p:extLst>
      <p:ext uri="{BB962C8B-B14F-4D97-AF65-F5344CB8AC3E}">
        <p14:creationId xmlns:p14="http://schemas.microsoft.com/office/powerpoint/2010/main" val="408258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229BE7-A07E-F243-B57A-C9D666A6AC11}" type="datetimeFigureOut">
              <a:rPr lang="en-GB" smtClean="0"/>
              <a:t>27/01/2023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3C78D4-3E6E-7541-B5CD-7881E3C09CC6}" type="slidenum">
              <a:rPr lang="en-GB" smtClean="0"/>
              <a:t>‹#›</a:t>
            </a:fld>
            <a:endParaRPr lang="en-GB"/>
          </a:p>
        </p:txBody>
      </p:sp>
    </p:spTree>
    <p:extLst>
      <p:ext uri="{BB962C8B-B14F-4D97-AF65-F5344CB8AC3E}">
        <p14:creationId xmlns:p14="http://schemas.microsoft.com/office/powerpoint/2010/main" val="291335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a:t>
            </a:fld>
            <a:endParaRPr lang="en-GB"/>
          </a:p>
        </p:txBody>
      </p:sp>
    </p:spTree>
    <p:extLst>
      <p:ext uri="{BB962C8B-B14F-4D97-AF65-F5344CB8AC3E}">
        <p14:creationId xmlns:p14="http://schemas.microsoft.com/office/powerpoint/2010/main" val="33770472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a:t>
            </a:fld>
            <a:endParaRPr lang="en-GB"/>
          </a:p>
        </p:txBody>
      </p:sp>
    </p:spTree>
    <p:extLst>
      <p:ext uri="{BB962C8B-B14F-4D97-AF65-F5344CB8AC3E}">
        <p14:creationId xmlns:p14="http://schemas.microsoft.com/office/powerpoint/2010/main" val="25315709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a:t>
            </a:fld>
            <a:endParaRPr lang="en-GB"/>
          </a:p>
        </p:txBody>
      </p:sp>
    </p:spTree>
    <p:extLst>
      <p:ext uri="{BB962C8B-B14F-4D97-AF65-F5344CB8AC3E}">
        <p14:creationId xmlns:p14="http://schemas.microsoft.com/office/powerpoint/2010/main" val="1929203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5</a:t>
            </a:fld>
            <a:endParaRPr lang="en-GB"/>
          </a:p>
        </p:txBody>
      </p:sp>
    </p:spTree>
    <p:extLst>
      <p:ext uri="{BB962C8B-B14F-4D97-AF65-F5344CB8AC3E}">
        <p14:creationId xmlns:p14="http://schemas.microsoft.com/office/powerpoint/2010/main" val="35948287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6</a:t>
            </a:fld>
            <a:endParaRPr lang="en-GB"/>
          </a:p>
        </p:txBody>
      </p:sp>
    </p:spTree>
    <p:extLst>
      <p:ext uri="{BB962C8B-B14F-4D97-AF65-F5344CB8AC3E}">
        <p14:creationId xmlns:p14="http://schemas.microsoft.com/office/powerpoint/2010/main" val="387600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NB – protected period extended for a further 6 months for those returning from maternity leave but facing a redundancy situation (similar for adoption and shared parental leave)</a:t>
            </a:r>
          </a:p>
          <a:p>
            <a:endParaRPr lang="en-GB" dirty="0"/>
          </a:p>
          <a:p>
            <a:r>
              <a:rPr lang="en-GB" dirty="0"/>
              <a:t>Gender reassignment – terminology in the </a:t>
            </a:r>
            <a:r>
              <a:rPr lang="en-GB" dirty="0" err="1"/>
              <a:t>EqA</a:t>
            </a:r>
            <a:r>
              <a:rPr lang="en-GB" dirty="0"/>
              <a:t> is outdated. Preferred umbrella term is ‘trans’ and gender after transitioning referred to acquired or affirmed gender.	</a:t>
            </a:r>
          </a:p>
          <a:p>
            <a:r>
              <a:rPr lang="en-GB" dirty="0"/>
              <a:t>Latest on this area:</a:t>
            </a:r>
          </a:p>
          <a:p>
            <a:pPr marL="171450" indent="-171450">
              <a:buFontTx/>
              <a:buChar char="-"/>
            </a:pPr>
            <a:r>
              <a:rPr lang="en-GB" dirty="0"/>
              <a:t>Still need to get a diagnosis of gender dysphoria to get a Gender Recognition Certificate</a:t>
            </a:r>
          </a:p>
          <a:p>
            <a:pPr marL="171450" indent="-171450">
              <a:buFontTx/>
              <a:buChar char="-"/>
            </a:pPr>
            <a:r>
              <a:rPr lang="en-GB" dirty="0"/>
              <a:t>Have to live in acquired gender for 2 years</a:t>
            </a:r>
          </a:p>
          <a:p>
            <a:pPr marL="171450" indent="-171450">
              <a:buFontTx/>
              <a:buChar char="-"/>
            </a:pPr>
            <a:r>
              <a:rPr lang="en-GB" dirty="0"/>
              <a:t>Need to be 18+</a:t>
            </a:r>
          </a:p>
          <a:p>
            <a:pPr marL="171450" indent="-171450">
              <a:buFontTx/>
              <a:buChar char="-"/>
            </a:pPr>
            <a:endParaRPr lang="en-GB" dirty="0"/>
          </a:p>
          <a:p>
            <a:pPr marL="0" indent="0">
              <a:buFontTx/>
              <a:buNone/>
            </a:pPr>
            <a:r>
              <a:rPr lang="en-GB" dirty="0"/>
              <a:t>Scottish draft bill to change all of this (live in acquired gender for 3 months, reduce age to 16). Got assent in Scotland but blocked by UK govt. Concerns about impact it would have on single sex organisations / women’s rights/ equal pay. Scotland likely to go for judicial review.</a:t>
            </a:r>
          </a:p>
          <a:p>
            <a:pPr marL="0" indent="0">
              <a:buFontTx/>
              <a:buNone/>
            </a:pPr>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7</a:t>
            </a:fld>
            <a:endParaRPr lang="en-GB"/>
          </a:p>
        </p:txBody>
      </p:sp>
    </p:spTree>
    <p:extLst>
      <p:ext uri="{BB962C8B-B14F-4D97-AF65-F5344CB8AC3E}">
        <p14:creationId xmlns:p14="http://schemas.microsoft.com/office/powerpoint/2010/main" val="2420521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8</a:t>
            </a:fld>
            <a:endParaRPr lang="en-GB"/>
          </a:p>
        </p:txBody>
      </p:sp>
    </p:spTree>
    <p:extLst>
      <p:ext uri="{BB962C8B-B14F-4D97-AF65-F5344CB8AC3E}">
        <p14:creationId xmlns:p14="http://schemas.microsoft.com/office/powerpoint/2010/main" val="817251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9</a:t>
            </a:fld>
            <a:endParaRPr lang="en-GB"/>
          </a:p>
        </p:txBody>
      </p:sp>
    </p:spTree>
    <p:extLst>
      <p:ext uri="{BB962C8B-B14F-4D97-AF65-F5344CB8AC3E}">
        <p14:creationId xmlns:p14="http://schemas.microsoft.com/office/powerpoint/2010/main" val="1682183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Georgia" panose="02040502050405020303" pitchFamily="18" charset="0"/>
              <a:buChar char="─"/>
            </a:pPr>
            <a:endParaRPr lang="en-GB" b="0" dirty="0"/>
          </a:p>
        </p:txBody>
      </p:sp>
      <p:sp>
        <p:nvSpPr>
          <p:cNvPr id="4" name="Slide Number Placeholder 3"/>
          <p:cNvSpPr>
            <a:spLocks noGrp="1"/>
          </p:cNvSpPr>
          <p:nvPr>
            <p:ph type="sldNum" sz="quarter" idx="5"/>
          </p:nvPr>
        </p:nvSpPr>
        <p:spPr/>
        <p:txBody>
          <a:bodyPr/>
          <a:lstStyle/>
          <a:p>
            <a:fld id="{703C78D4-3E6E-7541-B5CD-7881E3C09CC6}" type="slidenum">
              <a:rPr lang="en-GB" smtClean="0"/>
              <a:t>10</a:t>
            </a:fld>
            <a:endParaRPr lang="en-GB"/>
          </a:p>
        </p:txBody>
      </p:sp>
    </p:spTree>
    <p:extLst>
      <p:ext uri="{BB962C8B-B14F-4D97-AF65-F5344CB8AC3E}">
        <p14:creationId xmlns:p14="http://schemas.microsoft.com/office/powerpoint/2010/main" val="10438451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11</a:t>
            </a:fld>
            <a:endParaRPr lang="en-GB"/>
          </a:p>
        </p:txBody>
      </p:sp>
    </p:spTree>
    <p:extLst>
      <p:ext uri="{BB962C8B-B14F-4D97-AF65-F5344CB8AC3E}">
        <p14:creationId xmlns:p14="http://schemas.microsoft.com/office/powerpoint/2010/main" val="35702571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13</a:t>
            </a:fld>
            <a:endParaRPr lang="en-GB"/>
          </a:p>
        </p:txBody>
      </p:sp>
    </p:spTree>
    <p:extLst>
      <p:ext uri="{BB962C8B-B14F-4D97-AF65-F5344CB8AC3E}">
        <p14:creationId xmlns:p14="http://schemas.microsoft.com/office/powerpoint/2010/main" val="6478109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14</a:t>
            </a:fld>
            <a:endParaRPr lang="en-GB"/>
          </a:p>
        </p:txBody>
      </p:sp>
    </p:spTree>
    <p:extLst>
      <p:ext uri="{BB962C8B-B14F-4D97-AF65-F5344CB8AC3E}">
        <p14:creationId xmlns:p14="http://schemas.microsoft.com/office/powerpoint/2010/main" val="145765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Georgia" panose="02040502050405020303" pitchFamily="18" charset="0"/>
              <a:buNone/>
            </a:pPr>
            <a:endParaRPr lang="en-GB" b="0" dirty="0"/>
          </a:p>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15</a:t>
            </a:fld>
            <a:endParaRPr lang="en-GB"/>
          </a:p>
        </p:txBody>
      </p:sp>
    </p:spTree>
    <p:extLst>
      <p:ext uri="{BB962C8B-B14F-4D97-AF65-F5344CB8AC3E}">
        <p14:creationId xmlns:p14="http://schemas.microsoft.com/office/powerpoint/2010/main" val="21860709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16</a:t>
            </a:fld>
            <a:endParaRPr lang="en-GB"/>
          </a:p>
        </p:txBody>
      </p:sp>
    </p:spTree>
    <p:extLst>
      <p:ext uri="{BB962C8B-B14F-4D97-AF65-F5344CB8AC3E}">
        <p14:creationId xmlns:p14="http://schemas.microsoft.com/office/powerpoint/2010/main" val="38041957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17</a:t>
            </a:fld>
            <a:endParaRPr lang="en-GB"/>
          </a:p>
        </p:txBody>
      </p:sp>
    </p:spTree>
    <p:extLst>
      <p:ext uri="{BB962C8B-B14F-4D97-AF65-F5344CB8AC3E}">
        <p14:creationId xmlns:p14="http://schemas.microsoft.com/office/powerpoint/2010/main" val="11499061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18</a:t>
            </a:fld>
            <a:endParaRPr lang="en-GB"/>
          </a:p>
        </p:txBody>
      </p:sp>
    </p:spTree>
    <p:extLst>
      <p:ext uri="{BB962C8B-B14F-4D97-AF65-F5344CB8AC3E}">
        <p14:creationId xmlns:p14="http://schemas.microsoft.com/office/powerpoint/2010/main" val="14611574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Georgia" panose="02040502050405020303" pitchFamily="18" charset="0"/>
              <a:buChar char="─"/>
            </a:pPr>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19</a:t>
            </a:fld>
            <a:endParaRPr lang="en-GB"/>
          </a:p>
        </p:txBody>
      </p:sp>
    </p:spTree>
    <p:extLst>
      <p:ext uri="{BB962C8B-B14F-4D97-AF65-F5344CB8AC3E}">
        <p14:creationId xmlns:p14="http://schemas.microsoft.com/office/powerpoint/2010/main" val="27452102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20</a:t>
            </a:fld>
            <a:endParaRPr lang="en-GB"/>
          </a:p>
        </p:txBody>
      </p:sp>
    </p:spTree>
    <p:extLst>
      <p:ext uri="{BB962C8B-B14F-4D97-AF65-F5344CB8AC3E}">
        <p14:creationId xmlns:p14="http://schemas.microsoft.com/office/powerpoint/2010/main" val="1333093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21</a:t>
            </a:fld>
            <a:endParaRPr lang="en-GB"/>
          </a:p>
        </p:txBody>
      </p:sp>
    </p:spTree>
    <p:extLst>
      <p:ext uri="{BB962C8B-B14F-4D97-AF65-F5344CB8AC3E}">
        <p14:creationId xmlns:p14="http://schemas.microsoft.com/office/powerpoint/2010/main" val="42073815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22</a:t>
            </a:fld>
            <a:endParaRPr lang="en-GB"/>
          </a:p>
        </p:txBody>
      </p:sp>
    </p:spTree>
    <p:extLst>
      <p:ext uri="{BB962C8B-B14F-4D97-AF65-F5344CB8AC3E}">
        <p14:creationId xmlns:p14="http://schemas.microsoft.com/office/powerpoint/2010/main" val="2970754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23</a:t>
            </a:fld>
            <a:endParaRPr lang="en-GB"/>
          </a:p>
        </p:txBody>
      </p:sp>
    </p:spTree>
    <p:extLst>
      <p:ext uri="{BB962C8B-B14F-4D97-AF65-F5344CB8AC3E}">
        <p14:creationId xmlns:p14="http://schemas.microsoft.com/office/powerpoint/2010/main" val="3341033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24</a:t>
            </a:fld>
            <a:endParaRPr lang="en-GB"/>
          </a:p>
        </p:txBody>
      </p:sp>
    </p:spTree>
    <p:extLst>
      <p:ext uri="{BB962C8B-B14F-4D97-AF65-F5344CB8AC3E}">
        <p14:creationId xmlns:p14="http://schemas.microsoft.com/office/powerpoint/2010/main" val="35375173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25</a:t>
            </a:fld>
            <a:endParaRPr lang="en-GB"/>
          </a:p>
        </p:txBody>
      </p:sp>
    </p:spTree>
    <p:extLst>
      <p:ext uri="{BB962C8B-B14F-4D97-AF65-F5344CB8AC3E}">
        <p14:creationId xmlns:p14="http://schemas.microsoft.com/office/powerpoint/2010/main" val="4655631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27</a:t>
            </a:fld>
            <a:endParaRPr lang="en-GB"/>
          </a:p>
        </p:txBody>
      </p:sp>
    </p:spTree>
    <p:extLst>
      <p:ext uri="{BB962C8B-B14F-4D97-AF65-F5344CB8AC3E}">
        <p14:creationId xmlns:p14="http://schemas.microsoft.com/office/powerpoint/2010/main" val="2608121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28</a:t>
            </a:fld>
            <a:endParaRPr lang="en-GB"/>
          </a:p>
        </p:txBody>
      </p:sp>
    </p:spTree>
    <p:extLst>
      <p:ext uri="{BB962C8B-B14F-4D97-AF65-F5344CB8AC3E}">
        <p14:creationId xmlns:p14="http://schemas.microsoft.com/office/powerpoint/2010/main" val="39398567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29</a:t>
            </a:fld>
            <a:endParaRPr lang="en-GB"/>
          </a:p>
        </p:txBody>
      </p:sp>
    </p:spTree>
    <p:extLst>
      <p:ext uri="{BB962C8B-B14F-4D97-AF65-F5344CB8AC3E}">
        <p14:creationId xmlns:p14="http://schemas.microsoft.com/office/powerpoint/2010/main" val="4035428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30</a:t>
            </a:fld>
            <a:endParaRPr lang="en-GB"/>
          </a:p>
        </p:txBody>
      </p:sp>
    </p:spTree>
    <p:extLst>
      <p:ext uri="{BB962C8B-B14F-4D97-AF65-F5344CB8AC3E}">
        <p14:creationId xmlns:p14="http://schemas.microsoft.com/office/powerpoint/2010/main" val="6314035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31</a:t>
            </a:fld>
            <a:endParaRPr lang="en-GB"/>
          </a:p>
        </p:txBody>
      </p:sp>
    </p:spTree>
    <p:extLst>
      <p:ext uri="{BB962C8B-B14F-4D97-AF65-F5344CB8AC3E}">
        <p14:creationId xmlns:p14="http://schemas.microsoft.com/office/powerpoint/2010/main" val="33574397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32</a:t>
            </a:fld>
            <a:endParaRPr lang="en-GB"/>
          </a:p>
        </p:txBody>
      </p:sp>
    </p:spTree>
    <p:extLst>
      <p:ext uri="{BB962C8B-B14F-4D97-AF65-F5344CB8AC3E}">
        <p14:creationId xmlns:p14="http://schemas.microsoft.com/office/powerpoint/2010/main" val="20819628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33</a:t>
            </a:fld>
            <a:endParaRPr lang="en-GB"/>
          </a:p>
        </p:txBody>
      </p:sp>
    </p:spTree>
    <p:extLst>
      <p:ext uri="{BB962C8B-B14F-4D97-AF65-F5344CB8AC3E}">
        <p14:creationId xmlns:p14="http://schemas.microsoft.com/office/powerpoint/2010/main" val="25014671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34</a:t>
            </a:fld>
            <a:endParaRPr lang="en-GB"/>
          </a:p>
        </p:txBody>
      </p:sp>
    </p:spTree>
    <p:extLst>
      <p:ext uri="{BB962C8B-B14F-4D97-AF65-F5344CB8AC3E}">
        <p14:creationId xmlns:p14="http://schemas.microsoft.com/office/powerpoint/2010/main" val="26771984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35</a:t>
            </a:fld>
            <a:endParaRPr lang="en-GB"/>
          </a:p>
        </p:txBody>
      </p:sp>
    </p:spTree>
    <p:extLst>
      <p:ext uri="{BB962C8B-B14F-4D97-AF65-F5344CB8AC3E}">
        <p14:creationId xmlns:p14="http://schemas.microsoft.com/office/powerpoint/2010/main" val="2767574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37</a:t>
            </a:fld>
            <a:endParaRPr lang="en-GB"/>
          </a:p>
        </p:txBody>
      </p:sp>
    </p:spTree>
    <p:extLst>
      <p:ext uri="{BB962C8B-B14F-4D97-AF65-F5344CB8AC3E}">
        <p14:creationId xmlns:p14="http://schemas.microsoft.com/office/powerpoint/2010/main" val="8101391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38</a:t>
            </a:fld>
            <a:endParaRPr lang="en-GB"/>
          </a:p>
        </p:txBody>
      </p:sp>
    </p:spTree>
    <p:extLst>
      <p:ext uri="{BB962C8B-B14F-4D97-AF65-F5344CB8AC3E}">
        <p14:creationId xmlns:p14="http://schemas.microsoft.com/office/powerpoint/2010/main" val="7140359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39</a:t>
            </a:fld>
            <a:endParaRPr lang="en-GB"/>
          </a:p>
        </p:txBody>
      </p:sp>
    </p:spTree>
    <p:extLst>
      <p:ext uri="{BB962C8B-B14F-4D97-AF65-F5344CB8AC3E}">
        <p14:creationId xmlns:p14="http://schemas.microsoft.com/office/powerpoint/2010/main" val="40058803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40</a:t>
            </a:fld>
            <a:endParaRPr lang="en-GB"/>
          </a:p>
        </p:txBody>
      </p:sp>
    </p:spTree>
    <p:extLst>
      <p:ext uri="{BB962C8B-B14F-4D97-AF65-F5344CB8AC3E}">
        <p14:creationId xmlns:p14="http://schemas.microsoft.com/office/powerpoint/2010/main" val="9760730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42</a:t>
            </a:fld>
            <a:endParaRPr lang="en-GB"/>
          </a:p>
        </p:txBody>
      </p:sp>
    </p:spTree>
    <p:extLst>
      <p:ext uri="{BB962C8B-B14F-4D97-AF65-F5344CB8AC3E}">
        <p14:creationId xmlns:p14="http://schemas.microsoft.com/office/powerpoint/2010/main" val="39728138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43</a:t>
            </a:fld>
            <a:endParaRPr lang="en-GB"/>
          </a:p>
        </p:txBody>
      </p:sp>
    </p:spTree>
    <p:extLst>
      <p:ext uri="{BB962C8B-B14F-4D97-AF65-F5344CB8AC3E}">
        <p14:creationId xmlns:p14="http://schemas.microsoft.com/office/powerpoint/2010/main" val="190241181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44</a:t>
            </a:fld>
            <a:endParaRPr lang="en-GB"/>
          </a:p>
        </p:txBody>
      </p:sp>
    </p:spTree>
    <p:extLst>
      <p:ext uri="{BB962C8B-B14F-4D97-AF65-F5344CB8AC3E}">
        <p14:creationId xmlns:p14="http://schemas.microsoft.com/office/powerpoint/2010/main" val="5594157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33824" y="2225277"/>
            <a:ext cx="8168098" cy="1359090"/>
          </a:xfrm>
        </p:spPr>
        <p:txBody>
          <a:bodyPr anchor="t" anchorCtr="0"/>
          <a:lstStyle>
            <a:lvl1pPr algn="l">
              <a:lnSpc>
                <a:spcPct val="92000"/>
              </a:lnSpc>
              <a:defRPr sz="4800" b="1" i="0">
                <a:solidFill>
                  <a:schemeClr val="tx1"/>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644415" y="3559978"/>
            <a:ext cx="8157142" cy="1359090"/>
          </a:xfrm>
        </p:spPr>
        <p:txBody>
          <a:bodyPr wrap="square" anchor="t">
            <a:spAutoFit/>
          </a:bodyPr>
          <a:lstStyle>
            <a:lvl1pPr marL="0" indent="0" algn="l">
              <a:lnSpc>
                <a:spcPct val="92000"/>
              </a:lnSpc>
              <a:buNone/>
              <a:defRPr sz="4800" b="0">
                <a:solidFill>
                  <a:schemeClr val="tx1"/>
                </a:solidFill>
              </a:defRPr>
            </a:lvl1pPr>
            <a:lvl2pPr marL="609600" indent="0" algn="ctr">
              <a:buNone/>
              <a:defRPr sz="2667"/>
            </a:lvl2pPr>
            <a:lvl3pPr marL="1219200" indent="0" algn="ctr">
              <a:buNone/>
              <a:defRPr sz="2400"/>
            </a:lvl3pPr>
            <a:lvl4pPr marL="1828800" indent="0" algn="ctr">
              <a:buNone/>
              <a:defRPr sz="2133"/>
            </a:lvl4pPr>
            <a:lvl5pPr marL="2438400" indent="0" algn="ctr">
              <a:buNone/>
              <a:defRPr sz="2133"/>
            </a:lvl5pPr>
            <a:lvl6pPr marL="3048000" indent="0" algn="ctr">
              <a:buNone/>
              <a:defRPr sz="2133"/>
            </a:lvl6pPr>
            <a:lvl7pPr marL="3657600" indent="0" algn="ctr">
              <a:buNone/>
              <a:defRPr sz="2133"/>
            </a:lvl7pPr>
            <a:lvl8pPr marL="4267200" indent="0" algn="ctr">
              <a:buNone/>
              <a:defRPr sz="2133"/>
            </a:lvl8pPr>
            <a:lvl9pPr marL="4876800" indent="0" algn="ctr">
              <a:buNone/>
              <a:defRPr sz="2133"/>
            </a:lvl9pPr>
          </a:lstStyle>
          <a:p>
            <a:r>
              <a:rPr lang="en-US"/>
              <a:t>Click to edit Master subtitle style</a:t>
            </a:r>
            <a:endParaRPr lang="en-US" dirty="0"/>
          </a:p>
        </p:txBody>
      </p:sp>
      <p:sp>
        <p:nvSpPr>
          <p:cNvPr id="5" name="Footer Placeholder 4"/>
          <p:cNvSpPr>
            <a:spLocks noGrp="1"/>
          </p:cNvSpPr>
          <p:nvPr>
            <p:ph type="ftr" sz="quarter" idx="11"/>
          </p:nvPr>
        </p:nvSpPr>
        <p:spPr/>
        <p:txBody>
          <a:bodyPr/>
          <a:lstStyle/>
          <a:p>
            <a:r>
              <a:rPr lang="en-GB"/>
              <a:t>© 2021 Capital Law Limited</a:t>
            </a:r>
            <a:endParaRPr lang="en-GB"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4" cy="380753"/>
          </a:xfrm>
          <a:prstGeom prst="rect">
            <a:avLst/>
          </a:prstGeom>
        </p:spPr>
      </p:pic>
      <p:cxnSp>
        <p:nvCxnSpPr>
          <p:cNvPr id="11" name="Straight Connector 10">
            <a:extLst>
              <a:ext uri="{FF2B5EF4-FFF2-40B4-BE49-F238E27FC236}">
                <a16:creationId xmlns:a16="http://schemas.microsoft.com/office/drawing/2014/main" id="{4F98E3AA-1E86-8646-8B05-137B9C861405}"/>
              </a:ext>
            </a:extLst>
          </p:cNvPr>
          <p:cNvCxnSpPr>
            <a:cxnSpLocks/>
          </p:cNvCxnSpPr>
          <p:nvPr userDrawn="1"/>
        </p:nvCxnSpPr>
        <p:spPr>
          <a:xfrm>
            <a:off x="631257" y="4569048"/>
            <a:ext cx="2295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18810676-7FAE-AC49-8346-D249CC865932}"/>
              </a:ext>
            </a:extLst>
          </p:cNvPr>
          <p:cNvSpPr>
            <a:spLocks noGrp="1"/>
          </p:cNvSpPr>
          <p:nvPr>
            <p:ph type="body" sz="quarter" idx="12" hasCustomPrompt="1"/>
          </p:nvPr>
        </p:nvSpPr>
        <p:spPr>
          <a:xfrm>
            <a:off x="644012" y="4657085"/>
            <a:ext cx="2283036" cy="261983"/>
          </a:xfrm>
        </p:spPr>
        <p:txBody>
          <a:bodyPr/>
          <a:lstStyle>
            <a:lvl1pPr>
              <a:defRPr>
                <a:solidFill>
                  <a:schemeClr val="tx1"/>
                </a:solidFill>
              </a:defRPr>
            </a:lvl1pPr>
          </a:lstStyle>
          <a:p>
            <a:pPr lvl="0"/>
            <a:r>
              <a:rPr lang="en-US" dirty="0"/>
              <a:t>date</a:t>
            </a:r>
            <a:endParaRPr lang="en-GB" dirty="0"/>
          </a:p>
        </p:txBody>
      </p:sp>
      <p:sp>
        <p:nvSpPr>
          <p:cNvPr id="15" name="Text Placeholder 14">
            <a:extLst>
              <a:ext uri="{FF2B5EF4-FFF2-40B4-BE49-F238E27FC236}">
                <a16:creationId xmlns:a16="http://schemas.microsoft.com/office/drawing/2014/main" id="{724F486E-DE77-1843-BD39-44AF3B3506E0}"/>
              </a:ext>
            </a:extLst>
          </p:cNvPr>
          <p:cNvSpPr>
            <a:spLocks noGrp="1"/>
          </p:cNvSpPr>
          <p:nvPr>
            <p:ph type="body" sz="quarter" idx="13"/>
          </p:nvPr>
        </p:nvSpPr>
        <p:spPr>
          <a:xfrm>
            <a:off x="638727" y="5144848"/>
            <a:ext cx="2828100" cy="1230313"/>
          </a:xfrm>
        </p:spPr>
        <p:txBody>
          <a:bodyPr/>
          <a:lstStyle>
            <a:lvl2pPr>
              <a:defRPr i="1"/>
            </a:lvl2pPr>
            <a:lvl3pPr marL="0" indent="0">
              <a:buNone/>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GB"/>
              <a:t>© 2021 Capital Law Limited</a:t>
            </a:r>
            <a:endParaRPr lang="en-GB"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4" cy="380753"/>
          </a:xfrm>
          <a:prstGeom prst="rect">
            <a:avLst/>
          </a:prstGeom>
        </p:spPr>
      </p:pic>
      <p:sp>
        <p:nvSpPr>
          <p:cNvPr id="7" name="Title 1">
            <a:extLst>
              <a:ext uri="{FF2B5EF4-FFF2-40B4-BE49-F238E27FC236}">
                <a16:creationId xmlns:a16="http://schemas.microsoft.com/office/drawing/2014/main" id="{EEC36FD5-ECBC-AF4D-9AE4-6E8B8B5399F3}"/>
              </a:ext>
            </a:extLst>
          </p:cNvPr>
          <p:cNvSpPr>
            <a:spLocks noGrp="1"/>
          </p:cNvSpPr>
          <p:nvPr>
            <p:ph type="ctrTitle"/>
          </p:nvPr>
        </p:nvSpPr>
        <p:spPr>
          <a:xfrm>
            <a:off x="633824" y="2225277"/>
            <a:ext cx="8168098" cy="1359090"/>
          </a:xfrm>
        </p:spPr>
        <p:txBody>
          <a:bodyPr anchor="t" anchorCtr="0"/>
          <a:lstStyle>
            <a:lvl1pPr algn="l">
              <a:lnSpc>
                <a:spcPct val="92000"/>
              </a:lnSpc>
              <a:defRPr sz="4800" b="1" i="0">
                <a:solidFill>
                  <a:schemeClr val="tx1"/>
                </a:solidFill>
                <a:latin typeface="+mj-lt"/>
              </a:defRPr>
            </a:lvl1pPr>
          </a:lstStyle>
          <a:p>
            <a:r>
              <a:rPr lang="en-US"/>
              <a:t>Click to edit Master title style</a:t>
            </a:r>
            <a:endParaRPr lang="en-US" dirty="0"/>
          </a:p>
        </p:txBody>
      </p:sp>
      <p:sp>
        <p:nvSpPr>
          <p:cNvPr id="8" name="Subtitle 2">
            <a:extLst>
              <a:ext uri="{FF2B5EF4-FFF2-40B4-BE49-F238E27FC236}">
                <a16:creationId xmlns:a16="http://schemas.microsoft.com/office/drawing/2014/main" id="{04D4E74E-0012-3040-949B-752A4C805B4A}"/>
              </a:ext>
            </a:extLst>
          </p:cNvPr>
          <p:cNvSpPr>
            <a:spLocks noGrp="1"/>
          </p:cNvSpPr>
          <p:nvPr>
            <p:ph type="subTitle" idx="1"/>
          </p:nvPr>
        </p:nvSpPr>
        <p:spPr>
          <a:xfrm>
            <a:off x="644415" y="3559978"/>
            <a:ext cx="8157142" cy="1359090"/>
          </a:xfrm>
        </p:spPr>
        <p:txBody>
          <a:bodyPr wrap="square" anchor="t">
            <a:spAutoFit/>
          </a:bodyPr>
          <a:lstStyle>
            <a:lvl1pPr marL="0" indent="0" algn="l">
              <a:lnSpc>
                <a:spcPct val="92000"/>
              </a:lnSpc>
              <a:buNone/>
              <a:defRPr sz="4800" b="0">
                <a:solidFill>
                  <a:schemeClr val="tx1"/>
                </a:solidFill>
              </a:defRPr>
            </a:lvl1pPr>
            <a:lvl2pPr marL="609600" indent="0" algn="ctr">
              <a:buNone/>
              <a:defRPr sz="2667"/>
            </a:lvl2pPr>
            <a:lvl3pPr marL="1219200" indent="0" algn="ctr">
              <a:buNone/>
              <a:defRPr sz="2400"/>
            </a:lvl3pPr>
            <a:lvl4pPr marL="1828800" indent="0" algn="ctr">
              <a:buNone/>
              <a:defRPr sz="2133"/>
            </a:lvl4pPr>
            <a:lvl5pPr marL="2438400" indent="0" algn="ctr">
              <a:buNone/>
              <a:defRPr sz="2133"/>
            </a:lvl5pPr>
            <a:lvl6pPr marL="3048000" indent="0" algn="ctr">
              <a:buNone/>
              <a:defRPr sz="2133"/>
            </a:lvl6pPr>
            <a:lvl7pPr marL="3657600" indent="0" algn="ctr">
              <a:buNone/>
              <a:defRPr sz="2133"/>
            </a:lvl7pPr>
            <a:lvl8pPr marL="4267200" indent="0" algn="ctr">
              <a:buNone/>
              <a:defRPr sz="2133"/>
            </a:lvl8pPr>
            <a:lvl9pPr marL="4876800" indent="0" algn="ctr">
              <a:buNone/>
              <a:defRPr sz="2133"/>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D46A7401-EF49-6644-BF4B-3662228A4EEE}"/>
              </a:ext>
            </a:extLst>
          </p:cNvPr>
          <p:cNvCxnSpPr>
            <a:cxnSpLocks/>
          </p:cNvCxnSpPr>
          <p:nvPr userDrawn="1"/>
        </p:nvCxnSpPr>
        <p:spPr>
          <a:xfrm>
            <a:off x="631257" y="4569048"/>
            <a:ext cx="2295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 Placeholder 7">
            <a:extLst>
              <a:ext uri="{FF2B5EF4-FFF2-40B4-BE49-F238E27FC236}">
                <a16:creationId xmlns:a16="http://schemas.microsoft.com/office/drawing/2014/main" id="{A223FA4B-1028-AF49-AE1F-0F64B3D8D348}"/>
              </a:ext>
            </a:extLst>
          </p:cNvPr>
          <p:cNvSpPr>
            <a:spLocks noGrp="1"/>
          </p:cNvSpPr>
          <p:nvPr>
            <p:ph type="body" sz="quarter" idx="12" hasCustomPrompt="1"/>
          </p:nvPr>
        </p:nvSpPr>
        <p:spPr>
          <a:xfrm>
            <a:off x="644012" y="4657085"/>
            <a:ext cx="2283036" cy="261983"/>
          </a:xfrm>
        </p:spPr>
        <p:txBody>
          <a:bodyPr/>
          <a:lstStyle>
            <a:lvl1pPr>
              <a:defRPr>
                <a:solidFill>
                  <a:schemeClr val="tx1"/>
                </a:solidFill>
              </a:defRPr>
            </a:lvl1pPr>
          </a:lstStyle>
          <a:p>
            <a:pPr lvl="0"/>
            <a:r>
              <a:rPr lang="en-US" dirty="0"/>
              <a:t>date</a:t>
            </a:r>
            <a:endParaRPr lang="en-GB" dirty="0"/>
          </a:p>
        </p:txBody>
      </p:sp>
      <p:sp>
        <p:nvSpPr>
          <p:cNvPr id="13" name="Text Placeholder 14">
            <a:extLst>
              <a:ext uri="{FF2B5EF4-FFF2-40B4-BE49-F238E27FC236}">
                <a16:creationId xmlns:a16="http://schemas.microsoft.com/office/drawing/2014/main" id="{B6D1BCC1-C66C-AE41-BC60-15F5BFC96623}"/>
              </a:ext>
            </a:extLst>
          </p:cNvPr>
          <p:cNvSpPr>
            <a:spLocks noGrp="1"/>
          </p:cNvSpPr>
          <p:nvPr>
            <p:ph type="body" sz="quarter" idx="13"/>
          </p:nvPr>
        </p:nvSpPr>
        <p:spPr>
          <a:xfrm>
            <a:off x="3180314" y="5144848"/>
            <a:ext cx="2434674" cy="1230313"/>
          </a:xfrm>
        </p:spPr>
        <p:txBody>
          <a:bodyPr/>
          <a:lstStyle>
            <a:lvl2pPr>
              <a:defRPr i="1"/>
            </a:lvl2pPr>
            <a:lvl3pPr marL="0" indent="0">
              <a:buNone/>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Text Placeholder 14">
            <a:extLst>
              <a:ext uri="{FF2B5EF4-FFF2-40B4-BE49-F238E27FC236}">
                <a16:creationId xmlns:a16="http://schemas.microsoft.com/office/drawing/2014/main" id="{139757AE-9E90-4145-928E-608C85BD9064}"/>
              </a:ext>
            </a:extLst>
          </p:cNvPr>
          <p:cNvSpPr>
            <a:spLocks noGrp="1"/>
          </p:cNvSpPr>
          <p:nvPr>
            <p:ph type="body" sz="quarter" idx="14"/>
          </p:nvPr>
        </p:nvSpPr>
        <p:spPr>
          <a:xfrm>
            <a:off x="638727" y="5144848"/>
            <a:ext cx="2434674" cy="1230313"/>
          </a:xfrm>
        </p:spPr>
        <p:txBody>
          <a:bodyPr/>
          <a:lstStyle>
            <a:lvl2pPr>
              <a:defRPr i="1"/>
            </a:lvl2pPr>
            <a:lvl3pPr marL="0" indent="0">
              <a:buNone/>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559998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31213-871B-F44C-9951-9B97A0A4F87B}"/>
              </a:ext>
            </a:extLst>
          </p:cNvPr>
          <p:cNvSpPr>
            <a:spLocks noGrp="1"/>
          </p:cNvSpPr>
          <p:nvPr>
            <p:ph type="title"/>
          </p:nvPr>
        </p:nvSpPr>
        <p:spPr/>
        <p:txBody>
          <a:bodyPr/>
          <a:lstStyle/>
          <a:p>
            <a:r>
              <a:rPr lang="en-US"/>
              <a:t>Click to edit Master title style</a:t>
            </a:r>
            <a:endParaRPr lang="en-GB"/>
          </a:p>
        </p:txBody>
      </p:sp>
      <p:sp>
        <p:nvSpPr>
          <p:cNvPr id="3" name="Footer Placeholder 2">
            <a:extLst>
              <a:ext uri="{FF2B5EF4-FFF2-40B4-BE49-F238E27FC236}">
                <a16:creationId xmlns:a16="http://schemas.microsoft.com/office/drawing/2014/main" id="{C8D6414B-4366-284C-8BC8-AFB7EB09D525}"/>
              </a:ext>
            </a:extLst>
          </p:cNvPr>
          <p:cNvSpPr>
            <a:spLocks noGrp="1"/>
          </p:cNvSpPr>
          <p:nvPr>
            <p:ph type="ftr" sz="quarter" idx="10"/>
          </p:nvPr>
        </p:nvSpPr>
        <p:spPr/>
        <p:txBody>
          <a:bodyPr/>
          <a:lstStyle/>
          <a:p>
            <a:r>
              <a:rPr lang="en-GB"/>
              <a:t>© 2021 Capital Law Limited</a:t>
            </a:r>
            <a:endParaRPr lang="en-GB" dirty="0"/>
          </a:p>
        </p:txBody>
      </p:sp>
      <p:sp>
        <p:nvSpPr>
          <p:cNvPr id="7" name="Text Placeholder 6">
            <a:extLst>
              <a:ext uri="{FF2B5EF4-FFF2-40B4-BE49-F238E27FC236}">
                <a16:creationId xmlns:a16="http://schemas.microsoft.com/office/drawing/2014/main" id="{EC80A52A-EFA5-8B4C-96C8-BF364FC6159B}"/>
              </a:ext>
            </a:extLst>
          </p:cNvPr>
          <p:cNvSpPr>
            <a:spLocks noGrp="1"/>
          </p:cNvSpPr>
          <p:nvPr>
            <p:ph type="body" sz="quarter" idx="11" hasCustomPrompt="1"/>
          </p:nvPr>
        </p:nvSpPr>
        <p:spPr>
          <a:xfrm>
            <a:off x="657224" y="1957388"/>
            <a:ext cx="14901864" cy="5757863"/>
          </a:xfrm>
        </p:spPr>
        <p:txBody>
          <a:bodyPr numCol="2" spcCol="360000"/>
          <a:lstStyle>
            <a:lvl1pPr marL="635000" indent="-635000">
              <a:spcAft>
                <a:spcPts val="1400"/>
              </a:spcAft>
              <a:buClr>
                <a:schemeClr val="accent3"/>
              </a:buClr>
              <a:buFont typeface="+mj-lt"/>
              <a:buNone/>
              <a:tabLst/>
              <a:defRPr sz="2400" b="0">
                <a:solidFill>
                  <a:schemeClr val="tx1"/>
                </a:solidFill>
              </a:defRPr>
            </a:lvl1pPr>
          </a:lstStyle>
          <a:p>
            <a:pPr lvl="0"/>
            <a:r>
              <a:rPr lang="en-US" dirty="0"/>
              <a:t>01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801397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rge 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3573" y="1972385"/>
            <a:ext cx="6667340" cy="5855035"/>
          </a:xfrm>
        </p:spPr>
        <p:txBody>
          <a:bodyPr/>
          <a:lstStyle>
            <a:lvl1pPr>
              <a:lnSpc>
                <a:spcPct val="91000"/>
              </a:lnSpc>
              <a:defRPr sz="4800" b="0" i="0">
                <a:solidFill>
                  <a:schemeClr val="accent3"/>
                </a:solidFill>
                <a:latin typeface="+mn-lt"/>
              </a:defRPr>
            </a:lvl1pPr>
            <a:lvl2pPr>
              <a:lnSpc>
                <a:spcPct val="91000"/>
              </a:lnSpc>
              <a:defRPr sz="4800" b="1" i="0">
                <a:solidFill>
                  <a:schemeClr val="accent3"/>
                </a:solidFill>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2021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10" name="Text Placeholder 9">
            <a:extLst>
              <a:ext uri="{FF2B5EF4-FFF2-40B4-BE49-F238E27FC236}">
                <a16:creationId xmlns:a16="http://schemas.microsoft.com/office/drawing/2014/main" id="{819E46A1-8E78-5442-849E-086C001DAEAF}"/>
              </a:ext>
            </a:extLst>
          </p:cNvPr>
          <p:cNvSpPr>
            <a:spLocks noGrp="1"/>
          </p:cNvSpPr>
          <p:nvPr>
            <p:ph type="body" sz="quarter" idx="14"/>
          </p:nvPr>
        </p:nvSpPr>
        <p:spPr>
          <a:xfrm>
            <a:off x="8258175" y="1971347"/>
            <a:ext cx="7386638" cy="5543550"/>
          </a:xfrm>
        </p:spPr>
        <p:txBody>
          <a:bodyPr/>
          <a:lstStyle>
            <a:lvl1pPr>
              <a:spcAft>
                <a:spcPts val="1050"/>
              </a:spcAft>
              <a:defRPr sz="2400">
                <a:solidFill>
                  <a:schemeClr val="tx1"/>
                </a:solidFill>
              </a:defRPr>
            </a:lvl1pPr>
            <a:lvl2pPr marL="0" indent="0">
              <a:spcAft>
                <a:spcPts val="1050"/>
              </a:spcAft>
              <a:buFont typeface="Arial" panose="020B0604020202020204" pitchFamily="34" charset="0"/>
              <a:buNone/>
              <a:defRPr sz="2400" b="0"/>
            </a:lvl2pPr>
            <a:lvl3pPr marL="324000" indent="-324000">
              <a:spcAft>
                <a:spcPts val="1050"/>
              </a:spcAft>
              <a:defRPr sz="2400" b="0"/>
            </a:lvl3pPr>
            <a:lvl4pPr marL="342900" indent="-342900">
              <a:spcAft>
                <a:spcPts val="1050"/>
              </a:spcAft>
              <a:buFont typeface=".AppleSystemUIFont"/>
              <a:buChar char="—"/>
              <a:defRPr sz="2400" b="1"/>
            </a:lvl4pPr>
            <a:lvl5pPr>
              <a:spcAft>
                <a:spcPts val="1050"/>
              </a:spcAft>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390431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rge Title, content and logo">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3573" y="1972385"/>
            <a:ext cx="6667340" cy="5855035"/>
          </a:xfrm>
        </p:spPr>
        <p:txBody>
          <a:bodyPr/>
          <a:lstStyle>
            <a:lvl1pPr>
              <a:lnSpc>
                <a:spcPct val="91000"/>
              </a:lnSpc>
              <a:defRPr sz="4800" b="0" i="0">
                <a:solidFill>
                  <a:schemeClr val="accent3"/>
                </a:solidFill>
                <a:latin typeface="+mn-lt"/>
              </a:defRPr>
            </a:lvl1pPr>
            <a:lvl2pPr>
              <a:lnSpc>
                <a:spcPct val="91000"/>
              </a:lnSpc>
              <a:defRPr sz="4800" b="1" i="0">
                <a:solidFill>
                  <a:schemeClr val="accent3"/>
                </a:solidFill>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2021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10" name="Text Placeholder 9">
            <a:extLst>
              <a:ext uri="{FF2B5EF4-FFF2-40B4-BE49-F238E27FC236}">
                <a16:creationId xmlns:a16="http://schemas.microsoft.com/office/drawing/2014/main" id="{819E46A1-8E78-5442-849E-086C001DAEAF}"/>
              </a:ext>
            </a:extLst>
          </p:cNvPr>
          <p:cNvSpPr>
            <a:spLocks noGrp="1"/>
          </p:cNvSpPr>
          <p:nvPr>
            <p:ph type="body" sz="quarter" idx="14"/>
          </p:nvPr>
        </p:nvSpPr>
        <p:spPr>
          <a:xfrm>
            <a:off x="10815637" y="1971347"/>
            <a:ext cx="4829175" cy="986166"/>
          </a:xfrm>
        </p:spPr>
        <p:txBody>
          <a:bodyPr/>
          <a:lstStyle>
            <a:lvl1pPr>
              <a:defRPr sz="2400" b="0" i="1">
                <a:solidFill>
                  <a:schemeClr val="tx1"/>
                </a:solidFill>
              </a:defRPr>
            </a:lvl1pPr>
            <a:lvl2pPr marL="0" indent="0">
              <a:buFont typeface="Arial" panose="020B0604020202020204" pitchFamily="34" charset="0"/>
              <a:buNone/>
              <a:defRPr sz="2400" b="0"/>
            </a:lvl2pPr>
            <a:lvl3pPr marL="324000" indent="-324000">
              <a:defRPr sz="2400" b="0"/>
            </a:lvl3pPr>
            <a:lvl4pPr marL="342900" indent="-342900">
              <a:buFont typeface=".AppleSystemUIFont"/>
              <a:buChar char="—"/>
              <a:defRPr sz="2400" b="1"/>
            </a:lvl4pPr>
            <a:lvl5pPr>
              <a:defRPr sz="2400"/>
            </a:lvl5pPr>
          </a:lstStyle>
          <a:p>
            <a:pPr lvl="0"/>
            <a:r>
              <a:rPr lang="en-US"/>
              <a:t>Click to edit Master text styles</a:t>
            </a:r>
          </a:p>
          <a:p>
            <a:pPr lvl="1"/>
            <a:r>
              <a:rPr lang="en-US"/>
              <a:t>Second level</a:t>
            </a:r>
          </a:p>
        </p:txBody>
      </p:sp>
      <p:sp>
        <p:nvSpPr>
          <p:cNvPr id="11" name="Picture Placeholder 10">
            <a:extLst>
              <a:ext uri="{FF2B5EF4-FFF2-40B4-BE49-F238E27FC236}">
                <a16:creationId xmlns:a16="http://schemas.microsoft.com/office/drawing/2014/main" id="{B30A7DD4-3CBD-F246-BC53-6BEBEA133B3A}"/>
              </a:ext>
            </a:extLst>
          </p:cNvPr>
          <p:cNvSpPr>
            <a:spLocks noGrp="1"/>
          </p:cNvSpPr>
          <p:nvPr>
            <p:ph type="pic" sz="quarter" idx="15"/>
          </p:nvPr>
        </p:nvSpPr>
        <p:spPr>
          <a:xfrm>
            <a:off x="8262257" y="2037805"/>
            <a:ext cx="2279469" cy="1534069"/>
          </a:xfrm>
        </p:spPr>
        <p:txBody>
          <a:bodyPr/>
          <a:lstStyle>
            <a:lvl1pPr>
              <a:defRPr b="0">
                <a:solidFill>
                  <a:schemeClr val="tx1"/>
                </a:solidFill>
              </a:defRPr>
            </a:lvl1pPr>
          </a:lstStyle>
          <a:p>
            <a:r>
              <a:rPr lang="en-US"/>
              <a:t>Click icon to add picture</a:t>
            </a:r>
            <a:endParaRPr lang="en-GB"/>
          </a:p>
        </p:txBody>
      </p:sp>
      <p:sp>
        <p:nvSpPr>
          <p:cNvPr id="13" name="Text Placeholder 9">
            <a:extLst>
              <a:ext uri="{FF2B5EF4-FFF2-40B4-BE49-F238E27FC236}">
                <a16:creationId xmlns:a16="http://schemas.microsoft.com/office/drawing/2014/main" id="{1DA8D82E-AEB3-3A45-A5CB-6EB9FF9F0538}"/>
              </a:ext>
            </a:extLst>
          </p:cNvPr>
          <p:cNvSpPr>
            <a:spLocks noGrp="1"/>
          </p:cNvSpPr>
          <p:nvPr>
            <p:ph type="body" sz="quarter" idx="16"/>
          </p:nvPr>
        </p:nvSpPr>
        <p:spPr>
          <a:xfrm>
            <a:off x="10815637" y="3774022"/>
            <a:ext cx="4829175" cy="986166"/>
          </a:xfrm>
        </p:spPr>
        <p:txBody>
          <a:bodyPr/>
          <a:lstStyle>
            <a:lvl1pPr>
              <a:defRPr sz="2400" b="0" i="1">
                <a:solidFill>
                  <a:schemeClr val="tx1"/>
                </a:solidFill>
              </a:defRPr>
            </a:lvl1pPr>
            <a:lvl2pPr marL="0" indent="0">
              <a:buFont typeface="Arial" panose="020B0604020202020204" pitchFamily="34" charset="0"/>
              <a:buNone/>
              <a:defRPr sz="2400" b="0"/>
            </a:lvl2pPr>
            <a:lvl3pPr marL="324000" indent="-324000">
              <a:defRPr sz="2400" b="0"/>
            </a:lvl3pPr>
            <a:lvl4pPr marL="342900" indent="-342900">
              <a:buFont typeface=".AppleSystemUIFont"/>
              <a:buChar char="—"/>
              <a:defRPr sz="2400" b="1"/>
            </a:lvl4pPr>
            <a:lvl5pPr>
              <a:defRPr sz="2400"/>
            </a:lvl5pPr>
          </a:lstStyle>
          <a:p>
            <a:pPr lvl="0"/>
            <a:r>
              <a:rPr lang="en-US"/>
              <a:t>Click to edit Master text styles</a:t>
            </a:r>
          </a:p>
          <a:p>
            <a:pPr lvl="1"/>
            <a:r>
              <a:rPr lang="en-US"/>
              <a:t>Second level</a:t>
            </a:r>
          </a:p>
        </p:txBody>
      </p:sp>
      <p:sp>
        <p:nvSpPr>
          <p:cNvPr id="14" name="Picture Placeholder 10">
            <a:extLst>
              <a:ext uri="{FF2B5EF4-FFF2-40B4-BE49-F238E27FC236}">
                <a16:creationId xmlns:a16="http://schemas.microsoft.com/office/drawing/2014/main" id="{71A40A3F-DB43-0746-9BDF-2279BF951BC4}"/>
              </a:ext>
            </a:extLst>
          </p:cNvPr>
          <p:cNvSpPr>
            <a:spLocks noGrp="1"/>
          </p:cNvSpPr>
          <p:nvPr>
            <p:ph type="pic" sz="quarter" idx="17"/>
          </p:nvPr>
        </p:nvSpPr>
        <p:spPr>
          <a:xfrm>
            <a:off x="8262257" y="3840480"/>
            <a:ext cx="2279469" cy="1534069"/>
          </a:xfrm>
        </p:spPr>
        <p:txBody>
          <a:bodyPr/>
          <a:lstStyle>
            <a:lvl1pPr>
              <a:defRPr b="0">
                <a:solidFill>
                  <a:schemeClr val="tx1"/>
                </a:solidFill>
              </a:defRPr>
            </a:lvl1pPr>
          </a:lstStyle>
          <a:p>
            <a:r>
              <a:rPr lang="en-US"/>
              <a:t>Click icon to add picture</a:t>
            </a:r>
            <a:endParaRPr lang="en-GB"/>
          </a:p>
        </p:txBody>
      </p:sp>
      <p:sp>
        <p:nvSpPr>
          <p:cNvPr id="15" name="Text Placeholder 9">
            <a:extLst>
              <a:ext uri="{FF2B5EF4-FFF2-40B4-BE49-F238E27FC236}">
                <a16:creationId xmlns:a16="http://schemas.microsoft.com/office/drawing/2014/main" id="{BB65BB96-9728-4C43-BE5A-54FDF86B3593}"/>
              </a:ext>
            </a:extLst>
          </p:cNvPr>
          <p:cNvSpPr>
            <a:spLocks noGrp="1"/>
          </p:cNvSpPr>
          <p:nvPr>
            <p:ph type="body" sz="quarter" idx="18"/>
          </p:nvPr>
        </p:nvSpPr>
        <p:spPr>
          <a:xfrm>
            <a:off x="10815637" y="5576696"/>
            <a:ext cx="4829175" cy="986166"/>
          </a:xfrm>
        </p:spPr>
        <p:txBody>
          <a:bodyPr/>
          <a:lstStyle>
            <a:lvl1pPr>
              <a:defRPr sz="2400" b="0" i="1">
                <a:solidFill>
                  <a:schemeClr val="tx1"/>
                </a:solidFill>
              </a:defRPr>
            </a:lvl1pPr>
            <a:lvl2pPr marL="0" indent="0">
              <a:buFont typeface="Arial" panose="020B0604020202020204" pitchFamily="34" charset="0"/>
              <a:buNone/>
              <a:defRPr sz="2400" b="0"/>
            </a:lvl2pPr>
            <a:lvl3pPr marL="324000" indent="-324000">
              <a:defRPr sz="2400" b="0"/>
            </a:lvl3pPr>
            <a:lvl4pPr marL="342900" indent="-342900">
              <a:buFont typeface=".AppleSystemUIFont"/>
              <a:buChar char="—"/>
              <a:defRPr sz="2400" b="1"/>
            </a:lvl4pPr>
            <a:lvl5pPr>
              <a:defRPr sz="2400"/>
            </a:lvl5pPr>
          </a:lstStyle>
          <a:p>
            <a:pPr lvl="0"/>
            <a:r>
              <a:rPr lang="en-US"/>
              <a:t>Click to edit Master text styles</a:t>
            </a:r>
          </a:p>
          <a:p>
            <a:pPr lvl="1"/>
            <a:r>
              <a:rPr lang="en-US"/>
              <a:t>Second level</a:t>
            </a:r>
          </a:p>
        </p:txBody>
      </p:sp>
      <p:sp>
        <p:nvSpPr>
          <p:cNvPr id="16" name="Picture Placeholder 10">
            <a:extLst>
              <a:ext uri="{FF2B5EF4-FFF2-40B4-BE49-F238E27FC236}">
                <a16:creationId xmlns:a16="http://schemas.microsoft.com/office/drawing/2014/main" id="{E28A0DD3-F4D7-7E4B-ABE2-85198553A9C1}"/>
              </a:ext>
            </a:extLst>
          </p:cNvPr>
          <p:cNvSpPr>
            <a:spLocks noGrp="1"/>
          </p:cNvSpPr>
          <p:nvPr>
            <p:ph type="pic" sz="quarter" idx="19"/>
          </p:nvPr>
        </p:nvSpPr>
        <p:spPr>
          <a:xfrm>
            <a:off x="8262257" y="5643154"/>
            <a:ext cx="2279469" cy="1534069"/>
          </a:xfrm>
        </p:spPr>
        <p:txBody>
          <a:bodyPr/>
          <a:lstStyle>
            <a:lvl1pPr>
              <a:defRPr b="0">
                <a:solidFill>
                  <a:schemeClr val="tx1"/>
                </a:solidFill>
              </a:defRPr>
            </a:lvl1pPr>
          </a:lstStyle>
          <a:p>
            <a:r>
              <a:rPr lang="en-US"/>
              <a:t>Click icon to add picture</a:t>
            </a:r>
            <a:endParaRPr lang="en-GB"/>
          </a:p>
        </p:txBody>
      </p:sp>
    </p:spTree>
    <p:extLst>
      <p:ext uri="{BB962C8B-B14F-4D97-AF65-F5344CB8AC3E}">
        <p14:creationId xmlns:p14="http://schemas.microsoft.com/office/powerpoint/2010/main" val="3187528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rge Title and 2 col cont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8263735" y="1996192"/>
            <a:ext cx="3600000" cy="5855035"/>
          </a:xfrm>
        </p:spPr>
        <p:txBody>
          <a:bodyPr/>
          <a:lstStyle>
            <a:lvl1pPr>
              <a:spcAft>
                <a:spcPts val="1050"/>
              </a:spcAft>
              <a:defRPr>
                <a:solidFill>
                  <a:schemeClr val="tx1"/>
                </a:solidFill>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2021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12072173" y="1996192"/>
            <a:ext cx="3600000" cy="5855035"/>
          </a:xfrm>
        </p:spPr>
        <p:txBody>
          <a:bodyPr/>
          <a:lstStyle>
            <a:lvl1pPr>
              <a:spcAft>
                <a:spcPts val="1050"/>
              </a:spcAft>
              <a:defRPr>
                <a:solidFill>
                  <a:schemeClr val="tx1"/>
                </a:solidFill>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a:extLst>
              <a:ext uri="{FF2B5EF4-FFF2-40B4-BE49-F238E27FC236}">
                <a16:creationId xmlns:a16="http://schemas.microsoft.com/office/drawing/2014/main" id="{942458AB-7C60-C241-AC53-51EF607B2EC8}"/>
              </a:ext>
            </a:extLst>
          </p:cNvPr>
          <p:cNvSpPr>
            <a:spLocks noGrp="1"/>
          </p:cNvSpPr>
          <p:nvPr>
            <p:ph idx="15"/>
          </p:nvPr>
        </p:nvSpPr>
        <p:spPr>
          <a:xfrm>
            <a:off x="633573" y="1972385"/>
            <a:ext cx="6667340" cy="5855035"/>
          </a:xfrm>
        </p:spPr>
        <p:txBody>
          <a:bodyPr/>
          <a:lstStyle>
            <a:lvl1pPr>
              <a:lnSpc>
                <a:spcPct val="91000"/>
              </a:lnSpc>
              <a:defRPr sz="4800" b="0" i="0">
                <a:solidFill>
                  <a:schemeClr val="accent3"/>
                </a:solidFill>
                <a:latin typeface="+mn-lt"/>
              </a:defRPr>
            </a:lvl1pPr>
            <a:lvl2pPr>
              <a:lnSpc>
                <a:spcPct val="91000"/>
              </a:lnSpc>
              <a:defRPr sz="4800" b="1" i="0">
                <a:solidFill>
                  <a:schemeClr val="accent3"/>
                </a:solidFill>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65160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Content and statem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8263735"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2021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12072173"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a:extLst>
              <a:ext uri="{FF2B5EF4-FFF2-40B4-BE49-F238E27FC236}">
                <a16:creationId xmlns:a16="http://schemas.microsoft.com/office/drawing/2014/main" id="{FFCC531C-CDCC-104E-889B-61BFCB3A345D}"/>
              </a:ext>
            </a:extLst>
          </p:cNvPr>
          <p:cNvSpPr>
            <a:spLocks noGrp="1"/>
          </p:cNvSpPr>
          <p:nvPr>
            <p:ph type="body" sz="quarter" idx="15"/>
          </p:nvPr>
        </p:nvSpPr>
        <p:spPr>
          <a:xfrm>
            <a:off x="636333" y="2032412"/>
            <a:ext cx="6888730" cy="5365750"/>
          </a:xfrm>
        </p:spPr>
        <p:txBody>
          <a:bodyPr/>
          <a:lstStyle>
            <a:lvl1pPr>
              <a:lnSpc>
                <a:spcPct val="87000"/>
              </a:lnSpc>
              <a:defRPr sz="5800" b="1" i="0">
                <a:solidFill>
                  <a:schemeClr val="accent3"/>
                </a:solidFill>
                <a:latin typeface="+mj-lt"/>
              </a:defRPr>
            </a:lvl1pPr>
          </a:lstStyle>
          <a:p>
            <a:pPr lvl="0"/>
            <a:r>
              <a:rPr lang="en-US"/>
              <a:t>Click to edit Master text styles</a:t>
            </a:r>
          </a:p>
        </p:txBody>
      </p:sp>
    </p:spTree>
    <p:extLst>
      <p:ext uri="{BB962C8B-B14F-4D97-AF65-F5344CB8AC3E}">
        <p14:creationId xmlns:p14="http://schemas.microsoft.com/office/powerpoint/2010/main" val="392063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tatem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5" name="Footer Placeholder 4"/>
          <p:cNvSpPr>
            <a:spLocks noGrp="1"/>
          </p:cNvSpPr>
          <p:nvPr>
            <p:ph type="ftr" sz="quarter" idx="11"/>
          </p:nvPr>
        </p:nvSpPr>
        <p:spPr/>
        <p:txBody>
          <a:bodyPr/>
          <a:lstStyle/>
          <a:p>
            <a:r>
              <a:rPr lang="en-GB"/>
              <a:t>© 2021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6" name="Text Placeholder 5">
            <a:extLst>
              <a:ext uri="{FF2B5EF4-FFF2-40B4-BE49-F238E27FC236}">
                <a16:creationId xmlns:a16="http://schemas.microsoft.com/office/drawing/2014/main" id="{FFCC531C-CDCC-104E-889B-61BFCB3A345D}"/>
              </a:ext>
            </a:extLst>
          </p:cNvPr>
          <p:cNvSpPr>
            <a:spLocks noGrp="1"/>
          </p:cNvSpPr>
          <p:nvPr>
            <p:ph type="body" sz="quarter" idx="15"/>
          </p:nvPr>
        </p:nvSpPr>
        <p:spPr>
          <a:xfrm>
            <a:off x="636332" y="1986112"/>
            <a:ext cx="7662715" cy="5365750"/>
          </a:xfrm>
        </p:spPr>
        <p:txBody>
          <a:bodyPr/>
          <a:lstStyle>
            <a:lvl1pPr>
              <a:lnSpc>
                <a:spcPct val="87000"/>
              </a:lnSpc>
              <a:defRPr sz="6000" b="1" i="0">
                <a:solidFill>
                  <a:schemeClr val="accent3"/>
                </a:solidFill>
                <a:latin typeface="+mj-lt"/>
              </a:defRPr>
            </a:lvl1pPr>
          </a:lstStyle>
          <a:p>
            <a:pPr lvl="0"/>
            <a:r>
              <a:rPr lang="en-US"/>
              <a:t>Click to edit Master text styles</a:t>
            </a:r>
          </a:p>
        </p:txBody>
      </p:sp>
    </p:spTree>
    <p:extLst>
      <p:ext uri="{BB962C8B-B14F-4D97-AF65-F5344CB8AC3E}">
        <p14:creationId xmlns:p14="http://schemas.microsoft.com/office/powerpoint/2010/main" val="2001976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4249"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a:xfrm>
            <a:off x="633685" y="8240160"/>
            <a:ext cx="5486936" cy="184666"/>
          </a:xfrm>
        </p:spPr>
        <p:txBody>
          <a:bodyPr/>
          <a:lstStyle/>
          <a:p>
            <a:r>
              <a:rPr lang="en-GB"/>
              <a:t>© 2021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4442687"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graph">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4249"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2021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4442687"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79449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large cont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3573" y="1958097"/>
            <a:ext cx="9964474" cy="5855035"/>
          </a:xfrm>
        </p:spPr>
        <p:txBody>
          <a:bodyPr/>
          <a:lstStyle>
            <a:lvl1pPr>
              <a:defRPr sz="3400" b="1" i="0">
                <a:solidFill>
                  <a:schemeClr val="tx1"/>
                </a:solidFill>
                <a:latin typeface="+mn-lt"/>
              </a:defRPr>
            </a:lvl1pPr>
            <a:lvl2pPr>
              <a:defRPr sz="3400" b="0" i="0">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2021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Tree>
    <p:extLst>
      <p:ext uri="{BB962C8B-B14F-4D97-AF65-F5344CB8AC3E}">
        <p14:creationId xmlns:p14="http://schemas.microsoft.com/office/powerpoint/2010/main" val="2561461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vider">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33824" y="2458577"/>
            <a:ext cx="10383945" cy="1606594"/>
          </a:xfrm>
        </p:spPr>
        <p:txBody>
          <a:bodyPr anchor="t" anchorCtr="0"/>
          <a:lstStyle>
            <a:lvl1pPr algn="l">
              <a:lnSpc>
                <a:spcPct val="87000"/>
              </a:lnSpc>
              <a:defRPr sz="12000" b="1" i="0">
                <a:solidFill>
                  <a:schemeClr val="bg1"/>
                </a:solidFill>
                <a:latin typeface="+mj-lt"/>
              </a:defRPr>
            </a:lvl1pPr>
          </a:lstStyle>
          <a:p>
            <a:r>
              <a:rPr lang="en-US"/>
              <a:t>Click to edit Master title style</a:t>
            </a:r>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GB"/>
              <a:t>© 2021 Capital Law Limited</a:t>
            </a:r>
            <a:endParaRPr lang="en-GB"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3" cy="380753"/>
          </a:xfrm>
          <a:prstGeom prst="rect">
            <a:avLst/>
          </a:prstGeom>
        </p:spPr>
      </p:pic>
      <p:cxnSp>
        <p:nvCxnSpPr>
          <p:cNvPr id="9" name="Straight Connector 8">
            <a:extLst>
              <a:ext uri="{FF2B5EF4-FFF2-40B4-BE49-F238E27FC236}">
                <a16:creationId xmlns:a16="http://schemas.microsoft.com/office/drawing/2014/main" id="{960472AB-B318-1849-B224-4EE07F1158D8}"/>
              </a:ext>
            </a:extLst>
          </p:cNvPr>
          <p:cNvCxnSpPr>
            <a:cxnSpLocks/>
          </p:cNvCxnSpPr>
          <p:nvPr userDrawn="1"/>
        </p:nvCxnSpPr>
        <p:spPr>
          <a:xfrm>
            <a:off x="631257" y="631949"/>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4231BB2-D745-6F4E-9D1C-B15C1EFED922}"/>
              </a:ext>
            </a:extLst>
          </p:cNvPr>
          <p:cNvCxnSpPr>
            <a:cxnSpLocks/>
          </p:cNvCxnSpPr>
          <p:nvPr userDrawn="1"/>
        </p:nvCxnSpPr>
        <p:spPr>
          <a:xfrm>
            <a:off x="631257" y="8506873"/>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0329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Dvider 2">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31257" y="2504877"/>
            <a:ext cx="10189073" cy="803297"/>
          </a:xfrm>
        </p:spPr>
        <p:txBody>
          <a:bodyPr anchor="t" anchorCtr="0"/>
          <a:lstStyle>
            <a:lvl1pPr algn="l">
              <a:lnSpc>
                <a:spcPct val="87000"/>
              </a:lnSpc>
              <a:defRPr sz="6000" b="1" i="0">
                <a:solidFill>
                  <a:schemeClr val="bg1"/>
                </a:solidFill>
                <a:latin typeface="+mj-lt"/>
              </a:defRPr>
            </a:lvl1pPr>
          </a:lstStyle>
          <a:p>
            <a:r>
              <a:rPr lang="en-US"/>
              <a:t>Click to edit Master title style</a:t>
            </a:r>
            <a:endParaRPr lang="en-US"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3" cy="380753"/>
          </a:xfrm>
          <a:prstGeom prst="rect">
            <a:avLst/>
          </a:prstGeom>
        </p:spPr>
      </p:pic>
      <p:sp>
        <p:nvSpPr>
          <p:cNvPr id="8" name="Footer Placeholder 4">
            <a:extLst>
              <a:ext uri="{FF2B5EF4-FFF2-40B4-BE49-F238E27FC236}">
                <a16:creationId xmlns:a16="http://schemas.microsoft.com/office/drawing/2014/main" id="{5E4C052A-C4E1-3541-BA2D-FEF594B42853}"/>
              </a:ext>
            </a:extLst>
          </p:cNvPr>
          <p:cNvSpPr txBox="1">
            <a:spLocks/>
          </p:cNvSpPr>
          <p:nvPr userDrawn="1"/>
        </p:nvSpPr>
        <p:spPr>
          <a:xfrm>
            <a:off x="633685" y="8240160"/>
            <a:ext cx="5486936" cy="184666"/>
          </a:xfrm>
          <a:prstGeom prst="rect">
            <a:avLst/>
          </a:prstGeom>
        </p:spPr>
        <p:txBody>
          <a:bodyPr vert="horz" lIns="0" tIns="0" rIns="0" bIns="0" rtlCol="0" anchor="ctr">
            <a:spAutoFit/>
          </a:bodyPr>
          <a:lstStyle>
            <a:defPPr>
              <a:defRPr lang="en-US"/>
            </a:defPPr>
            <a:lvl1pPr marL="0" algn="l" defTabSz="1219200" rtl="0" eaLnBrk="1" latinLnBrk="0" hangingPunct="1">
              <a:defRPr sz="12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GB" dirty="0">
                <a:solidFill>
                  <a:schemeClr val="bg1"/>
                </a:solidFill>
              </a:rPr>
              <a:t>© 2020 Capital Law Limited</a:t>
            </a:r>
          </a:p>
        </p:txBody>
      </p:sp>
      <p:cxnSp>
        <p:nvCxnSpPr>
          <p:cNvPr id="9" name="Straight Connector 8">
            <a:extLst>
              <a:ext uri="{FF2B5EF4-FFF2-40B4-BE49-F238E27FC236}">
                <a16:creationId xmlns:a16="http://schemas.microsoft.com/office/drawing/2014/main" id="{960472AB-B318-1849-B224-4EE07F1158D8}"/>
              </a:ext>
            </a:extLst>
          </p:cNvPr>
          <p:cNvCxnSpPr>
            <a:cxnSpLocks/>
          </p:cNvCxnSpPr>
          <p:nvPr userDrawn="1"/>
        </p:nvCxnSpPr>
        <p:spPr>
          <a:xfrm>
            <a:off x="631257" y="631949"/>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4231BB2-D745-6F4E-9D1C-B15C1EFED922}"/>
              </a:ext>
            </a:extLst>
          </p:cNvPr>
          <p:cNvCxnSpPr>
            <a:cxnSpLocks/>
          </p:cNvCxnSpPr>
          <p:nvPr userDrawn="1"/>
        </p:nvCxnSpPr>
        <p:spPr>
          <a:xfrm>
            <a:off x="631257" y="8506873"/>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45247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vider">
    <p:bg>
      <p:bgPr>
        <a:solidFill>
          <a:srgbClr val="D6D1CA"/>
        </a:solid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lvl1pPr>
              <a:defRPr>
                <a:solidFill>
                  <a:schemeClr val="tx1"/>
                </a:solidFill>
              </a:defRPr>
            </a:lvl1pPr>
          </a:lstStyle>
          <a:p>
            <a:r>
              <a:rPr lang="en-GB"/>
              <a:t>© 2021 Capital Law Limited</a:t>
            </a:r>
            <a:endParaRPr lang="en-GB" dirty="0"/>
          </a:p>
        </p:txBody>
      </p:sp>
      <p:pic>
        <p:nvPicPr>
          <p:cNvPr id="11" name="Picture 10">
            <a:extLst>
              <a:ext uri="{FF2B5EF4-FFF2-40B4-BE49-F238E27FC236}">
                <a16:creationId xmlns:a16="http://schemas.microsoft.com/office/drawing/2014/main" id="{7CF09D3C-B006-5442-8D1A-4818BC22D5B2}"/>
              </a:ext>
            </a:extLst>
          </p:cNvPr>
          <p:cNvPicPr>
            <a:picLocks noChangeAspect="1"/>
          </p:cNvPicPr>
          <p:nvPr userDrawn="1"/>
        </p:nvPicPr>
        <p:blipFill>
          <a:blip r:embed="rId2"/>
          <a:stretch>
            <a:fillRect/>
          </a:stretch>
        </p:blipFill>
        <p:spPr>
          <a:xfrm>
            <a:off x="640725" y="729460"/>
            <a:ext cx="1333354" cy="380753"/>
          </a:xfrm>
          <a:prstGeom prst="rect">
            <a:avLst/>
          </a:prstGeom>
        </p:spPr>
      </p:pic>
      <p:sp>
        <p:nvSpPr>
          <p:cNvPr id="6" name="Title 1">
            <a:extLst>
              <a:ext uri="{FF2B5EF4-FFF2-40B4-BE49-F238E27FC236}">
                <a16:creationId xmlns:a16="http://schemas.microsoft.com/office/drawing/2014/main" id="{C78B413B-295E-1D49-B228-D082B6013891}"/>
              </a:ext>
            </a:extLst>
          </p:cNvPr>
          <p:cNvSpPr>
            <a:spLocks noGrp="1"/>
          </p:cNvSpPr>
          <p:nvPr>
            <p:ph type="ctrTitle"/>
          </p:nvPr>
        </p:nvSpPr>
        <p:spPr>
          <a:xfrm>
            <a:off x="633824" y="2458577"/>
            <a:ext cx="10383945" cy="1606594"/>
          </a:xfrm>
        </p:spPr>
        <p:txBody>
          <a:bodyPr anchor="t" anchorCtr="0"/>
          <a:lstStyle>
            <a:lvl1pPr algn="l">
              <a:lnSpc>
                <a:spcPct val="87000"/>
              </a:lnSpc>
              <a:defRPr sz="12000" b="1" i="0">
                <a:solidFill>
                  <a:schemeClr val="tx1"/>
                </a:solidFill>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2865408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1257" y="729314"/>
            <a:ext cx="4021850" cy="246221"/>
          </a:xfrm>
          <a:prstGeom prst="rect">
            <a:avLst/>
          </a:prstGeom>
        </p:spPr>
        <p:txBody>
          <a:bodyPr vert="horz" wrap="square" lIns="0" tIns="0" rIns="0" bIns="0" rtlCol="0" anchor="t">
            <a:spAutoFit/>
          </a:bodyPr>
          <a:lstStyle/>
          <a:p>
            <a:r>
              <a:rPr lang="en-US"/>
              <a:t>Click to edit Master title style</a:t>
            </a:r>
            <a:endParaRPr lang="en-US" dirty="0"/>
          </a:p>
        </p:txBody>
      </p:sp>
      <p:sp>
        <p:nvSpPr>
          <p:cNvPr id="3" name="Text Placeholder 2"/>
          <p:cNvSpPr>
            <a:spLocks noGrp="1"/>
          </p:cNvSpPr>
          <p:nvPr>
            <p:ph type="body" idx="1"/>
          </p:nvPr>
        </p:nvSpPr>
        <p:spPr>
          <a:xfrm>
            <a:off x="634249" y="1996193"/>
            <a:ext cx="3600000" cy="5801784"/>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633685" y="8240160"/>
            <a:ext cx="5486936" cy="184666"/>
          </a:xfrm>
          <a:prstGeom prst="rect">
            <a:avLst/>
          </a:prstGeom>
        </p:spPr>
        <p:txBody>
          <a:bodyPr vert="horz" lIns="0" tIns="0" rIns="0" bIns="0" rtlCol="0" anchor="ctr">
            <a:spAutoFit/>
          </a:bodyPr>
          <a:lstStyle>
            <a:lvl1pPr algn="l">
              <a:defRPr sz="1200">
                <a:solidFill>
                  <a:schemeClr val="tx1"/>
                </a:solidFill>
              </a:defRPr>
            </a:lvl1pPr>
          </a:lstStyle>
          <a:p>
            <a:r>
              <a:rPr lang="en-GB"/>
              <a:t>© 2021 Capital Law Limited</a:t>
            </a:r>
            <a:endParaRPr lang="en-GB" dirty="0"/>
          </a:p>
        </p:txBody>
      </p:sp>
      <p:cxnSp>
        <p:nvCxnSpPr>
          <p:cNvPr id="9" name="Straight Connector 8">
            <a:extLst>
              <a:ext uri="{FF2B5EF4-FFF2-40B4-BE49-F238E27FC236}">
                <a16:creationId xmlns:a16="http://schemas.microsoft.com/office/drawing/2014/main" id="{96B8CF0A-056C-954C-B7C5-5FF3D3967816}"/>
              </a:ext>
            </a:extLst>
          </p:cNvPr>
          <p:cNvCxnSpPr>
            <a:cxnSpLocks/>
          </p:cNvCxnSpPr>
          <p:nvPr userDrawn="1"/>
        </p:nvCxnSpPr>
        <p:spPr>
          <a:xfrm>
            <a:off x="631257" y="631949"/>
            <a:ext cx="1498558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C77F08E-A8DE-344E-8B35-65E3BC9261F1}"/>
              </a:ext>
            </a:extLst>
          </p:cNvPr>
          <p:cNvCxnSpPr>
            <a:cxnSpLocks/>
          </p:cNvCxnSpPr>
          <p:nvPr userDrawn="1"/>
        </p:nvCxnSpPr>
        <p:spPr>
          <a:xfrm>
            <a:off x="631257" y="8506873"/>
            <a:ext cx="1498558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2521631"/>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72" r:id="rId3"/>
    <p:sldLayoutId id="2147483673" r:id="rId4"/>
    <p:sldLayoutId id="2147483674" r:id="rId5"/>
    <p:sldLayoutId id="2147483675" r:id="rId6"/>
    <p:sldLayoutId id="2147483664" r:id="rId7"/>
    <p:sldLayoutId id="2147483666" r:id="rId8"/>
    <p:sldLayoutId id="2147483662" r:id="rId9"/>
    <p:sldLayoutId id="2147483667" r:id="rId10"/>
    <p:sldLayoutId id="2147483668" r:id="rId11"/>
    <p:sldLayoutId id="2147483669" r:id="rId12"/>
    <p:sldLayoutId id="2147483670" r:id="rId13"/>
    <p:sldLayoutId id="2147483671" r:id="rId14"/>
  </p:sldLayoutIdLst>
  <p:hf sldNum="0" hdr="0" dt="0"/>
  <p:txStyles>
    <p:titleStyle>
      <a:lvl1pPr algn="l" defTabSz="1219200" rtl="0" eaLnBrk="1" latinLnBrk="0" hangingPunct="1">
        <a:lnSpc>
          <a:spcPct val="100000"/>
        </a:lnSpc>
        <a:spcBef>
          <a:spcPct val="0"/>
        </a:spcBef>
        <a:buNone/>
        <a:defRPr sz="1600" b="1" kern="1200">
          <a:solidFill>
            <a:schemeClr val="tx1"/>
          </a:solidFill>
          <a:latin typeface="+mj-lt"/>
          <a:ea typeface="+mj-ea"/>
          <a:cs typeface="+mj-cs"/>
        </a:defRPr>
      </a:lvl1pPr>
    </p:titleStyle>
    <p:bodyStyle>
      <a:lvl1pPr marL="0" indent="0" algn="l" defTabSz="1219200" rtl="0" eaLnBrk="1" latinLnBrk="0" hangingPunct="1">
        <a:lnSpc>
          <a:spcPct val="100000"/>
        </a:lnSpc>
        <a:spcBef>
          <a:spcPts val="0"/>
        </a:spcBef>
        <a:buFont typeface="Arial" panose="020B0604020202020204" pitchFamily="34" charset="0"/>
        <a:buNone/>
        <a:tabLst/>
        <a:defRPr sz="1600" b="1" kern="1200">
          <a:solidFill>
            <a:schemeClr val="accent3"/>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1600" kern="1200">
          <a:solidFill>
            <a:schemeClr val="tx1"/>
          </a:solidFill>
          <a:latin typeface="+mn-lt"/>
          <a:ea typeface="+mn-ea"/>
          <a:cs typeface="+mn-cs"/>
        </a:defRPr>
      </a:lvl2pPr>
      <a:lvl3pPr marL="227013" indent="-227013" algn="l" defTabSz="1219200" rtl="0" eaLnBrk="1" latinLnBrk="0" hangingPunct="1">
        <a:lnSpc>
          <a:spcPct val="100000"/>
        </a:lnSpc>
        <a:spcBef>
          <a:spcPts val="0"/>
        </a:spcBef>
        <a:buFont typeface=".AppleSystemUIFont"/>
        <a:buChar char="—"/>
        <a:tabLst/>
        <a:defRPr sz="1600" b="1" kern="1200">
          <a:solidFill>
            <a:schemeClr val="tx1"/>
          </a:solidFill>
          <a:latin typeface="+mj-lt"/>
          <a:ea typeface="+mn-ea"/>
          <a:cs typeface="+mn-cs"/>
        </a:defRPr>
      </a:lvl3pPr>
      <a:lvl4pPr marL="0" indent="0" algn="l" defTabSz="1219200" rtl="0" eaLnBrk="1" latinLnBrk="0" hangingPunct="1">
        <a:lnSpc>
          <a:spcPct val="100000"/>
        </a:lnSpc>
        <a:spcBef>
          <a:spcPts val="0"/>
        </a:spcBef>
        <a:buFont typeface="Arial" panose="020B0604020202020204" pitchFamily="34" charset="0"/>
        <a:buNone/>
        <a:tabLst/>
        <a:defRPr sz="1600"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16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hyperlink" Target="https://www.legislation.gov.uk/ukpga/2010/15/contents" TargetMode="External"/><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hyperlink" Target="https://www.bailii.org/ew/cases/EWCA/Civ/2019/900.html" TargetMode="External"/><Relationship Id="rId5" Type="http://schemas.openxmlformats.org/officeDocument/2006/relationships/hyperlink" Target="https://www.personneltoday.com/" TargetMode="External"/><Relationship Id="rId4" Type="http://schemas.openxmlformats.org/officeDocument/2006/relationships/hyperlink" Target="https://archive.acas.org.uk/media/4267/Equality-and-discrimination-understand-the-basics/pdf/Equality_and_discrimination_understand_the_basics_-_July_2019.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14">
            <a:extLst>
              <a:ext uri="{FF2B5EF4-FFF2-40B4-BE49-F238E27FC236}">
                <a16:creationId xmlns:a16="http://schemas.microsoft.com/office/drawing/2014/main" id="{1C054990-3DEC-1D48-B481-BDA2E40A450C}"/>
              </a:ext>
            </a:extLst>
          </p:cNvPr>
          <p:cNvSpPr>
            <a:spLocks noGrp="1"/>
          </p:cNvSpPr>
          <p:nvPr>
            <p:ph type="ftr" sz="quarter" idx="11"/>
          </p:nvPr>
        </p:nvSpPr>
        <p:spPr/>
        <p:txBody>
          <a:bodyPr/>
          <a:lstStyle/>
          <a:p>
            <a:r>
              <a:rPr lang="en-GB"/>
              <a:t>© 2021 Capital Law Limited</a:t>
            </a:r>
            <a:endParaRPr lang="en-GB" dirty="0"/>
          </a:p>
        </p:txBody>
      </p:sp>
      <p:sp>
        <p:nvSpPr>
          <p:cNvPr id="17" name="Text Placeholder 16">
            <a:extLst>
              <a:ext uri="{FF2B5EF4-FFF2-40B4-BE49-F238E27FC236}">
                <a16:creationId xmlns:a16="http://schemas.microsoft.com/office/drawing/2014/main" id="{A58AD08F-CB7E-6542-A5E3-B09DB09D43A9}"/>
              </a:ext>
            </a:extLst>
          </p:cNvPr>
          <p:cNvSpPr>
            <a:spLocks noGrp="1"/>
          </p:cNvSpPr>
          <p:nvPr>
            <p:ph type="body" sz="quarter" idx="12"/>
          </p:nvPr>
        </p:nvSpPr>
        <p:spPr/>
        <p:txBody>
          <a:bodyPr/>
          <a:lstStyle/>
          <a:p>
            <a:r>
              <a:rPr lang="en-GB" dirty="0"/>
              <a:t>30.01.2023</a:t>
            </a:r>
          </a:p>
        </p:txBody>
      </p:sp>
      <p:sp>
        <p:nvSpPr>
          <p:cNvPr id="13" name="Text Placeholder 12">
            <a:extLst>
              <a:ext uri="{FF2B5EF4-FFF2-40B4-BE49-F238E27FC236}">
                <a16:creationId xmlns:a16="http://schemas.microsoft.com/office/drawing/2014/main" id="{CD1298E1-C826-6246-8156-3DD0153072B1}"/>
              </a:ext>
            </a:extLst>
          </p:cNvPr>
          <p:cNvSpPr>
            <a:spLocks noGrp="1"/>
          </p:cNvSpPr>
          <p:nvPr>
            <p:ph type="body" sz="quarter" idx="14"/>
          </p:nvPr>
        </p:nvSpPr>
        <p:spPr>
          <a:xfrm>
            <a:off x="638727" y="5144848"/>
            <a:ext cx="3065172" cy="1230313"/>
          </a:xfrm>
        </p:spPr>
        <p:txBody>
          <a:bodyPr/>
          <a:lstStyle/>
          <a:p>
            <a:r>
              <a:rPr lang="en-GB" dirty="0"/>
              <a:t>Alex Christen</a:t>
            </a:r>
          </a:p>
          <a:p>
            <a:pPr lvl="1"/>
            <a:r>
              <a:rPr lang="en-GB" dirty="0"/>
              <a:t>Senior Associate</a:t>
            </a:r>
          </a:p>
          <a:p>
            <a:pPr lvl="2"/>
            <a:r>
              <a:rPr lang="en-GB" dirty="0"/>
              <a:t>Employment &amp; Immigration</a:t>
            </a:r>
          </a:p>
          <a:p>
            <a:pPr lvl="2"/>
            <a:r>
              <a:rPr lang="en-GB" b="1" dirty="0"/>
              <a:t>Capital Law</a:t>
            </a:r>
          </a:p>
          <a:p>
            <a:endParaRPr lang="en-GB" dirty="0"/>
          </a:p>
        </p:txBody>
      </p:sp>
      <p:sp>
        <p:nvSpPr>
          <p:cNvPr id="14" name="Title 20">
            <a:extLst>
              <a:ext uri="{FF2B5EF4-FFF2-40B4-BE49-F238E27FC236}">
                <a16:creationId xmlns:a16="http://schemas.microsoft.com/office/drawing/2014/main" id="{9477C585-E566-4A76-855D-194796C0D196}"/>
              </a:ext>
            </a:extLst>
          </p:cNvPr>
          <p:cNvSpPr>
            <a:spLocks noGrp="1"/>
          </p:cNvSpPr>
          <p:nvPr>
            <p:ph type="ctrTitle"/>
          </p:nvPr>
        </p:nvSpPr>
        <p:spPr>
          <a:xfrm>
            <a:off x="633824" y="3036739"/>
            <a:ext cx="8168098" cy="679545"/>
          </a:xfrm>
        </p:spPr>
        <p:txBody>
          <a:bodyPr/>
          <a:lstStyle/>
          <a:p>
            <a:r>
              <a:rPr lang="en-GB" dirty="0"/>
              <a:t>Employment Law</a:t>
            </a:r>
          </a:p>
        </p:txBody>
      </p:sp>
      <p:sp>
        <p:nvSpPr>
          <p:cNvPr id="16" name="Subtitle 22">
            <a:extLst>
              <a:ext uri="{FF2B5EF4-FFF2-40B4-BE49-F238E27FC236}">
                <a16:creationId xmlns:a16="http://schemas.microsoft.com/office/drawing/2014/main" id="{E5F6AA8F-D304-4790-A5F8-5F9AF3EDA985}"/>
              </a:ext>
            </a:extLst>
          </p:cNvPr>
          <p:cNvSpPr>
            <a:spLocks noGrp="1"/>
          </p:cNvSpPr>
          <p:nvPr>
            <p:ph type="subTitle" idx="1"/>
          </p:nvPr>
        </p:nvSpPr>
        <p:spPr>
          <a:xfrm>
            <a:off x="633685" y="3710622"/>
            <a:ext cx="8157142" cy="679545"/>
          </a:xfrm>
        </p:spPr>
        <p:txBody>
          <a:bodyPr/>
          <a:lstStyle/>
          <a:p>
            <a:r>
              <a:rPr lang="en-GB" dirty="0"/>
              <a:t>Discrimination – Part 1</a:t>
            </a:r>
          </a:p>
        </p:txBody>
      </p:sp>
    </p:spTree>
    <p:extLst>
      <p:ext uri="{BB962C8B-B14F-4D97-AF65-F5344CB8AC3E}">
        <p14:creationId xmlns:p14="http://schemas.microsoft.com/office/powerpoint/2010/main" val="1514679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4F634F5-4CEA-8944-A4CF-0D701A22E1D5}"/>
              </a:ext>
            </a:extLst>
          </p:cNvPr>
          <p:cNvSpPr>
            <a:spLocks noGrp="1"/>
          </p:cNvSpPr>
          <p:nvPr>
            <p:ph type="title"/>
          </p:nvPr>
        </p:nvSpPr>
        <p:spPr>
          <a:xfrm>
            <a:off x="631256" y="729314"/>
            <a:ext cx="5728903" cy="430887"/>
          </a:xfrm>
        </p:spPr>
        <p:txBody>
          <a:bodyPr/>
          <a:lstStyle/>
          <a:p>
            <a:r>
              <a:rPr lang="en-GB" sz="2800" dirty="0"/>
              <a:t>Agenda</a:t>
            </a:r>
          </a:p>
        </p:txBody>
      </p:sp>
      <p:sp>
        <p:nvSpPr>
          <p:cNvPr id="2" name="Footer Placeholder 1">
            <a:extLst>
              <a:ext uri="{FF2B5EF4-FFF2-40B4-BE49-F238E27FC236}">
                <a16:creationId xmlns:a16="http://schemas.microsoft.com/office/drawing/2014/main" id="{8C9C4223-71BA-EE42-8977-9EA02C4F28B8}"/>
              </a:ext>
            </a:extLst>
          </p:cNvPr>
          <p:cNvSpPr>
            <a:spLocks noGrp="1"/>
          </p:cNvSpPr>
          <p:nvPr>
            <p:ph type="ftr" sz="quarter" idx="10"/>
          </p:nvPr>
        </p:nvSpPr>
        <p:spPr/>
        <p:txBody>
          <a:bodyPr/>
          <a:lstStyle/>
          <a:p>
            <a:r>
              <a:rPr lang="en-GB"/>
              <a:t>© 2021 Capital Law Limited</a:t>
            </a:r>
            <a:endParaRPr lang="en-GB" dirty="0"/>
          </a:p>
        </p:txBody>
      </p:sp>
      <p:sp>
        <p:nvSpPr>
          <p:cNvPr id="4" name="Text Placeholder 3">
            <a:extLst>
              <a:ext uri="{FF2B5EF4-FFF2-40B4-BE49-F238E27FC236}">
                <a16:creationId xmlns:a16="http://schemas.microsoft.com/office/drawing/2014/main" id="{FA68CF6E-0F35-45D9-9A9B-928C43A73E42}"/>
              </a:ext>
            </a:extLst>
          </p:cNvPr>
          <p:cNvSpPr>
            <a:spLocks noGrp="1"/>
          </p:cNvSpPr>
          <p:nvPr>
            <p:ph type="body" sz="quarter" idx="11"/>
          </p:nvPr>
        </p:nvSpPr>
        <p:spPr/>
        <p:txBody>
          <a:bodyPr/>
          <a:lstStyle/>
          <a:p>
            <a:pPr>
              <a:buAutoNum type="arabicPeriod"/>
            </a:pPr>
            <a:r>
              <a:rPr lang="en-GB" dirty="0"/>
              <a:t>Legal Framework – The Equality Act 2010</a:t>
            </a:r>
          </a:p>
          <a:p>
            <a:pPr>
              <a:buAutoNum type="arabicPeriod"/>
            </a:pPr>
            <a:r>
              <a:rPr lang="en-GB" dirty="0"/>
              <a:t>Protected characteristics</a:t>
            </a:r>
          </a:p>
          <a:p>
            <a:pPr>
              <a:buAutoNum type="arabicPeriod"/>
            </a:pPr>
            <a:r>
              <a:rPr lang="en-GB" dirty="0"/>
              <a:t>D</a:t>
            </a:r>
            <a:r>
              <a:rPr lang="en-GB" sz="2400" dirty="0"/>
              <a:t>irect discrimination</a:t>
            </a:r>
          </a:p>
          <a:p>
            <a:pPr>
              <a:buAutoNum type="arabicPeriod"/>
            </a:pPr>
            <a:r>
              <a:rPr lang="en-GB" dirty="0"/>
              <a:t>Indirect discrimination</a:t>
            </a:r>
          </a:p>
          <a:p>
            <a:pPr>
              <a:buAutoNum type="arabicPeriod"/>
            </a:pPr>
            <a:r>
              <a:rPr lang="en-GB" dirty="0"/>
              <a:t>Harassment</a:t>
            </a:r>
          </a:p>
          <a:p>
            <a:pPr>
              <a:buAutoNum type="arabicPeriod"/>
            </a:pPr>
            <a:r>
              <a:rPr lang="en-GB" dirty="0"/>
              <a:t>Victimisation</a:t>
            </a:r>
          </a:p>
          <a:p>
            <a:endParaRPr lang="en-GB" dirty="0"/>
          </a:p>
        </p:txBody>
      </p:sp>
    </p:spTree>
    <p:extLst>
      <p:ext uri="{BB962C8B-B14F-4D97-AF65-F5344CB8AC3E}">
        <p14:creationId xmlns:p14="http://schemas.microsoft.com/office/powerpoint/2010/main" val="527911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661B89-E09B-4E88-A321-8DF8E9D9944D}"/>
              </a:ext>
            </a:extLst>
          </p:cNvPr>
          <p:cNvSpPr>
            <a:spLocks noGrp="1"/>
          </p:cNvSpPr>
          <p:nvPr>
            <p:ph idx="1"/>
          </p:nvPr>
        </p:nvSpPr>
        <p:spPr/>
        <p:txBody>
          <a:bodyPr/>
          <a:lstStyle/>
          <a:p>
            <a:r>
              <a:rPr lang="en-GB" b="1" dirty="0"/>
              <a:t>The </a:t>
            </a:r>
            <a:r>
              <a:rPr lang="en-GB" b="1" dirty="0">
                <a:solidFill>
                  <a:srgbClr val="E63200"/>
                </a:solidFill>
              </a:rPr>
              <a:t>Equality</a:t>
            </a:r>
            <a:r>
              <a:rPr lang="en-GB" b="1" dirty="0"/>
              <a:t> Act 2010</a:t>
            </a:r>
          </a:p>
        </p:txBody>
      </p:sp>
      <p:sp>
        <p:nvSpPr>
          <p:cNvPr id="4" name="Footer Placeholder 3">
            <a:extLst>
              <a:ext uri="{FF2B5EF4-FFF2-40B4-BE49-F238E27FC236}">
                <a16:creationId xmlns:a16="http://schemas.microsoft.com/office/drawing/2014/main" id="{91A1ABF4-F940-4C17-B06F-B889986C2B91}"/>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680EAA6D-4882-4A28-A2D5-808D97356095}"/>
              </a:ext>
            </a:extLst>
          </p:cNvPr>
          <p:cNvSpPr>
            <a:spLocks noGrp="1"/>
          </p:cNvSpPr>
          <p:nvPr>
            <p:ph type="body" sz="quarter" idx="14"/>
          </p:nvPr>
        </p:nvSpPr>
        <p:spPr>
          <a:xfrm>
            <a:off x="8258175" y="2128127"/>
            <a:ext cx="7386638" cy="5543550"/>
          </a:xfrm>
        </p:spPr>
        <p:txBody>
          <a:bodyPr/>
          <a:lstStyle/>
          <a:p>
            <a:r>
              <a:rPr lang="en-GB" b="0" dirty="0"/>
              <a:t>An amalgamation and harmonisation of previous discrimination law:</a:t>
            </a:r>
          </a:p>
          <a:p>
            <a:endParaRPr lang="en-GB" b="0" dirty="0"/>
          </a:p>
          <a:p>
            <a:pPr marL="342900" indent="-342900">
              <a:buFontTx/>
              <a:buChar char="-"/>
            </a:pPr>
            <a:r>
              <a:rPr lang="en-GB" b="0" dirty="0"/>
              <a:t>The Race Relations Act 1976</a:t>
            </a:r>
          </a:p>
          <a:p>
            <a:pPr marL="342900" indent="-342900">
              <a:buFontTx/>
              <a:buChar char="-"/>
            </a:pPr>
            <a:r>
              <a:rPr lang="en-GB" b="0" dirty="0"/>
              <a:t>The Sex Discrimination Act 195</a:t>
            </a:r>
          </a:p>
          <a:p>
            <a:pPr marL="342900" indent="-342900">
              <a:buFontTx/>
              <a:buChar char="-"/>
            </a:pPr>
            <a:r>
              <a:rPr lang="en-GB" b="0" dirty="0"/>
              <a:t>The Disability Discrimination Act 1995</a:t>
            </a:r>
          </a:p>
        </p:txBody>
      </p:sp>
    </p:spTree>
    <p:extLst>
      <p:ext uri="{BB962C8B-B14F-4D97-AF65-F5344CB8AC3E}">
        <p14:creationId xmlns:p14="http://schemas.microsoft.com/office/powerpoint/2010/main" val="840968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BC7D10-B148-8C4C-F48A-4DE7680E5219}"/>
              </a:ext>
            </a:extLst>
          </p:cNvPr>
          <p:cNvSpPr>
            <a:spLocks noGrp="1"/>
          </p:cNvSpPr>
          <p:nvPr>
            <p:ph type="ctrTitle"/>
          </p:nvPr>
        </p:nvSpPr>
        <p:spPr>
          <a:xfrm>
            <a:off x="631990" y="2504878"/>
            <a:ext cx="7844448" cy="1606594"/>
          </a:xfrm>
        </p:spPr>
        <p:txBody>
          <a:bodyPr/>
          <a:lstStyle/>
          <a:p>
            <a:r>
              <a:rPr lang="en-GB" dirty="0"/>
              <a:t>Protected characteristics</a:t>
            </a:r>
          </a:p>
        </p:txBody>
      </p:sp>
    </p:spTree>
    <p:extLst>
      <p:ext uri="{BB962C8B-B14F-4D97-AF65-F5344CB8AC3E}">
        <p14:creationId xmlns:p14="http://schemas.microsoft.com/office/powerpoint/2010/main" val="1597838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873337-2ED3-41EF-9E2D-70686FA32BD3}"/>
              </a:ext>
            </a:extLst>
          </p:cNvPr>
          <p:cNvSpPr>
            <a:spLocks noGrp="1"/>
          </p:cNvSpPr>
          <p:nvPr>
            <p:ph idx="1"/>
          </p:nvPr>
        </p:nvSpPr>
        <p:spPr>
          <a:xfrm>
            <a:off x="980315" y="2119002"/>
            <a:ext cx="4852827" cy="1208697"/>
          </a:xfrm>
        </p:spPr>
        <p:txBody>
          <a:bodyPr/>
          <a:lstStyle/>
          <a:p>
            <a:r>
              <a:rPr lang="en-GB" b="1" dirty="0"/>
              <a:t>Protected characteristics</a:t>
            </a:r>
          </a:p>
        </p:txBody>
      </p:sp>
      <p:sp>
        <p:nvSpPr>
          <p:cNvPr id="4" name="Footer Placeholder 3">
            <a:extLst>
              <a:ext uri="{FF2B5EF4-FFF2-40B4-BE49-F238E27FC236}">
                <a16:creationId xmlns:a16="http://schemas.microsoft.com/office/drawing/2014/main" id="{1CCF1CA5-6B2D-47C9-97BE-758A20501699}"/>
              </a:ext>
            </a:extLst>
          </p:cNvPr>
          <p:cNvSpPr>
            <a:spLocks noGrp="1"/>
          </p:cNvSpPr>
          <p:nvPr>
            <p:ph type="ftr" sz="quarter" idx="11"/>
          </p:nvPr>
        </p:nvSpPr>
        <p:spPr>
          <a:xfrm>
            <a:off x="633685" y="8176186"/>
            <a:ext cx="5486936" cy="184666"/>
          </a:xfrm>
        </p:spPr>
        <p:txBody>
          <a:bodyPr/>
          <a:lstStyle/>
          <a:p>
            <a:r>
              <a:rPr lang="en-GB"/>
              <a:t>© 2021 Capital Law Limited</a:t>
            </a:r>
            <a:endParaRPr lang="en-GB" dirty="0"/>
          </a:p>
        </p:txBody>
      </p:sp>
      <p:sp>
        <p:nvSpPr>
          <p:cNvPr id="14" name="Rectangle 13">
            <a:extLst>
              <a:ext uri="{FF2B5EF4-FFF2-40B4-BE49-F238E27FC236}">
                <a16:creationId xmlns:a16="http://schemas.microsoft.com/office/drawing/2014/main" id="{0B8BD0EE-7274-4A41-AC5E-EFB312FC53C6}"/>
              </a:ext>
            </a:extLst>
          </p:cNvPr>
          <p:cNvSpPr/>
          <p:nvPr/>
        </p:nvSpPr>
        <p:spPr>
          <a:xfrm>
            <a:off x="1153560" y="5638600"/>
            <a:ext cx="351378" cy="923330"/>
          </a:xfrm>
          <a:prstGeom prst="rect">
            <a:avLst/>
          </a:prstGeom>
          <a:noFill/>
        </p:spPr>
        <p:txBody>
          <a:bodyPr wrap="none" lIns="91440" tIns="45720" rIns="91440" bIns="45720">
            <a:spAutoFit/>
          </a:bodyPr>
          <a:lstStyle/>
          <a:p>
            <a:pPr algn="ctr"/>
            <a:r>
              <a:rPr lang="en-US" sz="5400" b="0" cap="none" spc="0" dirty="0">
                <a:ln w="0"/>
                <a:gradFill>
                  <a:gsLst>
                    <a:gs pos="21000">
                      <a:srgbClr val="53575C"/>
                    </a:gs>
                    <a:gs pos="88000">
                      <a:srgbClr val="C5C7CA"/>
                    </a:gs>
                  </a:gsLst>
                  <a:lin ang="5400000"/>
                </a:gradFill>
                <a:effectLst/>
              </a:rPr>
              <a:t> </a:t>
            </a:r>
          </a:p>
        </p:txBody>
      </p:sp>
      <p:sp>
        <p:nvSpPr>
          <p:cNvPr id="16" name="Rectangle 15">
            <a:extLst>
              <a:ext uri="{FF2B5EF4-FFF2-40B4-BE49-F238E27FC236}">
                <a16:creationId xmlns:a16="http://schemas.microsoft.com/office/drawing/2014/main" id="{5023C750-1637-467F-8ADE-798146DA323A}"/>
              </a:ext>
            </a:extLst>
          </p:cNvPr>
          <p:cNvSpPr/>
          <p:nvPr/>
        </p:nvSpPr>
        <p:spPr>
          <a:xfrm>
            <a:off x="3045733" y="3839751"/>
            <a:ext cx="360996"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 </a:t>
            </a:r>
          </a:p>
        </p:txBody>
      </p:sp>
      <p:sp>
        <p:nvSpPr>
          <p:cNvPr id="5" name="Text Placeholder 4">
            <a:extLst>
              <a:ext uri="{FF2B5EF4-FFF2-40B4-BE49-F238E27FC236}">
                <a16:creationId xmlns:a16="http://schemas.microsoft.com/office/drawing/2014/main" id="{88A7462F-1A30-41AA-B9CA-8742794614F1}"/>
              </a:ext>
            </a:extLst>
          </p:cNvPr>
          <p:cNvSpPr>
            <a:spLocks noGrp="1"/>
          </p:cNvSpPr>
          <p:nvPr>
            <p:ph type="body" sz="quarter" idx="14"/>
          </p:nvPr>
        </p:nvSpPr>
        <p:spPr>
          <a:xfrm>
            <a:off x="8241522" y="2039011"/>
            <a:ext cx="7386638" cy="5543550"/>
          </a:xfrm>
        </p:spPr>
        <p:txBody>
          <a:bodyPr/>
          <a:lstStyle/>
          <a:p>
            <a:r>
              <a:rPr lang="en-GB" dirty="0"/>
              <a:t>9</a:t>
            </a:r>
            <a:r>
              <a:rPr lang="en-GB" b="0" dirty="0"/>
              <a:t> protected characteristics:</a:t>
            </a:r>
          </a:p>
          <a:p>
            <a:pPr marL="342900" indent="-342900">
              <a:buFontTx/>
              <a:buChar char="-"/>
            </a:pPr>
            <a:r>
              <a:rPr lang="en-GB" b="0" dirty="0"/>
              <a:t>Race</a:t>
            </a:r>
          </a:p>
          <a:p>
            <a:pPr marL="342900" indent="-342900">
              <a:buFontTx/>
              <a:buChar char="-"/>
            </a:pPr>
            <a:r>
              <a:rPr lang="en-GB" b="0" dirty="0"/>
              <a:t>Sexual orientation</a:t>
            </a:r>
          </a:p>
          <a:p>
            <a:pPr marL="342900" indent="-342900">
              <a:buFontTx/>
              <a:buChar char="-"/>
            </a:pPr>
            <a:r>
              <a:rPr lang="en-GB" b="0" dirty="0"/>
              <a:t>Sex</a:t>
            </a:r>
          </a:p>
          <a:p>
            <a:pPr marL="342900" indent="-342900">
              <a:buFontTx/>
              <a:buChar char="-"/>
            </a:pPr>
            <a:r>
              <a:rPr lang="en-GB" b="0" dirty="0"/>
              <a:t>Religion/philosophical belief</a:t>
            </a:r>
          </a:p>
          <a:p>
            <a:pPr marL="342900" indent="-342900">
              <a:buFontTx/>
              <a:buChar char="-"/>
            </a:pPr>
            <a:r>
              <a:rPr lang="en-GB" b="0" dirty="0"/>
              <a:t>Disability </a:t>
            </a:r>
          </a:p>
          <a:p>
            <a:pPr marL="342900" indent="-342900">
              <a:buFontTx/>
              <a:buChar char="-"/>
            </a:pPr>
            <a:r>
              <a:rPr lang="en-GB" b="0" dirty="0"/>
              <a:t>Pregnancy &amp; Maternity</a:t>
            </a:r>
          </a:p>
          <a:p>
            <a:pPr marL="342900" indent="-342900">
              <a:buFontTx/>
              <a:buChar char="-"/>
            </a:pPr>
            <a:r>
              <a:rPr lang="en-GB" b="0" dirty="0"/>
              <a:t>Marriage / Civil partnership</a:t>
            </a:r>
          </a:p>
          <a:p>
            <a:pPr marL="342900" indent="-342900">
              <a:buFontTx/>
              <a:buChar char="-"/>
            </a:pPr>
            <a:r>
              <a:rPr lang="en-GB" b="0" dirty="0"/>
              <a:t>Gender reassignment</a:t>
            </a:r>
          </a:p>
          <a:p>
            <a:pPr marL="342900" indent="-342900">
              <a:buFontTx/>
              <a:buChar char="-"/>
            </a:pPr>
            <a:r>
              <a:rPr lang="en-GB" b="0" dirty="0"/>
              <a:t>Age</a:t>
            </a:r>
          </a:p>
        </p:txBody>
      </p:sp>
    </p:spTree>
    <p:extLst>
      <p:ext uri="{BB962C8B-B14F-4D97-AF65-F5344CB8AC3E}">
        <p14:creationId xmlns:p14="http://schemas.microsoft.com/office/powerpoint/2010/main" val="10707233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873337-2ED3-41EF-9E2D-70686FA32BD3}"/>
              </a:ext>
            </a:extLst>
          </p:cNvPr>
          <p:cNvSpPr>
            <a:spLocks noGrp="1"/>
          </p:cNvSpPr>
          <p:nvPr>
            <p:ph idx="1"/>
          </p:nvPr>
        </p:nvSpPr>
        <p:spPr>
          <a:xfrm>
            <a:off x="1063517" y="2119002"/>
            <a:ext cx="4852827" cy="1208697"/>
          </a:xfrm>
        </p:spPr>
        <p:txBody>
          <a:bodyPr/>
          <a:lstStyle/>
          <a:p>
            <a:r>
              <a:rPr lang="en-GB" b="1" dirty="0"/>
              <a:t>Protected characteristics</a:t>
            </a:r>
          </a:p>
        </p:txBody>
      </p:sp>
      <p:sp>
        <p:nvSpPr>
          <p:cNvPr id="4" name="Footer Placeholder 3">
            <a:extLst>
              <a:ext uri="{FF2B5EF4-FFF2-40B4-BE49-F238E27FC236}">
                <a16:creationId xmlns:a16="http://schemas.microsoft.com/office/drawing/2014/main" id="{1CCF1CA5-6B2D-47C9-97BE-758A20501699}"/>
              </a:ext>
            </a:extLst>
          </p:cNvPr>
          <p:cNvSpPr>
            <a:spLocks noGrp="1"/>
          </p:cNvSpPr>
          <p:nvPr>
            <p:ph type="ftr" sz="quarter" idx="11"/>
          </p:nvPr>
        </p:nvSpPr>
        <p:spPr>
          <a:xfrm>
            <a:off x="633685" y="8176186"/>
            <a:ext cx="5486936" cy="184666"/>
          </a:xfrm>
        </p:spPr>
        <p:txBody>
          <a:bodyPr/>
          <a:lstStyle/>
          <a:p>
            <a:r>
              <a:rPr lang="en-GB"/>
              <a:t>© 2021 Capital Law Limited</a:t>
            </a:r>
            <a:endParaRPr lang="en-GB" dirty="0"/>
          </a:p>
        </p:txBody>
      </p:sp>
      <p:sp>
        <p:nvSpPr>
          <p:cNvPr id="14" name="Rectangle 13">
            <a:extLst>
              <a:ext uri="{FF2B5EF4-FFF2-40B4-BE49-F238E27FC236}">
                <a16:creationId xmlns:a16="http://schemas.microsoft.com/office/drawing/2014/main" id="{0B8BD0EE-7274-4A41-AC5E-EFB312FC53C6}"/>
              </a:ext>
            </a:extLst>
          </p:cNvPr>
          <p:cNvSpPr/>
          <p:nvPr/>
        </p:nvSpPr>
        <p:spPr>
          <a:xfrm>
            <a:off x="1153560" y="5638600"/>
            <a:ext cx="351378" cy="923330"/>
          </a:xfrm>
          <a:prstGeom prst="rect">
            <a:avLst/>
          </a:prstGeom>
          <a:noFill/>
        </p:spPr>
        <p:txBody>
          <a:bodyPr wrap="none" lIns="91440" tIns="45720" rIns="91440" bIns="45720">
            <a:spAutoFit/>
          </a:bodyPr>
          <a:lstStyle/>
          <a:p>
            <a:pPr algn="ctr"/>
            <a:r>
              <a:rPr lang="en-US" sz="5400" b="0" cap="none" spc="0" dirty="0">
                <a:ln w="0"/>
                <a:gradFill>
                  <a:gsLst>
                    <a:gs pos="21000">
                      <a:srgbClr val="53575C"/>
                    </a:gs>
                    <a:gs pos="88000">
                      <a:srgbClr val="C5C7CA"/>
                    </a:gs>
                  </a:gsLst>
                  <a:lin ang="5400000"/>
                </a:gradFill>
                <a:effectLst/>
              </a:rPr>
              <a:t> </a:t>
            </a:r>
          </a:p>
        </p:txBody>
      </p:sp>
      <p:sp>
        <p:nvSpPr>
          <p:cNvPr id="16" name="Rectangle 15">
            <a:extLst>
              <a:ext uri="{FF2B5EF4-FFF2-40B4-BE49-F238E27FC236}">
                <a16:creationId xmlns:a16="http://schemas.microsoft.com/office/drawing/2014/main" id="{5023C750-1637-467F-8ADE-798146DA323A}"/>
              </a:ext>
            </a:extLst>
          </p:cNvPr>
          <p:cNvSpPr/>
          <p:nvPr/>
        </p:nvSpPr>
        <p:spPr>
          <a:xfrm>
            <a:off x="3045733" y="3839751"/>
            <a:ext cx="360996"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 </a:t>
            </a:r>
          </a:p>
        </p:txBody>
      </p:sp>
      <p:sp>
        <p:nvSpPr>
          <p:cNvPr id="2" name="TextBox 1">
            <a:extLst>
              <a:ext uri="{FF2B5EF4-FFF2-40B4-BE49-F238E27FC236}">
                <a16:creationId xmlns:a16="http://schemas.microsoft.com/office/drawing/2014/main" id="{92001D7B-48EC-40A9-8A9E-C98A50169455}"/>
              </a:ext>
            </a:extLst>
          </p:cNvPr>
          <p:cNvSpPr txBox="1"/>
          <p:nvPr/>
        </p:nvSpPr>
        <p:spPr>
          <a:xfrm>
            <a:off x="7979078" y="1575950"/>
            <a:ext cx="7214993" cy="5262979"/>
          </a:xfrm>
          <a:prstGeom prst="rect">
            <a:avLst/>
          </a:prstGeom>
          <a:noFill/>
        </p:spPr>
        <p:txBody>
          <a:bodyPr wrap="square" rtlCol="0">
            <a:spAutoFit/>
          </a:bodyPr>
          <a:lstStyle/>
          <a:p>
            <a:r>
              <a:rPr lang="en-GB" b="1" dirty="0"/>
              <a:t>Age</a:t>
            </a:r>
            <a:r>
              <a:rPr lang="en-GB" dirty="0"/>
              <a:t>:  a reference to a person who has a particular protected characteristic is a reference to a person of a particular age group.</a:t>
            </a:r>
          </a:p>
          <a:p>
            <a:endParaRPr lang="en-GB" dirty="0"/>
          </a:p>
          <a:p>
            <a:r>
              <a:rPr lang="en-GB" b="1" dirty="0"/>
              <a:t>Sex</a:t>
            </a:r>
            <a:r>
              <a:rPr lang="en-GB" dirty="0"/>
              <a:t>: A reference to a person who has a particular protected characteristic is a reference to a man or to a woman.</a:t>
            </a:r>
          </a:p>
          <a:p>
            <a:endParaRPr lang="en-GB" dirty="0"/>
          </a:p>
          <a:p>
            <a:r>
              <a:rPr lang="en-GB" b="1" dirty="0"/>
              <a:t>Sexual orientation</a:t>
            </a:r>
            <a:r>
              <a:rPr lang="en-GB" dirty="0"/>
              <a:t>: sexual orientation is defined as a person's sexual orientation towards:</a:t>
            </a:r>
          </a:p>
          <a:p>
            <a:pPr marL="342900" indent="-342900">
              <a:buFontTx/>
              <a:buChar char="-"/>
            </a:pPr>
            <a:r>
              <a:rPr lang="en-GB" dirty="0"/>
              <a:t>persons of the same sex</a:t>
            </a:r>
          </a:p>
          <a:p>
            <a:pPr marL="342900" indent="-342900">
              <a:buFontTx/>
              <a:buChar char="-"/>
            </a:pPr>
            <a:r>
              <a:rPr lang="en-GB" dirty="0"/>
              <a:t>persons of the opposite sex</a:t>
            </a:r>
          </a:p>
          <a:p>
            <a:pPr marL="342900" indent="-342900">
              <a:buFontTx/>
              <a:buChar char="-"/>
            </a:pPr>
            <a:r>
              <a:rPr lang="en-GB" dirty="0"/>
              <a:t>persons of either sex.</a:t>
            </a:r>
          </a:p>
          <a:p>
            <a:endParaRPr lang="en-GB" dirty="0"/>
          </a:p>
        </p:txBody>
      </p:sp>
    </p:spTree>
    <p:extLst>
      <p:ext uri="{BB962C8B-B14F-4D97-AF65-F5344CB8AC3E}">
        <p14:creationId xmlns:p14="http://schemas.microsoft.com/office/powerpoint/2010/main" val="36226415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873337-2ED3-41EF-9E2D-70686FA32BD3}"/>
              </a:ext>
            </a:extLst>
          </p:cNvPr>
          <p:cNvSpPr>
            <a:spLocks noGrp="1"/>
          </p:cNvSpPr>
          <p:nvPr>
            <p:ph idx="1"/>
          </p:nvPr>
        </p:nvSpPr>
        <p:spPr>
          <a:xfrm>
            <a:off x="950739" y="2436968"/>
            <a:ext cx="4852827" cy="1208697"/>
          </a:xfrm>
        </p:spPr>
        <p:txBody>
          <a:bodyPr/>
          <a:lstStyle/>
          <a:p>
            <a:r>
              <a:rPr lang="en-GB" b="1" dirty="0"/>
              <a:t>Protected characteristics</a:t>
            </a:r>
          </a:p>
        </p:txBody>
      </p:sp>
      <p:sp>
        <p:nvSpPr>
          <p:cNvPr id="4" name="Footer Placeholder 3">
            <a:extLst>
              <a:ext uri="{FF2B5EF4-FFF2-40B4-BE49-F238E27FC236}">
                <a16:creationId xmlns:a16="http://schemas.microsoft.com/office/drawing/2014/main" id="{1CCF1CA5-6B2D-47C9-97BE-758A20501699}"/>
              </a:ext>
            </a:extLst>
          </p:cNvPr>
          <p:cNvSpPr>
            <a:spLocks noGrp="1"/>
          </p:cNvSpPr>
          <p:nvPr>
            <p:ph type="ftr" sz="quarter" idx="11"/>
          </p:nvPr>
        </p:nvSpPr>
        <p:spPr>
          <a:xfrm>
            <a:off x="633685" y="8176186"/>
            <a:ext cx="5486936" cy="184666"/>
          </a:xfrm>
        </p:spPr>
        <p:txBody>
          <a:bodyPr/>
          <a:lstStyle/>
          <a:p>
            <a:r>
              <a:rPr lang="en-GB"/>
              <a:t>© 2021 Capital Law Limited</a:t>
            </a:r>
            <a:endParaRPr lang="en-GB" dirty="0"/>
          </a:p>
        </p:txBody>
      </p:sp>
      <p:sp>
        <p:nvSpPr>
          <p:cNvPr id="14" name="Rectangle 13">
            <a:extLst>
              <a:ext uri="{FF2B5EF4-FFF2-40B4-BE49-F238E27FC236}">
                <a16:creationId xmlns:a16="http://schemas.microsoft.com/office/drawing/2014/main" id="{0B8BD0EE-7274-4A41-AC5E-EFB312FC53C6}"/>
              </a:ext>
            </a:extLst>
          </p:cNvPr>
          <p:cNvSpPr/>
          <p:nvPr/>
        </p:nvSpPr>
        <p:spPr>
          <a:xfrm>
            <a:off x="1153560" y="5638600"/>
            <a:ext cx="351378" cy="923330"/>
          </a:xfrm>
          <a:prstGeom prst="rect">
            <a:avLst/>
          </a:prstGeom>
          <a:noFill/>
        </p:spPr>
        <p:txBody>
          <a:bodyPr wrap="none" lIns="91440" tIns="45720" rIns="91440" bIns="45720">
            <a:spAutoFit/>
          </a:bodyPr>
          <a:lstStyle/>
          <a:p>
            <a:pPr algn="ctr"/>
            <a:r>
              <a:rPr lang="en-US" sz="5400" b="0" cap="none" spc="0" dirty="0">
                <a:ln w="0"/>
                <a:gradFill>
                  <a:gsLst>
                    <a:gs pos="21000">
                      <a:srgbClr val="53575C"/>
                    </a:gs>
                    <a:gs pos="88000">
                      <a:srgbClr val="C5C7CA"/>
                    </a:gs>
                  </a:gsLst>
                  <a:lin ang="5400000"/>
                </a:gradFill>
                <a:effectLst/>
              </a:rPr>
              <a:t> </a:t>
            </a:r>
          </a:p>
        </p:txBody>
      </p:sp>
      <p:sp>
        <p:nvSpPr>
          <p:cNvPr id="16" name="Rectangle 15">
            <a:extLst>
              <a:ext uri="{FF2B5EF4-FFF2-40B4-BE49-F238E27FC236}">
                <a16:creationId xmlns:a16="http://schemas.microsoft.com/office/drawing/2014/main" id="{5023C750-1637-467F-8ADE-798146DA323A}"/>
              </a:ext>
            </a:extLst>
          </p:cNvPr>
          <p:cNvSpPr/>
          <p:nvPr/>
        </p:nvSpPr>
        <p:spPr>
          <a:xfrm>
            <a:off x="3045733" y="3839751"/>
            <a:ext cx="360996"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 </a:t>
            </a:r>
          </a:p>
        </p:txBody>
      </p:sp>
      <p:sp>
        <p:nvSpPr>
          <p:cNvPr id="2" name="TextBox 1">
            <a:extLst>
              <a:ext uri="{FF2B5EF4-FFF2-40B4-BE49-F238E27FC236}">
                <a16:creationId xmlns:a16="http://schemas.microsoft.com/office/drawing/2014/main" id="{92001D7B-48EC-40A9-8A9E-C98A50169455}"/>
              </a:ext>
            </a:extLst>
          </p:cNvPr>
          <p:cNvSpPr txBox="1"/>
          <p:nvPr/>
        </p:nvSpPr>
        <p:spPr>
          <a:xfrm>
            <a:off x="7404698" y="1165005"/>
            <a:ext cx="7699330" cy="6740307"/>
          </a:xfrm>
          <a:prstGeom prst="rect">
            <a:avLst/>
          </a:prstGeom>
          <a:noFill/>
        </p:spPr>
        <p:txBody>
          <a:bodyPr wrap="square" rtlCol="0">
            <a:spAutoFit/>
          </a:bodyPr>
          <a:lstStyle/>
          <a:p>
            <a:r>
              <a:rPr lang="en-GB" b="1" dirty="0"/>
              <a:t>Religion or philosophical belief</a:t>
            </a:r>
            <a:r>
              <a:rPr lang="en-GB" dirty="0"/>
              <a:t>: "Religion" means any religion, and a reference to religion includes lack of religion.</a:t>
            </a:r>
          </a:p>
          <a:p>
            <a:r>
              <a:rPr lang="en-GB" dirty="0"/>
              <a:t>"Belief" means any religious or philosophical belief and a reference to belief includes lack of belief.</a:t>
            </a:r>
          </a:p>
          <a:p>
            <a:endParaRPr lang="en-GB" dirty="0"/>
          </a:p>
          <a:p>
            <a:r>
              <a:rPr lang="en-GB" b="1" dirty="0"/>
              <a:t>Pregnancy and maternity</a:t>
            </a:r>
            <a:r>
              <a:rPr lang="en-GB" dirty="0"/>
              <a:t>: there is no definition of pregnancy and maternity – but you’re only protected during the “protected period” i.e. whilst you’re pregnant and on maternity leave.</a:t>
            </a:r>
          </a:p>
          <a:p>
            <a:endParaRPr lang="en-GB" dirty="0"/>
          </a:p>
          <a:p>
            <a:r>
              <a:rPr lang="en-GB" b="1" dirty="0"/>
              <a:t>Gender reassignment</a:t>
            </a:r>
            <a:r>
              <a:rPr lang="en-GB" dirty="0"/>
              <a:t>: proposing to undergo, is undergoing or has undergone a process (or part of a process) for the purpose of reassigning the person's sex by changing physiological or other attributes of sex.</a:t>
            </a:r>
          </a:p>
          <a:p>
            <a:endParaRPr lang="en-GB" dirty="0"/>
          </a:p>
          <a:p>
            <a:r>
              <a:rPr lang="en-GB" i="1" dirty="0" err="1"/>
              <a:t>Forstater</a:t>
            </a:r>
            <a:r>
              <a:rPr lang="en-GB" i="1" dirty="0"/>
              <a:t> v CGD Europe and others</a:t>
            </a:r>
          </a:p>
          <a:p>
            <a:r>
              <a:rPr lang="en-GB" i="1" dirty="0" err="1"/>
              <a:t>Mackereth</a:t>
            </a:r>
            <a:r>
              <a:rPr lang="en-GB" i="1" dirty="0"/>
              <a:t> v Department for Work and Pensions</a:t>
            </a:r>
          </a:p>
        </p:txBody>
      </p:sp>
    </p:spTree>
    <p:extLst>
      <p:ext uri="{BB962C8B-B14F-4D97-AF65-F5344CB8AC3E}">
        <p14:creationId xmlns:p14="http://schemas.microsoft.com/office/powerpoint/2010/main" val="4102787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873337-2ED3-41EF-9E2D-70686FA32BD3}"/>
              </a:ext>
            </a:extLst>
          </p:cNvPr>
          <p:cNvSpPr>
            <a:spLocks noGrp="1"/>
          </p:cNvSpPr>
          <p:nvPr>
            <p:ph idx="1"/>
          </p:nvPr>
        </p:nvSpPr>
        <p:spPr>
          <a:xfrm>
            <a:off x="799817" y="2631054"/>
            <a:ext cx="4852827" cy="1208697"/>
          </a:xfrm>
        </p:spPr>
        <p:txBody>
          <a:bodyPr/>
          <a:lstStyle/>
          <a:p>
            <a:r>
              <a:rPr lang="en-GB" b="1" dirty="0"/>
              <a:t>Protected characteristics</a:t>
            </a:r>
          </a:p>
        </p:txBody>
      </p:sp>
      <p:sp>
        <p:nvSpPr>
          <p:cNvPr id="4" name="Footer Placeholder 3">
            <a:extLst>
              <a:ext uri="{FF2B5EF4-FFF2-40B4-BE49-F238E27FC236}">
                <a16:creationId xmlns:a16="http://schemas.microsoft.com/office/drawing/2014/main" id="{1CCF1CA5-6B2D-47C9-97BE-758A20501699}"/>
              </a:ext>
            </a:extLst>
          </p:cNvPr>
          <p:cNvSpPr>
            <a:spLocks noGrp="1"/>
          </p:cNvSpPr>
          <p:nvPr>
            <p:ph type="ftr" sz="quarter" idx="11"/>
          </p:nvPr>
        </p:nvSpPr>
        <p:spPr>
          <a:xfrm>
            <a:off x="633685" y="8176186"/>
            <a:ext cx="5486936" cy="184666"/>
          </a:xfrm>
        </p:spPr>
        <p:txBody>
          <a:bodyPr/>
          <a:lstStyle/>
          <a:p>
            <a:r>
              <a:rPr lang="en-GB"/>
              <a:t>© 2021 Capital Law Limited</a:t>
            </a:r>
            <a:endParaRPr lang="en-GB" dirty="0"/>
          </a:p>
        </p:txBody>
      </p:sp>
      <p:sp>
        <p:nvSpPr>
          <p:cNvPr id="14" name="Rectangle 13">
            <a:extLst>
              <a:ext uri="{FF2B5EF4-FFF2-40B4-BE49-F238E27FC236}">
                <a16:creationId xmlns:a16="http://schemas.microsoft.com/office/drawing/2014/main" id="{0B8BD0EE-7274-4A41-AC5E-EFB312FC53C6}"/>
              </a:ext>
            </a:extLst>
          </p:cNvPr>
          <p:cNvSpPr/>
          <p:nvPr/>
        </p:nvSpPr>
        <p:spPr>
          <a:xfrm>
            <a:off x="1153560" y="5638600"/>
            <a:ext cx="351378" cy="923330"/>
          </a:xfrm>
          <a:prstGeom prst="rect">
            <a:avLst/>
          </a:prstGeom>
          <a:noFill/>
        </p:spPr>
        <p:txBody>
          <a:bodyPr wrap="none" lIns="91440" tIns="45720" rIns="91440" bIns="45720">
            <a:spAutoFit/>
          </a:bodyPr>
          <a:lstStyle/>
          <a:p>
            <a:pPr algn="ctr"/>
            <a:r>
              <a:rPr lang="en-US" sz="5400" b="0" cap="none" spc="0" dirty="0">
                <a:ln w="0"/>
                <a:gradFill>
                  <a:gsLst>
                    <a:gs pos="21000">
                      <a:srgbClr val="53575C"/>
                    </a:gs>
                    <a:gs pos="88000">
                      <a:srgbClr val="C5C7CA"/>
                    </a:gs>
                  </a:gsLst>
                  <a:lin ang="5400000"/>
                </a:gradFill>
                <a:effectLst/>
              </a:rPr>
              <a:t> </a:t>
            </a:r>
          </a:p>
        </p:txBody>
      </p:sp>
      <p:sp>
        <p:nvSpPr>
          <p:cNvPr id="16" name="Rectangle 15">
            <a:extLst>
              <a:ext uri="{FF2B5EF4-FFF2-40B4-BE49-F238E27FC236}">
                <a16:creationId xmlns:a16="http://schemas.microsoft.com/office/drawing/2014/main" id="{5023C750-1637-467F-8ADE-798146DA323A}"/>
              </a:ext>
            </a:extLst>
          </p:cNvPr>
          <p:cNvSpPr/>
          <p:nvPr/>
        </p:nvSpPr>
        <p:spPr>
          <a:xfrm>
            <a:off x="3045733" y="3839751"/>
            <a:ext cx="360996"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 </a:t>
            </a:r>
          </a:p>
        </p:txBody>
      </p:sp>
      <p:sp>
        <p:nvSpPr>
          <p:cNvPr id="2" name="TextBox 1">
            <a:extLst>
              <a:ext uri="{FF2B5EF4-FFF2-40B4-BE49-F238E27FC236}">
                <a16:creationId xmlns:a16="http://schemas.microsoft.com/office/drawing/2014/main" id="{92001D7B-48EC-40A9-8A9E-C98A50169455}"/>
              </a:ext>
            </a:extLst>
          </p:cNvPr>
          <p:cNvSpPr txBox="1"/>
          <p:nvPr/>
        </p:nvSpPr>
        <p:spPr>
          <a:xfrm>
            <a:off x="7256206" y="1777086"/>
            <a:ext cx="7580671" cy="4524315"/>
          </a:xfrm>
          <a:prstGeom prst="rect">
            <a:avLst/>
          </a:prstGeom>
          <a:noFill/>
        </p:spPr>
        <p:txBody>
          <a:bodyPr wrap="square" rtlCol="0">
            <a:spAutoFit/>
          </a:bodyPr>
          <a:lstStyle/>
          <a:p>
            <a:r>
              <a:rPr lang="en-GB" b="1" dirty="0"/>
              <a:t>Marriage and Civil Partnership</a:t>
            </a:r>
            <a:r>
              <a:rPr lang="en-GB" dirty="0"/>
              <a:t>: all persons who are married or in a civil partnership have the protected characteristic of marriage and civil partnership. Single people and divorcees do not have this protected characteristic. </a:t>
            </a:r>
          </a:p>
          <a:p>
            <a:endParaRPr lang="en-GB" dirty="0"/>
          </a:p>
          <a:p>
            <a:r>
              <a:rPr lang="en-GB" b="1" dirty="0"/>
              <a:t>Race</a:t>
            </a:r>
            <a:r>
              <a:rPr lang="en-GB" dirty="0"/>
              <a:t>: colour, nationality, ethnic or national origins.</a:t>
            </a:r>
          </a:p>
          <a:p>
            <a:endParaRPr lang="en-GB" dirty="0"/>
          </a:p>
          <a:p>
            <a:r>
              <a:rPr lang="en-GB" b="1" dirty="0"/>
              <a:t>Disability: </a:t>
            </a:r>
            <a:r>
              <a:rPr lang="en-GB" dirty="0"/>
              <a:t>a person has a disability if they have a physical or mental impairment, and the impairment has a substantial and long-term adverse effect on their ability to carry out normal day-to-day activities.</a:t>
            </a:r>
          </a:p>
        </p:txBody>
      </p:sp>
    </p:spTree>
    <p:extLst>
      <p:ext uri="{BB962C8B-B14F-4D97-AF65-F5344CB8AC3E}">
        <p14:creationId xmlns:p14="http://schemas.microsoft.com/office/powerpoint/2010/main" val="15503094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0C342-B29D-4527-9A9E-E8D58D55F7C2}"/>
              </a:ext>
            </a:extLst>
          </p:cNvPr>
          <p:cNvSpPr>
            <a:spLocks noGrp="1"/>
          </p:cNvSpPr>
          <p:nvPr>
            <p:ph type="title"/>
          </p:nvPr>
        </p:nvSpPr>
        <p:spPr/>
        <p:txBody>
          <a:bodyPr/>
          <a:lstStyle/>
          <a:p>
            <a:endParaRPr lang="en-GB"/>
          </a:p>
        </p:txBody>
      </p:sp>
      <p:pic>
        <p:nvPicPr>
          <p:cNvPr id="8" name="Content Placeholder 7">
            <a:extLst>
              <a:ext uri="{FF2B5EF4-FFF2-40B4-BE49-F238E27FC236}">
                <a16:creationId xmlns:a16="http://schemas.microsoft.com/office/drawing/2014/main" id="{38DAEA43-6E2A-499A-936A-D5E4FD8D5139}"/>
              </a:ext>
            </a:extLst>
          </p:cNvPr>
          <p:cNvPicPr>
            <a:picLocks noGrp="1" noChangeAspect="1"/>
          </p:cNvPicPr>
          <p:nvPr>
            <p:ph idx="1"/>
          </p:nvPr>
        </p:nvPicPr>
        <p:blipFill>
          <a:blip r:embed="rId3"/>
          <a:stretch>
            <a:fillRect/>
          </a:stretch>
        </p:blipFill>
        <p:spPr>
          <a:xfrm>
            <a:off x="3005966" y="3007286"/>
            <a:ext cx="10504418" cy="2439736"/>
          </a:xfrm>
        </p:spPr>
      </p:pic>
      <p:sp>
        <p:nvSpPr>
          <p:cNvPr id="4" name="Footer Placeholder 3">
            <a:extLst>
              <a:ext uri="{FF2B5EF4-FFF2-40B4-BE49-F238E27FC236}">
                <a16:creationId xmlns:a16="http://schemas.microsoft.com/office/drawing/2014/main" id="{5DCCAAA9-29C9-4AAB-BD0C-B85671F1C9E0}"/>
              </a:ext>
            </a:extLst>
          </p:cNvPr>
          <p:cNvSpPr>
            <a:spLocks noGrp="1"/>
          </p:cNvSpPr>
          <p:nvPr>
            <p:ph type="ftr" sz="quarter" idx="11"/>
          </p:nvPr>
        </p:nvSpPr>
        <p:spPr/>
        <p:txBody>
          <a:bodyPr/>
          <a:lstStyle/>
          <a:p>
            <a:r>
              <a:rPr lang="en-GB"/>
              <a:t>© 2021 Capital Law Limited</a:t>
            </a:r>
            <a:endParaRPr lang="en-GB" dirty="0"/>
          </a:p>
        </p:txBody>
      </p:sp>
      <p:sp>
        <p:nvSpPr>
          <p:cNvPr id="5" name="Subtitle 4">
            <a:extLst>
              <a:ext uri="{FF2B5EF4-FFF2-40B4-BE49-F238E27FC236}">
                <a16:creationId xmlns:a16="http://schemas.microsoft.com/office/drawing/2014/main" id="{B49DCF00-128B-448E-86A1-62DC2ABCA925}"/>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AF397C7E-073C-4284-B910-03C17428DF0E}"/>
              </a:ext>
            </a:extLst>
          </p:cNvPr>
          <p:cNvSpPr>
            <a:spLocks noGrp="1"/>
          </p:cNvSpPr>
          <p:nvPr>
            <p:ph type="body" sz="quarter" idx="14"/>
          </p:nvPr>
        </p:nvSpPr>
        <p:spPr/>
        <p:txBody>
          <a:bodyPr/>
          <a:lstStyle/>
          <a:p>
            <a:endParaRPr lang="en-GB" dirty="0"/>
          </a:p>
        </p:txBody>
      </p:sp>
    </p:spTree>
    <p:extLst>
      <p:ext uri="{BB962C8B-B14F-4D97-AF65-F5344CB8AC3E}">
        <p14:creationId xmlns:p14="http://schemas.microsoft.com/office/powerpoint/2010/main" val="2625364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CA4BD632-6DBB-4C96-84DE-11D9619E00D8}"/>
              </a:ext>
            </a:extLst>
          </p:cNvPr>
          <p:cNvSpPr>
            <a:spLocks noGrp="1"/>
          </p:cNvSpPr>
          <p:nvPr>
            <p:ph type="ftr" sz="quarter" idx="11"/>
          </p:nvPr>
        </p:nvSpPr>
        <p:spPr/>
        <p:txBody>
          <a:bodyPr/>
          <a:lstStyle/>
          <a:p>
            <a:r>
              <a:rPr lang="en-GB"/>
              <a:t>© 2021 Capital Law Limited</a:t>
            </a:r>
            <a:endParaRPr lang="en-GB" dirty="0"/>
          </a:p>
        </p:txBody>
      </p:sp>
      <p:sp>
        <p:nvSpPr>
          <p:cNvPr id="5" name="Content Placeholder 4">
            <a:extLst>
              <a:ext uri="{FF2B5EF4-FFF2-40B4-BE49-F238E27FC236}">
                <a16:creationId xmlns:a16="http://schemas.microsoft.com/office/drawing/2014/main" id="{508DFF58-BB89-4002-8AF1-1B8652212244}"/>
              </a:ext>
            </a:extLst>
          </p:cNvPr>
          <p:cNvSpPr>
            <a:spLocks noGrp="1"/>
          </p:cNvSpPr>
          <p:nvPr>
            <p:ph idx="1"/>
          </p:nvPr>
        </p:nvSpPr>
        <p:spPr/>
        <p:txBody>
          <a:bodyPr/>
          <a:lstStyle/>
          <a:p>
            <a:r>
              <a:rPr lang="en-GB" b="1" dirty="0" err="1"/>
              <a:t>Casamitjana</a:t>
            </a:r>
            <a:r>
              <a:rPr lang="en-GB" b="1" dirty="0"/>
              <a:t> Costa v League Against Cruel Sports ET/3331129/18</a:t>
            </a:r>
          </a:p>
        </p:txBody>
      </p:sp>
      <p:sp>
        <p:nvSpPr>
          <p:cNvPr id="9" name="TextBox 8">
            <a:extLst>
              <a:ext uri="{FF2B5EF4-FFF2-40B4-BE49-F238E27FC236}">
                <a16:creationId xmlns:a16="http://schemas.microsoft.com/office/drawing/2014/main" id="{8F2C2CC3-A68C-4BCF-A7D6-90714397C5FF}"/>
              </a:ext>
            </a:extLst>
          </p:cNvPr>
          <p:cNvSpPr txBox="1"/>
          <p:nvPr/>
        </p:nvSpPr>
        <p:spPr>
          <a:xfrm>
            <a:off x="7499191" y="1972385"/>
            <a:ext cx="8124824" cy="5827236"/>
          </a:xfrm>
          <a:prstGeom prst="rect">
            <a:avLst/>
          </a:prstGeom>
          <a:noFill/>
        </p:spPr>
        <p:txBody>
          <a:bodyPr wrap="square">
            <a:spAutoFit/>
          </a:bodyPr>
          <a:lstStyle/>
          <a:p>
            <a:pPr marR="0" lvl="0" algn="l" defTabSz="1219200" rtl="0" eaLnBrk="1" fontAlgn="auto" latinLnBrk="0" hangingPunct="1">
              <a:lnSpc>
                <a:spcPct val="100000"/>
              </a:lnSpc>
              <a:spcBef>
                <a:spcPts val="0"/>
              </a:spcBef>
              <a:spcAft>
                <a:spcPts val="1050"/>
              </a:spcAft>
              <a:buClrTx/>
              <a:buSzTx/>
              <a:tabLst/>
              <a:defRPr/>
            </a:pPr>
            <a:r>
              <a:rPr kumimoji="0" lang="en-GB" sz="2400" b="0" i="0" u="none" strike="noStrike" kern="1200" cap="none" spc="0" normalizeH="0" baseline="0" noProof="0" dirty="0">
                <a:ln>
                  <a:noFill/>
                </a:ln>
                <a:solidFill>
                  <a:srgbClr val="000000"/>
                </a:solidFill>
                <a:effectLst/>
                <a:uLnTx/>
                <a:uFillTx/>
                <a:latin typeface="Georgia" panose="02040502050405020303"/>
                <a:ea typeface="+mn-ea"/>
                <a:cs typeface="+mn-cs"/>
              </a:rPr>
              <a:t>The claimant’s veganism was a philosophical belief and therefore protected. He:</a:t>
            </a:r>
          </a:p>
          <a:p>
            <a:pPr marL="342900" marR="0" lvl="0" indent="-342900" algn="l" defTabSz="1219200" rtl="0" eaLnBrk="1" fontAlgn="auto" latinLnBrk="0" hangingPunct="1">
              <a:lnSpc>
                <a:spcPct val="100000"/>
              </a:lnSpc>
              <a:spcBef>
                <a:spcPts val="0"/>
              </a:spcBef>
              <a:spcAft>
                <a:spcPts val="1050"/>
              </a:spcAft>
              <a:buClrTx/>
              <a:buSzTx/>
              <a:buFontTx/>
              <a:buChar char="-"/>
              <a:tabLst/>
              <a:defRPr/>
            </a:pPr>
            <a:r>
              <a:rPr kumimoji="0" lang="en-GB" sz="2400" b="0" i="0" u="none" strike="noStrike" kern="1200" cap="none" spc="0" normalizeH="0" baseline="0" noProof="0" dirty="0">
                <a:ln>
                  <a:noFill/>
                </a:ln>
                <a:solidFill>
                  <a:srgbClr val="000000"/>
                </a:solidFill>
                <a:effectLst/>
                <a:uLnTx/>
                <a:uFillTx/>
                <a:latin typeface="Georgia" panose="02040502050405020303"/>
                <a:ea typeface="+mn-ea"/>
                <a:cs typeface="+mn-cs"/>
              </a:rPr>
              <a:t>only worked in the field of animal protection and avoided relationships with non-vegans.</a:t>
            </a:r>
          </a:p>
          <a:p>
            <a:pPr marL="342900" marR="0" lvl="0" indent="-342900" algn="l" defTabSz="1219200" rtl="0" eaLnBrk="1" fontAlgn="auto" latinLnBrk="0" hangingPunct="1">
              <a:lnSpc>
                <a:spcPct val="100000"/>
              </a:lnSpc>
              <a:spcBef>
                <a:spcPts val="0"/>
              </a:spcBef>
              <a:spcAft>
                <a:spcPts val="1050"/>
              </a:spcAft>
              <a:buClrTx/>
              <a:buSzTx/>
              <a:buFontTx/>
              <a:buChar char="-"/>
              <a:tabLst/>
              <a:defRPr/>
            </a:pPr>
            <a:r>
              <a:rPr kumimoji="0" lang="en-GB" sz="2400" b="0" i="0" u="none" strike="noStrike" kern="1200" cap="none" spc="0" normalizeH="0" baseline="0" noProof="0" dirty="0">
                <a:ln>
                  <a:noFill/>
                </a:ln>
                <a:solidFill>
                  <a:srgbClr val="000000"/>
                </a:solidFill>
                <a:effectLst/>
                <a:uLnTx/>
                <a:uFillTx/>
                <a:latin typeface="Georgia" panose="02040502050405020303"/>
                <a:ea typeface="+mn-ea"/>
                <a:cs typeface="+mn-cs"/>
              </a:rPr>
              <a:t>ate a 100% vegan diet, avoided foods that could potentially harm animals in their production e.g. figs, and would not allow any food or product containing animal products into his home.</a:t>
            </a:r>
          </a:p>
          <a:p>
            <a:pPr marL="342900" marR="0" lvl="0" indent="-342900" algn="l" defTabSz="1219200" rtl="0" eaLnBrk="1" fontAlgn="auto" latinLnBrk="0" hangingPunct="1">
              <a:lnSpc>
                <a:spcPct val="100000"/>
              </a:lnSpc>
              <a:spcBef>
                <a:spcPts val="0"/>
              </a:spcBef>
              <a:spcAft>
                <a:spcPts val="1050"/>
              </a:spcAft>
              <a:buClrTx/>
              <a:buSzTx/>
              <a:buFontTx/>
              <a:buChar char="-"/>
              <a:tabLst/>
              <a:defRPr/>
            </a:pPr>
            <a:r>
              <a:rPr lang="en-GB" dirty="0">
                <a:solidFill>
                  <a:srgbClr val="000000"/>
                </a:solidFill>
                <a:latin typeface="Georgia" panose="02040502050405020303"/>
              </a:rPr>
              <a:t>a</a:t>
            </a:r>
            <a:r>
              <a:rPr kumimoji="0" lang="en-GB" sz="2400" b="0" i="0" u="none" strike="noStrike" kern="1200" cap="none" spc="0" normalizeH="0" baseline="0" noProof="0" dirty="0">
                <a:ln>
                  <a:noFill/>
                </a:ln>
                <a:solidFill>
                  <a:srgbClr val="000000"/>
                </a:solidFill>
                <a:effectLst/>
                <a:uLnTx/>
                <a:uFillTx/>
                <a:latin typeface="Georgia" panose="02040502050405020303"/>
                <a:ea typeface="+mn-ea"/>
                <a:cs typeface="+mn-cs"/>
              </a:rPr>
              <a:t>voided using products tested on animals, wearing animal-derived products, financial products which invested in companies that carried out animal testing, or using bank notes manufactured using animal products.</a:t>
            </a:r>
          </a:p>
          <a:p>
            <a:pPr marL="342900" marR="0" lvl="0" indent="-342900" algn="l" defTabSz="1219200" rtl="0" eaLnBrk="1" fontAlgn="auto" latinLnBrk="0" hangingPunct="1">
              <a:lnSpc>
                <a:spcPct val="100000"/>
              </a:lnSpc>
              <a:spcBef>
                <a:spcPts val="0"/>
              </a:spcBef>
              <a:spcAft>
                <a:spcPts val="1050"/>
              </a:spcAft>
              <a:buClrTx/>
              <a:buSzTx/>
              <a:buFontTx/>
              <a:buChar char="-"/>
              <a:tabLst/>
              <a:defRPr/>
            </a:pPr>
            <a:r>
              <a:rPr lang="en-GB" dirty="0">
                <a:solidFill>
                  <a:srgbClr val="000000"/>
                </a:solidFill>
                <a:latin typeface="Georgia" panose="02040502050405020303"/>
              </a:rPr>
              <a:t>w</a:t>
            </a:r>
            <a:r>
              <a:rPr kumimoji="0" lang="en-GB" sz="2400" b="0" i="0" u="none" strike="noStrike" kern="1200" cap="none" spc="0" normalizeH="0" baseline="0" noProof="0" dirty="0" err="1">
                <a:ln>
                  <a:noFill/>
                </a:ln>
                <a:solidFill>
                  <a:srgbClr val="000000"/>
                </a:solidFill>
                <a:effectLst/>
                <a:uLnTx/>
                <a:uFillTx/>
                <a:latin typeface="Georgia" panose="02040502050405020303"/>
                <a:ea typeface="+mn-ea"/>
                <a:cs typeface="+mn-cs"/>
              </a:rPr>
              <a:t>alked</a:t>
            </a:r>
            <a:r>
              <a:rPr kumimoji="0" lang="en-GB" sz="2400" b="0" i="0" u="none" strike="noStrike" kern="1200" cap="none" spc="0" normalizeH="0" baseline="0" noProof="0" dirty="0">
                <a:ln>
                  <a:noFill/>
                </a:ln>
                <a:solidFill>
                  <a:srgbClr val="000000"/>
                </a:solidFill>
                <a:effectLst/>
                <a:uLnTx/>
                <a:uFillTx/>
                <a:latin typeface="Georgia" panose="02040502050405020303"/>
                <a:ea typeface="+mn-ea"/>
                <a:cs typeface="+mn-cs"/>
              </a:rPr>
              <a:t> rather than used public transport for journeys under one hour to avoid accidental crashes with </a:t>
            </a:r>
            <a:r>
              <a:rPr kumimoji="0" lang="en-GB" sz="2400" b="0" i="0" u="none" strike="noStrike" kern="1200" cap="none" spc="0" normalizeH="0" baseline="0" noProof="0" dirty="0" err="1">
                <a:ln>
                  <a:noFill/>
                </a:ln>
                <a:solidFill>
                  <a:srgbClr val="000000"/>
                </a:solidFill>
                <a:effectLst/>
                <a:uLnTx/>
                <a:uFillTx/>
                <a:latin typeface="Georgia" panose="02040502050405020303"/>
                <a:ea typeface="+mn-ea"/>
                <a:cs typeface="+mn-cs"/>
              </a:rPr>
              <a:t>wildlif</a:t>
            </a:r>
            <a:r>
              <a:rPr lang="en-GB" dirty="0">
                <a:solidFill>
                  <a:srgbClr val="000000"/>
                </a:solidFill>
                <a:latin typeface="Georgia" panose="02040502050405020303"/>
              </a:rPr>
              <a:t>e</a:t>
            </a:r>
            <a:r>
              <a:rPr kumimoji="0" lang="en-GB" sz="2400" b="0" i="0" u="none" strike="noStrike" kern="1200" cap="none" spc="0" normalizeH="0" baseline="0" noProof="0" dirty="0">
                <a:ln>
                  <a:noFill/>
                </a:ln>
                <a:solidFill>
                  <a:srgbClr val="000000"/>
                </a:solidFill>
                <a:effectLst/>
                <a:uLnTx/>
                <a:uFillTx/>
                <a:latin typeface="Georgia" panose="02040502050405020303"/>
                <a:ea typeface="+mn-ea"/>
                <a:cs typeface="+mn-cs"/>
              </a:rPr>
              <a:t> </a:t>
            </a:r>
          </a:p>
        </p:txBody>
      </p:sp>
    </p:spTree>
    <p:extLst>
      <p:ext uri="{BB962C8B-B14F-4D97-AF65-F5344CB8AC3E}">
        <p14:creationId xmlns:p14="http://schemas.microsoft.com/office/powerpoint/2010/main" val="271717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7EFE9-5FCC-4CAA-AE73-DB035E5FCF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1A12FDD-8A8E-4999-9E93-D1E390A09329}"/>
              </a:ext>
            </a:extLst>
          </p:cNvPr>
          <p:cNvSpPr>
            <a:spLocks noGrp="1"/>
          </p:cNvSpPr>
          <p:nvPr>
            <p:ph idx="1"/>
          </p:nvPr>
        </p:nvSpPr>
        <p:spPr/>
        <p:txBody>
          <a:bodyPr/>
          <a:lstStyle/>
          <a:p>
            <a:r>
              <a:rPr lang="en-GB" b="1" dirty="0"/>
              <a:t>Protected characteristic</a:t>
            </a:r>
          </a:p>
        </p:txBody>
      </p:sp>
      <p:sp>
        <p:nvSpPr>
          <p:cNvPr id="4" name="Footer Placeholder 3">
            <a:extLst>
              <a:ext uri="{FF2B5EF4-FFF2-40B4-BE49-F238E27FC236}">
                <a16:creationId xmlns:a16="http://schemas.microsoft.com/office/drawing/2014/main" id="{9853DD74-F1DD-4173-9AF3-E31125E6756E}"/>
              </a:ext>
            </a:extLst>
          </p:cNvPr>
          <p:cNvSpPr>
            <a:spLocks noGrp="1"/>
          </p:cNvSpPr>
          <p:nvPr>
            <p:ph type="ftr" sz="quarter" idx="11"/>
          </p:nvPr>
        </p:nvSpPr>
        <p:spPr/>
        <p:txBody>
          <a:bodyPr/>
          <a:lstStyle/>
          <a:p>
            <a:r>
              <a:rPr lang="en-GB"/>
              <a:t>© 2021 Capital Law Limited</a:t>
            </a:r>
            <a:endParaRPr lang="en-GB" dirty="0"/>
          </a:p>
        </p:txBody>
      </p:sp>
      <p:sp>
        <p:nvSpPr>
          <p:cNvPr id="5" name="Subtitle 4">
            <a:extLst>
              <a:ext uri="{FF2B5EF4-FFF2-40B4-BE49-F238E27FC236}">
                <a16:creationId xmlns:a16="http://schemas.microsoft.com/office/drawing/2014/main" id="{08B9AACF-A9AA-4B70-8C7B-E33CDBE0830F}"/>
              </a:ext>
            </a:extLst>
          </p:cNvPr>
          <p:cNvSpPr>
            <a:spLocks noGrp="1"/>
          </p:cNvSpPr>
          <p:nvPr>
            <p:ph type="subTitle" idx="13"/>
          </p:nvPr>
        </p:nvSpPr>
        <p:spPr/>
        <p:txBody>
          <a:bodyPr/>
          <a:lstStyle/>
          <a:p>
            <a:endParaRPr lang="en-GB"/>
          </a:p>
        </p:txBody>
      </p:sp>
      <p:sp>
        <p:nvSpPr>
          <p:cNvPr id="7" name="Text Placeholder 5">
            <a:extLst>
              <a:ext uri="{FF2B5EF4-FFF2-40B4-BE49-F238E27FC236}">
                <a16:creationId xmlns:a16="http://schemas.microsoft.com/office/drawing/2014/main" id="{8C97D8EA-B920-447B-AFFC-B85E2652748D}"/>
              </a:ext>
            </a:extLst>
          </p:cNvPr>
          <p:cNvSpPr>
            <a:spLocks noGrp="1"/>
          </p:cNvSpPr>
          <p:nvPr>
            <p:ph type="body" sz="quarter" idx="14"/>
          </p:nvPr>
        </p:nvSpPr>
        <p:spPr>
          <a:xfrm>
            <a:off x="8258175" y="1971675"/>
            <a:ext cx="7386638" cy="5543550"/>
          </a:xfrm>
        </p:spPr>
        <p:txBody>
          <a:bodyPr/>
          <a:lstStyle/>
          <a:p>
            <a:pPr marL="342900" indent="-342900">
              <a:buFont typeface="Georgia" panose="02040502050405020303" pitchFamily="18" charset="0"/>
              <a:buChar char="─"/>
            </a:pPr>
            <a:r>
              <a:rPr lang="en-GB" b="0" dirty="0"/>
              <a:t>Less favourable treatment must be </a:t>
            </a:r>
            <a:r>
              <a:rPr lang="en-GB" b="0" i="1" dirty="0"/>
              <a:t>because of </a:t>
            </a:r>
            <a:r>
              <a:rPr lang="en-GB" b="0" dirty="0"/>
              <a:t>a protected characteristic.</a:t>
            </a:r>
          </a:p>
          <a:p>
            <a:pPr marL="342900" indent="-342900">
              <a:buFont typeface="Georgia" panose="02040502050405020303" pitchFamily="18" charset="0"/>
              <a:buChar char="─"/>
            </a:pPr>
            <a:r>
              <a:rPr lang="en-GB" b="0" dirty="0"/>
              <a:t>An employer does not need to know that they are consciously discriminating. An employee does not need to prove this to bring a claim. </a:t>
            </a:r>
          </a:p>
          <a:p>
            <a:pPr marL="342900" indent="-342900">
              <a:buFont typeface="Georgia" panose="02040502050405020303" pitchFamily="18" charset="0"/>
              <a:buChar char="─"/>
            </a:pPr>
            <a:r>
              <a:rPr lang="en-GB" b="0" dirty="0"/>
              <a:t>Unconscious or subconscious discrimination is still prohibited.</a:t>
            </a:r>
          </a:p>
        </p:txBody>
      </p:sp>
    </p:spTree>
    <p:extLst>
      <p:ext uri="{BB962C8B-B14F-4D97-AF65-F5344CB8AC3E}">
        <p14:creationId xmlns:p14="http://schemas.microsoft.com/office/powerpoint/2010/main" val="51887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BC7D10-B148-8C4C-F48A-4DE7680E5219}"/>
              </a:ext>
            </a:extLst>
          </p:cNvPr>
          <p:cNvSpPr>
            <a:spLocks noGrp="1"/>
          </p:cNvSpPr>
          <p:nvPr>
            <p:ph type="ctrTitle"/>
          </p:nvPr>
        </p:nvSpPr>
        <p:spPr>
          <a:xfrm>
            <a:off x="631990" y="2504878"/>
            <a:ext cx="7844448" cy="1606594"/>
          </a:xfrm>
        </p:spPr>
        <p:txBody>
          <a:bodyPr/>
          <a:lstStyle/>
          <a:p>
            <a:r>
              <a:rPr lang="en-GB" dirty="0"/>
              <a:t>Direct discrimination</a:t>
            </a:r>
          </a:p>
        </p:txBody>
      </p:sp>
    </p:spTree>
    <p:extLst>
      <p:ext uri="{BB962C8B-B14F-4D97-AF65-F5344CB8AC3E}">
        <p14:creationId xmlns:p14="http://schemas.microsoft.com/office/powerpoint/2010/main" val="2606824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a:xfrm>
            <a:off x="742055" y="1383105"/>
            <a:ext cx="6667340" cy="5855035"/>
          </a:xfrm>
        </p:spPr>
        <p:txBody>
          <a:bodyPr/>
          <a:lstStyle/>
          <a:p>
            <a:endParaRPr lang="en-US" dirty="0"/>
          </a:p>
          <a:p>
            <a:pPr lvl="1"/>
            <a:r>
              <a:rPr lang="en-US" dirty="0"/>
              <a:t>Direct Discrimination</a:t>
            </a:r>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a:t>© 2021 Capital Law Limited</a:t>
            </a:r>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7016426" y="1414748"/>
            <a:ext cx="8180757" cy="6825412"/>
          </a:xfrm>
        </p:spPr>
        <p:txBody>
          <a:bodyPr/>
          <a:lstStyle/>
          <a:p>
            <a:pPr marL="0" lvl="2" indent="0">
              <a:buNone/>
            </a:pPr>
            <a:endParaRPr lang="en-GB" dirty="0"/>
          </a:p>
          <a:p>
            <a:pPr marL="0" lvl="2" indent="0">
              <a:buNone/>
            </a:pPr>
            <a:r>
              <a:rPr lang="en-GB" dirty="0"/>
              <a:t>Direct Discrimination is where you are treated worse than another person or other people because:</a:t>
            </a:r>
          </a:p>
          <a:p>
            <a:pPr lvl="2">
              <a:buFontTx/>
              <a:buChar char="-"/>
            </a:pPr>
            <a:r>
              <a:rPr lang="en-GB" i="1" dirty="0"/>
              <a:t>you</a:t>
            </a:r>
            <a:r>
              <a:rPr lang="en-GB" dirty="0"/>
              <a:t> have a protected characteristic</a:t>
            </a:r>
          </a:p>
          <a:p>
            <a:pPr lvl="2">
              <a:buFontTx/>
              <a:buChar char="-"/>
            </a:pPr>
            <a:r>
              <a:rPr lang="en-GB" dirty="0"/>
              <a:t>someone </a:t>
            </a:r>
            <a:r>
              <a:rPr lang="en-GB" i="1" dirty="0"/>
              <a:t>thinks you have </a:t>
            </a:r>
            <a:r>
              <a:rPr lang="en-GB" dirty="0"/>
              <a:t>that protected characteristic (known as discrimination by perception)</a:t>
            </a:r>
          </a:p>
          <a:p>
            <a:pPr lvl="2">
              <a:buFontTx/>
              <a:buChar char="-"/>
            </a:pPr>
            <a:r>
              <a:rPr lang="en-GB" i="1" dirty="0"/>
              <a:t>you are connected to someone </a:t>
            </a:r>
            <a:r>
              <a:rPr lang="en-GB" dirty="0"/>
              <a:t>with that protected characteristic (known as discrimination by association)</a:t>
            </a:r>
          </a:p>
          <a:p>
            <a:pPr marL="0" lvl="2" indent="0">
              <a:buNone/>
            </a:pPr>
            <a:endParaRPr lang="en-GB" dirty="0"/>
          </a:p>
          <a:p>
            <a:pPr marL="0" lvl="2" indent="0">
              <a:buNone/>
            </a:pPr>
            <a:r>
              <a:rPr lang="en-GB" dirty="0"/>
              <a:t>A employee claiming direct discrimination must show that they have been treated </a:t>
            </a:r>
            <a:r>
              <a:rPr lang="en-GB" b="1" dirty="0"/>
              <a:t>less favourably </a:t>
            </a:r>
            <a:r>
              <a:rPr lang="en-GB" dirty="0"/>
              <a:t>than a </a:t>
            </a:r>
            <a:r>
              <a:rPr lang="en-GB" b="1" dirty="0"/>
              <a:t>real/ hypothetical comparator.</a:t>
            </a:r>
            <a:r>
              <a:rPr lang="en-GB" dirty="0"/>
              <a:t> </a:t>
            </a:r>
          </a:p>
          <a:p>
            <a:pPr marL="0" lvl="2" indent="0">
              <a:buNone/>
            </a:pPr>
            <a:endParaRPr lang="en-GB" dirty="0"/>
          </a:p>
          <a:p>
            <a:pPr lvl="2"/>
            <a:endParaRPr lang="en-GB" dirty="0"/>
          </a:p>
          <a:p>
            <a:endParaRPr lang="en-GB" dirty="0"/>
          </a:p>
        </p:txBody>
      </p:sp>
    </p:spTree>
    <p:extLst>
      <p:ext uri="{BB962C8B-B14F-4D97-AF65-F5344CB8AC3E}">
        <p14:creationId xmlns:p14="http://schemas.microsoft.com/office/powerpoint/2010/main" val="3396997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C32B605-19BB-42F0-BF33-233F59F4F031}"/>
              </a:ext>
            </a:extLst>
          </p:cNvPr>
          <p:cNvSpPr>
            <a:spLocks noGrp="1"/>
          </p:cNvSpPr>
          <p:nvPr>
            <p:ph idx="1"/>
          </p:nvPr>
        </p:nvSpPr>
        <p:spPr/>
        <p:txBody>
          <a:bodyPr/>
          <a:lstStyle/>
          <a:p>
            <a:r>
              <a:rPr lang="en-GB" b="1" dirty="0"/>
              <a:t>Perceived Discrimination</a:t>
            </a:r>
          </a:p>
        </p:txBody>
      </p:sp>
      <p:sp>
        <p:nvSpPr>
          <p:cNvPr id="4" name="Footer Placeholder 3">
            <a:extLst>
              <a:ext uri="{FF2B5EF4-FFF2-40B4-BE49-F238E27FC236}">
                <a16:creationId xmlns:a16="http://schemas.microsoft.com/office/drawing/2014/main" id="{AEA67F3B-5BE6-4D12-BF16-1050F03F72DF}"/>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BDBDD75B-91E8-456F-8DDF-25EBBA7D46E8}"/>
              </a:ext>
            </a:extLst>
          </p:cNvPr>
          <p:cNvSpPr>
            <a:spLocks noGrp="1"/>
          </p:cNvSpPr>
          <p:nvPr>
            <p:ph type="body" sz="quarter" idx="14"/>
          </p:nvPr>
        </p:nvSpPr>
        <p:spPr>
          <a:xfrm>
            <a:off x="7676707" y="1971347"/>
            <a:ext cx="7968106" cy="5543550"/>
          </a:xfrm>
        </p:spPr>
        <p:txBody>
          <a:bodyPr/>
          <a:lstStyle/>
          <a:p>
            <a:r>
              <a:rPr lang="en-GB" b="0" dirty="0"/>
              <a:t>Perceived discrimination is when someone treats you less favourably because of a characteristic (that is protected) which you are perceived to have.</a:t>
            </a:r>
          </a:p>
          <a:p>
            <a:endParaRPr lang="en-GB" b="0" dirty="0"/>
          </a:p>
          <a:p>
            <a:r>
              <a:rPr lang="en-GB" b="0" dirty="0"/>
              <a:t>Example from EHRC Code:</a:t>
            </a:r>
          </a:p>
          <a:p>
            <a:endParaRPr lang="en-GB" b="0" dirty="0"/>
          </a:p>
          <a:p>
            <a:r>
              <a:rPr lang="en-GB" b="0" i="1" dirty="0"/>
              <a:t>An employer rejects a job application from a white woman who he wrongly thinks is black, because she has an African-sounding name.</a:t>
            </a:r>
          </a:p>
          <a:p>
            <a:pPr marL="342900" indent="-342900">
              <a:buFont typeface="Georgia" panose="02040502050405020303" pitchFamily="18" charset="0"/>
              <a:buChar char="─"/>
            </a:pPr>
            <a:endParaRPr lang="en-GB" b="0" dirty="0"/>
          </a:p>
          <a:p>
            <a:endParaRPr lang="en-GB" b="0" dirty="0"/>
          </a:p>
        </p:txBody>
      </p:sp>
    </p:spTree>
    <p:extLst>
      <p:ext uri="{BB962C8B-B14F-4D97-AF65-F5344CB8AC3E}">
        <p14:creationId xmlns:p14="http://schemas.microsoft.com/office/powerpoint/2010/main" val="33219524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C32B605-19BB-42F0-BF33-233F59F4F031}"/>
              </a:ext>
            </a:extLst>
          </p:cNvPr>
          <p:cNvSpPr>
            <a:spLocks noGrp="1"/>
          </p:cNvSpPr>
          <p:nvPr>
            <p:ph idx="1"/>
          </p:nvPr>
        </p:nvSpPr>
        <p:spPr/>
        <p:txBody>
          <a:bodyPr/>
          <a:lstStyle/>
          <a:p>
            <a:r>
              <a:rPr lang="en-GB" b="1"/>
              <a:t>Associated Discrimination</a:t>
            </a:r>
            <a:endParaRPr lang="en-GB" b="1" dirty="0"/>
          </a:p>
        </p:txBody>
      </p:sp>
      <p:sp>
        <p:nvSpPr>
          <p:cNvPr id="4" name="Footer Placeholder 3">
            <a:extLst>
              <a:ext uri="{FF2B5EF4-FFF2-40B4-BE49-F238E27FC236}">
                <a16:creationId xmlns:a16="http://schemas.microsoft.com/office/drawing/2014/main" id="{AEA67F3B-5BE6-4D12-BF16-1050F03F72DF}"/>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BDBDD75B-91E8-456F-8DDF-25EBBA7D46E8}"/>
              </a:ext>
            </a:extLst>
          </p:cNvPr>
          <p:cNvSpPr>
            <a:spLocks noGrp="1"/>
          </p:cNvSpPr>
          <p:nvPr>
            <p:ph type="body" sz="quarter" idx="14"/>
          </p:nvPr>
        </p:nvSpPr>
        <p:spPr>
          <a:xfrm>
            <a:off x="7655909" y="1800225"/>
            <a:ext cx="7968106" cy="5543550"/>
          </a:xfrm>
        </p:spPr>
        <p:txBody>
          <a:bodyPr/>
          <a:lstStyle/>
          <a:p>
            <a:r>
              <a:rPr lang="en-GB" b="0" dirty="0"/>
              <a:t>Associated discrimination is when you are treated less favourably because a colleague, associate, family member or friend has a protected characteristic.</a:t>
            </a:r>
          </a:p>
          <a:p>
            <a:endParaRPr lang="en-GB" b="0" dirty="0"/>
          </a:p>
          <a:p>
            <a:r>
              <a:rPr lang="en-GB" b="0" dirty="0"/>
              <a:t>Example from EHRC Code :</a:t>
            </a:r>
          </a:p>
          <a:p>
            <a:r>
              <a:rPr lang="en-GB" b="0" i="1" dirty="0"/>
              <a:t>A manager treats a worker (who is heterosexual) less favourably because she has been seen out with a person who is gay</a:t>
            </a:r>
          </a:p>
          <a:p>
            <a:endParaRPr lang="en-GB" b="0" dirty="0"/>
          </a:p>
          <a:p>
            <a:r>
              <a:rPr lang="en-GB" b="0" i="1" dirty="0"/>
              <a:t>Coleman v </a:t>
            </a:r>
            <a:r>
              <a:rPr lang="en-GB" b="0" i="1" dirty="0" err="1"/>
              <a:t>Attridge</a:t>
            </a:r>
            <a:r>
              <a:rPr lang="en-GB" b="0" i="1" dirty="0"/>
              <a:t> Law: </a:t>
            </a:r>
          </a:p>
          <a:p>
            <a:r>
              <a:rPr lang="en-GB" b="0" dirty="0"/>
              <a:t>Ms Coleman was treated less favourably because she had a disabled son.</a:t>
            </a:r>
          </a:p>
          <a:p>
            <a:endParaRPr lang="en-GB" b="0" dirty="0"/>
          </a:p>
          <a:p>
            <a:endParaRPr lang="en-GB" b="0" dirty="0"/>
          </a:p>
        </p:txBody>
      </p:sp>
    </p:spTree>
    <p:extLst>
      <p:ext uri="{BB962C8B-B14F-4D97-AF65-F5344CB8AC3E}">
        <p14:creationId xmlns:p14="http://schemas.microsoft.com/office/powerpoint/2010/main" val="2136594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A9BEE3-A9FB-4CE6-8CBA-DF95082854DE}"/>
              </a:ext>
            </a:extLst>
          </p:cNvPr>
          <p:cNvSpPr>
            <a:spLocks noGrp="1"/>
          </p:cNvSpPr>
          <p:nvPr>
            <p:ph idx="1"/>
          </p:nvPr>
        </p:nvSpPr>
        <p:spPr/>
        <p:txBody>
          <a:bodyPr/>
          <a:lstStyle/>
          <a:p>
            <a:r>
              <a:rPr lang="en-GB" b="1" dirty="0"/>
              <a:t>Less favourable treatment</a:t>
            </a:r>
          </a:p>
          <a:p>
            <a:r>
              <a:rPr lang="en-GB" b="1" dirty="0"/>
              <a:t>(LFT)</a:t>
            </a:r>
          </a:p>
        </p:txBody>
      </p:sp>
      <p:sp>
        <p:nvSpPr>
          <p:cNvPr id="4" name="Footer Placeholder 3">
            <a:extLst>
              <a:ext uri="{FF2B5EF4-FFF2-40B4-BE49-F238E27FC236}">
                <a16:creationId xmlns:a16="http://schemas.microsoft.com/office/drawing/2014/main" id="{09F067E8-98C5-45AF-BE88-50E4B5D1897C}"/>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B6D95537-1299-476A-B0F3-6C7399F60CAC}"/>
              </a:ext>
            </a:extLst>
          </p:cNvPr>
          <p:cNvSpPr>
            <a:spLocks noGrp="1"/>
          </p:cNvSpPr>
          <p:nvPr>
            <p:ph type="body" sz="quarter" idx="14"/>
          </p:nvPr>
        </p:nvSpPr>
        <p:spPr>
          <a:xfrm>
            <a:off x="6953693" y="1971346"/>
            <a:ext cx="9058940" cy="6268813"/>
          </a:xfrm>
        </p:spPr>
        <p:txBody>
          <a:bodyPr/>
          <a:lstStyle/>
          <a:p>
            <a:pPr marL="342900" indent="-342900">
              <a:buFont typeface="Georgia" panose="02040502050405020303" pitchFamily="18" charset="0"/>
              <a:buChar char="─"/>
            </a:pPr>
            <a:r>
              <a:rPr lang="en-GB" b="0" dirty="0"/>
              <a:t>Treatment that puts an employee at a clear disadvantage compared with others, is usually classed as LFT. LFT could also involve being deprived of choice and opportunity.</a:t>
            </a:r>
          </a:p>
          <a:p>
            <a:pPr marL="342900" indent="-342900">
              <a:buFont typeface="Georgia" panose="02040502050405020303" pitchFamily="18" charset="0"/>
              <a:buChar char="─"/>
            </a:pPr>
            <a:r>
              <a:rPr lang="en-GB" b="0" dirty="0"/>
              <a:t>Treating two people differently does not in itself mean that one has been treated less favourably than the other.</a:t>
            </a:r>
          </a:p>
          <a:p>
            <a:pPr marL="342900" indent="-342900">
              <a:buFont typeface="Georgia" panose="02040502050405020303" pitchFamily="18" charset="0"/>
              <a:buChar char="─"/>
            </a:pPr>
            <a:r>
              <a:rPr lang="en-GB" b="0" dirty="0"/>
              <a:t>Less favourable treatment cannot be "cancelled out" by more favourable treatment.</a:t>
            </a:r>
          </a:p>
          <a:p>
            <a:pPr marL="342900" indent="-342900">
              <a:buFont typeface="Georgia" panose="02040502050405020303" pitchFamily="18" charset="0"/>
              <a:buChar char="─"/>
            </a:pPr>
            <a:endParaRPr lang="en-GB" b="0" dirty="0"/>
          </a:p>
          <a:p>
            <a:pPr marL="342900" indent="-342900">
              <a:buFont typeface="Georgia" panose="02040502050405020303" pitchFamily="18" charset="0"/>
              <a:buChar char="─"/>
            </a:pPr>
            <a:endParaRPr lang="en-GB" b="0" dirty="0"/>
          </a:p>
          <a:p>
            <a:pPr marL="342900" indent="-342900">
              <a:buFont typeface="Georgia" panose="02040502050405020303" pitchFamily="18" charset="0"/>
              <a:buChar char="─"/>
            </a:pPr>
            <a:endParaRPr lang="en-GB" b="0" dirty="0"/>
          </a:p>
          <a:p>
            <a:pPr marL="342900" indent="-342900">
              <a:buFont typeface="Georgia" panose="02040502050405020303" pitchFamily="18" charset="0"/>
              <a:buChar char="─"/>
            </a:pPr>
            <a:endParaRPr lang="en-GB" b="0" dirty="0"/>
          </a:p>
          <a:p>
            <a:pPr marL="342900" indent="-342900">
              <a:buFont typeface="Georgia" panose="02040502050405020303" pitchFamily="18" charset="0"/>
              <a:buChar char="─"/>
            </a:pPr>
            <a:endParaRPr lang="en-GB" b="0" dirty="0"/>
          </a:p>
        </p:txBody>
      </p:sp>
    </p:spTree>
    <p:extLst>
      <p:ext uri="{BB962C8B-B14F-4D97-AF65-F5344CB8AC3E}">
        <p14:creationId xmlns:p14="http://schemas.microsoft.com/office/powerpoint/2010/main" val="28634271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E20D6F-131D-4AB9-8A09-C7E2C2DB17A8}"/>
              </a:ext>
            </a:extLst>
          </p:cNvPr>
          <p:cNvSpPr>
            <a:spLocks noGrp="1"/>
          </p:cNvSpPr>
          <p:nvPr>
            <p:ph idx="1"/>
          </p:nvPr>
        </p:nvSpPr>
        <p:spPr/>
        <p:txBody>
          <a:bodyPr/>
          <a:lstStyle/>
          <a:p>
            <a:r>
              <a:rPr lang="nb-NO" b="1" dirty="0"/>
              <a:t>Smith v Rees</a:t>
            </a:r>
          </a:p>
          <a:p>
            <a:r>
              <a:rPr lang="en-GB" b="1" dirty="0"/>
              <a:t>ET/2501040/12; [2013] </a:t>
            </a:r>
            <a:r>
              <a:rPr lang="en-GB" b="1" dirty="0" err="1"/>
              <a:t>EqLR</a:t>
            </a:r>
            <a:r>
              <a:rPr lang="en-GB" b="1" dirty="0"/>
              <a:t> 74</a:t>
            </a:r>
          </a:p>
        </p:txBody>
      </p:sp>
      <p:sp>
        <p:nvSpPr>
          <p:cNvPr id="4" name="Footer Placeholder 3">
            <a:extLst>
              <a:ext uri="{FF2B5EF4-FFF2-40B4-BE49-F238E27FC236}">
                <a16:creationId xmlns:a16="http://schemas.microsoft.com/office/drawing/2014/main" id="{B05A91F9-EE50-4FD8-A2CD-AEB8F0C18B7B}"/>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340E5547-917D-4132-9206-A6C27035502A}"/>
              </a:ext>
            </a:extLst>
          </p:cNvPr>
          <p:cNvSpPr>
            <a:spLocks noGrp="1"/>
          </p:cNvSpPr>
          <p:nvPr>
            <p:ph type="body" sz="quarter" idx="14"/>
          </p:nvPr>
        </p:nvSpPr>
        <p:spPr/>
        <p:txBody>
          <a:bodyPr/>
          <a:lstStyle/>
          <a:p>
            <a:pPr marL="342900" indent="-342900">
              <a:buFontTx/>
              <a:buChar char="-"/>
            </a:pPr>
            <a:r>
              <a:rPr lang="en-GB" b="0" dirty="0"/>
              <a:t>A female employee was given a top she felt was too revealing to wear.</a:t>
            </a:r>
          </a:p>
          <a:p>
            <a:pPr marL="342900" indent="-342900">
              <a:buFontTx/>
              <a:buChar char="-"/>
            </a:pPr>
            <a:r>
              <a:rPr lang="en-GB" b="0" dirty="0"/>
              <a:t>Her employer told her not to be a prude.</a:t>
            </a:r>
          </a:p>
          <a:p>
            <a:pPr marL="342900" indent="-342900">
              <a:buFontTx/>
              <a:buChar char="-"/>
            </a:pPr>
            <a:r>
              <a:rPr lang="en-GB" b="0" dirty="0"/>
              <a:t>Her employer suggested she wear red lipstick to “tart herself up a bit”</a:t>
            </a:r>
          </a:p>
          <a:p>
            <a:pPr marL="342900" indent="-342900">
              <a:buFontTx/>
              <a:buChar char="-"/>
            </a:pPr>
            <a:r>
              <a:rPr lang="en-GB" b="0" dirty="0"/>
              <a:t>She was dismissed for not wearing her uniform. </a:t>
            </a:r>
          </a:p>
          <a:p>
            <a:pPr marL="342900" indent="-342900">
              <a:buFontTx/>
              <a:buChar char="-"/>
            </a:pPr>
            <a:r>
              <a:rPr lang="en-GB" b="0" dirty="0"/>
              <a:t>Employment Tribunal concluded that a male employee would not have been required to wear a uniform that was “skimpy and inappropriate” and therefore the waitress had been treated </a:t>
            </a:r>
            <a:r>
              <a:rPr lang="en-GB" dirty="0"/>
              <a:t>less favourably </a:t>
            </a:r>
            <a:r>
              <a:rPr lang="en-GB" b="0" dirty="0"/>
              <a:t>because of her sex. </a:t>
            </a:r>
          </a:p>
        </p:txBody>
      </p:sp>
    </p:spTree>
    <p:extLst>
      <p:ext uri="{BB962C8B-B14F-4D97-AF65-F5344CB8AC3E}">
        <p14:creationId xmlns:p14="http://schemas.microsoft.com/office/powerpoint/2010/main" val="22931515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3373E6-1E13-47FC-A574-5B2B2719EE3D}"/>
              </a:ext>
            </a:extLst>
          </p:cNvPr>
          <p:cNvSpPr>
            <a:spLocks noGrp="1"/>
          </p:cNvSpPr>
          <p:nvPr>
            <p:ph idx="1"/>
          </p:nvPr>
        </p:nvSpPr>
        <p:spPr>
          <a:xfrm>
            <a:off x="749266" y="2022384"/>
            <a:ext cx="6667340" cy="5855035"/>
          </a:xfrm>
        </p:spPr>
        <p:txBody>
          <a:bodyPr/>
          <a:lstStyle/>
          <a:p>
            <a:r>
              <a:rPr lang="en-GB" b="1" dirty="0"/>
              <a:t>Comparator</a:t>
            </a:r>
          </a:p>
        </p:txBody>
      </p:sp>
      <p:sp>
        <p:nvSpPr>
          <p:cNvPr id="4" name="Footer Placeholder 3">
            <a:extLst>
              <a:ext uri="{FF2B5EF4-FFF2-40B4-BE49-F238E27FC236}">
                <a16:creationId xmlns:a16="http://schemas.microsoft.com/office/drawing/2014/main" id="{25F7D84D-BFE9-4519-A047-7899A2AA1A20}"/>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7DEC53E5-CF01-4EC1-88B5-16EBDED8FFEC}"/>
              </a:ext>
            </a:extLst>
          </p:cNvPr>
          <p:cNvSpPr>
            <a:spLocks noGrp="1"/>
          </p:cNvSpPr>
          <p:nvPr>
            <p:ph type="body" sz="quarter" idx="14"/>
          </p:nvPr>
        </p:nvSpPr>
        <p:spPr/>
        <p:txBody>
          <a:bodyPr/>
          <a:lstStyle/>
          <a:p>
            <a:pPr marL="342900" indent="-342900">
              <a:buFont typeface="Georgia" panose="02040502050405020303" pitchFamily="18" charset="0"/>
              <a:buChar char="─"/>
            </a:pPr>
            <a:r>
              <a:rPr lang="en-GB" b="0" dirty="0"/>
              <a:t>It is not always possible to identify an actual comparator. </a:t>
            </a:r>
          </a:p>
          <a:p>
            <a:pPr marL="342900" indent="-342900">
              <a:buFont typeface="Georgia" panose="02040502050405020303" pitchFamily="18" charset="0"/>
              <a:buChar char="─"/>
            </a:pPr>
            <a:r>
              <a:rPr lang="en-GB" b="0" dirty="0"/>
              <a:t>For direct discrimination purposes, an employee does not need to show that there is an actual person with whom their treatment can legitimately be compared. </a:t>
            </a:r>
          </a:p>
          <a:p>
            <a:pPr marL="342900" indent="-342900">
              <a:buFont typeface="Georgia" panose="02040502050405020303" pitchFamily="18" charset="0"/>
              <a:buChar char="─"/>
            </a:pPr>
            <a:r>
              <a:rPr lang="en-GB" b="0" dirty="0"/>
              <a:t>Where no appropriate real comparator can be identified, the tribunal will consider whether a case could be made out based on a "hypothetical comparator”.</a:t>
            </a:r>
          </a:p>
          <a:p>
            <a:pPr marL="342900" indent="-342900">
              <a:buFont typeface="Georgia" panose="02040502050405020303" pitchFamily="18" charset="0"/>
              <a:buChar char="─"/>
            </a:pPr>
            <a:endParaRPr lang="en-GB" b="0" dirty="0"/>
          </a:p>
          <a:p>
            <a:r>
              <a:rPr lang="en-GB" b="0" dirty="0"/>
              <a:t>The comparator can be hypothetical.</a:t>
            </a:r>
          </a:p>
        </p:txBody>
      </p:sp>
    </p:spTree>
    <p:extLst>
      <p:ext uri="{BB962C8B-B14F-4D97-AF65-F5344CB8AC3E}">
        <p14:creationId xmlns:p14="http://schemas.microsoft.com/office/powerpoint/2010/main" val="29469832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578453-5C34-4B41-B670-95EFE3142763}"/>
              </a:ext>
            </a:extLst>
          </p:cNvPr>
          <p:cNvSpPr>
            <a:spLocks noGrp="1"/>
          </p:cNvSpPr>
          <p:nvPr>
            <p:ph idx="1"/>
          </p:nvPr>
        </p:nvSpPr>
        <p:spPr>
          <a:xfrm>
            <a:off x="633574" y="1963242"/>
            <a:ext cx="6667340" cy="5855035"/>
          </a:xfrm>
        </p:spPr>
        <p:txBody>
          <a:bodyPr/>
          <a:lstStyle/>
          <a:p>
            <a:r>
              <a:rPr lang="en-GB" b="1" dirty="0"/>
              <a:t>Comparator</a:t>
            </a:r>
          </a:p>
          <a:p>
            <a:r>
              <a:rPr lang="en-GB" b="1" dirty="0"/>
              <a:t>Case study</a:t>
            </a:r>
          </a:p>
        </p:txBody>
      </p:sp>
      <p:sp>
        <p:nvSpPr>
          <p:cNvPr id="4" name="Footer Placeholder 3">
            <a:extLst>
              <a:ext uri="{FF2B5EF4-FFF2-40B4-BE49-F238E27FC236}">
                <a16:creationId xmlns:a16="http://schemas.microsoft.com/office/drawing/2014/main" id="{DD5CA409-B5B8-4EB2-AD14-E25985B68F5B}"/>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21BC69D7-7661-49D5-92EA-B5BF966B3ED5}"/>
              </a:ext>
            </a:extLst>
          </p:cNvPr>
          <p:cNvSpPr>
            <a:spLocks noGrp="1"/>
          </p:cNvSpPr>
          <p:nvPr>
            <p:ph type="body" sz="quarter" idx="14"/>
          </p:nvPr>
        </p:nvSpPr>
        <p:spPr>
          <a:xfrm>
            <a:off x="7300914" y="1558607"/>
            <a:ext cx="8343900" cy="6268813"/>
          </a:xfrm>
        </p:spPr>
        <p:txBody>
          <a:bodyPr/>
          <a:lstStyle/>
          <a:p>
            <a:pPr marL="342900" indent="-342900">
              <a:buFont typeface="Georgia" panose="02040502050405020303" pitchFamily="18" charset="0"/>
              <a:buChar char="─"/>
            </a:pPr>
            <a:r>
              <a:rPr lang="en-GB" b="0" dirty="0"/>
              <a:t>Jessica </a:t>
            </a:r>
            <a:r>
              <a:rPr lang="en-GB" b="0" dirty="0" err="1"/>
              <a:t>Sturgent</a:t>
            </a:r>
            <a:r>
              <a:rPr lang="en-GB" b="0" dirty="0"/>
              <a:t>, a shop worker is 2 months pregnant.</a:t>
            </a:r>
          </a:p>
          <a:p>
            <a:pPr marL="342900" indent="-342900">
              <a:buFont typeface="Georgia" panose="02040502050405020303" pitchFamily="18" charset="0"/>
              <a:buChar char="─"/>
            </a:pPr>
            <a:r>
              <a:rPr lang="en-GB" b="0" dirty="0"/>
              <a:t>She makes a mistake on the till, resulting in a small financial loss to her employer </a:t>
            </a:r>
            <a:r>
              <a:rPr lang="en-GB" b="0" dirty="0" err="1"/>
              <a:t>Noris</a:t>
            </a:r>
            <a:r>
              <a:rPr lang="en-GB" b="0" dirty="0"/>
              <a:t> Bronson. </a:t>
            </a:r>
            <a:r>
              <a:rPr lang="en-GB" b="0" dirty="0" err="1"/>
              <a:t>Noris</a:t>
            </a:r>
            <a:r>
              <a:rPr lang="en-GB" b="0" dirty="0"/>
              <a:t> then dismisses Jessica. The situation has not arisen before, so there is no actual comparator. </a:t>
            </a:r>
          </a:p>
          <a:p>
            <a:pPr marL="342900" indent="-342900">
              <a:buFont typeface="Georgia" panose="02040502050405020303" pitchFamily="18" charset="0"/>
              <a:buChar char="─"/>
            </a:pPr>
            <a:r>
              <a:rPr lang="en-GB" b="0" dirty="0"/>
              <a:t>However 4 months earlier, </a:t>
            </a:r>
            <a:r>
              <a:rPr lang="en-GB" b="0" dirty="0" err="1"/>
              <a:t>Noris</a:t>
            </a:r>
            <a:r>
              <a:rPr lang="en-GB" b="0" dirty="0"/>
              <a:t> gave a written warning to another worker Clark Drakeford for taking stock ( four bottles of lager) home without permission. </a:t>
            </a:r>
          </a:p>
          <a:p>
            <a:pPr marL="342900" indent="-342900">
              <a:buFont typeface="Georgia" panose="02040502050405020303" pitchFamily="18" charset="0"/>
              <a:buChar char="─"/>
            </a:pPr>
            <a:r>
              <a:rPr lang="en-GB" dirty="0"/>
              <a:t>Could Clark’s treatment be used as evidence that </a:t>
            </a:r>
            <a:r>
              <a:rPr lang="en-GB" dirty="0" err="1"/>
              <a:t>Noris</a:t>
            </a:r>
            <a:r>
              <a:rPr lang="en-GB" dirty="0"/>
              <a:t> would not have dismissed a hypothetical worker who is not pregnant for making an error on the </a:t>
            </a:r>
            <a:r>
              <a:rPr lang="en-GB"/>
              <a:t>till?</a:t>
            </a:r>
            <a:endParaRPr lang="en-GB" dirty="0"/>
          </a:p>
        </p:txBody>
      </p:sp>
    </p:spTree>
    <p:extLst>
      <p:ext uri="{BB962C8B-B14F-4D97-AF65-F5344CB8AC3E}">
        <p14:creationId xmlns:p14="http://schemas.microsoft.com/office/powerpoint/2010/main" val="1599159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196DE-016F-4F82-B7CC-A90AE1B4F33D}"/>
              </a:ext>
            </a:extLst>
          </p:cNvPr>
          <p:cNvSpPr>
            <a:spLocks noGrp="1"/>
          </p:cNvSpPr>
          <p:nvPr>
            <p:ph type="ctrTitle"/>
          </p:nvPr>
        </p:nvSpPr>
        <p:spPr/>
        <p:txBody>
          <a:bodyPr/>
          <a:lstStyle/>
          <a:p>
            <a:r>
              <a:rPr lang="en-GB" dirty="0"/>
              <a:t>Indirect discrimination</a:t>
            </a:r>
          </a:p>
        </p:txBody>
      </p:sp>
    </p:spTree>
    <p:extLst>
      <p:ext uri="{BB962C8B-B14F-4D97-AF65-F5344CB8AC3E}">
        <p14:creationId xmlns:p14="http://schemas.microsoft.com/office/powerpoint/2010/main" val="18484653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B7411E-7CDD-40AB-8232-2E9493C155E9}"/>
              </a:ext>
            </a:extLst>
          </p:cNvPr>
          <p:cNvSpPr>
            <a:spLocks noGrp="1"/>
          </p:cNvSpPr>
          <p:nvPr>
            <p:ph idx="1"/>
          </p:nvPr>
        </p:nvSpPr>
        <p:spPr>
          <a:xfrm>
            <a:off x="633685" y="2250869"/>
            <a:ext cx="6667340" cy="5855035"/>
          </a:xfrm>
        </p:spPr>
        <p:txBody>
          <a:bodyPr/>
          <a:lstStyle/>
          <a:p>
            <a:r>
              <a:rPr lang="en-GB" b="1" dirty="0"/>
              <a:t>Indirect discrimination</a:t>
            </a:r>
          </a:p>
        </p:txBody>
      </p:sp>
      <p:sp>
        <p:nvSpPr>
          <p:cNvPr id="4" name="Footer Placeholder 3">
            <a:extLst>
              <a:ext uri="{FF2B5EF4-FFF2-40B4-BE49-F238E27FC236}">
                <a16:creationId xmlns:a16="http://schemas.microsoft.com/office/drawing/2014/main" id="{BD0B554C-4321-4B20-AE23-E55484FEFE0E}"/>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8BFA5BDD-FC82-40FF-9453-32FB114F00FD}"/>
              </a:ext>
            </a:extLst>
          </p:cNvPr>
          <p:cNvSpPr>
            <a:spLocks noGrp="1"/>
          </p:cNvSpPr>
          <p:nvPr>
            <p:ph type="body" sz="quarter" idx="14"/>
          </p:nvPr>
        </p:nvSpPr>
        <p:spPr>
          <a:xfrm>
            <a:off x="7383831" y="1576487"/>
            <a:ext cx="7670394" cy="6756006"/>
          </a:xfrm>
        </p:spPr>
        <p:txBody>
          <a:bodyPr/>
          <a:lstStyle/>
          <a:p>
            <a:r>
              <a:rPr lang="en-GB" b="0" dirty="0"/>
              <a:t>Indirect discrimination happens when there is a provision, criterion or practice that applies in the same way for everybody but disadvantages a group of people.</a:t>
            </a:r>
          </a:p>
          <a:p>
            <a:endParaRPr lang="en-GB" b="0" dirty="0"/>
          </a:p>
          <a:p>
            <a:r>
              <a:rPr lang="en-GB" b="0" dirty="0"/>
              <a:t>It unfairly affects a group who share a protected characteristic and are put at a particular disadvantage. </a:t>
            </a:r>
          </a:p>
          <a:p>
            <a:endParaRPr lang="en-GB" b="0" dirty="0"/>
          </a:p>
          <a:p>
            <a:r>
              <a:rPr lang="en-GB" b="0" dirty="0"/>
              <a:t>Indirect discrimination can be defended if the employer can show that the provision, criterion or practice is a </a:t>
            </a:r>
            <a:r>
              <a:rPr lang="en-GB" b="0" i="1" dirty="0"/>
              <a:t>proportionate means of achieving a legitimate aim</a:t>
            </a:r>
            <a:r>
              <a:rPr lang="en-GB" b="0" dirty="0"/>
              <a:t>.</a:t>
            </a:r>
          </a:p>
          <a:p>
            <a:endParaRPr lang="en-GB" b="0" dirty="0"/>
          </a:p>
          <a:p>
            <a:pPr marL="342900" indent="-342900">
              <a:buFont typeface="Georgia" panose="02040502050405020303" pitchFamily="18" charset="0"/>
              <a:buChar char="─"/>
            </a:pPr>
            <a:endParaRPr lang="en-GB" b="0" dirty="0"/>
          </a:p>
        </p:txBody>
      </p:sp>
    </p:spTree>
    <p:extLst>
      <p:ext uri="{BB962C8B-B14F-4D97-AF65-F5344CB8AC3E}">
        <p14:creationId xmlns:p14="http://schemas.microsoft.com/office/powerpoint/2010/main" val="2756480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84AF21-057D-4B31-BCB2-814C1A50C610}"/>
              </a:ext>
            </a:extLst>
          </p:cNvPr>
          <p:cNvSpPr>
            <a:spLocks noGrp="1"/>
          </p:cNvSpPr>
          <p:nvPr>
            <p:ph idx="1"/>
          </p:nvPr>
        </p:nvSpPr>
        <p:spPr/>
        <p:txBody>
          <a:bodyPr/>
          <a:lstStyle/>
          <a:p>
            <a:r>
              <a:rPr lang="en-GB" b="1" dirty="0"/>
              <a:t>PCP </a:t>
            </a:r>
          </a:p>
          <a:p>
            <a:r>
              <a:rPr lang="en-GB" b="1" dirty="0"/>
              <a:t>Case study</a:t>
            </a:r>
          </a:p>
        </p:txBody>
      </p:sp>
      <p:sp>
        <p:nvSpPr>
          <p:cNvPr id="4" name="Footer Placeholder 3">
            <a:extLst>
              <a:ext uri="{FF2B5EF4-FFF2-40B4-BE49-F238E27FC236}">
                <a16:creationId xmlns:a16="http://schemas.microsoft.com/office/drawing/2014/main" id="{FED456CE-2933-4267-8796-0FEF6B6E082C}"/>
              </a:ext>
            </a:extLst>
          </p:cNvPr>
          <p:cNvSpPr>
            <a:spLocks noGrp="1"/>
          </p:cNvSpPr>
          <p:nvPr>
            <p:ph type="ftr" sz="quarter" idx="11"/>
          </p:nvPr>
        </p:nvSpPr>
        <p:spPr/>
        <p:txBody>
          <a:bodyPr/>
          <a:lstStyle/>
          <a:p>
            <a:r>
              <a:rPr lang="en-GB"/>
              <a:t>© 2021 Capital Law Limited</a:t>
            </a:r>
            <a:endParaRPr lang="en-GB" dirty="0"/>
          </a:p>
        </p:txBody>
      </p:sp>
      <p:sp>
        <p:nvSpPr>
          <p:cNvPr id="5" name="Text Placeholder 4">
            <a:extLst>
              <a:ext uri="{FF2B5EF4-FFF2-40B4-BE49-F238E27FC236}">
                <a16:creationId xmlns:a16="http://schemas.microsoft.com/office/drawing/2014/main" id="{1D224E89-1D2D-4BF3-A9B2-147F64DF7609}"/>
              </a:ext>
            </a:extLst>
          </p:cNvPr>
          <p:cNvSpPr>
            <a:spLocks noGrp="1"/>
          </p:cNvSpPr>
          <p:nvPr>
            <p:ph type="body" sz="quarter" idx="14"/>
          </p:nvPr>
        </p:nvSpPr>
        <p:spPr>
          <a:xfrm>
            <a:off x="7432265" y="1476581"/>
            <a:ext cx="7386638" cy="5543550"/>
          </a:xfrm>
        </p:spPr>
        <p:txBody>
          <a:bodyPr/>
          <a:lstStyle/>
          <a:p>
            <a:r>
              <a:rPr lang="en-GB" b="0" dirty="0"/>
              <a:t>Is a beard ban discriminatory?</a:t>
            </a:r>
          </a:p>
          <a:p>
            <a:r>
              <a:rPr lang="en-GB" b="0" dirty="0"/>
              <a:t>Mears construction banned its workers from having beards, citing health and safety grounds.</a:t>
            </a:r>
          </a:p>
          <a:p>
            <a:r>
              <a:rPr lang="en-GB" b="0" dirty="0"/>
              <a:t>Unite criticised the decision saying:</a:t>
            </a:r>
          </a:p>
          <a:p>
            <a:r>
              <a:rPr lang="en-GB" b="0" dirty="0"/>
              <a:t>“</a:t>
            </a:r>
            <a:r>
              <a:rPr lang="en-GB" b="0" i="1" dirty="0"/>
              <a:t>The arrogance of Mears is hair-raising</a:t>
            </a:r>
            <a:r>
              <a:rPr lang="en-GB" b="0" dirty="0"/>
              <a:t>.”</a:t>
            </a:r>
          </a:p>
        </p:txBody>
      </p:sp>
      <p:pic>
        <p:nvPicPr>
          <p:cNvPr id="8" name="Picture 7" descr="A red and white sign&#10;&#10;Description automatically generated with low confidence">
            <a:extLst>
              <a:ext uri="{FF2B5EF4-FFF2-40B4-BE49-F238E27FC236}">
                <a16:creationId xmlns:a16="http://schemas.microsoft.com/office/drawing/2014/main" id="{EB23E03D-92F9-493E-A43A-71EB97CDB399}"/>
              </a:ext>
            </a:extLst>
          </p:cNvPr>
          <p:cNvPicPr>
            <a:picLocks noChangeAspect="1"/>
          </p:cNvPicPr>
          <p:nvPr/>
        </p:nvPicPr>
        <p:blipFill>
          <a:blip r:embed="rId3"/>
          <a:stretch>
            <a:fillRect/>
          </a:stretch>
        </p:blipFill>
        <p:spPr>
          <a:xfrm>
            <a:off x="7432265" y="4290568"/>
            <a:ext cx="7079225" cy="3376851"/>
          </a:xfrm>
          <a:prstGeom prst="rect">
            <a:avLst/>
          </a:prstGeom>
        </p:spPr>
      </p:pic>
    </p:spTree>
    <p:extLst>
      <p:ext uri="{BB962C8B-B14F-4D97-AF65-F5344CB8AC3E}">
        <p14:creationId xmlns:p14="http://schemas.microsoft.com/office/powerpoint/2010/main" val="3113613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2C6863-5DD9-420A-A0EB-9A0F9E2AACA7}"/>
              </a:ext>
            </a:extLst>
          </p:cNvPr>
          <p:cNvSpPr>
            <a:spLocks noGrp="1"/>
          </p:cNvSpPr>
          <p:nvPr>
            <p:ph idx="1"/>
          </p:nvPr>
        </p:nvSpPr>
        <p:spPr>
          <a:xfrm>
            <a:off x="633685" y="1937426"/>
            <a:ext cx="6667340" cy="5855035"/>
          </a:xfrm>
        </p:spPr>
        <p:txBody>
          <a:bodyPr/>
          <a:lstStyle/>
          <a:p>
            <a:r>
              <a:rPr lang="en-GB" b="1" dirty="0"/>
              <a:t>Claimant’s disadvantage</a:t>
            </a:r>
          </a:p>
        </p:txBody>
      </p:sp>
      <p:sp>
        <p:nvSpPr>
          <p:cNvPr id="4" name="Footer Placeholder 3">
            <a:extLst>
              <a:ext uri="{FF2B5EF4-FFF2-40B4-BE49-F238E27FC236}">
                <a16:creationId xmlns:a16="http://schemas.microsoft.com/office/drawing/2014/main" id="{6A0C65A0-C05A-4C36-9637-8495F030DAF5}"/>
              </a:ext>
            </a:extLst>
          </p:cNvPr>
          <p:cNvSpPr>
            <a:spLocks noGrp="1"/>
          </p:cNvSpPr>
          <p:nvPr>
            <p:ph type="ftr" sz="quarter" idx="11"/>
          </p:nvPr>
        </p:nvSpPr>
        <p:spPr/>
        <p:txBody>
          <a:bodyPr/>
          <a:lstStyle/>
          <a:p>
            <a:r>
              <a:rPr lang="en-GB"/>
              <a:t>© 2021 Capital Law Limited</a:t>
            </a:r>
            <a:endParaRPr lang="en-GB" dirty="0"/>
          </a:p>
        </p:txBody>
      </p:sp>
      <p:sp>
        <p:nvSpPr>
          <p:cNvPr id="7" name="Rectangle 6">
            <a:extLst>
              <a:ext uri="{FF2B5EF4-FFF2-40B4-BE49-F238E27FC236}">
                <a16:creationId xmlns:a16="http://schemas.microsoft.com/office/drawing/2014/main" id="{7EEB4D85-A883-4378-9E35-8483E6594F4C}"/>
              </a:ext>
            </a:extLst>
          </p:cNvPr>
          <p:cNvSpPr/>
          <p:nvPr/>
        </p:nvSpPr>
        <p:spPr>
          <a:xfrm>
            <a:off x="7018594" y="1897950"/>
            <a:ext cx="7759290" cy="3139321"/>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r>
              <a:rPr lang="en-GB" cap="none" spc="0" dirty="0">
                <a:ln/>
                <a:solidFill>
                  <a:schemeClr val="accent1">
                    <a:lumMod val="75000"/>
                  </a:schemeClr>
                </a:solidFill>
                <a:effectLst/>
              </a:rPr>
              <a:t>The PCP that puts members of a protected group at a particular disadvantage must also put (or would put) the claimant at that disadvantage.</a:t>
            </a:r>
          </a:p>
          <a:p>
            <a:endParaRPr lang="en-GB" dirty="0">
              <a:ln/>
              <a:solidFill>
                <a:schemeClr val="accent1">
                  <a:lumMod val="75000"/>
                </a:schemeClr>
              </a:solidFill>
            </a:endParaRPr>
          </a:p>
          <a:p>
            <a:r>
              <a:rPr lang="en-GB" cap="none" spc="0" dirty="0">
                <a:ln/>
                <a:solidFill>
                  <a:schemeClr val="accent1">
                    <a:lumMod val="75000"/>
                  </a:schemeClr>
                </a:solidFill>
                <a:effectLst/>
              </a:rPr>
              <a:t>Applicants who only apply for a job to bring a claim will not be protected under the law..</a:t>
            </a:r>
          </a:p>
          <a:p>
            <a:endParaRPr lang="en-GB" sz="5400" dirty="0">
              <a:ln/>
              <a:solidFill>
                <a:schemeClr val="accent1">
                  <a:lumMod val="75000"/>
                </a:schemeClr>
              </a:solidFill>
            </a:endParaRPr>
          </a:p>
        </p:txBody>
      </p:sp>
    </p:spTree>
    <p:extLst>
      <p:ext uri="{BB962C8B-B14F-4D97-AF65-F5344CB8AC3E}">
        <p14:creationId xmlns:p14="http://schemas.microsoft.com/office/powerpoint/2010/main" val="3238245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DE3DB-B312-41D9-89F8-C6EBA886740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07BA08E-2DC0-4023-9E95-265D3C697894}"/>
              </a:ext>
            </a:extLst>
          </p:cNvPr>
          <p:cNvSpPr>
            <a:spLocks noGrp="1"/>
          </p:cNvSpPr>
          <p:nvPr>
            <p:ph idx="1"/>
          </p:nvPr>
        </p:nvSpPr>
        <p:spPr/>
        <p:txBody>
          <a:bodyPr/>
          <a:lstStyle/>
          <a:p>
            <a:r>
              <a:rPr lang="en-GB" b="1" dirty="0"/>
              <a:t>Genuine occupational requirement</a:t>
            </a:r>
          </a:p>
        </p:txBody>
      </p:sp>
      <p:sp>
        <p:nvSpPr>
          <p:cNvPr id="4" name="Footer Placeholder 3">
            <a:extLst>
              <a:ext uri="{FF2B5EF4-FFF2-40B4-BE49-F238E27FC236}">
                <a16:creationId xmlns:a16="http://schemas.microsoft.com/office/drawing/2014/main" id="{81539A75-5C4B-4E1C-A685-7196FA550D86}"/>
              </a:ext>
            </a:extLst>
          </p:cNvPr>
          <p:cNvSpPr>
            <a:spLocks noGrp="1"/>
          </p:cNvSpPr>
          <p:nvPr>
            <p:ph type="ftr" sz="quarter" idx="11"/>
          </p:nvPr>
        </p:nvSpPr>
        <p:spPr/>
        <p:txBody>
          <a:bodyPr/>
          <a:lstStyle/>
          <a:p>
            <a:r>
              <a:rPr lang="en-GB"/>
              <a:t>© 2021 Capital Law Limited</a:t>
            </a:r>
            <a:endParaRPr lang="en-GB" dirty="0"/>
          </a:p>
        </p:txBody>
      </p:sp>
      <p:sp>
        <p:nvSpPr>
          <p:cNvPr id="5" name="Subtitle 4">
            <a:extLst>
              <a:ext uri="{FF2B5EF4-FFF2-40B4-BE49-F238E27FC236}">
                <a16:creationId xmlns:a16="http://schemas.microsoft.com/office/drawing/2014/main" id="{E0A37CB0-62DE-4F3A-98FA-B457A992E28D}"/>
              </a:ext>
            </a:extLst>
          </p:cNvPr>
          <p:cNvSpPr>
            <a:spLocks noGrp="1"/>
          </p:cNvSpPr>
          <p:nvPr>
            <p:ph type="subTitle" idx="13"/>
          </p:nvPr>
        </p:nvSpPr>
        <p:spPr/>
        <p:txBody>
          <a:bodyPr/>
          <a:lstStyle/>
          <a:p>
            <a:endParaRPr lang="en-GB"/>
          </a:p>
        </p:txBody>
      </p:sp>
      <p:pic>
        <p:nvPicPr>
          <p:cNvPr id="10" name="Picture 9" descr="Text, letter&#10;&#10;Description automatically generated">
            <a:extLst>
              <a:ext uri="{FF2B5EF4-FFF2-40B4-BE49-F238E27FC236}">
                <a16:creationId xmlns:a16="http://schemas.microsoft.com/office/drawing/2014/main" id="{F8F57402-7276-426D-A904-EE1F6A69F1C7}"/>
              </a:ext>
            </a:extLst>
          </p:cNvPr>
          <p:cNvPicPr>
            <a:picLocks noChangeAspect="1"/>
          </p:cNvPicPr>
          <p:nvPr/>
        </p:nvPicPr>
        <p:blipFill>
          <a:blip r:embed="rId3"/>
          <a:stretch>
            <a:fillRect/>
          </a:stretch>
        </p:blipFill>
        <p:spPr>
          <a:xfrm>
            <a:off x="9933756" y="974532"/>
            <a:ext cx="4678669" cy="6740207"/>
          </a:xfrm>
          <a:prstGeom prst="rect">
            <a:avLst/>
          </a:prstGeom>
        </p:spPr>
      </p:pic>
    </p:spTree>
    <p:extLst>
      <p:ext uri="{BB962C8B-B14F-4D97-AF65-F5344CB8AC3E}">
        <p14:creationId xmlns:p14="http://schemas.microsoft.com/office/powerpoint/2010/main" val="27182802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2C6863-5DD9-420A-A0EB-9A0F9E2AACA7}"/>
              </a:ext>
            </a:extLst>
          </p:cNvPr>
          <p:cNvSpPr>
            <a:spLocks noGrp="1"/>
          </p:cNvSpPr>
          <p:nvPr>
            <p:ph idx="1"/>
          </p:nvPr>
        </p:nvSpPr>
        <p:spPr>
          <a:xfrm>
            <a:off x="813594" y="2305592"/>
            <a:ext cx="6398367" cy="5855035"/>
          </a:xfrm>
        </p:spPr>
        <p:txBody>
          <a:bodyPr/>
          <a:lstStyle/>
          <a:p>
            <a:r>
              <a:rPr lang="en-GB" b="1" dirty="0"/>
              <a:t>Positive discrimination/</a:t>
            </a:r>
          </a:p>
          <a:p>
            <a:r>
              <a:rPr lang="en-GB" b="1" dirty="0"/>
              <a:t>action in recruitment</a:t>
            </a:r>
          </a:p>
        </p:txBody>
      </p:sp>
      <p:sp>
        <p:nvSpPr>
          <p:cNvPr id="4" name="Footer Placeholder 3">
            <a:extLst>
              <a:ext uri="{FF2B5EF4-FFF2-40B4-BE49-F238E27FC236}">
                <a16:creationId xmlns:a16="http://schemas.microsoft.com/office/drawing/2014/main" id="{6A0C65A0-C05A-4C36-9637-8495F030DAF5}"/>
              </a:ext>
            </a:extLst>
          </p:cNvPr>
          <p:cNvSpPr>
            <a:spLocks noGrp="1"/>
          </p:cNvSpPr>
          <p:nvPr>
            <p:ph type="ftr" sz="quarter" idx="11"/>
          </p:nvPr>
        </p:nvSpPr>
        <p:spPr/>
        <p:txBody>
          <a:bodyPr/>
          <a:lstStyle/>
          <a:p>
            <a:r>
              <a:rPr lang="en-GB"/>
              <a:t>© 2021 Capital Law Limited</a:t>
            </a:r>
            <a:endParaRPr lang="en-GB" dirty="0"/>
          </a:p>
        </p:txBody>
      </p:sp>
      <p:sp>
        <p:nvSpPr>
          <p:cNvPr id="7" name="Rectangle 6">
            <a:extLst>
              <a:ext uri="{FF2B5EF4-FFF2-40B4-BE49-F238E27FC236}">
                <a16:creationId xmlns:a16="http://schemas.microsoft.com/office/drawing/2014/main" id="{7EEB4D85-A883-4378-9E35-8483E6594F4C}"/>
              </a:ext>
            </a:extLst>
          </p:cNvPr>
          <p:cNvSpPr/>
          <p:nvPr/>
        </p:nvSpPr>
        <p:spPr>
          <a:xfrm>
            <a:off x="6579617" y="1368768"/>
            <a:ext cx="8864377" cy="8771632"/>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r>
              <a:rPr lang="en-GB" cap="none" spc="0" dirty="0">
                <a:ln/>
                <a:effectLst/>
              </a:rPr>
              <a:t>Positive discrimination occurs where a disadvantaged or under-represented group that share a protected characteristic are treated preferentially in order to address inequality</a:t>
            </a:r>
            <a:endParaRPr lang="en-GB" dirty="0">
              <a:ln/>
            </a:endParaRPr>
          </a:p>
          <a:p>
            <a:endParaRPr lang="en-GB" b="1" cap="none" spc="0" dirty="0">
              <a:ln/>
              <a:effectLst/>
            </a:endParaRPr>
          </a:p>
          <a:p>
            <a:r>
              <a:rPr lang="en-GB" cap="none" spc="0" dirty="0">
                <a:ln/>
                <a:effectLst/>
              </a:rPr>
              <a:t>Positive discrimination is unlawful (except in relation to disabilities)</a:t>
            </a:r>
            <a:r>
              <a:rPr lang="en-GB" dirty="0">
                <a:ln/>
              </a:rPr>
              <a:t>, HOWEVER, positive action (in the circumstances set out in the Equality Act 2010) is permitted</a:t>
            </a:r>
          </a:p>
          <a:p>
            <a:endParaRPr lang="en-GB" dirty="0">
              <a:ln/>
            </a:endParaRPr>
          </a:p>
          <a:p>
            <a:r>
              <a:rPr lang="en-GB" dirty="0"/>
              <a:t>Positive action in recruitment is only allowed where:</a:t>
            </a:r>
          </a:p>
          <a:p>
            <a:endParaRPr lang="en-GB" dirty="0"/>
          </a:p>
          <a:p>
            <a:pPr marL="342900" indent="-342900">
              <a:buFontTx/>
              <a:buChar char="-"/>
            </a:pPr>
            <a:r>
              <a:rPr lang="en-GB" dirty="0"/>
              <a:t>A is as qualified as B to be recruited or promoted</a:t>
            </a:r>
          </a:p>
          <a:p>
            <a:pPr marL="342900" indent="-342900">
              <a:buFontTx/>
              <a:buChar char="-"/>
            </a:pPr>
            <a:r>
              <a:rPr lang="en-GB" dirty="0"/>
              <a:t>The employer does not have a policy of treating persons who share the protected characteristic more favourably in connection with recruitment or promotion than persons who do not share it</a:t>
            </a:r>
          </a:p>
          <a:p>
            <a:pPr marL="342900" indent="-342900">
              <a:buFontTx/>
              <a:buChar char="-"/>
            </a:pPr>
            <a:r>
              <a:rPr lang="en-GB" dirty="0"/>
              <a:t>Taking the action is a proportionate means of achieving a legitimate aim</a:t>
            </a:r>
          </a:p>
          <a:p>
            <a:endParaRPr lang="en-GB" cap="none" spc="0" dirty="0">
              <a:ln/>
              <a:effectLst/>
            </a:endParaRPr>
          </a:p>
          <a:p>
            <a:endParaRPr lang="en-GB" cap="none" spc="0" dirty="0">
              <a:ln/>
              <a:solidFill>
                <a:schemeClr val="accent1">
                  <a:lumMod val="75000"/>
                </a:schemeClr>
              </a:solidFill>
              <a:effectLst/>
            </a:endParaRPr>
          </a:p>
          <a:p>
            <a:endParaRPr lang="en-GB" sz="5400" dirty="0">
              <a:ln/>
              <a:solidFill>
                <a:schemeClr val="accent1">
                  <a:lumMod val="75000"/>
                </a:schemeClr>
              </a:solidFill>
            </a:endParaRPr>
          </a:p>
          <a:p>
            <a:endParaRPr lang="en-GB" sz="5400" cap="none" spc="0" dirty="0">
              <a:ln/>
              <a:solidFill>
                <a:schemeClr val="accent1">
                  <a:lumMod val="75000"/>
                </a:schemeClr>
              </a:solidFill>
              <a:effectLst/>
            </a:endParaRPr>
          </a:p>
        </p:txBody>
      </p:sp>
    </p:spTree>
    <p:extLst>
      <p:ext uri="{BB962C8B-B14F-4D97-AF65-F5344CB8AC3E}">
        <p14:creationId xmlns:p14="http://schemas.microsoft.com/office/powerpoint/2010/main" val="3364343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A1F7E-F94D-4A78-82C3-57D1CA3D9DDC}"/>
              </a:ext>
            </a:extLst>
          </p:cNvPr>
          <p:cNvSpPr>
            <a:spLocks noGrp="1"/>
          </p:cNvSpPr>
          <p:nvPr>
            <p:ph type="ctrTitle"/>
          </p:nvPr>
        </p:nvSpPr>
        <p:spPr/>
        <p:txBody>
          <a:bodyPr/>
          <a:lstStyle/>
          <a:p>
            <a:r>
              <a:rPr lang="en-GB" dirty="0"/>
              <a:t>Harassment</a:t>
            </a:r>
          </a:p>
        </p:txBody>
      </p:sp>
    </p:spTree>
    <p:extLst>
      <p:ext uri="{BB962C8B-B14F-4D97-AF65-F5344CB8AC3E}">
        <p14:creationId xmlns:p14="http://schemas.microsoft.com/office/powerpoint/2010/main" val="8313556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B33A9-A32D-40DB-8CAA-1FD6C8DF0B09}"/>
              </a:ext>
            </a:extLst>
          </p:cNvPr>
          <p:cNvSpPr>
            <a:spLocks noGrp="1"/>
          </p:cNvSpPr>
          <p:nvPr>
            <p:ph idx="1"/>
          </p:nvPr>
        </p:nvSpPr>
        <p:spPr>
          <a:xfrm>
            <a:off x="633573" y="2090170"/>
            <a:ext cx="4710587" cy="1569660"/>
          </a:xfrm>
        </p:spPr>
        <p:txBody>
          <a:bodyPr/>
          <a:lstStyle/>
          <a:p>
            <a:r>
              <a:rPr lang="en-GB" b="1" dirty="0"/>
              <a:t>Harassment</a:t>
            </a:r>
          </a:p>
          <a:p>
            <a:r>
              <a:rPr lang="en-GB" b="1" dirty="0"/>
              <a:t>Key issues</a:t>
            </a:r>
          </a:p>
        </p:txBody>
      </p:sp>
      <p:sp>
        <p:nvSpPr>
          <p:cNvPr id="4" name="Footer Placeholder 3">
            <a:extLst>
              <a:ext uri="{FF2B5EF4-FFF2-40B4-BE49-F238E27FC236}">
                <a16:creationId xmlns:a16="http://schemas.microsoft.com/office/drawing/2014/main" id="{55299FCF-F883-4E50-A900-39DF8DE29E97}"/>
              </a:ext>
            </a:extLst>
          </p:cNvPr>
          <p:cNvSpPr>
            <a:spLocks noGrp="1"/>
          </p:cNvSpPr>
          <p:nvPr>
            <p:ph type="ftr" sz="quarter" idx="11"/>
          </p:nvPr>
        </p:nvSpPr>
        <p:spPr/>
        <p:txBody>
          <a:bodyPr/>
          <a:lstStyle/>
          <a:p>
            <a:r>
              <a:rPr lang="en-GB"/>
              <a:t>© 2021 Capital Law Limited</a:t>
            </a:r>
            <a:endParaRPr lang="en-GB" dirty="0"/>
          </a:p>
        </p:txBody>
      </p:sp>
      <p:sp>
        <p:nvSpPr>
          <p:cNvPr id="10" name="TextBox 9">
            <a:extLst>
              <a:ext uri="{FF2B5EF4-FFF2-40B4-BE49-F238E27FC236}">
                <a16:creationId xmlns:a16="http://schemas.microsoft.com/office/drawing/2014/main" id="{6BF451F3-E480-4D73-B7F2-7EFAFD90BE88}"/>
              </a:ext>
            </a:extLst>
          </p:cNvPr>
          <p:cNvSpPr txBox="1"/>
          <p:nvPr/>
        </p:nvSpPr>
        <p:spPr>
          <a:xfrm>
            <a:off x="6619439" y="1525012"/>
            <a:ext cx="8232187" cy="5262979"/>
          </a:xfrm>
          <a:prstGeom prst="rect">
            <a:avLst/>
          </a:prstGeom>
          <a:noFill/>
        </p:spPr>
        <p:txBody>
          <a:bodyPr wrap="square">
            <a:spAutoFit/>
          </a:bodyPr>
          <a:lstStyle/>
          <a:p>
            <a:r>
              <a:rPr lang="en-GB" dirty="0">
                <a:ln/>
              </a:rPr>
              <a:t>A harasses B where A's conduct has the purpose or effect of violating B's dignity or creating an intimidating, hostile, degrading, humiliating or offensive environment for B.</a:t>
            </a:r>
          </a:p>
          <a:p>
            <a:endParaRPr lang="en-GB" cap="none" spc="0" dirty="0">
              <a:ln/>
              <a:effectLst/>
            </a:endParaRPr>
          </a:p>
          <a:p>
            <a:r>
              <a:rPr lang="en-GB" dirty="0">
                <a:ln/>
              </a:rPr>
              <a:t>A’s conduct will only be harassment if it relates to a protected characteristic.</a:t>
            </a:r>
          </a:p>
          <a:p>
            <a:endParaRPr lang="en-GB" cap="none" spc="0" dirty="0">
              <a:ln/>
              <a:effectLst/>
            </a:endParaRPr>
          </a:p>
          <a:p>
            <a:r>
              <a:rPr lang="en-GB" cap="none" spc="0" dirty="0">
                <a:ln/>
                <a:effectLst/>
              </a:rPr>
              <a:t>The law protects an employee against harassment based on someone else's protected characteristic, or based on the perception that they have a protected characteristic.</a:t>
            </a:r>
          </a:p>
          <a:p>
            <a:endParaRPr lang="en-GB" dirty="0">
              <a:ln/>
              <a:solidFill>
                <a:schemeClr val="accent1">
                  <a:lumMod val="75000"/>
                </a:schemeClr>
              </a:solidFill>
            </a:endParaRPr>
          </a:p>
          <a:p>
            <a:r>
              <a:rPr lang="en-GB" cap="none" spc="0" dirty="0">
                <a:ln/>
                <a:effectLst/>
              </a:rPr>
              <a:t>A one-off incident can be harassment.</a:t>
            </a:r>
          </a:p>
          <a:p>
            <a:endParaRPr lang="en-GB" cap="none" spc="0" dirty="0">
              <a:ln/>
              <a:solidFill>
                <a:schemeClr val="accent1">
                  <a:lumMod val="75000"/>
                </a:schemeClr>
              </a:solidFill>
              <a:effectLst/>
            </a:endParaRPr>
          </a:p>
          <a:p>
            <a:endParaRPr lang="en-GB" cap="none" spc="0" dirty="0">
              <a:ln/>
              <a:solidFill>
                <a:schemeClr val="accent1">
                  <a:lumMod val="75000"/>
                </a:schemeClr>
              </a:solidFill>
              <a:effectLst/>
            </a:endParaRPr>
          </a:p>
        </p:txBody>
      </p:sp>
    </p:spTree>
    <p:extLst>
      <p:ext uri="{BB962C8B-B14F-4D97-AF65-F5344CB8AC3E}">
        <p14:creationId xmlns:p14="http://schemas.microsoft.com/office/powerpoint/2010/main" val="3030608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BD51C7-99C7-4C25-9028-B8B707B36798}"/>
              </a:ext>
            </a:extLst>
          </p:cNvPr>
          <p:cNvSpPr>
            <a:spLocks noGrp="1"/>
          </p:cNvSpPr>
          <p:nvPr>
            <p:ph idx="1"/>
          </p:nvPr>
        </p:nvSpPr>
        <p:spPr/>
        <p:txBody>
          <a:bodyPr/>
          <a:lstStyle/>
          <a:p>
            <a:r>
              <a:rPr lang="en-GB" b="1" dirty="0"/>
              <a:t>Relating to a protected characteristic: </a:t>
            </a:r>
          </a:p>
          <a:p>
            <a:r>
              <a:rPr lang="en-GB" b="1" dirty="0"/>
              <a:t>EHRC guidance</a:t>
            </a:r>
          </a:p>
        </p:txBody>
      </p:sp>
      <p:sp>
        <p:nvSpPr>
          <p:cNvPr id="4" name="Footer Placeholder 3">
            <a:extLst>
              <a:ext uri="{FF2B5EF4-FFF2-40B4-BE49-F238E27FC236}">
                <a16:creationId xmlns:a16="http://schemas.microsoft.com/office/drawing/2014/main" id="{5A358F8C-BE00-48AC-A9E7-89B979BEA374}"/>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CFC96F9A-26EA-4D7C-8327-2C59222BF477}"/>
              </a:ext>
            </a:extLst>
          </p:cNvPr>
          <p:cNvSpPr>
            <a:spLocks noGrp="1"/>
          </p:cNvSpPr>
          <p:nvPr>
            <p:ph type="body" sz="quarter" idx="14"/>
          </p:nvPr>
        </p:nvSpPr>
        <p:spPr>
          <a:xfrm>
            <a:off x="7697972" y="1971347"/>
            <a:ext cx="7946841" cy="5543550"/>
          </a:xfrm>
        </p:spPr>
        <p:txBody>
          <a:bodyPr/>
          <a:lstStyle/>
          <a:p>
            <a:pPr marL="342900" indent="-342900">
              <a:buFont typeface="Georgia" panose="02040502050405020303" pitchFamily="18" charset="0"/>
              <a:buChar char="─"/>
            </a:pPr>
            <a:r>
              <a:rPr lang="en-GB" b="0" dirty="0"/>
              <a:t>A Muslim worker has a conversation with a colleague about ''Islamic State" fighters. The worker mentions to the colleague some comments made by a journalist about Islamic State fighters which are of a positive nature. </a:t>
            </a:r>
          </a:p>
          <a:p>
            <a:pPr marL="342900" indent="-342900">
              <a:buFont typeface="Georgia" panose="02040502050405020303" pitchFamily="18" charset="0"/>
              <a:buChar char="─"/>
            </a:pPr>
            <a:r>
              <a:rPr lang="en-GB" b="0" dirty="0"/>
              <a:t>Later that month the colleague approaches the worker and asks, "Are you still promoting Islamic State?". The worker is upset at the allegation that he promotes Islamic State and brings a claim of harassment related to religion/belief. </a:t>
            </a:r>
          </a:p>
          <a:p>
            <a:pPr marL="342900" indent="-342900">
              <a:buFont typeface="Georgia" panose="02040502050405020303" pitchFamily="18" charset="0"/>
              <a:buChar char="─"/>
            </a:pPr>
            <a:r>
              <a:rPr lang="en-GB" b="0" dirty="0"/>
              <a:t>The tribunal finds that the colleague asked that question because of the worker’s previous comments, not because the worker is a Muslim or because of anything related to the worker’s religion. The question was therefore </a:t>
            </a:r>
            <a:r>
              <a:rPr lang="en-GB" dirty="0"/>
              <a:t>not harassment.</a:t>
            </a:r>
          </a:p>
        </p:txBody>
      </p:sp>
    </p:spTree>
    <p:extLst>
      <p:ext uri="{BB962C8B-B14F-4D97-AF65-F5344CB8AC3E}">
        <p14:creationId xmlns:p14="http://schemas.microsoft.com/office/powerpoint/2010/main" val="3837132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45ECB3-9B2F-4C4C-980D-69E1CD5F243E}"/>
              </a:ext>
            </a:extLst>
          </p:cNvPr>
          <p:cNvSpPr>
            <a:spLocks noGrp="1"/>
          </p:cNvSpPr>
          <p:nvPr>
            <p:ph idx="1"/>
          </p:nvPr>
        </p:nvSpPr>
        <p:spPr>
          <a:xfrm>
            <a:off x="633573" y="2261567"/>
            <a:ext cx="4283867" cy="1332680"/>
          </a:xfrm>
        </p:spPr>
        <p:txBody>
          <a:bodyPr/>
          <a:lstStyle/>
          <a:p>
            <a:r>
              <a:rPr lang="en-GB" b="1" dirty="0"/>
              <a:t>Unwanted conduct</a:t>
            </a:r>
          </a:p>
        </p:txBody>
      </p:sp>
      <p:sp>
        <p:nvSpPr>
          <p:cNvPr id="4" name="Footer Placeholder 3">
            <a:extLst>
              <a:ext uri="{FF2B5EF4-FFF2-40B4-BE49-F238E27FC236}">
                <a16:creationId xmlns:a16="http://schemas.microsoft.com/office/drawing/2014/main" id="{C836F390-2614-4A93-A03A-3A3B90DF749C}"/>
              </a:ext>
            </a:extLst>
          </p:cNvPr>
          <p:cNvSpPr>
            <a:spLocks noGrp="1"/>
          </p:cNvSpPr>
          <p:nvPr>
            <p:ph type="ftr" sz="quarter" idx="11"/>
          </p:nvPr>
        </p:nvSpPr>
        <p:spPr/>
        <p:txBody>
          <a:bodyPr/>
          <a:lstStyle/>
          <a:p>
            <a:r>
              <a:rPr lang="en-GB"/>
              <a:t>© 2021 Capital Law Limited</a:t>
            </a:r>
            <a:endParaRPr lang="en-GB" dirty="0"/>
          </a:p>
        </p:txBody>
      </p:sp>
      <p:sp>
        <p:nvSpPr>
          <p:cNvPr id="11" name="TextBox 10">
            <a:extLst>
              <a:ext uri="{FF2B5EF4-FFF2-40B4-BE49-F238E27FC236}">
                <a16:creationId xmlns:a16="http://schemas.microsoft.com/office/drawing/2014/main" id="{CC9C3962-61DD-4BE3-991F-25722D9DCDA1}"/>
              </a:ext>
            </a:extLst>
          </p:cNvPr>
          <p:cNvSpPr txBox="1"/>
          <p:nvPr/>
        </p:nvSpPr>
        <p:spPr>
          <a:xfrm>
            <a:off x="6937776" y="1386512"/>
            <a:ext cx="8804747" cy="6370975"/>
          </a:xfrm>
          <a:prstGeom prst="rect">
            <a:avLst/>
          </a:prstGeom>
          <a:noFill/>
        </p:spPr>
        <p:txBody>
          <a:bodyPr wrap="square">
            <a:spAutoFit/>
          </a:bodyPr>
          <a:lstStyle/>
          <a:p>
            <a:r>
              <a:rPr lang="en-GB" cap="none" spc="0" dirty="0">
                <a:ln/>
                <a:effectLst/>
              </a:rPr>
              <a:t>“Unwanted" means the same essentially as "unwelcome" or "uninvited”.</a:t>
            </a:r>
          </a:p>
          <a:p>
            <a:endParaRPr lang="en-GB" dirty="0">
              <a:ln/>
              <a:solidFill>
                <a:schemeClr val="accent1">
                  <a:lumMod val="75000"/>
                </a:schemeClr>
              </a:solidFill>
            </a:endParaRPr>
          </a:p>
          <a:p>
            <a:r>
              <a:rPr lang="en-GB" cap="none" spc="0" dirty="0">
                <a:ln/>
                <a:effectLst/>
              </a:rPr>
              <a:t>The person does not have to expressly object for the conduct to be unwanted.</a:t>
            </a:r>
          </a:p>
          <a:p>
            <a:endParaRPr lang="en-GB" dirty="0">
              <a:ln/>
            </a:endParaRPr>
          </a:p>
          <a:p>
            <a:r>
              <a:rPr lang="en-GB" cap="none" spc="0" dirty="0">
                <a:ln/>
                <a:effectLst/>
              </a:rPr>
              <a:t>Examples:</a:t>
            </a:r>
          </a:p>
          <a:p>
            <a:pPr marL="342900" indent="-342900">
              <a:buFontTx/>
              <a:buChar char="-"/>
            </a:pPr>
            <a:r>
              <a:rPr lang="en-GB" dirty="0">
                <a:ln/>
              </a:rPr>
              <a:t>Spoken words/banter</a:t>
            </a:r>
          </a:p>
          <a:p>
            <a:pPr marL="342900" indent="-342900">
              <a:buFontTx/>
              <a:buChar char="-"/>
            </a:pPr>
            <a:r>
              <a:rPr lang="en-GB" cap="none" spc="0" dirty="0">
                <a:ln/>
                <a:effectLst/>
              </a:rPr>
              <a:t>Aggression</a:t>
            </a:r>
          </a:p>
          <a:p>
            <a:pPr marL="342900" indent="-342900">
              <a:buFontTx/>
              <a:buChar char="-"/>
            </a:pPr>
            <a:r>
              <a:rPr lang="en-GB" dirty="0">
                <a:ln/>
              </a:rPr>
              <a:t>Physical behaviour towards a person/their property</a:t>
            </a:r>
          </a:p>
          <a:p>
            <a:pPr marL="342900" indent="-342900">
              <a:buFontTx/>
              <a:buChar char="-"/>
            </a:pPr>
            <a:r>
              <a:rPr lang="en-GB" cap="none" spc="0" dirty="0">
                <a:ln/>
                <a:effectLst/>
              </a:rPr>
              <a:t>Physical ge</a:t>
            </a:r>
            <a:r>
              <a:rPr lang="en-GB" dirty="0">
                <a:ln/>
              </a:rPr>
              <a:t>stures / facial expressions</a:t>
            </a:r>
          </a:p>
          <a:p>
            <a:pPr marL="342900" indent="-342900">
              <a:buFontTx/>
              <a:buChar char="-"/>
            </a:pPr>
            <a:r>
              <a:rPr lang="en-GB" cap="none" spc="0" dirty="0">
                <a:ln/>
                <a:effectLst/>
              </a:rPr>
              <a:t>Jokes or pranks</a:t>
            </a:r>
          </a:p>
          <a:p>
            <a:pPr marL="342900" indent="-342900">
              <a:buFontTx/>
              <a:buChar char="-"/>
            </a:pPr>
            <a:r>
              <a:rPr lang="en-GB" dirty="0">
                <a:ln/>
              </a:rPr>
              <a:t>Imagery / graffiti</a:t>
            </a:r>
          </a:p>
          <a:p>
            <a:pPr marL="342900" indent="-342900">
              <a:buFontTx/>
              <a:buChar char="-"/>
            </a:pPr>
            <a:r>
              <a:rPr lang="en-GB" cap="none" spc="0" dirty="0">
                <a:ln/>
                <a:effectLst/>
              </a:rPr>
              <a:t>Writte</a:t>
            </a:r>
            <a:r>
              <a:rPr lang="en-GB" dirty="0">
                <a:ln/>
              </a:rPr>
              <a:t>n words</a:t>
            </a:r>
          </a:p>
          <a:p>
            <a:pPr marL="342900" indent="-342900">
              <a:buFontTx/>
              <a:buChar char="-"/>
            </a:pPr>
            <a:r>
              <a:rPr lang="en-GB" cap="none" spc="0" dirty="0">
                <a:ln/>
                <a:effectLst/>
              </a:rPr>
              <a:t>Posts on social media</a:t>
            </a:r>
          </a:p>
          <a:p>
            <a:pPr marL="342900" indent="-342900">
              <a:buFontTx/>
              <a:buChar char="-"/>
            </a:pPr>
            <a:endParaRPr lang="en-GB" cap="none" spc="0" dirty="0">
              <a:ln/>
              <a:effectLst/>
            </a:endParaRPr>
          </a:p>
          <a:p>
            <a:r>
              <a:rPr lang="en-GB" cap="none" spc="0" dirty="0">
                <a:ln/>
                <a:effectLst/>
              </a:rPr>
              <a:t> </a:t>
            </a:r>
          </a:p>
        </p:txBody>
      </p:sp>
    </p:spTree>
    <p:extLst>
      <p:ext uri="{BB962C8B-B14F-4D97-AF65-F5344CB8AC3E}">
        <p14:creationId xmlns:p14="http://schemas.microsoft.com/office/powerpoint/2010/main" val="39192265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931FD2-1FF1-4484-8C95-A7269B2D67A2}"/>
              </a:ext>
            </a:extLst>
          </p:cNvPr>
          <p:cNvSpPr>
            <a:spLocks noGrp="1"/>
          </p:cNvSpPr>
          <p:nvPr>
            <p:ph idx="1"/>
          </p:nvPr>
        </p:nvSpPr>
        <p:spPr/>
        <p:txBody>
          <a:bodyPr/>
          <a:lstStyle/>
          <a:p>
            <a:r>
              <a:rPr lang="en-GB" b="1" dirty="0"/>
              <a:t>Case study on banter:</a:t>
            </a:r>
          </a:p>
          <a:p>
            <a:r>
              <a:rPr lang="en-GB" b="1" dirty="0"/>
              <a:t>Evans v Xactly Corporations Ltd</a:t>
            </a:r>
          </a:p>
        </p:txBody>
      </p:sp>
      <p:sp>
        <p:nvSpPr>
          <p:cNvPr id="4" name="Footer Placeholder 3">
            <a:extLst>
              <a:ext uri="{FF2B5EF4-FFF2-40B4-BE49-F238E27FC236}">
                <a16:creationId xmlns:a16="http://schemas.microsoft.com/office/drawing/2014/main" id="{458AA26E-DB0D-4F19-90DC-BF06D27F3457}"/>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884F5C21-A3DD-4A21-929B-BD046B31A93A}"/>
              </a:ext>
            </a:extLst>
          </p:cNvPr>
          <p:cNvSpPr>
            <a:spLocks noGrp="1"/>
          </p:cNvSpPr>
          <p:nvPr>
            <p:ph type="body" sz="quarter" idx="14"/>
          </p:nvPr>
        </p:nvSpPr>
        <p:spPr/>
        <p:txBody>
          <a:bodyPr/>
          <a:lstStyle/>
          <a:p>
            <a:pPr marL="342900" indent="-342900">
              <a:buFont typeface="Georgia" panose="02040502050405020303" pitchFamily="18" charset="0"/>
              <a:buChar char="─"/>
            </a:pPr>
            <a:r>
              <a:rPr lang="en-GB" b="0" dirty="0"/>
              <a:t> There was an office culture of banter. Employees would “give as good as they got”. The claimant was called a “fat ginger pikey”.</a:t>
            </a:r>
          </a:p>
          <a:p>
            <a:pPr marL="342900" indent="-342900">
              <a:buFont typeface="Georgia" panose="02040502050405020303" pitchFamily="18" charset="0"/>
              <a:buChar char="─"/>
            </a:pPr>
            <a:r>
              <a:rPr lang="en-GB" b="0" dirty="0"/>
              <a:t>The tribunal had been entitled to find that the comments were not </a:t>
            </a:r>
            <a:r>
              <a:rPr lang="en-GB" dirty="0"/>
              <a:t>unwanted </a:t>
            </a:r>
            <a:r>
              <a:rPr lang="en-GB" b="0" dirty="0"/>
              <a:t>as the claimant was an active participant in the banter culture, and it did not have the purpose or effect of violating his dignity or creating an intimidating, hostile, degrading, humiliating or offensive environment for him.</a:t>
            </a:r>
          </a:p>
          <a:p>
            <a:endParaRPr lang="en-GB" dirty="0"/>
          </a:p>
        </p:txBody>
      </p:sp>
    </p:spTree>
    <p:extLst>
      <p:ext uri="{BB962C8B-B14F-4D97-AF65-F5344CB8AC3E}">
        <p14:creationId xmlns:p14="http://schemas.microsoft.com/office/powerpoint/2010/main" val="39379095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FA5BE1-47B9-492D-8AE3-2751BB92E6EC}"/>
              </a:ext>
            </a:extLst>
          </p:cNvPr>
          <p:cNvSpPr>
            <a:spLocks noGrp="1"/>
          </p:cNvSpPr>
          <p:nvPr>
            <p:ph idx="1"/>
          </p:nvPr>
        </p:nvSpPr>
        <p:spPr>
          <a:xfrm>
            <a:off x="905599" y="2274544"/>
            <a:ext cx="2820827" cy="1136575"/>
          </a:xfrm>
        </p:spPr>
        <p:txBody>
          <a:bodyPr/>
          <a:lstStyle/>
          <a:p>
            <a:r>
              <a:rPr lang="en-GB" b="1" dirty="0"/>
              <a:t>Banter - beware</a:t>
            </a:r>
          </a:p>
        </p:txBody>
      </p:sp>
      <p:sp>
        <p:nvSpPr>
          <p:cNvPr id="4" name="Footer Placeholder 3">
            <a:extLst>
              <a:ext uri="{FF2B5EF4-FFF2-40B4-BE49-F238E27FC236}">
                <a16:creationId xmlns:a16="http://schemas.microsoft.com/office/drawing/2014/main" id="{00CAD2CD-E296-4541-A2A7-56B981492461}"/>
              </a:ext>
            </a:extLst>
          </p:cNvPr>
          <p:cNvSpPr>
            <a:spLocks noGrp="1"/>
          </p:cNvSpPr>
          <p:nvPr>
            <p:ph type="ftr" sz="quarter" idx="11"/>
          </p:nvPr>
        </p:nvSpPr>
        <p:spPr/>
        <p:txBody>
          <a:bodyPr/>
          <a:lstStyle/>
          <a:p>
            <a:r>
              <a:rPr lang="en-GB"/>
              <a:t>© 2021 Capital Law Limited</a:t>
            </a:r>
            <a:endParaRPr lang="en-GB" dirty="0"/>
          </a:p>
        </p:txBody>
      </p:sp>
      <p:sp>
        <p:nvSpPr>
          <p:cNvPr id="9" name="TextBox 8">
            <a:extLst>
              <a:ext uri="{FF2B5EF4-FFF2-40B4-BE49-F238E27FC236}">
                <a16:creationId xmlns:a16="http://schemas.microsoft.com/office/drawing/2014/main" id="{F1CC854B-406F-4ABA-B399-710977A9B07C}"/>
              </a:ext>
            </a:extLst>
          </p:cNvPr>
          <p:cNvSpPr txBox="1"/>
          <p:nvPr/>
        </p:nvSpPr>
        <p:spPr>
          <a:xfrm>
            <a:off x="7370807" y="1511455"/>
            <a:ext cx="7745208" cy="4154984"/>
          </a:xfrm>
          <a:prstGeom prst="rect">
            <a:avLst/>
          </a:prstGeom>
          <a:noFill/>
        </p:spPr>
        <p:txBody>
          <a:bodyPr wrap="square">
            <a:spAutoFit/>
          </a:bodyPr>
          <a:lstStyle/>
          <a:p>
            <a:r>
              <a:rPr lang="en-GB" cap="none" spc="0" dirty="0">
                <a:ln/>
                <a:effectLst/>
              </a:rPr>
              <a:t>The fact that a claimant has put up with the conduct, or joined in with "banter", does not necessarily mean that the conduct is not "unwanted”.</a:t>
            </a:r>
          </a:p>
          <a:p>
            <a:endParaRPr lang="en-GB" dirty="0">
              <a:ln/>
            </a:endParaRPr>
          </a:p>
          <a:p>
            <a:r>
              <a:rPr lang="en-GB" dirty="0">
                <a:ln/>
              </a:rPr>
              <a:t>T</a:t>
            </a:r>
            <a:r>
              <a:rPr lang="en-GB" cap="none" spc="0" dirty="0">
                <a:ln/>
                <a:effectLst/>
              </a:rPr>
              <a:t>here may be circumstances in which a course of conduct is not unwanted in the earlier stages, but at some point "oversteps the mark".</a:t>
            </a:r>
          </a:p>
          <a:p>
            <a:endParaRPr lang="en-GB" dirty="0">
              <a:ln/>
            </a:endParaRPr>
          </a:p>
          <a:p>
            <a:r>
              <a:rPr lang="en-GB" cap="none" spc="0" dirty="0">
                <a:ln/>
                <a:effectLst/>
              </a:rPr>
              <a:t>Cases are fact-sensitive.</a:t>
            </a:r>
          </a:p>
          <a:p>
            <a:endParaRPr lang="en-GB" dirty="0">
              <a:ln/>
              <a:solidFill>
                <a:schemeClr val="accent1">
                  <a:lumMod val="75000"/>
                </a:schemeClr>
              </a:solidFill>
            </a:endParaRPr>
          </a:p>
          <a:p>
            <a:endParaRPr lang="en-GB" cap="none" spc="0" dirty="0">
              <a:ln/>
              <a:solidFill>
                <a:schemeClr val="accent1">
                  <a:lumMod val="75000"/>
                </a:schemeClr>
              </a:solidFill>
              <a:effectLst/>
            </a:endParaRPr>
          </a:p>
        </p:txBody>
      </p:sp>
      <p:sp>
        <p:nvSpPr>
          <p:cNvPr id="13" name="TextBox 12">
            <a:extLst>
              <a:ext uri="{FF2B5EF4-FFF2-40B4-BE49-F238E27FC236}">
                <a16:creationId xmlns:a16="http://schemas.microsoft.com/office/drawing/2014/main" id="{133856C8-9138-4B03-9206-05F0A14DBB70}"/>
              </a:ext>
            </a:extLst>
          </p:cNvPr>
          <p:cNvSpPr txBox="1"/>
          <p:nvPr/>
        </p:nvSpPr>
        <p:spPr>
          <a:xfrm>
            <a:off x="2181338" y="4572000"/>
            <a:ext cx="5527040" cy="461665"/>
          </a:xfrm>
          <a:prstGeom prst="rect">
            <a:avLst/>
          </a:prstGeom>
          <a:noFill/>
        </p:spPr>
        <p:txBody>
          <a:bodyPr wrap="square">
            <a:spAutoFit/>
          </a:bodyPr>
          <a:lstStyle/>
          <a:p>
            <a:r>
              <a:rPr lang="en-GB" b="1" cap="none" spc="0" dirty="0">
                <a:ln/>
                <a:solidFill>
                  <a:schemeClr val="accent1">
                    <a:lumMod val="75000"/>
                  </a:schemeClr>
                </a:solidFill>
                <a:effectLst/>
              </a:rPr>
              <a:t> </a:t>
            </a:r>
            <a:endParaRPr lang="en-GB" dirty="0">
              <a:solidFill>
                <a:schemeClr val="accent1">
                  <a:lumMod val="75000"/>
                </a:schemeClr>
              </a:solidFill>
            </a:endParaRPr>
          </a:p>
        </p:txBody>
      </p:sp>
    </p:spTree>
    <p:extLst>
      <p:ext uri="{BB962C8B-B14F-4D97-AF65-F5344CB8AC3E}">
        <p14:creationId xmlns:p14="http://schemas.microsoft.com/office/powerpoint/2010/main" val="12634690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BE58BD-9CAC-437D-8D20-750F507947BE}"/>
              </a:ext>
            </a:extLst>
          </p:cNvPr>
          <p:cNvSpPr>
            <a:spLocks noGrp="1"/>
          </p:cNvSpPr>
          <p:nvPr>
            <p:ph idx="1"/>
          </p:nvPr>
        </p:nvSpPr>
        <p:spPr>
          <a:xfrm>
            <a:off x="633685" y="2010082"/>
            <a:ext cx="6503804" cy="3283866"/>
          </a:xfrm>
        </p:spPr>
        <p:txBody>
          <a:bodyPr/>
          <a:lstStyle/>
          <a:p>
            <a:r>
              <a:rPr lang="en-GB" b="1" dirty="0"/>
              <a:t>Purpose or effect of violating dignity or creating proscribed environment</a:t>
            </a:r>
          </a:p>
        </p:txBody>
      </p:sp>
      <p:sp>
        <p:nvSpPr>
          <p:cNvPr id="4" name="Footer Placeholder 3">
            <a:extLst>
              <a:ext uri="{FF2B5EF4-FFF2-40B4-BE49-F238E27FC236}">
                <a16:creationId xmlns:a16="http://schemas.microsoft.com/office/drawing/2014/main" id="{118A98BE-C1E4-4507-8241-C2C718963601}"/>
              </a:ext>
            </a:extLst>
          </p:cNvPr>
          <p:cNvSpPr>
            <a:spLocks noGrp="1"/>
          </p:cNvSpPr>
          <p:nvPr>
            <p:ph type="ftr" sz="quarter" idx="11"/>
          </p:nvPr>
        </p:nvSpPr>
        <p:spPr/>
        <p:txBody>
          <a:bodyPr/>
          <a:lstStyle/>
          <a:p>
            <a:r>
              <a:rPr lang="en-GB"/>
              <a:t>© 2021 Capital Law Limited</a:t>
            </a:r>
            <a:endParaRPr lang="en-GB" dirty="0"/>
          </a:p>
        </p:txBody>
      </p:sp>
      <p:sp>
        <p:nvSpPr>
          <p:cNvPr id="17" name="TextBox 16">
            <a:extLst>
              <a:ext uri="{FF2B5EF4-FFF2-40B4-BE49-F238E27FC236}">
                <a16:creationId xmlns:a16="http://schemas.microsoft.com/office/drawing/2014/main" id="{1FE3FF3A-2041-4222-9C0A-AC9321683F2E}"/>
              </a:ext>
            </a:extLst>
          </p:cNvPr>
          <p:cNvSpPr txBox="1"/>
          <p:nvPr/>
        </p:nvSpPr>
        <p:spPr>
          <a:xfrm>
            <a:off x="7006856" y="5491985"/>
            <a:ext cx="8133906" cy="461665"/>
          </a:xfrm>
          <a:prstGeom prst="rect">
            <a:avLst/>
          </a:prstGeom>
          <a:noFill/>
        </p:spPr>
        <p:txBody>
          <a:bodyPr wrap="square">
            <a:spAutoFit/>
          </a:bodyPr>
          <a:lstStyle/>
          <a:p>
            <a:r>
              <a:rPr lang="en-GB" dirty="0"/>
              <a:t>.</a:t>
            </a:r>
          </a:p>
        </p:txBody>
      </p:sp>
      <p:sp>
        <p:nvSpPr>
          <p:cNvPr id="18" name="Rectangle 17">
            <a:extLst>
              <a:ext uri="{FF2B5EF4-FFF2-40B4-BE49-F238E27FC236}">
                <a16:creationId xmlns:a16="http://schemas.microsoft.com/office/drawing/2014/main" id="{D2DCDB02-9755-4023-9110-96237EE56C41}"/>
              </a:ext>
            </a:extLst>
          </p:cNvPr>
          <p:cNvSpPr/>
          <p:nvPr/>
        </p:nvSpPr>
        <p:spPr>
          <a:xfrm>
            <a:off x="7949381" y="1568313"/>
            <a:ext cx="7397704" cy="5632311"/>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r>
              <a:rPr lang="en-GB" i="1" cap="none" spc="0" dirty="0">
                <a:ln/>
                <a:effectLst/>
              </a:rPr>
              <a:t>A engages in unwanted conduct which has the purpose or effect of violating B's dignity or creating an intimidating/ hostile/degrading/humiliating or offensive environment for B.</a:t>
            </a:r>
          </a:p>
          <a:p>
            <a:endParaRPr lang="en-GB" dirty="0">
              <a:ln/>
            </a:endParaRPr>
          </a:p>
          <a:p>
            <a:r>
              <a:rPr lang="en-GB" cap="none" spc="0" dirty="0">
                <a:ln/>
                <a:effectLst/>
              </a:rPr>
              <a:t>Where A's conduct is </a:t>
            </a:r>
            <a:r>
              <a:rPr lang="en-GB" u="sng" cap="none" spc="0" dirty="0">
                <a:ln/>
                <a:effectLst/>
              </a:rPr>
              <a:t>not shown to have the purpose, </a:t>
            </a:r>
            <a:r>
              <a:rPr lang="en-GB" cap="none" spc="0" dirty="0">
                <a:ln/>
                <a:effectLst/>
              </a:rPr>
              <a:t>the </a:t>
            </a:r>
            <a:r>
              <a:rPr lang="en-GB" b="1" cap="none" spc="0" dirty="0">
                <a:ln/>
                <a:effectLst/>
              </a:rPr>
              <a:t>effect</a:t>
            </a:r>
            <a:r>
              <a:rPr lang="en-GB" cap="none" spc="0" dirty="0">
                <a:ln/>
                <a:effectLst/>
              </a:rPr>
              <a:t> of their conduct on B must be looked at.</a:t>
            </a:r>
          </a:p>
          <a:p>
            <a:endParaRPr lang="en-GB" dirty="0">
              <a:ln/>
            </a:endParaRPr>
          </a:p>
          <a:p>
            <a:r>
              <a:rPr lang="en-GB" cap="none" spc="0" dirty="0">
                <a:ln/>
                <a:effectLst/>
              </a:rPr>
              <a:t>A tribunal must take the following into account:</a:t>
            </a:r>
          </a:p>
          <a:p>
            <a:pPr marL="342900" indent="-342900">
              <a:buFont typeface="Arial" panose="020B0604020202020204" pitchFamily="34" charset="0"/>
              <a:buChar char="•"/>
            </a:pPr>
            <a:r>
              <a:rPr lang="en-GB" cap="none" spc="0" dirty="0">
                <a:ln/>
                <a:effectLst/>
              </a:rPr>
              <a:t>B's perception (subjective viewpoint)</a:t>
            </a:r>
          </a:p>
          <a:p>
            <a:pPr marL="342900" indent="-342900">
              <a:buFont typeface="Arial" panose="020B0604020202020204" pitchFamily="34" charset="0"/>
              <a:buChar char="•"/>
            </a:pPr>
            <a:r>
              <a:rPr lang="en-GB" cap="none" spc="0" dirty="0">
                <a:ln/>
                <a:effectLst/>
              </a:rPr>
              <a:t>The other circumstances of the case</a:t>
            </a:r>
          </a:p>
          <a:p>
            <a:pPr marL="342900" indent="-342900">
              <a:buFont typeface="Arial" panose="020B0604020202020204" pitchFamily="34" charset="0"/>
              <a:buChar char="•"/>
            </a:pPr>
            <a:r>
              <a:rPr lang="en-GB" cap="none" spc="0" dirty="0">
                <a:ln/>
                <a:effectLst/>
              </a:rPr>
              <a:t>Whether it is </a:t>
            </a:r>
            <a:r>
              <a:rPr lang="en-GB" i="1" cap="none" spc="0" dirty="0">
                <a:ln/>
                <a:effectLst/>
              </a:rPr>
              <a:t>reasonable</a:t>
            </a:r>
            <a:r>
              <a:rPr lang="en-GB" cap="none" spc="0" dirty="0">
                <a:ln/>
                <a:effectLst/>
              </a:rPr>
              <a:t> for the conduct to have that effect</a:t>
            </a:r>
          </a:p>
          <a:p>
            <a:pPr marL="342900" indent="-342900">
              <a:buFont typeface="Arial" panose="020B0604020202020204" pitchFamily="34" charset="0"/>
              <a:buChar char="•"/>
            </a:pPr>
            <a:endParaRPr lang="en-GB" dirty="0">
              <a:ln/>
            </a:endParaRPr>
          </a:p>
          <a:p>
            <a:endParaRPr lang="en-GB" cap="none" spc="0" dirty="0">
              <a:ln/>
              <a:effectLst/>
            </a:endParaRPr>
          </a:p>
        </p:txBody>
      </p:sp>
    </p:spTree>
    <p:extLst>
      <p:ext uri="{BB962C8B-B14F-4D97-AF65-F5344CB8AC3E}">
        <p14:creationId xmlns:p14="http://schemas.microsoft.com/office/powerpoint/2010/main" val="7059198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1BE00A-7328-487E-A337-C1C29E9ECF2B}"/>
              </a:ext>
            </a:extLst>
          </p:cNvPr>
          <p:cNvSpPr>
            <a:spLocks noGrp="1"/>
          </p:cNvSpPr>
          <p:nvPr>
            <p:ph idx="1"/>
          </p:nvPr>
        </p:nvSpPr>
        <p:spPr>
          <a:xfrm>
            <a:off x="904516" y="2336100"/>
            <a:ext cx="3206907" cy="1786815"/>
          </a:xfrm>
        </p:spPr>
        <p:txBody>
          <a:bodyPr/>
          <a:lstStyle/>
          <a:p>
            <a:r>
              <a:rPr lang="en-GB" b="1" dirty="0"/>
              <a:t>Case study</a:t>
            </a:r>
          </a:p>
        </p:txBody>
      </p:sp>
      <p:sp>
        <p:nvSpPr>
          <p:cNvPr id="4" name="Footer Placeholder 3">
            <a:extLst>
              <a:ext uri="{FF2B5EF4-FFF2-40B4-BE49-F238E27FC236}">
                <a16:creationId xmlns:a16="http://schemas.microsoft.com/office/drawing/2014/main" id="{D73BC9E2-5676-4DEF-ADFE-6A9938B6DB12}"/>
              </a:ext>
            </a:extLst>
          </p:cNvPr>
          <p:cNvSpPr>
            <a:spLocks noGrp="1"/>
          </p:cNvSpPr>
          <p:nvPr>
            <p:ph type="ftr" sz="quarter" idx="11"/>
          </p:nvPr>
        </p:nvSpPr>
        <p:spPr/>
        <p:txBody>
          <a:bodyPr/>
          <a:lstStyle/>
          <a:p>
            <a:r>
              <a:rPr lang="en-GB"/>
              <a:t>© 2021 Capital Law Limited</a:t>
            </a:r>
            <a:endParaRPr lang="en-GB" dirty="0"/>
          </a:p>
        </p:txBody>
      </p:sp>
      <p:sp>
        <p:nvSpPr>
          <p:cNvPr id="6" name="Text Placeholder 5">
            <a:extLst>
              <a:ext uri="{FF2B5EF4-FFF2-40B4-BE49-F238E27FC236}">
                <a16:creationId xmlns:a16="http://schemas.microsoft.com/office/drawing/2014/main" id="{0BB81AFC-626A-461D-9D25-5169F9185C7E}"/>
              </a:ext>
            </a:extLst>
          </p:cNvPr>
          <p:cNvSpPr>
            <a:spLocks noGrp="1"/>
          </p:cNvSpPr>
          <p:nvPr>
            <p:ph type="body" sz="quarter" idx="14"/>
          </p:nvPr>
        </p:nvSpPr>
        <p:spPr>
          <a:xfrm>
            <a:off x="6817166" y="1520110"/>
            <a:ext cx="8535906" cy="5243194"/>
          </a:xfrm>
        </p:spPr>
        <p:txBody>
          <a:bodyPr/>
          <a:lstStyle/>
          <a:p>
            <a:r>
              <a:rPr lang="en-GB" b="0" dirty="0"/>
              <a:t>At a club meeting, the club manager makes derogatory comments and jokes about women to a mixed audience of men and women. It is not the club manager’s purpose to offend or humiliate anyone in the audience.</a:t>
            </a:r>
          </a:p>
          <a:p>
            <a:r>
              <a:rPr lang="en-GB" b="0" dirty="0"/>
              <a:t>This </a:t>
            </a:r>
            <a:r>
              <a:rPr lang="en-GB" b="0" u="sng" dirty="0"/>
              <a:t>may amount to harassment </a:t>
            </a:r>
            <a:r>
              <a:rPr lang="en-GB" b="0" dirty="0"/>
              <a:t>where the effect of the jokes/comments creates a humiliating or offensive environment for a man or woman in the audience (remember, you don’t have to have the protected characteristic in question).</a:t>
            </a:r>
          </a:p>
          <a:p>
            <a:endParaRPr lang="en-GB" b="0" dirty="0"/>
          </a:p>
          <a:p>
            <a:r>
              <a:rPr lang="en-GB" b="0" cap="none" spc="0" dirty="0">
                <a:ln/>
                <a:effectLst/>
              </a:rPr>
              <a:t>Assessed from B's subjective viewpoint BUT</a:t>
            </a:r>
            <a:r>
              <a:rPr lang="en-GB" b="0" dirty="0">
                <a:ln/>
              </a:rPr>
              <a:t> also consider whether viewpoint is reasonable</a:t>
            </a:r>
            <a:endParaRPr lang="en-GB" b="0" cap="none" spc="0" dirty="0">
              <a:ln/>
              <a:effectLst/>
            </a:endParaRPr>
          </a:p>
          <a:p>
            <a:endParaRPr lang="en-GB" b="0" dirty="0"/>
          </a:p>
        </p:txBody>
      </p:sp>
    </p:spTree>
    <p:extLst>
      <p:ext uri="{BB962C8B-B14F-4D97-AF65-F5344CB8AC3E}">
        <p14:creationId xmlns:p14="http://schemas.microsoft.com/office/powerpoint/2010/main" val="7481816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DF75BA-54BD-4CF9-AB80-C7031AB5B569}"/>
              </a:ext>
            </a:extLst>
          </p:cNvPr>
          <p:cNvSpPr>
            <a:spLocks noGrp="1"/>
          </p:cNvSpPr>
          <p:nvPr>
            <p:ph idx="1"/>
          </p:nvPr>
        </p:nvSpPr>
        <p:spPr>
          <a:xfrm>
            <a:off x="896678" y="2353287"/>
            <a:ext cx="4512585" cy="1710917"/>
          </a:xfrm>
        </p:spPr>
        <p:txBody>
          <a:bodyPr/>
          <a:lstStyle/>
          <a:p>
            <a:r>
              <a:rPr lang="en-GB" b="1" dirty="0"/>
              <a:t>Harassment</a:t>
            </a:r>
          </a:p>
          <a:p>
            <a:r>
              <a:rPr lang="en-GB" b="1" dirty="0"/>
              <a:t>final notes</a:t>
            </a:r>
          </a:p>
        </p:txBody>
      </p:sp>
      <p:sp>
        <p:nvSpPr>
          <p:cNvPr id="4" name="Footer Placeholder 3">
            <a:extLst>
              <a:ext uri="{FF2B5EF4-FFF2-40B4-BE49-F238E27FC236}">
                <a16:creationId xmlns:a16="http://schemas.microsoft.com/office/drawing/2014/main" id="{817AC0E2-5E15-49F4-B146-3D4793EE233E}"/>
              </a:ext>
            </a:extLst>
          </p:cNvPr>
          <p:cNvSpPr>
            <a:spLocks noGrp="1"/>
          </p:cNvSpPr>
          <p:nvPr>
            <p:ph type="ftr" sz="quarter" idx="11"/>
          </p:nvPr>
        </p:nvSpPr>
        <p:spPr/>
        <p:txBody>
          <a:bodyPr/>
          <a:lstStyle/>
          <a:p>
            <a:r>
              <a:rPr lang="en-GB"/>
              <a:t>© 2021 Capital Law Limited</a:t>
            </a:r>
            <a:endParaRPr lang="en-GB" dirty="0"/>
          </a:p>
        </p:txBody>
      </p:sp>
      <p:sp>
        <p:nvSpPr>
          <p:cNvPr id="17" name="TextBox 16">
            <a:extLst>
              <a:ext uri="{FF2B5EF4-FFF2-40B4-BE49-F238E27FC236}">
                <a16:creationId xmlns:a16="http://schemas.microsoft.com/office/drawing/2014/main" id="{775AE6D3-83BC-469D-9B50-E3ACE87B6722}"/>
              </a:ext>
            </a:extLst>
          </p:cNvPr>
          <p:cNvSpPr txBox="1"/>
          <p:nvPr/>
        </p:nvSpPr>
        <p:spPr>
          <a:xfrm>
            <a:off x="7069469" y="1605876"/>
            <a:ext cx="7914891" cy="5262979"/>
          </a:xfrm>
          <a:prstGeom prst="rect">
            <a:avLst/>
          </a:prstGeom>
          <a:noFill/>
        </p:spPr>
        <p:txBody>
          <a:bodyPr wrap="square">
            <a:spAutoFit/>
          </a:bodyPr>
          <a:lstStyle/>
          <a:p>
            <a:r>
              <a:rPr lang="en-GB" cap="none" spc="0" dirty="0">
                <a:ln/>
                <a:solidFill>
                  <a:schemeClr val="accent1">
                    <a:lumMod val="75000"/>
                  </a:schemeClr>
                </a:solidFill>
                <a:effectLst/>
              </a:rPr>
              <a:t>The employer can be liable for harassment committed by their employees, whether or not the harassment is done with the employer's approval.</a:t>
            </a:r>
          </a:p>
          <a:p>
            <a:endParaRPr lang="en-GB" dirty="0">
              <a:ln/>
            </a:endParaRPr>
          </a:p>
          <a:p>
            <a:r>
              <a:rPr lang="en-GB" cap="none" spc="0" dirty="0">
                <a:ln/>
                <a:effectLst/>
              </a:rPr>
              <a:t>There is a defence available to an employer if it can show that it took "</a:t>
            </a:r>
            <a:r>
              <a:rPr lang="en-GB" i="1" cap="none" spc="0" dirty="0">
                <a:ln/>
                <a:effectLst/>
              </a:rPr>
              <a:t>all reasonable steps</a:t>
            </a:r>
            <a:r>
              <a:rPr lang="en-GB" cap="none" spc="0" dirty="0">
                <a:ln/>
                <a:effectLst/>
              </a:rPr>
              <a:t>" to prevent the employee from doing the discriminatory act or from doing anything of that description.</a:t>
            </a:r>
          </a:p>
          <a:p>
            <a:endParaRPr lang="en-GB" dirty="0">
              <a:ln/>
            </a:endParaRPr>
          </a:p>
          <a:p>
            <a:r>
              <a:rPr lang="en-GB" cap="none" spc="0" dirty="0">
                <a:ln/>
                <a:effectLst/>
              </a:rPr>
              <a:t>Employers should also take reasonable steps to ensure that their employees do not harass third parties with whom they come into contact with during their employment</a:t>
            </a:r>
          </a:p>
          <a:p>
            <a:endParaRPr lang="en-GB" cap="none" spc="0" dirty="0">
              <a:ln/>
              <a:effectLst/>
            </a:endParaRPr>
          </a:p>
        </p:txBody>
      </p:sp>
    </p:spTree>
    <p:extLst>
      <p:ext uri="{BB962C8B-B14F-4D97-AF65-F5344CB8AC3E}">
        <p14:creationId xmlns:p14="http://schemas.microsoft.com/office/powerpoint/2010/main" val="34346110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46E722-FB2F-49D5-A693-722EAA98F813}"/>
              </a:ext>
            </a:extLst>
          </p:cNvPr>
          <p:cNvSpPr>
            <a:spLocks noGrp="1"/>
          </p:cNvSpPr>
          <p:nvPr>
            <p:ph idx="1"/>
          </p:nvPr>
        </p:nvSpPr>
        <p:spPr/>
        <p:txBody>
          <a:bodyPr/>
          <a:lstStyle/>
          <a:p>
            <a:r>
              <a:rPr lang="en-GB" b="1" dirty="0"/>
              <a:t>Sexual </a:t>
            </a:r>
          </a:p>
          <a:p>
            <a:r>
              <a:rPr lang="en-GB" b="1" dirty="0"/>
              <a:t>harassment</a:t>
            </a:r>
          </a:p>
        </p:txBody>
      </p:sp>
      <p:sp>
        <p:nvSpPr>
          <p:cNvPr id="4" name="Footer Placeholder 3">
            <a:extLst>
              <a:ext uri="{FF2B5EF4-FFF2-40B4-BE49-F238E27FC236}">
                <a16:creationId xmlns:a16="http://schemas.microsoft.com/office/drawing/2014/main" id="{2C30724E-2B2A-4E70-B9B3-E157ABD8E223}"/>
              </a:ext>
            </a:extLst>
          </p:cNvPr>
          <p:cNvSpPr>
            <a:spLocks noGrp="1"/>
          </p:cNvSpPr>
          <p:nvPr>
            <p:ph type="ftr" sz="quarter" idx="11"/>
          </p:nvPr>
        </p:nvSpPr>
        <p:spPr/>
        <p:txBody>
          <a:bodyPr/>
          <a:lstStyle/>
          <a:p>
            <a:r>
              <a:rPr lang="en-GB"/>
              <a:t>© 2021 Capital Law Limited</a:t>
            </a:r>
            <a:endParaRPr lang="en-GB" dirty="0"/>
          </a:p>
        </p:txBody>
      </p:sp>
      <p:sp>
        <p:nvSpPr>
          <p:cNvPr id="9" name="Rectangle 8">
            <a:extLst>
              <a:ext uri="{FF2B5EF4-FFF2-40B4-BE49-F238E27FC236}">
                <a16:creationId xmlns:a16="http://schemas.microsoft.com/office/drawing/2014/main" id="{EA31CFEF-C923-4AFF-8EA4-C13C1E8BD961}"/>
              </a:ext>
            </a:extLst>
          </p:cNvPr>
          <p:cNvSpPr/>
          <p:nvPr/>
        </p:nvSpPr>
        <p:spPr>
          <a:xfrm>
            <a:off x="7594705" y="1972385"/>
            <a:ext cx="7006198" cy="3785652"/>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r>
              <a:rPr lang="en-GB" i="1" cap="none" spc="0" dirty="0">
                <a:ln/>
                <a:effectLst/>
              </a:rPr>
              <a:t>A engages in unwanted conduct </a:t>
            </a:r>
            <a:r>
              <a:rPr lang="en-GB" b="1" i="1" cap="none" spc="0" dirty="0">
                <a:ln/>
                <a:effectLst/>
              </a:rPr>
              <a:t>of a sexual nature </a:t>
            </a:r>
            <a:r>
              <a:rPr lang="en-GB" i="1" cap="none" spc="0" dirty="0">
                <a:ln/>
                <a:effectLst/>
              </a:rPr>
              <a:t>which has the purpose or effect of violating B's dignity or creating an intimidating/ hostile/degrading/humiliating or offensive environment for B.</a:t>
            </a:r>
          </a:p>
          <a:p>
            <a:endParaRPr lang="en-GB" i="1" dirty="0">
              <a:ln/>
            </a:endParaRPr>
          </a:p>
          <a:p>
            <a:r>
              <a:rPr lang="en-GB" cap="none" spc="0" dirty="0">
                <a:ln/>
                <a:effectLst/>
              </a:rPr>
              <a:t>The harassment can be by persons of the same or opposite sex.</a:t>
            </a:r>
          </a:p>
          <a:p>
            <a:endParaRPr lang="en-GB" dirty="0">
              <a:ln/>
            </a:endParaRPr>
          </a:p>
          <a:p>
            <a:r>
              <a:rPr lang="en-GB" cap="none" spc="0" dirty="0">
                <a:ln/>
                <a:effectLst/>
              </a:rPr>
              <a:t>Similar principles to non-sexual harassment.</a:t>
            </a:r>
          </a:p>
        </p:txBody>
      </p:sp>
    </p:spTree>
    <p:extLst>
      <p:ext uri="{BB962C8B-B14F-4D97-AF65-F5344CB8AC3E}">
        <p14:creationId xmlns:p14="http://schemas.microsoft.com/office/powerpoint/2010/main" val="30941128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5F2D496-445C-4D07-937A-CB2C0006A02D}"/>
              </a:ext>
            </a:extLst>
          </p:cNvPr>
          <p:cNvSpPr>
            <a:spLocks noGrp="1"/>
          </p:cNvSpPr>
          <p:nvPr>
            <p:ph type="ftr" sz="quarter" idx="11"/>
          </p:nvPr>
        </p:nvSpPr>
        <p:spPr/>
        <p:txBody>
          <a:bodyPr/>
          <a:lstStyle/>
          <a:p>
            <a:r>
              <a:rPr lang="en-GB"/>
              <a:t>© 2021 Capital Law Limited</a:t>
            </a:r>
            <a:endParaRPr lang="en-GB" dirty="0"/>
          </a:p>
        </p:txBody>
      </p:sp>
      <p:sp>
        <p:nvSpPr>
          <p:cNvPr id="3" name="Title 2">
            <a:extLst>
              <a:ext uri="{FF2B5EF4-FFF2-40B4-BE49-F238E27FC236}">
                <a16:creationId xmlns:a16="http://schemas.microsoft.com/office/drawing/2014/main" id="{F50225DD-5E18-45EE-B4DF-C8B871A1F7D8}"/>
              </a:ext>
            </a:extLst>
          </p:cNvPr>
          <p:cNvSpPr>
            <a:spLocks noGrp="1"/>
          </p:cNvSpPr>
          <p:nvPr>
            <p:ph type="ctrTitle"/>
          </p:nvPr>
        </p:nvSpPr>
        <p:spPr>
          <a:xfrm>
            <a:off x="633824" y="2458577"/>
            <a:ext cx="10924764" cy="3213187"/>
          </a:xfrm>
        </p:spPr>
        <p:txBody>
          <a:bodyPr/>
          <a:lstStyle/>
          <a:p>
            <a:r>
              <a:rPr lang="en-GB" dirty="0"/>
              <a:t>Victimisation</a:t>
            </a:r>
          </a:p>
        </p:txBody>
      </p:sp>
    </p:spTree>
    <p:extLst>
      <p:ext uri="{BB962C8B-B14F-4D97-AF65-F5344CB8AC3E}">
        <p14:creationId xmlns:p14="http://schemas.microsoft.com/office/powerpoint/2010/main" val="26250261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BD8A07-542D-422C-B4B2-F75BD631280A}"/>
              </a:ext>
            </a:extLst>
          </p:cNvPr>
          <p:cNvSpPr>
            <a:spLocks noGrp="1"/>
          </p:cNvSpPr>
          <p:nvPr>
            <p:ph idx="1"/>
          </p:nvPr>
        </p:nvSpPr>
        <p:spPr>
          <a:xfrm>
            <a:off x="633685" y="2503056"/>
            <a:ext cx="6667340" cy="5855035"/>
          </a:xfrm>
        </p:spPr>
        <p:txBody>
          <a:bodyPr/>
          <a:lstStyle/>
          <a:p>
            <a:r>
              <a:rPr lang="en-GB" b="1" dirty="0"/>
              <a:t>Victimisation</a:t>
            </a:r>
          </a:p>
        </p:txBody>
      </p:sp>
      <p:sp>
        <p:nvSpPr>
          <p:cNvPr id="4" name="Footer Placeholder 3">
            <a:extLst>
              <a:ext uri="{FF2B5EF4-FFF2-40B4-BE49-F238E27FC236}">
                <a16:creationId xmlns:a16="http://schemas.microsoft.com/office/drawing/2014/main" id="{B78A97C3-B157-4A2E-A5B7-E927CAC7A9CD}"/>
              </a:ext>
            </a:extLst>
          </p:cNvPr>
          <p:cNvSpPr>
            <a:spLocks noGrp="1"/>
          </p:cNvSpPr>
          <p:nvPr>
            <p:ph type="ftr" sz="quarter" idx="11"/>
          </p:nvPr>
        </p:nvSpPr>
        <p:spPr/>
        <p:txBody>
          <a:bodyPr/>
          <a:lstStyle/>
          <a:p>
            <a:r>
              <a:rPr lang="en-GB"/>
              <a:t>© 2021 Capital Law Limited</a:t>
            </a:r>
            <a:endParaRPr lang="en-GB" dirty="0"/>
          </a:p>
        </p:txBody>
      </p:sp>
      <p:sp>
        <p:nvSpPr>
          <p:cNvPr id="7" name="Rectangle 6">
            <a:extLst>
              <a:ext uri="{FF2B5EF4-FFF2-40B4-BE49-F238E27FC236}">
                <a16:creationId xmlns:a16="http://schemas.microsoft.com/office/drawing/2014/main" id="{8891CD9A-E917-4DD3-AF2B-B1F5628FAF8E}"/>
              </a:ext>
            </a:extLst>
          </p:cNvPr>
          <p:cNvSpPr/>
          <p:nvPr/>
        </p:nvSpPr>
        <p:spPr>
          <a:xfrm>
            <a:off x="7518845" y="2602396"/>
            <a:ext cx="7893220" cy="1938992"/>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r>
              <a:rPr lang="en-GB" cap="none" spc="0" dirty="0">
                <a:ln/>
                <a:effectLst/>
              </a:rPr>
              <a:t>Victimisation occurs where a person (A) subjects another person (B) to a detriment because either:</a:t>
            </a:r>
          </a:p>
          <a:p>
            <a:endParaRPr lang="en-GB" dirty="0">
              <a:ln/>
            </a:endParaRPr>
          </a:p>
          <a:p>
            <a:pPr marL="342900" indent="-342900">
              <a:buFontTx/>
              <a:buChar char="-"/>
            </a:pPr>
            <a:r>
              <a:rPr lang="en-GB" cap="none" spc="0" dirty="0">
                <a:ln/>
                <a:effectLst/>
              </a:rPr>
              <a:t>B as done a ‘protected act’ or</a:t>
            </a:r>
          </a:p>
          <a:p>
            <a:pPr marL="342900" indent="-342900">
              <a:buFontTx/>
              <a:buChar char="-"/>
            </a:pPr>
            <a:r>
              <a:rPr lang="en-GB" dirty="0">
                <a:ln/>
              </a:rPr>
              <a:t>A believes that B has done or may do a protected act.</a:t>
            </a:r>
            <a:endParaRPr lang="en-GB" cap="none" spc="0" dirty="0">
              <a:ln/>
              <a:effectLst/>
            </a:endParaRPr>
          </a:p>
        </p:txBody>
      </p:sp>
    </p:spTree>
    <p:extLst>
      <p:ext uri="{BB962C8B-B14F-4D97-AF65-F5344CB8AC3E}">
        <p14:creationId xmlns:p14="http://schemas.microsoft.com/office/powerpoint/2010/main" val="35623357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769129-5F90-409A-B5EE-D1C19A0E29EA}"/>
              </a:ext>
            </a:extLst>
          </p:cNvPr>
          <p:cNvSpPr>
            <a:spLocks noGrp="1"/>
          </p:cNvSpPr>
          <p:nvPr>
            <p:ph idx="1"/>
          </p:nvPr>
        </p:nvSpPr>
        <p:spPr/>
        <p:txBody>
          <a:bodyPr/>
          <a:lstStyle/>
          <a:p>
            <a:r>
              <a:rPr lang="en-GB" b="1" dirty="0"/>
              <a:t>Protected Acts</a:t>
            </a:r>
          </a:p>
          <a:p>
            <a:r>
              <a:rPr lang="en-GB" dirty="0"/>
              <a:t>- What are they?</a:t>
            </a:r>
          </a:p>
        </p:txBody>
      </p:sp>
      <p:sp>
        <p:nvSpPr>
          <p:cNvPr id="4" name="Footer Placeholder 3">
            <a:extLst>
              <a:ext uri="{FF2B5EF4-FFF2-40B4-BE49-F238E27FC236}">
                <a16:creationId xmlns:a16="http://schemas.microsoft.com/office/drawing/2014/main" id="{7ACC1813-CAD6-42C7-AB6C-6F4528859B09}"/>
              </a:ext>
            </a:extLst>
          </p:cNvPr>
          <p:cNvSpPr>
            <a:spLocks noGrp="1"/>
          </p:cNvSpPr>
          <p:nvPr>
            <p:ph type="ftr" sz="quarter" idx="11"/>
          </p:nvPr>
        </p:nvSpPr>
        <p:spPr/>
        <p:txBody>
          <a:bodyPr/>
          <a:lstStyle/>
          <a:p>
            <a:r>
              <a:rPr lang="en-GB"/>
              <a:t>© 2021 Capital Law Limited</a:t>
            </a:r>
            <a:endParaRPr lang="en-GB" dirty="0"/>
          </a:p>
        </p:txBody>
      </p:sp>
      <p:sp>
        <p:nvSpPr>
          <p:cNvPr id="9" name="TextBox 8">
            <a:extLst>
              <a:ext uri="{FF2B5EF4-FFF2-40B4-BE49-F238E27FC236}">
                <a16:creationId xmlns:a16="http://schemas.microsoft.com/office/drawing/2014/main" id="{A64180A8-6FBC-4EBA-98B7-5757424E1DD8}"/>
              </a:ext>
            </a:extLst>
          </p:cNvPr>
          <p:cNvSpPr txBox="1"/>
          <p:nvPr/>
        </p:nvSpPr>
        <p:spPr>
          <a:xfrm>
            <a:off x="6946952" y="1527425"/>
            <a:ext cx="8128000" cy="7478970"/>
          </a:xfrm>
          <a:prstGeom prst="rect">
            <a:avLst/>
          </a:prstGeom>
          <a:noFill/>
        </p:spPr>
        <p:txBody>
          <a:bodyPr wrap="square">
            <a:spAutoFit/>
          </a:bodyPr>
          <a:lstStyle/>
          <a:p>
            <a:pPr marL="342900" indent="-342900">
              <a:buFontTx/>
              <a:buChar char="-"/>
            </a:pPr>
            <a:r>
              <a:rPr lang="en-GB" cap="none" spc="0" dirty="0">
                <a:ln/>
                <a:effectLst/>
              </a:rPr>
              <a:t>Bringing proceedings under the </a:t>
            </a:r>
            <a:r>
              <a:rPr lang="en-GB" cap="none" spc="0" dirty="0" err="1">
                <a:ln/>
                <a:effectLst/>
              </a:rPr>
              <a:t>EqA</a:t>
            </a:r>
            <a:r>
              <a:rPr lang="en-GB" cap="none" spc="0" dirty="0">
                <a:ln/>
                <a:effectLst/>
              </a:rPr>
              <a:t> 2010</a:t>
            </a:r>
          </a:p>
          <a:p>
            <a:pPr marL="342900" indent="-342900">
              <a:buFontTx/>
              <a:buChar char="-"/>
            </a:pPr>
            <a:r>
              <a:rPr lang="en-GB" cap="none" spc="0" dirty="0">
                <a:ln/>
                <a:effectLst/>
              </a:rPr>
              <a:t>Giving evidence or information in connection with proceedings under the </a:t>
            </a:r>
            <a:r>
              <a:rPr lang="en-GB" cap="none" spc="0" dirty="0" err="1">
                <a:ln/>
                <a:effectLst/>
              </a:rPr>
              <a:t>EqA</a:t>
            </a:r>
            <a:r>
              <a:rPr lang="en-GB" cap="none" spc="0" dirty="0">
                <a:ln/>
                <a:effectLst/>
              </a:rPr>
              <a:t> 2010</a:t>
            </a:r>
          </a:p>
          <a:p>
            <a:pPr marL="342900" indent="-342900">
              <a:buFontTx/>
              <a:buChar char="-"/>
            </a:pPr>
            <a:r>
              <a:rPr lang="en-GB" cap="none" spc="0" dirty="0">
                <a:ln/>
                <a:effectLst/>
              </a:rPr>
              <a:t>Doing any other thing for the purposes of or in connection with the </a:t>
            </a:r>
            <a:r>
              <a:rPr lang="en-GB" cap="none" spc="0" dirty="0" err="1">
                <a:ln/>
                <a:effectLst/>
              </a:rPr>
              <a:t>EqA</a:t>
            </a:r>
            <a:r>
              <a:rPr lang="en-GB" cap="none" spc="0" dirty="0">
                <a:ln/>
                <a:effectLst/>
              </a:rPr>
              <a:t> 2010</a:t>
            </a:r>
          </a:p>
          <a:p>
            <a:pPr marL="342900" indent="-342900">
              <a:buFontTx/>
              <a:buChar char="-"/>
            </a:pPr>
            <a:r>
              <a:rPr lang="en-GB" cap="none" spc="0" dirty="0">
                <a:ln/>
                <a:effectLst/>
              </a:rPr>
              <a:t>Alleging (whether expressly or otherwise) that the respondent or another person has contravened the </a:t>
            </a:r>
            <a:r>
              <a:rPr lang="en-GB" cap="none" spc="0" dirty="0" err="1">
                <a:ln/>
                <a:effectLst/>
              </a:rPr>
              <a:t>EqA</a:t>
            </a:r>
            <a:r>
              <a:rPr lang="en-GB" cap="none" spc="0" dirty="0">
                <a:ln/>
                <a:effectLst/>
              </a:rPr>
              <a:t> 2010</a:t>
            </a:r>
          </a:p>
          <a:p>
            <a:pPr marL="342900" indent="-342900">
              <a:buFontTx/>
              <a:buChar char="-"/>
            </a:pPr>
            <a:r>
              <a:rPr lang="en-GB" dirty="0">
                <a:ln/>
              </a:rPr>
              <a:t>Making a relevant pay disclosure</a:t>
            </a:r>
          </a:p>
          <a:p>
            <a:pPr marL="342900" indent="-342900">
              <a:buFontTx/>
              <a:buChar char="-"/>
            </a:pPr>
            <a:r>
              <a:rPr lang="en-GB" cap="none" spc="0" dirty="0">
                <a:ln/>
                <a:effectLst/>
              </a:rPr>
              <a:t>Giving false evidence/ information, or making a false allegation</a:t>
            </a:r>
          </a:p>
          <a:p>
            <a:r>
              <a:rPr lang="en-GB" dirty="0">
                <a:ln/>
              </a:rPr>
              <a:t>	NB </a:t>
            </a:r>
            <a:r>
              <a:rPr lang="en-GB" cap="none" spc="0" dirty="0">
                <a:ln/>
                <a:effectLst/>
              </a:rPr>
              <a:t>will not be a protected act if done in bad faith</a:t>
            </a:r>
          </a:p>
          <a:p>
            <a:endParaRPr lang="en-GB" cap="none" spc="0" dirty="0">
              <a:ln/>
              <a:effectLst/>
            </a:endParaRPr>
          </a:p>
          <a:p>
            <a:r>
              <a:rPr lang="en-GB" cap="none" spc="0" dirty="0">
                <a:ln/>
                <a:effectLst/>
              </a:rPr>
              <a:t>A claimant does not need to have a protected characteristic in order to be protected against victimisation.</a:t>
            </a:r>
          </a:p>
          <a:p>
            <a:pPr marL="342900" indent="-342900">
              <a:buFontTx/>
              <a:buChar char="-"/>
            </a:pPr>
            <a:endParaRPr lang="en-GB" b="1" cap="none" spc="0" dirty="0">
              <a:ln/>
              <a:solidFill>
                <a:schemeClr val="accent1">
                  <a:lumMod val="75000"/>
                </a:schemeClr>
              </a:solidFill>
              <a:effectLst/>
            </a:endParaRPr>
          </a:p>
          <a:p>
            <a:pPr marL="342900" indent="-342900">
              <a:buFontTx/>
              <a:buChar char="-"/>
            </a:pPr>
            <a:endParaRPr lang="en-GB" cap="none" spc="0" dirty="0">
              <a:ln/>
              <a:effectLst/>
            </a:endParaRPr>
          </a:p>
          <a:p>
            <a:pPr marL="342900" indent="-342900">
              <a:buFontTx/>
              <a:buChar char="-"/>
            </a:pPr>
            <a:endParaRPr lang="en-GB" dirty="0">
              <a:ln/>
              <a:solidFill>
                <a:schemeClr val="accent1">
                  <a:lumMod val="75000"/>
                </a:schemeClr>
              </a:solidFill>
            </a:endParaRPr>
          </a:p>
          <a:p>
            <a:pPr marL="342900" indent="-342900">
              <a:buFontTx/>
              <a:buChar char="-"/>
            </a:pPr>
            <a:endParaRPr lang="en-GB" cap="none" spc="0" dirty="0">
              <a:ln/>
              <a:solidFill>
                <a:schemeClr val="accent1">
                  <a:lumMod val="75000"/>
                </a:schemeClr>
              </a:solidFill>
              <a:effectLst/>
            </a:endParaRPr>
          </a:p>
          <a:p>
            <a:pPr marL="342900" indent="-342900">
              <a:buFontTx/>
              <a:buChar char="-"/>
            </a:pPr>
            <a:endParaRPr lang="en-GB" cap="none" spc="0" dirty="0">
              <a:ln/>
              <a:solidFill>
                <a:schemeClr val="accent1">
                  <a:lumMod val="75000"/>
                </a:schemeClr>
              </a:solidFill>
              <a:effectLst/>
            </a:endParaRPr>
          </a:p>
        </p:txBody>
      </p:sp>
    </p:spTree>
    <p:extLst>
      <p:ext uri="{BB962C8B-B14F-4D97-AF65-F5344CB8AC3E}">
        <p14:creationId xmlns:p14="http://schemas.microsoft.com/office/powerpoint/2010/main" val="17629161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D6AE34-92ED-4FB6-92D3-6DF8423C08AB}"/>
              </a:ext>
            </a:extLst>
          </p:cNvPr>
          <p:cNvSpPr>
            <a:spLocks noGrp="1"/>
          </p:cNvSpPr>
          <p:nvPr>
            <p:ph idx="1"/>
          </p:nvPr>
        </p:nvSpPr>
        <p:spPr/>
        <p:txBody>
          <a:bodyPr/>
          <a:lstStyle/>
          <a:p>
            <a:r>
              <a:rPr lang="en-GB" b="1" dirty="0"/>
              <a:t>Detriment</a:t>
            </a:r>
          </a:p>
        </p:txBody>
      </p:sp>
      <p:sp>
        <p:nvSpPr>
          <p:cNvPr id="4" name="Footer Placeholder 3">
            <a:extLst>
              <a:ext uri="{FF2B5EF4-FFF2-40B4-BE49-F238E27FC236}">
                <a16:creationId xmlns:a16="http://schemas.microsoft.com/office/drawing/2014/main" id="{AEEA9AFF-9104-4DDA-A916-1749EBB76627}"/>
              </a:ext>
            </a:extLst>
          </p:cNvPr>
          <p:cNvSpPr>
            <a:spLocks noGrp="1"/>
          </p:cNvSpPr>
          <p:nvPr>
            <p:ph type="ftr" sz="quarter" idx="11"/>
          </p:nvPr>
        </p:nvSpPr>
        <p:spPr/>
        <p:txBody>
          <a:bodyPr/>
          <a:lstStyle/>
          <a:p>
            <a:r>
              <a:rPr lang="en-GB"/>
              <a:t>© 2021 Capital Law Limited</a:t>
            </a:r>
            <a:endParaRPr lang="en-GB" dirty="0"/>
          </a:p>
        </p:txBody>
      </p:sp>
      <p:sp>
        <p:nvSpPr>
          <p:cNvPr id="9" name="TextBox 8">
            <a:extLst>
              <a:ext uri="{FF2B5EF4-FFF2-40B4-BE49-F238E27FC236}">
                <a16:creationId xmlns:a16="http://schemas.microsoft.com/office/drawing/2014/main" id="{BE372487-83ED-4879-A7F7-11F31E97AB91}"/>
              </a:ext>
            </a:extLst>
          </p:cNvPr>
          <p:cNvSpPr txBox="1"/>
          <p:nvPr/>
        </p:nvSpPr>
        <p:spPr>
          <a:xfrm>
            <a:off x="7082077" y="1598399"/>
            <a:ext cx="8128000" cy="6001643"/>
          </a:xfrm>
          <a:prstGeom prst="rect">
            <a:avLst/>
          </a:prstGeom>
          <a:noFill/>
        </p:spPr>
        <p:txBody>
          <a:bodyPr wrap="square">
            <a:spAutoFit/>
          </a:bodyPr>
          <a:lstStyle/>
          <a:p>
            <a:r>
              <a:rPr lang="en-GB" cap="none" spc="0" dirty="0">
                <a:ln/>
                <a:effectLst/>
              </a:rPr>
              <a:t>Claimant only needs to show that they have been subjected to a detriment because of a protected act.</a:t>
            </a:r>
          </a:p>
          <a:p>
            <a:endParaRPr lang="en-GB" dirty="0">
              <a:ln/>
            </a:endParaRPr>
          </a:p>
          <a:p>
            <a:r>
              <a:rPr lang="en-GB" cap="none" spc="0" dirty="0">
                <a:ln/>
                <a:effectLst/>
              </a:rPr>
              <a:t>No comparator required.</a:t>
            </a:r>
          </a:p>
          <a:p>
            <a:endParaRPr lang="en-GB" dirty="0">
              <a:ln/>
            </a:endParaRPr>
          </a:p>
          <a:p>
            <a:r>
              <a:rPr lang="en-GB" cap="none" spc="0" dirty="0">
                <a:ln/>
                <a:effectLst/>
              </a:rPr>
              <a:t>Victimisation need not be consciously motivated. A's reason for subjecting B to a detriment may be unconscious.</a:t>
            </a:r>
          </a:p>
          <a:p>
            <a:endParaRPr lang="en-GB" dirty="0">
              <a:ln/>
            </a:endParaRPr>
          </a:p>
          <a:p>
            <a:r>
              <a:rPr lang="en-GB" cap="none" spc="0" dirty="0">
                <a:ln/>
                <a:effectLst/>
              </a:rPr>
              <a:t>The protected act need not be the main or only reason for the treatment; victimisation will occur where it is one of the reasons.</a:t>
            </a:r>
          </a:p>
          <a:p>
            <a:endParaRPr lang="en-GB" cap="none" spc="0" dirty="0">
              <a:ln/>
              <a:solidFill>
                <a:schemeClr val="accent1">
                  <a:lumMod val="75000"/>
                </a:schemeClr>
              </a:solidFill>
              <a:effectLst/>
            </a:endParaRPr>
          </a:p>
          <a:p>
            <a:endParaRPr lang="en-GB" cap="none" spc="0" dirty="0">
              <a:ln/>
              <a:effectLst/>
            </a:endParaRPr>
          </a:p>
          <a:p>
            <a:endParaRPr lang="en-GB" cap="none" spc="0" dirty="0">
              <a:ln/>
              <a:effectLst/>
            </a:endParaRPr>
          </a:p>
          <a:p>
            <a:endParaRPr lang="en-GB" dirty="0">
              <a:ln/>
            </a:endParaRPr>
          </a:p>
          <a:p>
            <a:endParaRPr lang="en-GB" cap="none" spc="0" dirty="0">
              <a:ln/>
              <a:effectLst/>
            </a:endParaRPr>
          </a:p>
        </p:txBody>
      </p:sp>
    </p:spTree>
    <p:extLst>
      <p:ext uri="{BB962C8B-B14F-4D97-AF65-F5344CB8AC3E}">
        <p14:creationId xmlns:p14="http://schemas.microsoft.com/office/powerpoint/2010/main" val="28982212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0BDD64-64D5-4E22-85BD-43F0DD8624E1}"/>
              </a:ext>
            </a:extLst>
          </p:cNvPr>
          <p:cNvSpPr>
            <a:spLocks noGrp="1"/>
          </p:cNvSpPr>
          <p:nvPr>
            <p:ph idx="1"/>
          </p:nvPr>
        </p:nvSpPr>
        <p:spPr/>
        <p:txBody>
          <a:bodyPr/>
          <a:lstStyle/>
          <a:p>
            <a:r>
              <a:rPr lang="en-GB" b="1" dirty="0"/>
              <a:t>Victimisation by Colleagues</a:t>
            </a:r>
          </a:p>
        </p:txBody>
      </p:sp>
      <p:sp>
        <p:nvSpPr>
          <p:cNvPr id="4" name="Footer Placeholder 3">
            <a:extLst>
              <a:ext uri="{FF2B5EF4-FFF2-40B4-BE49-F238E27FC236}">
                <a16:creationId xmlns:a16="http://schemas.microsoft.com/office/drawing/2014/main" id="{16209275-DC56-4B15-8DB5-E1EFCAABA093}"/>
              </a:ext>
            </a:extLst>
          </p:cNvPr>
          <p:cNvSpPr>
            <a:spLocks noGrp="1"/>
          </p:cNvSpPr>
          <p:nvPr>
            <p:ph type="ftr" sz="quarter" idx="11"/>
          </p:nvPr>
        </p:nvSpPr>
        <p:spPr/>
        <p:txBody>
          <a:bodyPr/>
          <a:lstStyle/>
          <a:p>
            <a:r>
              <a:rPr lang="en-GB"/>
              <a:t>© 2021 Capital Law Limited</a:t>
            </a:r>
            <a:endParaRPr lang="en-GB" dirty="0"/>
          </a:p>
        </p:txBody>
      </p:sp>
      <p:sp>
        <p:nvSpPr>
          <p:cNvPr id="7" name="Rectangle 6">
            <a:extLst>
              <a:ext uri="{FF2B5EF4-FFF2-40B4-BE49-F238E27FC236}">
                <a16:creationId xmlns:a16="http://schemas.microsoft.com/office/drawing/2014/main" id="{85754723-22A6-4150-B41E-7AF457694F6E}"/>
              </a:ext>
            </a:extLst>
          </p:cNvPr>
          <p:cNvSpPr/>
          <p:nvPr/>
        </p:nvSpPr>
        <p:spPr>
          <a:xfrm>
            <a:off x="7450474" y="1630578"/>
            <a:ext cx="7769861" cy="5632311"/>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r>
              <a:rPr lang="en-GB" cap="none" spc="0" dirty="0">
                <a:ln/>
                <a:effectLst/>
              </a:rPr>
              <a:t>Like harassment, an employer is </a:t>
            </a:r>
            <a:r>
              <a:rPr lang="en-GB" u="sng" cap="none" spc="0" dirty="0">
                <a:ln/>
                <a:effectLst/>
              </a:rPr>
              <a:t>legally responsible</a:t>
            </a:r>
            <a:r>
              <a:rPr lang="en-GB" cap="none" spc="0" dirty="0">
                <a:ln/>
                <a:effectLst/>
              </a:rPr>
              <a:t> for victimisation committed by their employees in the course of employment.</a:t>
            </a:r>
          </a:p>
          <a:p>
            <a:endParaRPr lang="en-GB" dirty="0">
              <a:ln/>
            </a:endParaRPr>
          </a:p>
          <a:p>
            <a:r>
              <a:rPr lang="en-GB" cap="none" spc="0" dirty="0">
                <a:ln/>
                <a:effectLst/>
              </a:rPr>
              <a:t>It does not matter whether the employer knows about or approves of the acts of their employee.</a:t>
            </a:r>
          </a:p>
          <a:p>
            <a:endParaRPr lang="en-GB" dirty="0">
              <a:ln/>
            </a:endParaRPr>
          </a:p>
          <a:p>
            <a:r>
              <a:rPr lang="en-GB" cap="none" spc="0" dirty="0">
                <a:ln/>
                <a:effectLst/>
              </a:rPr>
              <a:t>There is a potential defence available to an employer, if it can show that it took "all reasonable steps" to prevent the employee from doing the discriminatory act or from doing anything of that description.</a:t>
            </a:r>
          </a:p>
          <a:p>
            <a:endParaRPr lang="en-GB" b="1" cap="none" spc="0" dirty="0">
              <a:ln/>
              <a:solidFill>
                <a:schemeClr val="accent3"/>
              </a:solidFill>
              <a:effectLst/>
            </a:endParaRPr>
          </a:p>
          <a:p>
            <a:endParaRPr lang="en-GB" cap="none" spc="0" dirty="0">
              <a:ln/>
              <a:solidFill>
                <a:schemeClr val="accent1">
                  <a:lumMod val="75000"/>
                </a:schemeClr>
              </a:solidFill>
              <a:effectLst/>
            </a:endParaRPr>
          </a:p>
          <a:p>
            <a:endParaRPr lang="en-GB" dirty="0">
              <a:ln/>
              <a:solidFill>
                <a:schemeClr val="accent1">
                  <a:lumMod val="75000"/>
                </a:schemeClr>
              </a:solidFill>
            </a:endParaRPr>
          </a:p>
          <a:p>
            <a:endParaRPr lang="en-GB" cap="none" spc="0" dirty="0">
              <a:ln/>
              <a:solidFill>
                <a:schemeClr val="accent1">
                  <a:lumMod val="75000"/>
                </a:schemeClr>
              </a:solidFill>
              <a:effectLst/>
            </a:endParaRPr>
          </a:p>
        </p:txBody>
      </p:sp>
    </p:spTree>
    <p:extLst>
      <p:ext uri="{BB962C8B-B14F-4D97-AF65-F5344CB8AC3E}">
        <p14:creationId xmlns:p14="http://schemas.microsoft.com/office/powerpoint/2010/main" val="18741474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5F2D496-445C-4D07-937A-CB2C0006A02D}"/>
              </a:ext>
            </a:extLst>
          </p:cNvPr>
          <p:cNvSpPr>
            <a:spLocks noGrp="1"/>
          </p:cNvSpPr>
          <p:nvPr>
            <p:ph type="ftr" sz="quarter" idx="11"/>
          </p:nvPr>
        </p:nvSpPr>
        <p:spPr/>
        <p:txBody>
          <a:bodyPr/>
          <a:lstStyle/>
          <a:p>
            <a:r>
              <a:rPr lang="en-GB"/>
              <a:t>© 2021 Capital Law Limited</a:t>
            </a:r>
            <a:endParaRPr lang="en-GB" dirty="0"/>
          </a:p>
        </p:txBody>
      </p:sp>
      <p:sp>
        <p:nvSpPr>
          <p:cNvPr id="3" name="Title 2">
            <a:extLst>
              <a:ext uri="{FF2B5EF4-FFF2-40B4-BE49-F238E27FC236}">
                <a16:creationId xmlns:a16="http://schemas.microsoft.com/office/drawing/2014/main" id="{F50225DD-5E18-45EE-B4DF-C8B871A1F7D8}"/>
              </a:ext>
            </a:extLst>
          </p:cNvPr>
          <p:cNvSpPr>
            <a:spLocks noGrp="1"/>
          </p:cNvSpPr>
          <p:nvPr>
            <p:ph type="ctrTitle"/>
          </p:nvPr>
        </p:nvSpPr>
        <p:spPr>
          <a:xfrm>
            <a:off x="633824" y="2458577"/>
            <a:ext cx="10924764" cy="1606594"/>
          </a:xfrm>
        </p:spPr>
        <p:txBody>
          <a:bodyPr/>
          <a:lstStyle/>
          <a:p>
            <a:r>
              <a:rPr lang="en-GB" dirty="0"/>
              <a:t>Remedies </a:t>
            </a:r>
          </a:p>
        </p:txBody>
      </p:sp>
    </p:spTree>
    <p:extLst>
      <p:ext uri="{BB962C8B-B14F-4D97-AF65-F5344CB8AC3E}">
        <p14:creationId xmlns:p14="http://schemas.microsoft.com/office/powerpoint/2010/main" val="10201542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057F5D-60C8-401E-8C1E-1D91BE937BD6}"/>
              </a:ext>
            </a:extLst>
          </p:cNvPr>
          <p:cNvSpPr>
            <a:spLocks noGrp="1"/>
          </p:cNvSpPr>
          <p:nvPr>
            <p:ph idx="1"/>
          </p:nvPr>
        </p:nvSpPr>
        <p:spPr>
          <a:xfrm>
            <a:off x="633573" y="2262384"/>
            <a:ext cx="5487048" cy="2150989"/>
          </a:xfrm>
        </p:spPr>
        <p:txBody>
          <a:bodyPr/>
          <a:lstStyle/>
          <a:p>
            <a:r>
              <a:rPr lang="en-GB" b="1" dirty="0"/>
              <a:t>Remedies under the Equality Act 2010</a:t>
            </a:r>
          </a:p>
        </p:txBody>
      </p:sp>
      <p:sp>
        <p:nvSpPr>
          <p:cNvPr id="4" name="Footer Placeholder 3">
            <a:extLst>
              <a:ext uri="{FF2B5EF4-FFF2-40B4-BE49-F238E27FC236}">
                <a16:creationId xmlns:a16="http://schemas.microsoft.com/office/drawing/2014/main" id="{59D6AA89-5A52-4AF8-BE07-3715EA0B6C42}"/>
              </a:ext>
            </a:extLst>
          </p:cNvPr>
          <p:cNvSpPr>
            <a:spLocks noGrp="1"/>
          </p:cNvSpPr>
          <p:nvPr>
            <p:ph type="ftr" sz="quarter" idx="11"/>
          </p:nvPr>
        </p:nvSpPr>
        <p:spPr/>
        <p:txBody>
          <a:bodyPr/>
          <a:lstStyle/>
          <a:p>
            <a:r>
              <a:rPr lang="en-GB"/>
              <a:t>© 2021 Capital Law Limited</a:t>
            </a:r>
            <a:endParaRPr lang="en-GB" dirty="0"/>
          </a:p>
        </p:txBody>
      </p:sp>
      <p:sp>
        <p:nvSpPr>
          <p:cNvPr id="2" name="TextBox 1">
            <a:extLst>
              <a:ext uri="{FF2B5EF4-FFF2-40B4-BE49-F238E27FC236}">
                <a16:creationId xmlns:a16="http://schemas.microsoft.com/office/drawing/2014/main" id="{D960DA04-B7FB-4568-8B9F-7BE6B36EDC97}"/>
              </a:ext>
            </a:extLst>
          </p:cNvPr>
          <p:cNvSpPr txBox="1"/>
          <p:nvPr/>
        </p:nvSpPr>
        <p:spPr>
          <a:xfrm>
            <a:off x="7347129" y="2262384"/>
            <a:ext cx="7784716" cy="3416320"/>
          </a:xfrm>
          <a:prstGeom prst="rect">
            <a:avLst/>
          </a:prstGeom>
          <a:noFill/>
        </p:spPr>
        <p:txBody>
          <a:bodyPr wrap="square" rtlCol="0">
            <a:spAutoFit/>
          </a:bodyPr>
          <a:lstStyle/>
          <a:p>
            <a:r>
              <a:rPr lang="en-GB" dirty="0"/>
              <a:t>Discrimination claims can attract potentially uncapped compensation awards:</a:t>
            </a:r>
          </a:p>
          <a:p>
            <a:endParaRPr lang="en-GB" dirty="0"/>
          </a:p>
          <a:p>
            <a:pPr marL="457200" indent="-457200">
              <a:buFontTx/>
              <a:buChar char="-"/>
            </a:pPr>
            <a:r>
              <a:rPr lang="en-GB" dirty="0"/>
              <a:t>“</a:t>
            </a:r>
            <a:r>
              <a:rPr lang="en-GB" i="1" dirty="0"/>
              <a:t>Injury to feelings</a:t>
            </a:r>
            <a:r>
              <a:rPr lang="en-GB" dirty="0"/>
              <a:t>” (Vento guidelines)</a:t>
            </a:r>
          </a:p>
          <a:p>
            <a:pPr marL="457200" indent="-457200">
              <a:buFontTx/>
              <a:buChar char="-"/>
            </a:pPr>
            <a:r>
              <a:rPr lang="en-GB" dirty="0"/>
              <a:t>Financial losses</a:t>
            </a:r>
          </a:p>
          <a:p>
            <a:pPr marL="457200" indent="-457200">
              <a:buFontTx/>
              <a:buChar char="-"/>
            </a:pPr>
            <a:endParaRPr lang="en-GB" dirty="0"/>
          </a:p>
          <a:p>
            <a:r>
              <a:rPr lang="en-GB" dirty="0"/>
              <a:t>Recommendations</a:t>
            </a:r>
          </a:p>
          <a:p>
            <a:r>
              <a:rPr lang="en-GB" dirty="0"/>
              <a:t>Declarations</a:t>
            </a:r>
          </a:p>
          <a:p>
            <a:endParaRPr lang="en-GB" dirty="0"/>
          </a:p>
        </p:txBody>
      </p:sp>
    </p:spTree>
    <p:extLst>
      <p:ext uri="{BB962C8B-B14F-4D97-AF65-F5344CB8AC3E}">
        <p14:creationId xmlns:p14="http://schemas.microsoft.com/office/powerpoint/2010/main" val="22684925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3824" y="2458577"/>
            <a:ext cx="10383945" cy="4819781"/>
          </a:xfrm>
        </p:spPr>
        <p:txBody>
          <a:bodyPr/>
          <a:lstStyle/>
          <a:p>
            <a:r>
              <a:rPr lang="en-GB" dirty="0"/>
              <a:t>Thank you,</a:t>
            </a:r>
            <a:br>
              <a:rPr lang="en-GB" dirty="0"/>
            </a:br>
            <a:r>
              <a:rPr lang="en-GB" dirty="0"/>
              <a:t>any questions?</a:t>
            </a:r>
          </a:p>
        </p:txBody>
      </p:sp>
      <p:sp>
        <p:nvSpPr>
          <p:cNvPr id="2" name="Footer Placeholder 1">
            <a:extLst>
              <a:ext uri="{FF2B5EF4-FFF2-40B4-BE49-F238E27FC236}">
                <a16:creationId xmlns:a16="http://schemas.microsoft.com/office/drawing/2014/main" id="{01A2935B-6BF3-4552-AB14-6D823ABBC0F6}"/>
              </a:ext>
            </a:extLst>
          </p:cNvPr>
          <p:cNvSpPr>
            <a:spLocks noGrp="1"/>
          </p:cNvSpPr>
          <p:nvPr>
            <p:ph type="ftr" sz="quarter" idx="11"/>
          </p:nvPr>
        </p:nvSpPr>
        <p:spPr/>
        <p:txBody>
          <a:bodyPr/>
          <a:lstStyle/>
          <a:p>
            <a:r>
              <a:rPr lang="en-GB"/>
              <a:t>© 2021 Capital Law Limited</a:t>
            </a:r>
            <a:endParaRPr lang="en-GB" dirty="0"/>
          </a:p>
        </p:txBody>
      </p:sp>
    </p:spTree>
    <p:extLst>
      <p:ext uri="{BB962C8B-B14F-4D97-AF65-F5344CB8AC3E}">
        <p14:creationId xmlns:p14="http://schemas.microsoft.com/office/powerpoint/2010/main" val="8455356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6088F-52F0-416C-B048-3D557D969F75}"/>
              </a:ext>
            </a:extLst>
          </p:cNvPr>
          <p:cNvSpPr>
            <a:spLocks noGrp="1"/>
          </p:cNvSpPr>
          <p:nvPr>
            <p:ph type="ctrTitle"/>
          </p:nvPr>
        </p:nvSpPr>
        <p:spPr>
          <a:xfrm>
            <a:off x="633685" y="1690422"/>
            <a:ext cx="10383945" cy="1606594"/>
          </a:xfrm>
        </p:spPr>
        <p:txBody>
          <a:bodyPr/>
          <a:lstStyle/>
          <a:p>
            <a:r>
              <a:rPr lang="en-GB" dirty="0"/>
              <a:t>Resources</a:t>
            </a:r>
          </a:p>
        </p:txBody>
      </p:sp>
      <p:sp>
        <p:nvSpPr>
          <p:cNvPr id="3" name="Footer Placeholder 2">
            <a:extLst>
              <a:ext uri="{FF2B5EF4-FFF2-40B4-BE49-F238E27FC236}">
                <a16:creationId xmlns:a16="http://schemas.microsoft.com/office/drawing/2014/main" id="{80989BC1-37FC-460D-BE01-3003198A5DDC}"/>
              </a:ext>
            </a:extLst>
          </p:cNvPr>
          <p:cNvSpPr>
            <a:spLocks noGrp="1"/>
          </p:cNvSpPr>
          <p:nvPr>
            <p:ph type="ftr" sz="quarter" idx="11"/>
          </p:nvPr>
        </p:nvSpPr>
        <p:spPr/>
        <p:txBody>
          <a:bodyPr/>
          <a:lstStyle/>
          <a:p>
            <a:r>
              <a:rPr lang="en-GB"/>
              <a:t>© 2021 Capital Law Limited</a:t>
            </a:r>
            <a:endParaRPr lang="en-GB" dirty="0"/>
          </a:p>
        </p:txBody>
      </p:sp>
      <p:sp>
        <p:nvSpPr>
          <p:cNvPr id="4" name="TextBox 3">
            <a:extLst>
              <a:ext uri="{FF2B5EF4-FFF2-40B4-BE49-F238E27FC236}">
                <a16:creationId xmlns:a16="http://schemas.microsoft.com/office/drawing/2014/main" id="{E198125B-CEE0-46B3-BA52-F250339FC1D2}"/>
              </a:ext>
            </a:extLst>
          </p:cNvPr>
          <p:cNvSpPr txBox="1"/>
          <p:nvPr/>
        </p:nvSpPr>
        <p:spPr>
          <a:xfrm>
            <a:off x="1219201" y="3337656"/>
            <a:ext cx="13675360" cy="4154984"/>
          </a:xfrm>
          <a:prstGeom prst="rect">
            <a:avLst/>
          </a:prstGeom>
          <a:noFill/>
        </p:spPr>
        <p:txBody>
          <a:bodyPr wrap="square" rtlCol="0">
            <a:spAutoFit/>
          </a:bodyPr>
          <a:lstStyle/>
          <a:p>
            <a:pPr marL="342900" indent="-342900">
              <a:buFont typeface="Arial" panose="020B0604020202020204" pitchFamily="34" charset="0"/>
              <a:buChar char="•"/>
            </a:pPr>
            <a:r>
              <a:rPr lang="en-GB" dirty="0">
                <a:solidFill>
                  <a:schemeClr val="bg1"/>
                </a:solidFill>
              </a:rPr>
              <a:t>The Equality Act 2010: </a:t>
            </a:r>
            <a:r>
              <a:rPr lang="en-GB" dirty="0">
                <a:solidFill>
                  <a:schemeClr val="bg1"/>
                </a:solidFill>
                <a:hlinkClick r:id="rId3">
                  <a:extLst>
                    <a:ext uri="{A12FA001-AC4F-418D-AE19-62706E023703}">
                      <ahyp:hlinkClr xmlns:ahyp="http://schemas.microsoft.com/office/drawing/2018/hyperlinkcolor" val="tx"/>
                    </a:ext>
                  </a:extLst>
                </a:hlinkClick>
              </a:rPr>
              <a:t>https://www.legislation.gov.uk/ukpga/2010/15/contents</a:t>
            </a:r>
            <a:endParaRPr lang="en-GB" dirty="0">
              <a:solidFill>
                <a:schemeClr val="bg1"/>
              </a:solidFill>
            </a:endParaRPr>
          </a:p>
          <a:p>
            <a:pPr marL="342900" indent="-342900">
              <a:buFont typeface="Arial" panose="020B0604020202020204" pitchFamily="34" charset="0"/>
              <a:buChar char="•"/>
            </a:pPr>
            <a:r>
              <a:rPr lang="en-GB" dirty="0">
                <a:solidFill>
                  <a:schemeClr val="bg1"/>
                </a:solidFill>
              </a:rPr>
              <a:t>ACAS Guidance:  </a:t>
            </a:r>
            <a:r>
              <a:rPr lang="en-GB" dirty="0">
                <a:solidFill>
                  <a:schemeClr val="bg1"/>
                </a:solidFill>
                <a:hlinkClick r:id="rId4">
                  <a:extLst>
                    <a:ext uri="{A12FA001-AC4F-418D-AE19-62706E023703}">
                      <ahyp:hlinkClr xmlns:ahyp="http://schemas.microsoft.com/office/drawing/2018/hyperlinkcolor" val="tx"/>
                    </a:ext>
                  </a:extLst>
                </a:hlinkClick>
              </a:rPr>
              <a:t>https://archive.acas.org.uk/media/4267/Equality-and-discrimination-understand-the-basics/pdf/Equality_and_discrimination_understand_the_basics_-_July_2019.pdf</a:t>
            </a:r>
            <a:endParaRPr lang="en-GB" dirty="0">
              <a:solidFill>
                <a:schemeClr val="bg1"/>
              </a:solidFill>
            </a:endParaRPr>
          </a:p>
          <a:p>
            <a:pPr marL="342900" indent="-342900">
              <a:buFont typeface="Arial" panose="020B0604020202020204" pitchFamily="34" charset="0"/>
              <a:buChar char="•"/>
            </a:pPr>
            <a:r>
              <a:rPr lang="en-GB" dirty="0">
                <a:solidFill>
                  <a:schemeClr val="bg1"/>
                </a:solidFill>
                <a:hlinkClick r:id="rId5">
                  <a:extLst>
                    <a:ext uri="{A12FA001-AC4F-418D-AE19-62706E023703}">
                      <ahyp:hlinkClr xmlns:ahyp="http://schemas.microsoft.com/office/drawing/2018/hyperlinkcolor" val="tx"/>
                    </a:ext>
                  </a:extLst>
                </a:hlinkClick>
              </a:rPr>
              <a:t>https://www.personneltoday.com/</a:t>
            </a:r>
            <a:r>
              <a:rPr lang="en-GB" dirty="0">
                <a:solidFill>
                  <a:schemeClr val="bg1"/>
                </a:solidFill>
              </a:rPr>
              <a:t> (useful HR resource) </a:t>
            </a:r>
          </a:p>
          <a:p>
            <a:pPr marL="342900" indent="-342900">
              <a:buFont typeface="Arial" panose="020B0604020202020204" pitchFamily="34" charset="0"/>
              <a:buChar char="•"/>
            </a:pPr>
            <a:r>
              <a:rPr lang="en-GB" dirty="0" err="1">
                <a:solidFill>
                  <a:schemeClr val="bg1"/>
                </a:solidFill>
              </a:rPr>
              <a:t>Casamitjana</a:t>
            </a:r>
            <a:r>
              <a:rPr lang="en-GB" dirty="0">
                <a:solidFill>
                  <a:schemeClr val="bg1"/>
                </a:solidFill>
              </a:rPr>
              <a:t> v The League Against Cruel Sports, case no: 3331129/2018</a:t>
            </a:r>
          </a:p>
          <a:p>
            <a:pPr marL="342900" indent="-342900">
              <a:buFont typeface="Arial" panose="020B0604020202020204" pitchFamily="34" charset="0"/>
              <a:buChar char="•"/>
            </a:pPr>
            <a:r>
              <a:rPr lang="en-GB" dirty="0">
                <a:solidFill>
                  <a:schemeClr val="bg1"/>
                </a:solidFill>
              </a:rPr>
              <a:t>Ali and Hextall Court of Appeal Judgement: </a:t>
            </a:r>
            <a:r>
              <a:rPr lang="en-GB" dirty="0">
                <a:solidFill>
                  <a:schemeClr val="bg1"/>
                </a:solidFill>
                <a:hlinkClick r:id="rId6">
                  <a:extLst>
                    <a:ext uri="{A12FA001-AC4F-418D-AE19-62706E023703}">
                      <ahyp:hlinkClr xmlns:ahyp="http://schemas.microsoft.com/office/drawing/2018/hyperlinkcolor" val="tx"/>
                    </a:ext>
                  </a:extLst>
                </a:hlinkClick>
              </a:rPr>
              <a:t>https://www.bailii.org/ew/cases/EWCA/Civ/2019/900.html</a:t>
            </a:r>
            <a:r>
              <a:rPr lang="en-GB" dirty="0">
                <a:solidFill>
                  <a:schemeClr val="bg1"/>
                </a:solidFill>
              </a:rPr>
              <a:t> </a:t>
            </a:r>
          </a:p>
          <a:p>
            <a:pPr marL="342900" indent="-342900">
              <a:buFont typeface="Arial" panose="020B0604020202020204" pitchFamily="34" charset="0"/>
              <a:buChar char="•"/>
            </a:pPr>
            <a:r>
              <a:rPr lang="en-GB" dirty="0">
                <a:solidFill>
                  <a:schemeClr val="bg1"/>
                </a:solidFill>
              </a:rPr>
              <a:t>Mr D P Evans v Xactly Corporation Ltd: UKEATPA/0128/18/LA</a:t>
            </a:r>
          </a:p>
          <a:p>
            <a:endParaRPr lang="en-GB" dirty="0"/>
          </a:p>
          <a:p>
            <a:endParaRPr lang="en-GB" dirty="0"/>
          </a:p>
        </p:txBody>
      </p:sp>
    </p:spTree>
    <p:extLst>
      <p:ext uri="{BB962C8B-B14F-4D97-AF65-F5344CB8AC3E}">
        <p14:creationId xmlns:p14="http://schemas.microsoft.com/office/powerpoint/2010/main" val="226771263"/>
      </p:ext>
    </p:extLst>
  </p:cSld>
  <p:clrMapOvr>
    <a:masterClrMapping/>
  </p:clrMapOvr>
</p:sld>
</file>

<file path=ppt/theme/theme1.xml><?xml version="1.0" encoding="utf-8"?>
<a:theme xmlns:a="http://schemas.openxmlformats.org/drawingml/2006/main" name="Office Theme">
  <a:themeElements>
    <a:clrScheme name="Custom 33">
      <a:dk1>
        <a:srgbClr val="000000"/>
      </a:dk1>
      <a:lt1>
        <a:srgbClr val="FFFFFF"/>
      </a:lt1>
      <a:dk2>
        <a:srgbClr val="F2F2F2"/>
      </a:dk2>
      <a:lt2>
        <a:srgbClr val="FFFFFF"/>
      </a:lt2>
      <a:accent1>
        <a:srgbClr val="5B6670"/>
      </a:accent1>
      <a:accent2>
        <a:srgbClr val="FFBA40"/>
      </a:accent2>
      <a:accent3>
        <a:srgbClr val="E63200"/>
      </a:accent3>
      <a:accent4>
        <a:srgbClr val="656D78"/>
      </a:accent4>
      <a:accent5>
        <a:srgbClr val="26A3A8"/>
      </a:accent5>
      <a:accent6>
        <a:srgbClr val="8F9E52"/>
      </a:accent6>
      <a:hlink>
        <a:srgbClr val="000000"/>
      </a:hlink>
      <a:folHlink>
        <a:srgbClr val="000000"/>
      </a:folHlink>
    </a:clrScheme>
    <a:fontScheme name="Georgia">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6E236BB5-96D6-45E2-B3F9-04B6235318D2}" vid="{5017343E-A41F-4E89-B6B2-5234F1A91A2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EE99C87BB8D346904CC4E65218BB50" ma:contentTypeVersion="5" ma:contentTypeDescription="Create a new document." ma:contentTypeScope="" ma:versionID="fcfd66f45db58e6b7f3294efb02d8f9a">
  <xsd:schema xmlns:xsd="http://www.w3.org/2001/XMLSchema" xmlns:xs="http://www.w3.org/2001/XMLSchema" xmlns:p="http://schemas.microsoft.com/office/2006/metadata/properties" xmlns:ns2="7b371449-43eb-435e-a0a2-287b0bfa5005" targetNamespace="http://schemas.microsoft.com/office/2006/metadata/properties" ma:root="true" ma:fieldsID="d531aded19878172a0defbb669d82f39" ns2:_="">
    <xsd:import namespace="7b371449-43eb-435e-a0a2-287b0bfa500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371449-43eb-435e-a0a2-287b0bfa500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BBD2FDB-584E-4CAA-BD0E-028304EBB050}">
  <ds:schemaRefs>
    <ds:schemaRef ds:uri="http://schemas.microsoft.com/sharepoint/v3/contenttype/forms"/>
  </ds:schemaRefs>
</ds:datastoreItem>
</file>

<file path=customXml/itemProps2.xml><?xml version="1.0" encoding="utf-8"?>
<ds:datastoreItem xmlns:ds="http://schemas.openxmlformats.org/officeDocument/2006/customXml" ds:itemID="{9966B85E-A915-4641-8C5E-9C7A6043888D}"/>
</file>

<file path=customXml/itemProps3.xml><?xml version="1.0" encoding="utf-8"?>
<ds:datastoreItem xmlns:ds="http://schemas.openxmlformats.org/officeDocument/2006/customXml" ds:itemID="{111913EE-67E5-4CCE-884D-817D165959F0}">
  <ds:schemaRefs>
    <ds:schemaRef ds:uri="http://schemas.microsoft.com/office/2006/documentManagement/types"/>
    <ds:schemaRef ds:uri="http://purl.org/dc/elements/1.1/"/>
    <ds:schemaRef ds:uri="http://schemas.openxmlformats.org/package/2006/metadata/core-properties"/>
    <ds:schemaRef ds:uri="http://schemas.microsoft.com/sharepoint/v3"/>
    <ds:schemaRef ds:uri="http://www.w3.org/XML/1998/namespace"/>
    <ds:schemaRef ds:uri="5389037c-82e7-4319-bd05-1c84d74f92b1"/>
    <ds:schemaRef ds:uri="http://schemas.microsoft.com/office/infopath/2007/PartnerControls"/>
    <ds:schemaRef ds:uri="8cb76f67-c174-4761-adfd-49df54013293"/>
    <ds:schemaRef ds:uri="http://schemas.microsoft.com/office/2006/metadata/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3569</TotalTime>
  <Words>3020</Words>
  <Application>Microsoft Office PowerPoint</Application>
  <PresentationFormat>Custom</PresentationFormat>
  <Paragraphs>374</Paragraphs>
  <Slides>44</Slides>
  <Notes>39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.AppleSystemUIFont</vt:lpstr>
      <vt:lpstr>Arial</vt:lpstr>
      <vt:lpstr>Calibri</vt:lpstr>
      <vt:lpstr>Georgia</vt:lpstr>
      <vt:lpstr>Office Theme</vt:lpstr>
      <vt:lpstr>Employment Law</vt:lpstr>
      <vt:lpstr>Agenda</vt:lpstr>
      <vt:lpstr>PowerPoint Presentation</vt:lpstr>
      <vt:lpstr>Protected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Direct discrimination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Indirect discrimination</vt:lpstr>
      <vt:lpstr>PowerPoint Presentation</vt:lpstr>
      <vt:lpstr>PowerPoint Presentation</vt:lpstr>
      <vt:lpstr>PowerPoint Presentation</vt:lpstr>
      <vt:lpstr>PowerPoint Presentation</vt:lpstr>
      <vt:lpstr>PowerPoint Presentation</vt:lpstr>
      <vt:lpstr>Harassment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Victimisation</vt:lpstr>
      <vt:lpstr>PowerPoint Presentation</vt:lpstr>
      <vt:lpstr>PowerPoint Presentation</vt:lpstr>
      <vt:lpstr>PowerPoint Presentation</vt:lpstr>
      <vt:lpstr>PowerPoint Presentation</vt:lpstr>
      <vt:lpstr>Remedies </vt:lpstr>
      <vt:lpstr>PowerPoint Presentation</vt:lpstr>
      <vt:lpstr>Thank you, any questions?</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Dale Pulling</dc:creator>
  <cp:lastModifiedBy>Alison Flett</cp:lastModifiedBy>
  <cp:revision>54</cp:revision>
  <cp:lastPrinted>2018-02-15T23:48:39Z</cp:lastPrinted>
  <dcterms:created xsi:type="dcterms:W3CDTF">2019-12-31T10:44:14Z</dcterms:created>
  <dcterms:modified xsi:type="dcterms:W3CDTF">2023-01-27T14:41:59Z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0x0101009721045DC57FBA49B782DCACB56400ED</vt:lpwstr>
  </property>
</Properties>
</file>