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2" r:id="rId10"/>
    <p:sldId id="263" r:id="rId11"/>
    <p:sldId id="264" r:id="rId12"/>
    <p:sldId id="270" r:id="rId13"/>
    <p:sldId id="265" r:id="rId14"/>
    <p:sldId id="266" r:id="rId15"/>
    <p:sldId id="268"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onela Lazar (1905285)" initials="IL(" lastIdx="2" clrIdx="0">
    <p:extLst>
      <p:ext uri="{19B8F6BF-5375-455C-9EA6-DF929625EA0E}">
        <p15:presenceInfo xmlns:p15="http://schemas.microsoft.com/office/powerpoint/2012/main" userId="Ionela Lazar (190528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sorterViewPr>
    <p:cViewPr>
      <p:scale>
        <a:sx n="100" d="100"/>
        <a:sy n="100" d="100"/>
      </p:scale>
      <p:origin x="0" y="-401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1-02T11:31:14.854" idx="2">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6E47C9-AB6D-4555-933C-3C34CFB6938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85FE921-C7A7-4BE3-A3EA-96BD6CFBCB7B}">
      <dgm:prSet/>
      <dgm:spPr/>
      <dgm:t>
        <a:bodyPr/>
        <a:lstStyle/>
        <a:p>
          <a:r>
            <a:rPr lang="en-GB" dirty="0"/>
            <a:t>Training interventions can be formal or informal, example classroom teaching (First Aid) or work-based learning (Moving and Handling).</a:t>
          </a:r>
          <a:endParaRPr lang="en-US" dirty="0"/>
        </a:p>
      </dgm:t>
    </dgm:pt>
    <dgm:pt modelId="{831BBFCF-7225-4A1B-BAF5-F98F2D232D56}" type="parTrans" cxnId="{5CEC2960-730C-4034-A520-A6899D4D8C5C}">
      <dgm:prSet/>
      <dgm:spPr/>
      <dgm:t>
        <a:bodyPr/>
        <a:lstStyle/>
        <a:p>
          <a:endParaRPr lang="en-US"/>
        </a:p>
      </dgm:t>
    </dgm:pt>
    <dgm:pt modelId="{B27CE7D0-CBD3-4405-9C9A-156738AA563E}" type="sibTrans" cxnId="{5CEC2960-730C-4034-A520-A6899D4D8C5C}">
      <dgm:prSet/>
      <dgm:spPr/>
      <dgm:t>
        <a:bodyPr/>
        <a:lstStyle/>
        <a:p>
          <a:endParaRPr lang="en-US"/>
        </a:p>
      </dgm:t>
    </dgm:pt>
    <dgm:pt modelId="{A315DC14-8570-461A-BA6E-875BB0D05CA8}">
      <dgm:prSet/>
      <dgm:spPr/>
      <dgm:t>
        <a:bodyPr/>
        <a:lstStyle/>
        <a:p>
          <a:r>
            <a:rPr lang="en-GB" dirty="0"/>
            <a:t>On the job training is the training where the employees are learning their job by doing the job. Where a new or a less experienced employee is given instructions by a mentor, job shadowing (businessjargons.com,2020).</a:t>
          </a:r>
          <a:endParaRPr lang="en-US" dirty="0"/>
        </a:p>
      </dgm:t>
    </dgm:pt>
    <dgm:pt modelId="{43EC5B1B-EDB4-4595-9FB2-FF4C3FF3BAFB}" type="parTrans" cxnId="{DB05C5AF-9A08-42CD-8E73-130F059C5DB9}">
      <dgm:prSet/>
      <dgm:spPr/>
      <dgm:t>
        <a:bodyPr/>
        <a:lstStyle/>
        <a:p>
          <a:endParaRPr lang="en-US"/>
        </a:p>
      </dgm:t>
    </dgm:pt>
    <dgm:pt modelId="{B778B0E4-FFA3-4F65-B741-2A73D5CE1EC4}" type="sibTrans" cxnId="{DB05C5AF-9A08-42CD-8E73-130F059C5DB9}">
      <dgm:prSet/>
      <dgm:spPr/>
      <dgm:t>
        <a:bodyPr/>
        <a:lstStyle/>
        <a:p>
          <a:endParaRPr lang="en-US"/>
        </a:p>
      </dgm:t>
    </dgm:pt>
    <dgm:pt modelId="{3F62A585-2813-4273-9124-10E86D85DABF}">
      <dgm:prSet/>
      <dgm:spPr/>
      <dgm:t>
        <a:bodyPr/>
        <a:lstStyle/>
        <a:p>
          <a:r>
            <a:rPr lang="en-GB" dirty="0"/>
            <a:t>Off the job is the training method where the employee learn their job away of the work floor, it can be classroom courses, computer-based trainings or degrees (businessjargons.com,2020).</a:t>
          </a:r>
          <a:endParaRPr lang="en-US" dirty="0"/>
        </a:p>
      </dgm:t>
    </dgm:pt>
    <dgm:pt modelId="{AD462BA7-151D-49D2-B57A-C8B7032BB643}" type="parTrans" cxnId="{791EB6C7-7679-455C-955D-7DCA5D30DD3B}">
      <dgm:prSet/>
      <dgm:spPr/>
      <dgm:t>
        <a:bodyPr/>
        <a:lstStyle/>
        <a:p>
          <a:endParaRPr lang="en-US"/>
        </a:p>
      </dgm:t>
    </dgm:pt>
    <dgm:pt modelId="{57362159-022D-42BB-AECE-593A2898498B}" type="sibTrans" cxnId="{791EB6C7-7679-455C-955D-7DCA5D30DD3B}">
      <dgm:prSet/>
      <dgm:spPr/>
      <dgm:t>
        <a:bodyPr/>
        <a:lstStyle/>
        <a:p>
          <a:endParaRPr lang="en-US"/>
        </a:p>
      </dgm:t>
    </dgm:pt>
    <dgm:pt modelId="{1CC89551-5695-4187-AEB9-DB20ECD23CFC}" type="pres">
      <dgm:prSet presAssocID="{716E47C9-AB6D-4555-933C-3C34CFB6938F}" presName="outerComposite" presStyleCnt="0">
        <dgm:presLayoutVars>
          <dgm:chMax val="5"/>
          <dgm:dir/>
          <dgm:resizeHandles val="exact"/>
        </dgm:presLayoutVars>
      </dgm:prSet>
      <dgm:spPr/>
    </dgm:pt>
    <dgm:pt modelId="{AEDC624D-AC26-4835-82F7-30E963D1CB19}" type="pres">
      <dgm:prSet presAssocID="{716E47C9-AB6D-4555-933C-3C34CFB6938F}" presName="dummyMaxCanvas" presStyleCnt="0">
        <dgm:presLayoutVars/>
      </dgm:prSet>
      <dgm:spPr/>
    </dgm:pt>
    <dgm:pt modelId="{0933D024-41A1-460D-9511-2F8A2748249D}" type="pres">
      <dgm:prSet presAssocID="{716E47C9-AB6D-4555-933C-3C34CFB6938F}" presName="ThreeNodes_1" presStyleLbl="node1" presStyleIdx="0" presStyleCnt="3">
        <dgm:presLayoutVars>
          <dgm:bulletEnabled val="1"/>
        </dgm:presLayoutVars>
      </dgm:prSet>
      <dgm:spPr/>
    </dgm:pt>
    <dgm:pt modelId="{05577456-8F99-4112-8EB4-5C0367E99084}" type="pres">
      <dgm:prSet presAssocID="{716E47C9-AB6D-4555-933C-3C34CFB6938F}" presName="ThreeNodes_2" presStyleLbl="node1" presStyleIdx="1" presStyleCnt="3">
        <dgm:presLayoutVars>
          <dgm:bulletEnabled val="1"/>
        </dgm:presLayoutVars>
      </dgm:prSet>
      <dgm:spPr/>
    </dgm:pt>
    <dgm:pt modelId="{E00E81A0-1DDF-4F6A-A798-F91888C6FE5F}" type="pres">
      <dgm:prSet presAssocID="{716E47C9-AB6D-4555-933C-3C34CFB6938F}" presName="ThreeNodes_3" presStyleLbl="node1" presStyleIdx="2" presStyleCnt="3">
        <dgm:presLayoutVars>
          <dgm:bulletEnabled val="1"/>
        </dgm:presLayoutVars>
      </dgm:prSet>
      <dgm:spPr/>
    </dgm:pt>
    <dgm:pt modelId="{81A7B33B-13F7-4207-BC74-A5E077B7C590}" type="pres">
      <dgm:prSet presAssocID="{716E47C9-AB6D-4555-933C-3C34CFB6938F}" presName="ThreeConn_1-2" presStyleLbl="fgAccFollowNode1" presStyleIdx="0" presStyleCnt="2">
        <dgm:presLayoutVars>
          <dgm:bulletEnabled val="1"/>
        </dgm:presLayoutVars>
      </dgm:prSet>
      <dgm:spPr/>
    </dgm:pt>
    <dgm:pt modelId="{ECFD17EC-4AB5-4ACE-9A96-03DAB193F6D8}" type="pres">
      <dgm:prSet presAssocID="{716E47C9-AB6D-4555-933C-3C34CFB6938F}" presName="ThreeConn_2-3" presStyleLbl="fgAccFollowNode1" presStyleIdx="1" presStyleCnt="2">
        <dgm:presLayoutVars>
          <dgm:bulletEnabled val="1"/>
        </dgm:presLayoutVars>
      </dgm:prSet>
      <dgm:spPr/>
    </dgm:pt>
    <dgm:pt modelId="{4984B48C-6C38-4A54-A43A-979FB8A8DCE6}" type="pres">
      <dgm:prSet presAssocID="{716E47C9-AB6D-4555-933C-3C34CFB6938F}" presName="ThreeNodes_1_text" presStyleLbl="node1" presStyleIdx="2" presStyleCnt="3">
        <dgm:presLayoutVars>
          <dgm:bulletEnabled val="1"/>
        </dgm:presLayoutVars>
      </dgm:prSet>
      <dgm:spPr/>
    </dgm:pt>
    <dgm:pt modelId="{1140928E-0465-4A91-B800-E77975ABF35F}" type="pres">
      <dgm:prSet presAssocID="{716E47C9-AB6D-4555-933C-3C34CFB6938F}" presName="ThreeNodes_2_text" presStyleLbl="node1" presStyleIdx="2" presStyleCnt="3">
        <dgm:presLayoutVars>
          <dgm:bulletEnabled val="1"/>
        </dgm:presLayoutVars>
      </dgm:prSet>
      <dgm:spPr/>
    </dgm:pt>
    <dgm:pt modelId="{3B63E00C-6DAD-4248-903A-F1A9D63F5233}" type="pres">
      <dgm:prSet presAssocID="{716E47C9-AB6D-4555-933C-3C34CFB6938F}" presName="ThreeNodes_3_text" presStyleLbl="node1" presStyleIdx="2" presStyleCnt="3">
        <dgm:presLayoutVars>
          <dgm:bulletEnabled val="1"/>
        </dgm:presLayoutVars>
      </dgm:prSet>
      <dgm:spPr/>
    </dgm:pt>
  </dgm:ptLst>
  <dgm:cxnLst>
    <dgm:cxn modelId="{06E6911B-E342-4ABE-9392-5D5568BDC2DE}" type="presOf" srcId="{A315DC14-8570-461A-BA6E-875BB0D05CA8}" destId="{05577456-8F99-4112-8EB4-5C0367E99084}" srcOrd="0" destOrd="0" presId="urn:microsoft.com/office/officeart/2005/8/layout/vProcess5"/>
    <dgm:cxn modelId="{B9A8695E-2791-46EE-B564-0A98AE6E6417}" type="presOf" srcId="{B778B0E4-FFA3-4F65-B741-2A73D5CE1EC4}" destId="{ECFD17EC-4AB5-4ACE-9A96-03DAB193F6D8}" srcOrd="0" destOrd="0" presId="urn:microsoft.com/office/officeart/2005/8/layout/vProcess5"/>
    <dgm:cxn modelId="{DC510F60-6D21-48E1-BF94-D4C6FD34C49D}" type="presOf" srcId="{716E47C9-AB6D-4555-933C-3C34CFB6938F}" destId="{1CC89551-5695-4187-AEB9-DB20ECD23CFC}" srcOrd="0" destOrd="0" presId="urn:microsoft.com/office/officeart/2005/8/layout/vProcess5"/>
    <dgm:cxn modelId="{5CEC2960-730C-4034-A520-A6899D4D8C5C}" srcId="{716E47C9-AB6D-4555-933C-3C34CFB6938F}" destId="{785FE921-C7A7-4BE3-A3EA-96BD6CFBCB7B}" srcOrd="0" destOrd="0" parTransId="{831BBFCF-7225-4A1B-BAF5-F98F2D232D56}" sibTransId="{B27CE7D0-CBD3-4405-9C9A-156738AA563E}"/>
    <dgm:cxn modelId="{67997A55-0C7F-4D40-A60D-56B94024C033}" type="presOf" srcId="{A315DC14-8570-461A-BA6E-875BB0D05CA8}" destId="{1140928E-0465-4A91-B800-E77975ABF35F}" srcOrd="1" destOrd="0" presId="urn:microsoft.com/office/officeart/2005/8/layout/vProcess5"/>
    <dgm:cxn modelId="{7FAC9C81-85E3-41E9-87D0-13153ED2C8FA}" type="presOf" srcId="{785FE921-C7A7-4BE3-A3EA-96BD6CFBCB7B}" destId="{0933D024-41A1-460D-9511-2F8A2748249D}" srcOrd="0" destOrd="0" presId="urn:microsoft.com/office/officeart/2005/8/layout/vProcess5"/>
    <dgm:cxn modelId="{B1B3749D-AB6D-4CB2-9D4F-290AA5EA234D}" type="presOf" srcId="{B27CE7D0-CBD3-4405-9C9A-156738AA563E}" destId="{81A7B33B-13F7-4207-BC74-A5E077B7C590}" srcOrd="0" destOrd="0" presId="urn:microsoft.com/office/officeart/2005/8/layout/vProcess5"/>
    <dgm:cxn modelId="{7156BBA8-8617-442A-83B8-5A02FEC15E41}" type="presOf" srcId="{3F62A585-2813-4273-9124-10E86D85DABF}" destId="{E00E81A0-1DDF-4F6A-A798-F91888C6FE5F}" srcOrd="0" destOrd="0" presId="urn:microsoft.com/office/officeart/2005/8/layout/vProcess5"/>
    <dgm:cxn modelId="{DB05C5AF-9A08-42CD-8E73-130F059C5DB9}" srcId="{716E47C9-AB6D-4555-933C-3C34CFB6938F}" destId="{A315DC14-8570-461A-BA6E-875BB0D05CA8}" srcOrd="1" destOrd="0" parTransId="{43EC5B1B-EDB4-4595-9FB2-FF4C3FF3BAFB}" sibTransId="{B778B0E4-FFA3-4F65-B741-2A73D5CE1EC4}"/>
    <dgm:cxn modelId="{5711C0B8-8430-477C-8E44-9F42FC141886}" type="presOf" srcId="{785FE921-C7A7-4BE3-A3EA-96BD6CFBCB7B}" destId="{4984B48C-6C38-4A54-A43A-979FB8A8DCE6}" srcOrd="1" destOrd="0" presId="urn:microsoft.com/office/officeart/2005/8/layout/vProcess5"/>
    <dgm:cxn modelId="{791EB6C7-7679-455C-955D-7DCA5D30DD3B}" srcId="{716E47C9-AB6D-4555-933C-3C34CFB6938F}" destId="{3F62A585-2813-4273-9124-10E86D85DABF}" srcOrd="2" destOrd="0" parTransId="{AD462BA7-151D-49D2-B57A-C8B7032BB643}" sibTransId="{57362159-022D-42BB-AECE-593A2898498B}"/>
    <dgm:cxn modelId="{F32D5DF9-79B7-474F-9037-A7C9BEB334AB}" type="presOf" srcId="{3F62A585-2813-4273-9124-10E86D85DABF}" destId="{3B63E00C-6DAD-4248-903A-F1A9D63F5233}" srcOrd="1" destOrd="0" presId="urn:microsoft.com/office/officeart/2005/8/layout/vProcess5"/>
    <dgm:cxn modelId="{3239D7F1-9654-4EC4-B8FA-434044D9931D}" type="presParOf" srcId="{1CC89551-5695-4187-AEB9-DB20ECD23CFC}" destId="{AEDC624D-AC26-4835-82F7-30E963D1CB19}" srcOrd="0" destOrd="0" presId="urn:microsoft.com/office/officeart/2005/8/layout/vProcess5"/>
    <dgm:cxn modelId="{C818B730-8A48-472F-81E6-D744D995229C}" type="presParOf" srcId="{1CC89551-5695-4187-AEB9-DB20ECD23CFC}" destId="{0933D024-41A1-460D-9511-2F8A2748249D}" srcOrd="1" destOrd="0" presId="urn:microsoft.com/office/officeart/2005/8/layout/vProcess5"/>
    <dgm:cxn modelId="{59CBD21E-7DAF-4731-B575-707A97B1BEDC}" type="presParOf" srcId="{1CC89551-5695-4187-AEB9-DB20ECD23CFC}" destId="{05577456-8F99-4112-8EB4-5C0367E99084}" srcOrd="2" destOrd="0" presId="urn:microsoft.com/office/officeart/2005/8/layout/vProcess5"/>
    <dgm:cxn modelId="{FD5BCE41-EF9B-406B-BC7F-0E05EDC24F45}" type="presParOf" srcId="{1CC89551-5695-4187-AEB9-DB20ECD23CFC}" destId="{E00E81A0-1DDF-4F6A-A798-F91888C6FE5F}" srcOrd="3" destOrd="0" presId="urn:microsoft.com/office/officeart/2005/8/layout/vProcess5"/>
    <dgm:cxn modelId="{6A17455B-F1A9-4348-8333-4E6BEAD17C69}" type="presParOf" srcId="{1CC89551-5695-4187-AEB9-DB20ECD23CFC}" destId="{81A7B33B-13F7-4207-BC74-A5E077B7C590}" srcOrd="4" destOrd="0" presId="urn:microsoft.com/office/officeart/2005/8/layout/vProcess5"/>
    <dgm:cxn modelId="{FAAF2CC5-6BF3-40EC-941A-B09A0AE8832E}" type="presParOf" srcId="{1CC89551-5695-4187-AEB9-DB20ECD23CFC}" destId="{ECFD17EC-4AB5-4ACE-9A96-03DAB193F6D8}" srcOrd="5" destOrd="0" presId="urn:microsoft.com/office/officeart/2005/8/layout/vProcess5"/>
    <dgm:cxn modelId="{A02455F7-F7DA-4DDF-BE6B-8FAF090ACB7E}" type="presParOf" srcId="{1CC89551-5695-4187-AEB9-DB20ECD23CFC}" destId="{4984B48C-6C38-4A54-A43A-979FB8A8DCE6}" srcOrd="6" destOrd="0" presId="urn:microsoft.com/office/officeart/2005/8/layout/vProcess5"/>
    <dgm:cxn modelId="{79FF7C0B-EF46-49E0-8548-DD8F8ADB8855}" type="presParOf" srcId="{1CC89551-5695-4187-AEB9-DB20ECD23CFC}" destId="{1140928E-0465-4A91-B800-E77975ABF35F}" srcOrd="7" destOrd="0" presId="urn:microsoft.com/office/officeart/2005/8/layout/vProcess5"/>
    <dgm:cxn modelId="{01436F2F-7A3E-4C46-8C06-5DF94D2B0355}" type="presParOf" srcId="{1CC89551-5695-4187-AEB9-DB20ECD23CFC}" destId="{3B63E00C-6DAD-4248-903A-F1A9D63F5233}"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33D024-41A1-460D-9511-2F8A2748249D}">
      <dsp:nvSpPr>
        <dsp:cNvPr id="0" name=""/>
        <dsp:cNvSpPr/>
      </dsp:nvSpPr>
      <dsp:spPr>
        <a:xfrm>
          <a:off x="0" y="0"/>
          <a:ext cx="4274820" cy="148434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Training interventions can be formal or informal, example classroom teaching (First Aid) or work-based learning (Moving and Handling).</a:t>
          </a:r>
          <a:endParaRPr lang="en-US" sz="1300" kern="1200" dirty="0"/>
        </a:p>
      </dsp:txBody>
      <dsp:txXfrm>
        <a:off x="43475" y="43475"/>
        <a:ext cx="2673095" cy="1397395"/>
      </dsp:txXfrm>
    </dsp:sp>
    <dsp:sp modelId="{05577456-8F99-4112-8EB4-5C0367E99084}">
      <dsp:nvSpPr>
        <dsp:cNvPr id="0" name=""/>
        <dsp:cNvSpPr/>
      </dsp:nvSpPr>
      <dsp:spPr>
        <a:xfrm>
          <a:off x="377189" y="1731736"/>
          <a:ext cx="4274820" cy="148434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On the job training is the training where the employees are learning their job by doing the job. Where a new or a less experienced employee is given instructions by a mentor, job shadowing (businessjargons.com,2020).</a:t>
          </a:r>
          <a:endParaRPr lang="en-US" sz="1300" kern="1200" dirty="0"/>
        </a:p>
      </dsp:txBody>
      <dsp:txXfrm>
        <a:off x="420664" y="1775211"/>
        <a:ext cx="2845855" cy="1397395"/>
      </dsp:txXfrm>
    </dsp:sp>
    <dsp:sp modelId="{E00E81A0-1DDF-4F6A-A798-F91888C6FE5F}">
      <dsp:nvSpPr>
        <dsp:cNvPr id="0" name=""/>
        <dsp:cNvSpPr/>
      </dsp:nvSpPr>
      <dsp:spPr>
        <a:xfrm>
          <a:off x="754379" y="3463472"/>
          <a:ext cx="4274820" cy="148434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Off the job is the training method where the employee learn their job away of the work floor, it can be classroom courses, computer-based trainings or degrees (businessjargons.com,2020).</a:t>
          </a:r>
          <a:endParaRPr lang="en-US" sz="1300" kern="1200" dirty="0"/>
        </a:p>
      </dsp:txBody>
      <dsp:txXfrm>
        <a:off x="797854" y="3506947"/>
        <a:ext cx="2845855" cy="1397395"/>
      </dsp:txXfrm>
    </dsp:sp>
    <dsp:sp modelId="{81A7B33B-13F7-4207-BC74-A5E077B7C590}">
      <dsp:nvSpPr>
        <dsp:cNvPr id="0" name=""/>
        <dsp:cNvSpPr/>
      </dsp:nvSpPr>
      <dsp:spPr>
        <a:xfrm>
          <a:off x="3309995" y="1125628"/>
          <a:ext cx="964824" cy="96482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527080" y="1125628"/>
        <a:ext cx="530654" cy="726030"/>
      </dsp:txXfrm>
    </dsp:sp>
    <dsp:sp modelId="{ECFD17EC-4AB5-4ACE-9A96-03DAB193F6D8}">
      <dsp:nvSpPr>
        <dsp:cNvPr id="0" name=""/>
        <dsp:cNvSpPr/>
      </dsp:nvSpPr>
      <dsp:spPr>
        <a:xfrm>
          <a:off x="3687185" y="2847469"/>
          <a:ext cx="964824" cy="964824"/>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04270" y="2847469"/>
        <a:ext cx="530654" cy="72603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0EAB8-53BD-40D9-B22B-8C3E260C98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9EE905-1BA1-4AB8-BB64-6A3B64CB99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F9B618-22CC-430B-907A-38C234E1D3F5}"/>
              </a:ext>
            </a:extLst>
          </p:cNvPr>
          <p:cNvSpPr>
            <a:spLocks noGrp="1"/>
          </p:cNvSpPr>
          <p:nvPr>
            <p:ph type="dt" sz="half" idx="10"/>
          </p:nvPr>
        </p:nvSpPr>
        <p:spPr/>
        <p:txBody>
          <a:bodyPr/>
          <a:lstStyle/>
          <a:p>
            <a:fld id="{36F70D3F-7472-4EA6-9C9E-C40015F4C6D5}" type="datetimeFigureOut">
              <a:rPr lang="en-GB" smtClean="0"/>
              <a:t>02/11/2020</a:t>
            </a:fld>
            <a:endParaRPr lang="en-GB"/>
          </a:p>
        </p:txBody>
      </p:sp>
      <p:sp>
        <p:nvSpPr>
          <p:cNvPr id="5" name="Footer Placeholder 4">
            <a:extLst>
              <a:ext uri="{FF2B5EF4-FFF2-40B4-BE49-F238E27FC236}">
                <a16:creationId xmlns:a16="http://schemas.microsoft.com/office/drawing/2014/main" id="{9BD4B8A9-21C9-4ED6-8297-A40DB911F6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419697-3645-486A-86C5-F4E0234BB482}"/>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1506627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861C5-F458-49EE-B42A-5C3DE89B6D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E97A46-7E9C-427E-AA97-66E6384A42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C43E7A-9D97-4604-A80E-837B8C3AA6DC}"/>
              </a:ext>
            </a:extLst>
          </p:cNvPr>
          <p:cNvSpPr>
            <a:spLocks noGrp="1"/>
          </p:cNvSpPr>
          <p:nvPr>
            <p:ph type="dt" sz="half" idx="10"/>
          </p:nvPr>
        </p:nvSpPr>
        <p:spPr/>
        <p:txBody>
          <a:bodyPr/>
          <a:lstStyle/>
          <a:p>
            <a:fld id="{36F70D3F-7472-4EA6-9C9E-C40015F4C6D5}" type="datetimeFigureOut">
              <a:rPr lang="en-GB" smtClean="0"/>
              <a:t>02/11/2020</a:t>
            </a:fld>
            <a:endParaRPr lang="en-GB"/>
          </a:p>
        </p:txBody>
      </p:sp>
      <p:sp>
        <p:nvSpPr>
          <p:cNvPr id="5" name="Footer Placeholder 4">
            <a:extLst>
              <a:ext uri="{FF2B5EF4-FFF2-40B4-BE49-F238E27FC236}">
                <a16:creationId xmlns:a16="http://schemas.microsoft.com/office/drawing/2014/main" id="{CAC907CF-8F85-4CF3-BDF0-1F513AC2C1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020626-E386-48AA-9510-C44E2B9F762E}"/>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3252932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05ED2-9090-4B83-B8AB-10408ED5F1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C0793C-0B33-4665-8C4B-B576E7E642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A3936F-6523-4707-BE36-BCBA1B1F8473}"/>
              </a:ext>
            </a:extLst>
          </p:cNvPr>
          <p:cNvSpPr>
            <a:spLocks noGrp="1"/>
          </p:cNvSpPr>
          <p:nvPr>
            <p:ph type="dt" sz="half" idx="10"/>
          </p:nvPr>
        </p:nvSpPr>
        <p:spPr/>
        <p:txBody>
          <a:bodyPr/>
          <a:lstStyle/>
          <a:p>
            <a:fld id="{36F70D3F-7472-4EA6-9C9E-C40015F4C6D5}" type="datetimeFigureOut">
              <a:rPr lang="en-GB" smtClean="0"/>
              <a:t>02/11/2020</a:t>
            </a:fld>
            <a:endParaRPr lang="en-GB"/>
          </a:p>
        </p:txBody>
      </p:sp>
      <p:sp>
        <p:nvSpPr>
          <p:cNvPr id="5" name="Footer Placeholder 4">
            <a:extLst>
              <a:ext uri="{FF2B5EF4-FFF2-40B4-BE49-F238E27FC236}">
                <a16:creationId xmlns:a16="http://schemas.microsoft.com/office/drawing/2014/main" id="{AC774D34-88CD-4019-8B55-988A63BA50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7579E8-451D-436D-9536-10DDB9E118DB}"/>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1527461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7589-242B-461D-A4A4-57972314A2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EF9E32-076F-4719-AAF7-FCB15B6F4F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9482E-62EC-48BA-BC7A-3AA81BA28B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D84EC6-D4FE-4711-8AFC-481F6E67B0EC}"/>
              </a:ext>
            </a:extLst>
          </p:cNvPr>
          <p:cNvSpPr>
            <a:spLocks noGrp="1"/>
          </p:cNvSpPr>
          <p:nvPr>
            <p:ph type="dt" sz="half" idx="10"/>
          </p:nvPr>
        </p:nvSpPr>
        <p:spPr/>
        <p:txBody>
          <a:bodyPr/>
          <a:lstStyle/>
          <a:p>
            <a:fld id="{36F70D3F-7472-4EA6-9C9E-C40015F4C6D5}" type="datetimeFigureOut">
              <a:rPr lang="en-GB" smtClean="0"/>
              <a:t>02/11/2020</a:t>
            </a:fld>
            <a:endParaRPr lang="en-GB"/>
          </a:p>
        </p:txBody>
      </p:sp>
      <p:sp>
        <p:nvSpPr>
          <p:cNvPr id="6" name="Footer Placeholder 5">
            <a:extLst>
              <a:ext uri="{FF2B5EF4-FFF2-40B4-BE49-F238E27FC236}">
                <a16:creationId xmlns:a16="http://schemas.microsoft.com/office/drawing/2014/main" id="{964E3560-4F44-4A75-882E-F19F553639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66F9BA-BF96-429D-A40B-9609198FFCA8}"/>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3516630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75106-5C3D-41AA-9FA5-B2CC10A642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3FDF3A-9E7E-402A-9D72-8DD77AB881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6DC171-D0B1-47F2-8434-0845F8BE46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3689427-7460-49A5-9ABF-595457E3ED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6091D3-0365-47B7-9893-2A1E495D78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27D655-6EBF-4096-9CCC-AA04166A0168}"/>
              </a:ext>
            </a:extLst>
          </p:cNvPr>
          <p:cNvSpPr>
            <a:spLocks noGrp="1"/>
          </p:cNvSpPr>
          <p:nvPr>
            <p:ph type="dt" sz="half" idx="10"/>
          </p:nvPr>
        </p:nvSpPr>
        <p:spPr/>
        <p:txBody>
          <a:bodyPr/>
          <a:lstStyle/>
          <a:p>
            <a:fld id="{36F70D3F-7472-4EA6-9C9E-C40015F4C6D5}" type="datetimeFigureOut">
              <a:rPr lang="en-GB" smtClean="0"/>
              <a:t>02/11/2020</a:t>
            </a:fld>
            <a:endParaRPr lang="en-GB"/>
          </a:p>
        </p:txBody>
      </p:sp>
      <p:sp>
        <p:nvSpPr>
          <p:cNvPr id="8" name="Footer Placeholder 7">
            <a:extLst>
              <a:ext uri="{FF2B5EF4-FFF2-40B4-BE49-F238E27FC236}">
                <a16:creationId xmlns:a16="http://schemas.microsoft.com/office/drawing/2014/main" id="{90DE4076-8544-4E22-B906-3182DC8798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2C9657-0680-4465-93FF-B01620669435}"/>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211472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7CAE-EF28-4A5D-B6E3-7F225D09AC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BF9EB0-BACA-46B9-B5AA-8F45BDF17F15}"/>
              </a:ext>
            </a:extLst>
          </p:cNvPr>
          <p:cNvSpPr>
            <a:spLocks noGrp="1"/>
          </p:cNvSpPr>
          <p:nvPr>
            <p:ph type="dt" sz="half" idx="10"/>
          </p:nvPr>
        </p:nvSpPr>
        <p:spPr/>
        <p:txBody>
          <a:bodyPr/>
          <a:lstStyle/>
          <a:p>
            <a:fld id="{36F70D3F-7472-4EA6-9C9E-C40015F4C6D5}" type="datetimeFigureOut">
              <a:rPr lang="en-GB" smtClean="0"/>
              <a:t>02/11/2020</a:t>
            </a:fld>
            <a:endParaRPr lang="en-GB"/>
          </a:p>
        </p:txBody>
      </p:sp>
      <p:sp>
        <p:nvSpPr>
          <p:cNvPr id="4" name="Footer Placeholder 3">
            <a:extLst>
              <a:ext uri="{FF2B5EF4-FFF2-40B4-BE49-F238E27FC236}">
                <a16:creationId xmlns:a16="http://schemas.microsoft.com/office/drawing/2014/main" id="{BB9A1E0D-9348-4E4E-8513-2753FC3C32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9677AF-283F-48F0-A155-5BC1DF3569DC}"/>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2112973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4A0598-18F5-496D-B176-680504EF802C}"/>
              </a:ext>
            </a:extLst>
          </p:cNvPr>
          <p:cNvSpPr>
            <a:spLocks noGrp="1"/>
          </p:cNvSpPr>
          <p:nvPr>
            <p:ph type="dt" sz="half" idx="10"/>
          </p:nvPr>
        </p:nvSpPr>
        <p:spPr/>
        <p:txBody>
          <a:bodyPr/>
          <a:lstStyle/>
          <a:p>
            <a:fld id="{36F70D3F-7472-4EA6-9C9E-C40015F4C6D5}" type="datetimeFigureOut">
              <a:rPr lang="en-GB" smtClean="0"/>
              <a:t>02/11/2020</a:t>
            </a:fld>
            <a:endParaRPr lang="en-GB"/>
          </a:p>
        </p:txBody>
      </p:sp>
      <p:sp>
        <p:nvSpPr>
          <p:cNvPr id="3" name="Footer Placeholder 2">
            <a:extLst>
              <a:ext uri="{FF2B5EF4-FFF2-40B4-BE49-F238E27FC236}">
                <a16:creationId xmlns:a16="http://schemas.microsoft.com/office/drawing/2014/main" id="{A07D3CDF-5F5D-420C-B531-1926A33CBB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DEA49C-77CC-4A55-B3AE-B1B11B9428D1}"/>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504387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6079-C61E-4E95-8CAB-2166DB5B50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4CA1328-582C-47E4-B0EB-1B17E25306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394E36-CA20-4339-AE7B-45D139F742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852EDA-CDC8-4C12-A7E5-FAE17BA2EB3B}"/>
              </a:ext>
            </a:extLst>
          </p:cNvPr>
          <p:cNvSpPr>
            <a:spLocks noGrp="1"/>
          </p:cNvSpPr>
          <p:nvPr>
            <p:ph type="dt" sz="half" idx="10"/>
          </p:nvPr>
        </p:nvSpPr>
        <p:spPr/>
        <p:txBody>
          <a:bodyPr/>
          <a:lstStyle/>
          <a:p>
            <a:fld id="{36F70D3F-7472-4EA6-9C9E-C40015F4C6D5}" type="datetimeFigureOut">
              <a:rPr lang="en-GB" smtClean="0"/>
              <a:t>02/11/2020</a:t>
            </a:fld>
            <a:endParaRPr lang="en-GB"/>
          </a:p>
        </p:txBody>
      </p:sp>
      <p:sp>
        <p:nvSpPr>
          <p:cNvPr id="6" name="Footer Placeholder 5">
            <a:extLst>
              <a:ext uri="{FF2B5EF4-FFF2-40B4-BE49-F238E27FC236}">
                <a16:creationId xmlns:a16="http://schemas.microsoft.com/office/drawing/2014/main" id="{B6647775-18E4-4323-9C24-28E6E601D2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56FFDB-7D48-49AB-A8BF-B6AE11AD6DEB}"/>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1361014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A7843-583C-4E98-9DA1-B733624D5F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D940E7-795A-467F-8A29-670ACEB898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882564-298B-4619-97A0-011C9E2E4E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6E045B-AE72-48E3-B2BC-F3B497BF316C}"/>
              </a:ext>
            </a:extLst>
          </p:cNvPr>
          <p:cNvSpPr>
            <a:spLocks noGrp="1"/>
          </p:cNvSpPr>
          <p:nvPr>
            <p:ph type="dt" sz="half" idx="10"/>
          </p:nvPr>
        </p:nvSpPr>
        <p:spPr/>
        <p:txBody>
          <a:bodyPr/>
          <a:lstStyle/>
          <a:p>
            <a:fld id="{36F70D3F-7472-4EA6-9C9E-C40015F4C6D5}" type="datetimeFigureOut">
              <a:rPr lang="en-GB" smtClean="0"/>
              <a:t>02/11/2020</a:t>
            </a:fld>
            <a:endParaRPr lang="en-GB"/>
          </a:p>
        </p:txBody>
      </p:sp>
      <p:sp>
        <p:nvSpPr>
          <p:cNvPr id="6" name="Footer Placeholder 5">
            <a:extLst>
              <a:ext uri="{FF2B5EF4-FFF2-40B4-BE49-F238E27FC236}">
                <a16:creationId xmlns:a16="http://schemas.microsoft.com/office/drawing/2014/main" id="{324030AC-ADA1-41FE-802D-B8AF122B55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FF499F-3CC0-4ED7-A391-FD26931B72D8}"/>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3216703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7470D-8A28-49F0-8E26-7FB353E33C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A9C94D-1B5B-4D08-BBD8-4C53546CF5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43BCFA-9750-4197-97EA-ADE21769BCC0}"/>
              </a:ext>
            </a:extLst>
          </p:cNvPr>
          <p:cNvSpPr>
            <a:spLocks noGrp="1"/>
          </p:cNvSpPr>
          <p:nvPr>
            <p:ph type="dt" sz="half" idx="10"/>
          </p:nvPr>
        </p:nvSpPr>
        <p:spPr/>
        <p:txBody>
          <a:bodyPr/>
          <a:lstStyle/>
          <a:p>
            <a:fld id="{36F70D3F-7472-4EA6-9C9E-C40015F4C6D5}" type="datetimeFigureOut">
              <a:rPr lang="en-GB" smtClean="0"/>
              <a:t>02/11/2020</a:t>
            </a:fld>
            <a:endParaRPr lang="en-GB"/>
          </a:p>
        </p:txBody>
      </p:sp>
      <p:sp>
        <p:nvSpPr>
          <p:cNvPr id="5" name="Footer Placeholder 4">
            <a:extLst>
              <a:ext uri="{FF2B5EF4-FFF2-40B4-BE49-F238E27FC236}">
                <a16:creationId xmlns:a16="http://schemas.microsoft.com/office/drawing/2014/main" id="{A29C3E59-D805-4F27-BA7E-A2389319B4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ECF9B8-549A-4048-82A8-1FFF02E0B7EA}"/>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652643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427863-196B-48A9-AE2D-7CE1C13F9D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21A7F6-663A-48C4-B1F1-5EB545CDBE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D91C39-AC9F-4202-9D25-3E67CC1638CD}"/>
              </a:ext>
            </a:extLst>
          </p:cNvPr>
          <p:cNvSpPr>
            <a:spLocks noGrp="1"/>
          </p:cNvSpPr>
          <p:nvPr>
            <p:ph type="dt" sz="half" idx="10"/>
          </p:nvPr>
        </p:nvSpPr>
        <p:spPr/>
        <p:txBody>
          <a:bodyPr/>
          <a:lstStyle/>
          <a:p>
            <a:fld id="{36F70D3F-7472-4EA6-9C9E-C40015F4C6D5}" type="datetimeFigureOut">
              <a:rPr lang="en-GB" smtClean="0"/>
              <a:t>02/11/2020</a:t>
            </a:fld>
            <a:endParaRPr lang="en-GB"/>
          </a:p>
        </p:txBody>
      </p:sp>
      <p:sp>
        <p:nvSpPr>
          <p:cNvPr id="5" name="Footer Placeholder 4">
            <a:extLst>
              <a:ext uri="{FF2B5EF4-FFF2-40B4-BE49-F238E27FC236}">
                <a16:creationId xmlns:a16="http://schemas.microsoft.com/office/drawing/2014/main" id="{5C4B17A7-4BCC-435D-9AA9-C75EBA9F60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882E75-3357-42F0-9FCE-F51D4F350ED5}"/>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2957956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5A7D17-1D52-49AD-8850-AAE1A850B9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A8A249-97B1-4BFE-B207-0C6AF9FB3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315DB-3D19-41E1-8A2C-7776FDD005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F70D3F-7472-4EA6-9C9E-C40015F4C6D5}" type="datetimeFigureOut">
              <a:rPr lang="en-GB" smtClean="0"/>
              <a:t>02/11/2020</a:t>
            </a:fld>
            <a:endParaRPr lang="en-GB"/>
          </a:p>
        </p:txBody>
      </p:sp>
      <p:sp>
        <p:nvSpPr>
          <p:cNvPr id="5" name="Footer Placeholder 4">
            <a:extLst>
              <a:ext uri="{FF2B5EF4-FFF2-40B4-BE49-F238E27FC236}">
                <a16:creationId xmlns:a16="http://schemas.microsoft.com/office/drawing/2014/main" id="{3F8BEEB2-C7E7-4B10-A508-C04391A959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6D26F3-FB5E-4344-8289-EC292398CE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EC0ADD-F33F-4594-B53E-95DA934278EA}" type="slidenum">
              <a:rPr lang="en-GB" smtClean="0"/>
              <a:t>‹#›</a:t>
            </a:fld>
            <a:endParaRPr lang="en-GB"/>
          </a:p>
        </p:txBody>
      </p:sp>
    </p:spTree>
    <p:extLst>
      <p:ext uri="{BB962C8B-B14F-4D97-AF65-F5344CB8AC3E}">
        <p14:creationId xmlns:p14="http://schemas.microsoft.com/office/powerpoint/2010/main" val="12556624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businessinsider.com/aldi-store-growth-history-2018" TargetMode="External"/><Relationship Id="rId3" Type="http://schemas.openxmlformats.org/officeDocument/2006/relationships/hyperlink" Target="https://www.aldicareers.com.au/Training" TargetMode="External"/><Relationship Id="rId7" Type="http://schemas.openxmlformats.org/officeDocument/2006/relationships/hyperlink" Target="https://www.ourbupa.co.uk/learning/Pages/Learning.aspx"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www.mbaskool.com/business-concepts/human-resources-hr-terms/8685-training-and-development.html" TargetMode="External"/><Relationship Id="rId5" Type="http://schemas.openxmlformats.org/officeDocument/2006/relationships/hyperlink" Target="https://businesscasestudies.co.uk/aldi/business-expansion-through-training-and-development/identifying-training-needs.html" TargetMode="External"/><Relationship Id="rId10" Type="http://schemas.openxmlformats.org/officeDocument/2006/relationships/hyperlink" Target="https://businessjargons.com/on-the-job-training.html" TargetMode="External"/><Relationship Id="rId4" Type="http://schemas.openxmlformats.org/officeDocument/2006/relationships/hyperlink" Target="https://careers.aldi.us/about" TargetMode="External"/><Relationship Id="rId9" Type="http://schemas.openxmlformats.org/officeDocument/2006/relationships/hyperlink" Target="https://thepeakperformancecenter.com/business/learning/course-design/developing-a-training-program/the-training-cy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FE80C38B-91E0-40A3-881D-8101A762B21F}"/>
              </a:ext>
            </a:extLst>
          </p:cNvPr>
          <p:cNvSpPr>
            <a:spLocks noGrp="1"/>
          </p:cNvSpPr>
          <p:nvPr>
            <p:ph type="ctrTitle"/>
          </p:nvPr>
        </p:nvSpPr>
        <p:spPr>
          <a:xfrm>
            <a:off x="1524000" y="1122363"/>
            <a:ext cx="9144000" cy="2306637"/>
          </a:xfrm>
        </p:spPr>
        <p:txBody>
          <a:bodyPr>
            <a:normAutofit fontScale="90000"/>
          </a:bodyPr>
          <a:lstStyle/>
          <a:p>
            <a:r>
              <a:rPr lang="en-GB" dirty="0"/>
              <a:t>Ionela Lazar</a:t>
            </a:r>
            <a:br>
              <a:rPr lang="en-GB" dirty="0"/>
            </a:br>
            <a:r>
              <a:rPr lang="en-GB" dirty="0"/>
              <a:t>1905285</a:t>
            </a:r>
            <a:br>
              <a:rPr lang="en-GB" dirty="0"/>
            </a:br>
            <a:endParaRPr lang="en-GB" dirty="0"/>
          </a:p>
        </p:txBody>
      </p:sp>
      <p:sp>
        <p:nvSpPr>
          <p:cNvPr id="3" name="Subtitle 2">
            <a:extLst>
              <a:ext uri="{FF2B5EF4-FFF2-40B4-BE49-F238E27FC236}">
                <a16:creationId xmlns:a16="http://schemas.microsoft.com/office/drawing/2014/main" id="{4531F32D-0C25-4FB6-A8E5-5EEE14CBACF6}"/>
              </a:ext>
            </a:extLst>
          </p:cNvPr>
          <p:cNvSpPr>
            <a:spLocks noGrp="1"/>
          </p:cNvSpPr>
          <p:nvPr>
            <p:ph type="subTitle" idx="1"/>
          </p:nvPr>
        </p:nvSpPr>
        <p:spPr>
          <a:xfrm>
            <a:off x="1524000" y="3165231"/>
            <a:ext cx="9144000" cy="2092569"/>
          </a:xfrm>
        </p:spPr>
        <p:txBody>
          <a:bodyPr>
            <a:normAutofit fontScale="92500" lnSpcReduction="10000"/>
          </a:bodyPr>
          <a:lstStyle/>
          <a:p>
            <a:r>
              <a:rPr lang="en-GB" sz="3000" dirty="0"/>
              <a:t>Developing  Working Relationships</a:t>
            </a:r>
          </a:p>
          <a:p>
            <a:r>
              <a:rPr lang="en-GB" sz="3000" dirty="0"/>
              <a:t>University of Wales Trinity Saint David</a:t>
            </a:r>
          </a:p>
          <a:p>
            <a:endParaRPr lang="en-GB" sz="2800" dirty="0"/>
          </a:p>
          <a:p>
            <a:r>
              <a:rPr lang="en-GB" sz="5200" i="1" dirty="0"/>
              <a:t>TRAINING</a:t>
            </a:r>
          </a:p>
        </p:txBody>
      </p:sp>
    </p:spTree>
    <p:extLst>
      <p:ext uri="{BB962C8B-B14F-4D97-AF65-F5344CB8AC3E}">
        <p14:creationId xmlns:p14="http://schemas.microsoft.com/office/powerpoint/2010/main" val="3971610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538A7B5-B32D-421E-B110-AB5B1A7CC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14D36999-26F8-45E4-AB41-D485D0B0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40012"/>
            <a:ext cx="12191999" cy="2803359"/>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7">
            <a:extLst>
              <a:ext uri="{FF2B5EF4-FFF2-40B4-BE49-F238E27FC236}">
                <a16:creationId xmlns:a16="http://schemas.microsoft.com/office/drawing/2014/main" id="{30F8DA27-CE91-4AEB-B854-6F06B5485E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3563" r="8214" b="45501"/>
          <a:stretch/>
        </p:blipFill>
        <p:spPr>
          <a:xfrm flipV="1">
            <a:off x="1" y="2404067"/>
            <a:ext cx="12191999" cy="2539327"/>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8B781039-770A-4332-BA36-DC542B852AE2}"/>
              </a:ext>
            </a:extLst>
          </p:cNvPr>
          <p:cNvSpPr>
            <a:spLocks noGrp="1"/>
          </p:cNvSpPr>
          <p:nvPr>
            <p:ph type="title" idx="4294967295"/>
          </p:nvPr>
        </p:nvSpPr>
        <p:spPr>
          <a:xfrm>
            <a:off x="755904" y="4494130"/>
            <a:ext cx="10640754" cy="775845"/>
          </a:xfrm>
        </p:spPr>
        <p:txBody>
          <a:bodyPr vert="horz" lIns="91440" tIns="45720" rIns="91440" bIns="45720" rtlCol="0" anchor="b">
            <a:normAutofit/>
          </a:bodyPr>
          <a:lstStyle/>
          <a:p>
            <a:pPr algn="ctr"/>
            <a:r>
              <a:rPr lang="en-US" kern="1200">
                <a:solidFill>
                  <a:srgbClr val="FFFFFF"/>
                </a:solidFill>
                <a:latin typeface="+mj-lt"/>
                <a:ea typeface="+mj-ea"/>
                <a:cs typeface="+mj-cs"/>
              </a:rPr>
              <a:t>Training </a:t>
            </a:r>
          </a:p>
        </p:txBody>
      </p:sp>
      <p:pic>
        <p:nvPicPr>
          <p:cNvPr id="20" name="Picture 19">
            <a:extLst>
              <a:ext uri="{FF2B5EF4-FFF2-40B4-BE49-F238E27FC236}">
                <a16:creationId xmlns:a16="http://schemas.microsoft.com/office/drawing/2014/main" id="{F7AF4E20-3DDE-4998-96BE-44EE182540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6237"/>
          <a:stretch/>
        </p:blipFill>
        <p:spPr>
          <a:xfrm flipV="1">
            <a:off x="0" y="5616534"/>
            <a:ext cx="12191999" cy="1129775"/>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3" name="Rectangle 2">
            <a:extLst>
              <a:ext uri="{FF2B5EF4-FFF2-40B4-BE49-F238E27FC236}">
                <a16:creationId xmlns:a16="http://schemas.microsoft.com/office/drawing/2014/main" id="{5B080D20-00A2-483E-9CEB-13E9FF83890E}"/>
              </a:ext>
            </a:extLst>
          </p:cNvPr>
          <p:cNvSpPr/>
          <p:nvPr/>
        </p:nvSpPr>
        <p:spPr>
          <a:xfrm>
            <a:off x="1899138" y="1489840"/>
            <a:ext cx="7976382" cy="2246769"/>
          </a:xfrm>
          <a:prstGeom prst="rect">
            <a:avLst/>
          </a:prstGeom>
        </p:spPr>
        <p:txBody>
          <a:bodyPr wrap="square">
            <a:spAutoFit/>
          </a:bodyPr>
          <a:lstStyle/>
          <a:p>
            <a:r>
              <a:rPr lang="en-GB" dirty="0">
                <a:solidFill>
                  <a:srgbClr val="000000"/>
                </a:solidFill>
                <a:latin typeface="Roboto"/>
              </a:rPr>
              <a:t> </a:t>
            </a:r>
            <a:r>
              <a:rPr lang="en-GB" sz="2800" dirty="0">
                <a:solidFill>
                  <a:srgbClr val="000000"/>
                </a:solidFill>
                <a:latin typeface="Roboto"/>
              </a:rPr>
              <a:t>Training is an educational process which involves the sharpening of skills, concepts, changing of attitude and gaining more knowledge to enhance the performance of the employees (www.mbaskool.com,2020).</a:t>
            </a:r>
            <a:endParaRPr lang="en-GB" sz="2800" dirty="0"/>
          </a:p>
        </p:txBody>
      </p:sp>
    </p:spTree>
    <p:extLst>
      <p:ext uri="{BB962C8B-B14F-4D97-AF65-F5344CB8AC3E}">
        <p14:creationId xmlns:p14="http://schemas.microsoft.com/office/powerpoint/2010/main" val="3618840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Shape 57">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9" name="Picture 18" descr="See the source image">
            <a:extLst>
              <a:ext uri="{FF2B5EF4-FFF2-40B4-BE49-F238E27FC236}">
                <a16:creationId xmlns:a16="http://schemas.microsoft.com/office/drawing/2014/main" id="{31C79E8A-A01E-4391-9C56-DADAB5FEEB32}"/>
              </a:ext>
            </a:extLst>
          </p:cNvPr>
          <p:cNvPicPr/>
          <p:nvPr/>
        </p:nvPicPr>
        <p:blipFill>
          <a:blip r:embed="rId2" cstate="print">
            <a:extLst>
              <a:ext uri="{28A0092B-C50C-407E-A947-70E740481C1C}">
                <a14:useLocalDpi xmlns:a14="http://schemas.microsoft.com/office/drawing/2010/main" val="0"/>
              </a:ext>
            </a:extLst>
          </a:blip>
          <a:stretch>
            <a:fillRect/>
          </a:stretch>
        </p:blipFill>
        <p:spPr bwMode="auto">
          <a:xfrm>
            <a:off x="640423" y="2032350"/>
            <a:ext cx="3343202" cy="2867720"/>
          </a:xfrm>
          <a:prstGeom prst="rect">
            <a:avLst/>
          </a:prstGeom>
          <a:noFill/>
        </p:spPr>
      </p:pic>
      <p:sp>
        <p:nvSpPr>
          <p:cNvPr id="60" name="Freeform: Shape 59">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3FE7D2B3-3B88-4A71-9E8A-3BBAC04F92AF}"/>
              </a:ext>
            </a:extLst>
          </p:cNvPr>
          <p:cNvPicPr>
            <a:picLocks noChangeAspect="1"/>
          </p:cNvPicPr>
          <p:nvPr/>
        </p:nvPicPr>
        <p:blipFill>
          <a:blip r:embed="rId3"/>
          <a:stretch>
            <a:fillRect/>
          </a:stretch>
        </p:blipFill>
        <p:spPr>
          <a:xfrm>
            <a:off x="4960816" y="1331525"/>
            <a:ext cx="7194030" cy="4454912"/>
          </a:xfrm>
          <a:prstGeom prst="rect">
            <a:avLst/>
          </a:prstGeom>
        </p:spPr>
      </p:pic>
      <p:sp>
        <p:nvSpPr>
          <p:cNvPr id="5" name="Rectangle 4">
            <a:extLst>
              <a:ext uri="{FF2B5EF4-FFF2-40B4-BE49-F238E27FC236}">
                <a16:creationId xmlns:a16="http://schemas.microsoft.com/office/drawing/2014/main" id="{7A58E14E-D884-4E3A-9E81-1CFBD5FB6145}"/>
              </a:ext>
            </a:extLst>
          </p:cNvPr>
          <p:cNvSpPr/>
          <p:nvPr/>
        </p:nvSpPr>
        <p:spPr>
          <a:xfrm>
            <a:off x="2708211" y="6321693"/>
            <a:ext cx="2550827" cy="369332"/>
          </a:xfrm>
          <a:prstGeom prst="rect">
            <a:avLst/>
          </a:prstGeom>
        </p:spPr>
        <p:txBody>
          <a:bodyPr wrap="none">
            <a:spAutoFit/>
          </a:bodyPr>
          <a:lstStyle/>
          <a:p>
            <a:r>
              <a:rPr lang="en-GB" dirty="0"/>
              <a:t>(Buckley and Caple 2009)</a:t>
            </a:r>
          </a:p>
        </p:txBody>
      </p:sp>
    </p:spTree>
    <p:extLst>
      <p:ext uri="{BB962C8B-B14F-4D97-AF65-F5344CB8AC3E}">
        <p14:creationId xmlns:p14="http://schemas.microsoft.com/office/powerpoint/2010/main" val="2896419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4" name="Title 3">
            <a:extLst>
              <a:ext uri="{FF2B5EF4-FFF2-40B4-BE49-F238E27FC236}">
                <a16:creationId xmlns:a16="http://schemas.microsoft.com/office/drawing/2014/main" id="{90BDAD0F-CA19-4B80-BBED-3DA87D18E027}"/>
              </a:ext>
            </a:extLst>
          </p:cNvPr>
          <p:cNvSpPr>
            <a:spLocks noGrp="1"/>
          </p:cNvSpPr>
          <p:nvPr>
            <p:ph type="title"/>
          </p:nvPr>
        </p:nvSpPr>
        <p:spPr>
          <a:xfrm>
            <a:off x="640079" y="2023236"/>
            <a:ext cx="3659777" cy="2820908"/>
          </a:xfrm>
        </p:spPr>
        <p:txBody>
          <a:bodyPr>
            <a:normAutofit/>
          </a:bodyPr>
          <a:lstStyle/>
          <a:p>
            <a:r>
              <a:rPr lang="en-GB" sz="4000">
                <a:solidFill>
                  <a:srgbClr val="FFFFFF"/>
                </a:solidFill>
              </a:rPr>
              <a:t>Types of Training</a:t>
            </a:r>
          </a:p>
        </p:txBody>
      </p:sp>
      <p:graphicFrame>
        <p:nvGraphicFramePr>
          <p:cNvPr id="16" name="Content Placeholder 4">
            <a:extLst>
              <a:ext uri="{FF2B5EF4-FFF2-40B4-BE49-F238E27FC236}">
                <a16:creationId xmlns:a16="http://schemas.microsoft.com/office/drawing/2014/main" id="{BDBCFDEF-4249-4135-8E2C-8048B8B282BD}"/>
              </a:ext>
            </a:extLst>
          </p:cNvPr>
          <p:cNvGraphicFramePr>
            <a:graphicFrameLocks noGrp="1"/>
          </p:cNvGraphicFramePr>
          <p:nvPr>
            <p:ph idx="1"/>
            <p:extLst>
              <p:ext uri="{D42A27DB-BD31-4B8C-83A1-F6EECF244321}">
                <p14:modId xmlns:p14="http://schemas.microsoft.com/office/powerpoint/2010/main" val="3304964639"/>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9829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9F07E7A-25F5-42B6-99D7-BDBB472A127A}"/>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3700"/>
              <a:t>                                  BUPA CARE HOMES</a:t>
            </a:r>
          </a:p>
        </p:txBody>
      </p:sp>
      <p:grpSp>
        <p:nvGrpSpPr>
          <p:cNvPr id="113" name="Group 1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14" name="Rectangle 1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7" name="Rectangle 1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FDC72E0-A019-4618-8621-22E1A6F270E0}"/>
              </a:ext>
            </a:extLst>
          </p:cNvPr>
          <p:cNvSpPr>
            <a:spLocks noGrp="1"/>
          </p:cNvSpPr>
          <p:nvPr>
            <p:ph idx="1"/>
          </p:nvPr>
        </p:nvSpPr>
        <p:spPr>
          <a:xfrm>
            <a:off x="590719" y="2330505"/>
            <a:ext cx="4559425" cy="3979585"/>
          </a:xfrm>
        </p:spPr>
        <p:txBody>
          <a:bodyPr anchor="ctr">
            <a:normAutofit/>
          </a:bodyPr>
          <a:lstStyle/>
          <a:p>
            <a:r>
              <a:rPr lang="en-GB" sz="2000"/>
              <a:t>It was founded in 1947 as a health care insurance company.</a:t>
            </a:r>
          </a:p>
          <a:p>
            <a:r>
              <a:rPr lang="en-GB" sz="2000"/>
              <a:t>The 1980s saw Bupa’s first entry into the care home sector in the UK. 1990s continued to grow in the care homes sector with the acquisition of over 200 homes in the UK through purchasing Community Nursing Homes, Goldsborough Healthcare Group and Care First Group (Bupa.com,2020).</a:t>
            </a:r>
          </a:p>
          <a:p>
            <a:endParaRPr lang="en-GB" sz="2000"/>
          </a:p>
        </p:txBody>
      </p:sp>
      <p:sp>
        <p:nvSpPr>
          <p:cNvPr id="119" name="Rectangle 1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497044E-4F4D-41BC-9D12-B18ED87CBBFD}"/>
              </a:ext>
            </a:extLst>
          </p:cNvPr>
          <p:cNvPicPr>
            <a:picLocks noChangeAspect="1"/>
          </p:cNvPicPr>
          <p:nvPr/>
        </p:nvPicPr>
        <p:blipFill rotWithShape="1">
          <a:blip r:embed="rId2"/>
          <a:srcRect r="4" b="3065"/>
          <a:stretch/>
        </p:blipFill>
        <p:spPr>
          <a:xfrm>
            <a:off x="5977788" y="799352"/>
            <a:ext cx="5425410" cy="5259296"/>
          </a:xfrm>
          <a:prstGeom prst="rect">
            <a:avLst/>
          </a:prstGeom>
        </p:spPr>
      </p:pic>
    </p:spTree>
    <p:extLst>
      <p:ext uri="{BB962C8B-B14F-4D97-AF65-F5344CB8AC3E}">
        <p14:creationId xmlns:p14="http://schemas.microsoft.com/office/powerpoint/2010/main" val="256141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2CFD81AD-C6EB-4989-8C3A-43264C8AEF6D}"/>
              </a:ext>
            </a:extLst>
          </p:cNvPr>
          <p:cNvSpPr>
            <a:spLocks noGrp="1"/>
          </p:cNvSpPr>
          <p:nvPr>
            <p:ph type="title"/>
          </p:nvPr>
        </p:nvSpPr>
        <p:spPr>
          <a:xfrm>
            <a:off x="640079" y="2053641"/>
            <a:ext cx="3669161" cy="2760098"/>
          </a:xfrm>
        </p:spPr>
        <p:txBody>
          <a:bodyPr vert="horz" lIns="91440" tIns="45720" rIns="91440" bIns="45720" rtlCol="0">
            <a:normAutofit/>
          </a:bodyPr>
          <a:lstStyle/>
          <a:p>
            <a:r>
              <a:rPr lang="en-US" kern="1200">
                <a:solidFill>
                  <a:srgbClr val="FFFFFF"/>
                </a:solidFill>
                <a:latin typeface="+mj-lt"/>
                <a:ea typeface="+mj-ea"/>
                <a:cs typeface="+mj-cs"/>
              </a:rPr>
              <a:t>BUPA CARE HOMES</a:t>
            </a:r>
          </a:p>
        </p:txBody>
      </p:sp>
      <p:sp>
        <p:nvSpPr>
          <p:cNvPr id="6" name="Content Placeholder 5">
            <a:extLst>
              <a:ext uri="{FF2B5EF4-FFF2-40B4-BE49-F238E27FC236}">
                <a16:creationId xmlns:a16="http://schemas.microsoft.com/office/drawing/2014/main" id="{A2233F16-F447-44D8-A81B-24ED209DC916}"/>
              </a:ext>
            </a:extLst>
          </p:cNvPr>
          <p:cNvSpPr>
            <a:spLocks noGrp="1"/>
          </p:cNvSpPr>
          <p:nvPr>
            <p:ph idx="1"/>
          </p:nvPr>
        </p:nvSpPr>
        <p:spPr>
          <a:xfrm>
            <a:off x="6090574" y="801866"/>
            <a:ext cx="5306084" cy="5230634"/>
          </a:xfrm>
        </p:spPr>
        <p:txBody>
          <a:bodyPr vert="horz" lIns="91440" tIns="45720" rIns="91440" bIns="45720" rtlCol="0" anchor="ctr">
            <a:normAutofit/>
          </a:bodyPr>
          <a:lstStyle/>
          <a:p>
            <a:pPr>
              <a:spcAft>
                <a:spcPts val="800"/>
              </a:spcAft>
            </a:pPr>
            <a:r>
              <a:rPr lang="en-US" sz="2400" dirty="0">
                <a:solidFill>
                  <a:srgbClr val="000000"/>
                </a:solidFill>
              </a:rPr>
              <a:t>  On the job trainings as 4 shadow shifts whit an allocated buddy where you will be showed all the specific tasks required for your role, you will be observed and assessed.</a:t>
            </a:r>
            <a:endParaRPr lang="en-US" sz="2400" dirty="0">
              <a:solidFill>
                <a:srgbClr val="000000"/>
              </a:solidFill>
              <a:effectLst/>
            </a:endParaRPr>
          </a:p>
          <a:p>
            <a:pPr>
              <a:spcAft>
                <a:spcPts val="800"/>
              </a:spcAft>
            </a:pPr>
            <a:r>
              <a:rPr lang="en-US" sz="2400" dirty="0">
                <a:solidFill>
                  <a:srgbClr val="000000"/>
                </a:solidFill>
              </a:rPr>
              <a:t>   Of the job trainings such as NVQ courses, online trainings offered by BUPA’s platform called GROW where the staff can require any training that they would like to do or can refresh them knowledges any time (www.ourbupa.co.uk,2020).</a:t>
            </a:r>
            <a:endParaRPr lang="en-US" sz="2400" dirty="0">
              <a:solidFill>
                <a:srgbClr val="000000"/>
              </a:solidFill>
              <a:effectLst/>
            </a:endParaRPr>
          </a:p>
        </p:txBody>
      </p:sp>
    </p:spTree>
    <p:extLst>
      <p:ext uri="{BB962C8B-B14F-4D97-AF65-F5344CB8AC3E}">
        <p14:creationId xmlns:p14="http://schemas.microsoft.com/office/powerpoint/2010/main" val="3467394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EC0E556-FFB5-4A53-9C1A-D3DD4D426408}"/>
              </a:ext>
            </a:extLst>
          </p:cNvPr>
          <p:cNvSpPr>
            <a:spLocks noGrp="1"/>
          </p:cNvSpPr>
          <p:nvPr>
            <p:ph type="title"/>
          </p:nvPr>
        </p:nvSpPr>
        <p:spPr>
          <a:xfrm>
            <a:off x="5764784" y="349665"/>
            <a:ext cx="5362762" cy="1043038"/>
          </a:xfrm>
        </p:spPr>
        <p:txBody>
          <a:bodyPr anchor="b">
            <a:normAutofit/>
          </a:bodyPr>
          <a:lstStyle/>
          <a:p>
            <a:r>
              <a:rPr lang="en-GB" sz="4800" dirty="0"/>
              <a:t>                </a:t>
            </a:r>
            <a:r>
              <a:rPr lang="en-GB" sz="4800" dirty="0">
                <a:solidFill>
                  <a:srgbClr val="002060"/>
                </a:solidFill>
              </a:rPr>
              <a:t>ALDI</a:t>
            </a:r>
          </a:p>
        </p:txBody>
      </p:sp>
      <p:sp>
        <p:nvSpPr>
          <p:cNvPr id="75" name="Rectangle 74">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C948E8E-181A-4BE0-AE54-58575A249C64}"/>
              </a:ext>
            </a:extLst>
          </p:cNvPr>
          <p:cNvPicPr>
            <a:picLocks noChangeAspect="1"/>
          </p:cNvPicPr>
          <p:nvPr/>
        </p:nvPicPr>
        <p:blipFill rotWithShape="1">
          <a:blip r:embed="rId2"/>
          <a:srcRect l="2704" r="2823" b="-3"/>
          <a:stretch/>
        </p:blipFill>
        <p:spPr>
          <a:xfrm>
            <a:off x="535110" y="627954"/>
            <a:ext cx="4235516" cy="5353373"/>
          </a:xfrm>
          <a:prstGeom prst="rect">
            <a:avLst/>
          </a:prstGeom>
        </p:spPr>
      </p:pic>
      <p:sp>
        <p:nvSpPr>
          <p:cNvPr id="5" name="Content Placeholder 4">
            <a:extLst>
              <a:ext uri="{FF2B5EF4-FFF2-40B4-BE49-F238E27FC236}">
                <a16:creationId xmlns:a16="http://schemas.microsoft.com/office/drawing/2014/main" id="{CFF62E69-E809-416A-BFF6-0D0BB1EC68E3}"/>
              </a:ext>
            </a:extLst>
          </p:cNvPr>
          <p:cNvSpPr>
            <a:spLocks noGrp="1"/>
          </p:cNvSpPr>
          <p:nvPr>
            <p:ph idx="1"/>
          </p:nvPr>
        </p:nvSpPr>
        <p:spPr>
          <a:xfrm>
            <a:off x="5500468" y="1742368"/>
            <a:ext cx="6103544" cy="3901975"/>
          </a:xfrm>
        </p:spPr>
        <p:txBody>
          <a:bodyPr anchor="ctr">
            <a:normAutofit/>
          </a:bodyPr>
          <a:lstStyle/>
          <a:p>
            <a:pPr marL="0" indent="0">
              <a:spcAft>
                <a:spcPts val="800"/>
              </a:spcAft>
              <a:buNone/>
            </a:pPr>
            <a:r>
              <a:rPr lang="en-GB" sz="2000" dirty="0"/>
              <a:t> </a:t>
            </a:r>
            <a:r>
              <a:rPr lang="en-GB" sz="2400" dirty="0"/>
              <a:t>It was founded in 1913 with opening of a small food store in the miming town of Essen, Germany by Anna Albrecht and later on 1948 , her sons took over the business and expanded it to 4 different locations.</a:t>
            </a:r>
            <a:r>
              <a:rPr lang="en-GB" sz="2400" dirty="0">
                <a:latin typeface="Calibri" panose="020F0502020204030204" pitchFamily="34" charset="0"/>
                <a:ea typeface="Calibri" panose="020F0502020204030204" pitchFamily="34" charset="0"/>
                <a:cs typeface="Times New Roman" panose="02020603050405020304" pitchFamily="18" charset="0"/>
              </a:rPr>
              <a:t> Since then, the chain has grown to include thousands of locations around the world, including more than 1,600 in the United States, United Kingdom ,Australia and all over Europe (ALDI,2018).</a:t>
            </a:r>
          </a:p>
          <a:p>
            <a:endParaRPr lang="en-GB" sz="2000" dirty="0"/>
          </a:p>
        </p:txBody>
      </p:sp>
    </p:spTree>
    <p:extLst>
      <p:ext uri="{BB962C8B-B14F-4D97-AF65-F5344CB8AC3E}">
        <p14:creationId xmlns:p14="http://schemas.microsoft.com/office/powerpoint/2010/main" val="1209294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E275B18-2FD5-4B4B-8B3C-37A5D760AB9D}"/>
              </a:ext>
            </a:extLst>
          </p:cNvPr>
          <p:cNvSpPr>
            <a:spLocks noGrp="1"/>
          </p:cNvSpPr>
          <p:nvPr>
            <p:ph idx="4294967295"/>
          </p:nvPr>
        </p:nvSpPr>
        <p:spPr>
          <a:xfrm>
            <a:off x="548640" y="436098"/>
            <a:ext cx="10214610" cy="6091311"/>
          </a:xfrm>
        </p:spPr>
        <p:txBody>
          <a:bodyPr>
            <a:normAutofit/>
          </a:bodyPr>
          <a:lstStyle/>
          <a:p>
            <a:pPr marL="0" indent="0">
              <a:buNone/>
            </a:pPr>
            <a:endParaRPr lang="en-GB" dirty="0"/>
          </a:p>
          <a:p>
            <a:pPr marL="0" indent="0">
              <a:buNone/>
            </a:pPr>
            <a:r>
              <a:rPr lang="en-GB" dirty="0"/>
              <a:t> In this global competition it is extremely difficult for organisations to have longer sustainability, however, ALDI with time, dedication and good training methods has made its way towards immense growth and success.</a:t>
            </a:r>
          </a:p>
          <a:p>
            <a:pPr marL="0" indent="0">
              <a:buNone/>
            </a:pPr>
            <a:r>
              <a:rPr lang="en-GB" dirty="0"/>
              <a:t>Aldi creates detailed job description for each position so that they can hire the people with right set of skills (Business case studies,2019).</a:t>
            </a:r>
          </a:p>
          <a:p>
            <a:pPr marL="0" indent="0">
              <a:buNone/>
            </a:pPr>
            <a:r>
              <a:rPr lang="en-GB" dirty="0"/>
              <a:t>   </a:t>
            </a:r>
          </a:p>
        </p:txBody>
      </p:sp>
      <p:pic>
        <p:nvPicPr>
          <p:cNvPr id="18" name="Picture 17">
            <a:extLst>
              <a:ext uri="{FF2B5EF4-FFF2-40B4-BE49-F238E27FC236}">
                <a16:creationId xmlns:a16="http://schemas.microsoft.com/office/drawing/2014/main" id="{870C658A-1C47-4DFB-84BC-659A5B1552A3}"/>
              </a:ext>
            </a:extLst>
          </p:cNvPr>
          <p:cNvPicPr>
            <a:picLocks noChangeAspect="1"/>
          </p:cNvPicPr>
          <p:nvPr/>
        </p:nvPicPr>
        <p:blipFill>
          <a:blip r:embed="rId2"/>
          <a:stretch>
            <a:fillRect/>
          </a:stretch>
        </p:blipFill>
        <p:spPr>
          <a:xfrm>
            <a:off x="5925136" y="4271010"/>
            <a:ext cx="2705100" cy="2038350"/>
          </a:xfrm>
          <a:prstGeom prst="rect">
            <a:avLst/>
          </a:prstGeom>
        </p:spPr>
      </p:pic>
    </p:spTree>
    <p:extLst>
      <p:ext uri="{BB962C8B-B14F-4D97-AF65-F5344CB8AC3E}">
        <p14:creationId xmlns:p14="http://schemas.microsoft.com/office/powerpoint/2010/main" val="4010622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34">
            <a:extLst>
              <a:ext uri="{FF2B5EF4-FFF2-40B4-BE49-F238E27FC236}">
                <a16:creationId xmlns:a16="http://schemas.microsoft.com/office/drawing/2014/main" id="{C0DB9C61-90E0-484F-8602-02F49EDC1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308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36">
            <a:extLst>
              <a:ext uri="{FF2B5EF4-FFF2-40B4-BE49-F238E27FC236}">
                <a16:creationId xmlns:a16="http://schemas.microsoft.com/office/drawing/2014/main" id="{3F7ED563-E5DB-4937-BF78-7893C4D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680" y="228036"/>
            <a:ext cx="1172464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Rectangle 1">
            <a:extLst>
              <a:ext uri="{FF2B5EF4-FFF2-40B4-BE49-F238E27FC236}">
                <a16:creationId xmlns:a16="http://schemas.microsoft.com/office/drawing/2014/main" id="{B56D2E8A-BD1B-4552-8434-F363C8486487}"/>
              </a:ext>
            </a:extLst>
          </p:cNvPr>
          <p:cNvSpPr/>
          <p:nvPr/>
        </p:nvSpPr>
        <p:spPr>
          <a:xfrm>
            <a:off x="716734" y="862763"/>
            <a:ext cx="6160678" cy="5314199"/>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1700" dirty="0">
                <a:solidFill>
                  <a:srgbClr val="03085D"/>
                </a:solidFill>
              </a:rPr>
              <a:t> </a:t>
            </a:r>
            <a:r>
              <a:rPr lang="en-US" sz="2400" b="1" dirty="0"/>
              <a:t>On the job </a:t>
            </a:r>
            <a:r>
              <a:rPr lang="en-US" sz="2400" dirty="0"/>
              <a:t>training includes coaching and mentoring where the experienced staff member from each department will provide instructions and guidelines to each trainee employee so that they can learn and develop their skills , knowledges and competencies.</a:t>
            </a:r>
          </a:p>
          <a:p>
            <a:pPr>
              <a:lnSpc>
                <a:spcPct val="90000"/>
              </a:lnSpc>
              <a:spcAft>
                <a:spcPts val="600"/>
              </a:spcAft>
            </a:pPr>
            <a:r>
              <a:rPr lang="en-US" sz="2400" dirty="0"/>
              <a:t>Examples : Retail assistant training , Store management trainee training program, Assistant store manager training program.</a:t>
            </a:r>
          </a:p>
          <a:p>
            <a:pPr>
              <a:lnSpc>
                <a:spcPct val="90000"/>
              </a:lnSpc>
              <a:spcAft>
                <a:spcPts val="600"/>
              </a:spcAft>
            </a:pPr>
            <a:endParaRPr lang="en-US" sz="2400" dirty="0"/>
          </a:p>
          <a:p>
            <a:pPr>
              <a:lnSpc>
                <a:spcPct val="90000"/>
              </a:lnSpc>
              <a:spcAft>
                <a:spcPts val="600"/>
              </a:spcAft>
            </a:pPr>
            <a:r>
              <a:rPr lang="en-US" sz="2400" dirty="0"/>
              <a:t> The next one is job rotation where employee gets the opportunity to experience a full range of jobs through rotating their roles and tasks.</a:t>
            </a:r>
          </a:p>
          <a:p>
            <a:pPr>
              <a:lnSpc>
                <a:spcPct val="90000"/>
              </a:lnSpc>
              <a:spcAft>
                <a:spcPts val="600"/>
              </a:spcAft>
            </a:pPr>
            <a:r>
              <a:rPr lang="en-US" sz="2400" dirty="0"/>
              <a:t> Lastly, ‘Sitting next to Nellie ‘ which means that employee learns skills and knowledges required for job from their colleague by working together (Business case studies,2019).</a:t>
            </a:r>
          </a:p>
          <a:p>
            <a:pPr indent="-228600">
              <a:lnSpc>
                <a:spcPct val="90000"/>
              </a:lnSpc>
              <a:spcAft>
                <a:spcPts val="600"/>
              </a:spcAft>
              <a:buFont typeface="Arial" panose="020B0604020202020204" pitchFamily="34" charset="0"/>
              <a:buChar char="•"/>
            </a:pPr>
            <a:endParaRPr lang="en-US" sz="1700" dirty="0">
              <a:solidFill>
                <a:srgbClr val="03085D"/>
              </a:solidFill>
            </a:endParaRPr>
          </a:p>
        </p:txBody>
      </p:sp>
      <p:sp>
        <p:nvSpPr>
          <p:cNvPr id="53" name="Rectangle 38">
            <a:extLst>
              <a:ext uri="{FF2B5EF4-FFF2-40B4-BE49-F238E27FC236}">
                <a16:creationId xmlns:a16="http://schemas.microsoft.com/office/drawing/2014/main" id="{2306B647-FE95-4550-8350-3D2180C62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60466" y="699706"/>
            <a:ext cx="4114800" cy="5477256"/>
          </a:xfrm>
          <a:prstGeom prst="rect">
            <a:avLst/>
          </a:prstGeom>
          <a:solidFill>
            <a:srgbClr val="FFFFFF"/>
          </a:solidFill>
          <a:ln w="15875">
            <a:solidFill>
              <a:srgbClr val="03085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E8C321A-B4C4-44A1-9450-ED0D1A80906F}"/>
              </a:ext>
            </a:extLst>
          </p:cNvPr>
          <p:cNvPicPr>
            <a:picLocks noChangeAspect="1"/>
          </p:cNvPicPr>
          <p:nvPr/>
        </p:nvPicPr>
        <p:blipFill rotWithShape="1">
          <a:blip r:embed="rId2"/>
          <a:srcRect l="2752" r="1434" b="1"/>
          <a:stretch/>
        </p:blipFill>
        <p:spPr>
          <a:xfrm>
            <a:off x="7523826" y="862763"/>
            <a:ext cx="3788081" cy="5151142"/>
          </a:xfrm>
          <a:prstGeom prst="rect">
            <a:avLst/>
          </a:prstGeom>
        </p:spPr>
      </p:pic>
    </p:spTree>
    <p:extLst>
      <p:ext uri="{BB962C8B-B14F-4D97-AF65-F5344CB8AC3E}">
        <p14:creationId xmlns:p14="http://schemas.microsoft.com/office/powerpoint/2010/main" val="2100641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B8619-0CB5-464D-A5A6-B725AF43005B}"/>
              </a:ext>
            </a:extLst>
          </p:cNvPr>
          <p:cNvSpPr>
            <a:spLocks noGrp="1"/>
          </p:cNvSpPr>
          <p:nvPr>
            <p:ph type="title"/>
          </p:nvPr>
        </p:nvSpPr>
        <p:spPr>
          <a:xfrm>
            <a:off x="1913468" y="365125"/>
            <a:ext cx="9440332" cy="1325563"/>
          </a:xfrm>
        </p:spPr>
        <p:txBody>
          <a:bodyPr>
            <a:normAutofit/>
          </a:bodyPr>
          <a:lstStyle/>
          <a:p>
            <a:r>
              <a:rPr lang="en-GB" sz="5400"/>
              <a:t>ALDI </a:t>
            </a:r>
          </a:p>
        </p:txBody>
      </p:sp>
      <p:sp>
        <p:nvSpPr>
          <p:cNvPr id="19" name="Rectangle 18">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6" name="Graphic 15" descr="Cheers">
            <a:extLst>
              <a:ext uri="{FF2B5EF4-FFF2-40B4-BE49-F238E27FC236}">
                <a16:creationId xmlns:a16="http://schemas.microsoft.com/office/drawing/2014/main" id="{26C922F7-6DAC-4686-BEDC-D0CD947F7F8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A6D40310-CC10-449C-B51E-1EAA8FE39169}"/>
              </a:ext>
            </a:extLst>
          </p:cNvPr>
          <p:cNvSpPr>
            <a:spLocks noGrp="1"/>
          </p:cNvSpPr>
          <p:nvPr>
            <p:ph idx="1"/>
          </p:nvPr>
        </p:nvSpPr>
        <p:spPr>
          <a:xfrm>
            <a:off x="838200" y="1825625"/>
            <a:ext cx="10515600" cy="4351338"/>
          </a:xfrm>
        </p:spPr>
        <p:txBody>
          <a:bodyPr>
            <a:normAutofit/>
          </a:bodyPr>
          <a:lstStyle/>
          <a:p>
            <a:pPr marL="0" indent="0">
              <a:buNone/>
            </a:pPr>
            <a:r>
              <a:rPr lang="en-GB" sz="2600" dirty="0"/>
              <a:t> On the other hand, Off the job training helps employee develop transferable skills which can be used in the different areas of the business. Since, it is given away from the workplace , the cost is comparatively higher then the on the job training but Aldi believes that the employees get benefited which makes them motivated and generates higher productivity, they will increase them skills and deliver great customer service.</a:t>
            </a:r>
          </a:p>
          <a:p>
            <a:pPr marL="0" indent="0">
              <a:buNone/>
            </a:pPr>
            <a:r>
              <a:rPr lang="en-GB" sz="2600" dirty="0"/>
              <a:t> Aldi off the job training includes recruitment, interviewing and selection, employment law, influencing skills, reviewing performance and Aldi management system on how to develop and manage people and performance (Business case studies,2019).</a:t>
            </a:r>
          </a:p>
          <a:p>
            <a:pPr marL="0" indent="0">
              <a:buNone/>
            </a:pPr>
            <a:r>
              <a:rPr lang="en-GB" sz="2600" dirty="0"/>
              <a:t>Examples :Area Manager Training Program and Graduate Training Program .</a:t>
            </a:r>
          </a:p>
        </p:txBody>
      </p:sp>
    </p:spTree>
    <p:extLst>
      <p:ext uri="{BB962C8B-B14F-4D97-AF65-F5344CB8AC3E}">
        <p14:creationId xmlns:p14="http://schemas.microsoft.com/office/powerpoint/2010/main" val="749213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itle 24">
            <a:extLst>
              <a:ext uri="{FF2B5EF4-FFF2-40B4-BE49-F238E27FC236}">
                <a16:creationId xmlns:a16="http://schemas.microsoft.com/office/drawing/2014/main" id="{B4179391-7EFC-4755-8B03-23DE101D4064}"/>
              </a:ext>
            </a:extLst>
          </p:cNvPr>
          <p:cNvSpPr>
            <a:spLocks noGrp="1"/>
          </p:cNvSpPr>
          <p:nvPr>
            <p:ph type="title"/>
          </p:nvPr>
        </p:nvSpPr>
        <p:spPr>
          <a:xfrm>
            <a:off x="795528" y="386930"/>
            <a:ext cx="10141799" cy="1300554"/>
          </a:xfrm>
        </p:spPr>
        <p:txBody>
          <a:bodyPr anchor="b">
            <a:normAutofit/>
          </a:bodyPr>
          <a:lstStyle/>
          <a:p>
            <a:r>
              <a:rPr lang="en-GB" sz="4800" dirty="0"/>
              <a:t>                           ALDI </a:t>
            </a:r>
          </a:p>
        </p:txBody>
      </p:sp>
      <p:sp>
        <p:nvSpPr>
          <p:cNvPr id="46" name="Rectangle 5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4922C1E6-CCB4-4951-8738-DE7952D581D3}"/>
              </a:ext>
            </a:extLst>
          </p:cNvPr>
          <p:cNvPicPr>
            <a:picLocks noChangeAspect="1"/>
          </p:cNvPicPr>
          <p:nvPr/>
        </p:nvPicPr>
        <p:blipFill rotWithShape="1">
          <a:blip r:embed="rId2"/>
          <a:srcRect r="2" b="4165"/>
          <a:stretch/>
        </p:blipFill>
        <p:spPr>
          <a:xfrm>
            <a:off x="635295" y="2524715"/>
            <a:ext cx="5150277" cy="3714244"/>
          </a:xfrm>
          <a:prstGeom prst="rect">
            <a:avLst/>
          </a:prstGeom>
        </p:spPr>
      </p:pic>
      <p:sp>
        <p:nvSpPr>
          <p:cNvPr id="6" name="Content Placeholder 5">
            <a:extLst>
              <a:ext uri="{FF2B5EF4-FFF2-40B4-BE49-F238E27FC236}">
                <a16:creationId xmlns:a16="http://schemas.microsoft.com/office/drawing/2014/main" id="{210C6FE4-1915-4F62-BB9E-E431466BADF9}"/>
              </a:ext>
            </a:extLst>
          </p:cNvPr>
          <p:cNvSpPr>
            <a:spLocks noGrp="1"/>
          </p:cNvSpPr>
          <p:nvPr>
            <p:ph idx="1"/>
          </p:nvPr>
        </p:nvSpPr>
        <p:spPr>
          <a:xfrm>
            <a:off x="6406429" y="2599509"/>
            <a:ext cx="4530898" cy="3639450"/>
          </a:xfrm>
        </p:spPr>
        <p:txBody>
          <a:bodyPr anchor="ctr">
            <a:normAutofit/>
          </a:bodyPr>
          <a:lstStyle/>
          <a:p>
            <a:pPr marL="0" indent="0">
              <a:buNone/>
            </a:pPr>
            <a:r>
              <a:rPr lang="en-GB" sz="2400" dirty="0"/>
              <a:t>Furthermore, Aldi provides apprenticeship scheme to young graduates which combines both on the job and off he job training program.</a:t>
            </a:r>
          </a:p>
        </p:txBody>
      </p:sp>
      <p:sp>
        <p:nvSpPr>
          <p:cNvPr id="55" name="Rectangle 5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6635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078FBE-8C5F-4DDD-AE2A-6AC6F684A4D2}"/>
              </a:ext>
            </a:extLst>
          </p:cNvPr>
          <p:cNvSpPr>
            <a:spLocks noGrp="1"/>
          </p:cNvSpPr>
          <p:nvPr>
            <p:ph type="title"/>
          </p:nvPr>
        </p:nvSpPr>
        <p:spPr>
          <a:xfrm>
            <a:off x="808638" y="386930"/>
            <a:ext cx="9236700" cy="1188950"/>
          </a:xfrm>
        </p:spPr>
        <p:txBody>
          <a:bodyPr vert="horz" lIns="91440" tIns="45720" rIns="91440" bIns="45720" rtlCol="0" anchor="b">
            <a:normAutofit/>
          </a:bodyPr>
          <a:lstStyle/>
          <a:p>
            <a:r>
              <a:rPr lang="en-US" sz="5400" kern="1200" dirty="0">
                <a:latin typeface="+mj-lt"/>
                <a:ea typeface="+mj-ea"/>
                <a:cs typeface="+mj-cs"/>
              </a:rPr>
              <a:t>                  CONCLUSION</a:t>
            </a:r>
          </a:p>
        </p:txBody>
      </p:sp>
      <p:grpSp>
        <p:nvGrpSpPr>
          <p:cNvPr id="15" name="Group 14">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6" name="Rectangle 15">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5C272A2-60EF-409A-B631-F57F06446034}"/>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400" kern="1200" dirty="0">
                <a:latin typeface="+mn-lt"/>
                <a:ea typeface="+mn-ea"/>
                <a:cs typeface="+mn-cs"/>
              </a:rPr>
              <a:t> The organizations examples that I have presented today, BUPA and ALDI are both big organizations with a high number of employees therefore the training part is very important for maintaining the top-level position on them field.</a:t>
            </a:r>
          </a:p>
          <a:p>
            <a:pPr marL="0" indent="0">
              <a:buNone/>
            </a:pPr>
            <a:r>
              <a:rPr lang="en-US" sz="2400" dirty="0"/>
              <a:t>  Clearly, the training program that they are using ,prepares all the employees to perform better in their job, to understand them role and develop well in them career. It brings positivity among employees which motivates them to work passionately and deliver the best productivity.</a:t>
            </a:r>
          </a:p>
          <a:p>
            <a:pPr marL="0" indent="0">
              <a:buNone/>
            </a:pPr>
            <a:endParaRPr lang="en-US" sz="2400" kern="1200" dirty="0">
              <a:latin typeface="+mn-lt"/>
              <a:ea typeface="+mn-ea"/>
              <a:cs typeface="+mn-cs"/>
            </a:endParaRPr>
          </a:p>
          <a:p>
            <a:pPr marL="0" indent="0">
              <a:buNone/>
            </a:pPr>
            <a:r>
              <a:rPr lang="en-US" sz="2400" dirty="0"/>
              <a:t> </a:t>
            </a:r>
            <a:endParaRPr lang="en-US" sz="2400" kern="1200" dirty="0">
              <a:latin typeface="+mn-lt"/>
              <a:ea typeface="+mn-ea"/>
              <a:cs typeface="+mn-cs"/>
            </a:endParaRPr>
          </a:p>
        </p:txBody>
      </p:sp>
    </p:spTree>
    <p:extLst>
      <p:ext uri="{BB962C8B-B14F-4D97-AF65-F5344CB8AC3E}">
        <p14:creationId xmlns:p14="http://schemas.microsoft.com/office/powerpoint/2010/main" val="1798462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708FCB6-473B-4E6D-8225-88E86DFBBDE2}"/>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                     References </a:t>
            </a:r>
          </a:p>
        </p:txBody>
      </p:sp>
      <p:sp>
        <p:nvSpPr>
          <p:cNvPr id="3" name="Content Placeholder 2">
            <a:extLst>
              <a:ext uri="{FF2B5EF4-FFF2-40B4-BE49-F238E27FC236}">
                <a16:creationId xmlns:a16="http://schemas.microsoft.com/office/drawing/2014/main" id="{D50D0B72-E8F5-45C9-B705-87DA2F61E7DE}"/>
              </a:ext>
            </a:extLst>
          </p:cNvPr>
          <p:cNvSpPr>
            <a:spLocks noGrp="1"/>
          </p:cNvSpPr>
          <p:nvPr>
            <p:ph idx="1"/>
          </p:nvPr>
        </p:nvSpPr>
        <p:spPr>
          <a:xfrm>
            <a:off x="5314548" y="801866"/>
            <a:ext cx="6082110" cy="5230634"/>
          </a:xfrm>
        </p:spPr>
        <p:txBody>
          <a:bodyPr anchor="ctr">
            <a:noAutofit/>
          </a:bodyPr>
          <a:lstStyle/>
          <a:p>
            <a:pPr marL="0" lvl="0" indent="0">
              <a:spcAft>
                <a:spcPts val="800"/>
              </a:spcAft>
              <a:buNone/>
            </a:pP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1.Aldicareers.com (2020) </a:t>
            </a:r>
            <a:r>
              <a:rPr lang="en-GB" sz="1400"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ALDI Careers</a:t>
            </a: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.Available at: </a:t>
            </a:r>
            <a:r>
              <a:rPr lang="en-GB" sz="1400" u="sng" dirty="0">
                <a:solidFill>
                  <a:srgbClr val="000000"/>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https://www.aldicareers.com.au/Training</a:t>
            </a: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(Accessed: 25 Oct 2020).</a:t>
            </a:r>
          </a:p>
          <a:p>
            <a:pPr marL="0" indent="0">
              <a:buNone/>
            </a:pPr>
            <a:r>
              <a:rPr lang="en-GB" sz="1400" dirty="0">
                <a:solidFill>
                  <a:srgbClr val="000000"/>
                </a:solidFill>
              </a:rPr>
              <a:t>2. ALDI (2018) </a:t>
            </a:r>
            <a:r>
              <a:rPr lang="en-GB" sz="1400" i="1" dirty="0">
                <a:solidFill>
                  <a:srgbClr val="000000"/>
                </a:solidFill>
              </a:rPr>
              <a:t>The ALDI story</a:t>
            </a:r>
            <a:r>
              <a:rPr lang="en-GB" sz="1400" dirty="0">
                <a:solidFill>
                  <a:srgbClr val="000000"/>
                </a:solidFill>
              </a:rPr>
              <a:t>. Available at: </a:t>
            </a:r>
            <a:r>
              <a:rPr lang="en-GB" sz="1400" u="sng" dirty="0">
                <a:solidFill>
                  <a:srgbClr val="000000"/>
                </a:solidFill>
                <a:hlinkClick r:id="rId4"/>
              </a:rPr>
              <a:t>https://careers.aldi.us/about</a:t>
            </a:r>
            <a:r>
              <a:rPr lang="en-GB" sz="1400" dirty="0">
                <a:solidFill>
                  <a:srgbClr val="000000"/>
                </a:solidFill>
              </a:rPr>
              <a:t>. (Accessed: 23 Oct 2020).</a:t>
            </a:r>
          </a:p>
          <a:p>
            <a:pPr marL="0" indent="0">
              <a:buNone/>
            </a:pPr>
            <a:r>
              <a:rPr lang="en-GB" sz="1400" dirty="0">
                <a:solidFill>
                  <a:srgbClr val="000000"/>
                </a:solidFill>
              </a:rPr>
              <a:t>3. Bupa.co.uk (2020) </a:t>
            </a:r>
            <a:r>
              <a:rPr lang="en-GB" sz="1400" i="1" dirty="0">
                <a:solidFill>
                  <a:srgbClr val="000000"/>
                </a:solidFill>
              </a:rPr>
              <a:t>Private Healthcare</a:t>
            </a:r>
            <a:r>
              <a:rPr lang="en-GB" sz="1400" dirty="0">
                <a:solidFill>
                  <a:srgbClr val="000000"/>
                </a:solidFill>
              </a:rPr>
              <a:t>. Available at: https://www.bupa.co.uk/. (Accessed: 24 Oct 2020).</a:t>
            </a:r>
          </a:p>
          <a:p>
            <a:pPr marL="0" indent="0">
              <a:buNone/>
            </a:pPr>
            <a:r>
              <a:rPr lang="en-GB" sz="1400" dirty="0">
                <a:solidFill>
                  <a:srgbClr val="000000"/>
                </a:solidFill>
              </a:rPr>
              <a:t>4. Businesscasestudies.co.uk (2019) </a:t>
            </a:r>
            <a:r>
              <a:rPr lang="en-GB" sz="1400" i="1" dirty="0">
                <a:solidFill>
                  <a:srgbClr val="000000"/>
                </a:solidFill>
              </a:rPr>
              <a:t>Identifying training needs</a:t>
            </a:r>
            <a:r>
              <a:rPr lang="en-GB" sz="1400" dirty="0">
                <a:solidFill>
                  <a:srgbClr val="000000"/>
                </a:solidFill>
              </a:rPr>
              <a:t>. Available at: </a:t>
            </a:r>
            <a:r>
              <a:rPr lang="en-GB" sz="1400" u="sng" dirty="0">
                <a:solidFill>
                  <a:srgbClr val="000000"/>
                </a:solidFill>
                <a:hlinkClick r:id="rId5"/>
              </a:rPr>
              <a:t>https://businesscasestudies.co.uk/aldi/business-expansion-through-training-and-development/identifying-training-needs.html</a:t>
            </a:r>
            <a:r>
              <a:rPr lang="en-GB" sz="1400" dirty="0">
                <a:solidFill>
                  <a:srgbClr val="000000"/>
                </a:solidFill>
              </a:rPr>
              <a:t>. (Accessed :23 Oct 2020).</a:t>
            </a:r>
          </a:p>
          <a:p>
            <a:pPr marL="0" indent="0">
              <a:buNone/>
            </a:pPr>
            <a:r>
              <a:rPr lang="en-GB" sz="1400" dirty="0">
                <a:solidFill>
                  <a:srgbClr val="000000"/>
                </a:solidFill>
              </a:rPr>
              <a:t>5.Mbaskool.com 2020) </a:t>
            </a:r>
            <a:r>
              <a:rPr lang="en-GB" sz="1400" i="1" dirty="0">
                <a:solidFill>
                  <a:srgbClr val="000000"/>
                </a:solidFill>
              </a:rPr>
              <a:t>Training and Development. Available at: </a:t>
            </a:r>
            <a:r>
              <a:rPr lang="en-GB" sz="1400" dirty="0">
                <a:solidFill>
                  <a:srgbClr val="000000"/>
                </a:solidFill>
                <a:hlinkClick r:id="rId6"/>
              </a:rPr>
              <a:t>https://www.mbaskool.com/business-concepts/human-resources-hr-terms/8685-training-and-development.html</a:t>
            </a:r>
            <a:r>
              <a:rPr lang="en-GB" sz="1400" dirty="0">
                <a:solidFill>
                  <a:srgbClr val="000000"/>
                </a:solidFill>
              </a:rPr>
              <a:t>. (Accessed at :31 Oct 2020).</a:t>
            </a:r>
          </a:p>
          <a:p>
            <a:pPr marL="0" lvl="0" indent="0">
              <a:spcAft>
                <a:spcPts val="0"/>
              </a:spcAft>
              <a:buNone/>
            </a:pP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6.Ourbupa.co.uk (2020) </a:t>
            </a:r>
            <a:r>
              <a:rPr lang="en-GB" sz="1400"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Our Bupa</a:t>
            </a: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Available at: </a:t>
            </a:r>
            <a:r>
              <a:rPr lang="en-GB" sz="1400" u="sng" dirty="0">
                <a:solidFill>
                  <a:srgbClr val="000000"/>
                </a:solidFill>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https://www.ourbupa.co.uk/learning/Pages/Learning.aspx</a:t>
            </a: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.(Accessed :23 Oct 2020).</a:t>
            </a:r>
          </a:p>
          <a:p>
            <a:pPr marL="0" lvl="0" indent="0">
              <a:spcAft>
                <a:spcPts val="0"/>
              </a:spcAft>
              <a:buNone/>
            </a:pP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7.</a:t>
            </a:r>
            <a:r>
              <a:rPr lang="en-GB" sz="1400" dirty="0">
                <a:solidFill>
                  <a:srgbClr val="000000"/>
                </a:solidFill>
              </a:rPr>
              <a:t>Tyler, J. (2018) </a:t>
            </a:r>
            <a:r>
              <a:rPr lang="en-GB" sz="1400" i="1" dirty="0">
                <a:solidFill>
                  <a:srgbClr val="000000"/>
                </a:solidFill>
              </a:rPr>
              <a:t>Aldi’s explosive growth.</a:t>
            </a:r>
            <a:r>
              <a:rPr lang="en-GB" sz="1400" dirty="0">
                <a:solidFill>
                  <a:srgbClr val="000000"/>
                </a:solidFill>
              </a:rPr>
              <a:t> Available at: </a:t>
            </a:r>
            <a:r>
              <a:rPr lang="en-GB" sz="1400" u="sng" dirty="0">
                <a:solidFill>
                  <a:srgbClr val="000000"/>
                </a:solidFill>
                <a:hlinkClick r:id="rId8"/>
              </a:rPr>
              <a:t>https://www.businessinsider.com/aldi-store-growth-history-2018</a:t>
            </a:r>
            <a:r>
              <a:rPr lang="en-GB" sz="1400" dirty="0">
                <a:solidFill>
                  <a:srgbClr val="000000"/>
                </a:solidFill>
              </a:rPr>
              <a:t>. (Accessed :24 Oct 2020).</a:t>
            </a:r>
          </a:p>
          <a:p>
            <a:pPr marL="0" indent="0">
              <a:buNone/>
            </a:pPr>
            <a:r>
              <a:rPr lang="en-GB" sz="1400" dirty="0">
                <a:solidFill>
                  <a:srgbClr val="000000"/>
                </a:solidFill>
              </a:rPr>
              <a:t>8.Thepeakperformance.com (2020) </a:t>
            </a:r>
            <a:r>
              <a:rPr lang="en-GB" sz="1400" i="1" dirty="0">
                <a:solidFill>
                  <a:srgbClr val="000000"/>
                </a:solidFill>
              </a:rPr>
              <a:t>The Training Cycle. </a:t>
            </a:r>
            <a:r>
              <a:rPr lang="en-GB" sz="1400" dirty="0">
                <a:solidFill>
                  <a:srgbClr val="000000"/>
                </a:solidFill>
              </a:rPr>
              <a:t>Available a</a:t>
            </a:r>
            <a:r>
              <a:rPr lang="en-GB" sz="1400" i="1" dirty="0">
                <a:solidFill>
                  <a:srgbClr val="000000"/>
                </a:solidFill>
              </a:rPr>
              <a:t>t:  </a:t>
            </a:r>
            <a:r>
              <a:rPr lang="en-GB" sz="1400" dirty="0">
                <a:solidFill>
                  <a:srgbClr val="000000"/>
                </a:solidFill>
                <a:hlinkClick r:id="rId9"/>
              </a:rPr>
              <a:t>https://thepeakperformancecenter.com/business/learning/course-design/developing-a-training-program/the-training-cycle/</a:t>
            </a:r>
            <a:r>
              <a:rPr lang="en-GB" sz="1400" dirty="0">
                <a:solidFill>
                  <a:srgbClr val="000000"/>
                </a:solidFill>
              </a:rPr>
              <a:t>. (Accessed at:25 Oct 2020).</a:t>
            </a:r>
          </a:p>
          <a:p>
            <a:pPr marL="0" indent="0">
              <a:buNone/>
            </a:pPr>
            <a:r>
              <a:rPr lang="en-GB" sz="1400" dirty="0">
                <a:solidFill>
                  <a:srgbClr val="000000"/>
                </a:solidFill>
              </a:rPr>
              <a:t>9.</a:t>
            </a:r>
            <a:r>
              <a:rPr lang="en-GB" sz="1400" dirty="0">
                <a:solidFill>
                  <a:srgbClr val="3A343A"/>
                </a:solidFill>
                <a:latin typeface="Europa"/>
              </a:rPr>
              <a:t> Buckley, R., &amp; Caple, J. (2009). </a:t>
            </a:r>
            <a:r>
              <a:rPr lang="en-GB" sz="1400" i="1" dirty="0">
                <a:solidFill>
                  <a:srgbClr val="3A343A"/>
                </a:solidFill>
                <a:latin typeface="Europa"/>
              </a:rPr>
              <a:t>The Theory and Practice of Training</a:t>
            </a:r>
            <a:endParaRPr lang="en-GB" sz="1400" dirty="0">
              <a:solidFill>
                <a:srgbClr val="000000"/>
              </a:solidFill>
            </a:endParaRPr>
          </a:p>
          <a:p>
            <a:pPr marL="0" indent="0">
              <a:buNone/>
            </a:pPr>
            <a:r>
              <a:rPr lang="en-GB" sz="1400" dirty="0">
                <a:solidFill>
                  <a:srgbClr val="000000"/>
                </a:solidFill>
              </a:rPr>
              <a:t>10.Businessjargons.com (2020) </a:t>
            </a:r>
            <a:r>
              <a:rPr lang="en-GB" sz="1400" i="1" dirty="0">
                <a:solidFill>
                  <a:srgbClr val="000000"/>
                </a:solidFill>
              </a:rPr>
              <a:t>On the job training</a:t>
            </a:r>
            <a:r>
              <a:rPr lang="en-GB" sz="1400" dirty="0">
                <a:solidFill>
                  <a:srgbClr val="000000"/>
                </a:solidFill>
              </a:rPr>
              <a:t>. Available at:</a:t>
            </a:r>
            <a:endParaRPr lang="en-GB" sz="1400" i="1" dirty="0">
              <a:solidFill>
                <a:srgbClr val="000000"/>
              </a:solidFill>
            </a:endParaRPr>
          </a:p>
          <a:p>
            <a:pPr marL="0" indent="0">
              <a:buNone/>
            </a:pPr>
            <a:r>
              <a:rPr lang="en-GB" sz="1400" dirty="0">
                <a:solidFill>
                  <a:srgbClr val="000000"/>
                </a:solidFill>
              </a:rPr>
              <a:t> </a:t>
            </a:r>
            <a:r>
              <a:rPr lang="en-GB" sz="1400" dirty="0">
                <a:solidFill>
                  <a:srgbClr val="000000"/>
                </a:solidFill>
                <a:hlinkClick r:id="rId10"/>
              </a:rPr>
              <a:t>https://businessjargons.com/on-the-job-training.html</a:t>
            </a:r>
            <a:r>
              <a:rPr lang="en-GB" sz="1400" dirty="0">
                <a:solidFill>
                  <a:srgbClr val="000000"/>
                </a:solidFill>
              </a:rPr>
              <a:t>. (Accessed :25 Oct 2020).</a:t>
            </a:r>
          </a:p>
        </p:txBody>
      </p:sp>
    </p:spTree>
    <p:extLst>
      <p:ext uri="{BB962C8B-B14F-4D97-AF65-F5344CB8AC3E}">
        <p14:creationId xmlns:p14="http://schemas.microsoft.com/office/powerpoint/2010/main" val="30597393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9a2fb44583040e860af6429ff2fc5811">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a2a87743db9da1c455fdce9337ed876b"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23996BC-B8C9-4031-A913-94E0F4196C83}">
  <ds:schemaRefs>
    <ds:schemaRef ds:uri="http://schemas.microsoft.com/sharepoint/v3/contenttype/forms"/>
  </ds:schemaRefs>
</ds:datastoreItem>
</file>

<file path=customXml/itemProps2.xml><?xml version="1.0" encoding="utf-8"?>
<ds:datastoreItem xmlns:ds="http://schemas.openxmlformats.org/officeDocument/2006/customXml" ds:itemID="{601271F4-238D-4B64-8738-D00ED1C3AAC1}">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9a888ec-cc75-402e-856f-ff68cc5460ab"/>
    <ds:schemaRef ds:uri="http://purl.org/dc/terms/"/>
    <ds:schemaRef ds:uri="9d0d5cce-d4dc-4043-8325-c992d2f588cd"/>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FE30688C-EBDF-43DD-9A51-ECABDCCF74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170</TotalTime>
  <Words>1174</Words>
  <Application>Microsoft Office PowerPoint</Application>
  <PresentationFormat>Widescreen</PresentationFormat>
  <Paragraphs>52</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Europa</vt:lpstr>
      <vt:lpstr>Roboto</vt:lpstr>
      <vt:lpstr>Office Theme</vt:lpstr>
      <vt:lpstr>Ionela Lazar 1905285 </vt:lpstr>
      <vt:lpstr>Training </vt:lpstr>
      <vt:lpstr>PowerPoint Presentation</vt:lpstr>
      <vt:lpstr>Types of Training</vt:lpstr>
      <vt:lpstr>                                  BUPA CARE HOMES</vt:lpstr>
      <vt:lpstr>BUPA CARE HOMES</vt:lpstr>
      <vt:lpstr>                ALDI</vt:lpstr>
      <vt:lpstr>PowerPoint Presentation</vt:lpstr>
      <vt:lpstr>PowerPoint Presentation</vt:lpstr>
      <vt:lpstr>ALDI </vt:lpstr>
      <vt:lpstr>                           ALDI </vt:lpstr>
      <vt:lpstr>                  CONCLUSION</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Ionela Lazar 1905285 </dc:title>
  <dc:creator>Ionela Lazar (1905285)</dc:creator>
  <cp:lastModifiedBy>Ionela Lazar (1905285)</cp:lastModifiedBy>
  <cp:revision>12</cp:revision>
  <dcterms:created xsi:type="dcterms:W3CDTF">2020-10-31T20:36:59Z</dcterms:created>
  <dcterms:modified xsi:type="dcterms:W3CDTF">2020-11-02T13:13:24Z</dcterms:modified>
</cp:coreProperties>
</file>