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9" r:id="rId1"/>
  </p:sldMasterIdLst>
  <p:sldIdLst>
    <p:sldId id="258" r:id="rId2"/>
    <p:sldId id="266" r:id="rId3"/>
    <p:sldId id="288" r:id="rId4"/>
    <p:sldId id="265" r:id="rId5"/>
    <p:sldId id="273" r:id="rId6"/>
    <p:sldId id="263" r:id="rId7"/>
    <p:sldId id="274" r:id="rId8"/>
    <p:sldId id="277" r:id="rId9"/>
    <p:sldId id="278" r:id="rId10"/>
    <p:sldId id="279" r:id="rId11"/>
    <p:sldId id="280" r:id="rId12"/>
    <p:sldId id="284" r:id="rId13"/>
    <p:sldId id="281" r:id="rId14"/>
    <p:sldId id="270" r:id="rId15"/>
    <p:sldId id="285" r:id="rId16"/>
    <p:sldId id="286" r:id="rId17"/>
    <p:sldId id="287" r:id="rId18"/>
    <p:sldId id="283" r:id="rId19"/>
    <p:sldId id="268" r:id="rId20"/>
    <p:sldId id="257" r:id="rId21"/>
    <p:sldId id="267" r:id="rId22"/>
    <p:sldId id="282" r:id="rId23"/>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ADD8D5-2B2E-4C06-6AEF-B7C21311D9F7}" v="42" dt="2021-12-03T17:16:41.467"/>
    <p1510:client id="{0928B135-2BB4-7656-9F41-BD03B202A600}" v="2" dt="2021-12-05T15:58:03.148"/>
    <p1510:client id="{0C702B53-B0D9-4318-9007-297606FA8E96}" v="178" dt="2021-11-15T16:04:58.111"/>
    <p1510:client id="{1097E3C3-BC97-EEFA-ADE0-B05EE176FB73}" v="445" dt="2021-12-06T18:11:03.123"/>
    <p1510:client id="{153C2CBA-E35A-4B1C-3129-98A6612571B7}" v="122" dt="2021-12-03T17:40:43.809"/>
    <p1510:client id="{1F041904-8B70-5898-F63B-8E2C22F079F1}" v="521" dt="2021-12-03T23:21:02.930"/>
    <p1510:client id="{24AF26DD-62D1-112D-397E-DF0871C5CAB0}" v="543" dt="2021-12-03T22:04:33.283"/>
    <p1510:client id="{2830CC61-1CD1-E002-8FCB-CE98ED7DE59C}" v="75" dt="2021-12-04T13:08:18.042"/>
    <p1510:client id="{31343DCB-E9C9-41D4-3A1A-F7974A1A5DC7}" v="15" dt="2021-12-01T18:32:05.952"/>
    <p1510:client id="{3838DC4B-ED15-851E-EF1D-D5C0D79E4FD6}" v="196" dt="2021-12-03T12:34:34.975"/>
    <p1510:client id="{3B2E1921-57E9-0C15-CA80-8054C784F804}" v="139" dt="2021-12-04T17:23:43.849"/>
    <p1510:client id="{3C303C5B-4E54-BE45-C137-03B1217D85D4}" v="157" dt="2021-12-06T19:23:12.172"/>
    <p1510:client id="{4865C3A3-64CF-BF6F-F638-75A3F7D4C7A1}" v="53" dt="2021-12-04T11:08:25.781"/>
    <p1510:client id="{4F74045B-6AC4-5917-A5FF-6785DEC5136C}" v="4803" dt="2021-12-05T18:17:15.259"/>
    <p1510:client id="{5541D0CD-4FA0-C424-0797-5CCA692038BF}" v="24" dt="2021-12-01T19:24:10.046"/>
    <p1510:client id="{5672AF66-5DF9-0DFD-1768-2BC24198D85F}" v="237" dt="2021-11-30T12:47:31.406"/>
    <p1510:client id="{6B1F2FF2-6E7A-1B66-1282-7311383D835B}" v="54" dt="2021-12-05T15:38:36.731"/>
    <p1510:client id="{6C0EDEA9-4BF7-C2C6-770F-10349F6729F2}" v="2" dt="2021-12-06T20:16:30.498"/>
    <p1510:client id="{6E7FBF5E-431B-12E8-E636-DD55CF8A602E}" v="209" dt="2021-12-04T20:11:50.313"/>
    <p1510:client id="{76B4C7F1-D7D4-4296-55E5-67DB79C4EB13}" v="553" dt="2021-12-06T17:26:57.381"/>
    <p1510:client id="{815B096C-C36A-9475-200E-FBA7555D501B}" v="2" dt="2021-12-05T15:54:27.075"/>
    <p1510:client id="{84A79B3D-AF3A-F672-C4A6-8B58EE3F455D}" v="3" dt="2021-12-02T22:26:44.830"/>
    <p1510:client id="{A6B2F657-0EFC-4089-6F7F-499623D92510}" v="219" dt="2021-12-06T20:14:32.618"/>
    <p1510:client id="{A9B01846-4E09-49F9-790D-3F7DF3E4ADB9}" v="53" dt="2021-11-24T16:33:22.450"/>
    <p1510:client id="{B8150A0F-B667-82CF-B589-0E86A068FD56}" v="126" dt="2021-12-05T18:15:17.930"/>
    <p1510:client id="{BC117ACC-4342-051D-5778-5315C5A646F3}" v="809" dt="2021-12-04T15:59:36.260"/>
    <p1510:client id="{BEEEDDD2-F234-4686-63D6-61A05BEFCDB5}" v="18" dt="2021-12-05T16:23:25.816"/>
    <p1510:client id="{C37BDFAB-641F-C89C-7DC3-5597AF6C7B1E}" v="1" dt="2021-11-26T21:21:40.074"/>
    <p1510:client id="{CF27EDB9-7092-AF43-2497-22FE259D39B7}" v="61" dt="2021-11-15T17:33:04.747"/>
    <p1510:client id="{D13F59F0-BF15-6319-FB34-090766B7D71E}" v="18" dt="2021-12-06T10:47:18.476"/>
    <p1510:client id="{D874FC1D-D33C-E6C0-6F10-16AC948C59BB}" v="967" dt="2021-12-04T13:49:44.334"/>
    <p1510:client id="{DAB086DB-1F66-CC12-1E21-51CF40381C81}" v="7" dt="2021-11-23T07:56:19.666"/>
    <p1510:client id="{E57D94C7-F6D6-E110-EC0B-B669445C1A36}" v="54" dt="2021-12-06T19:36:39.027"/>
    <p1510:client id="{E87C3624-F592-7C7D-7524-B7EE7DB0C55A}" v="17" dt="2021-11-24T16:55:05.312"/>
    <p1510:client id="{E884AC79-81AC-97FA-B504-C53F608B4552}" v="9" dt="2021-12-06T12:04:26.603"/>
    <p1510:client id="{F8B998FD-B619-C8E2-D480-CD4EB60073AE}" v="107" dt="2021-12-06T17:54:27.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5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12/6/2021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528305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12/6/2021</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4324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12/6/2021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04476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12/6/2021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83514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12/6/2021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9853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12/6/2021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07467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12/6/2021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56323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12/6/2021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36820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12/6/2021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54193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12/6/2021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26587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12/6/2021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55412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xmlns=""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12/6/2021</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20954340"/>
      </p:ext>
    </p:extLst>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84" r:id="rId7"/>
    <p:sldLayoutId id="2147483885" r:id="rId8"/>
    <p:sldLayoutId id="2147483886" r:id="rId9"/>
    <p:sldLayoutId id="2147483887" r:id="rId10"/>
    <p:sldLayoutId id="2147483888"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chiropractic-uk.co.uk/become-a-chiropractor/" TargetMode="External"/><Relationship Id="rId2" Type="http://schemas.openxmlformats.org/officeDocument/2006/relationships/hyperlink" Target="https://www.ncbi.nlm.nih.gov/pmc/articles/PMC2647084/" TargetMode="External"/><Relationship Id="rId1" Type="http://schemas.openxmlformats.org/officeDocument/2006/relationships/slideLayout" Target="../slideLayouts/slideLayout2.xml"/><Relationship Id="rId6" Type="http://schemas.openxmlformats.org/officeDocument/2006/relationships/hyperlink" Target="https://www.spineuniverse.com/treatments/chiropractic/chiropractic-therapies" TargetMode="External"/><Relationship Id="rId5" Type="http://schemas.openxmlformats.org/officeDocument/2006/relationships/hyperlink" Target="https://www.practicalpainmanagement.com/treatments/manipulation/efficacy-chiropractic-care-back-pain-clinical-summary" TargetMode="External"/><Relationship Id="rId4" Type="http://schemas.openxmlformats.org/officeDocument/2006/relationships/hyperlink" Target="https://www.cancerresearchuk.org/about-cancer/cancer-in-general/treatment/complementary-alternative-therapies/individual-therapies/chiropractic-care"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kinnivalleychiro.com/whatischiropractic?tmpl=/system/app/templates/print/&amp;showPrintDialog=1" TargetMode="External"/><Relationship Id="rId2" Type="http://schemas.openxmlformats.org/officeDocument/2006/relationships/hyperlink" Target="https://www.healthhq.co.uk/pregnancy-chiropractor" TargetMode="External"/><Relationship Id="rId1" Type="http://schemas.openxmlformats.org/officeDocument/2006/relationships/slideLayout" Target="../slideLayouts/slideLayout2.xml"/><Relationship Id="rId6" Type="http://schemas.openxmlformats.org/officeDocument/2006/relationships/hyperlink" Target="https://www.nccih.nih.gov/health/chiropractic-in-depth" TargetMode="External"/><Relationship Id="rId5" Type="http://schemas.openxmlformats.org/officeDocument/2006/relationships/hyperlink" Target="https://www.cancer.gov/publications/dictionaries/cancer-terms/def/contraindication" TargetMode="External"/><Relationship Id="rId4" Type="http://schemas.openxmlformats.org/officeDocument/2006/relationships/hyperlink" Target="https://www.lifesystemschiropractic.com/brief-history-of-chiropractic.htm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hs.uk/conditions/chiropractic/" TargetMode="External"/><Relationship Id="rId2" Type="http://schemas.openxmlformats.org/officeDocument/2006/relationships/hyperlink" Target="https://www.nhs.uk/conditions/complementary-and-alternative-medicine/" TargetMode="External"/><Relationship Id="rId1" Type="http://schemas.openxmlformats.org/officeDocument/2006/relationships/slideLayout" Target="../slideLayouts/slideLayout2.xml"/><Relationship Id="rId6" Type="http://schemas.openxmlformats.org/officeDocument/2006/relationships/hyperlink" Target="https://pubmed.ncbi.nlm.nih.gov/29481979/" TargetMode="External"/><Relationship Id="rId5" Type="http://schemas.openxmlformats.org/officeDocument/2006/relationships/hyperlink" Target="https://www.youtube.com/watch?v=j-jVyAY0WcA" TargetMode="External"/><Relationship Id="rId4" Type="http://schemas.openxmlformats.org/officeDocument/2006/relationships/hyperlink" Target="https://www.nice.org.uk/guidance/ng59/chapter/recommend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838200" y="727376"/>
            <a:ext cx="10515600" cy="5417837"/>
          </a:xfrm>
        </p:spPr>
        <p:txBody>
          <a:bodyPr vert="horz" lIns="91440" tIns="45720" rIns="91440" bIns="45720" rtlCol="0" anchor="t">
            <a:normAutofit/>
          </a:bodyPr>
          <a:lstStyle/>
          <a:p>
            <a:pPr marL="0" indent="0">
              <a:lnSpc>
                <a:spcPct val="100000"/>
              </a:lnSpc>
              <a:spcBef>
                <a:spcPts val="0"/>
              </a:spcBef>
              <a:buNone/>
            </a:pPr>
            <a:endParaRPr lang="bg-BG" sz="3200" b="1">
              <a:solidFill>
                <a:schemeClr val="tx2"/>
              </a:solidFill>
              <a:latin typeface="Arial"/>
              <a:cs typeface="Arial"/>
            </a:endParaRPr>
          </a:p>
          <a:p>
            <a:pPr marL="0" indent="0">
              <a:lnSpc>
                <a:spcPct val="100000"/>
              </a:lnSpc>
              <a:spcBef>
                <a:spcPts val="0"/>
              </a:spcBef>
              <a:buNone/>
            </a:pPr>
            <a:r>
              <a:rPr lang="bg-BG" sz="3200" b="1">
                <a:solidFill>
                  <a:schemeClr val="tx2"/>
                </a:solidFill>
                <a:ea typeface="+mn-lt"/>
                <a:cs typeface="+mn-lt"/>
              </a:rPr>
              <a:t>                     COMPLEMENTARY THERAPIES</a:t>
            </a:r>
            <a:r>
              <a:rPr lang="bg-BG" sz="3200" b="1">
                <a:ea typeface="+mn-lt"/>
                <a:cs typeface="+mn-lt"/>
              </a:rPr>
              <a:t/>
            </a:r>
            <a:br>
              <a:rPr lang="bg-BG" sz="3200" b="1">
                <a:ea typeface="+mn-lt"/>
                <a:cs typeface="+mn-lt"/>
              </a:rPr>
            </a:br>
            <a:r>
              <a:rPr lang="bg-BG" sz="3200" b="1">
                <a:solidFill>
                  <a:schemeClr val="tx2"/>
                </a:solidFill>
                <a:ea typeface="+mn-lt"/>
                <a:cs typeface="+mn-lt"/>
              </a:rPr>
              <a:t>                              (BMHP5001_LON)</a:t>
            </a:r>
            <a:r>
              <a:rPr lang="bg-BG" sz="3200" b="1">
                <a:ea typeface="+mn-lt"/>
                <a:cs typeface="+mn-lt"/>
              </a:rPr>
              <a:t/>
            </a:r>
            <a:br>
              <a:rPr lang="bg-BG" sz="3200" b="1">
                <a:ea typeface="+mn-lt"/>
                <a:cs typeface="+mn-lt"/>
              </a:rPr>
            </a:br>
            <a:r>
              <a:rPr lang="bg-BG" sz="3200" b="1">
                <a:ea typeface="+mn-lt"/>
                <a:cs typeface="+mn-lt"/>
              </a:rPr>
              <a:t/>
            </a:r>
            <a:br>
              <a:rPr lang="bg-BG" sz="3200" b="1">
                <a:ea typeface="+mn-lt"/>
                <a:cs typeface="+mn-lt"/>
              </a:rPr>
            </a:br>
            <a:r>
              <a:rPr lang="bg-BG" sz="3200" b="1">
                <a:solidFill>
                  <a:schemeClr val="tx2"/>
                </a:solidFill>
                <a:ea typeface="+mn-lt"/>
                <a:cs typeface="+mn-lt"/>
              </a:rPr>
              <a:t>                                 CHIROPRACTIC</a:t>
            </a:r>
            <a:endParaRPr lang="bg-BG" b="1">
              <a:solidFill>
                <a:schemeClr val="tx2"/>
              </a:solidFill>
              <a:latin typeface="Arial"/>
              <a:ea typeface="+mn-lt"/>
              <a:cs typeface="Arial"/>
            </a:endParaRPr>
          </a:p>
          <a:p>
            <a:pPr marL="0" indent="0">
              <a:lnSpc>
                <a:spcPct val="100000"/>
              </a:lnSpc>
              <a:spcBef>
                <a:spcPts val="0"/>
              </a:spcBef>
              <a:buNone/>
            </a:pPr>
            <a:r>
              <a:rPr lang="bg-BG" sz="3600" b="1">
                <a:solidFill>
                  <a:schemeClr val="tx1"/>
                </a:solidFill>
                <a:latin typeface="Arial"/>
                <a:cs typeface="Arial"/>
              </a:rPr>
              <a:t>                                  </a:t>
            </a:r>
          </a:p>
        </p:txBody>
      </p:sp>
      <p:sp>
        <p:nvSpPr>
          <p:cNvPr id="2" name="Текстово поле 1">
            <a:extLst>
              <a:ext uri="{FF2B5EF4-FFF2-40B4-BE49-F238E27FC236}">
                <a16:creationId xmlns:a16="http://schemas.microsoft.com/office/drawing/2014/main" id="{25E19207-9BE4-4A89-9C57-8E4341726C6F}"/>
              </a:ext>
            </a:extLst>
          </p:cNvPr>
          <p:cNvSpPr txBox="1"/>
          <p:nvPr/>
        </p:nvSpPr>
        <p:spPr>
          <a:xfrm>
            <a:off x="1158815" y="3804250"/>
            <a:ext cx="49573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2"/>
                </a:solidFill>
                <a:latin typeface="Arial"/>
                <a:cs typeface="Arial"/>
              </a:rPr>
              <a:t>LECTURER: DR ELENI KOUTSOGEORGOU</a:t>
            </a:r>
            <a:endParaRPr lang="bg-BG">
              <a:solidFill>
                <a:schemeClr val="tx2"/>
              </a:solidFill>
              <a:ea typeface="+mn-lt"/>
              <a:cs typeface="+mn-lt"/>
            </a:endParaRPr>
          </a:p>
          <a:p>
            <a:pPr algn="l"/>
            <a:endParaRPr lang="bg-BG"/>
          </a:p>
        </p:txBody>
      </p:sp>
      <p:sp>
        <p:nvSpPr>
          <p:cNvPr id="3" name="Текстово поле 2">
            <a:extLst>
              <a:ext uri="{FF2B5EF4-FFF2-40B4-BE49-F238E27FC236}">
                <a16:creationId xmlns:a16="http://schemas.microsoft.com/office/drawing/2014/main" id="{E0F4A0A5-C396-44A5-B676-447DB54289D6}"/>
              </a:ext>
            </a:extLst>
          </p:cNvPr>
          <p:cNvSpPr txBox="1"/>
          <p:nvPr/>
        </p:nvSpPr>
        <p:spPr>
          <a:xfrm>
            <a:off x="6737230" y="3804249"/>
            <a:ext cx="4756030" cy="22672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b="1" dirty="0">
                <a:solidFill>
                  <a:schemeClr val="tx2"/>
                </a:solidFill>
                <a:latin typeface="Arial"/>
                <a:cs typeface="Arial"/>
              </a:rPr>
              <a:t>STUDENTS:</a:t>
            </a:r>
            <a:r>
              <a:rPr lang="bg-BG" b="1" dirty="0">
                <a:solidFill>
                  <a:schemeClr val="tx2"/>
                </a:solidFill>
                <a:latin typeface="Arial"/>
                <a:cs typeface="Arial"/>
              </a:rPr>
              <a:t> </a:t>
            </a:r>
            <a:endParaRPr lang="bg-BG" b="1" dirty="0">
              <a:solidFill>
                <a:schemeClr val="tx2"/>
              </a:solidFill>
              <a:ea typeface="+mn-lt"/>
              <a:cs typeface="+mn-lt"/>
            </a:endParaRPr>
          </a:p>
          <a:p>
            <a:pPr>
              <a:spcBef>
                <a:spcPts val="1000"/>
              </a:spcBef>
            </a:pPr>
            <a:r>
              <a:rPr lang="bg-BG" b="1" dirty="0">
                <a:solidFill>
                  <a:schemeClr val="tx2"/>
                </a:solidFill>
                <a:latin typeface="Arial"/>
                <a:cs typeface="Arial"/>
              </a:rPr>
              <a:t>MELIHA DRENK (1922136)</a:t>
            </a:r>
            <a:endParaRPr lang="en-US" dirty="0">
              <a:solidFill>
                <a:schemeClr val="tx2"/>
              </a:solidFill>
              <a:ea typeface="+mn-lt"/>
              <a:cs typeface="+mn-lt"/>
            </a:endParaRPr>
          </a:p>
          <a:p>
            <a:pPr>
              <a:spcBef>
                <a:spcPts val="1000"/>
              </a:spcBef>
            </a:pPr>
            <a:r>
              <a:rPr lang="bg-BG" b="1" dirty="0">
                <a:solidFill>
                  <a:schemeClr val="tx2"/>
                </a:solidFill>
                <a:latin typeface="Arial"/>
                <a:cs typeface="Arial"/>
              </a:rPr>
              <a:t>IVELINA PARKER (1921483)</a:t>
            </a:r>
            <a:endParaRPr lang="en-US" dirty="0">
              <a:solidFill>
                <a:schemeClr val="tx2"/>
              </a:solidFill>
              <a:ea typeface="+mn-lt"/>
              <a:cs typeface="+mn-lt"/>
            </a:endParaRPr>
          </a:p>
          <a:p>
            <a:pPr>
              <a:spcBef>
                <a:spcPts val="1000"/>
              </a:spcBef>
            </a:pPr>
            <a:r>
              <a:rPr lang="bg-BG" b="1" dirty="0">
                <a:solidFill>
                  <a:schemeClr val="tx2"/>
                </a:solidFill>
                <a:latin typeface="Arial"/>
                <a:cs typeface="Arial"/>
              </a:rPr>
              <a:t>TEODORA PREMYANOVA (1918695)</a:t>
            </a:r>
            <a:endParaRPr lang="en-US" dirty="0">
              <a:solidFill>
                <a:schemeClr val="tx2"/>
              </a:solidFill>
              <a:ea typeface="+mn-lt"/>
              <a:cs typeface="+mn-lt"/>
            </a:endParaRPr>
          </a:p>
          <a:p>
            <a:pPr>
              <a:spcBef>
                <a:spcPts val="1000"/>
              </a:spcBef>
            </a:pPr>
            <a:r>
              <a:rPr lang="bg-BG" b="1" dirty="0">
                <a:solidFill>
                  <a:schemeClr val="tx2"/>
                </a:solidFill>
                <a:latin typeface="Arial"/>
                <a:cs typeface="Arial"/>
              </a:rPr>
              <a:t>MIRELA – MARGARETA LAZAR (1921853)</a:t>
            </a:r>
            <a:endParaRPr lang="en-US" dirty="0">
              <a:solidFill>
                <a:schemeClr val="tx2"/>
              </a:solidFill>
              <a:ea typeface="+mn-lt"/>
              <a:cs typeface="+mn-lt"/>
            </a:endParaRPr>
          </a:p>
          <a:p>
            <a:pPr algn="l"/>
            <a:endParaRPr lang="bg-BG" dirty="0"/>
          </a:p>
        </p:txBody>
      </p:sp>
    </p:spTree>
    <p:extLst>
      <p:ext uri="{BB962C8B-B14F-4D97-AF65-F5344CB8AC3E}">
        <p14:creationId xmlns:p14="http://schemas.microsoft.com/office/powerpoint/2010/main" val="2309358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838200" y="727376"/>
            <a:ext cx="10515600" cy="5417837"/>
          </a:xfrm>
        </p:spPr>
        <p:txBody>
          <a:bodyPr vert="horz" lIns="91440" tIns="45720" rIns="91440" bIns="45720" rtlCol="0" anchor="t">
            <a:normAutofit/>
          </a:bodyPr>
          <a:lstStyle/>
          <a:p>
            <a:pPr marL="0" indent="0">
              <a:lnSpc>
                <a:spcPct val="100000"/>
              </a:lnSpc>
              <a:spcBef>
                <a:spcPts val="0"/>
              </a:spcBef>
              <a:buNone/>
            </a:pPr>
            <a:endParaRPr lang="bg-BG" sz="3200" b="1">
              <a:solidFill>
                <a:schemeClr val="tx2"/>
              </a:solidFill>
              <a:latin typeface="Arial"/>
              <a:cs typeface="Arial"/>
            </a:endParaRPr>
          </a:p>
          <a:p>
            <a:pPr marL="0" indent="0">
              <a:lnSpc>
                <a:spcPct val="100000"/>
              </a:lnSpc>
              <a:spcBef>
                <a:spcPts val="0"/>
              </a:spcBef>
              <a:buNone/>
            </a:pPr>
            <a:r>
              <a:rPr lang="bg-BG" sz="3200" b="1">
                <a:solidFill>
                  <a:schemeClr val="tx2"/>
                </a:solidFill>
                <a:ea typeface="+mn-lt"/>
                <a:cs typeface="+mn-lt"/>
              </a:rPr>
              <a:t>                     </a:t>
            </a:r>
            <a:endParaRPr lang="bg-BG" sz="3200" b="1">
              <a:solidFill>
                <a:schemeClr val="tx2"/>
              </a:solidFill>
              <a:latin typeface="Arial"/>
              <a:cs typeface="Arial"/>
            </a:endParaRPr>
          </a:p>
        </p:txBody>
      </p:sp>
      <p:sp>
        <p:nvSpPr>
          <p:cNvPr id="2" name="Текстово поле 1">
            <a:extLst>
              <a:ext uri="{FF2B5EF4-FFF2-40B4-BE49-F238E27FC236}">
                <a16:creationId xmlns:a16="http://schemas.microsoft.com/office/drawing/2014/main" id="{25E19207-9BE4-4A89-9C57-8E4341726C6F}"/>
              </a:ext>
            </a:extLst>
          </p:cNvPr>
          <p:cNvSpPr txBox="1"/>
          <p:nvPr/>
        </p:nvSpPr>
        <p:spPr>
          <a:xfrm>
            <a:off x="1115682" y="856893"/>
            <a:ext cx="10205048" cy="65043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400" b="1" u="sng" dirty="0">
                <a:solidFill>
                  <a:schemeClr val="tx2"/>
                </a:solidFill>
                <a:latin typeface="Arial"/>
                <a:cs typeface="Arial"/>
              </a:rPr>
              <a:t>Aim of the micro - teach session:</a:t>
            </a:r>
            <a:endParaRPr lang="en-GB" b="1" u="sng" dirty="0">
              <a:solidFill>
                <a:schemeClr val="tx2"/>
              </a:solidFill>
              <a:latin typeface="Arial"/>
              <a:cs typeface="Arial"/>
            </a:endParaRPr>
          </a:p>
          <a:p>
            <a:pPr>
              <a:lnSpc>
                <a:spcPct val="150000"/>
              </a:lnSpc>
            </a:pPr>
            <a:endParaRPr lang="en-GB" b="1" dirty="0">
              <a:solidFill>
                <a:schemeClr val="tx2"/>
              </a:solidFill>
              <a:latin typeface="Arial"/>
              <a:cs typeface="Arial"/>
            </a:endParaRPr>
          </a:p>
          <a:p>
            <a:pPr>
              <a:lnSpc>
                <a:spcPct val="150000"/>
              </a:lnSpc>
            </a:pPr>
            <a:r>
              <a:rPr lang="en-GB" b="1" dirty="0">
                <a:solidFill>
                  <a:schemeClr val="tx2"/>
                </a:solidFill>
                <a:latin typeface="Arial"/>
                <a:cs typeface="Arial"/>
              </a:rPr>
              <a:t>T</a:t>
            </a:r>
            <a:r>
              <a:rPr lang="en-GB" sz="2000" b="1" dirty="0">
                <a:solidFill>
                  <a:schemeClr val="tx2"/>
                </a:solidFill>
                <a:latin typeface="Arial"/>
                <a:cs typeface="Arial"/>
              </a:rPr>
              <a:t>o give knowledge for the importance, benefits and contraindications of using Chiropractic care.</a:t>
            </a:r>
            <a:endParaRPr lang="bg-BG" dirty="0">
              <a:solidFill>
                <a:schemeClr val="tx2"/>
              </a:solidFill>
              <a:latin typeface="Arial"/>
              <a:cs typeface="Arial"/>
            </a:endParaRPr>
          </a:p>
          <a:p>
            <a:pPr>
              <a:lnSpc>
                <a:spcPct val="150000"/>
              </a:lnSpc>
            </a:pPr>
            <a:endParaRPr lang="en-GB" sz="2000" b="1" dirty="0">
              <a:solidFill>
                <a:schemeClr val="tx2"/>
              </a:solidFill>
              <a:latin typeface="Arial"/>
              <a:cs typeface="Arial"/>
            </a:endParaRPr>
          </a:p>
          <a:p>
            <a:pPr marL="342900" indent="-342900">
              <a:lnSpc>
                <a:spcPct val="150000"/>
              </a:lnSpc>
              <a:buFont typeface="Arial"/>
              <a:buChar char="•"/>
            </a:pPr>
            <a:r>
              <a:rPr lang="en-GB" sz="2000" dirty="0">
                <a:solidFill>
                  <a:schemeClr val="tx2"/>
                </a:solidFill>
                <a:latin typeface="Arial"/>
                <a:cs typeface="Arial"/>
              </a:rPr>
              <a:t>Definition – Meliha </a:t>
            </a:r>
            <a:r>
              <a:rPr lang="en-GB" sz="2000" noProof="1">
                <a:solidFill>
                  <a:schemeClr val="tx2"/>
                </a:solidFill>
                <a:latin typeface="Arial"/>
                <a:cs typeface="Arial"/>
              </a:rPr>
              <a:t>Drenk </a:t>
            </a:r>
            <a:r>
              <a:rPr lang="en-GB" sz="2000" dirty="0">
                <a:solidFill>
                  <a:schemeClr val="tx2"/>
                </a:solidFill>
                <a:latin typeface="Arial"/>
                <a:cs typeface="Arial"/>
              </a:rPr>
              <a:t>(1922136)</a:t>
            </a:r>
            <a:endParaRPr lang="en-GB" dirty="0">
              <a:solidFill>
                <a:schemeClr val="tx2"/>
              </a:solidFill>
              <a:latin typeface="Arial"/>
              <a:cs typeface="Arial"/>
            </a:endParaRPr>
          </a:p>
          <a:p>
            <a:pPr marL="342900" indent="-342900">
              <a:lnSpc>
                <a:spcPct val="150000"/>
              </a:lnSpc>
              <a:buFont typeface="Arial"/>
              <a:buChar char="•"/>
            </a:pPr>
            <a:r>
              <a:rPr lang="en-GB" sz="2000" dirty="0">
                <a:solidFill>
                  <a:schemeClr val="tx2"/>
                </a:solidFill>
                <a:latin typeface="Arial"/>
                <a:cs typeface="Arial"/>
              </a:rPr>
              <a:t>History – Meliha </a:t>
            </a:r>
            <a:r>
              <a:rPr lang="en-GB" sz="2000" noProof="1">
                <a:solidFill>
                  <a:schemeClr val="tx2"/>
                </a:solidFill>
                <a:latin typeface="Arial"/>
                <a:cs typeface="Arial"/>
              </a:rPr>
              <a:t>Drenk</a:t>
            </a:r>
            <a:r>
              <a:rPr lang="en-GB" sz="2000" dirty="0">
                <a:solidFill>
                  <a:schemeClr val="tx2"/>
                </a:solidFill>
                <a:latin typeface="Arial"/>
                <a:cs typeface="Arial"/>
              </a:rPr>
              <a:t> (1922136)</a:t>
            </a:r>
            <a:endParaRPr lang="en-GB" dirty="0">
              <a:solidFill>
                <a:schemeClr val="tx2"/>
              </a:solidFill>
              <a:latin typeface="Arial"/>
              <a:cs typeface="Arial"/>
            </a:endParaRPr>
          </a:p>
          <a:p>
            <a:pPr marL="342900" indent="-342900">
              <a:lnSpc>
                <a:spcPct val="150000"/>
              </a:lnSpc>
              <a:buFont typeface="Arial"/>
              <a:buChar char="•"/>
            </a:pPr>
            <a:r>
              <a:rPr lang="en-GB" sz="2000" dirty="0">
                <a:solidFill>
                  <a:schemeClr val="tx2"/>
                </a:solidFill>
                <a:latin typeface="Arial"/>
                <a:cs typeface="Arial"/>
              </a:rPr>
              <a:t>Uses – Teodora </a:t>
            </a:r>
            <a:r>
              <a:rPr lang="en-GB" sz="2000" noProof="1">
                <a:solidFill>
                  <a:schemeClr val="tx2"/>
                </a:solidFill>
                <a:latin typeface="Arial"/>
                <a:cs typeface="Arial"/>
              </a:rPr>
              <a:t>Premyanova</a:t>
            </a:r>
            <a:r>
              <a:rPr lang="en-GB" sz="2000" dirty="0">
                <a:solidFill>
                  <a:schemeClr val="tx2"/>
                </a:solidFill>
                <a:latin typeface="Arial"/>
                <a:cs typeface="Arial"/>
              </a:rPr>
              <a:t> </a:t>
            </a:r>
            <a:r>
              <a:rPr lang="bg-BG" sz="2000" dirty="0">
                <a:solidFill>
                  <a:schemeClr val="tx2"/>
                </a:solidFill>
                <a:latin typeface="Arial"/>
                <a:cs typeface="Arial"/>
              </a:rPr>
              <a:t>(1918695)</a:t>
            </a:r>
            <a:endParaRPr lang="en-GB" sz="2000" dirty="0">
              <a:solidFill>
                <a:schemeClr val="tx2"/>
              </a:solidFill>
              <a:latin typeface="Arial"/>
              <a:ea typeface="+mn-lt"/>
              <a:cs typeface="+mn-lt"/>
            </a:endParaRPr>
          </a:p>
          <a:p>
            <a:pPr marL="342900" indent="-342900">
              <a:lnSpc>
                <a:spcPct val="150000"/>
              </a:lnSpc>
              <a:buFont typeface="Arial"/>
              <a:buChar char="•"/>
            </a:pPr>
            <a:r>
              <a:rPr lang="en-GB" sz="2000" dirty="0">
                <a:solidFill>
                  <a:schemeClr val="tx2"/>
                </a:solidFill>
                <a:latin typeface="Arial"/>
                <a:cs typeface="Arial"/>
              </a:rPr>
              <a:t>Efficacy – Ivelina Parker (</a:t>
            </a:r>
            <a:r>
              <a:rPr lang="bg-BG" sz="2000" dirty="0">
                <a:solidFill>
                  <a:schemeClr val="tx2"/>
                </a:solidFill>
                <a:latin typeface="Arial"/>
                <a:cs typeface="Arial"/>
              </a:rPr>
              <a:t>1921483)</a:t>
            </a:r>
            <a:endParaRPr lang="en-GB" dirty="0">
              <a:solidFill>
                <a:schemeClr val="tx2"/>
              </a:solidFill>
              <a:latin typeface="Arial"/>
              <a:cs typeface="Arial"/>
            </a:endParaRPr>
          </a:p>
          <a:p>
            <a:pPr marL="342900" indent="-342900">
              <a:lnSpc>
                <a:spcPct val="150000"/>
              </a:lnSpc>
              <a:buFont typeface="Arial"/>
              <a:buChar char="•"/>
            </a:pPr>
            <a:r>
              <a:rPr lang="en-GB" sz="2000" dirty="0">
                <a:solidFill>
                  <a:schemeClr val="tx2"/>
                </a:solidFill>
                <a:latin typeface="Arial"/>
                <a:cs typeface="Arial"/>
              </a:rPr>
              <a:t>Side effects and Contraindications – Ivelina Parker (</a:t>
            </a:r>
            <a:r>
              <a:rPr lang="bg-BG" sz="2000" dirty="0">
                <a:solidFill>
                  <a:schemeClr val="tx2"/>
                </a:solidFill>
                <a:latin typeface="Arial"/>
                <a:cs typeface="Arial"/>
              </a:rPr>
              <a:t>1921483)</a:t>
            </a:r>
            <a:endParaRPr lang="en-GB" sz="2000" dirty="0">
              <a:solidFill>
                <a:schemeClr val="tx2"/>
              </a:solidFill>
              <a:latin typeface="Arial"/>
              <a:ea typeface="+mn-lt"/>
              <a:cs typeface="+mn-lt"/>
            </a:endParaRPr>
          </a:p>
          <a:p>
            <a:pPr marL="342900" indent="-342900">
              <a:lnSpc>
                <a:spcPct val="150000"/>
              </a:lnSpc>
              <a:buFont typeface="Arial"/>
              <a:buChar char="•"/>
            </a:pPr>
            <a:r>
              <a:rPr lang="en-GB" sz="2000" dirty="0">
                <a:solidFill>
                  <a:schemeClr val="tx2"/>
                </a:solidFill>
                <a:latin typeface="Arial"/>
                <a:cs typeface="Arial"/>
              </a:rPr>
              <a:t>Evaluation of Effectiveness – Mirela – Margareta Lazar </a:t>
            </a:r>
            <a:r>
              <a:rPr lang="bg-BG" sz="2000" dirty="0">
                <a:solidFill>
                  <a:schemeClr val="tx2"/>
                </a:solidFill>
                <a:latin typeface="Arial"/>
                <a:cs typeface="Arial"/>
              </a:rPr>
              <a:t>(1921853)</a:t>
            </a:r>
            <a:endParaRPr lang="en-GB" sz="2000" dirty="0">
              <a:solidFill>
                <a:schemeClr val="tx2"/>
              </a:solidFill>
              <a:latin typeface="Arial"/>
              <a:ea typeface="+mn-lt"/>
              <a:cs typeface="+mn-lt"/>
            </a:endParaRPr>
          </a:p>
          <a:p>
            <a:pPr marL="342900" indent="-342900">
              <a:lnSpc>
                <a:spcPct val="150000"/>
              </a:lnSpc>
              <a:buFont typeface="Arial"/>
              <a:buChar char="•"/>
            </a:pPr>
            <a:endParaRPr lang="en-GB" sz="2000" b="1" dirty="0">
              <a:solidFill>
                <a:schemeClr val="tx2"/>
              </a:solidFill>
              <a:latin typeface="Arial"/>
              <a:cs typeface="Arial"/>
            </a:endParaRPr>
          </a:p>
          <a:p>
            <a:pPr marL="342900" indent="-342900">
              <a:lnSpc>
                <a:spcPct val="150000"/>
              </a:lnSpc>
              <a:buFont typeface="Arial"/>
              <a:buChar char="•"/>
            </a:pPr>
            <a:endParaRPr lang="en-GB" sz="2000" b="1" dirty="0">
              <a:solidFill>
                <a:schemeClr val="tx2"/>
              </a:solidFill>
              <a:latin typeface="Arial"/>
              <a:cs typeface="Arial"/>
            </a:endParaRPr>
          </a:p>
          <a:p>
            <a:pPr>
              <a:lnSpc>
                <a:spcPct val="150000"/>
              </a:lnSpc>
            </a:pPr>
            <a:endParaRPr lang="en-GB" b="1" dirty="0">
              <a:solidFill>
                <a:schemeClr val="tx2"/>
              </a:solidFill>
              <a:latin typeface="Arial"/>
              <a:cs typeface="Arial"/>
            </a:endParaRPr>
          </a:p>
        </p:txBody>
      </p:sp>
    </p:spTree>
    <p:extLst>
      <p:ext uri="{BB962C8B-B14F-4D97-AF65-F5344CB8AC3E}">
        <p14:creationId xmlns:p14="http://schemas.microsoft.com/office/powerpoint/2010/main" val="3982248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838200" y="727376"/>
            <a:ext cx="10515600" cy="5417837"/>
          </a:xfrm>
        </p:spPr>
        <p:txBody>
          <a:bodyPr vert="horz" lIns="91440" tIns="45720" rIns="91440" bIns="45720" rtlCol="0" anchor="t">
            <a:normAutofit/>
          </a:bodyPr>
          <a:lstStyle/>
          <a:p>
            <a:pPr marL="0" indent="0">
              <a:lnSpc>
                <a:spcPct val="100000"/>
              </a:lnSpc>
              <a:spcBef>
                <a:spcPts val="0"/>
              </a:spcBef>
              <a:buNone/>
            </a:pPr>
            <a:endParaRPr lang="bg-BG" sz="3200" b="1">
              <a:solidFill>
                <a:schemeClr val="tx2"/>
              </a:solidFill>
              <a:latin typeface="Arial"/>
              <a:cs typeface="Arial"/>
            </a:endParaRPr>
          </a:p>
          <a:p>
            <a:pPr marL="0" indent="0">
              <a:lnSpc>
                <a:spcPct val="100000"/>
              </a:lnSpc>
              <a:spcBef>
                <a:spcPts val="0"/>
              </a:spcBef>
              <a:buNone/>
            </a:pPr>
            <a:r>
              <a:rPr lang="bg-BG" sz="3200" b="1">
                <a:solidFill>
                  <a:schemeClr val="tx2"/>
                </a:solidFill>
                <a:ea typeface="+mn-lt"/>
                <a:cs typeface="+mn-lt"/>
              </a:rPr>
              <a:t>                     </a:t>
            </a:r>
            <a:endParaRPr lang="bg-BG" sz="3200" b="1">
              <a:solidFill>
                <a:schemeClr val="tx2"/>
              </a:solidFill>
              <a:latin typeface="Arial"/>
              <a:cs typeface="Arial"/>
            </a:endParaRPr>
          </a:p>
        </p:txBody>
      </p:sp>
      <p:sp>
        <p:nvSpPr>
          <p:cNvPr id="2" name="Текстово поле 1">
            <a:extLst>
              <a:ext uri="{FF2B5EF4-FFF2-40B4-BE49-F238E27FC236}">
                <a16:creationId xmlns:a16="http://schemas.microsoft.com/office/drawing/2014/main" id="{25E19207-9BE4-4A89-9C57-8E4341726C6F}"/>
              </a:ext>
            </a:extLst>
          </p:cNvPr>
          <p:cNvSpPr txBox="1"/>
          <p:nvPr/>
        </p:nvSpPr>
        <p:spPr>
          <a:xfrm>
            <a:off x="756249" y="741874"/>
            <a:ext cx="6423803" cy="54938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bg-BG" sz="2400" b="1" dirty="0">
              <a:latin typeface="Arial"/>
              <a:cs typeface="Arial"/>
            </a:endParaRPr>
          </a:p>
          <a:p>
            <a:endParaRPr lang="bg-BG" sz="2400" b="1" dirty="0">
              <a:latin typeface="Arial"/>
              <a:cs typeface="Arial"/>
            </a:endParaRPr>
          </a:p>
          <a:p>
            <a:pPr algn="ctr"/>
            <a:r>
              <a:rPr lang="bg-BG" sz="3200" b="1" dirty="0">
                <a:latin typeface="Arial"/>
                <a:cs typeface="Arial"/>
              </a:rPr>
              <a:t>CHIROPRACTIC</a:t>
            </a:r>
            <a:endParaRPr lang="bg-BG" sz="3200" dirty="0">
              <a:ea typeface="+mn-lt"/>
              <a:cs typeface="+mn-lt"/>
            </a:endParaRPr>
          </a:p>
          <a:p>
            <a:pPr algn="ctr"/>
            <a:endParaRPr lang="bg-BG" sz="2800" dirty="0">
              <a:ea typeface="+mn-lt"/>
              <a:cs typeface="+mn-lt"/>
            </a:endParaRPr>
          </a:p>
          <a:p>
            <a:pPr algn="ctr">
              <a:lnSpc>
                <a:spcPct val="150000"/>
              </a:lnSpc>
            </a:pPr>
            <a:r>
              <a:rPr lang="bg-BG" sz="2400" noProof="1">
                <a:latin typeface="Arial"/>
                <a:cs typeface="Arial"/>
              </a:rPr>
              <a:t>Chiropractic is coming from the Greek words </a:t>
            </a:r>
            <a:r>
              <a:rPr lang="bg-BG" sz="2400" b="1" i="1" noProof="1">
                <a:latin typeface="Arial"/>
                <a:cs typeface="Arial"/>
              </a:rPr>
              <a:t>cheir </a:t>
            </a:r>
            <a:r>
              <a:rPr lang="bg-BG" sz="2400" noProof="1">
                <a:latin typeface="Arial"/>
                <a:cs typeface="Arial"/>
              </a:rPr>
              <a:t>meaning 'hand' and </a:t>
            </a:r>
            <a:r>
              <a:rPr lang="bg-BG" sz="2400" b="1" i="1" noProof="1">
                <a:latin typeface="Arial"/>
                <a:cs typeface="Arial"/>
              </a:rPr>
              <a:t>praktos </a:t>
            </a:r>
            <a:r>
              <a:rPr lang="bg-BG" sz="2400" noProof="1">
                <a:latin typeface="Arial"/>
                <a:cs typeface="Arial"/>
              </a:rPr>
              <a:t>meaning 'done' i.e. </a:t>
            </a:r>
            <a:endParaRPr lang="en-GB" sz="2400" noProof="1" smtClean="0">
              <a:latin typeface="Arial"/>
              <a:cs typeface="Arial"/>
            </a:endParaRPr>
          </a:p>
          <a:p>
            <a:pPr algn="ctr">
              <a:lnSpc>
                <a:spcPct val="150000"/>
              </a:lnSpc>
            </a:pPr>
            <a:r>
              <a:rPr lang="bg-BG" sz="2400" noProof="1" smtClean="0">
                <a:latin typeface="Arial"/>
                <a:cs typeface="Arial"/>
              </a:rPr>
              <a:t>Done</a:t>
            </a:r>
            <a:r>
              <a:rPr lang="bg-BG" sz="2400" noProof="1">
                <a:latin typeface="Arial"/>
                <a:cs typeface="Arial"/>
              </a:rPr>
              <a:t> by Hand. (Palmer College of Chiropractic, 2021).</a:t>
            </a:r>
            <a:endParaRPr lang="bg-BG" sz="2400" noProof="1">
              <a:ea typeface="+mn-lt"/>
              <a:cs typeface="+mn-lt"/>
            </a:endParaRPr>
          </a:p>
          <a:p>
            <a:pPr>
              <a:lnSpc>
                <a:spcPct val="150000"/>
              </a:lnSpc>
            </a:pPr>
            <a:endParaRPr lang="bg-BG" sz="2400" noProof="1">
              <a:ea typeface="+mn-lt"/>
              <a:cs typeface="+mn-lt"/>
            </a:endParaRPr>
          </a:p>
          <a:p>
            <a:pPr>
              <a:lnSpc>
                <a:spcPct val="150000"/>
              </a:lnSpc>
            </a:pPr>
            <a:endParaRPr lang="en-GB" b="1" dirty="0">
              <a:solidFill>
                <a:schemeClr val="tx2"/>
              </a:solidFill>
              <a:latin typeface="Arial"/>
              <a:ea typeface="+mn-lt"/>
              <a:cs typeface="Arial"/>
            </a:endParaRPr>
          </a:p>
        </p:txBody>
      </p:sp>
      <p:pic>
        <p:nvPicPr>
          <p:cNvPr id="3" name="Картина 5" descr="Картина, която съдържа лице, закрито, гащи&#10;&#10;Описанието е генерирано автоматично">
            <a:extLst>
              <a:ext uri="{FF2B5EF4-FFF2-40B4-BE49-F238E27FC236}">
                <a16:creationId xmlns:a16="http://schemas.microsoft.com/office/drawing/2014/main" id="{B2A77286-A4BA-4441-97F7-66516E4EB2E3}"/>
              </a:ext>
            </a:extLst>
          </p:cNvPr>
          <p:cNvPicPr>
            <a:picLocks noChangeAspect="1"/>
          </p:cNvPicPr>
          <p:nvPr/>
        </p:nvPicPr>
        <p:blipFill>
          <a:blip r:embed="rId3"/>
          <a:stretch>
            <a:fillRect/>
          </a:stretch>
        </p:blipFill>
        <p:spPr>
          <a:xfrm>
            <a:off x="7407954" y="1385580"/>
            <a:ext cx="3638523" cy="3448983"/>
          </a:xfrm>
          <a:prstGeom prst="rect">
            <a:avLst/>
          </a:prstGeom>
        </p:spPr>
      </p:pic>
      <p:sp>
        <p:nvSpPr>
          <p:cNvPr id="4" name="Текстово поле 3">
            <a:extLst>
              <a:ext uri="{FF2B5EF4-FFF2-40B4-BE49-F238E27FC236}">
                <a16:creationId xmlns:a16="http://schemas.microsoft.com/office/drawing/2014/main" id="{C9130C71-E205-4CF5-9C3F-D235F8B0621A}"/>
              </a:ext>
            </a:extLst>
          </p:cNvPr>
          <p:cNvSpPr txBox="1"/>
          <p:nvPr/>
        </p:nvSpPr>
        <p:spPr>
          <a:xfrm>
            <a:off x="7168551" y="5040702"/>
            <a:ext cx="4324708"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1000" noProof="1">
                <a:latin typeface="Arial"/>
                <a:cs typeface="Arial"/>
              </a:rPr>
              <a:t>Photo credit: National Centre for Complementary and Integrative Health, Available at: https://www.nccih.nih.gov/health/chiropractic-in-depth </a:t>
            </a:r>
            <a:endParaRPr lang="bg-BG" sz="1000" noProof="1">
              <a:latin typeface="Arial"/>
              <a:ea typeface="+mn-lt"/>
              <a:cs typeface="+mn-lt"/>
            </a:endParaRPr>
          </a:p>
          <a:p>
            <a:pPr algn="l"/>
            <a:endParaRPr lang="bg-BG" dirty="0"/>
          </a:p>
        </p:txBody>
      </p:sp>
    </p:spTree>
    <p:extLst>
      <p:ext uri="{BB962C8B-B14F-4D97-AF65-F5344CB8AC3E}">
        <p14:creationId xmlns:p14="http://schemas.microsoft.com/office/powerpoint/2010/main" val="2448277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809446" y="784885"/>
            <a:ext cx="10529977" cy="5360328"/>
          </a:xfrm>
        </p:spPr>
        <p:txBody>
          <a:bodyPr vert="horz" lIns="91440" tIns="45720" rIns="91440" bIns="45720" rtlCol="0" anchor="t">
            <a:normAutofit fontScale="92500"/>
          </a:bodyPr>
          <a:lstStyle/>
          <a:p>
            <a:pPr marL="0" indent="0">
              <a:lnSpc>
                <a:spcPct val="100000"/>
              </a:lnSpc>
              <a:spcBef>
                <a:spcPts val="0"/>
              </a:spcBef>
              <a:buNone/>
            </a:pPr>
            <a:endParaRPr lang="bg-BG">
              <a:solidFill>
                <a:schemeClr val="tx1"/>
              </a:solidFill>
              <a:latin typeface="Arial"/>
              <a:cs typeface="Arial"/>
            </a:endParaRPr>
          </a:p>
          <a:p>
            <a:pPr marL="0" indent="0" algn="ctr">
              <a:lnSpc>
                <a:spcPct val="100000"/>
              </a:lnSpc>
              <a:spcBef>
                <a:spcPts val="0"/>
              </a:spcBef>
              <a:buNone/>
            </a:pPr>
            <a:r>
              <a:rPr lang="bg-BG" sz="3200" b="1" dirty="0">
                <a:solidFill>
                  <a:schemeClr val="tx1"/>
                </a:solidFill>
                <a:latin typeface="Arial"/>
                <a:cs typeface="Arial"/>
              </a:rPr>
              <a:t>CHIROPRACTIC</a:t>
            </a:r>
            <a:endParaRPr lang="bg-BG" sz="3200" b="1" dirty="0">
              <a:solidFill>
                <a:schemeClr val="tx1"/>
              </a:solidFill>
              <a:latin typeface="Arial"/>
              <a:ea typeface="+mn-lt"/>
              <a:cs typeface="+mn-lt"/>
            </a:endParaRPr>
          </a:p>
          <a:p>
            <a:pPr marL="0" indent="0">
              <a:lnSpc>
                <a:spcPct val="100000"/>
              </a:lnSpc>
              <a:spcBef>
                <a:spcPts val="0"/>
              </a:spcBef>
              <a:buNone/>
            </a:pPr>
            <a:r>
              <a:rPr lang="bg-BG" sz="2200" b="1" u="sng" noProof="1">
                <a:solidFill>
                  <a:schemeClr val="tx1"/>
                </a:solidFill>
                <a:latin typeface="Arial"/>
                <a:cs typeface="Arial"/>
              </a:rPr>
              <a:t>Definition</a:t>
            </a:r>
            <a:endParaRPr lang="bg-BG" sz="2200" u="sng" noProof="1">
              <a:solidFill>
                <a:schemeClr val="tx1"/>
              </a:solidFill>
              <a:latin typeface="Arial"/>
              <a:ea typeface="+mn-lt"/>
              <a:cs typeface="+mn-lt"/>
            </a:endParaRPr>
          </a:p>
          <a:p>
            <a:pPr marL="0" indent="0">
              <a:lnSpc>
                <a:spcPct val="100000"/>
              </a:lnSpc>
              <a:spcBef>
                <a:spcPts val="0"/>
              </a:spcBef>
              <a:buNone/>
            </a:pPr>
            <a:endParaRPr lang="bg-BG" sz="2200" b="1" u="sng" noProof="1">
              <a:solidFill>
                <a:schemeClr val="tx1"/>
              </a:solidFill>
              <a:latin typeface="Arial"/>
              <a:cs typeface="Arial"/>
            </a:endParaRPr>
          </a:p>
          <a:p>
            <a:pPr marL="457200" indent="-457200">
              <a:lnSpc>
                <a:spcPct val="160000"/>
              </a:lnSpc>
              <a:spcBef>
                <a:spcPts val="0"/>
              </a:spcBef>
            </a:pPr>
            <a:r>
              <a:rPr lang="bg-BG" sz="2200" noProof="1">
                <a:solidFill>
                  <a:schemeClr val="tx1"/>
                </a:solidFill>
                <a:latin typeface="Arial"/>
                <a:cs typeface="Arial"/>
              </a:rPr>
              <a:t>Chiropractic is a healthcare profession whose focus is on treatments of conditions that affect joints, muscles, bones, and connective tissues (ligaments and cartilage). </a:t>
            </a:r>
          </a:p>
          <a:p>
            <a:pPr marL="457200" indent="-457200">
              <a:lnSpc>
                <a:spcPct val="160000"/>
              </a:lnSpc>
              <a:spcBef>
                <a:spcPts val="0"/>
              </a:spcBef>
            </a:pPr>
            <a:r>
              <a:rPr lang="bg-BG" sz="2200" noProof="1">
                <a:solidFill>
                  <a:schemeClr val="tx1"/>
                </a:solidFill>
                <a:latin typeface="Arial"/>
                <a:cs typeface="Arial"/>
              </a:rPr>
              <a:t>Professionals who practice Chiropractic are called Chiropractors. </a:t>
            </a:r>
          </a:p>
          <a:p>
            <a:pPr marL="342900" indent="-342900">
              <a:lnSpc>
                <a:spcPct val="160000"/>
              </a:lnSpc>
              <a:spcBef>
                <a:spcPts val="0"/>
              </a:spcBef>
            </a:pPr>
            <a:r>
              <a:rPr lang="bg-BG" sz="2200" noProof="1">
                <a:solidFill>
                  <a:schemeClr val="tx1"/>
                </a:solidFill>
                <a:latin typeface="Arial"/>
                <a:cs typeface="Arial"/>
              </a:rPr>
              <a:t>  They need a degree to practice in the UK.</a:t>
            </a:r>
            <a:endParaRPr lang="bg-BG" sz="2200" dirty="0">
              <a:solidFill>
                <a:schemeClr val="tx1"/>
              </a:solidFill>
              <a:latin typeface="Arial"/>
              <a:cs typeface="Arial"/>
            </a:endParaRPr>
          </a:p>
          <a:p>
            <a:pPr marL="457200" indent="-457200">
              <a:lnSpc>
                <a:spcPct val="160000"/>
              </a:lnSpc>
              <a:spcBef>
                <a:spcPts val="0"/>
              </a:spcBef>
            </a:pPr>
            <a:r>
              <a:rPr lang="bg-BG" sz="2200" noProof="1">
                <a:solidFill>
                  <a:schemeClr val="tx1"/>
                </a:solidFill>
                <a:latin typeface="Arial"/>
                <a:cs typeface="Arial"/>
              </a:rPr>
              <a:t>The treatment is not funded by NHS, costs between £30 - £80 per session.</a:t>
            </a:r>
          </a:p>
          <a:p>
            <a:pPr marL="0" indent="0">
              <a:lnSpc>
                <a:spcPct val="150000"/>
              </a:lnSpc>
              <a:spcBef>
                <a:spcPts val="0"/>
              </a:spcBef>
              <a:buNone/>
            </a:pPr>
            <a:r>
              <a:rPr lang="bg-BG" sz="2200" noProof="1">
                <a:solidFill>
                  <a:schemeClr val="tx1"/>
                </a:solidFill>
                <a:latin typeface="Arial"/>
                <a:cs typeface="Arial"/>
              </a:rPr>
              <a:t>                                                                                                                             (NHS, 2020).</a:t>
            </a:r>
            <a:endParaRPr lang="bg-BG" sz="2200" dirty="0">
              <a:solidFill>
                <a:schemeClr val="tx1"/>
              </a:solidFill>
              <a:latin typeface="Arial"/>
              <a:cs typeface="Arial"/>
            </a:endParaRPr>
          </a:p>
          <a:p>
            <a:pPr marL="0" indent="0" algn="r">
              <a:lnSpc>
                <a:spcPct val="150000"/>
              </a:lnSpc>
              <a:spcBef>
                <a:spcPts val="0"/>
              </a:spcBef>
              <a:buNone/>
            </a:pPr>
            <a:endParaRPr lang="bg-BG"/>
          </a:p>
        </p:txBody>
      </p:sp>
    </p:spTree>
    <p:extLst>
      <p:ext uri="{BB962C8B-B14F-4D97-AF65-F5344CB8AC3E}">
        <p14:creationId xmlns:p14="http://schemas.microsoft.com/office/powerpoint/2010/main" val="1617503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708803" y="727374"/>
            <a:ext cx="10932543" cy="5460970"/>
          </a:xfrm>
        </p:spPr>
        <p:txBody>
          <a:bodyPr vert="horz" lIns="91440" tIns="45720" rIns="91440" bIns="45720" rtlCol="0" anchor="t">
            <a:normAutofit/>
          </a:bodyPr>
          <a:lstStyle/>
          <a:p>
            <a:pPr marL="0" indent="0" algn="ctr">
              <a:lnSpc>
                <a:spcPct val="100000"/>
              </a:lnSpc>
              <a:spcBef>
                <a:spcPts val="0"/>
              </a:spcBef>
              <a:buNone/>
            </a:pPr>
            <a:endParaRPr lang="bg-BG" sz="3600" b="1" noProof="1">
              <a:solidFill>
                <a:schemeClr val="tx1"/>
              </a:solidFill>
              <a:latin typeface="Arial"/>
              <a:cs typeface="Arial"/>
            </a:endParaRPr>
          </a:p>
          <a:p>
            <a:pPr marL="0" indent="0" algn="ctr">
              <a:lnSpc>
                <a:spcPct val="100000"/>
              </a:lnSpc>
              <a:spcBef>
                <a:spcPts val="0"/>
              </a:spcBef>
              <a:buNone/>
            </a:pPr>
            <a:endParaRPr lang="bg-BG" sz="3600" b="1" noProof="1">
              <a:solidFill>
                <a:schemeClr val="tx1"/>
              </a:solidFill>
              <a:latin typeface="Arial"/>
              <a:cs typeface="Arial"/>
            </a:endParaRPr>
          </a:p>
          <a:p>
            <a:pPr>
              <a:lnSpc>
                <a:spcPct val="150000"/>
              </a:lnSpc>
              <a:spcBef>
                <a:spcPts val="0"/>
              </a:spcBef>
            </a:pPr>
            <a:r>
              <a:rPr lang="bg-BG" sz="2200" noProof="1">
                <a:solidFill>
                  <a:srgbClr val="000000"/>
                </a:solidFill>
                <a:latin typeface="Arial"/>
                <a:cs typeface="Arial"/>
              </a:rPr>
              <a:t>There are five universities in the United Kingdom that provide Chiropractic courses.</a:t>
            </a:r>
          </a:p>
          <a:p>
            <a:pPr>
              <a:lnSpc>
                <a:spcPct val="150000"/>
              </a:lnSpc>
              <a:spcBef>
                <a:spcPts val="0"/>
              </a:spcBef>
            </a:pPr>
            <a:r>
              <a:rPr lang="bg-BG" sz="2200" noProof="1">
                <a:solidFill>
                  <a:srgbClr val="000000"/>
                </a:solidFill>
                <a:latin typeface="Arial"/>
                <a:cs typeface="Arial"/>
              </a:rPr>
              <a:t>The duration of the course is between 4 – 5 years.</a:t>
            </a:r>
            <a:endParaRPr lang="bg-BG" sz="2200" b="1" noProof="1">
              <a:solidFill>
                <a:srgbClr val="000000"/>
              </a:solidFill>
              <a:latin typeface="Arial"/>
              <a:cs typeface="Arial"/>
            </a:endParaRPr>
          </a:p>
          <a:p>
            <a:pPr>
              <a:lnSpc>
                <a:spcPct val="150000"/>
              </a:lnSpc>
              <a:spcBef>
                <a:spcPts val="0"/>
              </a:spcBef>
            </a:pPr>
            <a:r>
              <a:rPr lang="bg-BG" sz="2200" noProof="1">
                <a:solidFill>
                  <a:srgbClr val="000000"/>
                </a:solidFill>
                <a:latin typeface="Arial"/>
                <a:cs typeface="Arial"/>
              </a:rPr>
              <a:t>Chiropractors are regulated by General Chiropractic Council (GCC)</a:t>
            </a:r>
          </a:p>
          <a:p>
            <a:pPr marL="0" indent="0">
              <a:lnSpc>
                <a:spcPct val="150000"/>
              </a:lnSpc>
              <a:spcBef>
                <a:spcPts val="0"/>
              </a:spcBef>
              <a:buNone/>
            </a:pPr>
            <a:r>
              <a:rPr lang="bg-BG" sz="2200" noProof="1">
                <a:solidFill>
                  <a:srgbClr val="000000"/>
                </a:solidFill>
                <a:latin typeface="Arial"/>
                <a:cs typeface="Arial"/>
              </a:rPr>
              <a:t>  </a:t>
            </a:r>
            <a:r>
              <a:rPr lang="en-GB" sz="2200" noProof="1" smtClean="0">
                <a:solidFill>
                  <a:srgbClr val="000000"/>
                </a:solidFill>
                <a:latin typeface="Arial"/>
                <a:cs typeface="Arial"/>
              </a:rPr>
              <a:t> </a:t>
            </a:r>
            <a:r>
              <a:rPr lang="bg-BG" sz="2200" noProof="1" smtClean="0">
                <a:solidFill>
                  <a:srgbClr val="000000"/>
                </a:solidFill>
                <a:latin typeface="Arial"/>
                <a:cs typeface="Arial"/>
              </a:rPr>
              <a:t>and </a:t>
            </a:r>
            <a:r>
              <a:rPr lang="bg-BG" sz="2200" noProof="1">
                <a:solidFill>
                  <a:srgbClr val="000000"/>
                </a:solidFill>
                <a:latin typeface="Arial"/>
                <a:cs typeface="Arial"/>
              </a:rPr>
              <a:t>British Chiropractic Association (BCA).</a:t>
            </a:r>
            <a:endParaRPr lang="bg-BG" sz="2200" dirty="0">
              <a:solidFill>
                <a:srgbClr val="FFFFFF"/>
              </a:solidFill>
              <a:latin typeface="Arial"/>
              <a:cs typeface="Arial"/>
            </a:endParaRPr>
          </a:p>
          <a:p>
            <a:pPr>
              <a:lnSpc>
                <a:spcPct val="150000"/>
              </a:lnSpc>
              <a:spcBef>
                <a:spcPts val="0"/>
              </a:spcBef>
            </a:pPr>
            <a:r>
              <a:rPr lang="bg-BG" sz="2200" noProof="1">
                <a:solidFill>
                  <a:srgbClr val="000000"/>
                </a:solidFill>
                <a:latin typeface="Arial"/>
                <a:cs typeface="Arial"/>
              </a:rPr>
              <a:t>Chiropractic Act 1994.  </a:t>
            </a:r>
            <a:endParaRPr lang="bg-BG" sz="2200" dirty="0">
              <a:solidFill>
                <a:srgbClr val="FFFFFF"/>
              </a:solidFill>
              <a:latin typeface="Arial"/>
              <a:cs typeface="Arial"/>
            </a:endParaRPr>
          </a:p>
          <a:p>
            <a:pPr>
              <a:lnSpc>
                <a:spcPct val="150000"/>
              </a:lnSpc>
              <a:spcBef>
                <a:spcPts val="0"/>
              </a:spcBef>
            </a:pPr>
            <a:endParaRPr lang="bg-BG" sz="2400" dirty="0"/>
          </a:p>
          <a:p>
            <a:pPr marL="0" indent="0" algn="r">
              <a:lnSpc>
                <a:spcPct val="150000"/>
              </a:lnSpc>
              <a:spcBef>
                <a:spcPts val="0"/>
              </a:spcBef>
              <a:buNone/>
            </a:pPr>
            <a:r>
              <a:rPr lang="bg-BG" sz="2400" noProof="1">
                <a:solidFill>
                  <a:srgbClr val="000000"/>
                </a:solidFill>
                <a:latin typeface="Arial"/>
                <a:cs typeface="Arial"/>
              </a:rPr>
              <a:t>(British Chiropractic Association, 2021).</a:t>
            </a:r>
            <a:endParaRPr lang="bg-BG" dirty="0"/>
          </a:p>
          <a:p>
            <a:pPr marL="0" indent="0">
              <a:lnSpc>
                <a:spcPct val="150000"/>
              </a:lnSpc>
              <a:spcBef>
                <a:spcPts val="0"/>
              </a:spcBef>
              <a:buNone/>
            </a:pPr>
            <a:endParaRPr lang="bg-BG" sz="2400" noProof="1">
              <a:solidFill>
                <a:srgbClr val="000000"/>
              </a:solidFill>
              <a:latin typeface="Arial"/>
              <a:cs typeface="Arial"/>
            </a:endParaRPr>
          </a:p>
          <a:p>
            <a:pPr marL="0" indent="0">
              <a:buNone/>
            </a:pPr>
            <a:endParaRPr lang="bg-BG" dirty="0"/>
          </a:p>
        </p:txBody>
      </p:sp>
    </p:spTree>
    <p:extLst>
      <p:ext uri="{BB962C8B-B14F-4D97-AF65-F5344CB8AC3E}">
        <p14:creationId xmlns:p14="http://schemas.microsoft.com/office/powerpoint/2010/main" val="1234032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708803" y="727374"/>
            <a:ext cx="10932543" cy="5460970"/>
          </a:xfrm>
        </p:spPr>
        <p:txBody>
          <a:bodyPr vert="horz" lIns="91440" tIns="45720" rIns="91440" bIns="45720" rtlCol="0" anchor="t">
            <a:normAutofit fontScale="92500" lnSpcReduction="10000"/>
          </a:bodyPr>
          <a:lstStyle/>
          <a:p>
            <a:pPr marL="0" indent="0" algn="ctr">
              <a:lnSpc>
                <a:spcPct val="100000"/>
              </a:lnSpc>
              <a:spcBef>
                <a:spcPts val="0"/>
              </a:spcBef>
              <a:buNone/>
            </a:pPr>
            <a:r>
              <a:rPr lang="bg-BG" b="1" noProof="1">
                <a:solidFill>
                  <a:schemeClr val="tx1"/>
                </a:solidFill>
                <a:latin typeface="Arial"/>
                <a:ea typeface="+mn-lt"/>
                <a:cs typeface="Arial"/>
              </a:rPr>
              <a:t>   </a:t>
            </a:r>
            <a:r>
              <a:rPr lang="bg-BG" sz="3600" b="1" noProof="1">
                <a:solidFill>
                  <a:schemeClr val="tx1"/>
                </a:solidFill>
                <a:latin typeface="Arial"/>
                <a:ea typeface="+mn-lt"/>
                <a:cs typeface="Arial"/>
              </a:rPr>
              <a:t>History of Chiropractic</a:t>
            </a:r>
            <a:endParaRPr lang="bg-BG" sz="3600">
              <a:solidFill>
                <a:schemeClr val="tx1"/>
              </a:solidFill>
              <a:latin typeface="Arial"/>
              <a:ea typeface="+mn-lt"/>
              <a:cs typeface="Arial"/>
            </a:endParaRPr>
          </a:p>
          <a:p>
            <a:pPr marL="0" indent="0">
              <a:lnSpc>
                <a:spcPct val="120000"/>
              </a:lnSpc>
              <a:spcBef>
                <a:spcPts val="0"/>
              </a:spcBef>
              <a:buNone/>
            </a:pPr>
            <a:endParaRPr lang="bg-BG" b="1" noProof="1">
              <a:solidFill>
                <a:schemeClr val="tx1"/>
              </a:solidFill>
              <a:latin typeface="Arial"/>
              <a:ea typeface="+mn-lt"/>
              <a:cs typeface="Arial"/>
            </a:endParaRPr>
          </a:p>
          <a:p>
            <a:pPr>
              <a:lnSpc>
                <a:spcPct val="150000"/>
              </a:lnSpc>
            </a:pPr>
            <a:r>
              <a:rPr lang="bg-BG" sz="2400" noProof="1">
                <a:solidFill>
                  <a:schemeClr val="tx1"/>
                </a:solidFill>
                <a:latin typeface="Arial"/>
                <a:ea typeface="+mn-lt"/>
                <a:cs typeface="+mn-lt"/>
              </a:rPr>
              <a:t>Dates back to 2700 B.C. and 1500 B.C. from writings in Chinese and Greek cultures, which mention that spinal manipulation and the movement of lower extremities worked to alleviate lower back pain. (Kinni Valley Chiropractic, n.d.). </a:t>
            </a:r>
            <a:endParaRPr lang="bg-BG" sz="2400">
              <a:solidFill>
                <a:schemeClr val="tx1"/>
              </a:solidFill>
              <a:latin typeface="Arial"/>
              <a:cs typeface="Arial"/>
            </a:endParaRPr>
          </a:p>
          <a:p>
            <a:pPr>
              <a:lnSpc>
                <a:spcPct val="150000"/>
              </a:lnSpc>
            </a:pPr>
            <a:r>
              <a:rPr lang="bg-BG" sz="2400" noProof="1">
                <a:solidFill>
                  <a:schemeClr val="tx1"/>
                </a:solidFill>
                <a:latin typeface="Arial"/>
                <a:ea typeface="+mn-lt"/>
                <a:cs typeface="+mn-lt"/>
              </a:rPr>
              <a:t>It started to become popular in the middle-to-late 19</a:t>
            </a:r>
            <a:r>
              <a:rPr lang="bg-BG" sz="2400" baseline="30000" noProof="1">
                <a:solidFill>
                  <a:schemeClr val="tx1"/>
                </a:solidFill>
                <a:latin typeface="Arial"/>
                <a:ea typeface="+mn-lt"/>
                <a:cs typeface="+mn-lt"/>
              </a:rPr>
              <a:t>th</a:t>
            </a:r>
            <a:r>
              <a:rPr lang="bg-BG" sz="2400" noProof="1">
                <a:solidFill>
                  <a:schemeClr val="tx1"/>
                </a:solidFill>
                <a:latin typeface="Arial"/>
                <a:ea typeface="+mn-lt"/>
                <a:cs typeface="+mn-lt"/>
              </a:rPr>
              <a:t> Century within the United States.</a:t>
            </a:r>
            <a:endParaRPr lang="bg-BG" sz="2400" noProof="1">
              <a:solidFill>
                <a:schemeClr val="tx1"/>
              </a:solidFill>
              <a:latin typeface="Arial"/>
              <a:cs typeface="Arial"/>
            </a:endParaRPr>
          </a:p>
          <a:p>
            <a:pPr>
              <a:lnSpc>
                <a:spcPct val="150000"/>
              </a:lnSpc>
            </a:pPr>
            <a:r>
              <a:rPr lang="bg-BG" sz="2400" noProof="1">
                <a:solidFill>
                  <a:schemeClr val="tx1"/>
                </a:solidFill>
                <a:latin typeface="Arial"/>
                <a:ea typeface="+mn-lt"/>
                <a:cs typeface="+mn-lt"/>
              </a:rPr>
              <a:t>This period is referred to as The Era of Free Trade in Medicine (1860-1900), where all individuals and groups could trade and practice as they lacked legislation. (Simpson, 2012).</a:t>
            </a:r>
            <a:endParaRPr lang="bg-BG" sz="2400" noProof="1">
              <a:solidFill>
                <a:schemeClr val="tx1"/>
              </a:solidFill>
              <a:latin typeface="Arial"/>
              <a:cs typeface="Arial"/>
            </a:endParaRPr>
          </a:p>
          <a:p>
            <a:pPr marL="0" indent="0">
              <a:lnSpc>
                <a:spcPct val="100000"/>
              </a:lnSpc>
              <a:spcBef>
                <a:spcPts val="0"/>
              </a:spcBef>
              <a:buNone/>
            </a:pPr>
            <a:endParaRPr lang="bg-BG" sz="2000" b="1">
              <a:solidFill>
                <a:schemeClr val="tx1"/>
              </a:solidFill>
              <a:latin typeface="Arial"/>
              <a:cs typeface="Arial"/>
            </a:endParaRPr>
          </a:p>
          <a:p>
            <a:pPr marL="0" indent="0">
              <a:lnSpc>
                <a:spcPct val="100000"/>
              </a:lnSpc>
              <a:spcBef>
                <a:spcPts val="0"/>
              </a:spcBef>
              <a:buNone/>
            </a:pPr>
            <a:endParaRPr lang="bg-BG">
              <a:solidFill>
                <a:schemeClr val="tx1"/>
              </a:solidFill>
              <a:latin typeface="Arial"/>
              <a:ea typeface="+mn-lt"/>
              <a:cs typeface="Arial"/>
            </a:endParaRPr>
          </a:p>
          <a:p>
            <a:pPr marL="0" indent="0">
              <a:lnSpc>
                <a:spcPct val="100000"/>
              </a:lnSpc>
              <a:spcBef>
                <a:spcPts val="0"/>
              </a:spcBef>
              <a:buNone/>
            </a:pPr>
            <a:endParaRPr lang="bg-BG" b="1" noProof="1">
              <a:solidFill>
                <a:srgbClr val="000000"/>
              </a:solidFill>
              <a:latin typeface="Arial"/>
              <a:cs typeface="Arial"/>
            </a:endParaRPr>
          </a:p>
          <a:p>
            <a:pPr marL="0" indent="0">
              <a:lnSpc>
                <a:spcPct val="100000"/>
              </a:lnSpc>
              <a:spcBef>
                <a:spcPts val="0"/>
              </a:spcBef>
              <a:buNone/>
            </a:pPr>
            <a:endParaRPr lang="bg-BG" noProof="1">
              <a:solidFill>
                <a:srgbClr val="000000"/>
              </a:solidFill>
              <a:latin typeface="Arial"/>
              <a:cs typeface="Arial"/>
            </a:endParaRPr>
          </a:p>
          <a:p>
            <a:pPr marL="0" indent="0">
              <a:buNone/>
            </a:pPr>
            <a:endParaRPr lang="bg-BG"/>
          </a:p>
        </p:txBody>
      </p:sp>
    </p:spTree>
    <p:extLst>
      <p:ext uri="{BB962C8B-B14F-4D97-AF65-F5344CB8AC3E}">
        <p14:creationId xmlns:p14="http://schemas.microsoft.com/office/powerpoint/2010/main" val="1909249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708803" y="727374"/>
            <a:ext cx="10932543" cy="5460970"/>
          </a:xfrm>
        </p:spPr>
        <p:txBody>
          <a:bodyPr vert="horz" lIns="91440" tIns="45720" rIns="91440" bIns="45720" rtlCol="0" anchor="t">
            <a:normAutofit/>
          </a:bodyPr>
          <a:lstStyle/>
          <a:p>
            <a:pPr marL="0" indent="0" algn="ctr">
              <a:lnSpc>
                <a:spcPct val="100000"/>
              </a:lnSpc>
              <a:spcBef>
                <a:spcPts val="0"/>
              </a:spcBef>
              <a:buNone/>
            </a:pPr>
            <a:r>
              <a:rPr lang="bg-BG" b="1" noProof="1">
                <a:solidFill>
                  <a:schemeClr val="tx1"/>
                </a:solidFill>
                <a:latin typeface="Arial"/>
                <a:ea typeface="+mn-lt"/>
                <a:cs typeface="Arial"/>
              </a:rPr>
              <a:t>   </a:t>
            </a:r>
            <a:r>
              <a:rPr lang="bg-BG" sz="3300" b="1" noProof="1">
                <a:solidFill>
                  <a:schemeClr val="tx1"/>
                </a:solidFill>
                <a:latin typeface="Arial"/>
                <a:ea typeface="+mn-lt"/>
                <a:cs typeface="Arial"/>
              </a:rPr>
              <a:t>History of Chiropractic</a:t>
            </a:r>
            <a:endParaRPr lang="bg-BG" sz="3300" dirty="0">
              <a:solidFill>
                <a:schemeClr val="tx1"/>
              </a:solidFill>
              <a:latin typeface="Arial"/>
              <a:ea typeface="+mn-lt"/>
              <a:cs typeface="Arial"/>
            </a:endParaRPr>
          </a:p>
          <a:p>
            <a:pPr marL="0" indent="0">
              <a:lnSpc>
                <a:spcPct val="120000"/>
              </a:lnSpc>
              <a:spcBef>
                <a:spcPts val="0"/>
              </a:spcBef>
              <a:buNone/>
            </a:pPr>
            <a:endParaRPr lang="bg-BG" b="1" noProof="1">
              <a:solidFill>
                <a:schemeClr val="tx1"/>
              </a:solidFill>
              <a:latin typeface="Arial"/>
              <a:ea typeface="+mn-lt"/>
              <a:cs typeface="Arial"/>
            </a:endParaRPr>
          </a:p>
          <a:p>
            <a:pPr marL="0" indent="0">
              <a:lnSpc>
                <a:spcPct val="100000"/>
              </a:lnSpc>
              <a:spcBef>
                <a:spcPts val="0"/>
              </a:spcBef>
              <a:buNone/>
            </a:pPr>
            <a:endParaRPr lang="bg-BG" noProof="1">
              <a:solidFill>
                <a:srgbClr val="000000"/>
              </a:solidFill>
              <a:latin typeface="Arial"/>
              <a:cs typeface="Arial"/>
            </a:endParaRPr>
          </a:p>
          <a:p>
            <a:pPr marL="0" indent="0">
              <a:buNone/>
            </a:pPr>
            <a:endParaRPr lang="bg-BG"/>
          </a:p>
        </p:txBody>
      </p:sp>
      <p:pic>
        <p:nvPicPr>
          <p:cNvPr id="2" name="Картина 2" descr="Картина, която съдържа текст, лице, мъж, стара&#10;&#10;Описанието е генерирано автоматично">
            <a:extLst>
              <a:ext uri="{FF2B5EF4-FFF2-40B4-BE49-F238E27FC236}">
                <a16:creationId xmlns:a16="http://schemas.microsoft.com/office/drawing/2014/main" id="{408D4BB6-394A-4064-9626-6FC6FA1E469B}"/>
              </a:ext>
            </a:extLst>
          </p:cNvPr>
          <p:cNvPicPr>
            <a:picLocks noChangeAspect="1"/>
          </p:cNvPicPr>
          <p:nvPr/>
        </p:nvPicPr>
        <p:blipFill>
          <a:blip r:embed="rId3"/>
          <a:stretch>
            <a:fillRect/>
          </a:stretch>
        </p:blipFill>
        <p:spPr>
          <a:xfrm>
            <a:off x="7993631" y="1459034"/>
            <a:ext cx="3393415" cy="3321708"/>
          </a:xfrm>
          <a:prstGeom prst="rect">
            <a:avLst/>
          </a:prstGeom>
        </p:spPr>
      </p:pic>
      <p:sp>
        <p:nvSpPr>
          <p:cNvPr id="3" name="Текстово поле 2">
            <a:extLst>
              <a:ext uri="{FF2B5EF4-FFF2-40B4-BE49-F238E27FC236}">
                <a16:creationId xmlns:a16="http://schemas.microsoft.com/office/drawing/2014/main" id="{BA14897B-12AB-4566-ADEA-7E32BE39C4AC}"/>
              </a:ext>
            </a:extLst>
          </p:cNvPr>
          <p:cNvSpPr txBox="1"/>
          <p:nvPr/>
        </p:nvSpPr>
        <p:spPr>
          <a:xfrm>
            <a:off x="7930553" y="4911306"/>
            <a:ext cx="3735238"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1000" noProof="1">
                <a:latin typeface="Arial"/>
                <a:cs typeface="Arial"/>
              </a:rPr>
              <a:t>Photo credit</a:t>
            </a:r>
            <a:r>
              <a:rPr lang="bg-BG" sz="1000">
                <a:latin typeface="Arial"/>
                <a:cs typeface="Arial"/>
              </a:rPr>
              <a:t>: </a:t>
            </a:r>
            <a:r>
              <a:rPr lang="bg-BG" sz="1000">
                <a:latin typeface="Arial"/>
                <a:ea typeface="+mn-lt"/>
                <a:cs typeface="+mn-lt"/>
              </a:rPr>
              <a:t>https://www.lifesystemschiropractic.com/brief-history-of-chiropractic.html</a:t>
            </a:r>
            <a:endParaRPr lang="bg-BG" sz="1000">
              <a:latin typeface="Arial"/>
              <a:cs typeface="Arial"/>
            </a:endParaRPr>
          </a:p>
        </p:txBody>
      </p:sp>
      <p:sp>
        <p:nvSpPr>
          <p:cNvPr id="4" name="Текстово поле 3">
            <a:extLst>
              <a:ext uri="{FF2B5EF4-FFF2-40B4-BE49-F238E27FC236}">
                <a16:creationId xmlns:a16="http://schemas.microsoft.com/office/drawing/2014/main" id="{EBBBE701-C9BD-4ACD-8E25-E0AE3545CF80}"/>
              </a:ext>
            </a:extLst>
          </p:cNvPr>
          <p:cNvSpPr txBox="1"/>
          <p:nvPr/>
        </p:nvSpPr>
        <p:spPr>
          <a:xfrm>
            <a:off x="799383" y="1273835"/>
            <a:ext cx="7200180" cy="5037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Bef>
                <a:spcPts val="1000"/>
              </a:spcBef>
              <a:buFont typeface="Arial"/>
              <a:buChar char="•"/>
            </a:pPr>
            <a:r>
              <a:rPr lang="bg-BG" sz="2000" noProof="1">
                <a:latin typeface="Arial"/>
                <a:cs typeface="Arial"/>
              </a:rPr>
              <a:t>The founder of Chiropractic is Daniel David Palmer.</a:t>
            </a:r>
            <a:endParaRPr lang="bg-BG" sz="2000" noProof="1">
              <a:latin typeface="Arial"/>
              <a:ea typeface="+mn-lt"/>
              <a:cs typeface="+mn-lt"/>
            </a:endParaRPr>
          </a:p>
          <a:p>
            <a:pPr marL="285750" indent="-285750">
              <a:lnSpc>
                <a:spcPct val="150000"/>
              </a:lnSpc>
              <a:spcBef>
                <a:spcPts val="1000"/>
              </a:spcBef>
              <a:buFont typeface="Arial"/>
              <a:buChar char="•"/>
            </a:pPr>
            <a:r>
              <a:rPr lang="bg-BG" sz="2000" noProof="1">
                <a:latin typeface="Arial"/>
                <a:cs typeface="Arial"/>
              </a:rPr>
              <a:t>He opened the first school for Chiropractic called: </a:t>
            </a:r>
            <a:endParaRPr lang="bg-BG" sz="2000" noProof="1">
              <a:latin typeface="Arial"/>
              <a:ea typeface="+mn-lt"/>
              <a:cs typeface="+mn-lt"/>
            </a:endParaRPr>
          </a:p>
          <a:p>
            <a:pPr>
              <a:lnSpc>
                <a:spcPct val="150000"/>
              </a:lnSpc>
              <a:spcBef>
                <a:spcPts val="1000"/>
              </a:spcBef>
            </a:pPr>
            <a:r>
              <a:rPr lang="bg-BG" sz="2000" noProof="1">
                <a:latin typeface="Arial"/>
                <a:cs typeface="Arial"/>
              </a:rPr>
              <a:t>   ''The Palmer school of Chiropractic'' in Davenport, US.</a:t>
            </a:r>
          </a:p>
          <a:p>
            <a:pPr marL="285750" indent="-285750">
              <a:lnSpc>
                <a:spcPct val="150000"/>
              </a:lnSpc>
              <a:spcBef>
                <a:spcPts val="1000"/>
              </a:spcBef>
              <a:buFont typeface="Arial"/>
              <a:buChar char="•"/>
            </a:pPr>
            <a:r>
              <a:rPr lang="bg-BG" sz="2000" noProof="1">
                <a:latin typeface="Arial"/>
                <a:cs typeface="Arial"/>
              </a:rPr>
              <a:t>By the 20the century, the practice had grown significantly and those practicing it had begun forming professional societies. </a:t>
            </a:r>
            <a:endParaRPr lang="bg-BG" sz="2000" noProof="1">
              <a:latin typeface="Arial"/>
              <a:ea typeface="+mn-lt"/>
              <a:cs typeface="+mn-lt"/>
            </a:endParaRPr>
          </a:p>
          <a:p>
            <a:pPr marL="342900" indent="-342900">
              <a:lnSpc>
                <a:spcPct val="150000"/>
              </a:lnSpc>
              <a:spcBef>
                <a:spcPts val="1000"/>
              </a:spcBef>
              <a:buFont typeface="Arial"/>
              <a:buChar char="•"/>
            </a:pPr>
            <a:r>
              <a:rPr lang="bg-BG" sz="2000" noProof="1">
                <a:latin typeface="Arial"/>
                <a:cs typeface="Arial"/>
              </a:rPr>
              <a:t>In 1960 become extremely popular in Europe and UK and they established the Anglo-European College of Chiropractic.                                      (ISIS, 2021). </a:t>
            </a:r>
            <a:endParaRPr lang="bg-BG" sz="2000" noProof="1">
              <a:ea typeface="+mn-lt"/>
              <a:cs typeface="+mn-lt"/>
            </a:endParaRPr>
          </a:p>
          <a:p>
            <a:endParaRPr lang="bg-BG">
              <a:latin typeface="Arial"/>
              <a:cs typeface="Arial"/>
            </a:endParaRPr>
          </a:p>
        </p:txBody>
      </p:sp>
    </p:spTree>
    <p:extLst>
      <p:ext uri="{BB962C8B-B14F-4D97-AF65-F5344CB8AC3E}">
        <p14:creationId xmlns:p14="http://schemas.microsoft.com/office/powerpoint/2010/main" val="3233280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708803" y="727374"/>
            <a:ext cx="10932543" cy="5460970"/>
          </a:xfrm>
        </p:spPr>
        <p:txBody>
          <a:bodyPr vert="horz" lIns="91440" tIns="45720" rIns="91440" bIns="45720" rtlCol="0" anchor="t">
            <a:normAutofit/>
          </a:bodyPr>
          <a:lstStyle/>
          <a:p>
            <a:pPr marL="0" indent="0" algn="ctr">
              <a:lnSpc>
                <a:spcPct val="100000"/>
              </a:lnSpc>
              <a:spcBef>
                <a:spcPts val="0"/>
              </a:spcBef>
              <a:buNone/>
            </a:pPr>
            <a:r>
              <a:rPr lang="bg-BG" b="1" noProof="1">
                <a:solidFill>
                  <a:schemeClr val="tx1"/>
                </a:solidFill>
                <a:latin typeface="Arial"/>
                <a:ea typeface="+mn-lt"/>
                <a:cs typeface="Arial"/>
              </a:rPr>
              <a:t>   </a:t>
            </a:r>
            <a:endParaRPr lang="bg-BG" sz="3600" b="1" noProof="1">
              <a:solidFill>
                <a:schemeClr val="tx1"/>
              </a:solidFill>
              <a:latin typeface="Arial"/>
              <a:cs typeface="Arial"/>
            </a:endParaRPr>
          </a:p>
          <a:p>
            <a:pPr marL="0" indent="0">
              <a:buNone/>
            </a:pPr>
            <a:endParaRPr lang="bg-BG"/>
          </a:p>
        </p:txBody>
      </p:sp>
      <p:sp>
        <p:nvSpPr>
          <p:cNvPr id="4" name="Текстово поле 3">
            <a:extLst>
              <a:ext uri="{FF2B5EF4-FFF2-40B4-BE49-F238E27FC236}">
                <a16:creationId xmlns:a16="http://schemas.microsoft.com/office/drawing/2014/main" id="{EBBBE701-C9BD-4ACD-8E25-E0AE3545CF80}"/>
              </a:ext>
            </a:extLst>
          </p:cNvPr>
          <p:cNvSpPr txBox="1"/>
          <p:nvPr/>
        </p:nvSpPr>
        <p:spPr>
          <a:xfrm>
            <a:off x="741873" y="1417609"/>
            <a:ext cx="7200180" cy="496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Bef>
                <a:spcPts val="1000"/>
              </a:spcBef>
              <a:buFont typeface="Arial"/>
              <a:buChar char="•"/>
            </a:pPr>
            <a:endParaRPr lang="bg-BG" sz="2000" noProof="1">
              <a:latin typeface="Arial"/>
              <a:cs typeface="Arial"/>
            </a:endParaRPr>
          </a:p>
        </p:txBody>
      </p:sp>
      <p:sp>
        <p:nvSpPr>
          <p:cNvPr id="5" name="Текстово поле 4">
            <a:extLst>
              <a:ext uri="{FF2B5EF4-FFF2-40B4-BE49-F238E27FC236}">
                <a16:creationId xmlns:a16="http://schemas.microsoft.com/office/drawing/2014/main" id="{A0E0E5EA-013A-48D0-89A5-82E7A1D1CF31}"/>
              </a:ext>
            </a:extLst>
          </p:cNvPr>
          <p:cNvSpPr txBox="1"/>
          <p:nvPr/>
        </p:nvSpPr>
        <p:spPr>
          <a:xfrm>
            <a:off x="3948023" y="986287"/>
            <a:ext cx="448286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3300" b="1" noProof="1">
                <a:latin typeface="Arial"/>
                <a:cs typeface="Arial"/>
              </a:rPr>
              <a:t>Uses of Chiropractic</a:t>
            </a:r>
            <a:endParaRPr lang="bg-BG" sz="3300" dirty="0"/>
          </a:p>
        </p:txBody>
      </p:sp>
      <p:sp>
        <p:nvSpPr>
          <p:cNvPr id="7" name="Текстово поле 6">
            <a:extLst>
              <a:ext uri="{FF2B5EF4-FFF2-40B4-BE49-F238E27FC236}">
                <a16:creationId xmlns:a16="http://schemas.microsoft.com/office/drawing/2014/main" id="{62009C97-3DED-472A-8473-9F9D5ACC2D0B}"/>
              </a:ext>
            </a:extLst>
          </p:cNvPr>
          <p:cNvSpPr txBox="1"/>
          <p:nvPr/>
        </p:nvSpPr>
        <p:spPr>
          <a:xfrm>
            <a:off x="1014143" y="1661124"/>
            <a:ext cx="10276933" cy="41626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a:buChar char="•"/>
            </a:pPr>
            <a:r>
              <a:rPr lang="bg-BG" sz="2300" noProof="1">
                <a:latin typeface="Arial"/>
                <a:ea typeface="+mn-lt"/>
                <a:cs typeface="+mn-lt"/>
              </a:rPr>
              <a:t>Chiropractic therapy has a wide variety of uses and is not limited to exclusively spinal adjustment for neck or back pain. Chiropractors use different forms of therapy for specific bodily problems.</a:t>
            </a:r>
            <a:endParaRPr lang="bg-BG" sz="2300" noProof="1">
              <a:latin typeface="Arial"/>
              <a:cs typeface="Arial"/>
            </a:endParaRPr>
          </a:p>
          <a:p>
            <a:pPr marL="285750" indent="-285750">
              <a:lnSpc>
                <a:spcPct val="150000"/>
              </a:lnSpc>
              <a:buFont typeface="Arial"/>
              <a:buChar char="•"/>
            </a:pPr>
            <a:r>
              <a:rPr lang="bg-BG" sz="2300" noProof="1">
                <a:latin typeface="Arial"/>
                <a:ea typeface="+mn-lt"/>
                <a:cs typeface="+mn-lt"/>
              </a:rPr>
              <a:t>A diagnosis process takes place, in which the chiropractor performs a physical and neurological evaluation of the patient’s condition. Then, the patient is prescribed a specialised treatment plan to decrease their pain and aid their issue.</a:t>
            </a:r>
            <a:endParaRPr lang="bg-BG" sz="2300" noProof="1">
              <a:latin typeface="Arial"/>
              <a:cs typeface="Arial"/>
            </a:endParaRPr>
          </a:p>
          <a:p>
            <a:pPr algn="l"/>
            <a:endParaRPr lang="bg-BG" sz="2300" noProof="1">
              <a:latin typeface="Arial"/>
              <a:cs typeface="Arial"/>
            </a:endParaRPr>
          </a:p>
        </p:txBody>
      </p:sp>
    </p:spTree>
    <p:extLst>
      <p:ext uri="{BB962C8B-B14F-4D97-AF65-F5344CB8AC3E}">
        <p14:creationId xmlns:p14="http://schemas.microsoft.com/office/powerpoint/2010/main" val="1984072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708803" y="727374"/>
            <a:ext cx="10932543" cy="5460970"/>
          </a:xfrm>
        </p:spPr>
        <p:txBody>
          <a:bodyPr vert="horz" lIns="91440" tIns="45720" rIns="91440" bIns="45720" rtlCol="0" anchor="t">
            <a:normAutofit/>
          </a:bodyPr>
          <a:lstStyle/>
          <a:p>
            <a:pPr marL="0" indent="0" algn="ctr">
              <a:lnSpc>
                <a:spcPct val="100000"/>
              </a:lnSpc>
              <a:spcBef>
                <a:spcPts val="0"/>
              </a:spcBef>
              <a:buNone/>
            </a:pPr>
            <a:r>
              <a:rPr lang="bg-BG" b="1" noProof="1">
                <a:solidFill>
                  <a:schemeClr val="tx1"/>
                </a:solidFill>
                <a:latin typeface="Arial"/>
                <a:ea typeface="+mn-lt"/>
                <a:cs typeface="Arial"/>
              </a:rPr>
              <a:t>   </a:t>
            </a:r>
            <a:endParaRPr lang="bg-BG" sz="3600" b="1" noProof="1">
              <a:solidFill>
                <a:schemeClr val="tx1"/>
              </a:solidFill>
              <a:latin typeface="Arial"/>
              <a:cs typeface="Arial"/>
            </a:endParaRPr>
          </a:p>
          <a:p>
            <a:pPr marL="0" indent="0">
              <a:buNone/>
            </a:pPr>
            <a:endParaRPr lang="bg-BG"/>
          </a:p>
        </p:txBody>
      </p:sp>
      <p:sp>
        <p:nvSpPr>
          <p:cNvPr id="4" name="Текстово поле 3">
            <a:extLst>
              <a:ext uri="{FF2B5EF4-FFF2-40B4-BE49-F238E27FC236}">
                <a16:creationId xmlns:a16="http://schemas.microsoft.com/office/drawing/2014/main" id="{EBBBE701-C9BD-4ACD-8E25-E0AE3545CF80}"/>
              </a:ext>
            </a:extLst>
          </p:cNvPr>
          <p:cNvSpPr txBox="1"/>
          <p:nvPr/>
        </p:nvSpPr>
        <p:spPr>
          <a:xfrm>
            <a:off x="741873" y="1417609"/>
            <a:ext cx="7200180" cy="496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Bef>
                <a:spcPts val="1000"/>
              </a:spcBef>
              <a:buFont typeface="Arial"/>
              <a:buChar char="•"/>
            </a:pPr>
            <a:endParaRPr lang="bg-BG" sz="2000" noProof="1">
              <a:latin typeface="Arial"/>
              <a:cs typeface="Arial"/>
            </a:endParaRPr>
          </a:p>
        </p:txBody>
      </p:sp>
      <p:sp>
        <p:nvSpPr>
          <p:cNvPr id="5" name="Текстово поле 4">
            <a:extLst>
              <a:ext uri="{FF2B5EF4-FFF2-40B4-BE49-F238E27FC236}">
                <a16:creationId xmlns:a16="http://schemas.microsoft.com/office/drawing/2014/main" id="{A0E0E5EA-013A-48D0-89A5-82E7A1D1CF31}"/>
              </a:ext>
            </a:extLst>
          </p:cNvPr>
          <p:cNvSpPr txBox="1"/>
          <p:nvPr/>
        </p:nvSpPr>
        <p:spPr>
          <a:xfrm>
            <a:off x="3948023" y="986287"/>
            <a:ext cx="448286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3300" b="1" noProof="1">
                <a:latin typeface="Arial"/>
                <a:cs typeface="Arial"/>
              </a:rPr>
              <a:t>Uses of Chiropractic</a:t>
            </a:r>
          </a:p>
        </p:txBody>
      </p:sp>
      <p:sp>
        <p:nvSpPr>
          <p:cNvPr id="7" name="Текстово поле 6">
            <a:extLst>
              <a:ext uri="{FF2B5EF4-FFF2-40B4-BE49-F238E27FC236}">
                <a16:creationId xmlns:a16="http://schemas.microsoft.com/office/drawing/2014/main" id="{62009C97-3DED-472A-8473-9F9D5ACC2D0B}"/>
              </a:ext>
            </a:extLst>
          </p:cNvPr>
          <p:cNvSpPr txBox="1"/>
          <p:nvPr/>
        </p:nvSpPr>
        <p:spPr>
          <a:xfrm>
            <a:off x="971011" y="1948671"/>
            <a:ext cx="10449461" cy="41326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50000"/>
              </a:lnSpc>
              <a:buFont typeface="Arial"/>
              <a:buChar char="•"/>
            </a:pPr>
            <a:r>
              <a:rPr lang="bg-BG" sz="2200" noProof="1">
                <a:latin typeface="Arial"/>
                <a:ea typeface="+mn-lt"/>
                <a:cs typeface="+mn-lt"/>
              </a:rPr>
              <a:t>Examples of what a chiropractic treatment plan could include are therapeutic exercises for patients experiencing back, neck, and extremity issues. These exercises also help enhance joint health, increase strength, and protect the body against future injuries.</a:t>
            </a:r>
            <a:endParaRPr lang="bg-BG" sz="2200" noProof="1">
              <a:latin typeface="Arial"/>
              <a:cs typeface="Arial"/>
            </a:endParaRPr>
          </a:p>
          <a:p>
            <a:pPr marL="342900" indent="-342900">
              <a:lnSpc>
                <a:spcPct val="150000"/>
              </a:lnSpc>
              <a:buFont typeface="Arial"/>
              <a:buChar char="•"/>
            </a:pPr>
            <a:r>
              <a:rPr lang="bg-BG" sz="2200" noProof="1">
                <a:latin typeface="Arial"/>
                <a:ea typeface="+mn-lt"/>
                <a:cs typeface="+mn-lt"/>
              </a:rPr>
              <a:t>Patients with injuries are most likely to be prescribed therapeutic stretches, for a reduction in their discomfort. </a:t>
            </a:r>
            <a:endParaRPr lang="bg-BG" sz="2200" dirty="0">
              <a:latin typeface="Arial"/>
              <a:cs typeface="Arial"/>
            </a:endParaRPr>
          </a:p>
          <a:p>
            <a:pPr marL="342900" indent="-342900">
              <a:lnSpc>
                <a:spcPct val="150000"/>
              </a:lnSpc>
              <a:buFont typeface="Arial"/>
              <a:buChar char="•"/>
            </a:pPr>
            <a:r>
              <a:rPr lang="bg-BG" sz="2200" noProof="1">
                <a:latin typeface="Arial"/>
                <a:ea typeface="+mn-lt"/>
                <a:cs typeface="+mn-lt"/>
              </a:rPr>
              <a:t>Both treatments should be done at regular time intervals in order to see results. </a:t>
            </a:r>
            <a:endParaRPr lang="bg-BG" sz="2200" dirty="0">
              <a:latin typeface="Arial"/>
              <a:cs typeface="Arial"/>
            </a:endParaRPr>
          </a:p>
          <a:p>
            <a:pPr marL="285750" indent="-285750">
              <a:lnSpc>
                <a:spcPct val="150000"/>
              </a:lnSpc>
              <a:buFont typeface="Arial"/>
              <a:buChar char="•"/>
            </a:pPr>
            <a:endParaRPr lang="bg-BG" sz="2400" noProof="1">
              <a:latin typeface="Arial"/>
              <a:cs typeface="Arial"/>
            </a:endParaRPr>
          </a:p>
        </p:txBody>
      </p:sp>
    </p:spTree>
    <p:extLst>
      <p:ext uri="{BB962C8B-B14F-4D97-AF65-F5344CB8AC3E}">
        <p14:creationId xmlns:p14="http://schemas.microsoft.com/office/powerpoint/2010/main" val="2081699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708803" y="727374"/>
            <a:ext cx="10932543" cy="5460970"/>
          </a:xfrm>
        </p:spPr>
        <p:txBody>
          <a:bodyPr vert="horz" lIns="91440" tIns="45720" rIns="91440" bIns="45720" rtlCol="0" anchor="t">
            <a:normAutofit/>
          </a:bodyPr>
          <a:lstStyle/>
          <a:p>
            <a:pPr marL="0" indent="0" algn="ctr">
              <a:lnSpc>
                <a:spcPct val="100000"/>
              </a:lnSpc>
              <a:spcBef>
                <a:spcPts val="0"/>
              </a:spcBef>
              <a:buNone/>
            </a:pPr>
            <a:r>
              <a:rPr lang="bg-BG" b="1" noProof="1">
                <a:solidFill>
                  <a:schemeClr val="tx1"/>
                </a:solidFill>
                <a:latin typeface="Arial"/>
                <a:ea typeface="+mn-lt"/>
                <a:cs typeface="Arial"/>
              </a:rPr>
              <a:t>   </a:t>
            </a:r>
            <a:endParaRPr lang="bg-BG" sz="3600" b="1" noProof="1">
              <a:solidFill>
                <a:schemeClr val="tx1"/>
              </a:solidFill>
              <a:latin typeface="Arial"/>
              <a:cs typeface="Arial"/>
            </a:endParaRPr>
          </a:p>
          <a:p>
            <a:pPr marL="0" indent="0">
              <a:buNone/>
            </a:pPr>
            <a:endParaRPr lang="bg-BG"/>
          </a:p>
        </p:txBody>
      </p:sp>
      <p:sp>
        <p:nvSpPr>
          <p:cNvPr id="4" name="Текстово поле 3">
            <a:extLst>
              <a:ext uri="{FF2B5EF4-FFF2-40B4-BE49-F238E27FC236}">
                <a16:creationId xmlns:a16="http://schemas.microsoft.com/office/drawing/2014/main" id="{EBBBE701-C9BD-4ACD-8E25-E0AE3545CF80}"/>
              </a:ext>
            </a:extLst>
          </p:cNvPr>
          <p:cNvSpPr txBox="1"/>
          <p:nvPr/>
        </p:nvSpPr>
        <p:spPr>
          <a:xfrm>
            <a:off x="741873" y="1417609"/>
            <a:ext cx="7200180" cy="496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Bef>
                <a:spcPts val="1000"/>
              </a:spcBef>
              <a:buFont typeface="Arial"/>
              <a:buChar char="•"/>
            </a:pPr>
            <a:endParaRPr lang="bg-BG" sz="2000" noProof="1">
              <a:latin typeface="Arial"/>
              <a:cs typeface="Arial"/>
            </a:endParaRPr>
          </a:p>
        </p:txBody>
      </p:sp>
      <p:sp>
        <p:nvSpPr>
          <p:cNvPr id="5" name="Текстово поле 4">
            <a:extLst>
              <a:ext uri="{FF2B5EF4-FFF2-40B4-BE49-F238E27FC236}">
                <a16:creationId xmlns:a16="http://schemas.microsoft.com/office/drawing/2014/main" id="{A0E0E5EA-013A-48D0-89A5-82E7A1D1CF31}"/>
              </a:ext>
            </a:extLst>
          </p:cNvPr>
          <p:cNvSpPr txBox="1"/>
          <p:nvPr/>
        </p:nvSpPr>
        <p:spPr>
          <a:xfrm>
            <a:off x="4063042" y="727494"/>
            <a:ext cx="448286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3300" b="1" noProof="1">
                <a:latin typeface="Arial"/>
                <a:cs typeface="Arial"/>
              </a:rPr>
              <a:t>Uses of Chiropractic</a:t>
            </a:r>
          </a:p>
        </p:txBody>
      </p:sp>
      <p:sp>
        <p:nvSpPr>
          <p:cNvPr id="7" name="Текстово поле 6">
            <a:extLst>
              <a:ext uri="{FF2B5EF4-FFF2-40B4-BE49-F238E27FC236}">
                <a16:creationId xmlns:a16="http://schemas.microsoft.com/office/drawing/2014/main" id="{62009C97-3DED-472A-8473-9F9D5ACC2D0B}"/>
              </a:ext>
            </a:extLst>
          </p:cNvPr>
          <p:cNvSpPr txBox="1"/>
          <p:nvPr/>
        </p:nvSpPr>
        <p:spPr>
          <a:xfrm>
            <a:off x="798483" y="1301690"/>
            <a:ext cx="10780139" cy="5154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a:buChar char="•"/>
            </a:pPr>
            <a:r>
              <a:rPr lang="bg-BG" sz="2000" noProof="1">
                <a:latin typeface="Arial"/>
                <a:ea typeface="+mn-lt"/>
                <a:cs typeface="+mn-lt"/>
              </a:rPr>
              <a:t>There are ways chiropractic therapy is used that are for more severe cases. This is because they require more preparation and professional supervision. </a:t>
            </a:r>
            <a:endParaRPr lang="bg-BG" sz="2000" dirty="0">
              <a:latin typeface="Arial"/>
              <a:cs typeface="Arial"/>
            </a:endParaRPr>
          </a:p>
          <a:p>
            <a:pPr marL="285750" indent="-285750">
              <a:lnSpc>
                <a:spcPct val="150000"/>
              </a:lnSpc>
              <a:buFont typeface="Arial"/>
              <a:buChar char="•"/>
            </a:pPr>
            <a:r>
              <a:rPr lang="bg-BG" sz="2000" noProof="1">
                <a:latin typeface="Arial"/>
                <a:ea typeface="+mn-lt"/>
                <a:cs typeface="+mn-lt"/>
              </a:rPr>
              <a:t>In some instances, physical therapy modalities will be required and provided. These could include muscle stimulation, ultrasounds, ice and heat therapy, and transcutaneous electric nerve stimulations (TENS). </a:t>
            </a:r>
            <a:endParaRPr lang="bg-BG" sz="2000" dirty="0">
              <a:latin typeface="Arial"/>
              <a:cs typeface="Arial"/>
            </a:endParaRPr>
          </a:p>
          <a:p>
            <a:pPr marL="285750" indent="-285750">
              <a:lnSpc>
                <a:spcPct val="150000"/>
              </a:lnSpc>
              <a:buFont typeface="Arial"/>
              <a:buChar char="•"/>
            </a:pPr>
            <a:r>
              <a:rPr lang="bg-BG" sz="2000" noProof="1">
                <a:latin typeface="Arial"/>
                <a:ea typeface="+mn-lt"/>
                <a:cs typeface="+mn-lt"/>
              </a:rPr>
              <a:t>The aim of these modalities is to help patients suffering from chronic pain and benefit their health short-term and long-term.</a:t>
            </a:r>
            <a:endParaRPr lang="bg-BG" sz="2000" dirty="0">
              <a:latin typeface="Arial"/>
              <a:cs typeface="Arial"/>
            </a:endParaRPr>
          </a:p>
          <a:p>
            <a:pPr marL="285750" indent="-285750">
              <a:lnSpc>
                <a:spcPct val="150000"/>
              </a:lnSpc>
              <a:buFont typeface="Arial"/>
              <a:buChar char="•"/>
            </a:pPr>
            <a:r>
              <a:rPr lang="bg-BG" sz="2000" noProof="1">
                <a:latin typeface="Arial"/>
                <a:ea typeface="+mn-lt"/>
                <a:cs typeface="+mn-lt"/>
              </a:rPr>
              <a:t>Regarding long-term benefits, chiropractors often give professional help to patients regarding their health and lifestyle choices. This is because certain behaviours can have an overall negative impact on the patient (Grassi, n.d). </a:t>
            </a:r>
            <a:endParaRPr lang="bg-BG" sz="2000" dirty="0">
              <a:latin typeface="Arial"/>
              <a:cs typeface="Arial"/>
            </a:endParaRPr>
          </a:p>
          <a:p>
            <a:pPr>
              <a:lnSpc>
                <a:spcPct val="150000"/>
              </a:lnSpc>
            </a:pPr>
            <a:endParaRPr lang="bg-BG" sz="2200" noProof="1">
              <a:latin typeface="Arial"/>
              <a:cs typeface="Arial"/>
            </a:endParaRPr>
          </a:p>
        </p:txBody>
      </p:sp>
    </p:spTree>
    <p:extLst>
      <p:ext uri="{BB962C8B-B14F-4D97-AF65-F5344CB8AC3E}">
        <p14:creationId xmlns:p14="http://schemas.microsoft.com/office/powerpoint/2010/main" val="1995283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708803" y="727374"/>
            <a:ext cx="10932543" cy="5460970"/>
          </a:xfrm>
        </p:spPr>
        <p:txBody>
          <a:bodyPr vert="horz" lIns="91440" tIns="45720" rIns="91440" bIns="45720" rtlCol="0" anchor="t">
            <a:normAutofit/>
          </a:bodyPr>
          <a:lstStyle/>
          <a:p>
            <a:pPr marL="0" indent="0" algn="ctr">
              <a:lnSpc>
                <a:spcPct val="100000"/>
              </a:lnSpc>
              <a:spcBef>
                <a:spcPts val="0"/>
              </a:spcBef>
              <a:buNone/>
            </a:pPr>
            <a:r>
              <a:rPr lang="bg-BG" b="1" noProof="1">
                <a:solidFill>
                  <a:schemeClr val="tx1"/>
                </a:solidFill>
                <a:latin typeface="Arial"/>
                <a:ea typeface="+mn-lt"/>
                <a:cs typeface="Arial"/>
              </a:rPr>
              <a:t>   </a:t>
            </a:r>
            <a:endParaRPr lang="bg-BG" sz="3600" b="1" noProof="1">
              <a:solidFill>
                <a:schemeClr val="tx1"/>
              </a:solidFill>
              <a:latin typeface="Arial"/>
              <a:cs typeface="Arial"/>
            </a:endParaRPr>
          </a:p>
          <a:p>
            <a:pPr marL="0" indent="0">
              <a:buNone/>
            </a:pPr>
            <a:endParaRPr lang="bg-BG"/>
          </a:p>
        </p:txBody>
      </p:sp>
      <p:sp>
        <p:nvSpPr>
          <p:cNvPr id="4" name="Текстово поле 3">
            <a:extLst>
              <a:ext uri="{FF2B5EF4-FFF2-40B4-BE49-F238E27FC236}">
                <a16:creationId xmlns:a16="http://schemas.microsoft.com/office/drawing/2014/main" id="{EBBBE701-C9BD-4ACD-8E25-E0AE3545CF80}"/>
              </a:ext>
            </a:extLst>
          </p:cNvPr>
          <p:cNvSpPr txBox="1"/>
          <p:nvPr/>
        </p:nvSpPr>
        <p:spPr>
          <a:xfrm>
            <a:off x="741873" y="1417609"/>
            <a:ext cx="7200180" cy="496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Bef>
                <a:spcPts val="1000"/>
              </a:spcBef>
              <a:buFont typeface="Arial"/>
              <a:buChar char="•"/>
            </a:pPr>
            <a:endParaRPr lang="bg-BG" sz="2000" noProof="1">
              <a:latin typeface="Arial"/>
              <a:cs typeface="Arial"/>
            </a:endParaRPr>
          </a:p>
        </p:txBody>
      </p:sp>
      <p:sp>
        <p:nvSpPr>
          <p:cNvPr id="7" name="Текстово поле 6">
            <a:extLst>
              <a:ext uri="{FF2B5EF4-FFF2-40B4-BE49-F238E27FC236}">
                <a16:creationId xmlns:a16="http://schemas.microsoft.com/office/drawing/2014/main" id="{62009C97-3DED-472A-8473-9F9D5ACC2D0B}"/>
              </a:ext>
            </a:extLst>
          </p:cNvPr>
          <p:cNvSpPr txBox="1"/>
          <p:nvPr/>
        </p:nvSpPr>
        <p:spPr>
          <a:xfrm>
            <a:off x="712219" y="985388"/>
            <a:ext cx="10780139" cy="5154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a:buChar char="•"/>
            </a:pPr>
            <a:r>
              <a:rPr lang="bg-BG" sz="2000" noProof="1">
                <a:latin typeface="Arial"/>
                <a:ea typeface="+mn-lt"/>
                <a:cs typeface="+mn-lt"/>
              </a:rPr>
              <a:t>Chiropractic therapy is also commonly used among more vulnerable groups of people (such as pregnant women, elderly people, children, and babies), as its especially useful for the specific pains or discomfort they may experience. </a:t>
            </a:r>
            <a:endParaRPr lang="bg-BG" sz="2000" dirty="0">
              <a:latin typeface="Arial"/>
              <a:cs typeface="Arial"/>
            </a:endParaRPr>
          </a:p>
          <a:p>
            <a:pPr marL="285750" indent="-285750">
              <a:lnSpc>
                <a:spcPct val="150000"/>
              </a:lnSpc>
              <a:buFont typeface="Arial"/>
              <a:buChar char="•"/>
            </a:pPr>
            <a:r>
              <a:rPr lang="bg-BG" sz="2000" noProof="1">
                <a:latin typeface="Arial"/>
                <a:ea typeface="+mn-lt"/>
                <a:cs typeface="+mn-lt"/>
              </a:rPr>
              <a:t>Approximately 50% of pregnant women experience back pain during their pregnancy, and 75% of pregnant chiropractic patients find that the therapy relieved their pain (Borggren, 2017).</a:t>
            </a:r>
            <a:r>
              <a:rPr lang="bg-BG" sz="2000" b="1" noProof="1">
                <a:latin typeface="Arial"/>
                <a:ea typeface="+mn-lt"/>
                <a:cs typeface="+mn-lt"/>
              </a:rPr>
              <a:t> </a:t>
            </a:r>
            <a:endParaRPr lang="bg-BG" sz="2000" dirty="0">
              <a:latin typeface="Arial"/>
              <a:cs typeface="Arial"/>
            </a:endParaRPr>
          </a:p>
          <a:p>
            <a:pPr marL="285750" indent="-285750">
              <a:lnSpc>
                <a:spcPct val="150000"/>
              </a:lnSpc>
              <a:buFont typeface="Arial"/>
              <a:buChar char="•"/>
            </a:pPr>
            <a:r>
              <a:rPr lang="bg-BG" sz="2000" noProof="1">
                <a:latin typeface="Arial"/>
                <a:ea typeface="+mn-lt"/>
                <a:cs typeface="+mn-lt"/>
              </a:rPr>
              <a:t>The typical use of chiropractic care for a pregnant woman would involve gentle massage techniques, or joint manipulation (or mobilisation) (Pregnancy Chiropractor, n.d). </a:t>
            </a:r>
            <a:endParaRPr lang="bg-BG" sz="2000" dirty="0">
              <a:latin typeface="Arial"/>
              <a:cs typeface="Arial"/>
            </a:endParaRPr>
          </a:p>
          <a:p>
            <a:pPr marL="285750" indent="-285750">
              <a:lnSpc>
                <a:spcPct val="150000"/>
              </a:lnSpc>
              <a:buFont typeface="Arial"/>
              <a:buChar char="•"/>
            </a:pPr>
            <a:r>
              <a:rPr lang="bg-BG" sz="2000" noProof="1">
                <a:latin typeface="Arial"/>
                <a:ea typeface="+mn-lt"/>
                <a:cs typeface="+mn-lt"/>
              </a:rPr>
              <a:t>These methods strive to reduce prenatal tension, aches, and strains, through a safe and effective procedure. </a:t>
            </a:r>
            <a:endParaRPr lang="bg-BG" sz="2000" dirty="0">
              <a:latin typeface="Arial"/>
              <a:cs typeface="Arial"/>
            </a:endParaRPr>
          </a:p>
          <a:p>
            <a:pPr>
              <a:lnSpc>
                <a:spcPct val="150000"/>
              </a:lnSpc>
            </a:pPr>
            <a:endParaRPr lang="bg-BG" sz="2200" noProof="1">
              <a:latin typeface="Arial"/>
              <a:cs typeface="Arial"/>
            </a:endParaRPr>
          </a:p>
        </p:txBody>
      </p:sp>
    </p:spTree>
    <p:extLst>
      <p:ext uri="{BB962C8B-B14F-4D97-AF65-F5344CB8AC3E}">
        <p14:creationId xmlns:p14="http://schemas.microsoft.com/office/powerpoint/2010/main" val="3521038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DCDF80-A1A2-4EDE-AF27-64414CEC828E}"/>
              </a:ext>
            </a:extLst>
          </p:cNvPr>
          <p:cNvSpPr>
            <a:spLocks noGrp="1"/>
          </p:cNvSpPr>
          <p:nvPr>
            <p:ph type="title"/>
          </p:nvPr>
        </p:nvSpPr>
        <p:spPr>
          <a:xfrm>
            <a:off x="2278811" y="664232"/>
            <a:ext cx="7609935" cy="604417"/>
          </a:xfrm>
        </p:spPr>
        <p:txBody>
          <a:bodyPr>
            <a:normAutofit/>
          </a:bodyPr>
          <a:lstStyle/>
          <a:p>
            <a:pPr algn="ctr"/>
            <a:r>
              <a:rPr lang="en-US" sz="3300" dirty="0">
                <a:solidFill>
                  <a:schemeClr val="tx2"/>
                </a:solidFill>
                <a:latin typeface="Arial"/>
                <a:ea typeface="+mj-lt"/>
                <a:cs typeface="+mj-lt"/>
              </a:rPr>
              <a:t>The efficacy of Chiropractic</a:t>
            </a:r>
            <a:endParaRPr lang="en-US" sz="3300" dirty="0">
              <a:solidFill>
                <a:schemeClr val="tx2"/>
              </a:solidFill>
              <a:latin typeface="Arial"/>
              <a:cs typeface="Arial"/>
            </a:endParaRPr>
          </a:p>
        </p:txBody>
      </p:sp>
      <p:sp>
        <p:nvSpPr>
          <p:cNvPr id="9" name="TextBox 8">
            <a:extLst>
              <a:ext uri="{FF2B5EF4-FFF2-40B4-BE49-F238E27FC236}">
                <a16:creationId xmlns:a16="http://schemas.microsoft.com/office/drawing/2014/main" id="{10BB0883-F102-4BE3-97F9-69F6C3F2F13F}"/>
              </a:ext>
            </a:extLst>
          </p:cNvPr>
          <p:cNvSpPr txBox="1"/>
          <p:nvPr/>
        </p:nvSpPr>
        <p:spPr>
          <a:xfrm>
            <a:off x="713119" y="1417609"/>
            <a:ext cx="10636365" cy="82250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1000"/>
              </a:spcBef>
              <a:buFont typeface="Arial"/>
              <a:buChar char="•"/>
            </a:pPr>
            <a:r>
              <a:rPr lang="en-US" sz="2000">
                <a:latin typeface="Arial"/>
                <a:cs typeface="Arial"/>
              </a:rPr>
              <a:t>Efficacy is the ability to achieve the intended result.</a:t>
            </a:r>
            <a:endParaRPr lang="en-US" sz="2000">
              <a:latin typeface="Arial"/>
              <a:ea typeface="+mn-lt"/>
              <a:cs typeface="Arial"/>
            </a:endParaRPr>
          </a:p>
          <a:p>
            <a:pPr marL="285750" indent="-285750">
              <a:lnSpc>
                <a:spcPct val="110000"/>
              </a:lnSpc>
              <a:spcBef>
                <a:spcPts val="1000"/>
              </a:spcBef>
              <a:buFont typeface="Arial"/>
              <a:buChar char="•"/>
            </a:pPr>
            <a:r>
              <a:rPr lang="en-US" sz="2000">
                <a:latin typeface="Arial"/>
                <a:cs typeface="Arial"/>
              </a:rPr>
              <a:t>Chiropractic is considered a part of Complementary and Alternative Medicine (CAM), which is based on principles and evidence that are not recognized by most independent scientists (NHS, 2018).</a:t>
            </a:r>
          </a:p>
          <a:p>
            <a:pPr marL="285750" indent="-285750">
              <a:lnSpc>
                <a:spcPct val="110000"/>
              </a:lnSpc>
              <a:spcBef>
                <a:spcPts val="1000"/>
              </a:spcBef>
              <a:buFont typeface="Arial"/>
              <a:buChar char="•"/>
            </a:pPr>
            <a:r>
              <a:rPr lang="en-US" sz="2000">
                <a:latin typeface="Arial"/>
                <a:cs typeface="Arial"/>
              </a:rPr>
              <a:t>When a patient experiences an improvement when using a health treatment, including CAM, may be due to placebo effect (NHS, 2018).</a:t>
            </a:r>
          </a:p>
          <a:p>
            <a:pPr marL="285750" indent="-285750">
              <a:lnSpc>
                <a:spcPct val="110000"/>
              </a:lnSpc>
              <a:spcBef>
                <a:spcPts val="1000"/>
              </a:spcBef>
              <a:buFont typeface="Arial"/>
              <a:buChar char="•"/>
            </a:pPr>
            <a:r>
              <a:rPr lang="en-US" sz="2000">
                <a:latin typeface="Arial"/>
                <a:cs typeface="Arial"/>
              </a:rPr>
              <a:t>In some exceptions, chiropractic is proven to work but just for a limited number of health conditions such as back, shoulder, neck and elbow pain. Research studies are available on NHS website.</a:t>
            </a:r>
          </a:p>
          <a:p>
            <a:pPr marL="285750" indent="-285750">
              <a:lnSpc>
                <a:spcPct val="110000"/>
              </a:lnSpc>
              <a:spcBef>
                <a:spcPts val="1000"/>
              </a:spcBef>
              <a:buFont typeface="Arial"/>
              <a:buChar char="•"/>
            </a:pPr>
            <a:r>
              <a:rPr lang="en-US" sz="2000">
                <a:latin typeface="Arial"/>
                <a:ea typeface="+mn-lt"/>
                <a:cs typeface="Arial"/>
              </a:rPr>
              <a:t>Many research studies have examined the efficacy of manual therapy for more serious health problems, such as mental health issues, asthma, allergies, etc. The evidence is insufficient (NHS, 2020).</a:t>
            </a:r>
          </a:p>
          <a:p>
            <a:pPr marL="285750" indent="-285750">
              <a:lnSpc>
                <a:spcPct val="110000"/>
              </a:lnSpc>
              <a:spcBef>
                <a:spcPts val="1000"/>
              </a:spcBef>
              <a:buFont typeface="Arial"/>
              <a:buChar char="•"/>
            </a:pPr>
            <a:endParaRPr lang="en-US" sz="2000">
              <a:latin typeface="Arial"/>
              <a:cs typeface="Arial"/>
            </a:endParaRPr>
          </a:p>
          <a:p>
            <a:pPr marL="285750" indent="-285750">
              <a:lnSpc>
                <a:spcPct val="110000"/>
              </a:lnSpc>
              <a:spcBef>
                <a:spcPts val="1000"/>
              </a:spcBef>
              <a:buFont typeface="Arial"/>
              <a:buChar char="•"/>
            </a:pPr>
            <a:endParaRPr lang="en-US">
              <a:latin typeface="Arial"/>
              <a:cs typeface="Arial"/>
            </a:endParaRPr>
          </a:p>
          <a:p>
            <a:pPr marL="285750" indent="-285750">
              <a:lnSpc>
                <a:spcPct val="110000"/>
              </a:lnSpc>
              <a:spcBef>
                <a:spcPts val="1000"/>
              </a:spcBef>
              <a:buFont typeface="Arial"/>
              <a:buChar char="•"/>
            </a:pPr>
            <a:endParaRPr lang="en-US">
              <a:latin typeface="Arial"/>
              <a:cs typeface="Arial"/>
            </a:endParaRPr>
          </a:p>
          <a:p>
            <a:pPr marL="285750" indent="-285750">
              <a:lnSpc>
                <a:spcPct val="110000"/>
              </a:lnSpc>
              <a:spcBef>
                <a:spcPts val="1000"/>
              </a:spcBef>
              <a:buFont typeface="Arial"/>
              <a:buChar char="•"/>
            </a:pPr>
            <a:endParaRPr lang="en-US">
              <a:latin typeface="Arial"/>
              <a:cs typeface="Arial"/>
            </a:endParaRPr>
          </a:p>
          <a:p>
            <a:pPr marL="285750" indent="-285750" algn="l">
              <a:lnSpc>
                <a:spcPct val="110000"/>
              </a:lnSpc>
              <a:spcBef>
                <a:spcPts val="1000"/>
              </a:spcBef>
              <a:buFont typeface="Arial"/>
              <a:buChar char="•"/>
            </a:pPr>
            <a:endParaRPr lang="en-US">
              <a:latin typeface="Arial"/>
              <a:cs typeface="Arial"/>
            </a:endParaRPr>
          </a:p>
          <a:p>
            <a:pPr marL="285750" indent="-285750">
              <a:lnSpc>
                <a:spcPct val="110000"/>
              </a:lnSpc>
              <a:spcBef>
                <a:spcPts val="1000"/>
              </a:spcBef>
              <a:buFont typeface="Arial"/>
              <a:buChar char="•"/>
            </a:pPr>
            <a:endParaRPr lang="en-US">
              <a:latin typeface="Arial"/>
              <a:cs typeface="Arial"/>
            </a:endParaRPr>
          </a:p>
          <a:p>
            <a:pPr marL="285750" indent="-285750">
              <a:lnSpc>
                <a:spcPct val="110000"/>
              </a:lnSpc>
              <a:spcBef>
                <a:spcPts val="1000"/>
              </a:spcBef>
              <a:buFont typeface="Arial"/>
              <a:buChar char="•"/>
            </a:pPr>
            <a:endParaRPr lang="en-US">
              <a:latin typeface="Arial"/>
              <a:cs typeface="Arial"/>
            </a:endParaRPr>
          </a:p>
          <a:p>
            <a:endParaRPr lang="en-GB">
              <a:latin typeface="Avenir Next LT Pro"/>
              <a:cs typeface="Arial"/>
            </a:endParaRPr>
          </a:p>
        </p:txBody>
      </p:sp>
    </p:spTree>
    <p:extLst>
      <p:ext uri="{BB962C8B-B14F-4D97-AF65-F5344CB8AC3E}">
        <p14:creationId xmlns:p14="http://schemas.microsoft.com/office/powerpoint/2010/main" val="3310972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DCDF80-A1A2-4EDE-AF27-64414CEC828E}"/>
              </a:ext>
            </a:extLst>
          </p:cNvPr>
          <p:cNvSpPr>
            <a:spLocks noGrp="1"/>
          </p:cNvSpPr>
          <p:nvPr>
            <p:ph type="title"/>
          </p:nvPr>
        </p:nvSpPr>
        <p:spPr>
          <a:xfrm>
            <a:off x="2293188" y="419818"/>
            <a:ext cx="7609935" cy="1294528"/>
          </a:xfrm>
        </p:spPr>
        <p:txBody>
          <a:bodyPr>
            <a:normAutofit/>
          </a:bodyPr>
          <a:lstStyle/>
          <a:p>
            <a:pPr algn="ctr"/>
            <a:r>
              <a:rPr lang="en-US" sz="3200">
                <a:solidFill>
                  <a:schemeClr val="tx2"/>
                </a:solidFill>
                <a:latin typeface="Arial"/>
                <a:ea typeface="+mj-lt"/>
                <a:cs typeface="+mj-lt"/>
              </a:rPr>
              <a:t>The efficacy of Chiropractic</a:t>
            </a:r>
            <a:endParaRPr lang="en-US" sz="3200">
              <a:solidFill>
                <a:schemeClr val="tx2"/>
              </a:solidFill>
              <a:latin typeface="Arial"/>
              <a:cs typeface="Arial"/>
            </a:endParaRPr>
          </a:p>
        </p:txBody>
      </p:sp>
      <p:pic>
        <p:nvPicPr>
          <p:cNvPr id="7" name="Picture 7" descr="A picture containing light, hydrozoan&#10;&#10;Description automatically generated">
            <a:extLst>
              <a:ext uri="{FF2B5EF4-FFF2-40B4-BE49-F238E27FC236}">
                <a16:creationId xmlns:a16="http://schemas.microsoft.com/office/drawing/2014/main" id="{974D0456-BC4B-4DFF-B6DE-7EBA2FACE8CE}"/>
              </a:ext>
            </a:extLst>
          </p:cNvPr>
          <p:cNvPicPr>
            <a:picLocks noGrp="1" noChangeAspect="1"/>
          </p:cNvPicPr>
          <p:nvPr>
            <p:ph idx="1"/>
          </p:nvPr>
        </p:nvPicPr>
        <p:blipFill>
          <a:blip r:embed="rId3"/>
          <a:stretch>
            <a:fillRect/>
          </a:stretch>
        </p:blipFill>
        <p:spPr>
          <a:xfrm>
            <a:off x="7082225" y="1604395"/>
            <a:ext cx="4310453" cy="3548781"/>
          </a:xfrm>
        </p:spPr>
      </p:pic>
      <p:sp>
        <p:nvSpPr>
          <p:cNvPr id="8" name="TextBox 7">
            <a:extLst>
              <a:ext uri="{FF2B5EF4-FFF2-40B4-BE49-F238E27FC236}">
                <a16:creationId xmlns:a16="http://schemas.microsoft.com/office/drawing/2014/main" id="{478A7B5B-BEAA-447B-ACAE-C590EA58F329}"/>
              </a:ext>
            </a:extLst>
          </p:cNvPr>
          <p:cNvSpPr txBox="1"/>
          <p:nvPr/>
        </p:nvSpPr>
        <p:spPr>
          <a:xfrm>
            <a:off x="7024424" y="5319023"/>
            <a:ext cx="446848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Photo credit:</a:t>
            </a:r>
            <a:r>
              <a:rPr lang="en-GB" sz="1100">
                <a:latin typeface="Arial"/>
                <a:ea typeface="+mn-lt"/>
                <a:cs typeface="Arial"/>
              </a:rPr>
              <a:t> </a:t>
            </a:r>
            <a:r>
              <a:rPr lang="en-GB" sz="1100">
                <a:latin typeface="Arial"/>
                <a:ea typeface="+mn-lt"/>
                <a:cs typeface="+mn-lt"/>
              </a:rPr>
              <a:t>https://synergyspineandnerve.com/about-us/meet-jess/</a:t>
            </a:r>
            <a:endParaRPr lang="en-GB" sz="1100">
              <a:latin typeface="Arial"/>
              <a:cs typeface="Arial"/>
            </a:endParaRPr>
          </a:p>
        </p:txBody>
      </p:sp>
      <p:sp>
        <p:nvSpPr>
          <p:cNvPr id="9" name="TextBox 8">
            <a:extLst>
              <a:ext uri="{FF2B5EF4-FFF2-40B4-BE49-F238E27FC236}">
                <a16:creationId xmlns:a16="http://schemas.microsoft.com/office/drawing/2014/main" id="{10BB0883-F102-4BE3-97F9-69F6C3F2F13F}"/>
              </a:ext>
            </a:extLst>
          </p:cNvPr>
          <p:cNvSpPr txBox="1"/>
          <p:nvPr/>
        </p:nvSpPr>
        <p:spPr>
          <a:xfrm>
            <a:off x="713119" y="1302589"/>
            <a:ext cx="6380668" cy="10733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Sans-Serif"/>
              <a:buChar char="•"/>
            </a:pPr>
            <a:r>
              <a:rPr lang="en-US" sz="2000">
                <a:latin typeface="Arial"/>
                <a:ea typeface="+mn-lt"/>
                <a:cs typeface="Arial"/>
              </a:rPr>
              <a:t>The National Institute for Health and Care Excellence (NICE) recommends patients consider manual therapy, as part of an exercise treatment package for managing low back pain (NICE, 2016).</a:t>
            </a:r>
            <a:endParaRPr lang="en-US" sz="2000">
              <a:latin typeface="Arial"/>
              <a:cs typeface="Arial"/>
            </a:endParaRPr>
          </a:p>
          <a:p>
            <a:pPr marL="285750" indent="-285750">
              <a:spcBef>
                <a:spcPts val="1000"/>
              </a:spcBef>
              <a:buFont typeface="Arial,Sans-Serif"/>
              <a:buChar char="•"/>
            </a:pPr>
            <a:r>
              <a:rPr lang="en-US" sz="2000">
                <a:latin typeface="Arial"/>
                <a:ea typeface="+mn-lt"/>
                <a:cs typeface="Arial"/>
              </a:rPr>
              <a:t>Cancer Research UK states that chiropractic therapy might be helpful for some cancer patients to relieve tension, control back pain and headache (Cancer Research UK, 2019). Research studies are available on their website.</a:t>
            </a:r>
          </a:p>
          <a:p>
            <a:pPr marL="285750" indent="-285750">
              <a:spcBef>
                <a:spcPts val="1000"/>
              </a:spcBef>
              <a:buFont typeface="Arial,Sans-Serif"/>
              <a:buChar char="•"/>
            </a:pPr>
            <a:r>
              <a:rPr lang="en-US" sz="2000">
                <a:latin typeface="Arial"/>
                <a:ea typeface="+mn-lt"/>
                <a:cs typeface="Arial"/>
              </a:rPr>
              <a:t>A study on the efficacy of chiropractic for cervicogenic headache in adults showed that after 18 sessions of spinal manipulative therapy, days with headache was reduced by half (The Spine journal 2018).</a:t>
            </a:r>
          </a:p>
          <a:p>
            <a:pPr marL="285750" indent="-285750">
              <a:spcBef>
                <a:spcPts val="1000"/>
              </a:spcBef>
              <a:buFont typeface="Arial,Sans-Serif"/>
              <a:buChar char="•"/>
            </a:pPr>
            <a:endParaRPr lang="en-US" sz="2000">
              <a:latin typeface="Arial"/>
              <a:cs typeface="Arial"/>
            </a:endParaRPr>
          </a:p>
          <a:p>
            <a:pPr marL="285750" indent="-285750">
              <a:spcBef>
                <a:spcPts val="1000"/>
              </a:spcBef>
              <a:buFont typeface="Arial,Sans-Serif"/>
              <a:buChar char="•"/>
            </a:pPr>
            <a:endParaRPr lang="en-US" sz="2000">
              <a:latin typeface="Arial"/>
              <a:cs typeface="Arial"/>
            </a:endParaRPr>
          </a:p>
          <a:p>
            <a:pPr marL="285750" indent="-285750">
              <a:spcBef>
                <a:spcPts val="1000"/>
              </a:spcBef>
              <a:buFont typeface="Arial,Sans-Serif"/>
              <a:buChar char="•"/>
            </a:pPr>
            <a:endParaRPr lang="en-US" sz="2000">
              <a:latin typeface="Arial"/>
              <a:cs typeface="Arial"/>
            </a:endParaRPr>
          </a:p>
          <a:p>
            <a:pPr marL="285750" indent="-285750">
              <a:lnSpc>
                <a:spcPct val="170000"/>
              </a:lnSpc>
              <a:spcBef>
                <a:spcPts val="1000"/>
              </a:spcBef>
              <a:buFont typeface="Arial"/>
              <a:buChar char="•"/>
            </a:pPr>
            <a:endParaRPr lang="en-US" sz="2000">
              <a:latin typeface="Arial"/>
              <a:cs typeface="Arial"/>
            </a:endParaRPr>
          </a:p>
          <a:p>
            <a:pPr marL="285750" indent="-285750">
              <a:lnSpc>
                <a:spcPct val="110000"/>
              </a:lnSpc>
              <a:spcBef>
                <a:spcPts val="1000"/>
              </a:spcBef>
              <a:buFont typeface="Arial"/>
              <a:buChar char="•"/>
            </a:pPr>
            <a:endParaRPr lang="en-US" sz="2000">
              <a:latin typeface="Arial"/>
              <a:cs typeface="Arial"/>
            </a:endParaRPr>
          </a:p>
          <a:p>
            <a:pPr marL="285750" indent="-285750">
              <a:lnSpc>
                <a:spcPct val="110000"/>
              </a:lnSpc>
              <a:spcBef>
                <a:spcPts val="1000"/>
              </a:spcBef>
              <a:buFont typeface="Arial"/>
              <a:buChar char="•"/>
            </a:pPr>
            <a:endParaRPr lang="en-US" sz="2000">
              <a:latin typeface="Arial"/>
              <a:cs typeface="Arial"/>
            </a:endParaRPr>
          </a:p>
          <a:p>
            <a:pPr marL="285750" indent="-285750" algn="l">
              <a:lnSpc>
                <a:spcPct val="110000"/>
              </a:lnSpc>
              <a:spcBef>
                <a:spcPts val="1000"/>
              </a:spcBef>
              <a:buFont typeface="Arial"/>
              <a:buChar char="•"/>
            </a:pPr>
            <a:endParaRPr lang="en-US">
              <a:latin typeface="Arial"/>
              <a:cs typeface="Arial"/>
            </a:endParaRPr>
          </a:p>
          <a:p>
            <a:pPr marL="285750" indent="-285750">
              <a:lnSpc>
                <a:spcPct val="110000"/>
              </a:lnSpc>
              <a:spcBef>
                <a:spcPts val="1000"/>
              </a:spcBef>
              <a:buFont typeface="Arial"/>
              <a:buChar char="•"/>
            </a:pPr>
            <a:endParaRPr lang="en-US">
              <a:latin typeface="Arial"/>
              <a:cs typeface="Arial"/>
            </a:endParaRPr>
          </a:p>
          <a:p>
            <a:pPr marL="285750" indent="-285750">
              <a:lnSpc>
                <a:spcPct val="110000"/>
              </a:lnSpc>
              <a:spcBef>
                <a:spcPts val="1000"/>
              </a:spcBef>
              <a:buFont typeface="Arial"/>
              <a:buChar char="•"/>
            </a:pPr>
            <a:endParaRPr lang="en-US">
              <a:latin typeface="Arial"/>
              <a:cs typeface="Arial"/>
            </a:endParaRPr>
          </a:p>
          <a:p>
            <a:pPr marL="285750" indent="-285750">
              <a:lnSpc>
                <a:spcPct val="110000"/>
              </a:lnSpc>
              <a:spcBef>
                <a:spcPts val="1000"/>
              </a:spcBef>
              <a:buFont typeface="Arial"/>
              <a:buChar char="•"/>
            </a:pPr>
            <a:endParaRPr lang="en-US">
              <a:latin typeface="Arial"/>
              <a:cs typeface="Arial"/>
            </a:endParaRPr>
          </a:p>
          <a:p>
            <a:pPr marL="285750" indent="-285750">
              <a:lnSpc>
                <a:spcPct val="110000"/>
              </a:lnSpc>
              <a:spcBef>
                <a:spcPts val="1000"/>
              </a:spcBef>
              <a:buFont typeface="Arial"/>
              <a:buChar char="•"/>
            </a:pPr>
            <a:endParaRPr lang="en-US">
              <a:latin typeface="Arial"/>
              <a:cs typeface="Arial"/>
            </a:endParaRPr>
          </a:p>
          <a:p>
            <a:pPr marL="285750" indent="-285750">
              <a:lnSpc>
                <a:spcPct val="110000"/>
              </a:lnSpc>
              <a:spcBef>
                <a:spcPts val="1000"/>
              </a:spcBef>
              <a:buFont typeface="Arial"/>
              <a:buChar char="•"/>
            </a:pPr>
            <a:endParaRPr lang="en-US">
              <a:latin typeface="Arial"/>
              <a:cs typeface="Arial"/>
            </a:endParaRPr>
          </a:p>
          <a:p>
            <a:endParaRPr lang="en-GB"/>
          </a:p>
        </p:txBody>
      </p:sp>
    </p:spTree>
    <p:extLst>
      <p:ext uri="{BB962C8B-B14F-4D97-AF65-F5344CB8AC3E}">
        <p14:creationId xmlns:p14="http://schemas.microsoft.com/office/powerpoint/2010/main" val="2896640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DCDF80-A1A2-4EDE-AF27-64414CEC828E}"/>
              </a:ext>
            </a:extLst>
          </p:cNvPr>
          <p:cNvSpPr>
            <a:spLocks noGrp="1"/>
          </p:cNvSpPr>
          <p:nvPr>
            <p:ph type="title"/>
          </p:nvPr>
        </p:nvSpPr>
        <p:spPr>
          <a:xfrm>
            <a:off x="1962509" y="736120"/>
            <a:ext cx="8141897" cy="1193886"/>
          </a:xfrm>
        </p:spPr>
        <p:txBody>
          <a:bodyPr>
            <a:normAutofit/>
          </a:bodyPr>
          <a:lstStyle/>
          <a:p>
            <a:pPr algn="ctr"/>
            <a:r>
              <a:rPr lang="en-US" sz="3600" dirty="0">
                <a:solidFill>
                  <a:schemeClr val="tx2"/>
                </a:solidFill>
                <a:latin typeface="Arial"/>
                <a:ea typeface="+mj-lt"/>
                <a:cs typeface="+mj-lt"/>
              </a:rPr>
              <a:t> </a:t>
            </a:r>
            <a:r>
              <a:rPr lang="en-US" sz="3400" dirty="0">
                <a:solidFill>
                  <a:schemeClr val="tx2"/>
                </a:solidFill>
                <a:latin typeface="Arial"/>
                <a:ea typeface="+mj-lt"/>
                <a:cs typeface="+mj-lt"/>
              </a:rPr>
              <a:t>Side Effects and Contraindications</a:t>
            </a:r>
          </a:p>
        </p:txBody>
      </p:sp>
      <p:sp>
        <p:nvSpPr>
          <p:cNvPr id="3" name="Content Placeholder 2">
            <a:extLst>
              <a:ext uri="{FF2B5EF4-FFF2-40B4-BE49-F238E27FC236}">
                <a16:creationId xmlns:a16="http://schemas.microsoft.com/office/drawing/2014/main" id="{3E92781E-7867-4B81-A40F-1DB81A6A5E12}"/>
              </a:ext>
            </a:extLst>
          </p:cNvPr>
          <p:cNvSpPr>
            <a:spLocks noGrp="1"/>
          </p:cNvSpPr>
          <p:nvPr>
            <p:ph idx="1"/>
          </p:nvPr>
        </p:nvSpPr>
        <p:spPr>
          <a:xfrm>
            <a:off x="709349" y="1771213"/>
            <a:ext cx="10757020" cy="4143359"/>
          </a:xfrm>
        </p:spPr>
        <p:txBody>
          <a:bodyPr vert="horz" lIns="91440" tIns="45720" rIns="91440" bIns="45720" rtlCol="0" anchor="t">
            <a:normAutofit/>
          </a:bodyPr>
          <a:lstStyle/>
          <a:p>
            <a:r>
              <a:rPr lang="en-US" sz="2000">
                <a:solidFill>
                  <a:schemeClr val="tx1"/>
                </a:solidFill>
                <a:latin typeface="Arial"/>
                <a:cs typeface="Arial"/>
              </a:rPr>
              <a:t>Side effect is a secondary undesirable effect from a drug or medical treatment.</a:t>
            </a:r>
          </a:p>
          <a:p>
            <a:r>
              <a:rPr lang="en-US" sz="2000">
                <a:solidFill>
                  <a:schemeClr val="tx1"/>
                </a:solidFill>
                <a:latin typeface="Arial"/>
                <a:cs typeface="Arial"/>
              </a:rPr>
              <a:t>Chiropractic therapy usually has some mild side effects in 23 to 83 percent of the patients. Stiffness, dizziness, light headache, tiredness, and sore muscles are just a few examples of side effects that will pass within 24hr. Slipped disc and stroke are very rare occurrences.</a:t>
            </a:r>
          </a:p>
          <a:p>
            <a:r>
              <a:rPr lang="en-US" sz="2000">
                <a:solidFill>
                  <a:schemeClr val="tx1"/>
                </a:solidFill>
                <a:latin typeface="Arial"/>
                <a:cs typeface="Arial"/>
              </a:rPr>
              <a:t>Contraindications are physical conditions or circumstances that put some people at risk of danger from using a particular medication (National Cancer Institute, 2021).</a:t>
            </a:r>
            <a:endParaRPr lang="en-US" sz="2000">
              <a:solidFill>
                <a:schemeClr val="tx1"/>
              </a:solidFill>
              <a:latin typeface="Arial"/>
              <a:ea typeface="+mn-lt"/>
              <a:cs typeface="Arial"/>
            </a:endParaRPr>
          </a:p>
          <a:p>
            <a:r>
              <a:rPr lang="en-US" sz="2000">
                <a:solidFill>
                  <a:schemeClr val="tx1"/>
                </a:solidFill>
                <a:latin typeface="Arial"/>
                <a:cs typeface="Arial"/>
              </a:rPr>
              <a:t>People with any type of bone cancer, bone marrow diseases, broken bones, osteoporosis and spinal cord abnormalities, should not use chiropractic therapy.</a:t>
            </a:r>
          </a:p>
          <a:p>
            <a:r>
              <a:rPr lang="en-US" sz="2000">
                <a:solidFill>
                  <a:schemeClr val="tx1"/>
                </a:solidFill>
                <a:latin typeface="Arial"/>
                <a:cs typeface="Arial"/>
              </a:rPr>
              <a:t>People using blood thinning medications and steroids are very likely to de advised by their doctor not to use chiropractic therapy (Cancer Research UK, 2019).</a:t>
            </a:r>
          </a:p>
          <a:p>
            <a:endParaRPr lang="en-US" sz="2000">
              <a:solidFill>
                <a:schemeClr val="tx1"/>
              </a:solidFill>
              <a:latin typeface="Arial"/>
              <a:cs typeface="Arial"/>
            </a:endParaRPr>
          </a:p>
          <a:p>
            <a:endParaRPr lang="en-US" sz="2000">
              <a:solidFill>
                <a:schemeClr val="tx1"/>
              </a:solidFill>
              <a:latin typeface="Arial"/>
              <a:cs typeface="Arial"/>
            </a:endParaRPr>
          </a:p>
        </p:txBody>
      </p:sp>
    </p:spTree>
    <p:extLst>
      <p:ext uri="{BB962C8B-B14F-4D97-AF65-F5344CB8AC3E}">
        <p14:creationId xmlns:p14="http://schemas.microsoft.com/office/powerpoint/2010/main" val="3948509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DCDF80-A1A2-4EDE-AF27-64414CEC828E}"/>
              </a:ext>
            </a:extLst>
          </p:cNvPr>
          <p:cNvSpPr>
            <a:spLocks noGrp="1"/>
          </p:cNvSpPr>
          <p:nvPr>
            <p:ph type="title"/>
          </p:nvPr>
        </p:nvSpPr>
        <p:spPr>
          <a:xfrm>
            <a:off x="1171755" y="736120"/>
            <a:ext cx="10068462" cy="1193886"/>
          </a:xfrm>
        </p:spPr>
        <p:txBody>
          <a:bodyPr>
            <a:normAutofit/>
          </a:bodyPr>
          <a:lstStyle/>
          <a:p>
            <a:r>
              <a:rPr lang="en-US" sz="3400" dirty="0">
                <a:solidFill>
                  <a:schemeClr val="tx1"/>
                </a:solidFill>
                <a:latin typeface="Arial"/>
                <a:ea typeface="+mj-lt"/>
                <a:cs typeface="Arial"/>
              </a:rPr>
              <a:t>The effectiveness of Chiropractic - Strengths</a:t>
            </a:r>
            <a:endParaRPr lang="en-US" sz="3400" b="0">
              <a:solidFill>
                <a:schemeClr val="tx1"/>
              </a:solidFill>
              <a:ea typeface="+mj-lt"/>
              <a:cs typeface="+mj-lt"/>
            </a:endParaRPr>
          </a:p>
          <a:p>
            <a:pPr algn="ctr"/>
            <a:endParaRPr lang="en-US" sz="3600" dirty="0">
              <a:solidFill>
                <a:schemeClr val="tx2"/>
              </a:solidFill>
              <a:latin typeface="Arial"/>
              <a:ea typeface="+mj-lt"/>
              <a:cs typeface="+mj-lt"/>
            </a:endParaRPr>
          </a:p>
        </p:txBody>
      </p:sp>
      <p:sp>
        <p:nvSpPr>
          <p:cNvPr id="3" name="Content Placeholder 2">
            <a:extLst>
              <a:ext uri="{FF2B5EF4-FFF2-40B4-BE49-F238E27FC236}">
                <a16:creationId xmlns:a16="http://schemas.microsoft.com/office/drawing/2014/main" id="{3E92781E-7867-4B81-A40F-1DB81A6A5E12}"/>
              </a:ext>
            </a:extLst>
          </p:cNvPr>
          <p:cNvSpPr>
            <a:spLocks noGrp="1"/>
          </p:cNvSpPr>
          <p:nvPr>
            <p:ph idx="1"/>
          </p:nvPr>
        </p:nvSpPr>
        <p:spPr>
          <a:xfrm>
            <a:off x="709349" y="1569930"/>
            <a:ext cx="10757020" cy="4344642"/>
          </a:xfrm>
        </p:spPr>
        <p:txBody>
          <a:bodyPr vert="horz" lIns="91440" tIns="45720" rIns="91440" bIns="45720" rtlCol="0" anchor="t">
            <a:normAutofit/>
          </a:bodyPr>
          <a:lstStyle/>
          <a:p>
            <a:pPr marL="0" indent="0">
              <a:buNone/>
            </a:pPr>
            <a:endParaRPr lang="en-US" sz="2000" b="1" dirty="0">
              <a:latin typeface="Arial"/>
              <a:ea typeface="+mn-lt"/>
              <a:cs typeface="Arial"/>
            </a:endParaRPr>
          </a:p>
          <a:p>
            <a:endParaRPr lang="en-US" sz="2000" dirty="0">
              <a:solidFill>
                <a:schemeClr val="tx1"/>
              </a:solidFill>
              <a:latin typeface="Arial"/>
              <a:cs typeface="Arial"/>
            </a:endParaRPr>
          </a:p>
          <a:p>
            <a:endParaRPr lang="en-US" sz="2000">
              <a:solidFill>
                <a:schemeClr val="tx1"/>
              </a:solidFill>
              <a:latin typeface="Arial"/>
              <a:cs typeface="Arial"/>
            </a:endParaRPr>
          </a:p>
          <a:p>
            <a:endParaRPr lang="en-US" sz="2000">
              <a:solidFill>
                <a:schemeClr val="tx1"/>
              </a:solidFill>
              <a:latin typeface="Arial"/>
              <a:cs typeface="Arial"/>
            </a:endParaRPr>
          </a:p>
        </p:txBody>
      </p:sp>
      <p:sp>
        <p:nvSpPr>
          <p:cNvPr id="4" name="Текстово поле 3">
            <a:extLst>
              <a:ext uri="{FF2B5EF4-FFF2-40B4-BE49-F238E27FC236}">
                <a16:creationId xmlns:a16="http://schemas.microsoft.com/office/drawing/2014/main" id="{346D5DA7-7628-45AA-AEE6-E2082AC8B66F}"/>
              </a:ext>
            </a:extLst>
          </p:cNvPr>
          <p:cNvSpPr txBox="1"/>
          <p:nvPr/>
        </p:nvSpPr>
        <p:spPr>
          <a:xfrm>
            <a:off x="842514" y="1791418"/>
            <a:ext cx="10406331" cy="46063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Bef>
                <a:spcPts val="1000"/>
              </a:spcBef>
              <a:buFont typeface="Arial,Sans-Serif"/>
              <a:buChar char="•"/>
            </a:pPr>
            <a:r>
              <a:rPr lang="en-US" sz="2000" dirty="0">
                <a:latin typeface="Arial"/>
                <a:cs typeface="Arial"/>
              </a:rPr>
              <a:t>Chiropractic has shown to be an effective pain reliever for people ranging from mild neck pain or sports injuries to people with musculoskeletal disorders. </a:t>
            </a:r>
            <a:endParaRPr lang="en-US" sz="2000">
              <a:latin typeface="Arial"/>
              <a:ea typeface="+mn-lt"/>
              <a:cs typeface="+mn-lt"/>
            </a:endParaRPr>
          </a:p>
          <a:p>
            <a:pPr marL="285750" indent="-285750">
              <a:lnSpc>
                <a:spcPct val="150000"/>
              </a:lnSpc>
              <a:spcBef>
                <a:spcPts val="1000"/>
              </a:spcBef>
              <a:buFont typeface="Arial,Sans-Serif"/>
              <a:buChar char="•"/>
            </a:pPr>
            <a:r>
              <a:rPr lang="en-US" sz="2000" dirty="0">
                <a:latin typeface="Arial"/>
                <a:cs typeface="Arial"/>
              </a:rPr>
              <a:t>The results of these trials have shown that most patients showed positive changes that improved their general health and quality of life. </a:t>
            </a:r>
            <a:endParaRPr lang="en-US" sz="2000">
              <a:latin typeface="Arial"/>
              <a:ea typeface="+mn-lt"/>
              <a:cs typeface="+mn-lt"/>
            </a:endParaRPr>
          </a:p>
          <a:p>
            <a:pPr marL="285750" indent="-285750">
              <a:lnSpc>
                <a:spcPct val="150000"/>
              </a:lnSpc>
              <a:spcBef>
                <a:spcPts val="1000"/>
              </a:spcBef>
              <a:buFont typeface="Arial,Sans-Serif"/>
              <a:buChar char="•"/>
            </a:pPr>
            <a:r>
              <a:rPr lang="en-US" sz="2000" dirty="0">
                <a:latin typeface="Arial"/>
                <a:cs typeface="Arial"/>
              </a:rPr>
              <a:t>Many people who have treatments of chiropractic only experience mild side effects such as: stiffness or tiredness, which pass in a few days. </a:t>
            </a:r>
            <a:endParaRPr lang="en-US" sz="2000">
              <a:latin typeface="Arial"/>
              <a:ea typeface="+mn-lt"/>
              <a:cs typeface="+mn-lt"/>
            </a:endParaRPr>
          </a:p>
          <a:p>
            <a:pPr>
              <a:lnSpc>
                <a:spcPct val="150000"/>
              </a:lnSpc>
              <a:spcBef>
                <a:spcPts val="1000"/>
              </a:spcBef>
            </a:pPr>
            <a:r>
              <a:rPr lang="en-US" sz="2000" dirty="0">
                <a:latin typeface="Arial"/>
                <a:cs typeface="Arial"/>
              </a:rPr>
              <a:t>   This suggests that chiropractic can be an effective form of complementary therapy.</a:t>
            </a:r>
            <a:endParaRPr lang="en-US" sz="2000">
              <a:latin typeface="Arial"/>
              <a:ea typeface="+mn-lt"/>
              <a:cs typeface="+mn-lt"/>
            </a:endParaRPr>
          </a:p>
          <a:p>
            <a:pPr>
              <a:lnSpc>
                <a:spcPct val="150000"/>
              </a:lnSpc>
              <a:spcBef>
                <a:spcPts val="1000"/>
              </a:spcBef>
            </a:pPr>
            <a:endParaRPr lang="en-US" sz="2000" dirty="0">
              <a:latin typeface="Arial"/>
              <a:ea typeface="+mn-lt"/>
              <a:cs typeface="+mn-lt"/>
            </a:endParaRPr>
          </a:p>
          <a:p>
            <a:pPr algn="l"/>
            <a:endParaRPr lang="bg-BG" sz="2000" dirty="0">
              <a:latin typeface="Arial"/>
              <a:cs typeface="Arial"/>
            </a:endParaRPr>
          </a:p>
        </p:txBody>
      </p:sp>
    </p:spTree>
    <p:extLst>
      <p:ext uri="{BB962C8B-B14F-4D97-AF65-F5344CB8AC3E}">
        <p14:creationId xmlns:p14="http://schemas.microsoft.com/office/powerpoint/2010/main" val="33435380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92781E-7867-4B81-A40F-1DB81A6A5E12}"/>
              </a:ext>
            </a:extLst>
          </p:cNvPr>
          <p:cNvSpPr>
            <a:spLocks noGrp="1"/>
          </p:cNvSpPr>
          <p:nvPr>
            <p:ph idx="1"/>
          </p:nvPr>
        </p:nvSpPr>
        <p:spPr>
          <a:xfrm>
            <a:off x="709349" y="1569930"/>
            <a:ext cx="10757020" cy="4344642"/>
          </a:xfrm>
        </p:spPr>
        <p:txBody>
          <a:bodyPr vert="horz" lIns="91440" tIns="45720" rIns="91440" bIns="45720" rtlCol="0" anchor="t">
            <a:normAutofit/>
          </a:bodyPr>
          <a:lstStyle/>
          <a:p>
            <a:pPr marL="0" indent="0">
              <a:buNone/>
            </a:pPr>
            <a:endParaRPr lang="en-US" sz="2000" b="1" dirty="0">
              <a:latin typeface="Arial"/>
              <a:ea typeface="+mn-lt"/>
              <a:cs typeface="Arial"/>
            </a:endParaRPr>
          </a:p>
          <a:p>
            <a:endParaRPr lang="en-US" sz="2000" dirty="0">
              <a:solidFill>
                <a:schemeClr val="tx1"/>
              </a:solidFill>
              <a:latin typeface="Arial"/>
              <a:cs typeface="Arial"/>
            </a:endParaRPr>
          </a:p>
          <a:p>
            <a:endParaRPr lang="en-US" sz="2000">
              <a:solidFill>
                <a:schemeClr val="tx1"/>
              </a:solidFill>
              <a:latin typeface="Arial"/>
              <a:cs typeface="Arial"/>
            </a:endParaRPr>
          </a:p>
          <a:p>
            <a:endParaRPr lang="en-US" sz="2000">
              <a:solidFill>
                <a:schemeClr val="tx1"/>
              </a:solidFill>
              <a:latin typeface="Arial"/>
              <a:cs typeface="Arial"/>
            </a:endParaRPr>
          </a:p>
        </p:txBody>
      </p:sp>
      <p:sp>
        <p:nvSpPr>
          <p:cNvPr id="4" name="Текстово поле 3">
            <a:extLst>
              <a:ext uri="{FF2B5EF4-FFF2-40B4-BE49-F238E27FC236}">
                <a16:creationId xmlns:a16="http://schemas.microsoft.com/office/drawing/2014/main" id="{346D5DA7-7628-45AA-AEE6-E2082AC8B66F}"/>
              </a:ext>
            </a:extLst>
          </p:cNvPr>
          <p:cNvSpPr txBox="1"/>
          <p:nvPr/>
        </p:nvSpPr>
        <p:spPr>
          <a:xfrm>
            <a:off x="842514" y="1791418"/>
            <a:ext cx="10406331" cy="39851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Bef>
                <a:spcPts val="1000"/>
              </a:spcBef>
              <a:buFont typeface="Arial"/>
              <a:buChar char="•"/>
            </a:pPr>
            <a:r>
              <a:rPr lang="en-US" sz="2000" dirty="0">
                <a:latin typeface="Arial"/>
                <a:cs typeface="Arial"/>
              </a:rPr>
              <a:t>However, while chiropractic is a pain reliever, it is not often effective on its own as a cure for more moderate pain or for people with musculoskeletal disorders. (UK Health Centre, 2021).</a:t>
            </a:r>
            <a:endParaRPr lang="en-US" sz="2000" dirty="0">
              <a:ea typeface="+mn-lt"/>
              <a:cs typeface="+mn-lt"/>
            </a:endParaRPr>
          </a:p>
          <a:p>
            <a:pPr marL="285750" indent="-285750">
              <a:lnSpc>
                <a:spcPct val="150000"/>
              </a:lnSpc>
              <a:spcBef>
                <a:spcPts val="1000"/>
              </a:spcBef>
              <a:buFont typeface="Arial"/>
              <a:buChar char="•"/>
            </a:pPr>
            <a:r>
              <a:rPr lang="en-US" sz="2000" dirty="0">
                <a:latin typeface="Arial"/>
                <a:cs typeface="Arial"/>
              </a:rPr>
              <a:t>In these cases, doctors agreed that further testing should be done and that chiropractic treatments should be tried alongside more practical medical treatment. One study specifically stated that ‘’adding chiropractic care to usual medical care resulted in better participant outcomes’’. (Christine Goertz, DC, PhD and Ian Coulter, PhD, 2019).</a:t>
            </a:r>
            <a:endParaRPr lang="en-US" sz="2000" dirty="0">
              <a:ea typeface="+mn-lt"/>
              <a:cs typeface="+mn-lt"/>
            </a:endParaRPr>
          </a:p>
          <a:p>
            <a:pPr marL="285750" indent="-285750" algn="l">
              <a:lnSpc>
                <a:spcPct val="150000"/>
              </a:lnSpc>
              <a:spcBef>
                <a:spcPts val="1000"/>
              </a:spcBef>
              <a:buFont typeface="Arial,Sans-Serif"/>
              <a:buChar char="•"/>
            </a:pPr>
            <a:endParaRPr lang="en-US" sz="2000" dirty="0">
              <a:latin typeface="Arial"/>
              <a:cs typeface="Arial"/>
            </a:endParaRPr>
          </a:p>
        </p:txBody>
      </p:sp>
      <p:sp>
        <p:nvSpPr>
          <p:cNvPr id="6" name="Заглавие 5">
            <a:extLst>
              <a:ext uri="{FF2B5EF4-FFF2-40B4-BE49-F238E27FC236}">
                <a16:creationId xmlns:a16="http://schemas.microsoft.com/office/drawing/2014/main" id="{A7AD15C0-F177-4D4C-9C08-D365D1F6A210}"/>
              </a:ext>
            </a:extLst>
          </p:cNvPr>
          <p:cNvSpPr>
            <a:spLocks noGrp="1"/>
          </p:cNvSpPr>
          <p:nvPr>
            <p:ph type="title"/>
          </p:nvPr>
        </p:nvSpPr>
        <p:spPr>
          <a:xfrm>
            <a:off x="751936" y="998363"/>
            <a:ext cx="10716883" cy="865488"/>
          </a:xfrm>
        </p:spPr>
        <p:txBody>
          <a:bodyPr vert="horz" lIns="91440" tIns="45720" rIns="91440" bIns="45720" rtlCol="0" anchor="ctr">
            <a:noAutofit/>
          </a:bodyPr>
          <a:lstStyle/>
          <a:p>
            <a:pPr algn="ctr"/>
            <a:r>
              <a:rPr lang="en-US" sz="3400" dirty="0">
                <a:solidFill>
                  <a:schemeClr val="tx1"/>
                </a:solidFill>
                <a:latin typeface="Arial"/>
                <a:cs typeface="Arial"/>
              </a:rPr>
              <a:t>The effectiveness of Chiropractic - Weaknesses</a:t>
            </a:r>
            <a:endParaRPr lang="bg-BG" sz="3400" b="0">
              <a:solidFill>
                <a:schemeClr val="tx1"/>
              </a:solidFill>
              <a:ea typeface="+mj-lt"/>
              <a:cs typeface="+mj-lt"/>
            </a:endParaRPr>
          </a:p>
          <a:p>
            <a:endParaRPr lang="bg-BG" sz="3600" dirty="0">
              <a:solidFill>
                <a:schemeClr val="tx1"/>
              </a:solidFill>
            </a:endParaRPr>
          </a:p>
        </p:txBody>
      </p:sp>
    </p:spTree>
    <p:extLst>
      <p:ext uri="{BB962C8B-B14F-4D97-AF65-F5344CB8AC3E}">
        <p14:creationId xmlns:p14="http://schemas.microsoft.com/office/powerpoint/2010/main" val="1522981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92781E-7867-4B81-A40F-1DB81A6A5E12}"/>
              </a:ext>
            </a:extLst>
          </p:cNvPr>
          <p:cNvSpPr>
            <a:spLocks noGrp="1"/>
          </p:cNvSpPr>
          <p:nvPr>
            <p:ph idx="1"/>
          </p:nvPr>
        </p:nvSpPr>
        <p:spPr>
          <a:xfrm>
            <a:off x="709349" y="1569930"/>
            <a:ext cx="10757020" cy="4344642"/>
          </a:xfrm>
        </p:spPr>
        <p:txBody>
          <a:bodyPr vert="horz" lIns="91440" tIns="45720" rIns="91440" bIns="45720" rtlCol="0" anchor="t">
            <a:normAutofit/>
          </a:bodyPr>
          <a:lstStyle/>
          <a:p>
            <a:pPr marL="0" indent="0">
              <a:buNone/>
            </a:pPr>
            <a:endParaRPr lang="en-US" sz="2000" b="1" dirty="0">
              <a:latin typeface="Arial"/>
              <a:ea typeface="+mn-lt"/>
              <a:cs typeface="Arial"/>
            </a:endParaRPr>
          </a:p>
          <a:p>
            <a:endParaRPr lang="en-US" sz="2000" dirty="0">
              <a:solidFill>
                <a:schemeClr val="tx1"/>
              </a:solidFill>
              <a:latin typeface="Arial"/>
              <a:cs typeface="Arial"/>
            </a:endParaRPr>
          </a:p>
          <a:p>
            <a:endParaRPr lang="en-US" sz="2000">
              <a:solidFill>
                <a:schemeClr val="tx1"/>
              </a:solidFill>
              <a:latin typeface="Arial"/>
              <a:cs typeface="Arial"/>
            </a:endParaRPr>
          </a:p>
          <a:p>
            <a:endParaRPr lang="en-US" sz="2000">
              <a:solidFill>
                <a:schemeClr val="tx1"/>
              </a:solidFill>
              <a:latin typeface="Arial"/>
              <a:cs typeface="Arial"/>
            </a:endParaRPr>
          </a:p>
        </p:txBody>
      </p:sp>
      <p:sp>
        <p:nvSpPr>
          <p:cNvPr id="4" name="Текстово поле 3">
            <a:extLst>
              <a:ext uri="{FF2B5EF4-FFF2-40B4-BE49-F238E27FC236}">
                <a16:creationId xmlns:a16="http://schemas.microsoft.com/office/drawing/2014/main" id="{346D5DA7-7628-45AA-AEE6-E2082AC8B66F}"/>
              </a:ext>
            </a:extLst>
          </p:cNvPr>
          <p:cNvSpPr txBox="1"/>
          <p:nvPr/>
        </p:nvSpPr>
        <p:spPr>
          <a:xfrm>
            <a:off x="655608" y="1705154"/>
            <a:ext cx="6840746" cy="63088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spcBef>
                <a:spcPts val="1000"/>
              </a:spcBef>
              <a:buFont typeface="Arial"/>
              <a:buChar char="•"/>
            </a:pPr>
            <a:r>
              <a:rPr lang="en-US" sz="2000" dirty="0">
                <a:latin typeface="Arial"/>
                <a:cs typeface="Arial"/>
              </a:rPr>
              <a:t>Chiropractic is the most effective treatment for mild upper or lower extremity pain and is only a pain reliever for people with musculoskeletal disorders. Chiropractic treatment could be used alongside practical treatment, but it is not a long-term treatment on its own. </a:t>
            </a:r>
            <a:endParaRPr lang="bg-BG" sz="2000" dirty="0">
              <a:ea typeface="+mn-lt"/>
              <a:cs typeface="+mn-lt"/>
            </a:endParaRPr>
          </a:p>
          <a:p>
            <a:pPr marL="285750" indent="-285750">
              <a:lnSpc>
                <a:spcPct val="150000"/>
              </a:lnSpc>
              <a:spcBef>
                <a:spcPts val="1000"/>
              </a:spcBef>
              <a:buFont typeface="Arial"/>
              <a:buChar char="•"/>
            </a:pPr>
            <a:r>
              <a:rPr lang="en-US" sz="2000" dirty="0">
                <a:latin typeface="Arial"/>
                <a:cs typeface="Arial"/>
              </a:rPr>
              <a:t>Further studies using a more robust methodology are needed to investigate the efficacy and cost-effectiveness of introducing chiropractic care into publicly funded health care facilities.</a:t>
            </a:r>
            <a:endParaRPr lang="bg-BG" sz="2000" dirty="0">
              <a:ea typeface="+mn-lt"/>
              <a:cs typeface="+mn-lt"/>
            </a:endParaRPr>
          </a:p>
          <a:p>
            <a:pPr marL="285750" indent="-285750">
              <a:lnSpc>
                <a:spcPct val="110000"/>
              </a:lnSpc>
              <a:spcBef>
                <a:spcPts val="1000"/>
              </a:spcBef>
              <a:buFont typeface="Arial"/>
              <a:buChar char="•"/>
            </a:pPr>
            <a:endParaRPr lang="en-US" sz="2000" dirty="0">
              <a:ea typeface="+mn-lt"/>
              <a:cs typeface="+mn-lt"/>
            </a:endParaRPr>
          </a:p>
          <a:p>
            <a:pPr marL="285750" indent="-285750">
              <a:lnSpc>
                <a:spcPct val="110000"/>
              </a:lnSpc>
              <a:spcBef>
                <a:spcPts val="1000"/>
              </a:spcBef>
              <a:buFont typeface="Arial"/>
              <a:buChar char="•"/>
            </a:pPr>
            <a:endParaRPr lang="en-US" sz="2000" dirty="0">
              <a:ea typeface="+mn-lt"/>
              <a:cs typeface="+mn-lt"/>
            </a:endParaRPr>
          </a:p>
          <a:p>
            <a:pPr>
              <a:lnSpc>
                <a:spcPct val="110000"/>
              </a:lnSpc>
              <a:spcBef>
                <a:spcPts val="1000"/>
              </a:spcBef>
            </a:pPr>
            <a:endParaRPr lang="en-US" sz="2000" dirty="0">
              <a:ea typeface="+mn-lt"/>
              <a:cs typeface="+mn-lt"/>
            </a:endParaRPr>
          </a:p>
          <a:p>
            <a:pPr>
              <a:lnSpc>
                <a:spcPct val="150000"/>
              </a:lnSpc>
              <a:spcBef>
                <a:spcPts val="1000"/>
              </a:spcBef>
            </a:pPr>
            <a:endParaRPr lang="en-US" sz="2000" dirty="0">
              <a:latin typeface="Arial"/>
              <a:cs typeface="Arial"/>
            </a:endParaRPr>
          </a:p>
        </p:txBody>
      </p:sp>
      <p:sp>
        <p:nvSpPr>
          <p:cNvPr id="6" name="Заглавие 5">
            <a:extLst>
              <a:ext uri="{FF2B5EF4-FFF2-40B4-BE49-F238E27FC236}">
                <a16:creationId xmlns:a16="http://schemas.microsoft.com/office/drawing/2014/main" id="{A7AD15C0-F177-4D4C-9C08-D365D1F6A210}"/>
              </a:ext>
            </a:extLst>
          </p:cNvPr>
          <p:cNvSpPr>
            <a:spLocks noGrp="1"/>
          </p:cNvSpPr>
          <p:nvPr>
            <p:ph type="title"/>
          </p:nvPr>
        </p:nvSpPr>
        <p:spPr>
          <a:xfrm>
            <a:off x="751936" y="998363"/>
            <a:ext cx="10716883" cy="865488"/>
          </a:xfrm>
        </p:spPr>
        <p:txBody>
          <a:bodyPr vert="horz" lIns="91440" tIns="45720" rIns="91440" bIns="45720" rtlCol="0" anchor="ctr">
            <a:noAutofit/>
          </a:bodyPr>
          <a:lstStyle/>
          <a:p>
            <a:pPr algn="ctr"/>
            <a:r>
              <a:rPr lang="en-US" sz="3400" dirty="0">
                <a:solidFill>
                  <a:schemeClr val="tx2"/>
                </a:solidFill>
                <a:latin typeface="Arial"/>
                <a:cs typeface="Arial"/>
              </a:rPr>
              <a:t>The effectiveness of Chiropractic</a:t>
            </a:r>
            <a:endParaRPr lang="en-US" sz="3400" b="0">
              <a:solidFill>
                <a:schemeClr val="tx2"/>
              </a:solidFill>
              <a:ea typeface="+mj-lt"/>
              <a:cs typeface="+mj-lt"/>
            </a:endParaRPr>
          </a:p>
          <a:p>
            <a:endParaRPr lang="en-US" sz="3600" dirty="0">
              <a:solidFill>
                <a:schemeClr val="tx1"/>
              </a:solidFill>
              <a:latin typeface="Arial"/>
              <a:cs typeface="Arial"/>
            </a:endParaRPr>
          </a:p>
        </p:txBody>
      </p:sp>
      <p:pic>
        <p:nvPicPr>
          <p:cNvPr id="2" name="Picture 4" descr="A picture containing person&#10;&#10;Description automatically generated">
            <a:extLst>
              <a:ext uri="{FF2B5EF4-FFF2-40B4-BE49-F238E27FC236}">
                <a16:creationId xmlns:a16="http://schemas.microsoft.com/office/drawing/2014/main" id="{B8AB62E3-9F45-41FF-B8D7-575EC25C4A82}"/>
              </a:ext>
            </a:extLst>
          </p:cNvPr>
          <p:cNvPicPr>
            <a:picLocks noChangeAspect="1"/>
          </p:cNvPicPr>
          <p:nvPr/>
        </p:nvPicPr>
        <p:blipFill>
          <a:blip r:embed="rId3"/>
          <a:stretch>
            <a:fillRect/>
          </a:stretch>
        </p:blipFill>
        <p:spPr>
          <a:xfrm>
            <a:off x="7484853" y="1702649"/>
            <a:ext cx="3907701" cy="3467077"/>
          </a:xfrm>
          <a:prstGeom prst="rect">
            <a:avLst/>
          </a:prstGeom>
        </p:spPr>
      </p:pic>
    </p:spTree>
    <p:extLst>
      <p:ext uri="{BB962C8B-B14F-4D97-AF65-F5344CB8AC3E}">
        <p14:creationId xmlns:p14="http://schemas.microsoft.com/office/powerpoint/2010/main" val="2518648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708803" y="727374"/>
            <a:ext cx="10932543" cy="5460970"/>
          </a:xfrm>
        </p:spPr>
        <p:txBody>
          <a:bodyPr vert="horz" lIns="91440" tIns="45720" rIns="91440" bIns="45720" rtlCol="0" anchor="t">
            <a:normAutofit/>
          </a:bodyPr>
          <a:lstStyle/>
          <a:p>
            <a:pPr marL="0" indent="0" algn="ctr">
              <a:lnSpc>
                <a:spcPct val="100000"/>
              </a:lnSpc>
              <a:spcBef>
                <a:spcPts val="0"/>
              </a:spcBef>
              <a:buNone/>
            </a:pPr>
            <a:endParaRPr lang="bg-BG" sz="3200" b="1" noProof="1">
              <a:solidFill>
                <a:schemeClr val="tx1"/>
              </a:solidFill>
              <a:latin typeface="Arial"/>
              <a:ea typeface="+mn-lt"/>
              <a:cs typeface="+mn-lt"/>
            </a:endParaRPr>
          </a:p>
          <a:p>
            <a:pPr marL="0" indent="0" algn="ctr">
              <a:lnSpc>
                <a:spcPct val="100000"/>
              </a:lnSpc>
              <a:spcBef>
                <a:spcPts val="0"/>
              </a:spcBef>
              <a:buNone/>
            </a:pPr>
            <a:endParaRPr lang="bg-BG" sz="3200" b="1" noProof="1">
              <a:solidFill>
                <a:schemeClr val="tx1"/>
              </a:solidFill>
              <a:latin typeface="Arial"/>
              <a:ea typeface="+mn-lt"/>
              <a:cs typeface="+mn-lt"/>
            </a:endParaRPr>
          </a:p>
          <a:p>
            <a:pPr marL="0" indent="0" algn="ctr">
              <a:lnSpc>
                <a:spcPct val="100000"/>
              </a:lnSpc>
              <a:spcBef>
                <a:spcPts val="0"/>
              </a:spcBef>
              <a:buNone/>
            </a:pPr>
            <a:r>
              <a:rPr lang="bg-BG" sz="3200" b="1" noProof="1">
                <a:solidFill>
                  <a:schemeClr val="tx1"/>
                </a:solidFill>
                <a:latin typeface="Arial"/>
                <a:ea typeface="+mn-lt"/>
                <a:cs typeface="+mn-lt"/>
              </a:rPr>
              <a:t>Explanation of Chiropractic Adjustment</a:t>
            </a:r>
            <a:endParaRPr lang="bg-BG" b="1" noProof="1">
              <a:solidFill>
                <a:schemeClr val="tx1"/>
              </a:solidFill>
              <a:latin typeface="Arial"/>
              <a:ea typeface="+mn-lt"/>
              <a:cs typeface="Arial"/>
            </a:endParaRPr>
          </a:p>
          <a:p>
            <a:pPr marL="0" indent="0">
              <a:lnSpc>
                <a:spcPct val="100000"/>
              </a:lnSpc>
              <a:spcBef>
                <a:spcPts val="0"/>
              </a:spcBef>
              <a:buNone/>
            </a:pPr>
            <a:endParaRPr lang="bg-BG" noProof="1">
              <a:solidFill>
                <a:schemeClr val="tx1"/>
              </a:solidFill>
              <a:latin typeface="Arial"/>
              <a:ea typeface="+mn-lt"/>
              <a:cs typeface="+mn-lt"/>
            </a:endParaRPr>
          </a:p>
          <a:p>
            <a:pPr marL="0" indent="0">
              <a:lnSpc>
                <a:spcPct val="100000"/>
              </a:lnSpc>
              <a:spcBef>
                <a:spcPts val="0"/>
              </a:spcBef>
              <a:buNone/>
            </a:pPr>
            <a:endParaRPr lang="bg-BG" noProof="1">
              <a:solidFill>
                <a:schemeClr val="tx1"/>
              </a:solidFill>
              <a:latin typeface="Arial"/>
              <a:ea typeface="+mn-lt"/>
              <a:cs typeface="+mn-lt"/>
            </a:endParaRPr>
          </a:p>
          <a:p>
            <a:pPr marL="0" indent="0">
              <a:lnSpc>
                <a:spcPct val="100000"/>
              </a:lnSpc>
              <a:spcBef>
                <a:spcPts val="0"/>
              </a:spcBef>
              <a:buNone/>
            </a:pPr>
            <a:r>
              <a:rPr lang="bg-BG" noProof="1">
                <a:solidFill>
                  <a:schemeClr val="tx1"/>
                </a:solidFill>
                <a:latin typeface="Arial"/>
                <a:ea typeface="+mn-lt"/>
                <a:cs typeface="+mn-lt"/>
              </a:rPr>
              <a:t>                https://www.youtube.com/watch?v=j-jVyAY0WcA</a:t>
            </a:r>
            <a:endParaRPr lang="bg-BG" dirty="0">
              <a:solidFill>
                <a:schemeClr val="tx1"/>
              </a:solidFill>
              <a:latin typeface="Arial"/>
              <a:cs typeface="Arial"/>
            </a:endParaRPr>
          </a:p>
          <a:p>
            <a:pPr marL="0" indent="0">
              <a:lnSpc>
                <a:spcPct val="100000"/>
              </a:lnSpc>
              <a:spcBef>
                <a:spcPts val="0"/>
              </a:spcBef>
              <a:buNone/>
            </a:pPr>
            <a:endParaRPr lang="bg-BG" noProof="1">
              <a:solidFill>
                <a:srgbClr val="000000"/>
              </a:solidFill>
              <a:latin typeface="Arial"/>
              <a:cs typeface="Arial"/>
            </a:endParaRPr>
          </a:p>
          <a:p>
            <a:pPr marL="0" indent="0">
              <a:buNone/>
            </a:pPr>
            <a:endParaRPr lang="bg-BG" dirty="0"/>
          </a:p>
        </p:txBody>
      </p:sp>
    </p:spTree>
    <p:extLst>
      <p:ext uri="{BB962C8B-B14F-4D97-AF65-F5344CB8AC3E}">
        <p14:creationId xmlns:p14="http://schemas.microsoft.com/office/powerpoint/2010/main" val="24115009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2">
            <a:extLst>
              <a:ext uri="{FF2B5EF4-FFF2-40B4-BE49-F238E27FC236}">
                <a16:creationId xmlns:a16="http://schemas.microsoft.com/office/drawing/2014/main" id="{3B6A4C79-62F0-4DFD-A156-0F1AB7D268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0"/>
            <a:ext cx="1219199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4">
            <a:extLst>
              <a:ext uri="{FF2B5EF4-FFF2-40B4-BE49-F238E27FC236}">
                <a16:creationId xmlns:a16="http://schemas.microsoft.com/office/drawing/2014/main" id="{7F7FF257-5D01-4829-AD0B-B2D6076B34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AD754AC1-5FC7-4FA2-A776-AB01D5C6C916}"/>
              </a:ext>
            </a:extLst>
          </p:cNvPr>
          <p:cNvSpPr>
            <a:spLocks noGrp="1"/>
          </p:cNvSpPr>
          <p:nvPr>
            <p:ph idx="1"/>
          </p:nvPr>
        </p:nvSpPr>
        <p:spPr>
          <a:xfrm>
            <a:off x="708803" y="727374"/>
            <a:ext cx="10932543" cy="5460970"/>
          </a:xfrm>
        </p:spPr>
        <p:txBody>
          <a:bodyPr vert="horz" lIns="91440" tIns="45720" rIns="91440" bIns="45720" rtlCol="0" anchor="t">
            <a:normAutofit/>
          </a:bodyPr>
          <a:lstStyle/>
          <a:p>
            <a:pPr marL="0" indent="0" algn="ctr">
              <a:lnSpc>
                <a:spcPct val="100000"/>
              </a:lnSpc>
              <a:spcBef>
                <a:spcPts val="0"/>
              </a:spcBef>
              <a:buNone/>
            </a:pPr>
            <a:endParaRPr lang="bg-BG" b="1" noProof="1">
              <a:solidFill>
                <a:schemeClr val="tx1"/>
              </a:solidFill>
              <a:latin typeface="Arial"/>
              <a:ea typeface="+mn-lt"/>
              <a:cs typeface="Arial"/>
            </a:endParaRPr>
          </a:p>
          <a:p>
            <a:pPr marL="0" indent="0" algn="ctr">
              <a:lnSpc>
                <a:spcPct val="100000"/>
              </a:lnSpc>
              <a:spcBef>
                <a:spcPts val="0"/>
              </a:spcBef>
              <a:buNone/>
            </a:pPr>
            <a:r>
              <a:rPr lang="bg-BG" sz="3200" b="1" noProof="1">
                <a:solidFill>
                  <a:schemeClr val="tx1"/>
                </a:solidFill>
                <a:latin typeface="Arial"/>
                <a:ea typeface="+mn-lt"/>
                <a:cs typeface="Arial"/>
              </a:rPr>
              <a:t>Questions</a:t>
            </a:r>
          </a:p>
          <a:p>
            <a:pPr marL="0" indent="0" algn="ctr">
              <a:lnSpc>
                <a:spcPct val="100000"/>
              </a:lnSpc>
              <a:spcBef>
                <a:spcPts val="0"/>
              </a:spcBef>
              <a:buNone/>
            </a:pPr>
            <a:endParaRPr lang="bg-BG" b="1" noProof="1">
              <a:solidFill>
                <a:schemeClr val="tx1"/>
              </a:solidFill>
              <a:latin typeface="Arial"/>
              <a:cs typeface="Arial"/>
            </a:endParaRPr>
          </a:p>
          <a:p>
            <a:pPr marL="342900" indent="-342900">
              <a:lnSpc>
                <a:spcPct val="150000"/>
              </a:lnSpc>
              <a:spcBef>
                <a:spcPts val="0"/>
              </a:spcBef>
              <a:buAutoNum type="arabicPeriod"/>
            </a:pPr>
            <a:r>
              <a:rPr lang="bg-BG" sz="2000" noProof="1">
                <a:solidFill>
                  <a:schemeClr val="tx1"/>
                </a:solidFill>
                <a:latin typeface="Arial"/>
                <a:cs typeface="Arial"/>
              </a:rPr>
              <a:t>Are the chiropractors medical doctors? </a:t>
            </a:r>
          </a:p>
          <a:p>
            <a:pPr marL="342900" indent="-342900">
              <a:lnSpc>
                <a:spcPct val="150000"/>
              </a:lnSpc>
              <a:spcBef>
                <a:spcPts val="0"/>
              </a:spcBef>
              <a:buAutoNum type="arabicPeriod"/>
            </a:pPr>
            <a:r>
              <a:rPr lang="bg-BG" sz="2000" noProof="1">
                <a:solidFill>
                  <a:schemeClr val="tx1"/>
                </a:solidFill>
                <a:latin typeface="Arial"/>
                <a:cs typeface="Arial"/>
              </a:rPr>
              <a:t>Do the chiropractors need a degree? </a:t>
            </a:r>
          </a:p>
          <a:p>
            <a:pPr marL="342900" indent="-342900">
              <a:lnSpc>
                <a:spcPct val="150000"/>
              </a:lnSpc>
              <a:spcBef>
                <a:spcPts val="0"/>
              </a:spcBef>
              <a:buAutoNum type="arabicPeriod"/>
            </a:pPr>
            <a:r>
              <a:rPr lang="bg-BG" sz="2000" noProof="1">
                <a:solidFill>
                  <a:schemeClr val="tx1"/>
                </a:solidFill>
                <a:latin typeface="Arial"/>
                <a:cs typeface="Arial"/>
              </a:rPr>
              <a:t>Are chiropractors regulated in United Kingdom? </a:t>
            </a:r>
            <a:endParaRPr lang="bg-BG" sz="2000" b="1" noProof="1">
              <a:solidFill>
                <a:schemeClr val="tx1"/>
              </a:solidFill>
              <a:latin typeface="Arial"/>
              <a:cs typeface="Arial"/>
            </a:endParaRPr>
          </a:p>
          <a:p>
            <a:pPr marL="342900" indent="-342900">
              <a:lnSpc>
                <a:spcPct val="150000"/>
              </a:lnSpc>
              <a:spcBef>
                <a:spcPts val="0"/>
              </a:spcBef>
              <a:buAutoNum type="arabicPeriod"/>
            </a:pPr>
            <a:r>
              <a:rPr lang="bg-BG" sz="2000" noProof="1">
                <a:solidFill>
                  <a:schemeClr val="tx1"/>
                </a:solidFill>
                <a:latin typeface="Arial"/>
                <a:cs typeface="Arial"/>
              </a:rPr>
              <a:t>Can pregnant women use Chiropractic adjustmant? </a:t>
            </a:r>
            <a:endParaRPr lang="bg-BG" sz="2000" b="1" noProof="1">
              <a:solidFill>
                <a:schemeClr val="tx1"/>
              </a:solidFill>
              <a:latin typeface="Arial"/>
              <a:cs typeface="Arial"/>
            </a:endParaRPr>
          </a:p>
          <a:p>
            <a:pPr marL="342900" indent="-342900">
              <a:lnSpc>
                <a:spcPct val="150000"/>
              </a:lnSpc>
              <a:spcBef>
                <a:spcPts val="0"/>
              </a:spcBef>
              <a:buAutoNum type="arabicPeriod"/>
            </a:pPr>
            <a:r>
              <a:rPr lang="bg-BG" sz="2000" noProof="1">
                <a:solidFill>
                  <a:schemeClr val="tx1"/>
                </a:solidFill>
                <a:latin typeface="Arial"/>
                <a:cs typeface="Arial"/>
              </a:rPr>
              <a:t>Is Ciropractic care suitable for babies and kids? </a:t>
            </a:r>
            <a:endParaRPr lang="bg-BG" sz="2000" b="1" noProof="1">
              <a:solidFill>
                <a:schemeClr val="tx1"/>
              </a:solidFill>
              <a:latin typeface="Arial"/>
              <a:cs typeface="Arial"/>
            </a:endParaRPr>
          </a:p>
          <a:p>
            <a:pPr marL="342900" indent="-342900">
              <a:lnSpc>
                <a:spcPct val="150000"/>
              </a:lnSpc>
              <a:spcBef>
                <a:spcPts val="0"/>
              </a:spcBef>
              <a:buAutoNum type="arabicPeriod"/>
            </a:pPr>
            <a:r>
              <a:rPr lang="bg-BG" sz="2000" noProof="1">
                <a:solidFill>
                  <a:schemeClr val="tx1"/>
                </a:solidFill>
                <a:latin typeface="Arial"/>
                <a:cs typeface="Arial"/>
              </a:rPr>
              <a:t>Is it funded by NHS?</a:t>
            </a:r>
            <a:endParaRPr lang="bg-BG" sz="2000" b="1" noProof="1">
              <a:solidFill>
                <a:schemeClr val="tx1"/>
              </a:solidFill>
              <a:latin typeface="Arial"/>
              <a:cs typeface="Arial"/>
            </a:endParaRPr>
          </a:p>
          <a:p>
            <a:pPr marL="342900" indent="-342900">
              <a:lnSpc>
                <a:spcPct val="150000"/>
              </a:lnSpc>
              <a:spcBef>
                <a:spcPts val="0"/>
              </a:spcBef>
              <a:buAutoNum type="arabicPeriod"/>
            </a:pPr>
            <a:r>
              <a:rPr lang="bg-BG" sz="2000" noProof="1">
                <a:solidFill>
                  <a:schemeClr val="tx1"/>
                </a:solidFill>
                <a:latin typeface="Arial"/>
                <a:cs typeface="Arial"/>
              </a:rPr>
              <a:t>How many years of education does it take to become a Chiropractor in UK? </a:t>
            </a:r>
            <a:endParaRPr lang="bg-BG" sz="2000" b="1" noProof="1">
              <a:solidFill>
                <a:schemeClr val="tx1"/>
              </a:solidFill>
              <a:latin typeface="Arial"/>
              <a:cs typeface="Arial"/>
            </a:endParaRPr>
          </a:p>
          <a:p>
            <a:pPr marL="0" indent="0">
              <a:lnSpc>
                <a:spcPct val="100000"/>
              </a:lnSpc>
              <a:spcBef>
                <a:spcPts val="0"/>
              </a:spcBef>
              <a:buNone/>
            </a:pPr>
            <a:endParaRPr lang="bg-BG" sz="2000" b="1" noProof="1">
              <a:solidFill>
                <a:srgbClr val="000000"/>
              </a:solidFill>
              <a:latin typeface="Arial"/>
              <a:cs typeface="Arial"/>
            </a:endParaRPr>
          </a:p>
          <a:p>
            <a:pPr marL="0" indent="0" algn="ctr">
              <a:lnSpc>
                <a:spcPct val="100000"/>
              </a:lnSpc>
              <a:spcBef>
                <a:spcPts val="0"/>
              </a:spcBef>
              <a:buNone/>
            </a:pPr>
            <a:endParaRPr lang="bg-BG" sz="2000" noProof="1">
              <a:solidFill>
                <a:srgbClr val="000000"/>
              </a:solidFill>
              <a:latin typeface="Arial"/>
              <a:cs typeface="Arial"/>
            </a:endParaRPr>
          </a:p>
          <a:p>
            <a:pPr marL="0" indent="0">
              <a:buNone/>
            </a:pPr>
            <a:endParaRPr lang="bg-BG"/>
          </a:p>
        </p:txBody>
      </p:sp>
    </p:spTree>
    <p:extLst>
      <p:ext uri="{BB962C8B-B14F-4D97-AF65-F5344CB8AC3E}">
        <p14:creationId xmlns:p14="http://schemas.microsoft.com/office/powerpoint/2010/main" val="3657241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A1168BE-2A4A-4D24-B3F4-91A1F3B4BDDF}"/>
              </a:ext>
            </a:extLst>
          </p:cNvPr>
          <p:cNvSpPr>
            <a:spLocks noGrp="1"/>
          </p:cNvSpPr>
          <p:nvPr>
            <p:ph type="title"/>
          </p:nvPr>
        </p:nvSpPr>
        <p:spPr>
          <a:xfrm>
            <a:off x="4662578" y="-151825"/>
            <a:ext cx="2421149" cy="1009262"/>
          </a:xfrm>
        </p:spPr>
        <p:txBody>
          <a:bodyPr>
            <a:normAutofit/>
          </a:bodyPr>
          <a:lstStyle/>
          <a:p>
            <a:r>
              <a:rPr lang="bg-BG" sz="3200" noProof="1">
                <a:latin typeface="Arial"/>
                <a:cs typeface="Arial"/>
              </a:rPr>
              <a:t>References</a:t>
            </a:r>
          </a:p>
        </p:txBody>
      </p:sp>
      <p:sp>
        <p:nvSpPr>
          <p:cNvPr id="3" name="Контейнер за съдържание 2">
            <a:extLst>
              <a:ext uri="{FF2B5EF4-FFF2-40B4-BE49-F238E27FC236}">
                <a16:creationId xmlns:a16="http://schemas.microsoft.com/office/drawing/2014/main" id="{82A75FBF-5D76-4F66-AF94-3DE871661449}"/>
              </a:ext>
            </a:extLst>
          </p:cNvPr>
          <p:cNvSpPr>
            <a:spLocks noGrp="1"/>
          </p:cNvSpPr>
          <p:nvPr>
            <p:ph idx="1"/>
          </p:nvPr>
        </p:nvSpPr>
        <p:spPr>
          <a:xfrm>
            <a:off x="205597" y="770507"/>
            <a:ext cx="12039598" cy="6237346"/>
          </a:xfrm>
        </p:spPr>
        <p:txBody>
          <a:bodyPr vert="horz" lIns="91440" tIns="45720" rIns="91440" bIns="45720" rtlCol="0" anchor="t">
            <a:noAutofit/>
          </a:bodyPr>
          <a:lstStyle/>
          <a:p>
            <a:pPr>
              <a:lnSpc>
                <a:spcPct val="150000"/>
              </a:lnSpc>
              <a:buNone/>
            </a:pPr>
            <a:r>
              <a:rPr lang="bg" sz="1800" noProof="1">
                <a:latin typeface="Arial"/>
                <a:ea typeface="+mn-lt"/>
                <a:cs typeface="+mn-lt"/>
              </a:rPr>
              <a:t>Borggren, C., </a:t>
            </a:r>
            <a:r>
              <a:rPr lang="bg-BG" sz="1800" noProof="1">
                <a:latin typeface="Arial"/>
                <a:ea typeface="+mn-lt"/>
                <a:cs typeface="+mn-lt"/>
              </a:rPr>
              <a:t>(</a:t>
            </a:r>
            <a:r>
              <a:rPr lang="bg" sz="1800" noProof="1">
                <a:latin typeface="Arial"/>
                <a:ea typeface="+mn-lt"/>
                <a:cs typeface="+mn-lt"/>
              </a:rPr>
              <a:t>2017</a:t>
            </a:r>
            <a:r>
              <a:rPr lang="bg-BG" sz="1800" noProof="1">
                <a:latin typeface="Arial"/>
                <a:ea typeface="+mn-lt"/>
                <a:cs typeface="+mn-lt"/>
              </a:rPr>
              <a:t>)</a:t>
            </a:r>
            <a:r>
              <a:rPr lang="bg" sz="1800" noProof="1">
                <a:latin typeface="Arial"/>
                <a:ea typeface="+mn-lt"/>
                <a:cs typeface="+mn-lt"/>
              </a:rPr>
              <a:t>. ' Pregnancy and chiropractic: a narrative review of the </a:t>
            </a:r>
            <a:r>
              <a:rPr lang="bg-BG" sz="1800" noProof="1">
                <a:latin typeface="Arial"/>
                <a:ea typeface="+mn-lt"/>
                <a:cs typeface="+mn-lt"/>
              </a:rPr>
              <a:t>literature '. </a:t>
            </a:r>
            <a:r>
              <a:rPr lang="bg-BG" sz="1800" i="1" noProof="1">
                <a:latin typeface="Arial"/>
                <a:ea typeface="+mn-lt"/>
                <a:cs typeface="+mn-lt"/>
              </a:rPr>
              <a:t>NCBI. </a:t>
            </a:r>
            <a:r>
              <a:rPr lang="bg" sz="1800" noProof="1">
                <a:latin typeface="Arial"/>
                <a:ea typeface="+mn-lt"/>
                <a:cs typeface="+mn-lt"/>
              </a:rPr>
              <a:t>Available at: </a:t>
            </a:r>
            <a:r>
              <a:rPr lang="bg" sz="1800" noProof="1">
                <a:latin typeface="Arial"/>
                <a:ea typeface="+mn-lt"/>
                <a:cs typeface="+mn-lt"/>
                <a:hlinkClick r:id="rId2"/>
              </a:rPr>
              <a:t>https://www.ncbi.nlm.nih.gov/pmc/articles/PMC2647084/</a:t>
            </a:r>
            <a:r>
              <a:rPr lang="bg" sz="1800" noProof="1">
                <a:latin typeface="Arial"/>
                <a:ea typeface="+mn-lt"/>
                <a:cs typeface="+mn-lt"/>
              </a:rPr>
              <a:t>  </a:t>
            </a:r>
            <a:r>
              <a:rPr lang="bg-BG" sz="1800" noProof="1">
                <a:latin typeface="Arial"/>
                <a:ea typeface="+mn-lt"/>
                <a:cs typeface="+mn-lt"/>
              </a:rPr>
              <a:t>(Accessed: 28</a:t>
            </a:r>
            <a:r>
              <a:rPr lang="bg-BG" sz="1800" baseline="30000" noProof="1">
                <a:latin typeface="Arial"/>
                <a:ea typeface="+mn-lt"/>
                <a:cs typeface="+mn-lt"/>
              </a:rPr>
              <a:t>th</a:t>
            </a:r>
            <a:r>
              <a:rPr lang="bg-BG" sz="1800" noProof="1">
                <a:latin typeface="Arial"/>
                <a:ea typeface="+mn-lt"/>
                <a:cs typeface="+mn-lt"/>
              </a:rPr>
              <a:t> November 2021). </a:t>
            </a:r>
            <a:endParaRPr lang="bg-BG" sz="1800" dirty="0">
              <a:latin typeface="Arial"/>
              <a:cs typeface="Arial"/>
            </a:endParaRPr>
          </a:p>
          <a:p>
            <a:pPr>
              <a:lnSpc>
                <a:spcPct val="150000"/>
              </a:lnSpc>
              <a:buNone/>
            </a:pPr>
            <a:r>
              <a:rPr lang="bg" sz="1800" noProof="1">
                <a:latin typeface="Arial"/>
                <a:ea typeface="+mn-lt"/>
                <a:cs typeface="+mn-lt"/>
              </a:rPr>
              <a:t>British Chiropractic Association (2021) </a:t>
            </a:r>
            <a:r>
              <a:rPr lang="bg" sz="1800" i="1" noProof="1">
                <a:latin typeface="Arial"/>
                <a:ea typeface="+mn-lt"/>
                <a:cs typeface="+mn-lt"/>
              </a:rPr>
              <a:t>Train to become a chiropractor</a:t>
            </a:r>
            <a:r>
              <a:rPr lang="bg" sz="1800" noProof="1">
                <a:latin typeface="Arial"/>
                <a:ea typeface="+mn-lt"/>
                <a:cs typeface="+mn-lt"/>
              </a:rPr>
              <a:t>. Available at: </a:t>
            </a:r>
            <a:r>
              <a:rPr lang="bg" sz="1800" noProof="1">
                <a:latin typeface="Arial"/>
                <a:ea typeface="+mn-lt"/>
                <a:cs typeface="+mn-lt"/>
                <a:hlinkClick r:id="rId3"/>
              </a:rPr>
              <a:t>https://chiropractic-uk.co.uk/become-a-chiropractor/</a:t>
            </a:r>
            <a:r>
              <a:rPr lang="bg" sz="1800" noProof="1">
                <a:latin typeface="Arial"/>
                <a:ea typeface="+mn-lt"/>
                <a:cs typeface="+mn-lt"/>
              </a:rPr>
              <a:t>  (Accessed: 1st December 2021).</a:t>
            </a:r>
            <a:r>
              <a:rPr lang="en-US" sz="1800" noProof="1">
                <a:latin typeface="Arial"/>
                <a:ea typeface="+mn-lt"/>
                <a:cs typeface="+mn-lt"/>
              </a:rPr>
              <a:t> </a:t>
            </a:r>
            <a:r>
              <a:rPr lang="bg-BG" sz="1800" noProof="1">
                <a:latin typeface="Arial"/>
                <a:ea typeface="+mn-lt"/>
                <a:cs typeface="+mn-lt"/>
              </a:rPr>
              <a:t> </a:t>
            </a:r>
            <a:endParaRPr lang="bg-BG" sz="1800" dirty="0">
              <a:latin typeface="Arial"/>
              <a:cs typeface="Arial"/>
            </a:endParaRPr>
          </a:p>
          <a:p>
            <a:pPr marL="0" indent="0">
              <a:lnSpc>
                <a:spcPct val="150000"/>
              </a:lnSpc>
              <a:buNone/>
            </a:pPr>
            <a:r>
              <a:rPr lang="bg-BG" sz="1800" noProof="1">
                <a:latin typeface="Arial"/>
                <a:ea typeface="+mn-lt"/>
                <a:cs typeface="+mn-lt"/>
              </a:rPr>
              <a:t>Cancer Research UK (2019) </a:t>
            </a:r>
            <a:r>
              <a:rPr lang="bg-BG" sz="1800" i="1" noProof="1">
                <a:latin typeface="Arial"/>
                <a:ea typeface="+mn-lt"/>
                <a:cs typeface="+mn-lt"/>
              </a:rPr>
              <a:t>Chiropractic.</a:t>
            </a:r>
            <a:r>
              <a:rPr lang="bg-BG" sz="1800" noProof="1">
                <a:latin typeface="Arial"/>
                <a:ea typeface="+mn-lt"/>
                <a:cs typeface="+mn-lt"/>
              </a:rPr>
              <a:t> Available at: </a:t>
            </a:r>
            <a:r>
              <a:rPr lang="bg-BG" sz="1800" noProof="1">
                <a:latin typeface="Arial"/>
                <a:ea typeface="+mn-lt"/>
                <a:cs typeface="+mn-lt"/>
                <a:hlinkClick r:id="rId4"/>
              </a:rPr>
              <a:t>https://www.cancerresearchuk.org/about-cancer/cancer-in-general/treatment/complementary-alternative-therapies/individual-therapies/chiropractic-care</a:t>
            </a:r>
            <a:r>
              <a:rPr lang="bg-BG" sz="1800" noProof="1">
                <a:latin typeface="Arial"/>
                <a:ea typeface="+mn-lt"/>
                <a:cs typeface="+mn-lt"/>
              </a:rPr>
              <a:t> (Accessed: 1st December 2021). </a:t>
            </a:r>
            <a:endParaRPr lang="bg-BG" sz="1800" dirty="0">
              <a:latin typeface="Arial"/>
              <a:ea typeface="+mn-lt"/>
              <a:cs typeface="+mn-lt"/>
            </a:endParaRPr>
          </a:p>
          <a:p>
            <a:pPr marL="0" indent="0">
              <a:lnSpc>
                <a:spcPct val="150000"/>
              </a:lnSpc>
              <a:buNone/>
            </a:pPr>
            <a:r>
              <a:rPr lang="bg" sz="1800" noProof="1">
                <a:latin typeface="Arial"/>
                <a:ea typeface="+mn-lt"/>
                <a:cs typeface="+mn-lt"/>
              </a:rPr>
              <a:t>Christine Goertz, DC, PhD. and Ian Coulter, PhD, (2019). </a:t>
            </a:r>
            <a:r>
              <a:rPr lang="bg" sz="1800" i="1" noProof="1">
                <a:latin typeface="Arial"/>
                <a:ea typeface="+mn-lt"/>
                <a:cs typeface="+mn-lt"/>
              </a:rPr>
              <a:t>Efficacy of Chiropractic Care for Back Pain: A Clinical Summary. </a:t>
            </a:r>
            <a:r>
              <a:rPr lang="bg" sz="1800" noProof="1">
                <a:latin typeface="Arial"/>
                <a:ea typeface="+mn-lt"/>
                <a:cs typeface="+mn-lt"/>
              </a:rPr>
              <a:t>Available at:  </a:t>
            </a:r>
            <a:r>
              <a:rPr lang="bg" sz="1800" noProof="1">
                <a:latin typeface="Arial"/>
                <a:ea typeface="+mn-lt"/>
                <a:cs typeface="+mn-lt"/>
                <a:hlinkClick r:id="rId5"/>
              </a:rPr>
              <a:t>https://www.practicalpainmanagement.com/treatments/manipulation/efficacy-chiropractic-care-back-pain-clinical-summary</a:t>
            </a:r>
            <a:r>
              <a:rPr lang="bg" sz="1800" noProof="1">
                <a:latin typeface="Arial"/>
                <a:ea typeface="+mn-lt"/>
                <a:cs typeface="+mn-lt"/>
              </a:rPr>
              <a:t> (Accessed: 1st </a:t>
            </a:r>
            <a:r>
              <a:rPr lang="bg-BG" sz="1800" noProof="1">
                <a:latin typeface="Arial"/>
                <a:ea typeface="+mn-lt"/>
                <a:cs typeface="+mn-lt"/>
              </a:rPr>
              <a:t>December 20</a:t>
            </a:r>
            <a:r>
              <a:rPr lang="bg" sz="1800" noProof="1">
                <a:latin typeface="Arial"/>
                <a:ea typeface="+mn-lt"/>
                <a:cs typeface="+mn-lt"/>
              </a:rPr>
              <a:t>21).</a:t>
            </a:r>
            <a:r>
              <a:rPr lang="en-US" sz="1800" noProof="1">
                <a:latin typeface="Arial"/>
                <a:ea typeface="+mn-lt"/>
                <a:cs typeface="+mn-lt"/>
              </a:rPr>
              <a:t> </a:t>
            </a:r>
            <a:r>
              <a:rPr lang="bg-BG" sz="1800" noProof="1">
                <a:latin typeface="Arial"/>
                <a:ea typeface="+mn-lt"/>
                <a:cs typeface="+mn-lt"/>
              </a:rPr>
              <a:t> </a:t>
            </a:r>
            <a:endParaRPr lang="bg-BG" sz="1800" dirty="0">
              <a:latin typeface="Arial"/>
              <a:cs typeface="Arial"/>
            </a:endParaRPr>
          </a:p>
          <a:p>
            <a:pPr marL="0" indent="0">
              <a:lnSpc>
                <a:spcPct val="150000"/>
              </a:lnSpc>
              <a:buNone/>
            </a:pPr>
            <a:r>
              <a:rPr lang="bg" sz="1800" noProof="1">
                <a:latin typeface="Arial"/>
                <a:ea typeface="+mn-lt"/>
                <a:cs typeface="+mn-lt"/>
              </a:rPr>
              <a:t>Grassi, R., </a:t>
            </a:r>
            <a:r>
              <a:rPr lang="bg-BG" sz="1800" noProof="1">
                <a:latin typeface="Arial"/>
                <a:ea typeface="+mn-lt"/>
                <a:cs typeface="+mn-lt"/>
              </a:rPr>
              <a:t>(</a:t>
            </a:r>
            <a:r>
              <a:rPr lang="bg" sz="1800" noProof="1">
                <a:latin typeface="Arial"/>
                <a:ea typeface="+mn-lt"/>
                <a:cs typeface="+mn-lt"/>
              </a:rPr>
              <a:t>n.d.</a:t>
            </a:r>
            <a:r>
              <a:rPr lang="bg-BG" sz="1800" noProof="1">
                <a:latin typeface="Arial"/>
                <a:ea typeface="+mn-lt"/>
                <a:cs typeface="+mn-lt"/>
              </a:rPr>
              <a:t>)</a:t>
            </a:r>
            <a:r>
              <a:rPr lang="bg" sz="1800" noProof="1">
                <a:latin typeface="Arial"/>
                <a:ea typeface="+mn-lt"/>
                <a:cs typeface="+mn-lt"/>
              </a:rPr>
              <a:t>. Chiropractic Therapies. Spine Universe. Available at: </a:t>
            </a:r>
            <a:r>
              <a:rPr lang="bg" sz="1800" noProof="1">
                <a:latin typeface="Arial"/>
                <a:ea typeface="+mn-lt"/>
                <a:cs typeface="+mn-lt"/>
                <a:hlinkClick r:id="rId6"/>
              </a:rPr>
              <a:t>https://www.spineuniverse.com/treatments/chiropractic/chiropractic-therapies</a:t>
            </a:r>
            <a:r>
              <a:rPr lang="bg" sz="1800" noProof="1">
                <a:latin typeface="Arial"/>
                <a:ea typeface="+mn-lt"/>
                <a:cs typeface="+mn-lt"/>
              </a:rPr>
              <a:t>  </a:t>
            </a:r>
            <a:r>
              <a:rPr lang="bg-BG" sz="1800" noProof="1">
                <a:latin typeface="Arial"/>
                <a:ea typeface="+mn-lt"/>
                <a:cs typeface="+mn-lt"/>
              </a:rPr>
              <a:t>(Accessed: 28</a:t>
            </a:r>
            <a:r>
              <a:rPr lang="bg-BG" sz="1800" baseline="30000" noProof="1">
                <a:latin typeface="Arial"/>
                <a:ea typeface="+mn-lt"/>
                <a:cs typeface="+mn-lt"/>
              </a:rPr>
              <a:t>th</a:t>
            </a:r>
            <a:r>
              <a:rPr lang="bg-BG" sz="1800" noProof="1">
                <a:latin typeface="Arial"/>
                <a:ea typeface="+mn-lt"/>
                <a:cs typeface="+mn-lt"/>
              </a:rPr>
              <a:t> November 2021). </a:t>
            </a:r>
            <a:endParaRPr lang="bg-BG" sz="1800" dirty="0">
              <a:latin typeface="Arial"/>
              <a:cs typeface="Arial"/>
            </a:endParaRPr>
          </a:p>
          <a:p>
            <a:pPr marL="0" indent="0">
              <a:buNone/>
            </a:pPr>
            <a:endParaRPr lang="bg-BG" sz="2000" noProof="1">
              <a:ea typeface="+mn-lt"/>
              <a:cs typeface="+mn-lt"/>
            </a:endParaRPr>
          </a:p>
        </p:txBody>
      </p:sp>
    </p:spTree>
    <p:extLst>
      <p:ext uri="{BB962C8B-B14F-4D97-AF65-F5344CB8AC3E}">
        <p14:creationId xmlns:p14="http://schemas.microsoft.com/office/powerpoint/2010/main" val="2984081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82A75FBF-5D76-4F66-AF94-3DE871661449}"/>
              </a:ext>
            </a:extLst>
          </p:cNvPr>
          <p:cNvSpPr>
            <a:spLocks noGrp="1"/>
          </p:cNvSpPr>
          <p:nvPr>
            <p:ph idx="1"/>
          </p:nvPr>
        </p:nvSpPr>
        <p:spPr>
          <a:xfrm>
            <a:off x="306238" y="1489375"/>
            <a:ext cx="11651410" cy="5489724"/>
          </a:xfrm>
        </p:spPr>
        <p:txBody>
          <a:bodyPr vert="horz" lIns="91440" tIns="45720" rIns="91440" bIns="45720" rtlCol="0" anchor="t">
            <a:normAutofit/>
          </a:bodyPr>
          <a:lstStyle/>
          <a:p>
            <a:pPr marL="0" indent="0">
              <a:buNone/>
            </a:pPr>
            <a:endParaRPr lang="bg-BG" sz="2000" noProof="1">
              <a:latin typeface="Arial"/>
              <a:ea typeface="+mn-lt"/>
              <a:cs typeface="Arial"/>
            </a:endParaRPr>
          </a:p>
          <a:p>
            <a:pPr marL="0" indent="0">
              <a:buNone/>
            </a:pPr>
            <a:endParaRPr lang="bg-BG" sz="2000" noProof="1">
              <a:ea typeface="+mn-lt"/>
              <a:cs typeface="+mn-lt"/>
            </a:endParaRPr>
          </a:p>
        </p:txBody>
      </p:sp>
      <p:sp>
        <p:nvSpPr>
          <p:cNvPr id="7" name="Текстово поле 6">
            <a:extLst>
              <a:ext uri="{FF2B5EF4-FFF2-40B4-BE49-F238E27FC236}">
                <a16:creationId xmlns:a16="http://schemas.microsoft.com/office/drawing/2014/main" id="{828F3455-1965-4BB9-B22E-4E81DD10013D}"/>
              </a:ext>
            </a:extLst>
          </p:cNvPr>
          <p:cNvSpPr txBox="1"/>
          <p:nvPr/>
        </p:nvSpPr>
        <p:spPr>
          <a:xfrm>
            <a:off x="359434" y="755351"/>
            <a:ext cx="11729047" cy="544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bg" noProof="1">
                <a:solidFill>
                  <a:schemeClr val="bg1"/>
                </a:solidFill>
                <a:latin typeface="Arial"/>
                <a:ea typeface="+mn-lt"/>
                <a:cs typeface="+mn-lt"/>
              </a:rPr>
              <a:t>Health HQ. </a:t>
            </a:r>
            <a:r>
              <a:rPr lang="bg-BG" noProof="1">
                <a:solidFill>
                  <a:schemeClr val="bg1"/>
                </a:solidFill>
                <a:latin typeface="Arial"/>
                <a:ea typeface="+mn-lt"/>
                <a:cs typeface="+mn-lt"/>
              </a:rPr>
              <a:t>(</a:t>
            </a:r>
            <a:r>
              <a:rPr lang="bg" noProof="1">
                <a:solidFill>
                  <a:schemeClr val="bg1"/>
                </a:solidFill>
                <a:latin typeface="Arial"/>
                <a:ea typeface="+mn-lt"/>
                <a:cs typeface="+mn-lt"/>
              </a:rPr>
              <a:t>n. d</a:t>
            </a:r>
            <a:r>
              <a:rPr lang="bg-BG" noProof="1">
                <a:solidFill>
                  <a:schemeClr val="bg1"/>
                </a:solidFill>
                <a:latin typeface="Arial"/>
                <a:ea typeface="+mn-lt"/>
                <a:cs typeface="+mn-lt"/>
              </a:rPr>
              <a:t>)</a:t>
            </a:r>
            <a:r>
              <a:rPr lang="bg" noProof="1">
                <a:solidFill>
                  <a:schemeClr val="bg1"/>
                </a:solidFill>
                <a:latin typeface="Arial"/>
                <a:ea typeface="+mn-lt"/>
                <a:cs typeface="+mn-lt"/>
              </a:rPr>
              <a:t>. </a:t>
            </a:r>
            <a:r>
              <a:rPr lang="bg" i="1" noProof="1">
                <a:solidFill>
                  <a:schemeClr val="bg1"/>
                </a:solidFill>
                <a:latin typeface="Arial"/>
                <a:ea typeface="+mn-lt"/>
                <a:cs typeface="+mn-lt"/>
              </a:rPr>
              <a:t>Pregnancy Chiropractor</a:t>
            </a:r>
            <a:r>
              <a:rPr lang="bg" noProof="1">
                <a:solidFill>
                  <a:schemeClr val="bg1"/>
                </a:solidFill>
                <a:latin typeface="Arial"/>
                <a:ea typeface="+mn-lt"/>
                <a:cs typeface="+mn-lt"/>
              </a:rPr>
              <a:t>. Available at: </a:t>
            </a:r>
            <a:r>
              <a:rPr lang="bg" noProof="1">
                <a:solidFill>
                  <a:schemeClr val="bg1"/>
                </a:solidFill>
                <a:latin typeface="Arial"/>
                <a:ea typeface="+mn-lt"/>
                <a:cs typeface="+mn-lt"/>
                <a:hlinkClick r:id="rId2">
                  <a:extLst>
                    <a:ext uri="{A12FA001-AC4F-418D-AE19-62706E023703}">
                      <ahyp:hlinkClr xmlns:ahyp="http://schemas.microsoft.com/office/drawing/2018/hyperlinkcolor" xmlns="" val="tx"/>
                    </a:ext>
                  </a:extLst>
                </a:hlinkClick>
              </a:rPr>
              <a:t>https://www.healthhq.co.uk/pregnancy-chiropractor</a:t>
            </a:r>
            <a:r>
              <a:rPr lang="bg" noProof="1">
                <a:solidFill>
                  <a:schemeClr val="bg1"/>
                </a:solidFill>
                <a:latin typeface="Arial"/>
                <a:ea typeface="+mn-lt"/>
                <a:cs typeface="+mn-lt"/>
              </a:rPr>
              <a:t>  </a:t>
            </a:r>
            <a:r>
              <a:rPr lang="bg-BG" noProof="1">
                <a:solidFill>
                  <a:schemeClr val="bg1"/>
                </a:solidFill>
                <a:latin typeface="Arial"/>
                <a:ea typeface="+mn-lt"/>
                <a:cs typeface="+mn-lt"/>
              </a:rPr>
              <a:t>(Accessed: 29</a:t>
            </a:r>
            <a:r>
              <a:rPr lang="bg-BG" baseline="30000" noProof="1">
                <a:solidFill>
                  <a:schemeClr val="bg1"/>
                </a:solidFill>
                <a:latin typeface="Arial"/>
                <a:ea typeface="+mn-lt"/>
                <a:cs typeface="+mn-lt"/>
              </a:rPr>
              <a:t>th</a:t>
            </a:r>
            <a:r>
              <a:rPr lang="bg-BG" noProof="1">
                <a:solidFill>
                  <a:schemeClr val="bg1"/>
                </a:solidFill>
                <a:latin typeface="Arial"/>
                <a:ea typeface="+mn-lt"/>
                <a:cs typeface="+mn-lt"/>
              </a:rPr>
              <a:t> November 2021). </a:t>
            </a:r>
            <a:endParaRPr lang="bg-BG" dirty="0">
              <a:solidFill>
                <a:schemeClr val="bg1"/>
              </a:solidFill>
              <a:latin typeface="Arial"/>
              <a:cs typeface="Arial"/>
            </a:endParaRPr>
          </a:p>
          <a:p>
            <a:pPr>
              <a:lnSpc>
                <a:spcPct val="150000"/>
              </a:lnSpc>
            </a:pPr>
            <a:r>
              <a:rPr lang="bg" noProof="1">
                <a:solidFill>
                  <a:schemeClr val="bg1"/>
                </a:solidFill>
                <a:latin typeface="Arial"/>
                <a:ea typeface="+mn-lt"/>
                <a:cs typeface="+mn-lt"/>
              </a:rPr>
              <a:t>Kinni Valley Chiropractic, (n.d.) </a:t>
            </a:r>
            <a:r>
              <a:rPr lang="bg" i="1" noProof="1">
                <a:solidFill>
                  <a:schemeClr val="bg1"/>
                </a:solidFill>
                <a:latin typeface="Arial"/>
                <a:ea typeface="+mn-lt"/>
                <a:cs typeface="+mn-lt"/>
              </a:rPr>
              <a:t>What is Chiropractic?</a:t>
            </a:r>
            <a:r>
              <a:rPr lang="bg" noProof="1">
                <a:solidFill>
                  <a:schemeClr val="bg1"/>
                </a:solidFill>
                <a:latin typeface="Arial"/>
                <a:ea typeface="+mn-lt"/>
                <a:cs typeface="+mn-lt"/>
              </a:rPr>
              <a:t> Available at: </a:t>
            </a:r>
            <a:r>
              <a:rPr lang="bg" noProof="1">
                <a:solidFill>
                  <a:schemeClr val="bg1"/>
                </a:solidFill>
                <a:latin typeface="Arial"/>
                <a:ea typeface="+mn-lt"/>
                <a:cs typeface="+mn-lt"/>
                <a:hlinkClick r:id="rId3">
                  <a:extLst>
                    <a:ext uri="{A12FA001-AC4F-418D-AE19-62706E023703}">
                      <ahyp:hlinkClr xmlns:ahyp="http://schemas.microsoft.com/office/drawing/2018/hyperlinkcolor" xmlns="" val="tx"/>
                    </a:ext>
                  </a:extLst>
                </a:hlinkClick>
              </a:rPr>
              <a:t>http://www.kinnivalleychiro.com/whatischiropractic?tmpl=%2Fsystem%2Fapp%2Ftemplates%2Fprint%2F&amp;showPrintDialog=1</a:t>
            </a:r>
            <a:r>
              <a:rPr lang="bg" noProof="1">
                <a:solidFill>
                  <a:schemeClr val="bg1"/>
                </a:solidFill>
                <a:latin typeface="Arial"/>
                <a:ea typeface="+mn-lt"/>
                <a:cs typeface="+mn-lt"/>
              </a:rPr>
              <a:t> (Accessed: 27th November 2021).</a:t>
            </a:r>
            <a:r>
              <a:rPr lang="en-US" noProof="1">
                <a:solidFill>
                  <a:schemeClr val="bg1"/>
                </a:solidFill>
                <a:latin typeface="Arial"/>
                <a:ea typeface="+mn-lt"/>
                <a:cs typeface="+mn-lt"/>
              </a:rPr>
              <a:t> </a:t>
            </a:r>
            <a:r>
              <a:rPr lang="bg-BG" noProof="1">
                <a:solidFill>
                  <a:schemeClr val="bg1"/>
                </a:solidFill>
                <a:latin typeface="Arial"/>
                <a:ea typeface="+mn-lt"/>
                <a:cs typeface="+mn-lt"/>
              </a:rPr>
              <a:t>  </a:t>
            </a:r>
            <a:endParaRPr lang="bg-BG" dirty="0">
              <a:solidFill>
                <a:schemeClr val="bg1"/>
              </a:solidFill>
              <a:latin typeface="Arial"/>
              <a:cs typeface="Arial"/>
            </a:endParaRPr>
          </a:p>
          <a:p>
            <a:pPr>
              <a:lnSpc>
                <a:spcPct val="150000"/>
              </a:lnSpc>
            </a:pPr>
            <a:r>
              <a:rPr lang="bg" noProof="1">
                <a:solidFill>
                  <a:schemeClr val="bg1"/>
                </a:solidFill>
                <a:latin typeface="Arial"/>
                <a:ea typeface="+mn-lt"/>
                <a:cs typeface="+mn-lt"/>
              </a:rPr>
              <a:t>Lifesystems Chiropractic (n.d.) </a:t>
            </a:r>
            <a:r>
              <a:rPr lang="bg" i="1" noProof="1">
                <a:solidFill>
                  <a:schemeClr val="bg1"/>
                </a:solidFill>
                <a:latin typeface="Arial"/>
                <a:ea typeface="+mn-lt"/>
                <a:cs typeface="+mn-lt"/>
              </a:rPr>
              <a:t>Brief History of Chiropractic</a:t>
            </a:r>
            <a:r>
              <a:rPr lang="bg" noProof="1">
                <a:solidFill>
                  <a:schemeClr val="bg1"/>
                </a:solidFill>
                <a:latin typeface="Arial"/>
                <a:ea typeface="+mn-lt"/>
                <a:cs typeface="+mn-lt"/>
              </a:rPr>
              <a:t>. Available at: </a:t>
            </a:r>
            <a:r>
              <a:rPr lang="bg" noProof="1">
                <a:solidFill>
                  <a:schemeClr val="bg1"/>
                </a:solidFill>
                <a:latin typeface="Arial"/>
                <a:ea typeface="+mn-lt"/>
                <a:cs typeface="+mn-lt"/>
                <a:hlinkClick r:id="rId4">
                  <a:extLst>
                    <a:ext uri="{A12FA001-AC4F-418D-AE19-62706E023703}">
                      <ahyp:hlinkClr xmlns:ahyp="http://schemas.microsoft.com/office/drawing/2018/hyperlinkcolor" xmlns="" val="tx"/>
                    </a:ext>
                  </a:extLst>
                </a:hlinkClick>
              </a:rPr>
              <a:t>https://www.lifesystemschiropractic.com/brief-history-of-chiropractic.html</a:t>
            </a:r>
            <a:r>
              <a:rPr lang="bg" noProof="1">
                <a:solidFill>
                  <a:schemeClr val="bg1"/>
                </a:solidFill>
                <a:latin typeface="Arial"/>
                <a:ea typeface="+mn-lt"/>
                <a:cs typeface="+mn-lt"/>
              </a:rPr>
              <a:t> (Accessed: 2nd December 2021).</a:t>
            </a:r>
            <a:r>
              <a:rPr lang="en-US" noProof="1">
                <a:solidFill>
                  <a:schemeClr val="bg1"/>
                </a:solidFill>
                <a:latin typeface="Arial"/>
                <a:ea typeface="+mn-lt"/>
                <a:cs typeface="+mn-lt"/>
              </a:rPr>
              <a:t> </a:t>
            </a:r>
            <a:r>
              <a:rPr lang="bg-BG" noProof="1">
                <a:solidFill>
                  <a:schemeClr val="bg1"/>
                </a:solidFill>
                <a:latin typeface="Arial"/>
                <a:ea typeface="+mn-lt"/>
                <a:cs typeface="+mn-lt"/>
              </a:rPr>
              <a:t> </a:t>
            </a:r>
            <a:endParaRPr lang="bg-BG" dirty="0">
              <a:solidFill>
                <a:schemeClr val="bg1"/>
              </a:solidFill>
              <a:latin typeface="Arial"/>
              <a:cs typeface="Arial"/>
            </a:endParaRPr>
          </a:p>
          <a:p>
            <a:pPr>
              <a:lnSpc>
                <a:spcPct val="150000"/>
              </a:lnSpc>
            </a:pPr>
            <a:r>
              <a:rPr lang="bg-BG" noProof="1">
                <a:solidFill>
                  <a:schemeClr val="bg1"/>
                </a:solidFill>
                <a:latin typeface="Arial"/>
                <a:ea typeface="+mn-lt"/>
                <a:cs typeface="+mn-lt"/>
              </a:rPr>
              <a:t>National Cancer Institute (2021) </a:t>
            </a:r>
            <a:r>
              <a:rPr lang="bg-BG" i="1" noProof="1">
                <a:solidFill>
                  <a:schemeClr val="bg1"/>
                </a:solidFill>
                <a:latin typeface="Arial"/>
                <a:ea typeface="+mn-lt"/>
                <a:cs typeface="+mn-lt"/>
              </a:rPr>
              <a:t>Contraindication. </a:t>
            </a:r>
            <a:r>
              <a:rPr lang="bg-BG" noProof="1">
                <a:solidFill>
                  <a:schemeClr val="bg1"/>
                </a:solidFill>
                <a:latin typeface="Arial"/>
                <a:ea typeface="+mn-lt"/>
                <a:cs typeface="+mn-lt"/>
              </a:rPr>
              <a:t>Available at: </a:t>
            </a:r>
            <a:r>
              <a:rPr lang="bg-BG" noProof="1">
                <a:solidFill>
                  <a:schemeClr val="bg1"/>
                </a:solidFill>
                <a:latin typeface="Arial"/>
                <a:ea typeface="+mn-lt"/>
                <a:cs typeface="+mn-lt"/>
                <a:hlinkClick r:id="rId5">
                  <a:extLst>
                    <a:ext uri="{A12FA001-AC4F-418D-AE19-62706E023703}">
                      <ahyp:hlinkClr xmlns:ahyp="http://schemas.microsoft.com/office/drawing/2018/hyperlinkcolor" xmlns="" val="tx"/>
                    </a:ext>
                  </a:extLst>
                </a:hlinkClick>
              </a:rPr>
              <a:t>https://www.cancer.gov/publications/dictionaries/cancer-terms/def/contraindication</a:t>
            </a:r>
            <a:r>
              <a:rPr lang="bg-BG" noProof="1">
                <a:solidFill>
                  <a:schemeClr val="bg1"/>
                </a:solidFill>
                <a:latin typeface="Arial"/>
                <a:ea typeface="+mn-lt"/>
                <a:cs typeface="+mn-lt"/>
              </a:rPr>
              <a:t> (Accessed: 3rd December 2021).</a:t>
            </a:r>
            <a:endParaRPr lang="bg-BG" dirty="0">
              <a:solidFill>
                <a:schemeClr val="bg1"/>
              </a:solidFill>
              <a:latin typeface="Arial"/>
              <a:ea typeface="+mn-lt"/>
              <a:cs typeface="Arial"/>
            </a:endParaRPr>
          </a:p>
          <a:p>
            <a:pPr>
              <a:lnSpc>
                <a:spcPct val="150000"/>
              </a:lnSpc>
            </a:pPr>
            <a:r>
              <a:rPr lang="bg" noProof="1">
                <a:solidFill>
                  <a:schemeClr val="bg1"/>
                </a:solidFill>
                <a:latin typeface="Arial"/>
                <a:ea typeface="+mn-lt"/>
                <a:cs typeface="+mn-lt"/>
              </a:rPr>
              <a:t>National Centre for Complementary and Integrative Health (2021) </a:t>
            </a:r>
            <a:r>
              <a:rPr lang="bg" i="1" noProof="1">
                <a:solidFill>
                  <a:schemeClr val="bg1"/>
                </a:solidFill>
                <a:latin typeface="Arial"/>
                <a:ea typeface="+mn-lt"/>
                <a:cs typeface="+mn-lt"/>
              </a:rPr>
              <a:t>Chiropractic: In Depth</a:t>
            </a:r>
            <a:r>
              <a:rPr lang="bg" noProof="1">
                <a:solidFill>
                  <a:schemeClr val="bg1"/>
                </a:solidFill>
                <a:latin typeface="Arial"/>
                <a:ea typeface="+mn-lt"/>
                <a:cs typeface="+mn-lt"/>
              </a:rPr>
              <a:t>. Available at: </a:t>
            </a:r>
            <a:r>
              <a:rPr lang="bg" noProof="1">
                <a:solidFill>
                  <a:schemeClr val="bg1"/>
                </a:solidFill>
                <a:latin typeface="Arial"/>
                <a:ea typeface="+mn-lt"/>
                <a:cs typeface="+mn-lt"/>
                <a:hlinkClick r:id="rId6">
                  <a:extLst>
                    <a:ext uri="{A12FA001-AC4F-418D-AE19-62706E023703}">
                      <ahyp:hlinkClr xmlns:ahyp="http://schemas.microsoft.com/office/drawing/2018/hyperlinkcolor" xmlns="" val="tx"/>
                    </a:ext>
                  </a:extLst>
                </a:hlinkClick>
              </a:rPr>
              <a:t>https://www.nccih.nih.gov/health/chiropractic-in-depth</a:t>
            </a:r>
            <a:r>
              <a:rPr lang="bg" noProof="1">
                <a:solidFill>
                  <a:schemeClr val="bg1"/>
                </a:solidFill>
                <a:latin typeface="Arial"/>
                <a:ea typeface="+mn-lt"/>
                <a:cs typeface="+mn-lt"/>
              </a:rPr>
              <a:t> (Accessed: 18th November 2021). </a:t>
            </a:r>
            <a:r>
              <a:rPr lang="bg-BG" noProof="1">
                <a:solidFill>
                  <a:schemeClr val="bg1"/>
                </a:solidFill>
                <a:latin typeface="Arial"/>
                <a:ea typeface="+mn-lt"/>
                <a:cs typeface="+mn-lt"/>
              </a:rPr>
              <a:t> </a:t>
            </a:r>
            <a:endParaRPr lang="bg-BG" dirty="0">
              <a:solidFill>
                <a:schemeClr val="bg1"/>
              </a:solidFill>
              <a:latin typeface="Arial"/>
              <a:cs typeface="Arial"/>
            </a:endParaRPr>
          </a:p>
        </p:txBody>
      </p:sp>
    </p:spTree>
    <p:extLst>
      <p:ext uri="{BB962C8B-B14F-4D97-AF65-F5344CB8AC3E}">
        <p14:creationId xmlns:p14="http://schemas.microsoft.com/office/powerpoint/2010/main" val="3532695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82A75FBF-5D76-4F66-AF94-3DE871661449}"/>
              </a:ext>
            </a:extLst>
          </p:cNvPr>
          <p:cNvSpPr>
            <a:spLocks noGrp="1"/>
          </p:cNvSpPr>
          <p:nvPr>
            <p:ph idx="1"/>
          </p:nvPr>
        </p:nvSpPr>
        <p:spPr>
          <a:xfrm>
            <a:off x="306238" y="1489375"/>
            <a:ext cx="11651410" cy="5489724"/>
          </a:xfrm>
        </p:spPr>
        <p:txBody>
          <a:bodyPr vert="horz" lIns="91440" tIns="45720" rIns="91440" bIns="45720" rtlCol="0" anchor="t">
            <a:normAutofit/>
          </a:bodyPr>
          <a:lstStyle/>
          <a:p>
            <a:pPr marL="0" indent="0">
              <a:buNone/>
            </a:pPr>
            <a:endParaRPr lang="bg-BG" sz="2000" noProof="1">
              <a:latin typeface="Arial"/>
              <a:ea typeface="+mn-lt"/>
              <a:cs typeface="Arial"/>
            </a:endParaRPr>
          </a:p>
          <a:p>
            <a:pPr marL="0" indent="0">
              <a:buNone/>
            </a:pPr>
            <a:endParaRPr lang="bg-BG" sz="2000" noProof="1">
              <a:ea typeface="+mn-lt"/>
              <a:cs typeface="+mn-lt"/>
            </a:endParaRPr>
          </a:p>
        </p:txBody>
      </p:sp>
      <p:sp>
        <p:nvSpPr>
          <p:cNvPr id="7" name="Текстово поле 6">
            <a:extLst>
              <a:ext uri="{FF2B5EF4-FFF2-40B4-BE49-F238E27FC236}">
                <a16:creationId xmlns:a16="http://schemas.microsoft.com/office/drawing/2014/main" id="{828F3455-1965-4BB9-B22E-4E81DD10013D}"/>
              </a:ext>
            </a:extLst>
          </p:cNvPr>
          <p:cNvSpPr txBox="1"/>
          <p:nvPr/>
        </p:nvSpPr>
        <p:spPr>
          <a:xfrm>
            <a:off x="345057" y="252143"/>
            <a:ext cx="120309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bg-BG" noProof="1">
              <a:solidFill>
                <a:schemeClr val="bg1"/>
              </a:solidFill>
              <a:latin typeface="Arial"/>
              <a:cs typeface="Arial"/>
            </a:endParaRPr>
          </a:p>
          <a:p>
            <a:endParaRPr lang="bg-BG" noProof="1">
              <a:solidFill>
                <a:schemeClr val="bg1"/>
              </a:solidFill>
              <a:latin typeface="Arial"/>
              <a:cs typeface="Arial"/>
            </a:endParaRPr>
          </a:p>
        </p:txBody>
      </p:sp>
      <p:sp>
        <p:nvSpPr>
          <p:cNvPr id="2" name="Текстово поле 1">
            <a:extLst>
              <a:ext uri="{FF2B5EF4-FFF2-40B4-BE49-F238E27FC236}">
                <a16:creationId xmlns:a16="http://schemas.microsoft.com/office/drawing/2014/main" id="{A3CF989D-E859-4A4E-8D73-A7173A730A3D}"/>
              </a:ext>
            </a:extLst>
          </p:cNvPr>
          <p:cNvSpPr txBox="1"/>
          <p:nvPr/>
        </p:nvSpPr>
        <p:spPr>
          <a:xfrm>
            <a:off x="346495" y="426878"/>
            <a:ext cx="11614026"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bg-BG" noProof="1">
                <a:solidFill>
                  <a:schemeClr val="bg1"/>
                </a:solidFill>
                <a:latin typeface="Arial"/>
                <a:ea typeface="+mn-lt"/>
                <a:cs typeface="+mn-lt"/>
              </a:rPr>
              <a:t>National Health Service (2018) </a:t>
            </a:r>
            <a:r>
              <a:rPr lang="bg-BG" i="1" noProof="1">
                <a:solidFill>
                  <a:schemeClr val="bg1"/>
                </a:solidFill>
                <a:latin typeface="Arial"/>
                <a:ea typeface="+mn-lt"/>
                <a:cs typeface="+mn-lt"/>
              </a:rPr>
              <a:t>Complementary and alternative medicine</a:t>
            </a:r>
            <a:r>
              <a:rPr lang="bg-BG" noProof="1">
                <a:solidFill>
                  <a:schemeClr val="bg1"/>
                </a:solidFill>
                <a:latin typeface="Arial"/>
                <a:ea typeface="+mn-lt"/>
                <a:cs typeface="+mn-lt"/>
              </a:rPr>
              <a:t>. Available at: </a:t>
            </a:r>
            <a:r>
              <a:rPr lang="bg-BG" noProof="1">
                <a:solidFill>
                  <a:schemeClr val="bg1"/>
                </a:solidFill>
                <a:latin typeface="Arial"/>
                <a:ea typeface="+mn-lt"/>
                <a:cs typeface="+mn-lt"/>
                <a:hlinkClick r:id="rId2">
                  <a:extLst>
                    <a:ext uri="{A12FA001-AC4F-418D-AE19-62706E023703}">
                      <ahyp:hlinkClr xmlns:ahyp="http://schemas.microsoft.com/office/drawing/2018/hyperlinkcolor" xmlns="" val="tx"/>
                    </a:ext>
                  </a:extLst>
                </a:hlinkClick>
              </a:rPr>
              <a:t>https://www.nhs.uk/conditions/complementary-and-alternative-medicine/</a:t>
            </a:r>
            <a:r>
              <a:rPr lang="bg-BG" noProof="1">
                <a:solidFill>
                  <a:schemeClr val="bg1"/>
                </a:solidFill>
                <a:latin typeface="Arial"/>
                <a:ea typeface="+mn-lt"/>
                <a:cs typeface="+mn-lt"/>
              </a:rPr>
              <a:t> (Accessed: 2</a:t>
            </a:r>
            <a:r>
              <a:rPr lang="bg-BG" baseline="30000" noProof="1">
                <a:solidFill>
                  <a:schemeClr val="bg1"/>
                </a:solidFill>
                <a:latin typeface="Arial"/>
                <a:ea typeface="+mn-lt"/>
                <a:cs typeface="+mn-lt"/>
              </a:rPr>
              <a:t>nd</a:t>
            </a:r>
            <a:r>
              <a:rPr lang="bg-BG" noProof="1">
                <a:solidFill>
                  <a:schemeClr val="bg1"/>
                </a:solidFill>
                <a:latin typeface="Arial"/>
                <a:ea typeface="+mn-lt"/>
                <a:cs typeface="+mn-lt"/>
              </a:rPr>
              <a:t> December 2021). </a:t>
            </a:r>
            <a:endParaRPr lang="bg-BG" noProof="1">
              <a:solidFill>
                <a:schemeClr val="bg1"/>
              </a:solidFill>
              <a:latin typeface="Arial"/>
              <a:cs typeface="Arial"/>
            </a:endParaRPr>
          </a:p>
          <a:p>
            <a:pPr>
              <a:lnSpc>
                <a:spcPct val="150000"/>
              </a:lnSpc>
            </a:pPr>
            <a:r>
              <a:rPr lang="bg-BG" noProof="1">
                <a:solidFill>
                  <a:schemeClr val="bg1"/>
                </a:solidFill>
                <a:latin typeface="Arial"/>
                <a:ea typeface="+mn-lt"/>
                <a:cs typeface="+mn-lt"/>
              </a:rPr>
              <a:t>National Health Service (2020) </a:t>
            </a:r>
            <a:r>
              <a:rPr lang="bg-BG" i="1" noProof="1">
                <a:solidFill>
                  <a:schemeClr val="bg1"/>
                </a:solidFill>
                <a:latin typeface="Arial"/>
                <a:ea typeface="+mn-lt"/>
                <a:cs typeface="+mn-lt"/>
              </a:rPr>
              <a:t>Chiropractic</a:t>
            </a:r>
            <a:r>
              <a:rPr lang="bg-BG" noProof="1">
                <a:solidFill>
                  <a:schemeClr val="bg1"/>
                </a:solidFill>
                <a:latin typeface="Arial"/>
                <a:ea typeface="+mn-lt"/>
                <a:cs typeface="+mn-lt"/>
              </a:rPr>
              <a:t>. Available at: </a:t>
            </a:r>
            <a:r>
              <a:rPr lang="bg-BG" noProof="1">
                <a:solidFill>
                  <a:schemeClr val="bg1"/>
                </a:solidFill>
                <a:latin typeface="Arial"/>
                <a:ea typeface="+mn-lt"/>
                <a:cs typeface="+mn-lt"/>
                <a:hlinkClick r:id="rId3">
                  <a:extLst>
                    <a:ext uri="{A12FA001-AC4F-418D-AE19-62706E023703}">
                      <ahyp:hlinkClr xmlns:ahyp="http://schemas.microsoft.com/office/drawing/2018/hyperlinkcolor" xmlns="" val="tx"/>
                    </a:ext>
                  </a:extLst>
                </a:hlinkClick>
              </a:rPr>
              <a:t>https://www.nhs.uk/conditions/chiropractic/</a:t>
            </a:r>
            <a:r>
              <a:rPr lang="bg-BG" noProof="1">
                <a:solidFill>
                  <a:schemeClr val="bg1"/>
                </a:solidFill>
                <a:latin typeface="Arial"/>
                <a:ea typeface="+mn-lt"/>
                <a:cs typeface="+mn-lt"/>
              </a:rPr>
              <a:t> (Accessed: 1st December 2021).    </a:t>
            </a:r>
            <a:endParaRPr lang="bg-BG" noProof="1">
              <a:solidFill>
                <a:schemeClr val="bg1"/>
              </a:solidFill>
              <a:latin typeface="Arial"/>
              <a:cs typeface="Arial"/>
            </a:endParaRPr>
          </a:p>
          <a:p>
            <a:pPr>
              <a:lnSpc>
                <a:spcPct val="150000"/>
              </a:lnSpc>
            </a:pPr>
            <a:r>
              <a:rPr lang="bg-BG" noProof="1">
                <a:solidFill>
                  <a:schemeClr val="bg1"/>
                </a:solidFill>
                <a:latin typeface="Arial"/>
                <a:ea typeface="+mn-lt"/>
                <a:cs typeface="+mn-lt"/>
              </a:rPr>
              <a:t>National Institute for Health and Care Excellence (2016) </a:t>
            </a:r>
            <a:r>
              <a:rPr lang="bg-BG" i="1" noProof="1">
                <a:solidFill>
                  <a:schemeClr val="bg1"/>
                </a:solidFill>
                <a:latin typeface="Arial"/>
                <a:ea typeface="+mn-lt"/>
                <a:cs typeface="+mn-lt"/>
              </a:rPr>
              <a:t>Low back pain and sciatica in over 16s: assessment and management.</a:t>
            </a:r>
            <a:r>
              <a:rPr lang="bg-BG" noProof="1">
                <a:solidFill>
                  <a:schemeClr val="bg1"/>
                </a:solidFill>
                <a:latin typeface="Arial"/>
                <a:ea typeface="+mn-lt"/>
                <a:cs typeface="+mn-lt"/>
              </a:rPr>
              <a:t> Available at: </a:t>
            </a:r>
            <a:r>
              <a:rPr lang="bg-BG" noProof="1">
                <a:solidFill>
                  <a:schemeClr val="bg1"/>
                </a:solidFill>
                <a:latin typeface="Arial"/>
                <a:ea typeface="+mn-lt"/>
                <a:cs typeface="+mn-lt"/>
                <a:hlinkClick r:id="rId4">
                  <a:extLst>
                    <a:ext uri="{A12FA001-AC4F-418D-AE19-62706E023703}">
                      <ahyp:hlinkClr xmlns:ahyp="http://schemas.microsoft.com/office/drawing/2018/hyperlinkcolor" xmlns="" val="tx"/>
                    </a:ext>
                  </a:extLst>
                </a:hlinkClick>
              </a:rPr>
              <a:t>https://www.nice.org.uk/guidance/ng59/chapter/recommendations</a:t>
            </a:r>
            <a:r>
              <a:rPr lang="bg-BG" noProof="1">
                <a:solidFill>
                  <a:schemeClr val="bg1"/>
                </a:solidFill>
                <a:latin typeface="Arial"/>
                <a:ea typeface="+mn-lt"/>
                <a:cs typeface="+mn-lt"/>
              </a:rPr>
              <a:t> (Accessed: 2nd December 2021). </a:t>
            </a:r>
            <a:endParaRPr lang="en-GB" noProof="1" smtClean="0">
              <a:solidFill>
                <a:schemeClr val="bg1"/>
              </a:solidFill>
              <a:latin typeface="Arial"/>
              <a:ea typeface="+mn-lt"/>
              <a:cs typeface="+mn-lt"/>
            </a:endParaRPr>
          </a:p>
          <a:p>
            <a:pPr>
              <a:lnSpc>
                <a:spcPct val="150000"/>
              </a:lnSpc>
            </a:pPr>
            <a:r>
              <a:rPr lang="en-GB" noProof="1" smtClean="0">
                <a:solidFill>
                  <a:schemeClr val="bg1"/>
                </a:solidFill>
                <a:latin typeface="Arial"/>
                <a:ea typeface="+mn-lt"/>
                <a:cs typeface="+mn-lt"/>
              </a:rPr>
              <a:t>Strength-N-U (2019) </a:t>
            </a:r>
            <a:r>
              <a:rPr lang="en-GB" i="1" noProof="1" smtClean="0">
                <a:solidFill>
                  <a:schemeClr val="bg1"/>
                </a:solidFill>
                <a:latin typeface="Arial"/>
                <a:ea typeface="+mn-lt"/>
                <a:cs typeface="+mn-lt"/>
              </a:rPr>
              <a:t>Chiropractic Adjustments Explained </a:t>
            </a:r>
            <a:r>
              <a:rPr lang="en-GB" noProof="1">
                <a:solidFill>
                  <a:schemeClr val="bg1"/>
                </a:solidFill>
                <a:latin typeface="Arial"/>
                <a:ea typeface="+mn-lt"/>
                <a:cs typeface="+mn-lt"/>
              </a:rPr>
              <a:t>[video] Available at: </a:t>
            </a:r>
            <a:r>
              <a:rPr lang="en-GB" noProof="1">
                <a:solidFill>
                  <a:schemeClr val="bg1"/>
                </a:solidFill>
                <a:latin typeface="Arial"/>
                <a:ea typeface="+mn-lt"/>
                <a:cs typeface="+mn-lt"/>
                <a:hlinkClick r:id="rId5"/>
              </a:rPr>
              <a:t>https://</a:t>
            </a:r>
            <a:r>
              <a:rPr lang="en-GB" noProof="1" smtClean="0">
                <a:solidFill>
                  <a:schemeClr val="bg1"/>
                </a:solidFill>
                <a:latin typeface="Arial"/>
                <a:ea typeface="+mn-lt"/>
                <a:cs typeface="+mn-lt"/>
                <a:hlinkClick r:id="rId5"/>
              </a:rPr>
              <a:t>www.youtube.com/watch?v=j-jVyAY0WcA</a:t>
            </a:r>
            <a:r>
              <a:rPr lang="en-GB" noProof="1" smtClean="0">
                <a:solidFill>
                  <a:schemeClr val="bg1"/>
                </a:solidFill>
                <a:latin typeface="Arial"/>
                <a:ea typeface="+mn-lt"/>
                <a:cs typeface="+mn-lt"/>
              </a:rPr>
              <a:t> (Accessed: 2</a:t>
            </a:r>
            <a:r>
              <a:rPr lang="en-GB" baseline="30000" noProof="1" smtClean="0">
                <a:solidFill>
                  <a:schemeClr val="bg1"/>
                </a:solidFill>
                <a:latin typeface="Arial"/>
                <a:ea typeface="+mn-lt"/>
                <a:cs typeface="+mn-lt"/>
              </a:rPr>
              <a:t>nd</a:t>
            </a:r>
            <a:r>
              <a:rPr lang="en-GB" noProof="1" smtClean="0">
                <a:solidFill>
                  <a:schemeClr val="bg1"/>
                </a:solidFill>
                <a:latin typeface="Arial"/>
                <a:ea typeface="+mn-lt"/>
                <a:cs typeface="+mn-lt"/>
              </a:rPr>
              <a:t> December 2021).</a:t>
            </a:r>
            <a:endParaRPr lang="bg-BG" noProof="1">
              <a:solidFill>
                <a:schemeClr val="bg1"/>
              </a:solidFill>
              <a:latin typeface="Arial"/>
              <a:cs typeface="Arial"/>
            </a:endParaRPr>
          </a:p>
          <a:p>
            <a:pPr>
              <a:lnSpc>
                <a:spcPct val="150000"/>
              </a:lnSpc>
            </a:pPr>
            <a:r>
              <a:rPr lang="bg-BG" noProof="1">
                <a:solidFill>
                  <a:schemeClr val="bg1"/>
                </a:solidFill>
                <a:latin typeface="Arial"/>
                <a:ea typeface="+mn-lt"/>
                <a:cs typeface="+mn-lt"/>
              </a:rPr>
              <a:t>The Spine Journal 2018, </a:t>
            </a:r>
            <a:r>
              <a:rPr lang="bg-BG" i="1" noProof="1">
                <a:solidFill>
                  <a:schemeClr val="bg1"/>
                </a:solidFill>
                <a:latin typeface="Arial"/>
                <a:ea typeface="+mn-lt"/>
                <a:cs typeface="+mn-lt"/>
              </a:rPr>
              <a:t>Dose-response and efficacy of spinal manipulation for care of cervicogenic headache: dual-centre randomized controlled trial, </a:t>
            </a:r>
            <a:r>
              <a:rPr lang="bg-BG" noProof="1">
                <a:solidFill>
                  <a:schemeClr val="bg1"/>
                </a:solidFill>
                <a:latin typeface="Arial"/>
                <a:ea typeface="+mn-lt"/>
                <a:cs typeface="+mn-lt"/>
              </a:rPr>
              <a:t>case study, viewed 2 December 2021, &lt;</a:t>
            </a:r>
            <a:r>
              <a:rPr lang="bg-BG" noProof="1">
                <a:solidFill>
                  <a:schemeClr val="bg1"/>
                </a:solidFill>
                <a:latin typeface="Arial"/>
                <a:ea typeface="+mn-lt"/>
                <a:cs typeface="+mn-lt"/>
                <a:hlinkClick r:id="rId6">
                  <a:extLst>
                    <a:ext uri="{A12FA001-AC4F-418D-AE19-62706E023703}">
                      <ahyp:hlinkClr xmlns:ahyp="http://schemas.microsoft.com/office/drawing/2018/hyperlinkcolor" xmlns="" val="tx"/>
                    </a:ext>
                  </a:extLst>
                </a:hlinkClick>
              </a:rPr>
              <a:t>https://pubmed.ncbi.nlm.nih.gov/29481979/</a:t>
            </a:r>
            <a:r>
              <a:rPr lang="bg-BG" noProof="1">
                <a:solidFill>
                  <a:schemeClr val="bg1"/>
                </a:solidFill>
                <a:latin typeface="Arial"/>
                <a:ea typeface="+mn-lt"/>
                <a:cs typeface="+mn-lt"/>
              </a:rPr>
              <a:t>&gt;. </a:t>
            </a:r>
            <a:endParaRPr lang="bg-BG" noProof="1">
              <a:solidFill>
                <a:schemeClr val="bg1"/>
              </a:solidFill>
              <a:latin typeface="Arial"/>
              <a:cs typeface="Arial"/>
            </a:endParaRPr>
          </a:p>
          <a:p>
            <a:pPr>
              <a:lnSpc>
                <a:spcPct val="150000"/>
              </a:lnSpc>
            </a:pPr>
            <a:r>
              <a:rPr lang="bg-BG" noProof="1">
                <a:solidFill>
                  <a:schemeClr val="bg1"/>
                </a:solidFill>
                <a:latin typeface="Arial"/>
                <a:ea typeface="+mn-lt"/>
                <a:cs typeface="+mn-lt"/>
              </a:rPr>
              <a:t>UK Health Centre, 2021. </a:t>
            </a:r>
            <a:r>
              <a:rPr lang="bg-BG" i="1" noProof="1">
                <a:solidFill>
                  <a:schemeClr val="bg1"/>
                </a:solidFill>
                <a:latin typeface="Arial"/>
                <a:ea typeface="+mn-lt"/>
                <a:cs typeface="+mn-lt"/>
              </a:rPr>
              <a:t>Effectiveness of Chiropractic</a:t>
            </a:r>
            <a:r>
              <a:rPr lang="bg-BG" noProof="1">
                <a:solidFill>
                  <a:schemeClr val="bg1"/>
                </a:solidFill>
                <a:latin typeface="Arial"/>
                <a:ea typeface="+mn-lt"/>
                <a:cs typeface="+mn-lt"/>
              </a:rPr>
              <a:t>.  Available at: https://www.healthcentre.org.uk/chiropractors/chiropractors-effectiveness-of-chiropractic.html (Accessed: 1st December 2021).   </a:t>
            </a:r>
            <a:endParaRPr lang="en-GB" noProof="1" smtClean="0">
              <a:solidFill>
                <a:schemeClr val="bg1"/>
              </a:solidFill>
              <a:latin typeface="Arial"/>
              <a:ea typeface="+mn-lt"/>
              <a:cs typeface="+mn-lt"/>
            </a:endParaRPr>
          </a:p>
          <a:p>
            <a:pPr>
              <a:lnSpc>
                <a:spcPct val="150000"/>
              </a:lnSpc>
            </a:pPr>
            <a:endParaRPr lang="bg-BG" noProof="1">
              <a:solidFill>
                <a:schemeClr val="bg1"/>
              </a:solidFill>
              <a:latin typeface="Arial"/>
              <a:cs typeface="Arial"/>
            </a:endParaRPr>
          </a:p>
        </p:txBody>
      </p:sp>
    </p:spTree>
    <p:extLst>
      <p:ext uri="{BB962C8B-B14F-4D97-AF65-F5344CB8AC3E}">
        <p14:creationId xmlns:p14="http://schemas.microsoft.com/office/powerpoint/2010/main" val="1088157844"/>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6</TotalTime>
  <Words>486</Words>
  <Application>Microsoft Office PowerPoint</Application>
  <PresentationFormat>Широк екран</PresentationFormat>
  <Paragraphs>172</Paragraphs>
  <Slides>22</Slides>
  <Notes>0</Notes>
  <HiddenSlides>0</HiddenSlides>
  <MMClips>0</MMClips>
  <ScaleCrop>false</ScaleCrop>
  <HeadingPairs>
    <vt:vector size="6" baseType="variant">
      <vt:variant>
        <vt:lpstr>Използвани шрифтове</vt:lpstr>
      </vt:variant>
      <vt:variant>
        <vt:i4>4</vt:i4>
      </vt:variant>
      <vt:variant>
        <vt:lpstr>Тема</vt:lpstr>
      </vt:variant>
      <vt:variant>
        <vt:i4>1</vt:i4>
      </vt:variant>
      <vt:variant>
        <vt:lpstr>Заглавия на слайдовете</vt:lpstr>
      </vt:variant>
      <vt:variant>
        <vt:i4>22</vt:i4>
      </vt:variant>
    </vt:vector>
  </HeadingPairs>
  <TitlesOfParts>
    <vt:vector size="27" baseType="lpstr">
      <vt:lpstr>Arial</vt:lpstr>
      <vt:lpstr>Arial,Sans-Serif</vt:lpstr>
      <vt:lpstr>Avenir Next LT Pro</vt:lpstr>
      <vt:lpstr>AvenirNext LT Pro Medium</vt:lpstr>
      <vt:lpstr>BlockprintVTI</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The efficacy of Chiropractic</vt:lpstr>
      <vt:lpstr>The efficacy of Chiropractic</vt:lpstr>
      <vt:lpstr> Side Effects and Contraindications</vt:lpstr>
      <vt:lpstr>The effectiveness of Chiropractic - Strengths </vt:lpstr>
      <vt:lpstr>The effectiveness of Chiropractic - Weaknesses </vt:lpstr>
      <vt:lpstr>The effectiveness of Chiropractic </vt:lpstr>
      <vt:lpstr>Презентация на PowerPoint</vt:lpstr>
      <vt:lpstr>Презентация на PowerPoint</vt:lpstr>
      <vt:lpstr>References</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
  <cp:lastModifiedBy>Потребител на Windows</cp:lastModifiedBy>
  <cp:revision>206</cp:revision>
  <dcterms:created xsi:type="dcterms:W3CDTF">2021-11-15T15:45:50Z</dcterms:created>
  <dcterms:modified xsi:type="dcterms:W3CDTF">2021-12-06T21:18:46Z</dcterms:modified>
</cp:coreProperties>
</file>