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814" r:id="rId5"/>
  </p:sldMasterIdLst>
  <p:notesMasterIdLst>
    <p:notesMasterId r:id="rId19"/>
  </p:notesMasterIdLst>
  <p:sldIdLst>
    <p:sldId id="298" r:id="rId6"/>
    <p:sldId id="299" r:id="rId7"/>
    <p:sldId id="300" r:id="rId8"/>
    <p:sldId id="301" r:id="rId9"/>
    <p:sldId id="302" r:id="rId10"/>
    <p:sldId id="303" r:id="rId11"/>
    <p:sldId id="305" r:id="rId12"/>
    <p:sldId id="308" r:id="rId13"/>
    <p:sldId id="320" r:id="rId14"/>
    <p:sldId id="306" r:id="rId15"/>
    <p:sldId id="321" r:id="rId16"/>
    <p:sldId id="323" r:id="rId17"/>
    <p:sldId id="30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na Slevin" initials="NS" lastIdx="5" clrIdx="0">
    <p:extLst>
      <p:ext uri="{19B8F6BF-5375-455C-9EA6-DF929625EA0E}">
        <p15:presenceInfo xmlns:p15="http://schemas.microsoft.com/office/powerpoint/2012/main" userId="S::nina@exedra.eu.com::161ffa51-a6a5-46be-bd55-44f27ceb4d9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34"/>
    <p:restoredTop sz="94729"/>
  </p:normalViewPr>
  <p:slideViewPr>
    <p:cSldViewPr snapToGrid="0">
      <p:cViewPr varScale="1">
        <p:scale>
          <a:sx n="85" d="100"/>
          <a:sy n="85" d="100"/>
        </p:scale>
        <p:origin x="192" y="512"/>
      </p:cViewPr>
      <p:guideLst/>
    </p:cSldViewPr>
  </p:slideViewPr>
  <p:notesTextViewPr>
    <p:cViewPr>
      <p:scale>
        <a:sx n="1" d="1"/>
        <a:sy n="1" d="1"/>
      </p:scale>
      <p:origin x="0" y="0"/>
    </p:cViewPr>
  </p:notesTextViewPr>
  <p:notesViewPr>
    <p:cSldViewPr snapToGrid="0">
      <p:cViewPr varScale="1">
        <p:scale>
          <a:sx n="95" d="100"/>
          <a:sy n="95" d="100"/>
        </p:scale>
        <p:origin x="3720" y="-228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hyperlink" Target="https://www.ktp-uk.org/case-study/being-a-ktp-associate-is-a-fantastic-opportunity-to-kick-start-or-build-your-career/" TargetMode="Externa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 Id="rId9"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 Id="rId9" Type="http://schemas.openxmlformats.org/officeDocument/2006/relationships/hyperlink" Target="https://www.ktp-uk.org/case-study/being-a-ktp-associate-is-a-fantastic-opportunity-to-kick-start-or-build-your-career/"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A01AB9-9AC9-4FC8-928A-3D9EB85A02F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7877D6E-C197-4810-9CB4-3E881FF17EDE}">
      <dgm:prSet/>
      <dgm:spPr/>
      <dgm:t>
        <a:bodyPr/>
        <a:lstStyle/>
        <a:p>
          <a:r>
            <a:rPr lang="en-GB"/>
            <a:t>Between 12 months and 36 months duration</a:t>
          </a:r>
          <a:endParaRPr lang="en-US"/>
        </a:p>
      </dgm:t>
    </dgm:pt>
    <dgm:pt modelId="{4830975D-FBCC-4698-A718-2E42BE3B9283}" type="parTrans" cxnId="{0E2FE450-077B-45AE-81E7-5327243742F1}">
      <dgm:prSet/>
      <dgm:spPr/>
      <dgm:t>
        <a:bodyPr/>
        <a:lstStyle/>
        <a:p>
          <a:endParaRPr lang="en-US"/>
        </a:p>
      </dgm:t>
    </dgm:pt>
    <dgm:pt modelId="{114EDFC0-D36E-4063-8804-07524A1BA772}" type="sibTrans" cxnId="{0E2FE450-077B-45AE-81E7-5327243742F1}">
      <dgm:prSet/>
      <dgm:spPr/>
      <dgm:t>
        <a:bodyPr/>
        <a:lstStyle/>
        <a:p>
          <a:endParaRPr lang="en-US"/>
        </a:p>
      </dgm:t>
    </dgm:pt>
    <dgm:pt modelId="{A7156C90-5FE9-4C15-9C17-070762662194}">
      <dgm:prSet/>
      <dgm:spPr/>
      <dgm:t>
        <a:bodyPr/>
        <a:lstStyle/>
        <a:p>
          <a:r>
            <a:rPr lang="en-GB" dirty="0"/>
            <a:t>3-way partnership between a company (or charity / NFP), academic team and a skilled graduate  - the Associate</a:t>
          </a:r>
          <a:endParaRPr lang="en-US" dirty="0"/>
        </a:p>
      </dgm:t>
    </dgm:pt>
    <dgm:pt modelId="{F3F5C3D4-6545-46F0-B8C1-74A590BAAFD0}" type="parTrans" cxnId="{0BF17338-2EBC-40F6-818B-7B1294F2DA91}">
      <dgm:prSet/>
      <dgm:spPr/>
      <dgm:t>
        <a:bodyPr/>
        <a:lstStyle/>
        <a:p>
          <a:endParaRPr lang="en-US"/>
        </a:p>
      </dgm:t>
    </dgm:pt>
    <dgm:pt modelId="{FB5BD772-16CF-4781-B0EA-658B3B22702D}" type="sibTrans" cxnId="{0BF17338-2EBC-40F6-818B-7B1294F2DA91}">
      <dgm:prSet/>
      <dgm:spPr/>
      <dgm:t>
        <a:bodyPr/>
        <a:lstStyle/>
        <a:p>
          <a:endParaRPr lang="en-US"/>
        </a:p>
      </dgm:t>
    </dgm:pt>
    <dgm:pt modelId="{BEF50275-E953-4C5E-8ECE-AF2A4FEC50FD}">
      <dgm:prSet/>
      <dgm:spPr/>
      <dgm:t>
        <a:bodyPr/>
        <a:lstStyle/>
        <a:p>
          <a:r>
            <a:rPr lang="en-GB"/>
            <a:t>The Associate is employed by the Knowledge Base and embedded within the company, supported by the academics</a:t>
          </a:r>
          <a:endParaRPr lang="en-US"/>
        </a:p>
      </dgm:t>
    </dgm:pt>
    <dgm:pt modelId="{1E65D8F9-AF43-4E37-92A3-069455CC4D46}" type="parTrans" cxnId="{129E3F8C-4D76-4FAE-A0BE-C562236489C4}">
      <dgm:prSet/>
      <dgm:spPr/>
      <dgm:t>
        <a:bodyPr/>
        <a:lstStyle/>
        <a:p>
          <a:endParaRPr lang="en-US"/>
        </a:p>
      </dgm:t>
    </dgm:pt>
    <dgm:pt modelId="{E19E66B0-6E07-4F62-86CE-33E38FB27AC2}" type="sibTrans" cxnId="{129E3F8C-4D76-4FAE-A0BE-C562236489C4}">
      <dgm:prSet/>
      <dgm:spPr/>
      <dgm:t>
        <a:bodyPr/>
        <a:lstStyle/>
        <a:p>
          <a:endParaRPr lang="en-US"/>
        </a:p>
      </dgm:t>
    </dgm:pt>
    <dgm:pt modelId="{D55CEE38-6DAC-4CA1-9AC6-C04AD8D19BC4}">
      <dgm:prSet/>
      <dgm:spPr/>
      <dgm:t>
        <a:bodyPr/>
        <a:lstStyle/>
        <a:p>
          <a:r>
            <a:rPr lang="en-GB" dirty="0"/>
            <a:t>Cost typically up to ~£90k per year, company pays 33% if an SME</a:t>
          </a:r>
          <a:r>
            <a:rPr lang="en-GB" dirty="0">
              <a:solidFill>
                <a:schemeClr val="tx1"/>
              </a:solidFill>
            </a:rPr>
            <a:t>,</a:t>
          </a:r>
          <a:r>
            <a:rPr lang="en-GB" dirty="0"/>
            <a:t> or 50% if larger (up to ~500FTE limit for </a:t>
          </a:r>
          <a:r>
            <a:rPr lang="en-GB" dirty="0" err="1"/>
            <a:t>mKTP</a:t>
          </a:r>
          <a:r>
            <a:rPr lang="en-GB" dirty="0"/>
            <a:t>)</a:t>
          </a:r>
          <a:endParaRPr lang="en-US" b="1" i="1" dirty="0">
            <a:solidFill>
              <a:srgbClr val="FF0000"/>
            </a:solidFill>
          </a:endParaRPr>
        </a:p>
      </dgm:t>
    </dgm:pt>
    <dgm:pt modelId="{90A5B79B-72AA-413A-BFF9-E1276CB059E4}" type="parTrans" cxnId="{D36C0AB1-873E-4DA2-92C3-767AB7365489}">
      <dgm:prSet/>
      <dgm:spPr/>
      <dgm:t>
        <a:bodyPr/>
        <a:lstStyle/>
        <a:p>
          <a:endParaRPr lang="en-US"/>
        </a:p>
      </dgm:t>
    </dgm:pt>
    <dgm:pt modelId="{D791DC76-5C68-44C9-866B-2F734213BF30}" type="sibTrans" cxnId="{D36C0AB1-873E-4DA2-92C3-767AB7365489}">
      <dgm:prSet/>
      <dgm:spPr/>
      <dgm:t>
        <a:bodyPr/>
        <a:lstStyle/>
        <a:p>
          <a:endParaRPr lang="en-US"/>
        </a:p>
      </dgm:t>
    </dgm:pt>
    <dgm:pt modelId="{1424DCA4-82E0-4455-892C-06DEDC9FF6D9}" type="pres">
      <dgm:prSet presAssocID="{DFA01AB9-9AC9-4FC8-928A-3D9EB85A02F9}" presName="root" presStyleCnt="0">
        <dgm:presLayoutVars>
          <dgm:dir/>
          <dgm:resizeHandles val="exact"/>
        </dgm:presLayoutVars>
      </dgm:prSet>
      <dgm:spPr/>
    </dgm:pt>
    <dgm:pt modelId="{3165282B-2FB1-4AC7-BA54-4D3D336BF2C1}" type="pres">
      <dgm:prSet presAssocID="{D7877D6E-C197-4810-9CB4-3E881FF17EDE}" presName="compNode" presStyleCnt="0"/>
      <dgm:spPr/>
    </dgm:pt>
    <dgm:pt modelId="{F59D87C4-90CD-4CD9-8DEB-CF0176623FBC}" type="pres">
      <dgm:prSet presAssocID="{D7877D6E-C197-4810-9CB4-3E881FF17EDE}" presName="bgRect" presStyleLbl="bgShp" presStyleIdx="0" presStyleCnt="4"/>
      <dgm:spPr/>
    </dgm:pt>
    <dgm:pt modelId="{B477C5A2-775D-4CEB-8551-1BDF416A6300}" type="pres">
      <dgm:prSet presAssocID="{D7877D6E-C197-4810-9CB4-3E881FF17ED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B04FE382-1DF8-4DBA-A304-3D78F1149B43}" type="pres">
      <dgm:prSet presAssocID="{D7877D6E-C197-4810-9CB4-3E881FF17EDE}" presName="spaceRect" presStyleCnt="0"/>
      <dgm:spPr/>
    </dgm:pt>
    <dgm:pt modelId="{DC8365B8-BD72-48B4-A302-342F40F01792}" type="pres">
      <dgm:prSet presAssocID="{D7877D6E-C197-4810-9CB4-3E881FF17EDE}" presName="parTx" presStyleLbl="revTx" presStyleIdx="0" presStyleCnt="4">
        <dgm:presLayoutVars>
          <dgm:chMax val="0"/>
          <dgm:chPref val="0"/>
        </dgm:presLayoutVars>
      </dgm:prSet>
      <dgm:spPr/>
    </dgm:pt>
    <dgm:pt modelId="{455A03EF-DD12-4BA1-9124-7D0F79D928DD}" type="pres">
      <dgm:prSet presAssocID="{114EDFC0-D36E-4063-8804-07524A1BA772}" presName="sibTrans" presStyleCnt="0"/>
      <dgm:spPr/>
    </dgm:pt>
    <dgm:pt modelId="{37C73809-C0C5-49B7-8A2B-52AE7C0C0587}" type="pres">
      <dgm:prSet presAssocID="{A7156C90-5FE9-4C15-9C17-070762662194}" presName="compNode" presStyleCnt="0"/>
      <dgm:spPr/>
    </dgm:pt>
    <dgm:pt modelId="{BDA5706F-E05A-4C44-B7A8-64E829FE3C1C}" type="pres">
      <dgm:prSet presAssocID="{A7156C90-5FE9-4C15-9C17-070762662194}" presName="bgRect" presStyleLbl="bgShp" presStyleIdx="1" presStyleCnt="4"/>
      <dgm:spPr/>
    </dgm:pt>
    <dgm:pt modelId="{5EF8141C-42A9-455D-AF2D-294CC3EB04B8}" type="pres">
      <dgm:prSet presAssocID="{A7156C90-5FE9-4C15-9C17-0707626621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duation Cap"/>
        </a:ext>
      </dgm:extLst>
    </dgm:pt>
    <dgm:pt modelId="{54110F21-ABEC-4F88-9E8F-F15E35A99B4C}" type="pres">
      <dgm:prSet presAssocID="{A7156C90-5FE9-4C15-9C17-070762662194}" presName="spaceRect" presStyleCnt="0"/>
      <dgm:spPr/>
    </dgm:pt>
    <dgm:pt modelId="{6CB8FF98-A4ED-4C57-B09F-872EFF2E4A86}" type="pres">
      <dgm:prSet presAssocID="{A7156C90-5FE9-4C15-9C17-070762662194}" presName="parTx" presStyleLbl="revTx" presStyleIdx="1" presStyleCnt="4">
        <dgm:presLayoutVars>
          <dgm:chMax val="0"/>
          <dgm:chPref val="0"/>
        </dgm:presLayoutVars>
      </dgm:prSet>
      <dgm:spPr/>
    </dgm:pt>
    <dgm:pt modelId="{4C34839C-B0C5-4171-8AB6-5C4BC893CA26}" type="pres">
      <dgm:prSet presAssocID="{FB5BD772-16CF-4781-B0EA-658B3B22702D}" presName="sibTrans" presStyleCnt="0"/>
      <dgm:spPr/>
    </dgm:pt>
    <dgm:pt modelId="{F6E62D17-7807-4F6F-9E39-C284C19B8252}" type="pres">
      <dgm:prSet presAssocID="{BEF50275-E953-4C5E-8ECE-AF2A4FEC50FD}" presName="compNode" presStyleCnt="0"/>
      <dgm:spPr/>
    </dgm:pt>
    <dgm:pt modelId="{2BCA49EA-F792-4016-9BEE-D0553EBE2BE3}" type="pres">
      <dgm:prSet presAssocID="{BEF50275-E953-4C5E-8ECE-AF2A4FEC50FD}" presName="bgRect" presStyleLbl="bgShp" presStyleIdx="2" presStyleCnt="4"/>
      <dgm:spPr/>
    </dgm:pt>
    <dgm:pt modelId="{0F19C0FE-C52F-4693-BE60-160CFC97F992}" type="pres">
      <dgm:prSet presAssocID="{BEF50275-E953-4C5E-8ECE-AF2A4FEC50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8AAFA737-60A6-43FB-B319-03CA93445ABB}" type="pres">
      <dgm:prSet presAssocID="{BEF50275-E953-4C5E-8ECE-AF2A4FEC50FD}" presName="spaceRect" presStyleCnt="0"/>
      <dgm:spPr/>
    </dgm:pt>
    <dgm:pt modelId="{AD0749CB-CA66-4452-A922-657B2D2292B7}" type="pres">
      <dgm:prSet presAssocID="{BEF50275-E953-4C5E-8ECE-AF2A4FEC50FD}" presName="parTx" presStyleLbl="revTx" presStyleIdx="2" presStyleCnt="4">
        <dgm:presLayoutVars>
          <dgm:chMax val="0"/>
          <dgm:chPref val="0"/>
        </dgm:presLayoutVars>
      </dgm:prSet>
      <dgm:spPr/>
    </dgm:pt>
    <dgm:pt modelId="{D1BD28E1-C878-459E-8105-E54F0F883017}" type="pres">
      <dgm:prSet presAssocID="{E19E66B0-6E07-4F62-86CE-33E38FB27AC2}" presName="sibTrans" presStyleCnt="0"/>
      <dgm:spPr/>
    </dgm:pt>
    <dgm:pt modelId="{F090082F-AE1F-4700-9BB4-97E802DCE46D}" type="pres">
      <dgm:prSet presAssocID="{D55CEE38-6DAC-4CA1-9AC6-C04AD8D19BC4}" presName="compNode" presStyleCnt="0"/>
      <dgm:spPr/>
    </dgm:pt>
    <dgm:pt modelId="{1713A8FE-5A76-4752-A704-50C9346FF02A}" type="pres">
      <dgm:prSet presAssocID="{D55CEE38-6DAC-4CA1-9AC6-C04AD8D19BC4}" presName="bgRect" presStyleLbl="bgShp" presStyleIdx="3" presStyleCnt="4"/>
      <dgm:spPr/>
    </dgm:pt>
    <dgm:pt modelId="{15993DB7-1658-460F-8F0D-659E4C0E168C}" type="pres">
      <dgm:prSet presAssocID="{D55CEE38-6DAC-4CA1-9AC6-C04AD8D19B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8AA107FF-3EC8-43D5-9E61-BC401847F6CB}" type="pres">
      <dgm:prSet presAssocID="{D55CEE38-6DAC-4CA1-9AC6-C04AD8D19BC4}" presName="spaceRect" presStyleCnt="0"/>
      <dgm:spPr/>
    </dgm:pt>
    <dgm:pt modelId="{3DCFD57E-DA0E-4B8D-B488-6AC322BCB514}" type="pres">
      <dgm:prSet presAssocID="{D55CEE38-6DAC-4CA1-9AC6-C04AD8D19BC4}" presName="parTx" presStyleLbl="revTx" presStyleIdx="3" presStyleCnt="4">
        <dgm:presLayoutVars>
          <dgm:chMax val="0"/>
          <dgm:chPref val="0"/>
        </dgm:presLayoutVars>
      </dgm:prSet>
      <dgm:spPr/>
    </dgm:pt>
  </dgm:ptLst>
  <dgm:cxnLst>
    <dgm:cxn modelId="{75F79113-7D15-4D61-8F5D-4FC693165374}" type="presOf" srcId="{DFA01AB9-9AC9-4FC8-928A-3D9EB85A02F9}" destId="{1424DCA4-82E0-4455-892C-06DEDC9FF6D9}" srcOrd="0" destOrd="0" presId="urn:microsoft.com/office/officeart/2018/2/layout/IconVerticalSolidList"/>
    <dgm:cxn modelId="{86885826-F985-4689-BBE9-E80DF2900B22}" type="presOf" srcId="{D55CEE38-6DAC-4CA1-9AC6-C04AD8D19BC4}" destId="{3DCFD57E-DA0E-4B8D-B488-6AC322BCB514}" srcOrd="0" destOrd="0" presId="urn:microsoft.com/office/officeart/2018/2/layout/IconVerticalSolidList"/>
    <dgm:cxn modelId="{0BF17338-2EBC-40F6-818B-7B1294F2DA91}" srcId="{DFA01AB9-9AC9-4FC8-928A-3D9EB85A02F9}" destId="{A7156C90-5FE9-4C15-9C17-070762662194}" srcOrd="1" destOrd="0" parTransId="{F3F5C3D4-6545-46F0-B8C1-74A590BAAFD0}" sibTransId="{FB5BD772-16CF-4781-B0EA-658B3B22702D}"/>
    <dgm:cxn modelId="{0E2FE450-077B-45AE-81E7-5327243742F1}" srcId="{DFA01AB9-9AC9-4FC8-928A-3D9EB85A02F9}" destId="{D7877D6E-C197-4810-9CB4-3E881FF17EDE}" srcOrd="0" destOrd="0" parTransId="{4830975D-FBCC-4698-A718-2E42BE3B9283}" sibTransId="{114EDFC0-D36E-4063-8804-07524A1BA772}"/>
    <dgm:cxn modelId="{D0A31771-C422-474E-94E2-2F6D719D7617}" type="presOf" srcId="{D7877D6E-C197-4810-9CB4-3E881FF17EDE}" destId="{DC8365B8-BD72-48B4-A302-342F40F01792}" srcOrd="0" destOrd="0" presId="urn:microsoft.com/office/officeart/2018/2/layout/IconVerticalSolidList"/>
    <dgm:cxn modelId="{129E3F8C-4D76-4FAE-A0BE-C562236489C4}" srcId="{DFA01AB9-9AC9-4FC8-928A-3D9EB85A02F9}" destId="{BEF50275-E953-4C5E-8ECE-AF2A4FEC50FD}" srcOrd="2" destOrd="0" parTransId="{1E65D8F9-AF43-4E37-92A3-069455CC4D46}" sibTransId="{E19E66B0-6E07-4F62-86CE-33E38FB27AC2}"/>
    <dgm:cxn modelId="{D36C0AB1-873E-4DA2-92C3-767AB7365489}" srcId="{DFA01AB9-9AC9-4FC8-928A-3D9EB85A02F9}" destId="{D55CEE38-6DAC-4CA1-9AC6-C04AD8D19BC4}" srcOrd="3" destOrd="0" parTransId="{90A5B79B-72AA-413A-BFF9-E1276CB059E4}" sibTransId="{D791DC76-5C68-44C9-866B-2F734213BF30}"/>
    <dgm:cxn modelId="{7AA62ABF-3A8F-4A8E-BBFA-9CE8B5898702}" type="presOf" srcId="{A7156C90-5FE9-4C15-9C17-070762662194}" destId="{6CB8FF98-A4ED-4C57-B09F-872EFF2E4A86}" srcOrd="0" destOrd="0" presId="urn:microsoft.com/office/officeart/2018/2/layout/IconVerticalSolidList"/>
    <dgm:cxn modelId="{14485CD2-DF59-44A6-A0A4-FFBB67727003}" type="presOf" srcId="{BEF50275-E953-4C5E-8ECE-AF2A4FEC50FD}" destId="{AD0749CB-CA66-4452-A922-657B2D2292B7}" srcOrd="0" destOrd="0" presId="urn:microsoft.com/office/officeart/2018/2/layout/IconVerticalSolidList"/>
    <dgm:cxn modelId="{4E4DFE4E-B12B-48B8-914D-834EDEA71CC8}" type="presParOf" srcId="{1424DCA4-82E0-4455-892C-06DEDC9FF6D9}" destId="{3165282B-2FB1-4AC7-BA54-4D3D336BF2C1}" srcOrd="0" destOrd="0" presId="urn:microsoft.com/office/officeart/2018/2/layout/IconVerticalSolidList"/>
    <dgm:cxn modelId="{ECA5A7B8-3FC0-4C3B-BE90-6D8D87C11491}" type="presParOf" srcId="{3165282B-2FB1-4AC7-BA54-4D3D336BF2C1}" destId="{F59D87C4-90CD-4CD9-8DEB-CF0176623FBC}" srcOrd="0" destOrd="0" presId="urn:microsoft.com/office/officeart/2018/2/layout/IconVerticalSolidList"/>
    <dgm:cxn modelId="{5C3C90D3-F59A-4CFA-B489-120CEDFC3C08}" type="presParOf" srcId="{3165282B-2FB1-4AC7-BA54-4D3D336BF2C1}" destId="{B477C5A2-775D-4CEB-8551-1BDF416A6300}" srcOrd="1" destOrd="0" presId="urn:microsoft.com/office/officeart/2018/2/layout/IconVerticalSolidList"/>
    <dgm:cxn modelId="{A82271F5-72AF-4D3B-AF3D-497BDB4C6F96}" type="presParOf" srcId="{3165282B-2FB1-4AC7-BA54-4D3D336BF2C1}" destId="{B04FE382-1DF8-4DBA-A304-3D78F1149B43}" srcOrd="2" destOrd="0" presId="urn:microsoft.com/office/officeart/2018/2/layout/IconVerticalSolidList"/>
    <dgm:cxn modelId="{63DF78CB-9833-4ADE-8904-127D8728F615}" type="presParOf" srcId="{3165282B-2FB1-4AC7-BA54-4D3D336BF2C1}" destId="{DC8365B8-BD72-48B4-A302-342F40F01792}" srcOrd="3" destOrd="0" presId="urn:microsoft.com/office/officeart/2018/2/layout/IconVerticalSolidList"/>
    <dgm:cxn modelId="{0978FDA3-E933-490D-A7A1-E702A0E85F6C}" type="presParOf" srcId="{1424DCA4-82E0-4455-892C-06DEDC9FF6D9}" destId="{455A03EF-DD12-4BA1-9124-7D0F79D928DD}" srcOrd="1" destOrd="0" presId="urn:microsoft.com/office/officeart/2018/2/layout/IconVerticalSolidList"/>
    <dgm:cxn modelId="{62537A1E-DE05-47B3-AB99-9306172CC4FB}" type="presParOf" srcId="{1424DCA4-82E0-4455-892C-06DEDC9FF6D9}" destId="{37C73809-C0C5-49B7-8A2B-52AE7C0C0587}" srcOrd="2" destOrd="0" presId="urn:microsoft.com/office/officeart/2018/2/layout/IconVerticalSolidList"/>
    <dgm:cxn modelId="{02FA0DC4-6ABD-430C-8770-8735FBA2C0BC}" type="presParOf" srcId="{37C73809-C0C5-49B7-8A2B-52AE7C0C0587}" destId="{BDA5706F-E05A-4C44-B7A8-64E829FE3C1C}" srcOrd="0" destOrd="0" presId="urn:microsoft.com/office/officeart/2018/2/layout/IconVerticalSolidList"/>
    <dgm:cxn modelId="{B0EDD41F-F35F-40D1-8C80-8A8BC79B0F76}" type="presParOf" srcId="{37C73809-C0C5-49B7-8A2B-52AE7C0C0587}" destId="{5EF8141C-42A9-455D-AF2D-294CC3EB04B8}" srcOrd="1" destOrd="0" presId="urn:microsoft.com/office/officeart/2018/2/layout/IconVerticalSolidList"/>
    <dgm:cxn modelId="{A89F9E19-8635-4F42-8D99-40087C8E728F}" type="presParOf" srcId="{37C73809-C0C5-49B7-8A2B-52AE7C0C0587}" destId="{54110F21-ABEC-4F88-9E8F-F15E35A99B4C}" srcOrd="2" destOrd="0" presId="urn:microsoft.com/office/officeart/2018/2/layout/IconVerticalSolidList"/>
    <dgm:cxn modelId="{2A0581D7-D887-4598-97ED-A08E76197F46}" type="presParOf" srcId="{37C73809-C0C5-49B7-8A2B-52AE7C0C0587}" destId="{6CB8FF98-A4ED-4C57-B09F-872EFF2E4A86}" srcOrd="3" destOrd="0" presId="urn:microsoft.com/office/officeart/2018/2/layout/IconVerticalSolidList"/>
    <dgm:cxn modelId="{0A314E7B-2029-411F-9DB3-3A709AF61159}" type="presParOf" srcId="{1424DCA4-82E0-4455-892C-06DEDC9FF6D9}" destId="{4C34839C-B0C5-4171-8AB6-5C4BC893CA26}" srcOrd="3" destOrd="0" presId="urn:microsoft.com/office/officeart/2018/2/layout/IconVerticalSolidList"/>
    <dgm:cxn modelId="{510D3376-23E3-405D-B22E-AA2DF0B22F90}" type="presParOf" srcId="{1424DCA4-82E0-4455-892C-06DEDC9FF6D9}" destId="{F6E62D17-7807-4F6F-9E39-C284C19B8252}" srcOrd="4" destOrd="0" presId="urn:microsoft.com/office/officeart/2018/2/layout/IconVerticalSolidList"/>
    <dgm:cxn modelId="{2123CF57-27BD-4DFB-8F22-B3E756FB4FF5}" type="presParOf" srcId="{F6E62D17-7807-4F6F-9E39-C284C19B8252}" destId="{2BCA49EA-F792-4016-9BEE-D0553EBE2BE3}" srcOrd="0" destOrd="0" presId="urn:microsoft.com/office/officeart/2018/2/layout/IconVerticalSolidList"/>
    <dgm:cxn modelId="{78114E85-17BA-4B51-8A5A-4A6465419300}" type="presParOf" srcId="{F6E62D17-7807-4F6F-9E39-C284C19B8252}" destId="{0F19C0FE-C52F-4693-BE60-160CFC97F992}" srcOrd="1" destOrd="0" presId="urn:microsoft.com/office/officeart/2018/2/layout/IconVerticalSolidList"/>
    <dgm:cxn modelId="{44034002-A08D-4289-B924-7DDF0A88545F}" type="presParOf" srcId="{F6E62D17-7807-4F6F-9E39-C284C19B8252}" destId="{8AAFA737-60A6-43FB-B319-03CA93445ABB}" srcOrd="2" destOrd="0" presId="urn:microsoft.com/office/officeart/2018/2/layout/IconVerticalSolidList"/>
    <dgm:cxn modelId="{C9CED10C-42A8-4A44-A4C8-6EE33D7AF135}" type="presParOf" srcId="{F6E62D17-7807-4F6F-9E39-C284C19B8252}" destId="{AD0749CB-CA66-4452-A922-657B2D2292B7}" srcOrd="3" destOrd="0" presId="urn:microsoft.com/office/officeart/2018/2/layout/IconVerticalSolidList"/>
    <dgm:cxn modelId="{308B7879-A820-4EA2-BD5C-DBC0AB3A9DEA}" type="presParOf" srcId="{1424DCA4-82E0-4455-892C-06DEDC9FF6D9}" destId="{D1BD28E1-C878-459E-8105-E54F0F883017}" srcOrd="5" destOrd="0" presId="urn:microsoft.com/office/officeart/2018/2/layout/IconVerticalSolidList"/>
    <dgm:cxn modelId="{E54D3AD0-FB2A-4F53-9B41-3B6F1034D437}" type="presParOf" srcId="{1424DCA4-82E0-4455-892C-06DEDC9FF6D9}" destId="{F090082F-AE1F-4700-9BB4-97E802DCE46D}" srcOrd="6" destOrd="0" presId="urn:microsoft.com/office/officeart/2018/2/layout/IconVerticalSolidList"/>
    <dgm:cxn modelId="{4A88B1A2-B03B-4E1C-9E05-430983EAAF2B}" type="presParOf" srcId="{F090082F-AE1F-4700-9BB4-97E802DCE46D}" destId="{1713A8FE-5A76-4752-A704-50C9346FF02A}" srcOrd="0" destOrd="0" presId="urn:microsoft.com/office/officeart/2018/2/layout/IconVerticalSolidList"/>
    <dgm:cxn modelId="{E18AB207-BE88-4D29-85E0-DE451BF65382}" type="presParOf" srcId="{F090082F-AE1F-4700-9BB4-97E802DCE46D}" destId="{15993DB7-1658-460F-8F0D-659E4C0E168C}" srcOrd="1" destOrd="0" presId="urn:microsoft.com/office/officeart/2018/2/layout/IconVerticalSolidList"/>
    <dgm:cxn modelId="{A18DD5F1-42AF-44C0-894C-FCD9802366C0}" type="presParOf" srcId="{F090082F-AE1F-4700-9BB4-97E802DCE46D}" destId="{8AA107FF-3EC8-43D5-9E61-BC401847F6CB}" srcOrd="2" destOrd="0" presId="urn:microsoft.com/office/officeart/2018/2/layout/IconVerticalSolidList"/>
    <dgm:cxn modelId="{26A53FDC-C610-4F41-98B2-997EF9D57804}" type="presParOf" srcId="{F090082F-AE1F-4700-9BB4-97E802DCE46D}" destId="{3DCFD57E-DA0E-4B8D-B488-6AC322BCB51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8FD41-1A0B-4C05-ACA5-BDECCD27454D}"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FDCE220B-7B16-411C-8665-6276B5302CDA}">
      <dgm:prSet/>
      <dgm:spPr/>
      <dgm:t>
        <a:bodyPr/>
        <a:lstStyle/>
        <a:p>
          <a:r>
            <a:rPr lang="en-GB"/>
            <a:t>Must have a business case demonstrating commercial impact, supporting the overall company strategy</a:t>
          </a:r>
          <a:endParaRPr lang="en-US"/>
        </a:p>
      </dgm:t>
    </dgm:pt>
    <dgm:pt modelId="{506F2072-28E3-4FDB-A44E-B11DB78EDA7C}" type="parTrans" cxnId="{CCD3199D-A734-4514-8A5E-B07CA4923C2E}">
      <dgm:prSet/>
      <dgm:spPr/>
      <dgm:t>
        <a:bodyPr/>
        <a:lstStyle/>
        <a:p>
          <a:endParaRPr lang="en-US"/>
        </a:p>
      </dgm:t>
    </dgm:pt>
    <dgm:pt modelId="{7578DC0A-FA49-4D24-9FA3-4E52E46D8F47}" type="sibTrans" cxnId="{CCD3199D-A734-4514-8A5E-B07CA4923C2E}">
      <dgm:prSet/>
      <dgm:spPr/>
      <dgm:t>
        <a:bodyPr/>
        <a:lstStyle/>
        <a:p>
          <a:endParaRPr lang="en-US"/>
        </a:p>
      </dgm:t>
    </dgm:pt>
    <dgm:pt modelId="{81E95F83-937B-4CC6-821E-96BCF6CEC56D}">
      <dgm:prSet/>
      <dgm:spPr/>
      <dgm:t>
        <a:bodyPr/>
        <a:lstStyle/>
        <a:p>
          <a:r>
            <a:rPr lang="en-GB" dirty="0"/>
            <a:t>Must demonstrate how transferring / embedding knowledge from an academic department / school will support that business  case</a:t>
          </a:r>
          <a:endParaRPr lang="en-US" dirty="0"/>
        </a:p>
      </dgm:t>
    </dgm:pt>
    <dgm:pt modelId="{D0783215-C9B0-467D-A761-370583E9F54D}" type="parTrans" cxnId="{51D87DBD-8CA0-4ED5-BE88-8D2E94340298}">
      <dgm:prSet/>
      <dgm:spPr/>
      <dgm:t>
        <a:bodyPr/>
        <a:lstStyle/>
        <a:p>
          <a:endParaRPr lang="en-US"/>
        </a:p>
      </dgm:t>
    </dgm:pt>
    <dgm:pt modelId="{4522C6A4-D1BB-4EF1-8A56-84269226DFAC}" type="sibTrans" cxnId="{51D87DBD-8CA0-4ED5-BE88-8D2E94340298}">
      <dgm:prSet/>
      <dgm:spPr/>
      <dgm:t>
        <a:bodyPr/>
        <a:lstStyle/>
        <a:p>
          <a:endParaRPr lang="en-US"/>
        </a:p>
      </dgm:t>
    </dgm:pt>
    <dgm:pt modelId="{23D60446-0BBE-4590-B2BB-483F637A8472}">
      <dgm:prSet/>
      <dgm:spPr/>
      <dgm:t>
        <a:bodyPr/>
        <a:lstStyle/>
        <a:p>
          <a:r>
            <a:rPr lang="en-GB"/>
            <a:t>Cannot be provided in-house or via consultancy, and there must be academic benefits for the Knowledge Base</a:t>
          </a:r>
          <a:endParaRPr lang="en-US"/>
        </a:p>
      </dgm:t>
    </dgm:pt>
    <dgm:pt modelId="{E0EFE3DC-65E7-4816-8B8A-ABC4DA0F9A81}" type="parTrans" cxnId="{A46884A2-A96B-4F00-A2B0-80E366A1BCFD}">
      <dgm:prSet/>
      <dgm:spPr/>
      <dgm:t>
        <a:bodyPr/>
        <a:lstStyle/>
        <a:p>
          <a:endParaRPr lang="en-US"/>
        </a:p>
      </dgm:t>
    </dgm:pt>
    <dgm:pt modelId="{059B80C2-14CB-44F2-8B87-4B13CE19D0F0}" type="sibTrans" cxnId="{A46884A2-A96B-4F00-A2B0-80E366A1BCFD}">
      <dgm:prSet/>
      <dgm:spPr/>
      <dgm:t>
        <a:bodyPr/>
        <a:lstStyle/>
        <a:p>
          <a:endParaRPr lang="en-US"/>
        </a:p>
      </dgm:t>
    </dgm:pt>
    <dgm:pt modelId="{6F406CF4-8060-4BD2-9F93-DE33EDF4DC76}">
      <dgm:prSet/>
      <dgm:spPr/>
      <dgm:t>
        <a:bodyPr/>
        <a:lstStyle/>
        <a:p>
          <a:r>
            <a:rPr lang="en-US" dirty="0">
              <a:hlinkClick xmlns:r="http://schemas.openxmlformats.org/officeDocument/2006/relationships" r:id="rId1"/>
            </a:rPr>
            <a:t>Link to Website - Case Studies</a:t>
          </a:r>
          <a:endParaRPr lang="en-US" dirty="0"/>
        </a:p>
      </dgm:t>
    </dgm:pt>
    <dgm:pt modelId="{A2747DDD-1D8D-4DA2-BD26-608B10022B19}" type="parTrans" cxnId="{89D4ADED-3045-4DC3-917D-35DA97AB3FA5}">
      <dgm:prSet/>
      <dgm:spPr/>
      <dgm:t>
        <a:bodyPr/>
        <a:lstStyle/>
        <a:p>
          <a:endParaRPr lang="en-US"/>
        </a:p>
      </dgm:t>
    </dgm:pt>
    <dgm:pt modelId="{39B19642-507C-4B1E-8838-5A3A1686423D}" type="sibTrans" cxnId="{89D4ADED-3045-4DC3-917D-35DA97AB3FA5}">
      <dgm:prSet/>
      <dgm:spPr/>
      <dgm:t>
        <a:bodyPr/>
        <a:lstStyle/>
        <a:p>
          <a:endParaRPr lang="en-US"/>
        </a:p>
      </dgm:t>
    </dgm:pt>
    <dgm:pt modelId="{25A6B6FD-651C-41F1-8919-8F5EF7B4273C}" type="pres">
      <dgm:prSet presAssocID="{2798FD41-1A0B-4C05-ACA5-BDECCD27454D}" presName="root" presStyleCnt="0">
        <dgm:presLayoutVars>
          <dgm:dir/>
          <dgm:resizeHandles val="exact"/>
        </dgm:presLayoutVars>
      </dgm:prSet>
      <dgm:spPr/>
    </dgm:pt>
    <dgm:pt modelId="{FFD1BCA0-0BBC-4A82-938F-9C9832233915}" type="pres">
      <dgm:prSet presAssocID="{2798FD41-1A0B-4C05-ACA5-BDECCD27454D}" presName="container" presStyleCnt="0">
        <dgm:presLayoutVars>
          <dgm:dir/>
          <dgm:resizeHandles val="exact"/>
        </dgm:presLayoutVars>
      </dgm:prSet>
      <dgm:spPr/>
    </dgm:pt>
    <dgm:pt modelId="{7284CC75-FC50-419C-BB7E-1C0468BDBF9A}" type="pres">
      <dgm:prSet presAssocID="{FDCE220B-7B16-411C-8665-6276B5302CDA}" presName="compNode" presStyleCnt="0"/>
      <dgm:spPr/>
    </dgm:pt>
    <dgm:pt modelId="{8A952BC0-5E5C-4F56-A3CB-9E0A9854ED36}" type="pres">
      <dgm:prSet presAssocID="{FDCE220B-7B16-411C-8665-6276B5302CDA}" presName="iconBgRect" presStyleLbl="bgShp" presStyleIdx="0" presStyleCnt="4"/>
      <dgm:spPr/>
    </dgm:pt>
    <dgm:pt modelId="{0DCD489C-F9A1-46AD-BCF4-0BE3A2733926}" type="pres">
      <dgm:prSet presAssocID="{FDCE220B-7B16-411C-8665-6276B5302CDA}"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5C95CCF2-56EC-4C42-9ECE-E56AF0E142A8}" type="pres">
      <dgm:prSet presAssocID="{FDCE220B-7B16-411C-8665-6276B5302CDA}" presName="spaceRect" presStyleCnt="0"/>
      <dgm:spPr/>
    </dgm:pt>
    <dgm:pt modelId="{87B781A0-D8E7-40C9-84AE-31ED2FA7D638}" type="pres">
      <dgm:prSet presAssocID="{FDCE220B-7B16-411C-8665-6276B5302CDA}" presName="textRect" presStyleLbl="revTx" presStyleIdx="0" presStyleCnt="4">
        <dgm:presLayoutVars>
          <dgm:chMax val="1"/>
          <dgm:chPref val="1"/>
        </dgm:presLayoutVars>
      </dgm:prSet>
      <dgm:spPr/>
    </dgm:pt>
    <dgm:pt modelId="{BF8E705C-2CD5-4B6C-BAAC-AE8C099A7D4B}" type="pres">
      <dgm:prSet presAssocID="{7578DC0A-FA49-4D24-9FA3-4E52E46D8F47}" presName="sibTrans" presStyleLbl="sibTrans2D1" presStyleIdx="0" presStyleCnt="0"/>
      <dgm:spPr/>
    </dgm:pt>
    <dgm:pt modelId="{AF32B94E-FD6D-41E5-93D2-15C1E5814CE9}" type="pres">
      <dgm:prSet presAssocID="{81E95F83-937B-4CC6-821E-96BCF6CEC56D}" presName="compNode" presStyleCnt="0"/>
      <dgm:spPr/>
    </dgm:pt>
    <dgm:pt modelId="{D0AC2527-F423-4E9B-AA63-F40A8344E34C}" type="pres">
      <dgm:prSet presAssocID="{81E95F83-937B-4CC6-821E-96BCF6CEC56D}" presName="iconBgRect" presStyleLbl="bgShp" presStyleIdx="1" presStyleCnt="4"/>
      <dgm:spPr/>
    </dgm:pt>
    <dgm:pt modelId="{9FA38061-33CF-4BE7-B207-CF52B0FA302B}" type="pres">
      <dgm:prSet presAssocID="{81E95F83-937B-4CC6-821E-96BCF6CEC56D}"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hoolhouse"/>
        </a:ext>
      </dgm:extLst>
    </dgm:pt>
    <dgm:pt modelId="{C88D3FD6-24F3-4CC5-9203-51A8C32AB41A}" type="pres">
      <dgm:prSet presAssocID="{81E95F83-937B-4CC6-821E-96BCF6CEC56D}" presName="spaceRect" presStyleCnt="0"/>
      <dgm:spPr/>
    </dgm:pt>
    <dgm:pt modelId="{1633F62B-6FCC-4081-971D-6121DDE22F76}" type="pres">
      <dgm:prSet presAssocID="{81E95F83-937B-4CC6-821E-96BCF6CEC56D}" presName="textRect" presStyleLbl="revTx" presStyleIdx="1" presStyleCnt="4">
        <dgm:presLayoutVars>
          <dgm:chMax val="1"/>
          <dgm:chPref val="1"/>
        </dgm:presLayoutVars>
      </dgm:prSet>
      <dgm:spPr/>
    </dgm:pt>
    <dgm:pt modelId="{50177312-7B2C-410A-8626-43DDA5EE7B5A}" type="pres">
      <dgm:prSet presAssocID="{4522C6A4-D1BB-4EF1-8A56-84269226DFAC}" presName="sibTrans" presStyleLbl="sibTrans2D1" presStyleIdx="0" presStyleCnt="0"/>
      <dgm:spPr/>
    </dgm:pt>
    <dgm:pt modelId="{4BF1B2D6-E760-4911-8F35-2167877108AF}" type="pres">
      <dgm:prSet presAssocID="{23D60446-0BBE-4590-B2BB-483F637A8472}" presName="compNode" presStyleCnt="0"/>
      <dgm:spPr/>
    </dgm:pt>
    <dgm:pt modelId="{5DC247BB-3A9B-45AB-8827-5B97AAB3D83E}" type="pres">
      <dgm:prSet presAssocID="{23D60446-0BBE-4590-B2BB-483F637A8472}" presName="iconBgRect" presStyleLbl="bgShp" presStyleIdx="2" presStyleCnt="4"/>
      <dgm:spPr/>
    </dgm:pt>
    <dgm:pt modelId="{40D73285-0365-45EA-A63F-EE9FC9E12D45}" type="pres">
      <dgm:prSet presAssocID="{23D60446-0BBE-4590-B2BB-483F637A8472}"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ooks"/>
        </a:ext>
      </dgm:extLst>
    </dgm:pt>
    <dgm:pt modelId="{E63C649D-C1E4-41DD-94C1-208544B6B07A}" type="pres">
      <dgm:prSet presAssocID="{23D60446-0BBE-4590-B2BB-483F637A8472}" presName="spaceRect" presStyleCnt="0"/>
      <dgm:spPr/>
    </dgm:pt>
    <dgm:pt modelId="{850C029D-D9FF-4864-8B0D-AF675CAEB37B}" type="pres">
      <dgm:prSet presAssocID="{23D60446-0BBE-4590-B2BB-483F637A8472}" presName="textRect" presStyleLbl="revTx" presStyleIdx="2" presStyleCnt="4">
        <dgm:presLayoutVars>
          <dgm:chMax val="1"/>
          <dgm:chPref val="1"/>
        </dgm:presLayoutVars>
      </dgm:prSet>
      <dgm:spPr/>
    </dgm:pt>
    <dgm:pt modelId="{C1EA9497-B1F1-4C32-A019-ED6B0021EB33}" type="pres">
      <dgm:prSet presAssocID="{059B80C2-14CB-44F2-8B87-4B13CE19D0F0}" presName="sibTrans" presStyleLbl="sibTrans2D1" presStyleIdx="0" presStyleCnt="0"/>
      <dgm:spPr/>
    </dgm:pt>
    <dgm:pt modelId="{C6A874AC-D980-4A6E-AB64-8C124A4F93B6}" type="pres">
      <dgm:prSet presAssocID="{6F406CF4-8060-4BD2-9F93-DE33EDF4DC76}" presName="compNode" presStyleCnt="0"/>
      <dgm:spPr/>
    </dgm:pt>
    <dgm:pt modelId="{E944ED86-A323-4887-A617-C8654E9A3BDD}" type="pres">
      <dgm:prSet presAssocID="{6F406CF4-8060-4BD2-9F93-DE33EDF4DC76}" presName="iconBgRect" presStyleLbl="bgShp" presStyleIdx="3" presStyleCnt="4"/>
      <dgm:spPr/>
    </dgm:pt>
    <dgm:pt modelId="{7A55B37B-CB3C-46F6-91B0-D7BF0FD9E61F}" type="pres">
      <dgm:prSet presAssocID="{6F406CF4-8060-4BD2-9F93-DE33EDF4DC76}"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Link"/>
        </a:ext>
      </dgm:extLst>
    </dgm:pt>
    <dgm:pt modelId="{FADF3363-FDF8-4516-A9B1-464F89483E69}" type="pres">
      <dgm:prSet presAssocID="{6F406CF4-8060-4BD2-9F93-DE33EDF4DC76}" presName="spaceRect" presStyleCnt="0"/>
      <dgm:spPr/>
    </dgm:pt>
    <dgm:pt modelId="{7B87F02C-CBAA-4C3A-855C-1550911668A9}" type="pres">
      <dgm:prSet presAssocID="{6F406CF4-8060-4BD2-9F93-DE33EDF4DC76}" presName="textRect" presStyleLbl="revTx" presStyleIdx="3" presStyleCnt="4" custLinFactNeighborX="14498" custLinFactNeighborY="4982">
        <dgm:presLayoutVars>
          <dgm:chMax val="1"/>
          <dgm:chPref val="1"/>
        </dgm:presLayoutVars>
      </dgm:prSet>
      <dgm:spPr/>
    </dgm:pt>
  </dgm:ptLst>
  <dgm:cxnLst>
    <dgm:cxn modelId="{5E63AC08-3BB6-4DA1-8DC9-D46087EF544F}" type="presOf" srcId="{059B80C2-14CB-44F2-8B87-4B13CE19D0F0}" destId="{C1EA9497-B1F1-4C32-A019-ED6B0021EB33}" srcOrd="0" destOrd="0" presId="urn:microsoft.com/office/officeart/2018/2/layout/IconCircleList"/>
    <dgm:cxn modelId="{ECB9B213-7257-4319-A608-40E164A91491}" type="presOf" srcId="{81E95F83-937B-4CC6-821E-96BCF6CEC56D}" destId="{1633F62B-6FCC-4081-971D-6121DDE22F76}" srcOrd="0" destOrd="0" presId="urn:microsoft.com/office/officeart/2018/2/layout/IconCircleList"/>
    <dgm:cxn modelId="{C113E945-BABF-4353-B9FB-504B4E60CF6D}" type="presOf" srcId="{7578DC0A-FA49-4D24-9FA3-4E52E46D8F47}" destId="{BF8E705C-2CD5-4B6C-BAAC-AE8C099A7D4B}" srcOrd="0" destOrd="0" presId="urn:microsoft.com/office/officeart/2018/2/layout/IconCircleList"/>
    <dgm:cxn modelId="{4F359048-9D1B-4BF4-8572-4778E4BF1A76}" type="presOf" srcId="{FDCE220B-7B16-411C-8665-6276B5302CDA}" destId="{87B781A0-D8E7-40C9-84AE-31ED2FA7D638}" srcOrd="0" destOrd="0" presId="urn:microsoft.com/office/officeart/2018/2/layout/IconCircleList"/>
    <dgm:cxn modelId="{874DFB6D-8FF3-4456-9857-C5321827093F}" type="presOf" srcId="{2798FD41-1A0B-4C05-ACA5-BDECCD27454D}" destId="{25A6B6FD-651C-41F1-8919-8F5EF7B4273C}" srcOrd="0" destOrd="0" presId="urn:microsoft.com/office/officeart/2018/2/layout/IconCircleList"/>
    <dgm:cxn modelId="{C2AC5785-1B9D-48F8-98D1-3BE651DA6320}" type="presOf" srcId="{4522C6A4-D1BB-4EF1-8A56-84269226DFAC}" destId="{50177312-7B2C-410A-8626-43DDA5EE7B5A}" srcOrd="0" destOrd="0" presId="urn:microsoft.com/office/officeart/2018/2/layout/IconCircleList"/>
    <dgm:cxn modelId="{CCD3199D-A734-4514-8A5E-B07CA4923C2E}" srcId="{2798FD41-1A0B-4C05-ACA5-BDECCD27454D}" destId="{FDCE220B-7B16-411C-8665-6276B5302CDA}" srcOrd="0" destOrd="0" parTransId="{506F2072-28E3-4FDB-A44E-B11DB78EDA7C}" sibTransId="{7578DC0A-FA49-4D24-9FA3-4E52E46D8F47}"/>
    <dgm:cxn modelId="{10AA6CA1-BD91-4B84-BEC7-619703E4C512}" type="presOf" srcId="{6F406CF4-8060-4BD2-9F93-DE33EDF4DC76}" destId="{7B87F02C-CBAA-4C3A-855C-1550911668A9}" srcOrd="0" destOrd="0" presId="urn:microsoft.com/office/officeart/2018/2/layout/IconCircleList"/>
    <dgm:cxn modelId="{A46884A2-A96B-4F00-A2B0-80E366A1BCFD}" srcId="{2798FD41-1A0B-4C05-ACA5-BDECCD27454D}" destId="{23D60446-0BBE-4590-B2BB-483F637A8472}" srcOrd="2" destOrd="0" parTransId="{E0EFE3DC-65E7-4816-8B8A-ABC4DA0F9A81}" sibTransId="{059B80C2-14CB-44F2-8B87-4B13CE19D0F0}"/>
    <dgm:cxn modelId="{51D87DBD-8CA0-4ED5-BE88-8D2E94340298}" srcId="{2798FD41-1A0B-4C05-ACA5-BDECCD27454D}" destId="{81E95F83-937B-4CC6-821E-96BCF6CEC56D}" srcOrd="1" destOrd="0" parTransId="{D0783215-C9B0-467D-A761-370583E9F54D}" sibTransId="{4522C6A4-D1BB-4EF1-8A56-84269226DFAC}"/>
    <dgm:cxn modelId="{89D4ADED-3045-4DC3-917D-35DA97AB3FA5}" srcId="{2798FD41-1A0B-4C05-ACA5-BDECCD27454D}" destId="{6F406CF4-8060-4BD2-9F93-DE33EDF4DC76}" srcOrd="3" destOrd="0" parTransId="{A2747DDD-1D8D-4DA2-BD26-608B10022B19}" sibTransId="{39B19642-507C-4B1E-8838-5A3A1686423D}"/>
    <dgm:cxn modelId="{EE542CEE-53C7-45E6-AAEF-E0B8E3FD9FA7}" type="presOf" srcId="{23D60446-0BBE-4590-B2BB-483F637A8472}" destId="{850C029D-D9FF-4864-8B0D-AF675CAEB37B}" srcOrd="0" destOrd="0" presId="urn:microsoft.com/office/officeart/2018/2/layout/IconCircleList"/>
    <dgm:cxn modelId="{A2E10753-142D-4E89-8707-BDA94019F782}" type="presParOf" srcId="{25A6B6FD-651C-41F1-8919-8F5EF7B4273C}" destId="{FFD1BCA0-0BBC-4A82-938F-9C9832233915}" srcOrd="0" destOrd="0" presId="urn:microsoft.com/office/officeart/2018/2/layout/IconCircleList"/>
    <dgm:cxn modelId="{FE9BCC28-CF8E-40C6-9B76-8BAFE4748478}" type="presParOf" srcId="{FFD1BCA0-0BBC-4A82-938F-9C9832233915}" destId="{7284CC75-FC50-419C-BB7E-1C0468BDBF9A}" srcOrd="0" destOrd="0" presId="urn:microsoft.com/office/officeart/2018/2/layout/IconCircleList"/>
    <dgm:cxn modelId="{19569B65-55F2-4E89-B9FA-F4DBA7C64E21}" type="presParOf" srcId="{7284CC75-FC50-419C-BB7E-1C0468BDBF9A}" destId="{8A952BC0-5E5C-4F56-A3CB-9E0A9854ED36}" srcOrd="0" destOrd="0" presId="urn:microsoft.com/office/officeart/2018/2/layout/IconCircleList"/>
    <dgm:cxn modelId="{25B3042D-2F63-467A-8296-CE979EDD30E9}" type="presParOf" srcId="{7284CC75-FC50-419C-BB7E-1C0468BDBF9A}" destId="{0DCD489C-F9A1-46AD-BCF4-0BE3A2733926}" srcOrd="1" destOrd="0" presId="urn:microsoft.com/office/officeart/2018/2/layout/IconCircleList"/>
    <dgm:cxn modelId="{C48A6A38-A216-4A71-94F2-201ECA37E8AC}" type="presParOf" srcId="{7284CC75-FC50-419C-BB7E-1C0468BDBF9A}" destId="{5C95CCF2-56EC-4C42-9ECE-E56AF0E142A8}" srcOrd="2" destOrd="0" presId="urn:microsoft.com/office/officeart/2018/2/layout/IconCircleList"/>
    <dgm:cxn modelId="{9247D1C3-5654-49B8-91BE-D83529B6BA0F}" type="presParOf" srcId="{7284CC75-FC50-419C-BB7E-1C0468BDBF9A}" destId="{87B781A0-D8E7-40C9-84AE-31ED2FA7D638}" srcOrd="3" destOrd="0" presId="urn:microsoft.com/office/officeart/2018/2/layout/IconCircleList"/>
    <dgm:cxn modelId="{B1394B4C-DDBC-4F2F-A586-8A4BF560BE19}" type="presParOf" srcId="{FFD1BCA0-0BBC-4A82-938F-9C9832233915}" destId="{BF8E705C-2CD5-4B6C-BAAC-AE8C099A7D4B}" srcOrd="1" destOrd="0" presId="urn:microsoft.com/office/officeart/2018/2/layout/IconCircleList"/>
    <dgm:cxn modelId="{7D19AA3B-5549-406D-8F80-31CE2D2C271C}" type="presParOf" srcId="{FFD1BCA0-0BBC-4A82-938F-9C9832233915}" destId="{AF32B94E-FD6D-41E5-93D2-15C1E5814CE9}" srcOrd="2" destOrd="0" presId="urn:microsoft.com/office/officeart/2018/2/layout/IconCircleList"/>
    <dgm:cxn modelId="{0C604277-A507-457D-B338-636E7DC6E377}" type="presParOf" srcId="{AF32B94E-FD6D-41E5-93D2-15C1E5814CE9}" destId="{D0AC2527-F423-4E9B-AA63-F40A8344E34C}" srcOrd="0" destOrd="0" presId="urn:microsoft.com/office/officeart/2018/2/layout/IconCircleList"/>
    <dgm:cxn modelId="{DBAC5D02-0EF9-4CA2-B003-4B36F19A7AFB}" type="presParOf" srcId="{AF32B94E-FD6D-41E5-93D2-15C1E5814CE9}" destId="{9FA38061-33CF-4BE7-B207-CF52B0FA302B}" srcOrd="1" destOrd="0" presId="urn:microsoft.com/office/officeart/2018/2/layout/IconCircleList"/>
    <dgm:cxn modelId="{C092D1D0-DBC5-42F6-8E8E-AEC589C6672E}" type="presParOf" srcId="{AF32B94E-FD6D-41E5-93D2-15C1E5814CE9}" destId="{C88D3FD6-24F3-4CC5-9203-51A8C32AB41A}" srcOrd="2" destOrd="0" presId="urn:microsoft.com/office/officeart/2018/2/layout/IconCircleList"/>
    <dgm:cxn modelId="{FB984D9D-FB3D-4207-B1D5-B19ACD0BD3B5}" type="presParOf" srcId="{AF32B94E-FD6D-41E5-93D2-15C1E5814CE9}" destId="{1633F62B-6FCC-4081-971D-6121DDE22F76}" srcOrd="3" destOrd="0" presId="urn:microsoft.com/office/officeart/2018/2/layout/IconCircleList"/>
    <dgm:cxn modelId="{6BA024FB-10FA-479B-8268-163857C1327E}" type="presParOf" srcId="{FFD1BCA0-0BBC-4A82-938F-9C9832233915}" destId="{50177312-7B2C-410A-8626-43DDA5EE7B5A}" srcOrd="3" destOrd="0" presId="urn:microsoft.com/office/officeart/2018/2/layout/IconCircleList"/>
    <dgm:cxn modelId="{6C7ADF2F-FA90-47E7-ABE6-25DBB4EE946C}" type="presParOf" srcId="{FFD1BCA0-0BBC-4A82-938F-9C9832233915}" destId="{4BF1B2D6-E760-4911-8F35-2167877108AF}" srcOrd="4" destOrd="0" presId="urn:microsoft.com/office/officeart/2018/2/layout/IconCircleList"/>
    <dgm:cxn modelId="{895DFDAF-F65C-49A4-9342-B22A8127BC55}" type="presParOf" srcId="{4BF1B2D6-E760-4911-8F35-2167877108AF}" destId="{5DC247BB-3A9B-45AB-8827-5B97AAB3D83E}" srcOrd="0" destOrd="0" presId="urn:microsoft.com/office/officeart/2018/2/layout/IconCircleList"/>
    <dgm:cxn modelId="{1C983771-7888-42DB-A0CE-AFF5E58F2424}" type="presParOf" srcId="{4BF1B2D6-E760-4911-8F35-2167877108AF}" destId="{40D73285-0365-45EA-A63F-EE9FC9E12D45}" srcOrd="1" destOrd="0" presId="urn:microsoft.com/office/officeart/2018/2/layout/IconCircleList"/>
    <dgm:cxn modelId="{35784AA6-847A-41DF-9F96-BE8D668A1565}" type="presParOf" srcId="{4BF1B2D6-E760-4911-8F35-2167877108AF}" destId="{E63C649D-C1E4-41DD-94C1-208544B6B07A}" srcOrd="2" destOrd="0" presId="urn:microsoft.com/office/officeart/2018/2/layout/IconCircleList"/>
    <dgm:cxn modelId="{38078A4B-4313-42AB-88E0-2A2411BF7EAB}" type="presParOf" srcId="{4BF1B2D6-E760-4911-8F35-2167877108AF}" destId="{850C029D-D9FF-4864-8B0D-AF675CAEB37B}" srcOrd="3" destOrd="0" presId="urn:microsoft.com/office/officeart/2018/2/layout/IconCircleList"/>
    <dgm:cxn modelId="{C2DB696B-B63F-437F-B824-5B13141A08D2}" type="presParOf" srcId="{FFD1BCA0-0BBC-4A82-938F-9C9832233915}" destId="{C1EA9497-B1F1-4C32-A019-ED6B0021EB33}" srcOrd="5" destOrd="0" presId="urn:microsoft.com/office/officeart/2018/2/layout/IconCircleList"/>
    <dgm:cxn modelId="{43E53BBB-2796-4843-B2C9-0F3AFD5C4756}" type="presParOf" srcId="{FFD1BCA0-0BBC-4A82-938F-9C9832233915}" destId="{C6A874AC-D980-4A6E-AB64-8C124A4F93B6}" srcOrd="6" destOrd="0" presId="urn:microsoft.com/office/officeart/2018/2/layout/IconCircleList"/>
    <dgm:cxn modelId="{327400A1-5D6F-4F86-ADCE-FA3866A61159}" type="presParOf" srcId="{C6A874AC-D980-4A6E-AB64-8C124A4F93B6}" destId="{E944ED86-A323-4887-A617-C8654E9A3BDD}" srcOrd="0" destOrd="0" presId="urn:microsoft.com/office/officeart/2018/2/layout/IconCircleList"/>
    <dgm:cxn modelId="{7895CA55-68BF-4537-B364-3698062A46DC}" type="presParOf" srcId="{C6A874AC-D980-4A6E-AB64-8C124A4F93B6}" destId="{7A55B37B-CB3C-46F6-91B0-D7BF0FD9E61F}" srcOrd="1" destOrd="0" presId="urn:microsoft.com/office/officeart/2018/2/layout/IconCircleList"/>
    <dgm:cxn modelId="{C506D4B9-8E51-44C9-8622-58AD52761CB8}" type="presParOf" srcId="{C6A874AC-D980-4A6E-AB64-8C124A4F93B6}" destId="{FADF3363-FDF8-4516-A9B1-464F89483E69}" srcOrd="2" destOrd="0" presId="urn:microsoft.com/office/officeart/2018/2/layout/IconCircleList"/>
    <dgm:cxn modelId="{1347456D-0966-4678-8206-FC79A795F5D7}" type="presParOf" srcId="{C6A874AC-D980-4A6E-AB64-8C124A4F93B6}" destId="{7B87F02C-CBAA-4C3A-855C-1550911668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D87C4-90CD-4CD9-8DEB-CF0176623FBC}">
      <dsp:nvSpPr>
        <dsp:cNvPr id="0" name=""/>
        <dsp:cNvSpPr/>
      </dsp:nvSpPr>
      <dsp:spPr>
        <a:xfrm>
          <a:off x="0" y="1743"/>
          <a:ext cx="11040000" cy="88356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7C5A2-775D-4CEB-8551-1BDF416A6300}">
      <dsp:nvSpPr>
        <dsp:cNvPr id="0" name=""/>
        <dsp:cNvSpPr/>
      </dsp:nvSpPr>
      <dsp:spPr>
        <a:xfrm>
          <a:off x="267278" y="200545"/>
          <a:ext cx="485960" cy="485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8365B8-BD72-48B4-A302-342F40F01792}">
      <dsp:nvSpPr>
        <dsp:cNvPr id="0" name=""/>
        <dsp:cNvSpPr/>
      </dsp:nvSpPr>
      <dsp:spPr>
        <a:xfrm>
          <a:off x="1020516" y="1743"/>
          <a:ext cx="10019483" cy="883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11" tIns="93511" rIns="93511" bIns="93511" numCol="1" spcCol="1270" anchor="ctr" anchorCtr="0">
          <a:noAutofit/>
        </a:bodyPr>
        <a:lstStyle/>
        <a:p>
          <a:pPr marL="0" lvl="0" indent="0" algn="l" defTabSz="977900">
            <a:lnSpc>
              <a:spcPct val="90000"/>
            </a:lnSpc>
            <a:spcBef>
              <a:spcPct val="0"/>
            </a:spcBef>
            <a:spcAft>
              <a:spcPct val="35000"/>
            </a:spcAft>
            <a:buNone/>
          </a:pPr>
          <a:r>
            <a:rPr lang="en-GB" sz="2200" kern="1200"/>
            <a:t>Between 12 months and 36 months duration</a:t>
          </a:r>
          <a:endParaRPr lang="en-US" sz="2200" kern="1200"/>
        </a:p>
      </dsp:txBody>
      <dsp:txXfrm>
        <a:off x="1020516" y="1743"/>
        <a:ext cx="10019483" cy="883564"/>
      </dsp:txXfrm>
    </dsp:sp>
    <dsp:sp modelId="{BDA5706F-E05A-4C44-B7A8-64E829FE3C1C}">
      <dsp:nvSpPr>
        <dsp:cNvPr id="0" name=""/>
        <dsp:cNvSpPr/>
      </dsp:nvSpPr>
      <dsp:spPr>
        <a:xfrm>
          <a:off x="0" y="1106198"/>
          <a:ext cx="11040000" cy="88356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8141C-42A9-455D-AF2D-294CC3EB04B8}">
      <dsp:nvSpPr>
        <dsp:cNvPr id="0" name=""/>
        <dsp:cNvSpPr/>
      </dsp:nvSpPr>
      <dsp:spPr>
        <a:xfrm>
          <a:off x="267278" y="1305000"/>
          <a:ext cx="485960" cy="485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B8FF98-A4ED-4C57-B09F-872EFF2E4A86}">
      <dsp:nvSpPr>
        <dsp:cNvPr id="0" name=""/>
        <dsp:cNvSpPr/>
      </dsp:nvSpPr>
      <dsp:spPr>
        <a:xfrm>
          <a:off x="1020516" y="1106198"/>
          <a:ext cx="10019483" cy="883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11" tIns="93511" rIns="93511" bIns="93511" numCol="1" spcCol="1270" anchor="ctr" anchorCtr="0">
          <a:noAutofit/>
        </a:bodyPr>
        <a:lstStyle/>
        <a:p>
          <a:pPr marL="0" lvl="0" indent="0" algn="l" defTabSz="977900">
            <a:lnSpc>
              <a:spcPct val="90000"/>
            </a:lnSpc>
            <a:spcBef>
              <a:spcPct val="0"/>
            </a:spcBef>
            <a:spcAft>
              <a:spcPct val="35000"/>
            </a:spcAft>
            <a:buNone/>
          </a:pPr>
          <a:r>
            <a:rPr lang="en-GB" sz="2200" kern="1200" dirty="0"/>
            <a:t>3-way partnership between a company (or charity / NFP), academic team and a skilled graduate  - the Associate</a:t>
          </a:r>
          <a:endParaRPr lang="en-US" sz="2200" kern="1200" dirty="0"/>
        </a:p>
      </dsp:txBody>
      <dsp:txXfrm>
        <a:off x="1020516" y="1106198"/>
        <a:ext cx="10019483" cy="883564"/>
      </dsp:txXfrm>
    </dsp:sp>
    <dsp:sp modelId="{2BCA49EA-F792-4016-9BEE-D0553EBE2BE3}">
      <dsp:nvSpPr>
        <dsp:cNvPr id="0" name=""/>
        <dsp:cNvSpPr/>
      </dsp:nvSpPr>
      <dsp:spPr>
        <a:xfrm>
          <a:off x="0" y="2210653"/>
          <a:ext cx="11040000" cy="88356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9C0FE-C52F-4693-BE60-160CFC97F992}">
      <dsp:nvSpPr>
        <dsp:cNvPr id="0" name=""/>
        <dsp:cNvSpPr/>
      </dsp:nvSpPr>
      <dsp:spPr>
        <a:xfrm>
          <a:off x="267278" y="2409455"/>
          <a:ext cx="485960" cy="485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749CB-CA66-4452-A922-657B2D2292B7}">
      <dsp:nvSpPr>
        <dsp:cNvPr id="0" name=""/>
        <dsp:cNvSpPr/>
      </dsp:nvSpPr>
      <dsp:spPr>
        <a:xfrm>
          <a:off x="1020516" y="2210653"/>
          <a:ext cx="10019483" cy="883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11" tIns="93511" rIns="93511" bIns="93511" numCol="1" spcCol="1270" anchor="ctr" anchorCtr="0">
          <a:noAutofit/>
        </a:bodyPr>
        <a:lstStyle/>
        <a:p>
          <a:pPr marL="0" lvl="0" indent="0" algn="l" defTabSz="977900">
            <a:lnSpc>
              <a:spcPct val="90000"/>
            </a:lnSpc>
            <a:spcBef>
              <a:spcPct val="0"/>
            </a:spcBef>
            <a:spcAft>
              <a:spcPct val="35000"/>
            </a:spcAft>
            <a:buNone/>
          </a:pPr>
          <a:r>
            <a:rPr lang="en-GB" sz="2200" kern="1200"/>
            <a:t>The Associate is employed by the Knowledge Base and embedded within the company, supported by the academics</a:t>
          </a:r>
          <a:endParaRPr lang="en-US" sz="2200" kern="1200"/>
        </a:p>
      </dsp:txBody>
      <dsp:txXfrm>
        <a:off x="1020516" y="2210653"/>
        <a:ext cx="10019483" cy="883564"/>
      </dsp:txXfrm>
    </dsp:sp>
    <dsp:sp modelId="{1713A8FE-5A76-4752-A704-50C9346FF02A}">
      <dsp:nvSpPr>
        <dsp:cNvPr id="0" name=""/>
        <dsp:cNvSpPr/>
      </dsp:nvSpPr>
      <dsp:spPr>
        <a:xfrm>
          <a:off x="0" y="3315108"/>
          <a:ext cx="11040000" cy="88356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93DB7-1658-460F-8F0D-659E4C0E168C}">
      <dsp:nvSpPr>
        <dsp:cNvPr id="0" name=""/>
        <dsp:cNvSpPr/>
      </dsp:nvSpPr>
      <dsp:spPr>
        <a:xfrm>
          <a:off x="267278" y="3513910"/>
          <a:ext cx="485960" cy="485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FD57E-DA0E-4B8D-B488-6AC322BCB514}">
      <dsp:nvSpPr>
        <dsp:cNvPr id="0" name=""/>
        <dsp:cNvSpPr/>
      </dsp:nvSpPr>
      <dsp:spPr>
        <a:xfrm>
          <a:off x="1020516" y="3315108"/>
          <a:ext cx="10019483" cy="883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11" tIns="93511" rIns="93511" bIns="93511" numCol="1" spcCol="1270" anchor="ctr" anchorCtr="0">
          <a:noAutofit/>
        </a:bodyPr>
        <a:lstStyle/>
        <a:p>
          <a:pPr marL="0" lvl="0" indent="0" algn="l" defTabSz="977900">
            <a:lnSpc>
              <a:spcPct val="90000"/>
            </a:lnSpc>
            <a:spcBef>
              <a:spcPct val="0"/>
            </a:spcBef>
            <a:spcAft>
              <a:spcPct val="35000"/>
            </a:spcAft>
            <a:buNone/>
          </a:pPr>
          <a:r>
            <a:rPr lang="en-GB" sz="2200" kern="1200" dirty="0"/>
            <a:t>Cost typically up to ~£90k per year, company pays 33% if an SME</a:t>
          </a:r>
          <a:r>
            <a:rPr lang="en-GB" sz="2200" kern="1200" dirty="0">
              <a:solidFill>
                <a:schemeClr val="tx1"/>
              </a:solidFill>
            </a:rPr>
            <a:t>,</a:t>
          </a:r>
          <a:r>
            <a:rPr lang="en-GB" sz="2200" kern="1200" dirty="0"/>
            <a:t> or 50% if larger (up to ~500FTE limit for </a:t>
          </a:r>
          <a:r>
            <a:rPr lang="en-GB" sz="2200" kern="1200" dirty="0" err="1"/>
            <a:t>mKTP</a:t>
          </a:r>
          <a:r>
            <a:rPr lang="en-GB" sz="2200" kern="1200" dirty="0"/>
            <a:t>)</a:t>
          </a:r>
          <a:endParaRPr lang="en-US" sz="2200" b="1" i="1" kern="1200" dirty="0">
            <a:solidFill>
              <a:srgbClr val="FF0000"/>
            </a:solidFill>
          </a:endParaRPr>
        </a:p>
      </dsp:txBody>
      <dsp:txXfrm>
        <a:off x="1020516" y="3315108"/>
        <a:ext cx="10019483" cy="8835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52BC0-5E5C-4F56-A3CB-9E0A9854ED36}">
      <dsp:nvSpPr>
        <dsp:cNvPr id="0" name=""/>
        <dsp:cNvSpPr/>
      </dsp:nvSpPr>
      <dsp:spPr>
        <a:xfrm>
          <a:off x="7781" y="24663"/>
          <a:ext cx="1459500" cy="14595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CD489C-F9A1-46AD-BCF4-0BE3A2733926}">
      <dsp:nvSpPr>
        <dsp:cNvPr id="0" name=""/>
        <dsp:cNvSpPr/>
      </dsp:nvSpPr>
      <dsp:spPr>
        <a:xfrm>
          <a:off x="314276" y="331158"/>
          <a:ext cx="846510" cy="846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B781A0-D8E7-40C9-84AE-31ED2FA7D638}">
      <dsp:nvSpPr>
        <dsp:cNvPr id="0" name=""/>
        <dsp:cNvSpPr/>
      </dsp:nvSpPr>
      <dsp:spPr>
        <a:xfrm>
          <a:off x="1780031" y="24663"/>
          <a:ext cx="3440250" cy="14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Must have a business case demonstrating commercial impact, supporting the overall company strategy</a:t>
          </a:r>
          <a:endParaRPr lang="en-US" sz="2000" kern="1200"/>
        </a:p>
      </dsp:txBody>
      <dsp:txXfrm>
        <a:off x="1780031" y="24663"/>
        <a:ext cx="3440250" cy="1459500"/>
      </dsp:txXfrm>
    </dsp:sp>
    <dsp:sp modelId="{D0AC2527-F423-4E9B-AA63-F40A8344E34C}">
      <dsp:nvSpPr>
        <dsp:cNvPr id="0" name=""/>
        <dsp:cNvSpPr/>
      </dsp:nvSpPr>
      <dsp:spPr>
        <a:xfrm>
          <a:off x="5819718" y="24663"/>
          <a:ext cx="1459500" cy="14595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38061-33CF-4BE7-B207-CF52B0FA302B}">
      <dsp:nvSpPr>
        <dsp:cNvPr id="0" name=""/>
        <dsp:cNvSpPr/>
      </dsp:nvSpPr>
      <dsp:spPr>
        <a:xfrm>
          <a:off x="6126213" y="331158"/>
          <a:ext cx="846510" cy="846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3F62B-6FCC-4081-971D-6121DDE22F76}">
      <dsp:nvSpPr>
        <dsp:cNvPr id="0" name=""/>
        <dsp:cNvSpPr/>
      </dsp:nvSpPr>
      <dsp:spPr>
        <a:xfrm>
          <a:off x="7591968" y="24663"/>
          <a:ext cx="3440250" cy="14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Must demonstrate how transferring / embedding knowledge from an academic department / school will support that business  case</a:t>
          </a:r>
          <a:endParaRPr lang="en-US" sz="2000" kern="1200" dirty="0"/>
        </a:p>
      </dsp:txBody>
      <dsp:txXfrm>
        <a:off x="7591968" y="24663"/>
        <a:ext cx="3440250" cy="1459500"/>
      </dsp:txXfrm>
    </dsp:sp>
    <dsp:sp modelId="{5DC247BB-3A9B-45AB-8827-5B97AAB3D83E}">
      <dsp:nvSpPr>
        <dsp:cNvPr id="0" name=""/>
        <dsp:cNvSpPr/>
      </dsp:nvSpPr>
      <dsp:spPr>
        <a:xfrm>
          <a:off x="7781" y="2092133"/>
          <a:ext cx="1459500" cy="14595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73285-0365-45EA-A63F-EE9FC9E12D45}">
      <dsp:nvSpPr>
        <dsp:cNvPr id="0" name=""/>
        <dsp:cNvSpPr/>
      </dsp:nvSpPr>
      <dsp:spPr>
        <a:xfrm>
          <a:off x="314276" y="2398628"/>
          <a:ext cx="846510" cy="8465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0C029D-D9FF-4864-8B0D-AF675CAEB37B}">
      <dsp:nvSpPr>
        <dsp:cNvPr id="0" name=""/>
        <dsp:cNvSpPr/>
      </dsp:nvSpPr>
      <dsp:spPr>
        <a:xfrm>
          <a:off x="1780031" y="2092133"/>
          <a:ext cx="3440250" cy="14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Cannot be provided in-house or via consultancy, and there must be academic benefits for the Knowledge Base</a:t>
          </a:r>
          <a:endParaRPr lang="en-US" sz="2000" kern="1200"/>
        </a:p>
      </dsp:txBody>
      <dsp:txXfrm>
        <a:off x="1780031" y="2092133"/>
        <a:ext cx="3440250" cy="1459500"/>
      </dsp:txXfrm>
    </dsp:sp>
    <dsp:sp modelId="{E944ED86-A323-4887-A617-C8654E9A3BDD}">
      <dsp:nvSpPr>
        <dsp:cNvPr id="0" name=""/>
        <dsp:cNvSpPr/>
      </dsp:nvSpPr>
      <dsp:spPr>
        <a:xfrm>
          <a:off x="5819718" y="2092133"/>
          <a:ext cx="1459500" cy="14595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5B37B-CB3C-46F6-91B0-D7BF0FD9E61F}">
      <dsp:nvSpPr>
        <dsp:cNvPr id="0" name=""/>
        <dsp:cNvSpPr/>
      </dsp:nvSpPr>
      <dsp:spPr>
        <a:xfrm>
          <a:off x="6126213" y="2398628"/>
          <a:ext cx="846510" cy="846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7F02C-CBAA-4C3A-855C-1550911668A9}">
      <dsp:nvSpPr>
        <dsp:cNvPr id="0" name=""/>
        <dsp:cNvSpPr/>
      </dsp:nvSpPr>
      <dsp:spPr>
        <a:xfrm>
          <a:off x="7599750" y="2116796"/>
          <a:ext cx="3440250" cy="14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hlinkClick xmlns:r="http://schemas.openxmlformats.org/officeDocument/2006/relationships" r:id="rId9"/>
            </a:rPr>
            <a:t>Link to Website - Case Studies</a:t>
          </a:r>
          <a:endParaRPr lang="en-US" sz="2000" kern="1200" dirty="0"/>
        </a:p>
      </dsp:txBody>
      <dsp:txXfrm>
        <a:off x="7599750" y="2116796"/>
        <a:ext cx="3440250" cy="1459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2F75AB-5A84-4243-82B1-E0C1FF452BAC}" type="datetimeFigureOut">
              <a:rPr lang="en-GB" smtClean="0"/>
              <a:t>01/09/2022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85D8F-3D36-4C1A-ABCA-9A28725C4665}" type="slidenum">
              <a:rPr lang="en-GB" smtClean="0"/>
              <a:t>‹#›</a:t>
            </a:fld>
            <a:endParaRPr lang="en-GB"/>
          </a:p>
        </p:txBody>
      </p:sp>
    </p:spTree>
    <p:extLst>
      <p:ext uri="{BB962C8B-B14F-4D97-AF65-F5344CB8AC3E}">
        <p14:creationId xmlns:p14="http://schemas.microsoft.com/office/powerpoint/2010/main" val="1128297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My primary role is to support the delivery off the KTP program. </a:t>
            </a:r>
          </a:p>
          <a:p>
            <a:pPr marL="171450" indent="-171450">
              <a:buFont typeface="Arial" panose="020B0604020202020204" pitchFamily="34" charset="0"/>
              <a:buChar char="•"/>
            </a:pPr>
            <a:r>
              <a:rPr lang="en-US"/>
              <a:t>So I m going to start by providing you with an overview of what KTP is for those of you who may not be familiar. </a:t>
            </a:r>
          </a:p>
          <a:p>
            <a:pPr marL="171450" indent="-171450">
              <a:buFont typeface="Arial" panose="020B0604020202020204" pitchFamily="34" charset="0"/>
              <a:buChar char="•"/>
            </a:pPr>
            <a:r>
              <a:rPr lang="en-US"/>
              <a:t>KTP is a highly successful program – about to celebrates its 45</a:t>
            </a:r>
            <a:r>
              <a:rPr lang="en-US" baseline="30000"/>
              <a:t>th</a:t>
            </a:r>
            <a:r>
              <a:rPr lang="en-US"/>
              <a:t> birthday</a:t>
            </a:r>
          </a:p>
          <a:p>
            <a:pPr marL="171450" indent="-171450">
              <a:buFont typeface="Arial" panose="020B0604020202020204" pitchFamily="34" charset="0"/>
              <a:buChar char="•"/>
            </a:pPr>
            <a:r>
              <a:rPr lang="en-US"/>
              <a:t>A KTP is a collaborative partnership between a university and a company</a:t>
            </a:r>
          </a:p>
          <a:p>
            <a:pPr marL="171450" indent="-171450">
              <a:buFont typeface="Arial" panose="020B0604020202020204" pitchFamily="34" charset="0"/>
              <a:buChar char="•"/>
            </a:pPr>
            <a:r>
              <a:rPr lang="en-US"/>
              <a:t>A highly qualified Associate is recruited specifically to deliver the project under the supervision of an academic team.</a:t>
            </a:r>
          </a:p>
          <a:p>
            <a:pPr marL="171450" indent="-171450">
              <a:buFont typeface="Arial" panose="020B0604020202020204" pitchFamily="34" charset="0"/>
              <a:buChar char="•"/>
            </a:pPr>
            <a:r>
              <a:rPr lang="en-US"/>
              <a:t>A KTP allows the academic Institute to apply their theory in a practical way to address and solve a real-life business challenge.</a:t>
            </a:r>
          </a:p>
          <a:p>
            <a:pPr marL="171450" indent="-171450">
              <a:buFont typeface="Arial" panose="020B0604020202020204" pitchFamily="34" charset="0"/>
              <a:buChar char="•"/>
            </a:pPr>
            <a:r>
              <a:rPr lang="en-US"/>
              <a:t>Every KTP project is bespoke and designed specifically to address a particular business need.</a:t>
            </a:r>
          </a:p>
          <a:p>
            <a:pPr marL="171450" indent="-171450">
              <a:buFont typeface="Arial" panose="020B0604020202020204" pitchFamily="34" charset="0"/>
              <a:buChar char="•"/>
            </a:pPr>
            <a:r>
              <a:rPr lang="en-US"/>
              <a:t>Standard KTP’s are available and cover all industry sectors and academic disciplines.</a:t>
            </a:r>
          </a:p>
          <a:p>
            <a:pPr marL="171450" indent="-171450">
              <a:buFont typeface="Arial" panose="020B0604020202020204" pitchFamily="34" charset="0"/>
              <a:buChar char="•"/>
            </a:pPr>
            <a:r>
              <a:rPr lang="en-US"/>
              <a:t>KTP's are grant funded. 2/3rd of the total project cost is grant funded for SME's and 50% of the total project cost is grant funded for large companies. </a:t>
            </a:r>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C2C99359-ACAE-6C4A-8B5F-09834B529247}" type="slidenum">
              <a:rPr lang="en-US" smtClean="0"/>
              <a:t>3</a:t>
            </a:fld>
            <a:endParaRPr lang="en-US"/>
          </a:p>
        </p:txBody>
      </p:sp>
    </p:spTree>
    <p:extLst>
      <p:ext uri="{BB962C8B-B14F-4D97-AF65-F5344CB8AC3E}">
        <p14:creationId xmlns:p14="http://schemas.microsoft.com/office/powerpoint/2010/main" val="85194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C99359-ACAE-6C4A-8B5F-09834B529247}" type="slidenum">
              <a:rPr lang="en-US" smtClean="0"/>
              <a:t>6</a:t>
            </a:fld>
            <a:endParaRPr lang="en-US"/>
          </a:p>
        </p:txBody>
      </p:sp>
    </p:spTree>
    <p:extLst>
      <p:ext uri="{BB962C8B-B14F-4D97-AF65-F5344CB8AC3E}">
        <p14:creationId xmlns:p14="http://schemas.microsoft.com/office/powerpoint/2010/main" val="3520077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C99359-ACAE-6C4A-8B5F-09834B529247}" type="slidenum">
              <a:rPr lang="en-US" smtClean="0"/>
              <a:t>8</a:t>
            </a:fld>
            <a:endParaRPr lang="en-US"/>
          </a:p>
        </p:txBody>
      </p:sp>
    </p:spTree>
    <p:extLst>
      <p:ext uri="{BB962C8B-B14F-4D97-AF65-F5344CB8AC3E}">
        <p14:creationId xmlns:p14="http://schemas.microsoft.com/office/powerpoint/2010/main" val="4236239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2C99359-ACAE-6C4A-8B5F-09834B529247}" type="slidenum">
              <a:rPr lang="en-US" smtClean="0"/>
              <a:t>9</a:t>
            </a:fld>
            <a:endParaRPr lang="en-US"/>
          </a:p>
        </p:txBody>
      </p:sp>
    </p:spTree>
    <p:extLst>
      <p:ext uri="{BB962C8B-B14F-4D97-AF65-F5344CB8AC3E}">
        <p14:creationId xmlns:p14="http://schemas.microsoft.com/office/powerpoint/2010/main" val="3307208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Applicable to any companies of any sector</a:t>
            </a:r>
          </a:p>
          <a:p>
            <a:pPr marL="171450" indent="-171450">
              <a:buFont typeface="Arial" panose="020B0604020202020204" pitchFamily="34" charset="0"/>
              <a:buChar char="•"/>
            </a:pPr>
            <a:r>
              <a:rPr lang="en-US" dirty="0"/>
              <a:t>Companies that benefit from MKTP’s are those that are keen to transform. Perhaps your company has an ambitious strategic growth strategy but is struggling to achieve its goals and aspirations?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Perhaps the founders of the company have a strong technical background which has led to the company's current success. However they lack the range of management expertise fundamental to achieve the next stage of accelerated growth. </a:t>
            </a:r>
          </a:p>
          <a:p>
            <a:pPr marL="171450" indent="-171450">
              <a:buFont typeface="Arial" panose="020B0604020202020204" pitchFamily="34" charset="0"/>
              <a:buChar char="•"/>
            </a:pPr>
            <a:r>
              <a:rPr lang="en-US" dirty="0"/>
              <a:t>Perhaps COVID has impacted your business and you need to pivot? Maybe this has forced you to review your business model and shift to an alternative one.? B2B, B2C or software as a service.</a:t>
            </a:r>
          </a:p>
          <a:p>
            <a:pPr marL="171450" indent="-171450">
              <a:buFont typeface="Arial" panose="020B0604020202020204" pitchFamily="34" charset="0"/>
              <a:buChar char="•"/>
            </a:pPr>
            <a:r>
              <a:rPr lang="en-US" dirty="0"/>
              <a:t>Perhaps you need to implement a post COVID recovery and resilience strategy which requires innovation. This requires you to design and embed a new innovation framework. To explore and exploit new ideas that have commercial value. </a:t>
            </a:r>
          </a:p>
          <a:p>
            <a:pPr marL="171450" indent="-171450">
              <a:buFont typeface="Arial" panose="020B0604020202020204" pitchFamily="34" charset="0"/>
              <a:buChar char="•"/>
            </a:pPr>
            <a:r>
              <a:rPr lang="en-US" dirty="0"/>
              <a:t>Perhaps you now see the benefits of having an e-commerce strategy when there was no apparent need before. </a:t>
            </a:r>
          </a:p>
          <a:p>
            <a:pPr marL="171450" indent="-171450">
              <a:buFont typeface="Arial" panose="020B0604020202020204" pitchFamily="34" charset="0"/>
              <a:buChar char="•"/>
            </a:pPr>
            <a:r>
              <a:rPr lang="en-US" dirty="0"/>
              <a:t>Perhaps you want to develop and implement a bespoke and impactful digital marketing strategy that will enable you to extend your outreach and capture a new market share? </a:t>
            </a:r>
          </a:p>
          <a:p>
            <a:pPr marL="171450" indent="-171450">
              <a:buFont typeface="Arial" panose="020B0604020202020204" pitchFamily="34" charset="0"/>
              <a:buChar char="•"/>
            </a:pPr>
            <a:r>
              <a:rPr lang="en-US" dirty="0"/>
              <a:t>Perhaps there are opportunities to export your product or service. You need to gain traction to enter new markets using a new approach to business development. </a:t>
            </a:r>
          </a:p>
          <a:p>
            <a:pPr marL="171450" indent="-171450">
              <a:buFont typeface="Arial" panose="020B0604020202020204" pitchFamily="34" charset="0"/>
              <a:buChar char="•"/>
            </a:pPr>
            <a:r>
              <a:rPr lang="en-US" dirty="0"/>
              <a:t>Perhaps you recognize that the organizational culture within your company has changed or needs to change? </a:t>
            </a:r>
          </a:p>
          <a:p>
            <a:pPr marL="171450" indent="-171450">
              <a:buFont typeface="Arial" panose="020B0604020202020204" pitchFamily="34" charset="0"/>
              <a:buChar char="•"/>
            </a:pPr>
            <a:r>
              <a:rPr lang="en-US" dirty="0"/>
              <a:t>Perhaps you have heard that the wellness and engagement of your workforce links directly to increased productivity, staff retention and profitability. However you don’t know to how to implement such measures or even what those measures would 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Perhaps your company has been doing the same thing in the same way for some time. You recognize that in order to be competitive or to gain a competitive advantage you need to change your business approach.  You are not sure how to benchmark where you are and where you could realistically get to? You don’t have the time or the resource to waste on ‘in house’ trial and error. You need the benefit of external expertise that will provide you with an embedded capability that allows you to perform a robust competitor analysis. You need to be able to effectively benchmark where you are so that you can identify relevant KPI’s and a framework to support growth.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There are many ways a collaborative MKTP project can be delivered to the benefit of your business.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key to MKTP is that it is a holistic project, endorsed and supported by the company's leadership team.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Projects can and should work across different business functions. For example, integrating ops, logistics, IT, finances, production, sales and marketing where practical and feasible.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Crucially, every project will have a business case that demonstrates a better commercial return. So by doing a MKTP your company will have greater profitability than you would have had, should you not have done it.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C2C99359-ACAE-6C4A-8B5F-09834B529247}" type="slidenum">
              <a:rPr lang="en-US" smtClean="0"/>
              <a:t>10</a:t>
            </a:fld>
            <a:endParaRPr lang="en-US"/>
          </a:p>
        </p:txBody>
      </p:sp>
    </p:spTree>
    <p:extLst>
      <p:ext uri="{BB962C8B-B14F-4D97-AF65-F5344CB8AC3E}">
        <p14:creationId xmlns:p14="http://schemas.microsoft.com/office/powerpoint/2010/main" val="2717845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My primary role is to support the delivery off the KTP program. </a:t>
            </a:r>
          </a:p>
          <a:p>
            <a:pPr marL="171450" indent="-171450">
              <a:buFont typeface="Arial" panose="020B0604020202020204" pitchFamily="34" charset="0"/>
              <a:buChar char="•"/>
            </a:pPr>
            <a:r>
              <a:rPr lang="en-US"/>
              <a:t>So I m going to start by providing you with an overview of what KTP is for those of you who may not be familiar. </a:t>
            </a:r>
          </a:p>
          <a:p>
            <a:pPr marL="171450" indent="-171450">
              <a:buFont typeface="Arial" panose="020B0604020202020204" pitchFamily="34" charset="0"/>
              <a:buChar char="•"/>
            </a:pPr>
            <a:r>
              <a:rPr lang="en-US"/>
              <a:t>KTP is a highly successful program – about to celebrates its 45</a:t>
            </a:r>
            <a:r>
              <a:rPr lang="en-US" baseline="30000"/>
              <a:t>th</a:t>
            </a:r>
            <a:r>
              <a:rPr lang="en-US"/>
              <a:t> birthday</a:t>
            </a:r>
          </a:p>
          <a:p>
            <a:pPr marL="171450" indent="-171450">
              <a:buFont typeface="Arial" panose="020B0604020202020204" pitchFamily="34" charset="0"/>
              <a:buChar char="•"/>
            </a:pPr>
            <a:r>
              <a:rPr lang="en-US"/>
              <a:t>A KTP is a collaborative partnership between a university and a company</a:t>
            </a:r>
          </a:p>
          <a:p>
            <a:pPr marL="171450" indent="-171450">
              <a:buFont typeface="Arial" panose="020B0604020202020204" pitchFamily="34" charset="0"/>
              <a:buChar char="•"/>
            </a:pPr>
            <a:r>
              <a:rPr lang="en-US"/>
              <a:t>A highly qualified Associate is recruited specifically to deliver the project under the supervision of an academic team.</a:t>
            </a:r>
          </a:p>
          <a:p>
            <a:pPr marL="171450" indent="-171450">
              <a:buFont typeface="Arial" panose="020B0604020202020204" pitchFamily="34" charset="0"/>
              <a:buChar char="•"/>
            </a:pPr>
            <a:r>
              <a:rPr lang="en-US"/>
              <a:t>A KTP allows the academic Institute to apply their theory in a practical way to address and solve a real-life business challenge.</a:t>
            </a:r>
          </a:p>
          <a:p>
            <a:pPr marL="171450" indent="-171450">
              <a:buFont typeface="Arial" panose="020B0604020202020204" pitchFamily="34" charset="0"/>
              <a:buChar char="•"/>
            </a:pPr>
            <a:r>
              <a:rPr lang="en-US"/>
              <a:t>Every KTP project is bespoke and designed specifically to address a particular business need.</a:t>
            </a:r>
          </a:p>
          <a:p>
            <a:pPr marL="171450" indent="-171450">
              <a:buFont typeface="Arial" panose="020B0604020202020204" pitchFamily="34" charset="0"/>
              <a:buChar char="•"/>
            </a:pPr>
            <a:r>
              <a:rPr lang="en-US"/>
              <a:t>Standard KTP’s are available and cover all industry sectors and academic disciplines.</a:t>
            </a:r>
          </a:p>
          <a:p>
            <a:pPr marL="171450" indent="-171450">
              <a:buFont typeface="Arial" panose="020B0604020202020204" pitchFamily="34" charset="0"/>
              <a:buChar char="•"/>
            </a:pPr>
            <a:r>
              <a:rPr lang="en-US"/>
              <a:t>KTP's are grant funded. 2/3rd of the total project cost is grant funded for SME's and 50% of the total project cost is grant funded for large companies. </a:t>
            </a:r>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C2C99359-ACAE-6C4A-8B5F-09834B529247}" type="slidenum">
              <a:rPr lang="en-US" smtClean="0"/>
              <a:t>11</a:t>
            </a:fld>
            <a:endParaRPr lang="en-US"/>
          </a:p>
        </p:txBody>
      </p:sp>
    </p:spTree>
    <p:extLst>
      <p:ext uri="{BB962C8B-B14F-4D97-AF65-F5344CB8AC3E}">
        <p14:creationId xmlns:p14="http://schemas.microsoft.com/office/powerpoint/2010/main" val="85194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My primary role is to support the delivery off the KTP program. </a:t>
            </a:r>
          </a:p>
          <a:p>
            <a:pPr marL="171450" indent="-171450">
              <a:buFont typeface="Arial" panose="020B0604020202020204" pitchFamily="34" charset="0"/>
              <a:buChar char="•"/>
            </a:pPr>
            <a:r>
              <a:rPr lang="en-US"/>
              <a:t>So I m going to start by providing you with an overview of what KTP is for those of you who may not be familiar. </a:t>
            </a:r>
          </a:p>
          <a:p>
            <a:pPr marL="171450" indent="-171450">
              <a:buFont typeface="Arial" panose="020B0604020202020204" pitchFamily="34" charset="0"/>
              <a:buChar char="•"/>
            </a:pPr>
            <a:r>
              <a:rPr lang="en-US"/>
              <a:t>KTP is a highly successful program – about to celebrates its 45</a:t>
            </a:r>
            <a:r>
              <a:rPr lang="en-US" baseline="30000"/>
              <a:t>th</a:t>
            </a:r>
            <a:r>
              <a:rPr lang="en-US"/>
              <a:t> birthday</a:t>
            </a:r>
          </a:p>
          <a:p>
            <a:pPr marL="171450" indent="-171450">
              <a:buFont typeface="Arial" panose="020B0604020202020204" pitchFamily="34" charset="0"/>
              <a:buChar char="•"/>
            </a:pPr>
            <a:r>
              <a:rPr lang="en-US"/>
              <a:t>A KTP is a collaborative partnership between a university and a company</a:t>
            </a:r>
          </a:p>
          <a:p>
            <a:pPr marL="171450" indent="-171450">
              <a:buFont typeface="Arial" panose="020B0604020202020204" pitchFamily="34" charset="0"/>
              <a:buChar char="•"/>
            </a:pPr>
            <a:r>
              <a:rPr lang="en-US"/>
              <a:t>A highly qualified Associate is recruited specifically to deliver the project under the supervision of an academic team.</a:t>
            </a:r>
          </a:p>
          <a:p>
            <a:pPr marL="171450" indent="-171450">
              <a:buFont typeface="Arial" panose="020B0604020202020204" pitchFamily="34" charset="0"/>
              <a:buChar char="•"/>
            </a:pPr>
            <a:r>
              <a:rPr lang="en-US"/>
              <a:t>A KTP allows the academic Institute to apply their theory in a practical way to address and solve a real-life business challenge.</a:t>
            </a:r>
          </a:p>
          <a:p>
            <a:pPr marL="171450" indent="-171450">
              <a:buFont typeface="Arial" panose="020B0604020202020204" pitchFamily="34" charset="0"/>
              <a:buChar char="•"/>
            </a:pPr>
            <a:r>
              <a:rPr lang="en-US"/>
              <a:t>Every KTP project is bespoke and designed specifically to address a particular business need.</a:t>
            </a:r>
          </a:p>
          <a:p>
            <a:pPr marL="171450" indent="-171450">
              <a:buFont typeface="Arial" panose="020B0604020202020204" pitchFamily="34" charset="0"/>
              <a:buChar char="•"/>
            </a:pPr>
            <a:r>
              <a:rPr lang="en-US"/>
              <a:t>Standard KTP’s are available and cover all industry sectors and academic disciplines.</a:t>
            </a:r>
          </a:p>
          <a:p>
            <a:pPr marL="171450" indent="-171450">
              <a:buFont typeface="Arial" panose="020B0604020202020204" pitchFamily="34" charset="0"/>
              <a:buChar char="•"/>
            </a:pPr>
            <a:r>
              <a:rPr lang="en-US"/>
              <a:t>KTP's are grant funded. 2/3rd of the total project cost is grant funded for SME's and 50% of the total project cost is grant funded for large companies. </a:t>
            </a:r>
          </a:p>
          <a:p>
            <a:pPr marL="171450" indent="-171450">
              <a:buFont typeface="Arial" panose="020B0604020202020204" pitchFamily="34" charset="0"/>
              <a:buChar char="•"/>
            </a:pPr>
            <a:endParaRPr lang="en-US"/>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C2C99359-ACAE-6C4A-8B5F-09834B529247}" type="slidenum">
              <a:rPr lang="en-US" smtClean="0"/>
              <a:t>12</a:t>
            </a:fld>
            <a:endParaRPr lang="en-US"/>
          </a:p>
        </p:txBody>
      </p:sp>
    </p:spTree>
    <p:extLst>
      <p:ext uri="{BB962C8B-B14F-4D97-AF65-F5344CB8AC3E}">
        <p14:creationId xmlns:p14="http://schemas.microsoft.com/office/powerpoint/2010/main" val="207137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One col_KTPheader">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D943BA-5726-4686-B714-B8D9DFB4B921}"/>
              </a:ext>
            </a:extLst>
          </p:cNvPr>
          <p:cNvSpPr>
            <a:spLocks noGrp="1"/>
          </p:cNvSpPr>
          <p:nvPr>
            <p:ph idx="1"/>
          </p:nvPr>
        </p:nvSpPr>
        <p:spPr>
          <a:xfrm>
            <a:off x="383117" y="2396937"/>
            <a:ext cx="11040000" cy="35762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 name="Text Placeholder 7"/>
          <p:cNvSpPr>
            <a:spLocks noGrp="1"/>
          </p:cNvSpPr>
          <p:nvPr>
            <p:ph type="body" sz="quarter" idx="13" hasCustomPrompt="1"/>
          </p:nvPr>
        </p:nvSpPr>
        <p:spPr>
          <a:xfrm>
            <a:off x="383118" y="1556841"/>
            <a:ext cx="10082533" cy="736579"/>
          </a:xfrm>
        </p:spPr>
        <p:txBody>
          <a:bodyPr/>
          <a:lstStyle>
            <a:lvl1pPr>
              <a:defRPr sz="4000" baseline="0"/>
            </a:lvl1pPr>
            <a:lvl2pPr marL="0" indent="0">
              <a:buNone/>
              <a:defRPr sz="3600"/>
            </a:lvl2pPr>
            <a:lvl3pPr marL="0" indent="0">
              <a:buNone/>
              <a:defRPr sz="3600"/>
            </a:lvl3pPr>
            <a:lvl4pPr marL="0" indent="0">
              <a:buNone/>
              <a:defRPr sz="3600"/>
            </a:lvl4pPr>
            <a:lvl5pPr marL="0" indent="0">
              <a:buNone/>
              <a:defRPr sz="3600"/>
            </a:lvl5pPr>
          </a:lstStyle>
          <a:p>
            <a:pPr lvl="0"/>
            <a:r>
              <a:rPr lang="en-US"/>
              <a:t>Click to edit sub head</a:t>
            </a:r>
          </a:p>
        </p:txBody>
      </p:sp>
      <p:sp>
        <p:nvSpPr>
          <p:cNvPr id="6" name="Title 5">
            <a:extLst>
              <a:ext uri="{FF2B5EF4-FFF2-40B4-BE49-F238E27FC236}">
                <a16:creationId xmlns:a16="http://schemas.microsoft.com/office/drawing/2014/main" id="{D6972DD3-A3CE-7140-9087-45006319270D}"/>
              </a:ext>
            </a:extLst>
          </p:cNvPr>
          <p:cNvSpPr>
            <a:spLocks noGrp="1"/>
          </p:cNvSpPr>
          <p:nvPr>
            <p:ph type="title"/>
          </p:nvPr>
        </p:nvSpPr>
        <p:spPr>
          <a:xfrm>
            <a:off x="383118" y="836712"/>
            <a:ext cx="9985357" cy="580616"/>
          </a:xfrm>
        </p:spPr>
        <p:txBody>
          <a:bodyPr/>
          <a:lstStyle/>
          <a:p>
            <a:r>
              <a:rPr lang="en-GB"/>
              <a:t>Click to edit Master title style</a:t>
            </a:r>
          </a:p>
        </p:txBody>
      </p:sp>
    </p:spTree>
    <p:extLst>
      <p:ext uri="{BB962C8B-B14F-4D97-AF65-F5344CB8AC3E}">
        <p14:creationId xmlns:p14="http://schemas.microsoft.com/office/powerpoint/2010/main" val="154562543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One col">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D943BA-5726-4686-B714-B8D9DFB4B921}"/>
              </a:ext>
            </a:extLst>
          </p:cNvPr>
          <p:cNvSpPr>
            <a:spLocks noGrp="1"/>
          </p:cNvSpPr>
          <p:nvPr>
            <p:ph idx="1"/>
          </p:nvPr>
        </p:nvSpPr>
        <p:spPr>
          <a:xfrm>
            <a:off x="384000" y="1772817"/>
            <a:ext cx="11040000" cy="42004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89BA8069-AB15-4E3F-8643-664035F0A4D3}"/>
              </a:ext>
            </a:extLst>
          </p:cNvPr>
          <p:cNvSpPr>
            <a:spLocks noGrp="1"/>
          </p:cNvSpPr>
          <p:nvPr>
            <p:ph type="ftr" sz="quarter" idx="11"/>
          </p:nvPr>
        </p:nvSpPr>
        <p:spPr/>
        <p:txBody>
          <a:bodyPr/>
          <a:lstStyle/>
          <a:p>
            <a:endParaRPr lang="en-GB"/>
          </a:p>
        </p:txBody>
      </p:sp>
      <p:sp>
        <p:nvSpPr>
          <p:cNvPr id="8" name="Text Placeholder 7"/>
          <p:cNvSpPr>
            <a:spLocks noGrp="1"/>
          </p:cNvSpPr>
          <p:nvPr>
            <p:ph type="body" sz="quarter" idx="13" hasCustomPrompt="1"/>
          </p:nvPr>
        </p:nvSpPr>
        <p:spPr>
          <a:xfrm>
            <a:off x="381954" y="932723"/>
            <a:ext cx="10082533" cy="736579"/>
          </a:xfrm>
        </p:spPr>
        <p:txBody>
          <a:bodyPr/>
          <a:lstStyle>
            <a:lvl1pPr>
              <a:defRPr sz="4000" baseline="0"/>
            </a:lvl1pPr>
            <a:lvl2pPr marL="0" indent="0">
              <a:buNone/>
              <a:defRPr sz="3600"/>
            </a:lvl2pPr>
            <a:lvl3pPr marL="0" indent="0">
              <a:buNone/>
              <a:defRPr sz="3600"/>
            </a:lvl3pPr>
            <a:lvl4pPr marL="0" indent="0">
              <a:buNone/>
              <a:defRPr sz="3600"/>
            </a:lvl4pPr>
            <a:lvl5pPr marL="0" indent="0">
              <a:buNone/>
              <a:defRPr sz="3600"/>
            </a:lvl5pPr>
          </a:lstStyle>
          <a:p>
            <a:pPr lvl="0"/>
            <a:r>
              <a:rPr lang="en-US"/>
              <a:t>Click to edit sub head</a:t>
            </a:r>
          </a:p>
        </p:txBody>
      </p:sp>
      <p:sp>
        <p:nvSpPr>
          <p:cNvPr id="6" name="Title 5">
            <a:extLst>
              <a:ext uri="{FF2B5EF4-FFF2-40B4-BE49-F238E27FC236}">
                <a16:creationId xmlns:a16="http://schemas.microsoft.com/office/drawing/2014/main" id="{5D72B38E-8E14-9045-8909-126FA74DC161}"/>
              </a:ext>
            </a:extLst>
          </p:cNvPr>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509256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1070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Image_CalloutText_DarkGreen">
    <p:bg>
      <p:bgPr>
        <a:solidFill>
          <a:schemeClr val="accent5"/>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7098B572-099D-184D-894B-C68E89FD0979}"/>
              </a:ext>
            </a:extLst>
          </p:cNvPr>
          <p:cNvSpPr>
            <a:spLocks noGrp="1"/>
          </p:cNvSpPr>
          <p:nvPr>
            <p:ph type="pic" sz="quarter" idx="11" hasCustomPrompt="1"/>
          </p:nvPr>
        </p:nvSpPr>
        <p:spPr>
          <a:xfrm>
            <a:off x="0" y="0"/>
            <a:ext cx="4816475" cy="6858000"/>
          </a:xfrm>
          <a:prstGeom prst="rect">
            <a:avLst/>
          </a:prstGeom>
          <a:solidFill>
            <a:schemeClr val="accent4"/>
          </a:solidFill>
        </p:spPr>
        <p:txBody>
          <a:bodyPr anchor="ctr"/>
          <a:lstStyle>
            <a:lvl1pPr marL="0" indent="0" algn="ctr">
              <a:buNone/>
              <a:defRPr sz="2000" b="1">
                <a:solidFill>
                  <a:schemeClr val="accent2"/>
                </a:solidFill>
              </a:defRPr>
            </a:lvl1pPr>
          </a:lstStyle>
          <a:p>
            <a:r>
              <a:rPr lang="en-US"/>
              <a:t>Insert picture</a:t>
            </a:r>
          </a:p>
        </p:txBody>
      </p:sp>
      <p:pic>
        <p:nvPicPr>
          <p:cNvPr id="7" name="Picture 6" descr="A picture containing object, clock, drawing&#10;&#10;Description automatically generated">
            <a:extLst>
              <a:ext uri="{FF2B5EF4-FFF2-40B4-BE49-F238E27FC236}">
                <a16:creationId xmlns:a16="http://schemas.microsoft.com/office/drawing/2014/main" id="{0E434174-9E1C-BC4E-B730-686DA1246F0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1203029" y="5926918"/>
            <a:ext cx="659314" cy="659314"/>
          </a:xfrm>
          <a:prstGeom prst="rect">
            <a:avLst/>
          </a:prstGeom>
        </p:spPr>
      </p:pic>
      <p:sp>
        <p:nvSpPr>
          <p:cNvPr id="11" name="Text Placeholder 19">
            <a:extLst>
              <a:ext uri="{FF2B5EF4-FFF2-40B4-BE49-F238E27FC236}">
                <a16:creationId xmlns:a16="http://schemas.microsoft.com/office/drawing/2014/main" id="{D0B489E9-5EFB-7F4D-9E1F-EE8DB01AD198}"/>
              </a:ext>
            </a:extLst>
          </p:cNvPr>
          <p:cNvSpPr>
            <a:spLocks noGrp="1"/>
          </p:cNvSpPr>
          <p:nvPr>
            <p:ph type="body" sz="quarter" idx="10" hasCustomPrompt="1"/>
          </p:nvPr>
        </p:nvSpPr>
        <p:spPr>
          <a:xfrm>
            <a:off x="5269096" y="567603"/>
            <a:ext cx="5759121" cy="1651162"/>
          </a:xfrm>
          <a:prstGeom prst="rect">
            <a:avLst/>
          </a:prstGeom>
        </p:spPr>
        <p:txBody>
          <a:bodyPr anchor="b"/>
          <a:lstStyle>
            <a:lvl1pPr marL="0" indent="0">
              <a:buNone/>
              <a:defRPr sz="2800" b="1">
                <a:solidFill>
                  <a:schemeClr val="accent2"/>
                </a:solidFill>
              </a:defRPr>
            </a:lvl1pPr>
          </a:lstStyle>
          <a:p>
            <a:pPr lvl="0"/>
            <a:r>
              <a:rPr lang="en-GB"/>
              <a:t>Page title</a:t>
            </a:r>
            <a:endParaRPr lang="en-US"/>
          </a:p>
        </p:txBody>
      </p:sp>
      <p:sp>
        <p:nvSpPr>
          <p:cNvPr id="12" name="Text Placeholder 19">
            <a:extLst>
              <a:ext uri="{FF2B5EF4-FFF2-40B4-BE49-F238E27FC236}">
                <a16:creationId xmlns:a16="http://schemas.microsoft.com/office/drawing/2014/main" id="{012D376A-FD8E-9A41-8617-A9096D91E029}"/>
              </a:ext>
            </a:extLst>
          </p:cNvPr>
          <p:cNvSpPr>
            <a:spLocks noGrp="1"/>
          </p:cNvSpPr>
          <p:nvPr>
            <p:ph type="body" sz="quarter" idx="12" hasCustomPrompt="1"/>
          </p:nvPr>
        </p:nvSpPr>
        <p:spPr>
          <a:xfrm>
            <a:off x="5269095" y="2809179"/>
            <a:ext cx="5759121" cy="3117739"/>
          </a:xfrm>
          <a:prstGeom prst="rect">
            <a:avLst/>
          </a:prstGeom>
        </p:spPr>
        <p:txBody>
          <a:bodyPr anchor="t"/>
          <a:lstStyle>
            <a:lvl1pPr marL="0" indent="0">
              <a:buNone/>
              <a:defRPr sz="2000" b="0">
                <a:solidFill>
                  <a:schemeClr val="accent6"/>
                </a:solidFill>
              </a:defRPr>
            </a:lvl1pPr>
          </a:lstStyle>
          <a:p>
            <a:pPr lvl="0"/>
            <a:r>
              <a:rPr lang="en-GB"/>
              <a:t>Sub text</a:t>
            </a:r>
            <a:endParaRPr lang="en-US"/>
          </a:p>
        </p:txBody>
      </p:sp>
    </p:spTree>
    <p:extLst>
      <p:ext uri="{BB962C8B-B14F-4D97-AF65-F5344CB8AC3E}">
        <p14:creationId xmlns:p14="http://schemas.microsoft.com/office/powerpoint/2010/main" val="1785966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evice_Dark">
    <p:bg>
      <p:bgPr>
        <a:solidFill>
          <a:schemeClr val="accent5"/>
        </a:solidFill>
        <a:effectLst/>
      </p:bgPr>
    </p:bg>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FE5E6138-3027-4346-8237-0BFB0DDCD32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19">
            <a:extLst>
              <a:ext uri="{FF2B5EF4-FFF2-40B4-BE49-F238E27FC236}">
                <a16:creationId xmlns:a16="http://schemas.microsoft.com/office/drawing/2014/main" id="{959D3F28-7D42-A14D-8BEF-91E5FC3963E9}"/>
              </a:ext>
            </a:extLst>
          </p:cNvPr>
          <p:cNvSpPr>
            <a:spLocks noGrp="1"/>
          </p:cNvSpPr>
          <p:nvPr>
            <p:ph type="body" sz="quarter" idx="12" hasCustomPrompt="1"/>
          </p:nvPr>
        </p:nvSpPr>
        <p:spPr>
          <a:xfrm>
            <a:off x="707135" y="4500374"/>
            <a:ext cx="5181601" cy="1482133"/>
          </a:xfrm>
          <a:prstGeom prst="rect">
            <a:avLst/>
          </a:prstGeom>
        </p:spPr>
        <p:txBody>
          <a:bodyPr anchor="t"/>
          <a:lstStyle>
            <a:lvl1pPr marL="0" indent="0">
              <a:buNone/>
              <a:defRPr sz="2000" b="0">
                <a:solidFill>
                  <a:schemeClr val="accent6"/>
                </a:solidFill>
              </a:defRPr>
            </a:lvl1pPr>
          </a:lstStyle>
          <a:p>
            <a:pPr lvl="0"/>
            <a:r>
              <a:rPr lang="en-GB"/>
              <a:t>Presenter details </a:t>
            </a:r>
            <a:endParaRPr lang="en-US"/>
          </a:p>
        </p:txBody>
      </p:sp>
      <p:sp>
        <p:nvSpPr>
          <p:cNvPr id="10" name="Text Placeholder 19">
            <a:extLst>
              <a:ext uri="{FF2B5EF4-FFF2-40B4-BE49-F238E27FC236}">
                <a16:creationId xmlns:a16="http://schemas.microsoft.com/office/drawing/2014/main" id="{AAB1A211-4FC7-6D46-8C9C-58CEAFC9B1CB}"/>
              </a:ext>
            </a:extLst>
          </p:cNvPr>
          <p:cNvSpPr>
            <a:spLocks noGrp="1"/>
          </p:cNvSpPr>
          <p:nvPr>
            <p:ph type="body" sz="quarter" idx="10" hasCustomPrompt="1"/>
          </p:nvPr>
        </p:nvSpPr>
        <p:spPr>
          <a:xfrm>
            <a:off x="707136" y="591312"/>
            <a:ext cx="7717536" cy="2309687"/>
          </a:xfrm>
          <a:prstGeom prst="rect">
            <a:avLst/>
          </a:prstGeom>
        </p:spPr>
        <p:txBody>
          <a:bodyPr anchor="b"/>
          <a:lstStyle>
            <a:lvl1pPr marL="0" indent="0">
              <a:buNone/>
              <a:defRPr sz="4400" b="1">
                <a:solidFill>
                  <a:schemeClr val="accent6"/>
                </a:solidFill>
              </a:defRPr>
            </a:lvl1pPr>
          </a:lstStyle>
          <a:p>
            <a:pPr lvl="0"/>
            <a:r>
              <a:rPr lang="en-GB"/>
              <a:t>Presentation Title</a:t>
            </a:r>
            <a:endParaRPr lang="en-US"/>
          </a:p>
        </p:txBody>
      </p:sp>
      <p:sp>
        <p:nvSpPr>
          <p:cNvPr id="11" name="Text Placeholder 19">
            <a:extLst>
              <a:ext uri="{FF2B5EF4-FFF2-40B4-BE49-F238E27FC236}">
                <a16:creationId xmlns:a16="http://schemas.microsoft.com/office/drawing/2014/main" id="{4CEDC45C-7288-E145-8783-7952E5DBF0BD}"/>
              </a:ext>
            </a:extLst>
          </p:cNvPr>
          <p:cNvSpPr>
            <a:spLocks noGrp="1"/>
          </p:cNvSpPr>
          <p:nvPr>
            <p:ph type="body" sz="quarter" idx="11" hasCustomPrompt="1"/>
          </p:nvPr>
        </p:nvSpPr>
        <p:spPr>
          <a:xfrm>
            <a:off x="707135" y="3081508"/>
            <a:ext cx="3877057" cy="347133"/>
          </a:xfrm>
          <a:prstGeom prst="rect">
            <a:avLst/>
          </a:prstGeom>
        </p:spPr>
        <p:txBody>
          <a:bodyPr anchor="t"/>
          <a:lstStyle>
            <a:lvl1pPr marL="0" indent="0">
              <a:buNone/>
              <a:defRPr sz="1600" b="1">
                <a:solidFill>
                  <a:schemeClr val="accent2"/>
                </a:solidFill>
              </a:defRPr>
            </a:lvl1pPr>
          </a:lstStyle>
          <a:p>
            <a:pPr lvl="0"/>
            <a:r>
              <a:rPr lang="en-GB"/>
              <a:t>Date</a:t>
            </a:r>
            <a:endParaRPr lang="en-US"/>
          </a:p>
        </p:txBody>
      </p:sp>
      <p:sp>
        <p:nvSpPr>
          <p:cNvPr id="12" name="Rectangle 11">
            <a:extLst>
              <a:ext uri="{FF2B5EF4-FFF2-40B4-BE49-F238E27FC236}">
                <a16:creationId xmlns:a16="http://schemas.microsoft.com/office/drawing/2014/main" id="{117097C0-C9F9-284B-B635-52474063CAB4}"/>
              </a:ext>
            </a:extLst>
          </p:cNvPr>
          <p:cNvSpPr/>
          <p:nvPr userDrawn="1"/>
        </p:nvSpPr>
        <p:spPr>
          <a:xfrm>
            <a:off x="707135" y="6266688"/>
            <a:ext cx="1587166" cy="416011"/>
          </a:xfrm>
          <a:prstGeom prst="rect">
            <a:avLst/>
          </a:prstGeom>
        </p:spPr>
        <p:txBody>
          <a:bodyPr wrap="none">
            <a:spAutoFit/>
          </a:bodyPr>
          <a:lstStyle/>
          <a:p>
            <a:pPr>
              <a:lnSpc>
                <a:spcPct val="150000"/>
              </a:lnSpc>
              <a:defRPr sz="2500" b="0">
                <a:solidFill>
                  <a:srgbClr val="F7F9FF"/>
                </a:solidFill>
                <a:latin typeface="Roboto Bold"/>
                <a:ea typeface="Roboto Bold"/>
                <a:cs typeface="Roboto Bold"/>
                <a:sym typeface="Roboto Bold"/>
              </a:defRPr>
            </a:pPr>
            <a:r>
              <a:rPr lang="en-GB" altLang="en-GB" sz="1600">
                <a:solidFill>
                  <a:schemeClr val="accent3"/>
                </a:solidFill>
                <a:latin typeface="+mn-lt"/>
                <a:cs typeface="Futura Medium" panose="020B0602020204020303" pitchFamily="34" charset="-79"/>
              </a:rPr>
              <a:t>www.ktn-uk.org</a:t>
            </a:r>
            <a:endParaRPr lang="en-GB" sz="1600">
              <a:solidFill>
                <a:schemeClr val="accent3"/>
              </a:solidFill>
              <a:latin typeface="+mn-lt"/>
              <a:cs typeface="Futura Medium" panose="020B0602020204020303" pitchFamily="34" charset="-79"/>
            </a:endParaRPr>
          </a:p>
        </p:txBody>
      </p:sp>
      <p:pic>
        <p:nvPicPr>
          <p:cNvPr id="14" name="Picture 13" descr="A picture containing object, clock, drawing&#10;&#10;Description automatically generated">
            <a:extLst>
              <a:ext uri="{FF2B5EF4-FFF2-40B4-BE49-F238E27FC236}">
                <a16:creationId xmlns:a16="http://schemas.microsoft.com/office/drawing/2014/main" id="{A24BCF3A-E219-E041-8C70-0F377A44F263}"/>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337225" y="4648194"/>
            <a:ext cx="1941365" cy="1941365"/>
          </a:xfrm>
          <a:prstGeom prst="rect">
            <a:avLst/>
          </a:prstGeom>
        </p:spPr>
      </p:pic>
    </p:spTree>
    <p:extLst>
      <p:ext uri="{BB962C8B-B14F-4D97-AF65-F5344CB8AC3E}">
        <p14:creationId xmlns:p14="http://schemas.microsoft.com/office/powerpoint/2010/main" val="2515429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Device_Dark">
    <p:bg>
      <p:bgPr>
        <a:solidFill>
          <a:schemeClr val="accent5"/>
        </a:solidFill>
        <a:effectLst/>
      </p:bgPr>
    </p:bg>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FE5E6138-3027-4346-8237-0BFB0DDCD32B}"/>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19">
            <a:extLst>
              <a:ext uri="{FF2B5EF4-FFF2-40B4-BE49-F238E27FC236}">
                <a16:creationId xmlns:a16="http://schemas.microsoft.com/office/drawing/2014/main" id="{959D3F28-7D42-A14D-8BEF-91E5FC3963E9}"/>
              </a:ext>
            </a:extLst>
          </p:cNvPr>
          <p:cNvSpPr>
            <a:spLocks noGrp="1"/>
          </p:cNvSpPr>
          <p:nvPr>
            <p:ph type="body" sz="quarter" idx="12" hasCustomPrompt="1"/>
          </p:nvPr>
        </p:nvSpPr>
        <p:spPr>
          <a:xfrm>
            <a:off x="707135" y="4500374"/>
            <a:ext cx="5181601" cy="1482133"/>
          </a:xfrm>
          <a:prstGeom prst="rect">
            <a:avLst/>
          </a:prstGeom>
        </p:spPr>
        <p:txBody>
          <a:bodyPr anchor="t"/>
          <a:lstStyle>
            <a:lvl1pPr marL="0" indent="0">
              <a:buNone/>
              <a:defRPr sz="2000" b="0">
                <a:solidFill>
                  <a:schemeClr val="accent6"/>
                </a:solidFill>
              </a:defRPr>
            </a:lvl1pPr>
          </a:lstStyle>
          <a:p>
            <a:pPr lvl="0"/>
            <a:r>
              <a:rPr lang="en-GB"/>
              <a:t>Presenter details </a:t>
            </a:r>
            <a:endParaRPr lang="en-US"/>
          </a:p>
        </p:txBody>
      </p:sp>
      <p:sp>
        <p:nvSpPr>
          <p:cNvPr id="10" name="Text Placeholder 19">
            <a:extLst>
              <a:ext uri="{FF2B5EF4-FFF2-40B4-BE49-F238E27FC236}">
                <a16:creationId xmlns:a16="http://schemas.microsoft.com/office/drawing/2014/main" id="{AAB1A211-4FC7-6D46-8C9C-58CEAFC9B1CB}"/>
              </a:ext>
            </a:extLst>
          </p:cNvPr>
          <p:cNvSpPr>
            <a:spLocks noGrp="1"/>
          </p:cNvSpPr>
          <p:nvPr>
            <p:ph type="body" sz="quarter" idx="10" hasCustomPrompt="1"/>
          </p:nvPr>
        </p:nvSpPr>
        <p:spPr>
          <a:xfrm>
            <a:off x="707136" y="591312"/>
            <a:ext cx="7717536" cy="2309687"/>
          </a:xfrm>
          <a:prstGeom prst="rect">
            <a:avLst/>
          </a:prstGeom>
        </p:spPr>
        <p:txBody>
          <a:bodyPr anchor="b"/>
          <a:lstStyle>
            <a:lvl1pPr marL="0" indent="0">
              <a:buNone/>
              <a:defRPr sz="4400" b="1">
                <a:solidFill>
                  <a:schemeClr val="accent6"/>
                </a:solidFill>
              </a:defRPr>
            </a:lvl1pPr>
          </a:lstStyle>
          <a:p>
            <a:pPr lvl="0"/>
            <a:r>
              <a:rPr lang="en-GB"/>
              <a:t>Presentation Title</a:t>
            </a:r>
            <a:endParaRPr lang="en-US"/>
          </a:p>
        </p:txBody>
      </p:sp>
      <p:sp>
        <p:nvSpPr>
          <p:cNvPr id="11" name="Text Placeholder 19">
            <a:extLst>
              <a:ext uri="{FF2B5EF4-FFF2-40B4-BE49-F238E27FC236}">
                <a16:creationId xmlns:a16="http://schemas.microsoft.com/office/drawing/2014/main" id="{4CEDC45C-7288-E145-8783-7952E5DBF0BD}"/>
              </a:ext>
            </a:extLst>
          </p:cNvPr>
          <p:cNvSpPr>
            <a:spLocks noGrp="1"/>
          </p:cNvSpPr>
          <p:nvPr>
            <p:ph type="body" sz="quarter" idx="11" hasCustomPrompt="1"/>
          </p:nvPr>
        </p:nvSpPr>
        <p:spPr>
          <a:xfrm>
            <a:off x="707135" y="3081508"/>
            <a:ext cx="3877057" cy="347133"/>
          </a:xfrm>
          <a:prstGeom prst="rect">
            <a:avLst/>
          </a:prstGeom>
        </p:spPr>
        <p:txBody>
          <a:bodyPr anchor="t"/>
          <a:lstStyle>
            <a:lvl1pPr marL="0" indent="0">
              <a:buNone/>
              <a:defRPr sz="1600" b="1">
                <a:solidFill>
                  <a:schemeClr val="accent2"/>
                </a:solidFill>
              </a:defRPr>
            </a:lvl1pPr>
          </a:lstStyle>
          <a:p>
            <a:pPr lvl="0"/>
            <a:r>
              <a:rPr lang="en-GB"/>
              <a:t>Date</a:t>
            </a:r>
            <a:endParaRPr lang="en-US"/>
          </a:p>
        </p:txBody>
      </p:sp>
      <p:sp>
        <p:nvSpPr>
          <p:cNvPr id="12" name="Rectangle 11">
            <a:extLst>
              <a:ext uri="{FF2B5EF4-FFF2-40B4-BE49-F238E27FC236}">
                <a16:creationId xmlns:a16="http://schemas.microsoft.com/office/drawing/2014/main" id="{117097C0-C9F9-284B-B635-52474063CAB4}"/>
              </a:ext>
            </a:extLst>
          </p:cNvPr>
          <p:cNvSpPr/>
          <p:nvPr userDrawn="1"/>
        </p:nvSpPr>
        <p:spPr>
          <a:xfrm>
            <a:off x="707135" y="6266688"/>
            <a:ext cx="1587166" cy="416011"/>
          </a:xfrm>
          <a:prstGeom prst="rect">
            <a:avLst/>
          </a:prstGeom>
        </p:spPr>
        <p:txBody>
          <a:bodyPr wrap="none">
            <a:spAutoFit/>
          </a:bodyPr>
          <a:lstStyle/>
          <a:p>
            <a:pPr>
              <a:lnSpc>
                <a:spcPct val="150000"/>
              </a:lnSpc>
              <a:defRPr sz="2500" b="0">
                <a:solidFill>
                  <a:srgbClr val="F7F9FF"/>
                </a:solidFill>
                <a:latin typeface="Roboto Bold"/>
                <a:ea typeface="Roboto Bold"/>
                <a:cs typeface="Roboto Bold"/>
                <a:sym typeface="Roboto Bold"/>
              </a:defRPr>
            </a:pPr>
            <a:r>
              <a:rPr lang="en-GB" altLang="en-GB" sz="1600">
                <a:solidFill>
                  <a:schemeClr val="accent3"/>
                </a:solidFill>
                <a:latin typeface="+mn-lt"/>
                <a:cs typeface="Futura Medium" panose="020B0602020204020303" pitchFamily="34" charset="-79"/>
              </a:rPr>
              <a:t>www.ktn-uk.org</a:t>
            </a:r>
            <a:endParaRPr lang="en-GB" sz="1600">
              <a:solidFill>
                <a:schemeClr val="accent3"/>
              </a:solidFill>
              <a:latin typeface="+mn-lt"/>
              <a:cs typeface="Futura Medium" panose="020B0602020204020303" pitchFamily="34" charset="-79"/>
            </a:endParaRPr>
          </a:p>
        </p:txBody>
      </p:sp>
      <p:pic>
        <p:nvPicPr>
          <p:cNvPr id="14" name="Picture 13" descr="A picture containing object, clock, drawing&#10;&#10;Description automatically generated">
            <a:extLst>
              <a:ext uri="{FF2B5EF4-FFF2-40B4-BE49-F238E27FC236}">
                <a16:creationId xmlns:a16="http://schemas.microsoft.com/office/drawing/2014/main" id="{A24BCF3A-E219-E041-8C70-0F377A44F263}"/>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337225" y="4648194"/>
            <a:ext cx="1941365" cy="1941365"/>
          </a:xfrm>
          <a:prstGeom prst="rect">
            <a:avLst/>
          </a:prstGeom>
        </p:spPr>
      </p:pic>
    </p:spTree>
    <p:extLst>
      <p:ext uri="{BB962C8B-B14F-4D97-AF65-F5344CB8AC3E}">
        <p14:creationId xmlns:p14="http://schemas.microsoft.com/office/powerpoint/2010/main" val="3034538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object, clock, drawing&#10;&#10;Description automatically generated">
            <a:extLst>
              <a:ext uri="{FF2B5EF4-FFF2-40B4-BE49-F238E27FC236}">
                <a16:creationId xmlns:a16="http://schemas.microsoft.com/office/drawing/2014/main" id="{0E434174-9E1C-BC4E-B730-686DA1246F0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1203029" y="5926918"/>
            <a:ext cx="659314" cy="659314"/>
          </a:xfrm>
          <a:prstGeom prst="rect">
            <a:avLst/>
          </a:prstGeom>
        </p:spPr>
      </p:pic>
      <p:sp>
        <p:nvSpPr>
          <p:cNvPr id="8" name="Text Placeholder 7">
            <a:extLst>
              <a:ext uri="{FF2B5EF4-FFF2-40B4-BE49-F238E27FC236}">
                <a16:creationId xmlns:a16="http://schemas.microsoft.com/office/drawing/2014/main" id="{1D0D90E1-BEEE-734C-8B37-5C12F3E79E08}"/>
              </a:ext>
            </a:extLst>
          </p:cNvPr>
          <p:cNvSpPr>
            <a:spLocks noGrp="1"/>
          </p:cNvSpPr>
          <p:nvPr>
            <p:ph type="body" sz="quarter" idx="10" hasCustomPrompt="1"/>
          </p:nvPr>
        </p:nvSpPr>
        <p:spPr>
          <a:xfrm>
            <a:off x="512762" y="271768"/>
            <a:ext cx="11252517" cy="511175"/>
          </a:xfrm>
          <a:prstGeom prst="rect">
            <a:avLst/>
          </a:prstGeom>
        </p:spPr>
        <p:txBody>
          <a:bodyPr anchor="ctr"/>
          <a:lstStyle>
            <a:lvl1pPr marL="0" indent="0">
              <a:buNone/>
              <a:defRPr sz="2400" b="1">
                <a:ln>
                  <a:noFill/>
                </a:ln>
                <a:solidFill>
                  <a:schemeClr val="accent3"/>
                </a:solidFill>
              </a:defRPr>
            </a:lvl1pPr>
            <a:lvl2pPr>
              <a:defRPr>
                <a:ln>
                  <a:noFill/>
                </a:ln>
                <a:solidFill>
                  <a:schemeClr val="accent6"/>
                </a:solidFill>
              </a:defRPr>
            </a:lvl2pPr>
            <a:lvl3pPr>
              <a:defRPr>
                <a:ln>
                  <a:noFill/>
                </a:ln>
                <a:solidFill>
                  <a:schemeClr val="accent6"/>
                </a:solidFill>
              </a:defRPr>
            </a:lvl3pPr>
            <a:lvl4pPr>
              <a:defRPr>
                <a:ln>
                  <a:noFill/>
                </a:ln>
                <a:solidFill>
                  <a:schemeClr val="accent6"/>
                </a:solidFill>
              </a:defRPr>
            </a:lvl4pPr>
            <a:lvl5pPr>
              <a:defRPr>
                <a:ln>
                  <a:noFill/>
                </a:ln>
                <a:solidFill>
                  <a:schemeClr val="accent6"/>
                </a:solidFill>
              </a:defRPr>
            </a:lvl5pPr>
          </a:lstStyle>
          <a:p>
            <a:pPr lvl="0"/>
            <a:r>
              <a:rPr lang="en-GB"/>
              <a:t>Page Title</a:t>
            </a:r>
            <a:endParaRPr lang="en-US"/>
          </a:p>
        </p:txBody>
      </p:sp>
      <p:cxnSp>
        <p:nvCxnSpPr>
          <p:cNvPr id="11" name="Straight Connector 10">
            <a:extLst>
              <a:ext uri="{FF2B5EF4-FFF2-40B4-BE49-F238E27FC236}">
                <a16:creationId xmlns:a16="http://schemas.microsoft.com/office/drawing/2014/main" id="{C2355AFA-924F-B848-A9D5-1939A8BDCFF8}"/>
              </a:ext>
            </a:extLst>
          </p:cNvPr>
          <p:cNvCxnSpPr>
            <a:cxnSpLocks/>
          </p:cNvCxnSpPr>
          <p:nvPr userDrawn="1"/>
        </p:nvCxnSpPr>
        <p:spPr>
          <a:xfrm>
            <a:off x="512762" y="885252"/>
            <a:ext cx="11130599" cy="0"/>
          </a:xfrm>
          <a:prstGeom prst="line">
            <a:avLst/>
          </a:prstGeom>
          <a:ln w="190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5694687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7767763"/>
      </p:ext>
    </p:extLst>
  </p:cSld>
  <p:clrMap bg1="lt1" tx1="dk1" bg2="lt2" tx2="dk2" accent1="accent1" accent2="accent2" accent3="accent3" accent4="accent4" accent5="accent5" accent6="accent6" hlink="hlink" folHlink="folHlink"/>
  <p:sldLayoutIdLst>
    <p:sldLayoutId id="2147483841" r:id="rId1"/>
    <p:sldLayoutId id="2147483840" r:id="rId2"/>
    <p:sldLayoutId id="2147483838" r:id="rId3"/>
    <p:sldLayoutId id="2147483839" r:id="rId4"/>
    <p:sldLayoutId id="2147483725" r:id="rId5"/>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367403"/>
      </p:ext>
    </p:extLst>
  </p:cSld>
  <p:clrMap bg1="lt1" tx1="dk1" bg2="lt2" tx2="dk2" accent1="accent1" accent2="accent2" accent3="accent3" accent4="accent4" accent5="accent5" accent6="accent6" hlink="hlink" folHlink="folHlink"/>
  <p:sldLayoutIdLst>
    <p:sldLayoutId id="2147483843" r:id="rId1"/>
    <p:sldLayoutId id="2147483815" r:id="rId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7.png"/><Relationship Id="rId7" Type="http://schemas.openxmlformats.org/officeDocument/2006/relationships/image" Target="../media/image34.png"/><Relationship Id="rId12" Type="http://schemas.openxmlformats.org/officeDocument/2006/relationships/image" Target="../media/image39.svg"/><Relationship Id="rId17" Type="http://schemas.openxmlformats.org/officeDocument/2006/relationships/image" Target="../media/image11.png"/><Relationship Id="rId2" Type="http://schemas.openxmlformats.org/officeDocument/2006/relationships/notesSlide" Target="../notesSlides/notesSlide5.xml"/><Relationship Id="rId16" Type="http://schemas.openxmlformats.org/officeDocument/2006/relationships/image" Target="../media/image43.svg"/><Relationship Id="rId1" Type="http://schemas.openxmlformats.org/officeDocument/2006/relationships/slideLayout" Target="../slideLayouts/slideLayout4.xml"/><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4" Type="http://schemas.openxmlformats.org/officeDocument/2006/relationships/image" Target="../media/image9.png"/><Relationship Id="rId9" Type="http://schemas.openxmlformats.org/officeDocument/2006/relationships/image" Target="../media/image36.png"/><Relationship Id="rId14" Type="http://schemas.openxmlformats.org/officeDocument/2006/relationships/image" Target="../media/image41.sv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in/professor-rob-rolley-msc-fiet-308a45/" TargetMode="External"/><Relationship Id="rId7" Type="http://schemas.openxmlformats.org/officeDocument/2006/relationships/image" Target="../media/image5.png"/><Relationship Id="rId2" Type="http://schemas.openxmlformats.org/officeDocument/2006/relationships/hyperlink" Target="mailto:Robert.rolley@ktn-uk.org" TargetMode="Externa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hyperlink" Target="http://www.ktp-uk.org/mktp" TargetMode="External"/><Relationship Id="rId4" Type="http://schemas.openxmlformats.org/officeDocument/2006/relationships/hyperlink" Target="http://www.ktp-u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DB2F00-1DBA-F648-A81D-52E65A70D1B2}"/>
              </a:ext>
            </a:extLst>
          </p:cNvPr>
          <p:cNvSpPr>
            <a:spLocks noGrp="1"/>
          </p:cNvSpPr>
          <p:nvPr>
            <p:ph type="body" sz="quarter" idx="12"/>
          </p:nvPr>
        </p:nvSpPr>
        <p:spPr>
          <a:xfrm>
            <a:off x="707135" y="3738374"/>
            <a:ext cx="7533351" cy="2309687"/>
          </a:xfrm>
        </p:spPr>
        <p:txBody>
          <a:bodyPr/>
          <a:lstStyle/>
          <a:p>
            <a:r>
              <a:rPr lang="en-US" dirty="0">
                <a:cs typeface="FS Elliot"/>
                <a:sym typeface="Ratio Regular"/>
              </a:rPr>
              <a:t>Prof. Rob </a:t>
            </a:r>
            <a:r>
              <a:rPr lang="en-US" dirty="0" err="1">
                <a:cs typeface="FS Elliot"/>
                <a:sym typeface="Ratio Regular"/>
              </a:rPr>
              <a:t>Rolley</a:t>
            </a:r>
            <a:endParaRPr lang="en-US" dirty="0">
              <a:cs typeface="FS Elliot"/>
              <a:sym typeface="Ratio Regular"/>
            </a:endParaRPr>
          </a:p>
          <a:p>
            <a:r>
              <a:rPr lang="en-US" dirty="0">
                <a:cs typeface="FS Elliot"/>
                <a:sym typeface="Ratio Regular"/>
              </a:rPr>
              <a:t>Knowledge Transfer Adviser –  Wales</a:t>
            </a:r>
          </a:p>
          <a:p>
            <a:endParaRPr lang="en-US" dirty="0">
              <a:cs typeface="FS Elliot"/>
              <a:sym typeface="Ratio Regular"/>
            </a:endParaRPr>
          </a:p>
          <a:p>
            <a:endParaRPr lang="en-US" dirty="0"/>
          </a:p>
        </p:txBody>
      </p:sp>
      <p:sp>
        <p:nvSpPr>
          <p:cNvPr id="3" name="Text Placeholder 2">
            <a:extLst>
              <a:ext uri="{FF2B5EF4-FFF2-40B4-BE49-F238E27FC236}">
                <a16:creationId xmlns:a16="http://schemas.microsoft.com/office/drawing/2014/main" id="{17ABC044-FE4F-D640-846C-99D9A1093F77}"/>
              </a:ext>
            </a:extLst>
          </p:cNvPr>
          <p:cNvSpPr>
            <a:spLocks noGrp="1"/>
          </p:cNvSpPr>
          <p:nvPr>
            <p:ph type="body" sz="quarter" idx="10"/>
          </p:nvPr>
        </p:nvSpPr>
        <p:spPr/>
        <p:txBody>
          <a:bodyPr/>
          <a:lstStyle/>
          <a:p>
            <a:r>
              <a:rPr lang="en-GB" dirty="0"/>
              <a:t>Knowledge Transfer Partnerships (KTPs)</a:t>
            </a:r>
          </a:p>
        </p:txBody>
      </p:sp>
      <p:sp>
        <p:nvSpPr>
          <p:cNvPr id="4" name="Text Placeholder 3">
            <a:extLst>
              <a:ext uri="{FF2B5EF4-FFF2-40B4-BE49-F238E27FC236}">
                <a16:creationId xmlns:a16="http://schemas.microsoft.com/office/drawing/2014/main" id="{2F01AA4C-8F33-4E40-AB9F-733F5C9936BD}"/>
              </a:ext>
            </a:extLst>
          </p:cNvPr>
          <p:cNvSpPr>
            <a:spLocks noGrp="1"/>
          </p:cNvSpPr>
          <p:nvPr>
            <p:ph type="body" sz="quarter" idx="11"/>
          </p:nvPr>
        </p:nvSpPr>
        <p:spPr/>
        <p:txBody>
          <a:bodyPr/>
          <a:lstStyle/>
          <a:p>
            <a:r>
              <a:rPr lang="en-US" dirty="0" err="1"/>
              <a:t>Spetember</a:t>
            </a:r>
            <a:r>
              <a:rPr lang="en-US" dirty="0"/>
              <a:t> 2022</a:t>
            </a:r>
          </a:p>
        </p:txBody>
      </p:sp>
      <p:pic>
        <p:nvPicPr>
          <p:cNvPr id="8" name="Picture 7" descr="Shape, rectangle&#10;&#10;Description automatically generated">
            <a:extLst>
              <a:ext uri="{FF2B5EF4-FFF2-40B4-BE49-F238E27FC236}">
                <a16:creationId xmlns:a16="http://schemas.microsoft.com/office/drawing/2014/main" id="{07B42B80-9E03-CF47-B931-5BE5AE28C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54042" y="4230544"/>
            <a:ext cx="2768600" cy="2540000"/>
          </a:xfrm>
          <a:prstGeom prst="rect">
            <a:avLst/>
          </a:prstGeom>
        </p:spPr>
      </p:pic>
      <p:pic>
        <p:nvPicPr>
          <p:cNvPr id="6" name="Picture 5" descr="Graphical user interface&#10;&#10;Description automatically generated with low confidence">
            <a:extLst>
              <a:ext uri="{FF2B5EF4-FFF2-40B4-BE49-F238E27FC236}">
                <a16:creationId xmlns:a16="http://schemas.microsoft.com/office/drawing/2014/main" id="{92ED612E-9B09-6547-948C-093C376FCF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1730" y="4893217"/>
            <a:ext cx="7874000" cy="1714500"/>
          </a:xfrm>
          <a:prstGeom prst="rect">
            <a:avLst/>
          </a:prstGeom>
        </p:spPr>
      </p:pic>
    </p:spTree>
    <p:extLst>
      <p:ext uri="{BB962C8B-B14F-4D97-AF65-F5344CB8AC3E}">
        <p14:creationId xmlns:p14="http://schemas.microsoft.com/office/powerpoint/2010/main" val="108215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04E904D-AD68-FB44-A302-44A564E30F0A}"/>
              </a:ext>
            </a:extLst>
          </p:cNvPr>
          <p:cNvSpPr>
            <a:spLocks noGrp="1"/>
          </p:cNvSpPr>
          <p:nvPr>
            <p:ph type="body" sz="quarter" idx="10"/>
          </p:nvPr>
        </p:nvSpPr>
        <p:spPr/>
        <p:txBody>
          <a:bodyPr/>
          <a:lstStyle/>
          <a:p>
            <a:endParaRPr lang="en-US"/>
          </a:p>
        </p:txBody>
      </p:sp>
      <p:pic>
        <p:nvPicPr>
          <p:cNvPr id="4" name="Picture 3" descr="Graphical user interface, application&#10;&#10;Description automatically generated">
            <a:extLst>
              <a:ext uri="{FF2B5EF4-FFF2-40B4-BE49-F238E27FC236}">
                <a16:creationId xmlns:a16="http://schemas.microsoft.com/office/drawing/2014/main" id="{B7F43599-BE81-5042-87E3-7627042D0D64}"/>
              </a:ext>
            </a:extLst>
          </p:cNvPr>
          <p:cNvPicPr>
            <a:picLocks noChangeAspect="1"/>
          </p:cNvPicPr>
          <p:nvPr/>
        </p:nvPicPr>
        <p:blipFill>
          <a:blip r:embed="rId2"/>
          <a:stretch>
            <a:fillRect/>
          </a:stretch>
        </p:blipFill>
        <p:spPr>
          <a:xfrm>
            <a:off x="706" y="0"/>
            <a:ext cx="12190588" cy="6858000"/>
          </a:xfrm>
          <a:prstGeom prst="rect">
            <a:avLst/>
          </a:prstGeom>
        </p:spPr>
      </p:pic>
    </p:spTree>
    <p:extLst>
      <p:ext uri="{BB962C8B-B14F-4D97-AF65-F5344CB8AC3E}">
        <p14:creationId xmlns:p14="http://schemas.microsoft.com/office/powerpoint/2010/main" val="1054346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5B4F5E-CBD1-7A46-B89F-05AF4214BAF6}"/>
              </a:ext>
            </a:extLst>
          </p:cNvPr>
          <p:cNvSpPr>
            <a:spLocks noGrp="1"/>
          </p:cNvSpPr>
          <p:nvPr>
            <p:ph type="body" sz="quarter" idx="10"/>
          </p:nvPr>
        </p:nvSpPr>
        <p:spPr>
          <a:xfrm>
            <a:off x="5269095" y="698592"/>
            <a:ext cx="4816474" cy="1839422"/>
          </a:xfrm>
        </p:spPr>
        <p:txBody>
          <a:bodyPr/>
          <a:lstStyle/>
          <a:p>
            <a:r>
              <a:rPr lang="en-US" sz="3600">
                <a:solidFill>
                  <a:schemeClr val="accent5">
                    <a:lumMod val="10000"/>
                    <a:lumOff val="90000"/>
                  </a:schemeClr>
                </a:solidFill>
              </a:rPr>
              <a:t>KTP</a:t>
            </a:r>
          </a:p>
        </p:txBody>
      </p:sp>
      <p:sp>
        <p:nvSpPr>
          <p:cNvPr id="4" name="Text Placeholder 3">
            <a:extLst>
              <a:ext uri="{FF2B5EF4-FFF2-40B4-BE49-F238E27FC236}">
                <a16:creationId xmlns:a16="http://schemas.microsoft.com/office/drawing/2014/main" id="{66B86929-32C6-E045-90C8-191D64C8925F}"/>
              </a:ext>
            </a:extLst>
          </p:cNvPr>
          <p:cNvSpPr>
            <a:spLocks noGrp="1"/>
          </p:cNvSpPr>
          <p:nvPr>
            <p:ph type="body" sz="quarter" idx="12"/>
          </p:nvPr>
        </p:nvSpPr>
        <p:spPr>
          <a:xfrm>
            <a:off x="5269096" y="2532733"/>
            <a:ext cx="5566140" cy="3117739"/>
          </a:xfrm>
        </p:spPr>
        <p:txBody>
          <a:bodyPr/>
          <a:lstStyle/>
          <a:p>
            <a:pPr marL="285750" indent="-285750">
              <a:lnSpc>
                <a:spcPct val="120000"/>
              </a:lnSpc>
              <a:spcBef>
                <a:spcPts val="563"/>
              </a:spcBef>
              <a:buFont typeface="Arial" panose="020B0604020202020204" pitchFamily="34" charset="0"/>
              <a:buChar char="•"/>
              <a:defRPr sz="1800"/>
            </a:pPr>
            <a:endParaRPr lang="en-GB" sz="2400" dirty="0"/>
          </a:p>
          <a:p>
            <a:pPr marL="285750" indent="-285750">
              <a:lnSpc>
                <a:spcPct val="120000"/>
              </a:lnSpc>
              <a:spcBef>
                <a:spcPts val="563"/>
              </a:spcBef>
              <a:buFont typeface="Arial" panose="020B0604020202020204" pitchFamily="34" charset="0"/>
              <a:buChar char="•"/>
              <a:defRPr sz="1800"/>
            </a:pPr>
            <a:r>
              <a:rPr lang="en-GB" sz="2400" dirty="0"/>
              <a:t>3 Way Partnership</a:t>
            </a:r>
          </a:p>
          <a:p>
            <a:pPr marL="285750" indent="-285750">
              <a:lnSpc>
                <a:spcPct val="120000"/>
              </a:lnSpc>
              <a:spcBef>
                <a:spcPts val="563"/>
              </a:spcBef>
              <a:buFont typeface="Arial" panose="020B0604020202020204" pitchFamily="34" charset="0"/>
              <a:buChar char="•"/>
              <a:defRPr sz="1800"/>
            </a:pPr>
            <a:r>
              <a:rPr lang="en-GB" sz="2400" dirty="0"/>
              <a:t>Company led initiative</a:t>
            </a:r>
          </a:p>
          <a:p>
            <a:pPr marL="285750" indent="-285750">
              <a:lnSpc>
                <a:spcPct val="120000"/>
              </a:lnSpc>
              <a:spcBef>
                <a:spcPts val="563"/>
              </a:spcBef>
              <a:buFont typeface="Arial" panose="020B0604020202020204" pitchFamily="34" charset="0"/>
              <a:buChar char="•"/>
              <a:defRPr sz="1800"/>
            </a:pPr>
            <a:r>
              <a:rPr lang="en-GB" sz="2400" dirty="0"/>
              <a:t>Highly qualified associate</a:t>
            </a:r>
          </a:p>
          <a:p>
            <a:pPr marL="285750" indent="-285750">
              <a:lnSpc>
                <a:spcPct val="120000"/>
              </a:lnSpc>
              <a:spcBef>
                <a:spcPts val="563"/>
              </a:spcBef>
              <a:buFont typeface="Arial" panose="020B0604020202020204" pitchFamily="34" charset="0"/>
              <a:buChar char="•"/>
              <a:defRPr sz="1800"/>
            </a:pPr>
            <a:r>
              <a:rPr lang="en-GB" sz="2400" dirty="0"/>
              <a:t>Team of academic specialists</a:t>
            </a:r>
          </a:p>
          <a:p>
            <a:pPr marL="285750" indent="-285750">
              <a:lnSpc>
                <a:spcPct val="120000"/>
              </a:lnSpc>
              <a:spcBef>
                <a:spcPts val="563"/>
              </a:spcBef>
              <a:buFont typeface="Arial" panose="020B0604020202020204" pitchFamily="34" charset="0"/>
              <a:buChar char="•"/>
              <a:defRPr sz="1800"/>
            </a:pPr>
            <a:r>
              <a:rPr lang="en-GB" sz="2400" dirty="0"/>
              <a:t>High Impact</a:t>
            </a:r>
          </a:p>
          <a:p>
            <a:pPr marL="285750" indent="-285750">
              <a:lnSpc>
                <a:spcPct val="120000"/>
              </a:lnSpc>
              <a:spcBef>
                <a:spcPts val="563"/>
              </a:spcBef>
              <a:buFont typeface="Arial" panose="020B0604020202020204" pitchFamily="34" charset="0"/>
              <a:buChar char="•"/>
              <a:defRPr sz="1800"/>
            </a:pPr>
            <a:r>
              <a:rPr lang="en-GB" sz="2400" dirty="0"/>
              <a:t>12,000 Businesses</a:t>
            </a:r>
          </a:p>
        </p:txBody>
      </p:sp>
      <p:pic>
        <p:nvPicPr>
          <p:cNvPr id="8" name="Picture 7" descr="A picture containing meter&#10;&#10;Description automatically generated">
            <a:extLst>
              <a:ext uri="{FF2B5EF4-FFF2-40B4-BE49-F238E27FC236}">
                <a16:creationId xmlns:a16="http://schemas.microsoft.com/office/drawing/2014/main" id="{5C09302A-EACC-634B-9A99-B18D997F94F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763000" y="0"/>
            <a:ext cx="3429000" cy="2331656"/>
          </a:xfrm>
          <a:prstGeom prst="rect">
            <a:avLst/>
          </a:prstGeom>
        </p:spPr>
      </p:pic>
      <p:pic>
        <p:nvPicPr>
          <p:cNvPr id="9" name="Picture 8" descr="A picture containing meter&#10;&#10;Description automatically generated">
            <a:extLst>
              <a:ext uri="{FF2B5EF4-FFF2-40B4-BE49-F238E27FC236}">
                <a16:creationId xmlns:a16="http://schemas.microsoft.com/office/drawing/2014/main" id="{77A36B76-AA11-3F44-80ED-291F6AFF2450}"/>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1028217" y="1888435"/>
            <a:ext cx="1163784" cy="3365326"/>
          </a:xfrm>
          <a:prstGeom prst="rect">
            <a:avLst/>
          </a:prstGeom>
        </p:spPr>
      </p:pic>
      <p:pic>
        <p:nvPicPr>
          <p:cNvPr id="10" name="Picture 9" descr="A picture containing meter&#10;&#10;Description automatically generated">
            <a:extLst>
              <a:ext uri="{FF2B5EF4-FFF2-40B4-BE49-F238E27FC236}">
                <a16:creationId xmlns:a16="http://schemas.microsoft.com/office/drawing/2014/main" id="{B337A4CC-55F4-AD47-AC28-8403975E7FF8}"/>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4505740" y="0"/>
            <a:ext cx="6522477" cy="1604239"/>
          </a:xfrm>
          <a:prstGeom prst="rect">
            <a:avLst/>
          </a:prstGeom>
        </p:spPr>
      </p:pic>
      <p:pic>
        <p:nvPicPr>
          <p:cNvPr id="11" name="Google Shape;325;p54">
            <a:extLst>
              <a:ext uri="{FF2B5EF4-FFF2-40B4-BE49-F238E27FC236}">
                <a16:creationId xmlns:a16="http://schemas.microsoft.com/office/drawing/2014/main" id="{C5EA8E9F-E9FC-A549-9CBB-8A56387DCDEA}"/>
              </a:ext>
            </a:extLst>
          </p:cNvPr>
          <p:cNvPicPr preferRelativeResize="0">
            <a:picLocks noGrp="1"/>
          </p:cNvPicPr>
          <p:nvPr>
            <p:ph type="pic" sz="quarter" idx="11"/>
          </p:nvPr>
        </p:nvPicPr>
        <p:blipFill rotWithShape="1">
          <a:blip r:embed="rId6">
            <a:alphaModFix amt="40000"/>
          </a:blip>
          <a:srcRect l="14756" r="14756"/>
          <a:stretch/>
        </p:blipFill>
        <p:spPr>
          <a:xfrm>
            <a:off x="0" y="339635"/>
            <a:ext cx="4816475" cy="6858000"/>
          </a:xfrm>
          <a:prstGeom prst="rect">
            <a:avLst/>
          </a:prstGeom>
          <a:noFill/>
          <a:ln>
            <a:noFill/>
          </a:ln>
        </p:spPr>
      </p:pic>
      <p:pic>
        <p:nvPicPr>
          <p:cNvPr id="7" name="Picture 6" descr="Shape, rectangle&#10;&#10;Description automatically generated">
            <a:extLst>
              <a:ext uri="{FF2B5EF4-FFF2-40B4-BE49-F238E27FC236}">
                <a16:creationId xmlns:a16="http://schemas.microsoft.com/office/drawing/2014/main" id="{D8BB17BE-AE84-A74F-959C-57845E7BD2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023600" y="5753100"/>
            <a:ext cx="1168400" cy="1104900"/>
          </a:xfrm>
          <a:prstGeom prst="rect">
            <a:avLst/>
          </a:prstGeom>
        </p:spPr>
      </p:pic>
      <p:pic>
        <p:nvPicPr>
          <p:cNvPr id="13" name="Picture 12" descr="Graphical user interface&#10;&#10;Description automatically generated with low confidence">
            <a:extLst>
              <a:ext uri="{FF2B5EF4-FFF2-40B4-BE49-F238E27FC236}">
                <a16:creationId xmlns:a16="http://schemas.microsoft.com/office/drawing/2014/main" id="{4BA8EC95-2CD6-3444-924B-6B79FE96659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09552" y="5959458"/>
            <a:ext cx="3643530" cy="793349"/>
          </a:xfrm>
          <a:prstGeom prst="rect">
            <a:avLst/>
          </a:prstGeom>
        </p:spPr>
      </p:pic>
    </p:spTree>
    <p:extLst>
      <p:ext uri="{BB962C8B-B14F-4D97-AF65-F5344CB8AC3E}">
        <p14:creationId xmlns:p14="http://schemas.microsoft.com/office/powerpoint/2010/main" val="1939674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1" fill="hold" nodeType="after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wipe(up)">
                                      <p:cBhvr>
                                        <p:cTn id="11" dur="1000"/>
                                        <p:tgtEl>
                                          <p:spTgt spid="8"/>
                                        </p:tgtEl>
                                      </p:cBhvr>
                                    </p:animEffect>
                                  </p:childTnLst>
                                </p:cTn>
                              </p:par>
                            </p:childTnLst>
                          </p:cTn>
                        </p:par>
                        <p:par>
                          <p:cTn id="12" fill="hold">
                            <p:stCondLst>
                              <p:cond delay="2500"/>
                            </p:stCondLst>
                            <p:childTnLst>
                              <p:par>
                                <p:cTn id="13" presetID="22" presetClass="entr" presetSubtype="1" fill="hold" nodeType="afterEffect">
                                  <p:stCondLst>
                                    <p:cond delay="500"/>
                                  </p:stCondLst>
                                  <p:childTnLst>
                                    <p:set>
                                      <p:cBhvr>
                                        <p:cTn id="14" dur="1" fill="hold">
                                          <p:stCondLst>
                                            <p:cond delay="0"/>
                                          </p:stCondLst>
                                        </p:cTn>
                                        <p:tgtEl>
                                          <p:spTgt spid="9"/>
                                        </p:tgtEl>
                                        <p:attrNameLst>
                                          <p:attrName>style.visibility</p:attrName>
                                        </p:attrNameLst>
                                      </p:cBhvr>
                                      <p:to>
                                        <p:strVal val="visible"/>
                                      </p:to>
                                    </p:set>
                                    <p:animEffect transition="in" filter="wipe(up)">
                                      <p:cBhvr>
                                        <p:cTn id="15"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pplication&#10;&#10;Description automatically generated with medium confidence">
            <a:extLst>
              <a:ext uri="{FF2B5EF4-FFF2-40B4-BE49-F238E27FC236}">
                <a16:creationId xmlns:a16="http://schemas.microsoft.com/office/drawing/2014/main" id="{DFF97546-DF3B-8D45-B7B8-C7CF83A6E145}"/>
              </a:ext>
            </a:extLst>
          </p:cNvPr>
          <p:cNvPicPr>
            <a:picLocks noChangeAspect="1"/>
          </p:cNvPicPr>
          <p:nvPr/>
        </p:nvPicPr>
        <p:blipFill>
          <a:blip r:embed="rId2"/>
          <a:stretch>
            <a:fillRect/>
          </a:stretch>
        </p:blipFill>
        <p:spPr>
          <a:xfrm>
            <a:off x="0" y="25400"/>
            <a:ext cx="12192000" cy="6807200"/>
          </a:xfrm>
          <a:prstGeom prst="rect">
            <a:avLst/>
          </a:prstGeom>
        </p:spPr>
      </p:pic>
    </p:spTree>
    <p:extLst>
      <p:ext uri="{BB962C8B-B14F-4D97-AF65-F5344CB8AC3E}">
        <p14:creationId xmlns:p14="http://schemas.microsoft.com/office/powerpoint/2010/main" val="202132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A545CF33-2629-6C48-9B69-EA3428F7D203}"/>
              </a:ext>
            </a:extLst>
          </p:cNvPr>
          <p:cNvPicPr>
            <a:picLocks noChangeAspect="1"/>
          </p:cNvPicPr>
          <p:nvPr/>
        </p:nvPicPr>
        <p:blipFill>
          <a:blip r:embed="rId2"/>
          <a:stretch>
            <a:fillRect/>
          </a:stretch>
        </p:blipFill>
        <p:spPr>
          <a:xfrm>
            <a:off x="0" y="25400"/>
            <a:ext cx="12192000" cy="6807200"/>
          </a:xfrm>
          <a:prstGeom prst="rect">
            <a:avLst/>
          </a:prstGeom>
        </p:spPr>
      </p:pic>
    </p:spTree>
    <p:extLst>
      <p:ext uri="{BB962C8B-B14F-4D97-AF65-F5344CB8AC3E}">
        <p14:creationId xmlns:p14="http://schemas.microsoft.com/office/powerpoint/2010/main" val="3177665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974168E-898D-2547-B4EB-A6E5C2174F50}"/>
              </a:ext>
            </a:extLst>
          </p:cNvPr>
          <p:cNvSpPr>
            <a:spLocks noGrp="1"/>
          </p:cNvSpPr>
          <p:nvPr>
            <p:ph type="title"/>
          </p:nvPr>
        </p:nvSpPr>
        <p:spPr>
          <a:xfrm>
            <a:off x="381954" y="829208"/>
            <a:ext cx="10083552" cy="580616"/>
          </a:xfrm>
        </p:spPr>
        <p:txBody>
          <a:bodyPr anchor="t">
            <a:noAutofit/>
          </a:bodyPr>
          <a:lstStyle/>
          <a:p>
            <a:r>
              <a:rPr lang="en-GB" sz="3200"/>
              <a:t>KTPs - Basics</a:t>
            </a:r>
          </a:p>
        </p:txBody>
      </p:sp>
      <p:graphicFrame>
        <p:nvGraphicFramePr>
          <p:cNvPr id="12" name="Content Placeholder 9">
            <a:extLst>
              <a:ext uri="{FF2B5EF4-FFF2-40B4-BE49-F238E27FC236}">
                <a16:creationId xmlns:a16="http://schemas.microsoft.com/office/drawing/2014/main" id="{18556879-4488-4513-A75A-F8A6C968F2CE}"/>
              </a:ext>
            </a:extLst>
          </p:cNvPr>
          <p:cNvGraphicFramePr>
            <a:graphicFrameLocks noGrp="1"/>
          </p:cNvGraphicFramePr>
          <p:nvPr>
            <p:ph idx="1"/>
            <p:extLst>
              <p:ext uri="{D42A27DB-BD31-4B8C-83A1-F6EECF244321}">
                <p14:modId xmlns:p14="http://schemas.microsoft.com/office/powerpoint/2010/main" val="1074791302"/>
              </p:ext>
            </p:extLst>
          </p:nvPr>
        </p:nvGraphicFramePr>
        <p:xfrm>
          <a:off x="384000" y="1772817"/>
          <a:ext cx="11040000" cy="4200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1229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974168E-898D-2547-B4EB-A6E5C2174F50}"/>
              </a:ext>
            </a:extLst>
          </p:cNvPr>
          <p:cNvSpPr>
            <a:spLocks noGrp="1"/>
          </p:cNvSpPr>
          <p:nvPr>
            <p:ph type="title"/>
          </p:nvPr>
        </p:nvSpPr>
        <p:spPr>
          <a:xfrm>
            <a:off x="383118" y="836712"/>
            <a:ext cx="9985357" cy="580616"/>
          </a:xfrm>
        </p:spPr>
        <p:txBody>
          <a:bodyPr anchor="t">
            <a:noAutofit/>
          </a:bodyPr>
          <a:lstStyle/>
          <a:p>
            <a:r>
              <a:rPr lang="en-GB" sz="2800" dirty="0"/>
              <a:t>KTPs - Suitability </a:t>
            </a:r>
          </a:p>
        </p:txBody>
      </p:sp>
      <p:graphicFrame>
        <p:nvGraphicFramePr>
          <p:cNvPr id="12" name="Content Placeholder 9">
            <a:extLst>
              <a:ext uri="{FF2B5EF4-FFF2-40B4-BE49-F238E27FC236}">
                <a16:creationId xmlns:a16="http://schemas.microsoft.com/office/drawing/2014/main" id="{1AFFBE54-E293-4137-A520-4072BA0DBA72}"/>
              </a:ext>
            </a:extLst>
          </p:cNvPr>
          <p:cNvGraphicFramePr>
            <a:graphicFrameLocks noGrp="1"/>
          </p:cNvGraphicFramePr>
          <p:nvPr>
            <p:ph idx="1"/>
            <p:extLst>
              <p:ext uri="{D42A27DB-BD31-4B8C-83A1-F6EECF244321}">
                <p14:modId xmlns:p14="http://schemas.microsoft.com/office/powerpoint/2010/main" val="3050109074"/>
              </p:ext>
            </p:extLst>
          </p:nvPr>
        </p:nvGraphicFramePr>
        <p:xfrm>
          <a:off x="383117" y="2396937"/>
          <a:ext cx="11040000" cy="3576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081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64563A-E23B-EA46-89C3-AE1DC9448794}"/>
              </a:ext>
            </a:extLst>
          </p:cNvPr>
          <p:cNvSpPr>
            <a:spLocks noGrp="1"/>
          </p:cNvSpPr>
          <p:nvPr>
            <p:ph type="title"/>
          </p:nvPr>
        </p:nvSpPr>
        <p:spPr>
          <a:xfrm>
            <a:off x="841247" y="474146"/>
            <a:ext cx="10515593" cy="1197864"/>
          </a:xfrm>
        </p:spPr>
        <p:txBody>
          <a:bodyPr vert="horz" lIns="91440" tIns="45720" rIns="91440" bIns="45720" rtlCol="0" anchor="ctr">
            <a:normAutofit/>
          </a:bodyPr>
          <a:lstStyle/>
          <a:p>
            <a:r>
              <a:rPr lang="en-US" err="1"/>
              <a:t>www.ktp-uk.org</a:t>
            </a:r>
            <a:endParaRPr lang="en-US"/>
          </a:p>
        </p:txBody>
      </p:sp>
      <p:cxnSp>
        <p:nvCxnSpPr>
          <p:cNvPr id="13" name="Straight Connector 12">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erson smiling at the camera&#10;&#10;Description automatically generated with medium confidence">
            <a:extLst>
              <a:ext uri="{FF2B5EF4-FFF2-40B4-BE49-F238E27FC236}">
                <a16:creationId xmlns:a16="http://schemas.microsoft.com/office/drawing/2014/main" id="{42568E12-1F9A-C542-B806-9F8A81AE2AFB}"/>
              </a:ext>
            </a:extLst>
          </p:cNvPr>
          <p:cNvPicPr>
            <a:picLocks noGrp="1" noChangeAspect="1"/>
          </p:cNvPicPr>
          <p:nvPr>
            <p:ph idx="1"/>
          </p:nvPr>
        </p:nvPicPr>
        <p:blipFill rotWithShape="1">
          <a:blip r:embed="rId3"/>
          <a:srcRect l="8014" r="13013" b="-1"/>
          <a:stretch/>
        </p:blipFill>
        <p:spPr>
          <a:xfrm>
            <a:off x="835153" y="2002117"/>
            <a:ext cx="6215794" cy="4171569"/>
          </a:xfrm>
          <a:prstGeom prst="rect">
            <a:avLst/>
          </a:prstGeom>
        </p:spPr>
      </p:pic>
      <p:sp>
        <p:nvSpPr>
          <p:cNvPr id="3" name="Text Placeholder 2">
            <a:extLst>
              <a:ext uri="{FF2B5EF4-FFF2-40B4-BE49-F238E27FC236}">
                <a16:creationId xmlns:a16="http://schemas.microsoft.com/office/drawing/2014/main" id="{F3BB4DBD-4E71-C841-884E-E3E9CEF1111C}"/>
              </a:ext>
            </a:extLst>
          </p:cNvPr>
          <p:cNvSpPr>
            <a:spLocks noGrp="1"/>
          </p:cNvSpPr>
          <p:nvPr>
            <p:ph type="body" sz="quarter" idx="13"/>
          </p:nvPr>
        </p:nvSpPr>
        <p:spPr>
          <a:xfrm>
            <a:off x="7533314" y="1999578"/>
            <a:ext cx="3823525" cy="4171568"/>
          </a:xfrm>
        </p:spPr>
        <p:txBody>
          <a:bodyPr vert="horz" lIns="91440" tIns="45720" rIns="91440" bIns="45720" rtlCol="0" anchor="ctr">
            <a:normAutofit/>
          </a:bodyPr>
          <a:lstStyle/>
          <a:p>
            <a:r>
              <a:rPr lang="en-US" sz="2000"/>
              <a:t>Case studies</a:t>
            </a:r>
          </a:p>
          <a:p>
            <a:r>
              <a:rPr lang="en-US" sz="2000"/>
              <a:t>Associate vacancies</a:t>
            </a:r>
          </a:p>
          <a:p>
            <a:r>
              <a:rPr lang="en-US" sz="2000"/>
              <a:t>All about KTP</a:t>
            </a:r>
          </a:p>
        </p:txBody>
      </p:sp>
    </p:spTree>
    <p:extLst>
      <p:ext uri="{BB962C8B-B14F-4D97-AF65-F5344CB8AC3E}">
        <p14:creationId xmlns:p14="http://schemas.microsoft.com/office/powerpoint/2010/main" val="305788817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64563A-E23B-EA46-89C3-AE1DC9448794}"/>
              </a:ext>
            </a:extLst>
          </p:cNvPr>
          <p:cNvSpPr>
            <a:spLocks noGrp="1"/>
          </p:cNvSpPr>
          <p:nvPr>
            <p:ph type="title"/>
          </p:nvPr>
        </p:nvSpPr>
        <p:spPr>
          <a:xfrm>
            <a:off x="841247" y="474146"/>
            <a:ext cx="10515593" cy="1197864"/>
          </a:xfrm>
        </p:spPr>
        <p:txBody>
          <a:bodyPr vert="horz" lIns="91440" tIns="45720" rIns="91440" bIns="45720" rtlCol="0" anchor="ctr">
            <a:normAutofit/>
          </a:bodyPr>
          <a:lstStyle/>
          <a:p>
            <a:r>
              <a:rPr lang="en-US" err="1"/>
              <a:t>www.ktp-uk.org</a:t>
            </a:r>
            <a:endParaRPr lang="en-US"/>
          </a:p>
        </p:txBody>
      </p:sp>
      <p:pic>
        <p:nvPicPr>
          <p:cNvPr id="6" name="Content Placeholder 5" descr="A person smiling at the camera&#10;&#10;Description automatically generated with medium confidence">
            <a:extLst>
              <a:ext uri="{FF2B5EF4-FFF2-40B4-BE49-F238E27FC236}">
                <a16:creationId xmlns:a16="http://schemas.microsoft.com/office/drawing/2014/main" id="{42568E12-1F9A-C542-B806-9F8A81AE2AFB}"/>
              </a:ext>
            </a:extLst>
          </p:cNvPr>
          <p:cNvPicPr>
            <a:picLocks noGrp="1" noChangeAspect="1"/>
          </p:cNvPicPr>
          <p:nvPr>
            <p:ph idx="1"/>
          </p:nvPr>
        </p:nvPicPr>
        <p:blipFill rotWithShape="1">
          <a:blip r:embed="rId3"/>
          <a:srcRect l="8014" r="13013" b="-1"/>
          <a:stretch/>
        </p:blipFill>
        <p:spPr>
          <a:xfrm>
            <a:off x="835153" y="2002117"/>
            <a:ext cx="6215794" cy="4171569"/>
          </a:xfrm>
          <a:prstGeom prst="rect">
            <a:avLst/>
          </a:prstGeom>
        </p:spPr>
      </p:pic>
      <p:sp>
        <p:nvSpPr>
          <p:cNvPr id="3" name="Text Placeholder 2">
            <a:extLst>
              <a:ext uri="{FF2B5EF4-FFF2-40B4-BE49-F238E27FC236}">
                <a16:creationId xmlns:a16="http://schemas.microsoft.com/office/drawing/2014/main" id="{F3BB4DBD-4E71-C841-884E-E3E9CEF1111C}"/>
              </a:ext>
            </a:extLst>
          </p:cNvPr>
          <p:cNvSpPr>
            <a:spLocks noGrp="1"/>
          </p:cNvSpPr>
          <p:nvPr>
            <p:ph type="body" sz="quarter" idx="13"/>
          </p:nvPr>
        </p:nvSpPr>
        <p:spPr>
          <a:xfrm>
            <a:off x="7533314" y="1999578"/>
            <a:ext cx="3823525" cy="4171568"/>
          </a:xfrm>
        </p:spPr>
        <p:txBody>
          <a:bodyPr vert="horz" lIns="91440" tIns="45720" rIns="91440" bIns="45720" rtlCol="0" anchor="ctr">
            <a:normAutofit/>
          </a:bodyPr>
          <a:lstStyle/>
          <a:p>
            <a:r>
              <a:rPr lang="en-US" sz="2000"/>
              <a:t>Case studies</a:t>
            </a:r>
          </a:p>
          <a:p>
            <a:r>
              <a:rPr lang="en-US" sz="2000"/>
              <a:t>Associate vacancies</a:t>
            </a:r>
          </a:p>
          <a:p>
            <a:r>
              <a:rPr lang="en-US" sz="2000"/>
              <a:t>All about KTP</a:t>
            </a:r>
          </a:p>
        </p:txBody>
      </p:sp>
      <p:pic>
        <p:nvPicPr>
          <p:cNvPr id="5" name="Picture 4" descr="Graphical user interface, website&#10;&#10;Description automatically generated">
            <a:extLst>
              <a:ext uri="{FF2B5EF4-FFF2-40B4-BE49-F238E27FC236}">
                <a16:creationId xmlns:a16="http://schemas.microsoft.com/office/drawing/2014/main" id="{67D0E4D2-1D08-AA42-87B9-4D375E24B5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700" y="353043"/>
            <a:ext cx="10096500" cy="5943600"/>
          </a:xfrm>
          <a:prstGeom prst="rect">
            <a:avLst/>
          </a:prstGeom>
        </p:spPr>
      </p:pic>
    </p:spTree>
    <p:extLst>
      <p:ext uri="{BB962C8B-B14F-4D97-AF65-F5344CB8AC3E}">
        <p14:creationId xmlns:p14="http://schemas.microsoft.com/office/powerpoint/2010/main" val="317429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5B4F5E-CBD1-7A46-B89F-05AF4214BAF6}"/>
              </a:ext>
            </a:extLst>
          </p:cNvPr>
          <p:cNvSpPr>
            <a:spLocks noGrp="1"/>
          </p:cNvSpPr>
          <p:nvPr>
            <p:ph type="body" sz="quarter" idx="10"/>
          </p:nvPr>
        </p:nvSpPr>
        <p:spPr>
          <a:xfrm>
            <a:off x="564159" y="411737"/>
            <a:ext cx="4841853" cy="1839422"/>
          </a:xfrm>
        </p:spPr>
        <p:txBody>
          <a:bodyPr/>
          <a:lstStyle/>
          <a:p>
            <a:r>
              <a:rPr lang="en-US" sz="4400">
                <a:solidFill>
                  <a:schemeClr val="accent5">
                    <a:lumMod val="10000"/>
                    <a:lumOff val="90000"/>
                  </a:schemeClr>
                </a:solidFill>
              </a:rPr>
              <a:t>What does an </a:t>
            </a:r>
            <a:r>
              <a:rPr lang="en-US" sz="4400" err="1">
                <a:solidFill>
                  <a:schemeClr val="accent5">
                    <a:lumMod val="10000"/>
                    <a:lumOff val="90000"/>
                  </a:schemeClr>
                </a:solidFill>
              </a:rPr>
              <a:t>mKTP</a:t>
            </a:r>
            <a:r>
              <a:rPr lang="en-US" sz="4400">
                <a:solidFill>
                  <a:schemeClr val="accent5">
                    <a:lumMod val="10000"/>
                    <a:lumOff val="90000"/>
                  </a:schemeClr>
                </a:solidFill>
              </a:rPr>
              <a:t> Project look like? </a:t>
            </a:r>
          </a:p>
        </p:txBody>
      </p:sp>
      <p:pic>
        <p:nvPicPr>
          <p:cNvPr id="8" name="Picture 7" descr="A picture containing meter&#10;&#10;Description automatically generated">
            <a:extLst>
              <a:ext uri="{FF2B5EF4-FFF2-40B4-BE49-F238E27FC236}">
                <a16:creationId xmlns:a16="http://schemas.microsoft.com/office/drawing/2014/main" id="{5C09302A-EACC-634B-9A99-B18D997F94F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763000" y="0"/>
            <a:ext cx="3429000" cy="2331656"/>
          </a:xfrm>
          <a:prstGeom prst="rect">
            <a:avLst/>
          </a:prstGeom>
        </p:spPr>
      </p:pic>
      <p:pic>
        <p:nvPicPr>
          <p:cNvPr id="10" name="Picture 9" descr="A picture containing meter&#10;&#10;Description automatically generated">
            <a:extLst>
              <a:ext uri="{FF2B5EF4-FFF2-40B4-BE49-F238E27FC236}">
                <a16:creationId xmlns:a16="http://schemas.microsoft.com/office/drawing/2014/main" id="{B337A4CC-55F4-AD47-AC28-8403975E7FF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312759" y="0"/>
            <a:ext cx="6522477" cy="1604239"/>
          </a:xfrm>
          <a:prstGeom prst="rect">
            <a:avLst/>
          </a:prstGeom>
        </p:spPr>
      </p:pic>
      <p:pic>
        <p:nvPicPr>
          <p:cNvPr id="11" name="Graphic 10" descr="Business Growth">
            <a:extLst>
              <a:ext uri="{FF2B5EF4-FFF2-40B4-BE49-F238E27FC236}">
                <a16:creationId xmlns:a16="http://schemas.microsoft.com/office/drawing/2014/main" id="{D98EEC5B-2F9F-4740-9B48-5C2015EE608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4422" y="2583384"/>
            <a:ext cx="914400" cy="914400"/>
          </a:xfrm>
          <a:prstGeom prst="rect">
            <a:avLst/>
          </a:prstGeom>
        </p:spPr>
      </p:pic>
      <p:sp>
        <p:nvSpPr>
          <p:cNvPr id="12" name="Rounded Rectangle 11">
            <a:extLst>
              <a:ext uri="{FF2B5EF4-FFF2-40B4-BE49-F238E27FC236}">
                <a16:creationId xmlns:a16="http://schemas.microsoft.com/office/drawing/2014/main" id="{27A38370-F4F5-094E-A2B1-E532CD9B1FEF}"/>
              </a:ext>
            </a:extLst>
          </p:cNvPr>
          <p:cNvSpPr/>
          <p:nvPr/>
        </p:nvSpPr>
        <p:spPr>
          <a:xfrm>
            <a:off x="2091733" y="2643552"/>
            <a:ext cx="6288592" cy="76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accent4"/>
                </a:solidFill>
              </a:rPr>
              <a:t>Transformative, Strategic, Change Management.   </a:t>
            </a:r>
          </a:p>
        </p:txBody>
      </p:sp>
      <p:pic>
        <p:nvPicPr>
          <p:cNvPr id="14" name="Graphic 13" descr="Theatre">
            <a:extLst>
              <a:ext uri="{FF2B5EF4-FFF2-40B4-BE49-F238E27FC236}">
                <a16:creationId xmlns:a16="http://schemas.microsoft.com/office/drawing/2014/main" id="{43C6B9E4-DDFB-164B-AF76-3026873C524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2531" y="3571098"/>
            <a:ext cx="914400" cy="914400"/>
          </a:xfrm>
          <a:prstGeom prst="rect">
            <a:avLst/>
          </a:prstGeom>
        </p:spPr>
      </p:pic>
      <p:sp>
        <p:nvSpPr>
          <p:cNvPr id="16" name="Rounded Rectangle 15">
            <a:extLst>
              <a:ext uri="{FF2B5EF4-FFF2-40B4-BE49-F238E27FC236}">
                <a16:creationId xmlns:a16="http://schemas.microsoft.com/office/drawing/2014/main" id="{58753EC0-BE12-8D4A-81DA-E96FFD7C7684}"/>
              </a:ext>
            </a:extLst>
          </p:cNvPr>
          <p:cNvSpPr/>
          <p:nvPr/>
        </p:nvSpPr>
        <p:spPr>
          <a:xfrm>
            <a:off x="2091733" y="3610005"/>
            <a:ext cx="6288592" cy="76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accent4"/>
                </a:solidFill>
              </a:rPr>
              <a:t>Resilience, “New” normal, Virtual working, E-Commerce, COVID Recovery.  </a:t>
            </a:r>
          </a:p>
        </p:txBody>
      </p:sp>
      <p:pic>
        <p:nvPicPr>
          <p:cNvPr id="17" name="Graphic 16" descr="Target Audience">
            <a:extLst>
              <a:ext uri="{FF2B5EF4-FFF2-40B4-BE49-F238E27FC236}">
                <a16:creationId xmlns:a16="http://schemas.microsoft.com/office/drawing/2014/main" id="{814CD3AB-AECB-754E-BD5A-B451FF57E36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17674" y="4558812"/>
            <a:ext cx="914400" cy="914400"/>
          </a:xfrm>
          <a:prstGeom prst="rect">
            <a:avLst/>
          </a:prstGeom>
        </p:spPr>
      </p:pic>
      <p:sp>
        <p:nvSpPr>
          <p:cNvPr id="19" name="Rounded Rectangle 18">
            <a:extLst>
              <a:ext uri="{FF2B5EF4-FFF2-40B4-BE49-F238E27FC236}">
                <a16:creationId xmlns:a16="http://schemas.microsoft.com/office/drawing/2014/main" id="{3EC2D198-C5B8-C14B-ADFE-B69B77FCA9E7}"/>
              </a:ext>
            </a:extLst>
          </p:cNvPr>
          <p:cNvSpPr/>
          <p:nvPr/>
        </p:nvSpPr>
        <p:spPr>
          <a:xfrm>
            <a:off x="2091733" y="4576458"/>
            <a:ext cx="6288592" cy="76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accent4"/>
                </a:solidFill>
              </a:rPr>
              <a:t>Organizational and behavioral Psychology. Cultural Change. Upskilling &amp; Staff retention.  </a:t>
            </a:r>
          </a:p>
        </p:txBody>
      </p:sp>
      <p:pic>
        <p:nvPicPr>
          <p:cNvPr id="20" name="Graphic 19" descr="Gold bars">
            <a:extLst>
              <a:ext uri="{FF2B5EF4-FFF2-40B4-BE49-F238E27FC236}">
                <a16:creationId xmlns:a16="http://schemas.microsoft.com/office/drawing/2014/main" id="{DA977DA5-9B1E-7F4B-A2C3-D6024E8EE3E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17674" y="5425617"/>
            <a:ext cx="914400" cy="914400"/>
          </a:xfrm>
          <a:prstGeom prst="rect">
            <a:avLst/>
          </a:prstGeom>
        </p:spPr>
      </p:pic>
      <p:sp>
        <p:nvSpPr>
          <p:cNvPr id="22" name="Rounded Rectangle 21">
            <a:extLst>
              <a:ext uri="{FF2B5EF4-FFF2-40B4-BE49-F238E27FC236}">
                <a16:creationId xmlns:a16="http://schemas.microsoft.com/office/drawing/2014/main" id="{E4911AE8-9901-6F48-8756-9DE8A3BFE989}"/>
              </a:ext>
            </a:extLst>
          </p:cNvPr>
          <p:cNvSpPr/>
          <p:nvPr/>
        </p:nvSpPr>
        <p:spPr>
          <a:xfrm>
            <a:off x="2091733" y="5542911"/>
            <a:ext cx="6288592" cy="76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accent4"/>
                </a:solidFill>
              </a:rPr>
              <a:t>Competitor Analysis, Benchmarking, KPI’s</a:t>
            </a:r>
          </a:p>
        </p:txBody>
      </p:sp>
      <p:pic>
        <p:nvPicPr>
          <p:cNvPr id="23" name="Graphic 22" descr="Refresh">
            <a:extLst>
              <a:ext uri="{FF2B5EF4-FFF2-40B4-BE49-F238E27FC236}">
                <a16:creationId xmlns:a16="http://schemas.microsoft.com/office/drawing/2014/main" id="{8799C756-A4CE-8F4E-9C6A-6931EC21062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232223" y="2015939"/>
            <a:ext cx="3526972" cy="3526972"/>
          </a:xfrm>
          <a:prstGeom prst="rect">
            <a:avLst/>
          </a:prstGeom>
        </p:spPr>
      </p:pic>
      <p:sp>
        <p:nvSpPr>
          <p:cNvPr id="24" name="TextBox 23">
            <a:extLst>
              <a:ext uri="{FF2B5EF4-FFF2-40B4-BE49-F238E27FC236}">
                <a16:creationId xmlns:a16="http://schemas.microsoft.com/office/drawing/2014/main" id="{FC44204F-E907-C04D-8D51-CD4EA48152E7}"/>
              </a:ext>
            </a:extLst>
          </p:cNvPr>
          <p:cNvSpPr txBox="1"/>
          <p:nvPr/>
        </p:nvSpPr>
        <p:spPr>
          <a:xfrm>
            <a:off x="9277788" y="3425863"/>
            <a:ext cx="2399424" cy="954107"/>
          </a:xfrm>
          <a:prstGeom prst="rect">
            <a:avLst/>
          </a:prstGeom>
          <a:noFill/>
        </p:spPr>
        <p:txBody>
          <a:bodyPr wrap="square" rtlCol="0">
            <a:spAutoFit/>
          </a:bodyPr>
          <a:lstStyle/>
          <a:p>
            <a:r>
              <a:rPr lang="en-US" sz="2800" b="1">
                <a:solidFill>
                  <a:schemeClr val="accent1"/>
                </a:solidFill>
              </a:rPr>
              <a:t>HOLISTIC APPROACH</a:t>
            </a:r>
          </a:p>
        </p:txBody>
      </p:sp>
      <p:sp>
        <p:nvSpPr>
          <p:cNvPr id="25" name="Down Arrow 24">
            <a:extLst>
              <a:ext uri="{FF2B5EF4-FFF2-40B4-BE49-F238E27FC236}">
                <a16:creationId xmlns:a16="http://schemas.microsoft.com/office/drawing/2014/main" id="{9ADC2B0E-2E6C-E840-8652-01B3147D809C}"/>
              </a:ext>
            </a:extLst>
          </p:cNvPr>
          <p:cNvSpPr/>
          <p:nvPr/>
        </p:nvSpPr>
        <p:spPr>
          <a:xfrm>
            <a:off x="10532948" y="4770657"/>
            <a:ext cx="604575" cy="909951"/>
          </a:xfrm>
          <a:prstGeom prst="downArrow">
            <a:avLst/>
          </a:prstGeom>
          <a:solidFill>
            <a:schemeClr val="accent5">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descr="Pound">
            <a:extLst>
              <a:ext uri="{FF2B5EF4-FFF2-40B4-BE49-F238E27FC236}">
                <a16:creationId xmlns:a16="http://schemas.microsoft.com/office/drawing/2014/main" id="{3C4AA5FD-F3FD-EC49-94BD-D4405FC475F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640575" y="5738101"/>
            <a:ext cx="642602" cy="642602"/>
          </a:xfrm>
          <a:prstGeom prst="rect">
            <a:avLst/>
          </a:prstGeom>
        </p:spPr>
      </p:pic>
      <p:sp>
        <p:nvSpPr>
          <p:cNvPr id="29" name="TextBox 28">
            <a:extLst>
              <a:ext uri="{FF2B5EF4-FFF2-40B4-BE49-F238E27FC236}">
                <a16:creationId xmlns:a16="http://schemas.microsoft.com/office/drawing/2014/main" id="{655E1D91-E0ED-1A46-86D9-B9D2619A80E5}"/>
              </a:ext>
            </a:extLst>
          </p:cNvPr>
          <p:cNvSpPr txBox="1"/>
          <p:nvPr/>
        </p:nvSpPr>
        <p:spPr>
          <a:xfrm>
            <a:off x="9196374" y="5748129"/>
            <a:ext cx="2399424" cy="646331"/>
          </a:xfrm>
          <a:prstGeom prst="rect">
            <a:avLst/>
          </a:prstGeom>
          <a:noFill/>
        </p:spPr>
        <p:txBody>
          <a:bodyPr wrap="square" rtlCol="0">
            <a:spAutoFit/>
          </a:bodyPr>
          <a:lstStyle/>
          <a:p>
            <a:r>
              <a:rPr lang="en-US">
                <a:solidFill>
                  <a:schemeClr val="accent1"/>
                </a:solidFill>
              </a:rPr>
              <a:t>COMMERCIAL</a:t>
            </a:r>
          </a:p>
          <a:p>
            <a:r>
              <a:rPr lang="en-US">
                <a:solidFill>
                  <a:schemeClr val="accent1"/>
                </a:solidFill>
              </a:rPr>
              <a:t>RETURNS</a:t>
            </a:r>
          </a:p>
        </p:txBody>
      </p:sp>
      <p:pic>
        <p:nvPicPr>
          <p:cNvPr id="6" name="Picture 5" descr="Shape, rectangle&#10;&#10;Description automatically generated">
            <a:extLst>
              <a:ext uri="{FF2B5EF4-FFF2-40B4-BE49-F238E27FC236}">
                <a16:creationId xmlns:a16="http://schemas.microsoft.com/office/drawing/2014/main" id="{30BC27EC-6B13-2348-A3E0-DC9221EE0032}"/>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1137523" y="5876663"/>
            <a:ext cx="914400" cy="864704"/>
          </a:xfrm>
          <a:prstGeom prst="rect">
            <a:avLst/>
          </a:prstGeom>
        </p:spPr>
      </p:pic>
    </p:spTree>
    <p:extLst>
      <p:ext uri="{BB962C8B-B14F-4D97-AF65-F5344CB8AC3E}">
        <p14:creationId xmlns:p14="http://schemas.microsoft.com/office/powerpoint/2010/main" val="3332479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1" fill="hold" nodeType="afterEffect">
                                  <p:stCondLst>
                                    <p:cond delay="500"/>
                                  </p:stCondLst>
                                  <p:childTnLst>
                                    <p:set>
                                      <p:cBhvr>
                                        <p:cTn id="10" dur="1" fill="hold">
                                          <p:stCondLst>
                                            <p:cond delay="0"/>
                                          </p:stCondLst>
                                        </p:cTn>
                                        <p:tgtEl>
                                          <p:spTgt spid="8"/>
                                        </p:tgtEl>
                                        <p:attrNameLst>
                                          <p:attrName>style.visibility</p:attrName>
                                        </p:attrNameLst>
                                      </p:cBhvr>
                                      <p:to>
                                        <p:strVal val="visible"/>
                                      </p:to>
                                    </p:set>
                                    <p:animEffect transition="in" filter="wipe(up)">
                                      <p:cBhvr>
                                        <p:cTn id="11"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5B4F5E-CBD1-7A46-B89F-05AF4214BAF6}"/>
              </a:ext>
            </a:extLst>
          </p:cNvPr>
          <p:cNvSpPr>
            <a:spLocks noGrp="1"/>
          </p:cNvSpPr>
          <p:nvPr>
            <p:ph type="body" sz="quarter" idx="10"/>
          </p:nvPr>
        </p:nvSpPr>
        <p:spPr>
          <a:xfrm>
            <a:off x="226107" y="105331"/>
            <a:ext cx="4816474" cy="943258"/>
          </a:xfrm>
        </p:spPr>
        <p:txBody>
          <a:bodyPr/>
          <a:lstStyle/>
          <a:p>
            <a:r>
              <a:rPr lang="en-US" sz="3600" dirty="0">
                <a:solidFill>
                  <a:schemeClr val="accent5">
                    <a:lumMod val="10000"/>
                    <a:lumOff val="90000"/>
                  </a:schemeClr>
                </a:solidFill>
              </a:rPr>
              <a:t>What is a KTP ?</a:t>
            </a:r>
          </a:p>
        </p:txBody>
      </p:sp>
      <p:sp>
        <p:nvSpPr>
          <p:cNvPr id="4" name="Text Placeholder 3">
            <a:extLst>
              <a:ext uri="{FF2B5EF4-FFF2-40B4-BE49-F238E27FC236}">
                <a16:creationId xmlns:a16="http://schemas.microsoft.com/office/drawing/2014/main" id="{66B86929-32C6-E045-90C8-191D64C8925F}"/>
              </a:ext>
            </a:extLst>
          </p:cNvPr>
          <p:cNvSpPr>
            <a:spLocks noGrp="1"/>
          </p:cNvSpPr>
          <p:nvPr>
            <p:ph type="body" sz="quarter" idx="12"/>
          </p:nvPr>
        </p:nvSpPr>
        <p:spPr>
          <a:xfrm>
            <a:off x="3479756" y="1028591"/>
            <a:ext cx="8279497" cy="4474840"/>
          </a:xfrm>
        </p:spPr>
        <p:txBody>
          <a:bodyPr/>
          <a:lstStyle/>
          <a:p>
            <a:pPr marL="285750" indent="-285750">
              <a:lnSpc>
                <a:spcPct val="120000"/>
              </a:lnSpc>
              <a:spcBef>
                <a:spcPts val="563"/>
              </a:spcBef>
              <a:buFont typeface="Arial" panose="020B0604020202020204" pitchFamily="34" charset="0"/>
              <a:buChar char="•"/>
              <a:defRPr sz="1800"/>
            </a:pPr>
            <a:endParaRPr lang="en-GB" sz="2400" dirty="0"/>
          </a:p>
          <a:p>
            <a:pPr marL="285750" indent="-285750">
              <a:lnSpc>
                <a:spcPct val="120000"/>
              </a:lnSpc>
              <a:spcBef>
                <a:spcPts val="563"/>
              </a:spcBef>
              <a:buFont typeface="Arial" panose="020B0604020202020204" pitchFamily="34" charset="0"/>
              <a:buChar char="•"/>
              <a:defRPr sz="1800"/>
            </a:pPr>
            <a:r>
              <a:rPr lang="en-GB" sz="2400" dirty="0"/>
              <a:t>3 Way funded partnership between a Business, Academia and Associate that last  typically 2- 3 years.</a:t>
            </a:r>
          </a:p>
          <a:p>
            <a:pPr marL="285750" indent="-285750">
              <a:lnSpc>
                <a:spcPct val="120000"/>
              </a:lnSpc>
              <a:spcBef>
                <a:spcPts val="563"/>
              </a:spcBef>
              <a:buFont typeface="Arial" panose="020B0604020202020204" pitchFamily="34" charset="0"/>
              <a:buChar char="•"/>
              <a:defRPr sz="1800"/>
            </a:pPr>
            <a:r>
              <a:rPr lang="en-GB" sz="2400" dirty="0"/>
              <a:t>Company need driven.</a:t>
            </a:r>
          </a:p>
          <a:p>
            <a:pPr marL="285750" indent="-285750">
              <a:lnSpc>
                <a:spcPct val="120000"/>
              </a:lnSpc>
              <a:spcBef>
                <a:spcPts val="563"/>
              </a:spcBef>
              <a:buFont typeface="Arial" panose="020B0604020202020204" pitchFamily="34" charset="0"/>
              <a:buChar char="•"/>
              <a:defRPr sz="1800"/>
            </a:pPr>
            <a:r>
              <a:rPr lang="en-GB" sz="2400" dirty="0"/>
              <a:t>Highly qualified associate works in the business.</a:t>
            </a:r>
          </a:p>
          <a:p>
            <a:pPr marL="285750" indent="-285750">
              <a:lnSpc>
                <a:spcPct val="120000"/>
              </a:lnSpc>
              <a:spcBef>
                <a:spcPts val="563"/>
              </a:spcBef>
              <a:buFont typeface="Arial" panose="020B0604020202020204" pitchFamily="34" charset="0"/>
              <a:buChar char="•"/>
              <a:defRPr sz="1800"/>
            </a:pPr>
            <a:r>
              <a:rPr lang="en-GB" sz="2400" dirty="0"/>
              <a:t>Gives business access to a team of academic specialists and resources at the University.</a:t>
            </a:r>
          </a:p>
          <a:p>
            <a:pPr marL="285750" indent="-285750">
              <a:lnSpc>
                <a:spcPct val="120000"/>
              </a:lnSpc>
              <a:spcBef>
                <a:spcPts val="563"/>
              </a:spcBef>
              <a:buFont typeface="Arial" panose="020B0604020202020204" pitchFamily="34" charset="0"/>
              <a:buChar char="•"/>
              <a:defRPr sz="1800"/>
            </a:pPr>
            <a:r>
              <a:rPr lang="en-GB" sz="2400" dirty="0"/>
              <a:t>High Impact and delivers real value for the business, academia and the associate.</a:t>
            </a:r>
          </a:p>
          <a:p>
            <a:pPr marL="285750" indent="-285750">
              <a:lnSpc>
                <a:spcPct val="120000"/>
              </a:lnSpc>
              <a:spcBef>
                <a:spcPts val="563"/>
              </a:spcBef>
              <a:buFont typeface="Arial" panose="020B0604020202020204" pitchFamily="34" charset="0"/>
              <a:buChar char="•"/>
              <a:defRPr sz="1800"/>
            </a:pPr>
            <a:r>
              <a:rPr lang="en-GB" sz="2400" dirty="0"/>
              <a:t>Proven by over 12,000 Businesses.</a:t>
            </a:r>
          </a:p>
          <a:p>
            <a:pPr marL="285750" indent="-285750">
              <a:lnSpc>
                <a:spcPct val="120000"/>
              </a:lnSpc>
              <a:spcBef>
                <a:spcPts val="563"/>
              </a:spcBef>
              <a:buFont typeface="Arial" panose="020B0604020202020204" pitchFamily="34" charset="0"/>
              <a:buChar char="•"/>
              <a:defRPr sz="1800"/>
            </a:pPr>
            <a:endParaRPr lang="en-GB" sz="2400" dirty="0"/>
          </a:p>
        </p:txBody>
      </p:sp>
      <p:pic>
        <p:nvPicPr>
          <p:cNvPr id="9" name="Picture 8" descr="A picture containing meter&#10;&#10;Description automatically generated">
            <a:extLst>
              <a:ext uri="{FF2B5EF4-FFF2-40B4-BE49-F238E27FC236}">
                <a16:creationId xmlns:a16="http://schemas.microsoft.com/office/drawing/2014/main" id="{77A36B76-AA11-3F44-80ED-291F6AFF245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1028217" y="1888435"/>
            <a:ext cx="1163784" cy="3365326"/>
          </a:xfrm>
          <a:prstGeom prst="rect">
            <a:avLst/>
          </a:prstGeom>
        </p:spPr>
      </p:pic>
      <p:pic>
        <p:nvPicPr>
          <p:cNvPr id="10" name="Picture 9" descr="A picture containing meter&#10;&#10;Description automatically generated">
            <a:extLst>
              <a:ext uri="{FF2B5EF4-FFF2-40B4-BE49-F238E27FC236}">
                <a16:creationId xmlns:a16="http://schemas.microsoft.com/office/drawing/2014/main" id="{B337A4CC-55F4-AD47-AC28-8403975E7FF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501123" y="284196"/>
            <a:ext cx="6522477" cy="1604239"/>
          </a:xfrm>
          <a:prstGeom prst="rect">
            <a:avLst/>
          </a:prstGeom>
        </p:spPr>
      </p:pic>
      <p:pic>
        <p:nvPicPr>
          <p:cNvPr id="11" name="Google Shape;325;p54">
            <a:extLst>
              <a:ext uri="{FF2B5EF4-FFF2-40B4-BE49-F238E27FC236}">
                <a16:creationId xmlns:a16="http://schemas.microsoft.com/office/drawing/2014/main" id="{C5EA8E9F-E9FC-A549-9CBB-8A56387DCDEA}"/>
              </a:ext>
            </a:extLst>
          </p:cNvPr>
          <p:cNvPicPr preferRelativeResize="0">
            <a:picLocks noGrp="1"/>
          </p:cNvPicPr>
          <p:nvPr>
            <p:ph type="pic" sz="quarter" idx="11"/>
          </p:nvPr>
        </p:nvPicPr>
        <p:blipFill rotWithShape="1">
          <a:blip r:embed="rId5">
            <a:alphaModFix amt="40000"/>
          </a:blip>
          <a:srcRect l="14756" r="14756"/>
          <a:stretch/>
        </p:blipFill>
        <p:spPr>
          <a:xfrm>
            <a:off x="1" y="2231571"/>
            <a:ext cx="3982448" cy="4966063"/>
          </a:xfrm>
          <a:prstGeom prst="rect">
            <a:avLst/>
          </a:prstGeom>
          <a:noFill/>
          <a:ln>
            <a:noFill/>
          </a:ln>
        </p:spPr>
      </p:pic>
      <p:pic>
        <p:nvPicPr>
          <p:cNvPr id="7" name="Picture 6" descr="Shape, rectangle&#10;&#10;Description automatically generated">
            <a:extLst>
              <a:ext uri="{FF2B5EF4-FFF2-40B4-BE49-F238E27FC236}">
                <a16:creationId xmlns:a16="http://schemas.microsoft.com/office/drawing/2014/main" id="{D8BB17BE-AE84-A74F-959C-57845E7BD2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23600" y="5753100"/>
            <a:ext cx="1168400" cy="1104900"/>
          </a:xfrm>
          <a:prstGeom prst="rect">
            <a:avLst/>
          </a:prstGeom>
        </p:spPr>
      </p:pic>
      <p:pic>
        <p:nvPicPr>
          <p:cNvPr id="13" name="Picture 12" descr="Graphical user interface&#10;&#10;Description automatically generated with low confidence">
            <a:extLst>
              <a:ext uri="{FF2B5EF4-FFF2-40B4-BE49-F238E27FC236}">
                <a16:creationId xmlns:a16="http://schemas.microsoft.com/office/drawing/2014/main" id="{4BA8EC95-2CD6-3444-924B-6B79FE96659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9552" y="5959458"/>
            <a:ext cx="3643530" cy="793349"/>
          </a:xfrm>
          <a:prstGeom prst="rect">
            <a:avLst/>
          </a:prstGeom>
        </p:spPr>
      </p:pic>
    </p:spTree>
    <p:extLst>
      <p:ext uri="{BB962C8B-B14F-4D97-AF65-F5344CB8AC3E}">
        <p14:creationId xmlns:p14="http://schemas.microsoft.com/office/powerpoint/2010/main" val="380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1" fill="hold" nodeType="afterEffect">
                                  <p:stCondLst>
                                    <p:cond delay="50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5B4F5E-CBD1-7A46-B89F-05AF4214BAF6}"/>
              </a:ext>
            </a:extLst>
          </p:cNvPr>
          <p:cNvSpPr>
            <a:spLocks noGrp="1"/>
          </p:cNvSpPr>
          <p:nvPr>
            <p:ph type="body" sz="quarter" idx="10"/>
          </p:nvPr>
        </p:nvSpPr>
        <p:spPr>
          <a:xfrm>
            <a:off x="226107" y="105331"/>
            <a:ext cx="4816474" cy="943258"/>
          </a:xfrm>
        </p:spPr>
        <p:txBody>
          <a:bodyPr/>
          <a:lstStyle/>
          <a:p>
            <a:r>
              <a:rPr lang="en-US" sz="3600" dirty="0">
                <a:solidFill>
                  <a:schemeClr val="accent5">
                    <a:lumMod val="10000"/>
                    <a:lumOff val="90000"/>
                  </a:schemeClr>
                </a:solidFill>
              </a:rPr>
              <a:t>What is AKT2I ?</a:t>
            </a:r>
          </a:p>
        </p:txBody>
      </p:sp>
      <p:sp>
        <p:nvSpPr>
          <p:cNvPr id="4" name="Text Placeholder 3">
            <a:extLst>
              <a:ext uri="{FF2B5EF4-FFF2-40B4-BE49-F238E27FC236}">
                <a16:creationId xmlns:a16="http://schemas.microsoft.com/office/drawing/2014/main" id="{66B86929-32C6-E045-90C8-191D64C8925F}"/>
              </a:ext>
            </a:extLst>
          </p:cNvPr>
          <p:cNvSpPr>
            <a:spLocks noGrp="1"/>
          </p:cNvSpPr>
          <p:nvPr>
            <p:ph type="body" sz="quarter" idx="12"/>
          </p:nvPr>
        </p:nvSpPr>
        <p:spPr>
          <a:xfrm>
            <a:off x="736600" y="1379425"/>
            <a:ext cx="10451153" cy="4474840"/>
          </a:xfrm>
        </p:spPr>
        <p:txBody>
          <a:bodyPr/>
          <a:lstStyle/>
          <a:p>
            <a:pPr marL="285750" indent="-285750">
              <a:lnSpc>
                <a:spcPct val="120000"/>
              </a:lnSpc>
              <a:spcBef>
                <a:spcPts val="563"/>
              </a:spcBef>
              <a:buFont typeface="Arial" panose="020B0604020202020204" pitchFamily="34" charset="0"/>
              <a:buChar char="•"/>
              <a:defRPr sz="1800"/>
            </a:pPr>
            <a:r>
              <a:rPr lang="en-GB" sz="2400" dirty="0"/>
              <a:t>A new intervention tool</a:t>
            </a:r>
          </a:p>
          <a:p>
            <a:pPr marL="342900" indent="-342900">
              <a:buFont typeface="Arial" panose="020B0604020202020204" pitchFamily="34" charset="0"/>
              <a:buChar char="•"/>
            </a:pPr>
            <a:r>
              <a:rPr lang="en-GB" dirty="0"/>
              <a:t>Up to £3m is available for this initiative </a:t>
            </a:r>
          </a:p>
          <a:p>
            <a:pPr marL="342900" indent="-342900">
              <a:buFont typeface="Arial" panose="020B0604020202020204" pitchFamily="34" charset="0"/>
              <a:buChar char="•"/>
            </a:pPr>
            <a:r>
              <a:rPr lang="en-GB" dirty="0"/>
              <a:t>Projects must run for between 2 and 4-months. </a:t>
            </a:r>
          </a:p>
          <a:p>
            <a:pPr marL="342900" indent="-342900">
              <a:buFont typeface="Arial" panose="020B0604020202020204" pitchFamily="34" charset="0"/>
              <a:buChar char="•"/>
            </a:pPr>
            <a:r>
              <a:rPr lang="en-GB" dirty="0"/>
              <a:t>A UK Knowledge Base must work with a UK registered business, charitable company, or </a:t>
            </a:r>
          </a:p>
          <a:p>
            <a:pPr marL="342900" indent="-342900">
              <a:buFont typeface="Arial" panose="020B0604020202020204" pitchFamily="34" charset="0"/>
              <a:buChar char="•"/>
            </a:pPr>
            <a:r>
              <a:rPr lang="en-GB" dirty="0"/>
              <a:t>charity </a:t>
            </a:r>
          </a:p>
          <a:p>
            <a:pPr marL="342900" indent="-342900">
              <a:buFont typeface="Arial" panose="020B0604020202020204" pitchFamily="34" charset="0"/>
              <a:buChar char="•"/>
            </a:pPr>
            <a:r>
              <a:rPr lang="en-GB" dirty="0"/>
              <a:t>The maximum grant will be £35,000 per project. </a:t>
            </a:r>
          </a:p>
          <a:p>
            <a:pPr marL="342900" indent="-342900">
              <a:buFont typeface="Arial" panose="020B0604020202020204" pitchFamily="34" charset="0"/>
              <a:buChar char="•"/>
            </a:pPr>
            <a:r>
              <a:rPr lang="en-GB" dirty="0"/>
              <a:t>The Business Partner must contribute an additional 10% (minimum) of the total project </a:t>
            </a:r>
          </a:p>
          <a:p>
            <a:pPr marL="342900" indent="-342900">
              <a:buFont typeface="Arial" panose="020B0604020202020204" pitchFamily="34" charset="0"/>
              <a:buChar char="•"/>
            </a:pPr>
            <a:r>
              <a:rPr lang="en-GB" dirty="0"/>
              <a:t>costs in cash </a:t>
            </a:r>
          </a:p>
          <a:p>
            <a:pPr marL="285750" indent="-285750">
              <a:lnSpc>
                <a:spcPct val="120000"/>
              </a:lnSpc>
              <a:spcBef>
                <a:spcPts val="563"/>
              </a:spcBef>
              <a:buFont typeface="Arial" panose="020B0604020202020204" pitchFamily="34" charset="0"/>
              <a:buChar char="•"/>
              <a:defRPr sz="1800"/>
            </a:pPr>
            <a:endParaRPr lang="en-GB" sz="2400" dirty="0"/>
          </a:p>
        </p:txBody>
      </p:sp>
      <p:pic>
        <p:nvPicPr>
          <p:cNvPr id="9" name="Picture 8" descr="A picture containing meter&#10;&#10;Description automatically generated">
            <a:extLst>
              <a:ext uri="{FF2B5EF4-FFF2-40B4-BE49-F238E27FC236}">
                <a16:creationId xmlns:a16="http://schemas.microsoft.com/office/drawing/2014/main" id="{77A36B76-AA11-3F44-80ED-291F6AFF245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1028217" y="1888435"/>
            <a:ext cx="1163784" cy="3365326"/>
          </a:xfrm>
          <a:prstGeom prst="rect">
            <a:avLst/>
          </a:prstGeom>
        </p:spPr>
      </p:pic>
      <p:pic>
        <p:nvPicPr>
          <p:cNvPr id="10" name="Picture 9" descr="A picture containing meter&#10;&#10;Description automatically generated">
            <a:extLst>
              <a:ext uri="{FF2B5EF4-FFF2-40B4-BE49-F238E27FC236}">
                <a16:creationId xmlns:a16="http://schemas.microsoft.com/office/drawing/2014/main" id="{B337A4CC-55F4-AD47-AC28-8403975E7FF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042581" y="-43611"/>
            <a:ext cx="6522477" cy="1604239"/>
          </a:xfrm>
          <a:prstGeom prst="rect">
            <a:avLst/>
          </a:prstGeom>
        </p:spPr>
      </p:pic>
      <p:pic>
        <p:nvPicPr>
          <p:cNvPr id="11" name="Google Shape;325;p54">
            <a:extLst>
              <a:ext uri="{FF2B5EF4-FFF2-40B4-BE49-F238E27FC236}">
                <a16:creationId xmlns:a16="http://schemas.microsoft.com/office/drawing/2014/main" id="{C5EA8E9F-E9FC-A549-9CBB-8A56387DCDEA}"/>
              </a:ext>
            </a:extLst>
          </p:cNvPr>
          <p:cNvPicPr preferRelativeResize="0">
            <a:picLocks noGrp="1"/>
          </p:cNvPicPr>
          <p:nvPr>
            <p:ph type="pic" sz="quarter" idx="11"/>
          </p:nvPr>
        </p:nvPicPr>
        <p:blipFill rotWithShape="1">
          <a:blip r:embed="rId5">
            <a:alphaModFix amt="40000"/>
          </a:blip>
          <a:srcRect l="14756" r="14756"/>
          <a:stretch/>
        </p:blipFill>
        <p:spPr>
          <a:xfrm>
            <a:off x="1" y="2231571"/>
            <a:ext cx="3982448" cy="4966063"/>
          </a:xfrm>
          <a:prstGeom prst="rect">
            <a:avLst/>
          </a:prstGeom>
          <a:noFill/>
          <a:ln>
            <a:noFill/>
          </a:ln>
        </p:spPr>
      </p:pic>
      <p:pic>
        <p:nvPicPr>
          <p:cNvPr id="7" name="Picture 6" descr="Shape, rectangle&#10;&#10;Description automatically generated">
            <a:extLst>
              <a:ext uri="{FF2B5EF4-FFF2-40B4-BE49-F238E27FC236}">
                <a16:creationId xmlns:a16="http://schemas.microsoft.com/office/drawing/2014/main" id="{D8BB17BE-AE84-A74F-959C-57845E7BD2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23600" y="5753100"/>
            <a:ext cx="1168400" cy="1104900"/>
          </a:xfrm>
          <a:prstGeom prst="rect">
            <a:avLst/>
          </a:prstGeom>
        </p:spPr>
      </p:pic>
      <p:pic>
        <p:nvPicPr>
          <p:cNvPr id="13" name="Picture 12" descr="Graphical user interface&#10;&#10;Description automatically generated with low confidence">
            <a:extLst>
              <a:ext uri="{FF2B5EF4-FFF2-40B4-BE49-F238E27FC236}">
                <a16:creationId xmlns:a16="http://schemas.microsoft.com/office/drawing/2014/main" id="{4BA8EC95-2CD6-3444-924B-6B79FE96659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9552" y="5959458"/>
            <a:ext cx="3643530" cy="793349"/>
          </a:xfrm>
          <a:prstGeom prst="rect">
            <a:avLst/>
          </a:prstGeom>
        </p:spPr>
      </p:pic>
    </p:spTree>
    <p:extLst>
      <p:ext uri="{BB962C8B-B14F-4D97-AF65-F5344CB8AC3E}">
        <p14:creationId xmlns:p14="http://schemas.microsoft.com/office/powerpoint/2010/main" val="68169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1" fill="hold" nodeType="afterEffect">
                                  <p:stCondLst>
                                    <p:cond delay="50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DB2F00-1DBA-F648-A81D-52E65A70D1B2}"/>
              </a:ext>
            </a:extLst>
          </p:cNvPr>
          <p:cNvSpPr>
            <a:spLocks noGrp="1"/>
          </p:cNvSpPr>
          <p:nvPr>
            <p:ph type="body" sz="quarter" idx="12"/>
          </p:nvPr>
        </p:nvSpPr>
        <p:spPr>
          <a:xfrm>
            <a:off x="707135" y="3759307"/>
            <a:ext cx="5181601" cy="2641493"/>
          </a:xfrm>
        </p:spPr>
        <p:txBody>
          <a:bodyPr/>
          <a:lstStyle/>
          <a:p>
            <a:pPr lvl="0">
              <a:lnSpc>
                <a:spcPct val="150000"/>
              </a:lnSpc>
              <a:spcAft>
                <a:spcPts val="267"/>
              </a:spcAft>
            </a:pPr>
            <a:r>
              <a:rPr lang="en-US" b="1" dirty="0">
                <a:latin typeface="Arial" panose="020B0604020202020204" pitchFamily="34" charset="0"/>
                <a:cs typeface="Arial" panose="020B0604020202020204" pitchFamily="34" charset="0"/>
                <a:hlinkClick r:id="rId2"/>
              </a:rPr>
              <a:t>Robert.rolley@ktn-uk.org</a:t>
            </a:r>
            <a:endParaRPr lang="en-US" b="1" dirty="0">
              <a:latin typeface="Arial" panose="020B0604020202020204" pitchFamily="34" charset="0"/>
              <a:cs typeface="Arial" panose="020B0604020202020204" pitchFamily="34" charset="0"/>
            </a:endParaRPr>
          </a:p>
          <a:p>
            <a:pPr lvl="0">
              <a:lnSpc>
                <a:spcPct val="150000"/>
              </a:lnSpc>
              <a:spcAft>
                <a:spcPts val="267"/>
              </a:spcAft>
            </a:pPr>
            <a:r>
              <a:rPr lang="en-US" b="1" dirty="0">
                <a:latin typeface="Arial" panose="020B0604020202020204" pitchFamily="34" charset="0"/>
                <a:cs typeface="Arial" panose="020B0604020202020204" pitchFamily="34" charset="0"/>
                <a:hlinkClick r:id="rId3"/>
              </a:rPr>
              <a:t>https://www.linkedin.com/in/professor-rob-rolley-msc-fiet-308a45/</a:t>
            </a: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endParaRPr lang="en-US" b="1" dirty="0">
              <a:latin typeface="Arial" panose="020B0604020202020204" pitchFamily="34" charset="0"/>
              <a:cs typeface="Arial" panose="020B0604020202020204" pitchFamily="34" charset="0"/>
            </a:endParaRPr>
          </a:p>
          <a:p>
            <a:pPr lvl="0">
              <a:lnSpc>
                <a:spcPct val="150000"/>
              </a:lnSpc>
              <a:spcAft>
                <a:spcPts val="267"/>
              </a:spcAft>
            </a:pPr>
            <a:br>
              <a:rPr lang="en-GB" dirty="0"/>
            </a:br>
            <a:endParaRPr lang="en-US" b="1" dirty="0">
              <a:latin typeface="Arial" panose="020B0604020202020204" pitchFamily="34" charset="0"/>
              <a:cs typeface="Arial" panose="020B0604020202020204" pitchFamily="34" charset="0"/>
            </a:endParaRPr>
          </a:p>
          <a:p>
            <a:endParaRPr lang="en-US" dirty="0"/>
          </a:p>
        </p:txBody>
      </p:sp>
      <p:sp>
        <p:nvSpPr>
          <p:cNvPr id="4" name="Text Placeholder 3">
            <a:extLst>
              <a:ext uri="{FF2B5EF4-FFF2-40B4-BE49-F238E27FC236}">
                <a16:creationId xmlns:a16="http://schemas.microsoft.com/office/drawing/2014/main" id="{2F01AA4C-8F33-4E40-AB9F-733F5C9936BD}"/>
              </a:ext>
            </a:extLst>
          </p:cNvPr>
          <p:cNvSpPr>
            <a:spLocks noGrp="1"/>
          </p:cNvSpPr>
          <p:nvPr>
            <p:ph type="body" sz="quarter" idx="11"/>
          </p:nvPr>
        </p:nvSpPr>
        <p:spPr/>
        <p:txBody>
          <a:bodyPr/>
          <a:lstStyle/>
          <a:p>
            <a:endParaRPr lang="en-US" dirty="0"/>
          </a:p>
        </p:txBody>
      </p:sp>
      <p:sp>
        <p:nvSpPr>
          <p:cNvPr id="5" name="Rectangle 4">
            <a:extLst>
              <a:ext uri="{FF2B5EF4-FFF2-40B4-BE49-F238E27FC236}">
                <a16:creationId xmlns:a16="http://schemas.microsoft.com/office/drawing/2014/main" id="{E7FA8301-D9F3-EF4A-9ED9-3C8747161621}"/>
              </a:ext>
            </a:extLst>
          </p:cNvPr>
          <p:cNvSpPr/>
          <p:nvPr/>
        </p:nvSpPr>
        <p:spPr>
          <a:xfrm>
            <a:off x="613025" y="2009775"/>
            <a:ext cx="9085780" cy="1364412"/>
          </a:xfrm>
          <a:prstGeom prst="rect">
            <a:avLst/>
          </a:prstGeom>
        </p:spPr>
        <p:txBody>
          <a:bodyPr wrap="square">
            <a:spAutoFit/>
          </a:bodyPr>
          <a:lstStyle/>
          <a:p>
            <a:pPr lvl="0">
              <a:lnSpc>
                <a:spcPct val="150000"/>
              </a:lnSpc>
              <a:spcAft>
                <a:spcPts val="267"/>
              </a:spcAft>
            </a:pPr>
            <a:r>
              <a:rPr lang="en-GB" b="1" dirty="0">
                <a:solidFill>
                  <a:schemeClr val="bg1"/>
                </a:solidFill>
              </a:rPr>
              <a:t>Sign up for KTN Email updates – </a:t>
            </a:r>
            <a:r>
              <a:rPr lang="en-GB" b="1" u="sng" dirty="0" err="1">
                <a:solidFill>
                  <a:schemeClr val="accent2"/>
                </a:solidFill>
                <a:latin typeface="Arial" panose="020B0604020202020204" pitchFamily="34" charset="0"/>
                <a:cs typeface="Arial" panose="020B0604020202020204" pitchFamily="34" charset="0"/>
              </a:rPr>
              <a:t>www.ktn-uk.org</a:t>
            </a:r>
            <a:r>
              <a:rPr lang="en-GB" b="1" dirty="0">
                <a:solidFill>
                  <a:schemeClr val="accent1"/>
                </a:solidFill>
                <a:latin typeface="Arial" panose="020B0604020202020204" pitchFamily="34" charset="0"/>
                <a:cs typeface="Arial" panose="020B0604020202020204" pitchFamily="34" charset="0"/>
              </a:rPr>
              <a:t> </a:t>
            </a:r>
            <a:r>
              <a:rPr lang="en-GB" sz="1200" b="1" dirty="0"/>
              <a:t> </a:t>
            </a:r>
            <a:r>
              <a:rPr lang="en-GB" b="1" dirty="0">
                <a:solidFill>
                  <a:schemeClr val="bg1"/>
                </a:solidFill>
              </a:rPr>
              <a:t>(Bottom left!)</a:t>
            </a:r>
            <a:endParaRPr lang="en-GB" b="1" dirty="0">
              <a:solidFill>
                <a:schemeClr val="bg1"/>
              </a:solidFill>
              <a:latin typeface="Arial" panose="020B0604020202020204" pitchFamily="34" charset="0"/>
              <a:cs typeface="Arial" panose="020B0604020202020204" pitchFamily="34" charset="0"/>
            </a:endParaRPr>
          </a:p>
          <a:p>
            <a:pPr>
              <a:lnSpc>
                <a:spcPct val="150000"/>
              </a:lnSpc>
              <a:spcAft>
                <a:spcPts val="267"/>
              </a:spcAft>
            </a:pPr>
            <a:r>
              <a:rPr lang="en-GB" b="1" dirty="0">
                <a:solidFill>
                  <a:schemeClr val="bg1"/>
                </a:solidFill>
              </a:rPr>
              <a:t>KTPs - </a:t>
            </a:r>
            <a:r>
              <a:rPr lang="en-GB" b="1" dirty="0">
                <a:solidFill>
                  <a:schemeClr val="bg1"/>
                </a:solidFill>
                <a:latin typeface="Arial" panose="020B0604020202020204" pitchFamily="34" charset="0"/>
                <a:cs typeface="Arial" panose="020B0604020202020204" pitchFamily="34" charset="0"/>
              </a:rPr>
              <a:t> </a:t>
            </a:r>
            <a:r>
              <a:rPr lang="en-GB" b="1" u="sng" dirty="0">
                <a:solidFill>
                  <a:schemeClr val="accent2"/>
                </a:solidFill>
                <a:latin typeface="Arial" panose="020B0604020202020204" pitchFamily="34" charset="0"/>
                <a:cs typeface="Arial" panose="020B0604020202020204" pitchFamily="34" charset="0"/>
                <a:hlinkClick r:id="rId4"/>
              </a:rPr>
              <a:t>www.ktp-uk.org</a:t>
            </a:r>
            <a:r>
              <a:rPr lang="en-GB" b="1" dirty="0"/>
              <a:t>  	</a:t>
            </a:r>
            <a:r>
              <a:rPr lang="en-GB" b="1" dirty="0" err="1">
                <a:solidFill>
                  <a:schemeClr val="bg1"/>
                </a:solidFill>
              </a:rPr>
              <a:t>mKTPs</a:t>
            </a:r>
            <a:r>
              <a:rPr lang="en-GB" b="1" dirty="0">
                <a:solidFill>
                  <a:schemeClr val="bg1"/>
                </a:solidFill>
              </a:rPr>
              <a:t> – </a:t>
            </a:r>
            <a:r>
              <a:rPr lang="en-GB" b="1" dirty="0">
                <a:hlinkClick r:id="rId5"/>
              </a:rPr>
              <a:t>www.ktp-uk.org/mktp</a:t>
            </a:r>
            <a:endParaRPr lang="en-GB" b="1" dirty="0">
              <a:solidFill>
                <a:schemeClr val="accent1"/>
              </a:solidFill>
              <a:latin typeface="Arial" panose="020B0604020202020204" pitchFamily="34" charset="0"/>
              <a:cs typeface="Arial" panose="020B0604020202020204" pitchFamily="34" charset="0"/>
            </a:endParaRPr>
          </a:p>
          <a:p>
            <a:pPr lvl="0">
              <a:lnSpc>
                <a:spcPct val="150000"/>
              </a:lnSpc>
              <a:spcAft>
                <a:spcPts val="267"/>
              </a:spcAft>
            </a:pPr>
            <a:endParaRPr lang="en-GB" b="1" dirty="0">
              <a:latin typeface="Arial" panose="020B0604020202020204" pitchFamily="34" charset="0"/>
              <a:cs typeface="Arial" panose="020B0604020202020204" pitchFamily="34" charset="0"/>
            </a:endParaRPr>
          </a:p>
        </p:txBody>
      </p:sp>
      <p:pic>
        <p:nvPicPr>
          <p:cNvPr id="8" name="Picture 7" descr="Shape, rectangle&#10;&#10;Description automatically generated">
            <a:extLst>
              <a:ext uri="{FF2B5EF4-FFF2-40B4-BE49-F238E27FC236}">
                <a16:creationId xmlns:a16="http://schemas.microsoft.com/office/drawing/2014/main" id="{6B5723C0-7BD0-0840-B15A-F4EC53D06C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07430" y="4053901"/>
            <a:ext cx="2768600" cy="2540000"/>
          </a:xfrm>
          <a:prstGeom prst="rect">
            <a:avLst/>
          </a:prstGeom>
        </p:spPr>
      </p:pic>
      <p:pic>
        <p:nvPicPr>
          <p:cNvPr id="10" name="Picture 9" descr="Graphical user interface&#10;&#10;Description automatically generated with low confidence">
            <a:extLst>
              <a:ext uri="{FF2B5EF4-FFF2-40B4-BE49-F238E27FC236}">
                <a16:creationId xmlns:a16="http://schemas.microsoft.com/office/drawing/2014/main" id="{20763A78-9D25-FB4B-B004-BF6FABA0C8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75087" y="4964107"/>
            <a:ext cx="7874000" cy="1714500"/>
          </a:xfrm>
          <a:prstGeom prst="rect">
            <a:avLst/>
          </a:prstGeom>
        </p:spPr>
      </p:pic>
    </p:spTree>
    <p:extLst>
      <p:ext uri="{BB962C8B-B14F-4D97-AF65-F5344CB8AC3E}">
        <p14:creationId xmlns:p14="http://schemas.microsoft.com/office/powerpoint/2010/main" val="1300053661"/>
      </p:ext>
    </p:extLst>
  </p:cSld>
  <p:clrMapOvr>
    <a:masterClrMapping/>
  </p:clrMapOvr>
</p:sld>
</file>

<file path=ppt/theme/theme1.xml><?xml version="1.0" encoding="utf-8"?>
<a:theme xmlns:a="http://schemas.openxmlformats.org/drawingml/2006/main" name="Title Slide">
  <a:themeElements>
    <a:clrScheme name="Custom 2">
      <a:dk1>
        <a:srgbClr val="000000"/>
      </a:dk1>
      <a:lt1>
        <a:srgbClr val="FFFFFF"/>
      </a:lt1>
      <a:dk2>
        <a:srgbClr val="B2B2B2"/>
      </a:dk2>
      <a:lt2>
        <a:srgbClr val="E7E6E6"/>
      </a:lt2>
      <a:accent1>
        <a:srgbClr val="F5FAF6"/>
      </a:accent1>
      <a:accent2>
        <a:srgbClr val="00E600"/>
      </a:accent2>
      <a:accent3>
        <a:srgbClr val="009640"/>
      </a:accent3>
      <a:accent4>
        <a:srgbClr val="005328"/>
      </a:accent4>
      <a:accent5>
        <a:srgbClr val="003813"/>
      </a:accent5>
      <a:accent6>
        <a:srgbClr val="FFFFFF"/>
      </a:accent6>
      <a:hlink>
        <a:srgbClr val="06DD06"/>
      </a:hlink>
      <a:folHlink>
        <a:srgbClr val="03863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Slides_White">
  <a:themeElements>
    <a:clrScheme name="Custom 2">
      <a:dk1>
        <a:srgbClr val="000000"/>
      </a:dk1>
      <a:lt1>
        <a:srgbClr val="FFFFFF"/>
      </a:lt1>
      <a:dk2>
        <a:srgbClr val="B2B2B2"/>
      </a:dk2>
      <a:lt2>
        <a:srgbClr val="E7E6E6"/>
      </a:lt2>
      <a:accent1>
        <a:srgbClr val="F5FAF6"/>
      </a:accent1>
      <a:accent2>
        <a:srgbClr val="00E600"/>
      </a:accent2>
      <a:accent3>
        <a:srgbClr val="009640"/>
      </a:accent3>
      <a:accent4>
        <a:srgbClr val="005328"/>
      </a:accent4>
      <a:accent5>
        <a:srgbClr val="003813"/>
      </a:accent5>
      <a:accent6>
        <a:srgbClr val="FFFFFF"/>
      </a:accent6>
      <a:hlink>
        <a:srgbClr val="06DD06"/>
      </a:hlink>
      <a:folHlink>
        <a:srgbClr val="03863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1EA658E6296984B8BB33DE2429E8B39" ma:contentTypeVersion="9" ma:contentTypeDescription="Create a new document." ma:contentTypeScope="" ma:versionID="163c866e497e3210cc3eab75af54a16f">
  <xsd:schema xmlns:xsd="http://www.w3.org/2001/XMLSchema" xmlns:xs="http://www.w3.org/2001/XMLSchema" xmlns:p="http://schemas.microsoft.com/office/2006/metadata/properties" xmlns:ns2="05e723d0-d642-4981-acf4-55ced93ea860" targetNamespace="http://schemas.microsoft.com/office/2006/metadata/properties" ma:root="true" ma:fieldsID="8e00b0171e8dde8b50d07442bc11d523" ns2:_="">
    <xsd:import namespace="05e723d0-d642-4981-acf4-55ced93ea86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5e723d0-d642-4981-acf4-55ced93ea8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B08CE14-B283-4E05-80A7-BACF3DD3378D}">
  <ds:schemaRefs>
    <ds:schemaRef ds:uri="http://schemas.microsoft.com/sharepoint/v3/contenttype/forms"/>
  </ds:schemaRefs>
</ds:datastoreItem>
</file>

<file path=customXml/itemProps2.xml><?xml version="1.0" encoding="utf-8"?>
<ds:datastoreItem xmlns:ds="http://schemas.openxmlformats.org/officeDocument/2006/customXml" ds:itemID="{4F0CF515-9173-4736-9700-7AC331AD158B}">
  <ds:schemaRefs>
    <ds:schemaRef ds:uri="05e723d0-d642-4981-acf4-55ced93ea8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46A5C5D-9BEA-40BF-8D00-E32EE94C4F68}">
  <ds:schemaRefs>
    <ds:schemaRef ds:uri="05e723d0-d642-4981-acf4-55ced93ea8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10523</TotalTime>
  <Words>1473</Words>
  <Application>Microsoft Macintosh PowerPoint</Application>
  <PresentationFormat>Widescreen</PresentationFormat>
  <Paragraphs>117</Paragraphs>
  <Slides>13</Slides>
  <Notes>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13</vt:i4>
      </vt:variant>
    </vt:vector>
  </HeadingPairs>
  <TitlesOfParts>
    <vt:vector size="17" baseType="lpstr">
      <vt:lpstr>Arial</vt:lpstr>
      <vt:lpstr>Calibri</vt:lpstr>
      <vt:lpstr>Title Slide</vt:lpstr>
      <vt:lpstr>TextSlides_White</vt:lpstr>
      <vt:lpstr>PowerPoint Presentation</vt:lpstr>
      <vt:lpstr>PowerPoint Presentation</vt:lpstr>
      <vt:lpstr>PowerPoint Presentation</vt:lpstr>
      <vt:lpstr>PowerPoint Presentation</vt:lpstr>
      <vt:lpstr>PowerPoint Presentation</vt:lpstr>
      <vt:lpstr>KTPs - Basics</vt:lpstr>
      <vt:lpstr>KTPs - Suitability </vt:lpstr>
      <vt:lpstr>www.ktp-uk.org</vt:lpstr>
      <vt:lpstr>www.ktp-uk.org</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Injecting Innovation into your business</dc:title>
  <dc:creator>Rebecca Davies</dc:creator>
  <cp:lastModifiedBy>Robert  Rolley</cp:lastModifiedBy>
  <cp:revision>20</cp:revision>
  <cp:lastPrinted>2022-01-18T10:09:55Z</cp:lastPrinted>
  <dcterms:created xsi:type="dcterms:W3CDTF">2021-03-02T10:21:20Z</dcterms:created>
  <dcterms:modified xsi:type="dcterms:W3CDTF">2022-09-01T09:55:32Z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0x010100E1EA658E6296984B8BB33DE2429E8B39</vt:lpwstr>
  </property>
</Properties>
</file>