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9"/>
  </p:notesMasterIdLst>
  <p:handoutMasterIdLst>
    <p:handoutMasterId r:id="rId30"/>
  </p:handoutMasterIdLst>
  <p:sldIdLst>
    <p:sldId id="320" r:id="rId2"/>
    <p:sldId id="319" r:id="rId3"/>
    <p:sldId id="322" r:id="rId4"/>
    <p:sldId id="287" r:id="rId5"/>
    <p:sldId id="288" r:id="rId6"/>
    <p:sldId id="289" r:id="rId7"/>
    <p:sldId id="290" r:id="rId8"/>
    <p:sldId id="292" r:id="rId9"/>
    <p:sldId id="293" r:id="rId10"/>
    <p:sldId id="294" r:id="rId11"/>
    <p:sldId id="295" r:id="rId12"/>
    <p:sldId id="296" r:id="rId13"/>
    <p:sldId id="297" r:id="rId14"/>
    <p:sldId id="298" r:id="rId15"/>
    <p:sldId id="299" r:id="rId16"/>
    <p:sldId id="300" r:id="rId17"/>
    <p:sldId id="304" r:id="rId18"/>
    <p:sldId id="305" r:id="rId19"/>
    <p:sldId id="306" r:id="rId20"/>
    <p:sldId id="307" r:id="rId21"/>
    <p:sldId id="308" r:id="rId22"/>
    <p:sldId id="309" r:id="rId23"/>
    <p:sldId id="310" r:id="rId24"/>
    <p:sldId id="311" r:id="rId25"/>
    <p:sldId id="312" r:id="rId26"/>
    <p:sldId id="313" r:id="rId27"/>
    <p:sldId id="314" r:id="rId28"/>
  </p:sldIdLst>
  <p:sldSz cx="12192000" cy="6858000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220" autoAdjust="0"/>
    <p:restoredTop sz="93425" autoAdjust="0"/>
  </p:normalViewPr>
  <p:slideViewPr>
    <p:cSldViewPr>
      <p:cViewPr varScale="1">
        <p:scale>
          <a:sx n="113" d="100"/>
          <a:sy n="113" d="100"/>
        </p:scale>
        <p:origin x="101" y="11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2550" y="730250"/>
            <a:ext cx="65039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7708EB7-2A54-4C95-90F5-05EE3C616A54}" type="slidenum">
              <a:rPr lang="en-GB" altLang="en-US"/>
              <a:pPr/>
              <a:t>1</a:t>
            </a:fld>
            <a:endParaRPr lang="en-GB" altLang="en-US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17909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82550" y="730250"/>
            <a:ext cx="6503988" cy="3659188"/>
          </a:xfrm>
          <a:ln/>
        </p:spPr>
      </p:sp>
      <p:sp>
        <p:nvSpPr>
          <p:cNvPr id="19459" name="Notes Placeholder 2"/>
          <p:cNvSpPr>
            <a:spLocks noGrp="1"/>
          </p:cNvSpPr>
          <p:nvPr>
            <p:ph type="body" idx="1"/>
          </p:nvPr>
        </p:nvSpPr>
        <p:spPr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7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46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fld id="{1370E75F-87CA-4498-9E60-DB985E821A67}" type="slidenum">
              <a:rPr lang="en-GB" altLang="en-US"/>
              <a:pPr/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503398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27051" y="6524626"/>
            <a:ext cx="129540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520267" y="6381751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76184" y="6461126"/>
            <a:ext cx="38608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34433" y="6524626"/>
            <a:ext cx="129540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608733" y="6381751"/>
            <a:ext cx="973667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67408" y="2727885"/>
            <a:ext cx="10945216" cy="252028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en-GB" sz="6600" dirty="0">
                <a:solidFill>
                  <a:schemeClr val="accent2"/>
                </a:solidFill>
                <a:ea typeface="ＭＳ Ｐゴシック" charset="0"/>
              </a:rPr>
              <a:t>LCMB7002</a:t>
            </a:r>
            <a:br>
              <a:rPr lang="en-GB" sz="6600" dirty="0">
                <a:solidFill>
                  <a:schemeClr val="accent2"/>
                </a:solidFill>
                <a:ea typeface="ＭＳ Ｐゴシック" charset="0"/>
              </a:rPr>
            </a:br>
            <a:r>
              <a:rPr lang="en-GB" sz="5400" b="1" dirty="0">
                <a:solidFill>
                  <a:schemeClr val="accent2"/>
                </a:solidFill>
                <a:ea typeface="ＭＳ Ｐゴシック" charset="0"/>
              </a:rPr>
              <a:t>FINANCIAL MANAGEMENT </a:t>
            </a:r>
            <a:br>
              <a:rPr lang="en-GB" sz="5400" b="1" dirty="0">
                <a:solidFill>
                  <a:schemeClr val="accent2"/>
                </a:solidFill>
                <a:ea typeface="ＭＳ Ｐゴシック" charset="0"/>
              </a:rPr>
            </a:br>
            <a:r>
              <a:rPr lang="en-GB" sz="5400" b="1" dirty="0">
                <a:solidFill>
                  <a:schemeClr val="accent2"/>
                </a:solidFill>
                <a:ea typeface="ＭＳ Ｐゴシック" charset="0"/>
              </a:rPr>
              <a:t>WEEK 8</a:t>
            </a:r>
            <a:br>
              <a:rPr lang="en-GB" sz="5400" b="1" dirty="0">
                <a:solidFill>
                  <a:schemeClr val="accent2"/>
                </a:solidFill>
                <a:ea typeface="ＭＳ Ｐゴシック" charset="0"/>
              </a:rPr>
            </a:br>
            <a:r>
              <a:rPr lang="en-GB" sz="5400" b="1" dirty="0">
                <a:solidFill>
                  <a:schemeClr val="accent2"/>
                </a:solidFill>
                <a:ea typeface="ＭＳ Ｐゴシック" charset="0"/>
              </a:rPr>
              <a:t>Part 1</a:t>
            </a:r>
            <a:br>
              <a:rPr lang="en-GB" sz="5400" b="1" cap="none" dirty="0">
                <a:solidFill>
                  <a:schemeClr val="accent2"/>
                </a:solidFill>
                <a:ea typeface="ＭＳ Ｐゴシック" charset="0"/>
              </a:rPr>
            </a:br>
            <a:br>
              <a:rPr lang="en-GB" cap="none" dirty="0">
                <a:solidFill>
                  <a:schemeClr val="accent2"/>
                </a:solidFill>
                <a:ea typeface="ＭＳ Ｐゴシック" charset="0"/>
              </a:rPr>
            </a:br>
            <a:endParaRPr lang="en-GB" dirty="0">
              <a:solidFill>
                <a:schemeClr val="accent2"/>
              </a:solidFill>
              <a:ea typeface="ＭＳ Ｐゴシック" charset="0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55640" y="4653136"/>
            <a:ext cx="6480720" cy="576064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endParaRPr lang="en-GB" b="1" dirty="0">
              <a:solidFill>
                <a:schemeClr val="accent2"/>
              </a:solidFill>
              <a:ea typeface="ＭＳ Ｐゴシック" charset="0"/>
            </a:endParaRPr>
          </a:p>
          <a:p>
            <a:pPr eaLnBrk="1" hangingPunct="1">
              <a:buFont typeface="Arial" charset="0"/>
              <a:buNone/>
              <a:defRPr/>
            </a:pPr>
            <a:endParaRPr lang="en-GB" cap="none" dirty="0">
              <a:ea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0093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F3CF4B8-91C4-4BEB-8750-18CFDAA1F7BB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400"/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ea typeface="ＭＳ Ｐゴシック" panose="020B0600070205080204" pitchFamily="34" charset="-128"/>
              </a:rPr>
              <a:t>Learning outcomes </a:t>
            </a:r>
          </a:p>
        </p:txBody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0110" y="1382036"/>
            <a:ext cx="9601200" cy="3917032"/>
          </a:xfrm>
        </p:spPr>
        <p:txBody>
          <a:bodyPr/>
          <a:lstStyle/>
          <a:p>
            <a:pPr eaLnBrk="1" hangingPunct="1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Discuss the Importance of investment decisions </a:t>
            </a:r>
          </a:p>
          <a:p>
            <a:pPr eaLnBrk="1" hangingPunct="1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identify and evaluate the four main investment appraisal methods found in practice</a:t>
            </a:r>
          </a:p>
          <a:p>
            <a:pPr eaLnBrk="1" hangingPunct="1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use each of the four main investment appraisal methods to reach a decision on a particular investment opportunity;</a:t>
            </a:r>
          </a:p>
          <a:p>
            <a:pPr eaLnBrk="1" hangingPunct="1">
              <a:spcAft>
                <a:spcPts val="1800"/>
              </a:spcAft>
              <a:buFont typeface="Wingdings" panose="05000000000000000000" pitchFamily="2" charset="2"/>
              <a:buChar char="§"/>
            </a:pPr>
            <a:r>
              <a:rPr lang="en-GB" altLang="en-US" sz="2400" dirty="0">
                <a:ea typeface="ＭＳ Ｐゴシック" panose="020B0600070205080204" pitchFamily="34" charset="-128"/>
              </a:rPr>
              <a:t>Explain the advantages and disadvantages of each method</a:t>
            </a:r>
          </a:p>
        </p:txBody>
      </p:sp>
    </p:spTree>
    <p:extLst>
      <p:ext uri="{BB962C8B-B14F-4D97-AF65-F5344CB8AC3E}">
        <p14:creationId xmlns:p14="http://schemas.microsoft.com/office/powerpoint/2010/main" val="29655527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63FAEB-AC2C-12CA-1B2E-A0C294BA2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INVESTMENT APPRAISAL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DDC6B-A187-40A8-24D9-330B3A0AD9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34433" y="1124744"/>
            <a:ext cx="11594215" cy="4536504"/>
          </a:xfrm>
        </p:spPr>
        <p:txBody>
          <a:bodyPr/>
          <a:lstStyle/>
          <a:p>
            <a:r>
              <a:rPr lang="en-GB" sz="2800" dirty="0"/>
              <a:t>Investment appraisal involves a number of techniques used to identify the attractiveness of an investment. It helps you to assess whether or not to pursue a particular investment based on alignment with strategy, prioritisation of options, affordability and acceptable returns versus unacceptable risk.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sz="2800" b="1" dirty="0">
                <a:ea typeface="ＭＳ Ｐゴシック" panose="020B0600070205080204" pitchFamily="34" charset="-128"/>
              </a:rPr>
              <a:t>Investment decisions: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Expansion of product lines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New products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New production methods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Replacement of fixed assets</a:t>
            </a:r>
          </a:p>
          <a:p>
            <a:endParaRPr lang="en-GB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D18A6A0-7CB1-D0AD-6D36-A13AE89543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26/10/2026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7BC463-1D59-C50E-A240-B4306D714F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5355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>
          <a:xfrm>
            <a:off x="1884110" y="187231"/>
            <a:ext cx="8229600" cy="1143000"/>
          </a:xfrm>
        </p:spPr>
        <p:txBody>
          <a:bodyPr/>
          <a:lstStyle/>
          <a:p>
            <a:r>
              <a:rPr lang="en-GB" altLang="en-US" b="1" dirty="0">
                <a:ea typeface="ＭＳ Ｐゴシック" panose="020B0600070205080204" pitchFamily="34" charset="-128"/>
              </a:rPr>
              <a:t>	</a:t>
            </a:r>
            <a:r>
              <a:rPr lang="en-GB" altLang="en-US" b="1" u="sng" dirty="0">
                <a:ea typeface="ＭＳ Ｐゴシック" panose="020B0600070205080204" pitchFamily="34" charset="-128"/>
              </a:rPr>
              <a:t>INVESTMENT APPRAISAL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623392" y="1251362"/>
            <a:ext cx="10959008" cy="3917032"/>
          </a:xfrm>
        </p:spPr>
        <p:txBody>
          <a:bodyPr/>
          <a:lstStyle/>
          <a:p>
            <a:r>
              <a:rPr lang="en-GB" altLang="en-US" b="1" dirty="0">
                <a:ea typeface="ＭＳ Ｐゴシック" panose="020B0600070205080204" pitchFamily="34" charset="-128"/>
              </a:rPr>
              <a:t>Why is it important?</a:t>
            </a:r>
          </a:p>
          <a:p>
            <a:pPr lvl="1"/>
            <a:r>
              <a:rPr lang="en-GB" altLang="en-US" dirty="0">
                <a:ea typeface="ＭＳ Ｐゴシック" panose="020B0600070205080204" pitchFamily="34" charset="-128"/>
              </a:rPr>
              <a:t>Large amounts of resources are often invested</a:t>
            </a:r>
          </a:p>
          <a:p>
            <a:pPr lvl="1"/>
            <a:r>
              <a:rPr lang="en-GB" altLang="en-US" dirty="0">
                <a:ea typeface="ＭＳ Ｐゴシック" panose="020B0600070205080204" pitchFamily="34" charset="-128"/>
              </a:rPr>
              <a:t>Often difficult/expensive to bail out of the investment once started</a:t>
            </a:r>
          </a:p>
          <a:p>
            <a:pPr>
              <a:spcBef>
                <a:spcPts val="2400"/>
              </a:spcBef>
            </a:pPr>
            <a:r>
              <a:rPr lang="en-GB" altLang="en-US" dirty="0">
                <a:ea typeface="ＭＳ Ｐゴシック" panose="020B0600070205080204" pitchFamily="34" charset="-128"/>
              </a:rPr>
              <a:t>Investments decisions </a:t>
            </a:r>
            <a:r>
              <a:rPr lang="en-GB" altLang="en-US" b="1" dirty="0">
                <a:ea typeface="ＭＳ Ｐゴシック" panose="020B0600070205080204" pitchFamily="34" charset="-128"/>
              </a:rPr>
              <a:t>must be consistent</a:t>
            </a:r>
            <a:r>
              <a:rPr lang="en-GB" altLang="en-US" dirty="0">
                <a:ea typeface="ＭＳ Ｐゴシック" panose="020B0600070205080204" pitchFamily="34" charset="-128"/>
              </a:rPr>
              <a:t> with </a:t>
            </a:r>
            <a:r>
              <a:rPr lang="en-GB" altLang="en-US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the objectives of the business</a:t>
            </a:r>
          </a:p>
          <a:p>
            <a:pPr lvl="1"/>
            <a:r>
              <a:rPr lang="en-GB" altLang="en-US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Maximising the wealth of the owner/s of the business</a:t>
            </a:r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1796B15-D4C4-41F3-99DB-29D6700DD090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GB" altLang="en-US" sz="1400"/>
          </a:p>
        </p:txBody>
      </p:sp>
    </p:spTree>
    <p:extLst>
      <p:ext uri="{BB962C8B-B14F-4D97-AF65-F5344CB8AC3E}">
        <p14:creationId xmlns:p14="http://schemas.microsoft.com/office/powerpoint/2010/main" val="29932486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C415EE55-48BE-44F3-90A6-B6842433A01C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GB" altLang="en-US" sz="1400"/>
          </a:p>
        </p:txBody>
      </p:sp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METHODS OF EVALUATING PROJECTS</a:t>
            </a:r>
          </a:p>
        </p:txBody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7408" y="1664494"/>
            <a:ext cx="9443392" cy="3529012"/>
          </a:xfrm>
        </p:spPr>
        <p:txBody>
          <a:bodyPr/>
          <a:lstStyle/>
          <a:p>
            <a:pPr eaLnBrk="1" hangingPunct="1"/>
            <a:r>
              <a:rPr lang="en-GB" altLang="en-US" sz="2800" b="1" dirty="0">
                <a:ea typeface="ＭＳ Ｐゴシック" panose="020B0600070205080204" pitchFamily="34" charset="-128"/>
              </a:rPr>
              <a:t>Payback period </a:t>
            </a:r>
            <a:r>
              <a:rPr lang="en-GB" altLang="en-US" sz="2800" dirty="0">
                <a:ea typeface="ＭＳ Ｐゴシック" panose="020B0600070205080204" pitchFamily="34" charset="-128"/>
              </a:rPr>
              <a:t>(discounted or non-discounted)</a:t>
            </a:r>
          </a:p>
          <a:p>
            <a:pPr eaLnBrk="1" hangingPunct="1"/>
            <a:r>
              <a:rPr lang="en-GB" altLang="en-US" sz="2800" b="1" dirty="0">
                <a:ea typeface="ＭＳ Ｐゴシック" panose="020B0600070205080204" pitchFamily="34" charset="-128"/>
              </a:rPr>
              <a:t>Accounting rate of return - ARR </a:t>
            </a:r>
            <a:r>
              <a:rPr lang="en-GB" altLang="en-US" sz="2800" dirty="0">
                <a:ea typeface="ＭＳ Ｐゴシック" panose="020B0600070205080204" pitchFamily="34" charset="-128"/>
              </a:rPr>
              <a:t>(based on average investment or initial investment)</a:t>
            </a:r>
          </a:p>
          <a:p>
            <a:pPr eaLnBrk="1" hangingPunct="1"/>
            <a:r>
              <a:rPr lang="en-GB" altLang="en-US" sz="2800" b="1" dirty="0">
                <a:ea typeface="ＭＳ Ｐゴシック" panose="020B0600070205080204" pitchFamily="34" charset="-128"/>
              </a:rPr>
              <a:t>Net present value - NPV </a:t>
            </a:r>
          </a:p>
          <a:p>
            <a:pPr eaLnBrk="1" hangingPunct="1"/>
            <a:r>
              <a:rPr lang="en-GB" altLang="en-US" sz="2800" b="1" dirty="0">
                <a:ea typeface="ＭＳ Ｐゴシック" panose="020B0600070205080204" pitchFamily="34" charset="-128"/>
              </a:rPr>
              <a:t>Internal rate of return - IRR</a:t>
            </a:r>
          </a:p>
        </p:txBody>
      </p:sp>
    </p:spTree>
    <p:extLst>
      <p:ext uri="{BB962C8B-B14F-4D97-AF65-F5344CB8AC3E}">
        <p14:creationId xmlns:p14="http://schemas.microsoft.com/office/powerpoint/2010/main" val="12979160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>
          <a:xfrm>
            <a:off x="263352" y="333375"/>
            <a:ext cx="11161240" cy="1366838"/>
          </a:xfrm>
        </p:spPr>
        <p:txBody>
          <a:bodyPr/>
          <a:lstStyle/>
          <a:p>
            <a:br>
              <a:rPr lang="en-GB" altLang="en-US" sz="3600" u="sng" dirty="0">
                <a:ea typeface="ＭＳ Ｐゴシック" panose="020B0600070205080204" pitchFamily="34" charset="-128"/>
              </a:rPr>
            </a:br>
            <a:r>
              <a:rPr lang="en-GB" altLang="en-US" sz="3600" b="1" u="sng" dirty="0">
                <a:ea typeface="ＭＳ Ｐゴシック" panose="020B0600070205080204" pitchFamily="34" charset="-128"/>
              </a:rPr>
              <a:t>METHODS OF EVALUATING </a:t>
            </a:r>
            <a:br>
              <a:rPr lang="en-GB" altLang="en-US" sz="3600" b="1" u="sng" dirty="0">
                <a:ea typeface="ＭＳ Ｐゴシック" panose="020B0600070205080204" pitchFamily="34" charset="-128"/>
              </a:rPr>
            </a:br>
            <a:r>
              <a:rPr lang="en-GB" altLang="en-US" sz="3600" b="1" u="sng" dirty="0">
                <a:ea typeface="ＭＳ Ｐゴシック" panose="020B0600070205080204" pitchFamily="34" charset="-128"/>
              </a:rPr>
              <a:t>PROJECTS</a:t>
            </a:r>
            <a:br>
              <a:rPr lang="en-GB" altLang="en-US" sz="3600" b="1" dirty="0">
                <a:ea typeface="ＭＳ Ｐゴシック" panose="020B0600070205080204" pitchFamily="34" charset="-128"/>
              </a:rPr>
            </a:br>
            <a:endParaRPr lang="en-GB" altLang="en-US" sz="3600" b="1" dirty="0">
              <a:ea typeface="ＭＳ Ｐゴシック" panose="020B0600070205080204" pitchFamily="34" charset="-128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3611626"/>
              </p:ext>
            </p:extLst>
          </p:nvPr>
        </p:nvGraphicFramePr>
        <p:xfrm>
          <a:off x="1820570" y="1700213"/>
          <a:ext cx="8496746" cy="38908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677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290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117814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Consider the changing value of money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Ignores the changing value of money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7439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Discounted Payback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Payback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633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NPV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ARR</a:t>
                      </a:r>
                      <a:r>
                        <a:rPr lang="en-GB" sz="3200" baseline="0" dirty="0">
                          <a:solidFill>
                            <a:schemeClr val="tx1"/>
                          </a:solidFill>
                        </a:rPr>
                        <a:t> based on average investment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1633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IRR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</a:rPr>
                        <a:t>ARR based on initial investment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23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E89BC2F-4307-47E7-BF2C-A76BC298F899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400"/>
          </a:p>
        </p:txBody>
      </p:sp>
    </p:spTree>
    <p:extLst>
      <p:ext uri="{BB962C8B-B14F-4D97-AF65-F5344CB8AC3E}">
        <p14:creationId xmlns:p14="http://schemas.microsoft.com/office/powerpoint/2010/main" val="1138144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1981200" y="134283"/>
            <a:ext cx="8229600" cy="1143000"/>
          </a:xfrm>
        </p:spPr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EXAMPLE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479376" y="1166046"/>
            <a:ext cx="11449272" cy="1431637"/>
          </a:xfrm>
        </p:spPr>
        <p:txBody>
          <a:bodyPr/>
          <a:lstStyle/>
          <a:p>
            <a:pPr marL="0" indent="0">
              <a:buNone/>
            </a:pPr>
            <a:r>
              <a:rPr lang="en-GB" altLang="en-US" sz="2600" dirty="0">
                <a:ea typeface="ＭＳ Ｐゴシック" panose="020B0600070205080204" pitchFamily="34" charset="-128"/>
              </a:rPr>
              <a:t>A haulage company has three potential projects planned. Each will require investment in a refrigerated vehicle at a total cost of £120,000. The vehicle has a three year life. At the end it can be sold for £30,000. The company has already spent £6,000 on market research. The company has a cost of capital of 10%. The three projects are: </a:t>
            </a:r>
          </a:p>
        </p:txBody>
      </p:sp>
      <p:sp>
        <p:nvSpPr>
          <p:cNvPr id="1024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1A74812-A09D-47EB-8368-584C6A5A5B9E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GB" altLang="en-US" sz="140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5378674"/>
              </p:ext>
            </p:extLst>
          </p:nvPr>
        </p:nvGraphicFramePr>
        <p:xfrm>
          <a:off x="1524000" y="3395140"/>
          <a:ext cx="9144000" cy="2973061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180578">
                  <a:extLst>
                    <a:ext uri="{9D8B030D-6E8A-4147-A177-3AD203B41FA5}">
                      <a16:colId xmlns:a16="http://schemas.microsoft.com/office/drawing/2014/main" val="1344101602"/>
                    </a:ext>
                  </a:extLst>
                </a:gridCol>
                <a:gridCol w="6963422">
                  <a:extLst>
                    <a:ext uri="{9D8B030D-6E8A-4147-A177-3AD203B41FA5}">
                      <a16:colId xmlns:a16="http://schemas.microsoft.com/office/drawing/2014/main" val="3462691194"/>
                    </a:ext>
                  </a:extLst>
                </a:gridCol>
              </a:tblGrid>
              <a:tr h="7765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Project A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L="91437" marR="91437" marT="45715" marB="4571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Expected cash inflow after deducting all expected cash outflows are £60,000 per annum.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L="91437" marR="91437" marT="45715" marB="45715" anchor="ctr" horzOverflow="overflow"/>
                </a:tc>
                <a:extLst>
                  <a:ext uri="{0D108BD9-81ED-4DB2-BD59-A6C34878D82A}">
                    <a16:rowId xmlns:a16="http://schemas.microsoft.com/office/drawing/2014/main" val="134759404"/>
                  </a:ext>
                </a:extLst>
              </a:tr>
              <a:tr h="776579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Project B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L="91437" marR="91437" marT="45715" marB="4571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Expected cash inflow after deducting all expected cash outflows are £45,000 per annum.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L="91437" marR="91437" marT="45715" marB="45715" anchor="ctr" horzOverflow="overflow"/>
                </a:tc>
                <a:extLst>
                  <a:ext uri="{0D108BD9-81ED-4DB2-BD59-A6C34878D82A}">
                    <a16:rowId xmlns:a16="http://schemas.microsoft.com/office/drawing/2014/main" val="1636226555"/>
                  </a:ext>
                </a:extLst>
              </a:tr>
              <a:tr h="132716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Project C</a:t>
                      </a:r>
                      <a:endParaRPr kumimoji="0" lang="en-GB" altLang="en-US" sz="2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L="91437" marR="91437" marT="45715" marB="45715" anchor="ctr" horzOverflow="overflow"/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</a:rPr>
                        <a:t>Expected cash inflow after deducting all expected cash outflows are £40,000 in year 1, £70,000 in year 2 and £80,000 in year 3.</a:t>
                      </a:r>
                      <a:endParaRPr kumimoji="0" lang="en-GB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ＭＳ Ｐゴシック" panose="020B0600070205080204" pitchFamily="34" charset="-128"/>
                      </a:endParaRPr>
                    </a:p>
                  </a:txBody>
                  <a:tcPr marL="91437" marR="91437" marT="45715" marB="45715" anchor="ctr" horzOverflow="overflow"/>
                </a:tc>
                <a:extLst>
                  <a:ext uri="{0D108BD9-81ED-4DB2-BD59-A6C34878D82A}">
                    <a16:rowId xmlns:a16="http://schemas.microsoft.com/office/drawing/2014/main" val="21499209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403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26CE213-2446-4056-A5FE-BC733CB9808A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GB" altLang="en-US" sz="1400"/>
          </a:p>
        </p:txBody>
      </p:sp>
      <p:sp>
        <p:nvSpPr>
          <p:cNvPr id="1229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PAYBACK PERIOD</a:t>
            </a:r>
          </a:p>
        </p:txBody>
      </p:sp>
      <p:sp>
        <p:nvSpPr>
          <p:cNvPr id="1229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94284" y="1463676"/>
            <a:ext cx="9803432" cy="3600450"/>
          </a:xfrm>
        </p:spPr>
        <p:txBody>
          <a:bodyPr/>
          <a:lstStyle/>
          <a:p>
            <a:pPr marL="0" indent="0" algn="just" eaLnBrk="1" hangingPunct="1">
              <a:buNone/>
            </a:pPr>
            <a:r>
              <a:rPr lang="en-GB" altLang="en-US" dirty="0">
                <a:ea typeface="ＭＳ Ｐゴシック" panose="020B0600070205080204" pitchFamily="34" charset="-128"/>
              </a:rPr>
              <a:t>The payback period is the length of time it takes for an initial investment to be repaid out of the net cash inflows of a project.</a:t>
            </a:r>
          </a:p>
        </p:txBody>
      </p:sp>
    </p:spTree>
    <p:extLst>
      <p:ext uri="{BB962C8B-B14F-4D97-AF65-F5344CB8AC3E}">
        <p14:creationId xmlns:p14="http://schemas.microsoft.com/office/powerpoint/2010/main" val="15400757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>
          <a:xfrm>
            <a:off x="2084119" y="135195"/>
            <a:ext cx="8229600" cy="1143000"/>
          </a:xfrm>
        </p:spPr>
        <p:txBody>
          <a:bodyPr/>
          <a:lstStyle/>
          <a:p>
            <a:r>
              <a:rPr lang="en-GB" altLang="en-US" sz="4000" b="1" u="sng" dirty="0">
                <a:ea typeface="ＭＳ Ｐゴシック" panose="020B0600070205080204" pitchFamily="34" charset="-128"/>
              </a:rPr>
              <a:t>CALCULATIONS FOR PAYBACK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78468623"/>
              </p:ext>
            </p:extLst>
          </p:nvPr>
        </p:nvGraphicFramePr>
        <p:xfrm>
          <a:off x="1631504" y="1234400"/>
          <a:ext cx="8928993" cy="4389200"/>
        </p:xfrm>
        <a:graphic>
          <a:graphicData uri="http://schemas.openxmlformats.org/drawingml/2006/table">
            <a:tbl>
              <a:tblPr/>
              <a:tblGrid>
                <a:gridCol w="24337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2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1286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5453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7260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CASH FLOWS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PROJECT A (£000)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PROJECT B (£000)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PROJECT C (£000)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OUTLAY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120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120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120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3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CASH INFLOW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lt"/>
                        <a:ea typeface="ＭＳ Ｐゴシック" charset="0"/>
                        <a:cs typeface="Arial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charset="0"/>
                        <a:cs typeface="Arial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charset="0"/>
                        <a:cs typeface="Arial" charset="0"/>
                      </a:endParaRP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3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YEAR 1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60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45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40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03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YEAR 2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60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45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70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YEAR 3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60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45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80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260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PAYBACK PERIOD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2 YEARS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2 YEARS 244 DAYS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2 YEARS 46 DAYS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0335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WORKINGS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60+60 = 120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45+45+30/45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40+70+10/80</a:t>
                      </a:r>
                    </a:p>
                  </a:txBody>
                  <a:tcPr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336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AB59CAE-98C9-481F-B5DF-3125225CCD59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GB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523696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822F5A1-C885-473F-A254-CBC232721585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GB" altLang="en-US" sz="1400"/>
          </a:p>
        </p:txBody>
      </p:sp>
      <p:sp>
        <p:nvSpPr>
          <p:cNvPr id="1433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ADVANTAGES OF PAYBACK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 anchor="t"/>
          <a:lstStyle/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Quick and easy to calculate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Easily understood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Concentrates on earlier cash flows</a:t>
            </a:r>
          </a:p>
          <a:p>
            <a:pPr lvl="1"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Accuracy</a:t>
            </a:r>
          </a:p>
          <a:p>
            <a:pPr lvl="1"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Economically more attractive</a:t>
            </a:r>
          </a:p>
        </p:txBody>
      </p:sp>
    </p:spTree>
    <p:extLst>
      <p:ext uri="{BB962C8B-B14F-4D97-AF65-F5344CB8AC3E}">
        <p14:creationId xmlns:p14="http://schemas.microsoft.com/office/powerpoint/2010/main" val="22719589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C11052D-2DD9-4223-9301-A6B7AAEC0129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GB" altLang="en-US" sz="1400"/>
          </a:p>
        </p:txBody>
      </p:sp>
      <p:sp>
        <p:nvSpPr>
          <p:cNvPr id="153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DISADVANTAGES OF PAYBACK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67408" y="1700807"/>
            <a:ext cx="9237712" cy="3456385"/>
          </a:xfrm>
        </p:spPr>
        <p:txBody>
          <a:bodyPr anchor="t"/>
          <a:lstStyle/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Ignores timing within payback period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Ignores cash flows after payback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Not concerned with profitability</a:t>
            </a:r>
          </a:p>
        </p:txBody>
      </p:sp>
    </p:spTree>
    <p:extLst>
      <p:ext uri="{BB962C8B-B14F-4D97-AF65-F5344CB8AC3E}">
        <p14:creationId xmlns:p14="http://schemas.microsoft.com/office/powerpoint/2010/main" val="3628307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E1094D5-11DF-4F04-B016-535885CB7037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GB" altLang="en-US" sz="1400"/>
          </a:p>
        </p:txBody>
      </p:sp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ARR ON INITIAL INVESTMENT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ARR is calculated by taking the average annual profits expected from a project as a percentage of the capital invested.</a:t>
            </a:r>
          </a:p>
          <a:p>
            <a:pPr algn="just" eaLnBrk="1" hangingPunct="1">
              <a:spcAft>
                <a:spcPts val="1200"/>
              </a:spcAft>
            </a:pPr>
            <a:r>
              <a:rPr lang="en-GB" altLang="en-US" b="1" dirty="0">
                <a:ea typeface="ＭＳ Ｐゴシック" panose="020B0600070205080204" pitchFamily="34" charset="-128"/>
              </a:rPr>
              <a:t>Profit</a:t>
            </a:r>
            <a:r>
              <a:rPr lang="en-GB" altLang="en-US" dirty="0">
                <a:ea typeface="ＭＳ Ｐゴシック" panose="020B0600070205080204" pitchFamily="34" charset="-128"/>
              </a:rPr>
              <a:t> is </a:t>
            </a:r>
            <a:r>
              <a:rPr lang="en-GB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NOT the same </a:t>
            </a:r>
            <a:r>
              <a:rPr lang="en-GB" altLang="en-US" dirty="0">
                <a:ea typeface="ＭＳ Ｐゴシック" panose="020B0600070205080204" pitchFamily="34" charset="-128"/>
              </a:rPr>
              <a:t>as </a:t>
            </a:r>
            <a:r>
              <a:rPr lang="en-GB" altLang="en-US" b="1" dirty="0">
                <a:ea typeface="ＭＳ Ｐゴシック" panose="020B0600070205080204" pitchFamily="34" charset="-128"/>
              </a:rPr>
              <a:t>cash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  <a:r>
              <a:rPr lang="en-GB" altLang="en-US" b="1" dirty="0">
                <a:ea typeface="ＭＳ Ｐゴシック" panose="020B0600070205080204" pitchFamily="34" charset="-128"/>
              </a:rPr>
              <a:t>flow</a:t>
            </a:r>
            <a:r>
              <a:rPr lang="en-GB" altLang="en-US" dirty="0">
                <a:ea typeface="ＭＳ Ｐゴシック" panose="020B0600070205080204" pitchFamily="34" charset="-128"/>
              </a:rPr>
              <a:t> </a:t>
            </a:r>
          </a:p>
          <a:p>
            <a:pPr eaLnBrk="1" hangingPunct="1">
              <a:buFontTx/>
              <a:buNone/>
            </a:pPr>
            <a:endParaRPr lang="en-GB" altLang="en-US" dirty="0">
              <a:ea typeface="ＭＳ Ｐゴシック" panose="020B0600070205080204" pitchFamily="34" charset="-128"/>
            </a:endParaRPr>
          </a:p>
          <a:p>
            <a:pPr eaLnBrk="1" hangingPunct="1">
              <a:buFontTx/>
              <a:buNone/>
            </a:pPr>
            <a:endParaRPr lang="en-GB" altLang="en-US" sz="2800" dirty="0">
              <a:ea typeface="ＭＳ Ｐゴシック" panose="020B0600070205080204" pitchFamily="34" charset="-128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069C4F-DB94-9224-AB42-8CB0710683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83" t="-2352" r="1420" b="1"/>
          <a:stretch/>
        </p:blipFill>
        <p:spPr>
          <a:xfrm>
            <a:off x="1559496" y="4323227"/>
            <a:ext cx="9073008" cy="93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2111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/>
          <p:cNvSpPr>
            <a:spLocks noGrp="1"/>
          </p:cNvSpPr>
          <p:nvPr>
            <p:ph type="title"/>
          </p:nvPr>
        </p:nvSpPr>
        <p:spPr>
          <a:xfrm>
            <a:off x="335360" y="404664"/>
            <a:ext cx="11665296" cy="648072"/>
          </a:xfrm>
        </p:spPr>
        <p:txBody>
          <a:bodyPr/>
          <a:lstStyle/>
          <a:p>
            <a:r>
              <a:rPr lang="en-GB" altLang="en-US" sz="3600" b="1" u="sng" dirty="0">
                <a:ea typeface="ＭＳ Ｐゴシック" panose="020B0600070205080204" pitchFamily="34" charset="-128"/>
              </a:rPr>
              <a:t>CALCULATIONS OF ARR ON INITIAL INVESTMENT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2475222"/>
              </p:ext>
            </p:extLst>
          </p:nvPr>
        </p:nvGraphicFramePr>
        <p:xfrm>
          <a:off x="1524001" y="1268760"/>
          <a:ext cx="9144001" cy="5589242"/>
        </p:xfrm>
        <a:graphic>
          <a:graphicData uri="http://schemas.openxmlformats.org/drawingml/2006/table">
            <a:tbl>
              <a:tblPr/>
              <a:tblGrid>
                <a:gridCol w="31599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9114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9114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017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006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CASH FLOWS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PROJECT A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PROJECT B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PROJECT C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71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OUTLAY (a)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£120,000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£120,000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£120,000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3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PROFIT( after depreciation)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charset="0"/>
                        <a:cs typeface="Arial" charset="0"/>
                      </a:endParaRP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charset="0"/>
                        <a:cs typeface="Arial" charset="0"/>
                      </a:endParaRP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6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charset="0"/>
                        <a:cs typeface="Arial" charset="0"/>
                      </a:endParaRP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71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YEAR 1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£30,000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£15,000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£10,000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371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YEAR 2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£30,000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£15,000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£40,000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71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YEAR 3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£30,000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£15,000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£50,000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9238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AVERAGE PROFIT(b)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£30,000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15,000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33,333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3714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ARR -  (b/a) x 100%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25%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12.5%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2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charset="0"/>
                          <a:cs typeface="Arial" charset="0"/>
                        </a:rPr>
                        <a:t>27.8%</a:t>
                      </a:r>
                    </a:p>
                  </a:txBody>
                  <a:tcPr marL="91436" marR="91436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094101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/>
          <p:cNvSpPr>
            <a:spLocks noGrp="1"/>
          </p:cNvSpPr>
          <p:nvPr>
            <p:ph type="title"/>
          </p:nvPr>
        </p:nvSpPr>
        <p:spPr>
          <a:xfrm>
            <a:off x="1991544" y="146939"/>
            <a:ext cx="8362950" cy="1143000"/>
          </a:xfrm>
        </p:spPr>
        <p:txBody>
          <a:bodyPr/>
          <a:lstStyle/>
          <a:p>
            <a:r>
              <a:rPr lang="en-GB" altLang="en-US" sz="3600" b="1" u="sng" dirty="0">
                <a:ea typeface="ＭＳ Ｐゴシック" panose="020B0600070205080204" pitchFamily="34" charset="-128"/>
              </a:rPr>
              <a:t>CALCULATIONS OF ARR ON AVERAGE INVESTMENT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3054091"/>
              </p:ext>
            </p:extLst>
          </p:nvPr>
        </p:nvGraphicFramePr>
        <p:xfrm>
          <a:off x="1517134" y="1417638"/>
          <a:ext cx="9144000" cy="5440724"/>
        </p:xfrm>
        <a:graphic>
          <a:graphicData uri="http://schemas.openxmlformats.org/drawingml/2006/table">
            <a:tbl>
              <a:tblPr/>
              <a:tblGrid>
                <a:gridCol w="3291417">
                  <a:extLst>
                    <a:ext uri="{9D8B030D-6E8A-4147-A177-3AD203B41FA5}">
                      <a16:colId xmlns:a16="http://schemas.microsoft.com/office/drawing/2014/main" val="1244260677"/>
                    </a:ext>
                  </a:extLst>
                </a:gridCol>
                <a:gridCol w="1920876">
                  <a:extLst>
                    <a:ext uri="{9D8B030D-6E8A-4147-A177-3AD203B41FA5}">
                      <a16:colId xmlns:a16="http://schemas.microsoft.com/office/drawing/2014/main" val="997912829"/>
                    </a:ext>
                  </a:extLst>
                </a:gridCol>
                <a:gridCol w="1919111">
                  <a:extLst>
                    <a:ext uri="{9D8B030D-6E8A-4147-A177-3AD203B41FA5}">
                      <a16:colId xmlns:a16="http://schemas.microsoft.com/office/drawing/2014/main" val="2859610528"/>
                    </a:ext>
                  </a:extLst>
                </a:gridCol>
                <a:gridCol w="2012596">
                  <a:extLst>
                    <a:ext uri="{9D8B030D-6E8A-4147-A177-3AD203B41FA5}">
                      <a16:colId xmlns:a16="http://schemas.microsoft.com/office/drawing/2014/main" val="1269962218"/>
                    </a:ext>
                  </a:extLst>
                </a:gridCol>
              </a:tblGrid>
              <a:tr h="5943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CASH FLOWS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PROJECT A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PROJECT B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PROJECT C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0718702"/>
                  </a:ext>
                </a:extLst>
              </a:tr>
              <a:tr h="433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OUTLAY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£120,000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£120,000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£120,000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8886325"/>
                  </a:ext>
                </a:extLst>
              </a:tr>
              <a:tr h="433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SALVAGE VALUE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£30,000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£30,000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£30,000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572874"/>
                  </a:ext>
                </a:extLst>
              </a:tr>
              <a:tr h="1125898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AVERAGE INVESTMENT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(120+30)/2 </a:t>
                      </a: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(a)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£75,000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£75,000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£75,000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4392137"/>
                  </a:ext>
                </a:extLst>
              </a:tr>
              <a:tr h="433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PROFIT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anose="020B0600070205080204" pitchFamily="34" charset="-128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anose="020B0600070205080204" pitchFamily="34" charset="-128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en-US" sz="2400" b="0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ＭＳ Ｐゴシック" panose="020B0600070205080204" pitchFamily="34" charset="-128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2350330"/>
                  </a:ext>
                </a:extLst>
              </a:tr>
              <a:tr h="433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YEAR 1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£30,000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£15,000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£10,000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24705590"/>
                  </a:ext>
                </a:extLst>
              </a:tr>
              <a:tr h="433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YEAR 2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£30,000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£15,000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£40,000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8853309"/>
                  </a:ext>
                </a:extLst>
              </a:tr>
              <a:tr h="433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YEAR 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£30,000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£15,000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£50,000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91301469"/>
                  </a:ext>
                </a:extLst>
              </a:tr>
              <a:tr h="433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AVERAGE PROFIT </a:t>
                      </a: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(b)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£30,000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£15,000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£33,333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3F9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0020105"/>
                  </a:ext>
                </a:extLst>
              </a:tr>
              <a:tr h="433041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ARR – (</a:t>
                      </a: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b</a:t>
                      </a: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/</a:t>
                      </a: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00B050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a</a:t>
                      </a: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) x 100%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40%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20%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1pPr>
                      <a:lvl2pPr marL="742950" indent="-28575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2pPr>
                      <a:lvl3pPr marL="1143000" indent="-22860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3pPr>
                      <a:lvl4pPr marL="16002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4pPr>
                      <a:lvl5pPr marL="2057400" indent="-22860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ＭＳ Ｐゴシック" panose="020B0600070205080204" pitchFamily="34" charset="-128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altLang="en-US" sz="2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ＭＳ Ｐゴシック" panose="020B0600070205080204" pitchFamily="34" charset="-128"/>
                        </a:rPr>
                        <a:t>44%</a:t>
                      </a:r>
                    </a:p>
                  </a:txBody>
                  <a:tcPr marT="45723" marB="4572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7F3F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500872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51988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0225C97-C7E4-49A2-9566-F047242301B1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GB" altLang="en-US" sz="1400"/>
          </a:p>
        </p:txBody>
      </p:sp>
      <p:sp>
        <p:nvSpPr>
          <p:cNvPr id="2048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ADVANTAGES OF ARR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Simple to calculate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Widely understood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Consistent with measuring the overall performance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Ensures profitability</a:t>
            </a:r>
          </a:p>
        </p:txBody>
      </p:sp>
    </p:spTree>
    <p:extLst>
      <p:ext uri="{BB962C8B-B14F-4D97-AF65-F5344CB8AC3E}">
        <p14:creationId xmlns:p14="http://schemas.microsoft.com/office/powerpoint/2010/main" val="23590792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374C7A27-D520-4881-87D6-B5428D643F91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GB" altLang="en-US" sz="1400"/>
          </a:p>
        </p:txBody>
      </p:sp>
      <p:sp>
        <p:nvSpPr>
          <p:cNvPr id="215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DISADVANTAGES OF ARR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22283" y="1417638"/>
            <a:ext cx="9601200" cy="3528393"/>
          </a:xfrm>
        </p:spPr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Ignores time factor of money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Based on accounting profits not cash flow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Takes no account of size of investment</a:t>
            </a:r>
          </a:p>
        </p:txBody>
      </p:sp>
    </p:spTree>
    <p:extLst>
      <p:ext uri="{BB962C8B-B14F-4D97-AF65-F5344CB8AC3E}">
        <p14:creationId xmlns:p14="http://schemas.microsoft.com/office/powerpoint/2010/main" val="28746644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TIME VALUE OF MONEY</a:t>
            </a:r>
          </a:p>
        </p:txBody>
      </p:sp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479376" y="1417639"/>
            <a:ext cx="10972800" cy="3883570"/>
          </a:xfrm>
        </p:spPr>
        <p:txBody>
          <a:bodyPr/>
          <a:lstStyle/>
          <a:p>
            <a:r>
              <a:rPr lang="en-GB" altLang="en-US" sz="3600" dirty="0">
                <a:ea typeface="ＭＳ Ｐゴシック" panose="020B0600070205080204" pitchFamily="34" charset="-128"/>
              </a:rPr>
              <a:t>This leads to the idea of compounding and discounting.</a:t>
            </a:r>
          </a:p>
          <a:p>
            <a:pPr lvl="1"/>
            <a:r>
              <a:rPr lang="en-GB" altLang="en-US" sz="32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Compounding</a:t>
            </a:r>
          </a:p>
          <a:p>
            <a:pPr lvl="2"/>
            <a:r>
              <a:rPr lang="en-GB" altLang="en-US" sz="2800" dirty="0">
                <a:ea typeface="ＭＳ Ｐゴシック" panose="020B0600070205080204" pitchFamily="34" charset="-128"/>
              </a:rPr>
              <a:t>How much will an amount </a:t>
            </a:r>
            <a:r>
              <a:rPr lang="en-GB" altLang="en-US" sz="28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NOW</a:t>
            </a:r>
            <a:r>
              <a:rPr lang="en-GB" altLang="en-US" sz="2800" dirty="0">
                <a:ea typeface="ＭＳ Ｐゴシック" panose="020B0600070205080204" pitchFamily="34" charset="-128"/>
              </a:rPr>
              <a:t> be worth in the </a:t>
            </a:r>
            <a:r>
              <a:rPr lang="en-GB" altLang="en-US" sz="2800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FUTURE</a:t>
            </a:r>
            <a:r>
              <a:rPr lang="en-GB" altLang="en-US" sz="2800" dirty="0">
                <a:ea typeface="ＭＳ Ｐゴシック" panose="020B0600070205080204" pitchFamily="34" charset="-128"/>
              </a:rPr>
              <a:t> </a:t>
            </a:r>
          </a:p>
          <a:p>
            <a:pPr lvl="1"/>
            <a:r>
              <a:rPr lang="en-GB" altLang="en-US" sz="3200" b="1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Discounting </a:t>
            </a:r>
          </a:p>
          <a:p>
            <a:pPr lvl="2"/>
            <a:r>
              <a:rPr lang="en-GB" altLang="en-US" sz="2800" dirty="0">
                <a:ea typeface="ＭＳ Ｐゴシック" panose="020B0600070205080204" pitchFamily="34" charset="-128"/>
              </a:rPr>
              <a:t>How much will an amount receivable in the </a:t>
            </a:r>
            <a:r>
              <a:rPr lang="en-GB" altLang="en-US" sz="2800" b="1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FUTURE</a:t>
            </a:r>
            <a:r>
              <a:rPr lang="en-GB" altLang="en-US" sz="2800" dirty="0">
                <a:ea typeface="ＭＳ Ｐゴシック" panose="020B0600070205080204" pitchFamily="34" charset="-128"/>
              </a:rPr>
              <a:t> be worth </a:t>
            </a:r>
            <a:r>
              <a:rPr lang="en-GB" altLang="en-US" sz="2800" b="1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NOW (PRESENT VALUE)</a:t>
            </a:r>
          </a:p>
        </p:txBody>
      </p:sp>
      <p:sp>
        <p:nvSpPr>
          <p:cNvPr id="25604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F47F9FE-1973-43FE-96FB-5F248B2C88F9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GB" altLang="en-US" sz="1400"/>
          </a:p>
        </p:txBody>
      </p:sp>
    </p:spTree>
    <p:extLst>
      <p:ext uri="{BB962C8B-B14F-4D97-AF65-F5344CB8AC3E}">
        <p14:creationId xmlns:p14="http://schemas.microsoft.com/office/powerpoint/2010/main" val="3160461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F2768BB-F066-40A2-9E31-39DD18F573DC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GB" altLang="en-US" sz="1400"/>
          </a:p>
        </p:txBody>
      </p:sp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ea typeface="ＭＳ Ｐゴシック" panose="020B0600070205080204" pitchFamily="34" charset="-128"/>
              </a:rPr>
              <a:t>PRESENT VALUE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09600" y="1412876"/>
            <a:ext cx="11103024" cy="496887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GB" altLang="en-US" sz="2800" dirty="0">
                <a:ea typeface="ＭＳ Ｐゴシック" panose="020B0600070205080204" pitchFamily="34" charset="-128"/>
              </a:rPr>
              <a:t>To calculate a present value, we need a </a:t>
            </a:r>
            <a:r>
              <a:rPr lang="en-GB" altLang="en-US" sz="2800" b="1" dirty="0">
                <a:solidFill>
                  <a:schemeClr val="accent6">
                    <a:lumMod val="75000"/>
                  </a:schemeClr>
                </a:solidFill>
                <a:ea typeface="ＭＳ Ｐゴシック" panose="020B0600070205080204" pitchFamily="34" charset="-128"/>
              </a:rPr>
              <a:t>DISCOUNT FACTOR/DISCOUNT RATE</a:t>
            </a:r>
          </a:p>
          <a:p>
            <a:pPr lvl="2" eaLnBrk="1" hangingPunct="1">
              <a:lnSpc>
                <a:spcPct val="80000"/>
              </a:lnSpc>
              <a:spcBef>
                <a:spcPts val="1800"/>
              </a:spcBef>
            </a:pPr>
            <a:r>
              <a:rPr lang="en-GB" altLang="en-US" dirty="0">
                <a:ea typeface="ＭＳ Ｐゴシック" panose="020B0600070205080204" pitchFamily="34" charset="-128"/>
              </a:rPr>
              <a:t>The cash equivalent now of a sum receivable or payable at a future date</a:t>
            </a:r>
          </a:p>
          <a:p>
            <a:pPr algn="just" eaLnBrk="1" hangingPunct="1">
              <a:lnSpc>
                <a:spcPct val="80000"/>
              </a:lnSpc>
              <a:spcBef>
                <a:spcPts val="8400"/>
              </a:spcBef>
              <a:buNone/>
            </a:pPr>
            <a:r>
              <a:rPr lang="en-GB" altLang="en-US" sz="2400" dirty="0">
                <a:ea typeface="ＭＳ Ｐゴシック" panose="020B0600070205080204" pitchFamily="34" charset="-128"/>
              </a:rPr>
              <a:t>PV – present value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n-GB" altLang="en-US" sz="2400" dirty="0">
                <a:ea typeface="ＭＳ Ｐゴシック" panose="020B0600070205080204" pitchFamily="34" charset="-128"/>
              </a:rPr>
              <a:t>FV – future value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n-GB" altLang="en-US" sz="2400" i="1" dirty="0" err="1">
                <a:ea typeface="ＭＳ Ｐゴシック" panose="020B0600070205080204" pitchFamily="34" charset="-128"/>
              </a:rPr>
              <a:t>i</a:t>
            </a:r>
            <a:r>
              <a:rPr lang="en-GB" altLang="en-US" sz="2400" dirty="0">
                <a:ea typeface="ＭＳ Ｐゴシック" panose="020B0600070205080204" pitchFamily="34" charset="-128"/>
              </a:rPr>
              <a:t> – represents the annual rate of interest (discount rate)</a:t>
            </a:r>
          </a:p>
          <a:p>
            <a:pPr algn="just" eaLnBrk="1" hangingPunct="1">
              <a:lnSpc>
                <a:spcPct val="80000"/>
              </a:lnSpc>
              <a:buFontTx/>
              <a:buNone/>
            </a:pPr>
            <a:r>
              <a:rPr lang="en-GB" altLang="en-US" sz="2400" i="1" dirty="0">
                <a:ea typeface="ＭＳ Ｐゴシック" panose="020B0600070205080204" pitchFamily="34" charset="-128"/>
              </a:rPr>
              <a:t>n</a:t>
            </a:r>
            <a:r>
              <a:rPr lang="en-GB" altLang="en-US" sz="2400" dirty="0">
                <a:ea typeface="ＭＳ Ｐゴシック" panose="020B0600070205080204" pitchFamily="34" charset="-128"/>
              </a:rPr>
              <a:t> – represents the time period when the cash flow will be received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54DC8D0-11ED-C6D8-AC61-BC202D1027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3873" y="3223258"/>
            <a:ext cx="2619375" cy="771525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C0074523-5B22-61C2-89E1-7532F98CF61A}"/>
              </a:ext>
            </a:extLst>
          </p:cNvPr>
          <p:cNvSpPr/>
          <p:nvPr/>
        </p:nvSpPr>
        <p:spPr>
          <a:xfrm>
            <a:off x="6307303" y="3068960"/>
            <a:ext cx="1255945" cy="1143000"/>
          </a:xfrm>
          <a:prstGeom prst="ellipse">
            <a:avLst/>
          </a:prstGeom>
          <a:noFill/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6553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13FFC25-727D-46AB-BC8C-52D6BAD95C3B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GB" altLang="en-US" sz="1400"/>
          </a:p>
        </p:txBody>
      </p:sp>
      <p:sp>
        <p:nvSpPr>
          <p:cNvPr id="2765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4000" b="1" u="sng" dirty="0">
                <a:ea typeface="ＭＳ Ｐゴシック" panose="020B0600070205080204" pitchFamily="34" charset="-128"/>
              </a:rPr>
              <a:t>DETERMINATION OF DISCOUNT RATE</a:t>
            </a:r>
          </a:p>
        </p:txBody>
      </p:sp>
      <p:sp>
        <p:nvSpPr>
          <p:cNvPr id="2765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55440" y="1772816"/>
            <a:ext cx="10081120" cy="4065588"/>
          </a:xfrm>
        </p:spPr>
        <p:txBody>
          <a:bodyPr/>
          <a:lstStyle/>
          <a:p>
            <a:pPr eaLnBrk="1" hangingPunct="1">
              <a:spcAft>
                <a:spcPts val="1200"/>
              </a:spcAft>
            </a:pPr>
            <a:r>
              <a:rPr lang="en-GB" altLang="en-US" sz="3600" dirty="0">
                <a:ea typeface="ＭＳ Ｐゴシック" panose="020B0600070205080204" pitchFamily="34" charset="-128"/>
              </a:rPr>
              <a:t>Discount rate should be cost of capital</a:t>
            </a:r>
          </a:p>
          <a:p>
            <a:pPr eaLnBrk="1" hangingPunct="1">
              <a:spcAft>
                <a:spcPts val="1200"/>
              </a:spcAft>
            </a:pPr>
            <a:r>
              <a:rPr lang="en-GB" altLang="en-US" sz="3600" u="sng" dirty="0">
                <a:ea typeface="ＭＳ Ｐゴシック" panose="020B0600070205080204" pitchFamily="34" charset="-128"/>
              </a:rPr>
              <a:t>Depends on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GB" altLang="en-US" sz="3200" dirty="0">
                <a:ea typeface="ＭＳ Ｐゴシック" panose="020B0600070205080204" pitchFamily="34" charset="-128"/>
              </a:rPr>
              <a:t>Financing structure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GB" altLang="en-US" sz="3200" dirty="0">
                <a:ea typeface="ＭＳ Ｐゴシック" panose="020B0600070205080204" pitchFamily="34" charset="-128"/>
              </a:rPr>
              <a:t>Interest rates</a:t>
            </a:r>
          </a:p>
          <a:p>
            <a:pPr lvl="1" eaLnBrk="1" hangingPunct="1">
              <a:spcBef>
                <a:spcPts val="0"/>
              </a:spcBef>
              <a:spcAft>
                <a:spcPts val="1200"/>
              </a:spcAft>
            </a:pPr>
            <a:r>
              <a:rPr lang="en-GB" altLang="en-US" sz="3200" dirty="0">
                <a:ea typeface="ＭＳ Ｐゴシック" panose="020B0600070205080204" pitchFamily="34" charset="-128"/>
              </a:rPr>
              <a:t>Risk</a:t>
            </a:r>
          </a:p>
        </p:txBody>
      </p:sp>
    </p:spTree>
    <p:extLst>
      <p:ext uri="{BB962C8B-B14F-4D97-AF65-F5344CB8AC3E}">
        <p14:creationId xmlns:p14="http://schemas.microsoft.com/office/powerpoint/2010/main" val="6303164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NET PRESENT VALUE</a:t>
            </a:r>
          </a:p>
        </p:txBody>
      </p:sp>
      <p:sp>
        <p:nvSpPr>
          <p:cNvPr id="28675" name="Content Placeholder 2"/>
          <p:cNvSpPr>
            <a:spLocks noGrp="1"/>
          </p:cNvSpPr>
          <p:nvPr>
            <p:ph idx="1"/>
          </p:nvPr>
        </p:nvSpPr>
        <p:spPr>
          <a:xfrm>
            <a:off x="479376" y="1417638"/>
            <a:ext cx="11103024" cy="4637088"/>
          </a:xfrm>
        </p:spPr>
        <p:txBody>
          <a:bodyPr/>
          <a:lstStyle/>
          <a:p>
            <a:pPr algn="just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It takes into account all cash flows over the life of the project and makes allowance for the time value of money.</a:t>
            </a:r>
          </a:p>
          <a:p>
            <a:pPr algn="just">
              <a:spcAft>
                <a:spcPts val="12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The net present value of a project is equal to the present value of the cash inflows minus the present value of the cash outflows, all discounted at the cost of capital.</a:t>
            </a:r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52E910A-7BE3-4860-AB2E-AF483729F5A7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20</a:t>
            </a:fld>
            <a:endParaRPr lang="en-GB" altLang="en-US" sz="1400"/>
          </a:p>
        </p:txBody>
      </p:sp>
    </p:spTree>
    <p:extLst>
      <p:ext uri="{BB962C8B-B14F-4D97-AF65-F5344CB8AC3E}">
        <p14:creationId xmlns:p14="http://schemas.microsoft.com/office/powerpoint/2010/main" val="3655422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1878360" y="332656"/>
            <a:ext cx="8435280" cy="1210146"/>
          </a:xfrm>
        </p:spPr>
        <p:txBody>
          <a:bodyPr/>
          <a:lstStyle/>
          <a:p>
            <a:r>
              <a:rPr lang="en-GB" altLang="en-US" sz="4000" b="1" u="sng" dirty="0">
                <a:ea typeface="ＭＳ Ｐゴシック" panose="020B0600070205080204" pitchFamily="34" charset="-128"/>
              </a:rPr>
              <a:t>CALCULATION OF NPV PROJECT A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43925300"/>
              </p:ext>
            </p:extLst>
          </p:nvPr>
        </p:nvGraphicFramePr>
        <p:xfrm>
          <a:off x="2084040" y="1535966"/>
          <a:ext cx="8229600" cy="4053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2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15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END</a:t>
                      </a: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 OF YEAR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CASH FLOW £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DISCOUNT</a:t>
                      </a: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 FACTOR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PRESENT VALUE £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(120,000)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(120,000)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60,000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0.909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54,540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60,000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0.826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49,560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60,000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0.751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45,060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0.751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22,530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81">
                <a:tc gridSpan="3"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NET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PRESENT VALUE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£51,690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973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CCA0F7C-E1CF-4AF3-9BF1-E82D10230C0B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21</a:t>
            </a:fld>
            <a:endParaRPr lang="en-GB" altLang="en-US" sz="1400"/>
          </a:p>
        </p:txBody>
      </p:sp>
    </p:spTree>
    <p:extLst>
      <p:ext uri="{BB962C8B-B14F-4D97-AF65-F5344CB8AC3E}">
        <p14:creationId xmlns:p14="http://schemas.microsoft.com/office/powerpoint/2010/main" val="17270931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1842356" y="136525"/>
            <a:ext cx="8507288" cy="1282700"/>
          </a:xfrm>
        </p:spPr>
        <p:txBody>
          <a:bodyPr/>
          <a:lstStyle/>
          <a:p>
            <a:r>
              <a:rPr lang="en-GB" altLang="en-US" sz="4000" b="1" u="sng" dirty="0">
                <a:ea typeface="ＭＳ Ｐゴシック" panose="020B0600070205080204" pitchFamily="34" charset="-128"/>
              </a:rPr>
              <a:t>CALCULATION OF NPV PROJECT B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8607475"/>
              </p:ext>
            </p:extLst>
          </p:nvPr>
        </p:nvGraphicFramePr>
        <p:xfrm>
          <a:off x="1981200" y="1402045"/>
          <a:ext cx="8229600" cy="4053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82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04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4259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151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END</a:t>
                      </a: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 OF YEAR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CASH FLOW £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DISCOUNT</a:t>
                      </a: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 FACTOR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PRESENT VALUE £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(120,000)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(120,000)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45,000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0.909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40,905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45,000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0.826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37,170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45,000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0.751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/>
                        <a:t>33,795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0.751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22,530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81">
                <a:tc gridSpan="3"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NET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PRESENT VALUE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14,400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0763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71282423-4A75-468A-9106-6BEC62150856}" type="slidenum">
              <a:rPr lang="en-GB" altLang="en-US" sz="140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22</a:t>
            </a:fld>
            <a:endParaRPr lang="en-GB" altLang="en-US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133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1846920" y="476672"/>
            <a:ext cx="8498160" cy="943546"/>
          </a:xfrm>
        </p:spPr>
        <p:txBody>
          <a:bodyPr/>
          <a:lstStyle/>
          <a:p>
            <a:r>
              <a:rPr lang="en-GB" altLang="en-US" sz="4000" b="1" u="sng" dirty="0">
                <a:ea typeface="ＭＳ Ｐゴシック" panose="020B0600070205080204" pitchFamily="34" charset="-128"/>
              </a:rPr>
              <a:t>CALCULATION OF NPV PROJECT C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2560650"/>
              </p:ext>
            </p:extLst>
          </p:nvPr>
        </p:nvGraphicFramePr>
        <p:xfrm>
          <a:off x="1861200" y="1560196"/>
          <a:ext cx="8363272" cy="4053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3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94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416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7901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598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END</a:t>
                      </a: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 OF YEAR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CASH FLOW £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DISCOUNT</a:t>
                      </a:r>
                      <a:r>
                        <a:rPr lang="en-GB" sz="2800" baseline="0" dirty="0">
                          <a:solidFill>
                            <a:schemeClr val="tx1"/>
                          </a:solidFill>
                        </a:rPr>
                        <a:t> FACTOR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PRESENT VALUE £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(120,000)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(120,000)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40,000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0.909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36,360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2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70,000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0.826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57,820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80,000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0.751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60,080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81">
                <a:tc>
                  <a:txBody>
                    <a:bodyPr/>
                    <a:lstStyle/>
                    <a:p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30,000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0.751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dirty="0">
                          <a:solidFill>
                            <a:schemeClr val="tx1"/>
                          </a:solidFill>
                        </a:rPr>
                        <a:t>22,530</a:t>
                      </a: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81">
                <a:tc gridSpan="3">
                  <a:txBody>
                    <a:bodyPr/>
                    <a:lstStyle/>
                    <a:p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NET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 PRESENT VALUE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r"/>
                      <a:endParaRPr lang="en-GB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800" b="1" dirty="0">
                          <a:solidFill>
                            <a:schemeClr val="tx1"/>
                          </a:solidFill>
                        </a:rPr>
                        <a:t>+</a:t>
                      </a:r>
                      <a:r>
                        <a:rPr lang="en-GB" sz="2800" b="1" baseline="0" dirty="0">
                          <a:solidFill>
                            <a:schemeClr val="tx1"/>
                          </a:solidFill>
                        </a:rPr>
                        <a:t>56,790</a:t>
                      </a:r>
                      <a:endParaRPr lang="en-GB" sz="2800" b="1" dirty="0">
                        <a:solidFill>
                          <a:schemeClr val="tx1"/>
                        </a:solidFill>
                      </a:endParaRPr>
                    </a:p>
                  </a:txBody>
                  <a:tcPr marT="45725" marB="457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31787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6777987E-73B2-439A-89F9-99EDB79D6598}" type="slidenum">
              <a:rPr lang="en-GB" altLang="en-US" sz="140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23</a:t>
            </a:fld>
            <a:endParaRPr lang="en-GB" altLang="en-US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3337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 dirty="0">
                <a:ea typeface="ＭＳ Ｐゴシック" panose="020B0600070205080204" pitchFamily="34" charset="-128"/>
              </a:rPr>
              <a:t>NPV DECISION RULE</a:t>
            </a:r>
          </a:p>
        </p:txBody>
      </p:sp>
      <p:sp>
        <p:nvSpPr>
          <p:cNvPr id="32771" name="Content Placeholder 2"/>
          <p:cNvSpPr>
            <a:spLocks noGrp="1"/>
          </p:cNvSpPr>
          <p:nvPr>
            <p:ph idx="1"/>
          </p:nvPr>
        </p:nvSpPr>
        <p:spPr>
          <a:xfrm>
            <a:off x="609600" y="1417638"/>
            <a:ext cx="10972800" cy="4171602"/>
          </a:xfrm>
        </p:spPr>
        <p:txBody>
          <a:bodyPr/>
          <a:lstStyle/>
          <a:p>
            <a:pPr>
              <a:spcAft>
                <a:spcPts val="18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Where the </a:t>
            </a:r>
            <a:r>
              <a:rPr lang="en-GB" altLang="en-US" b="1" dirty="0">
                <a:ea typeface="ＭＳ Ｐゴシック" panose="020B0600070205080204" pitchFamily="34" charset="-128"/>
              </a:rPr>
              <a:t>NPV</a:t>
            </a:r>
            <a:r>
              <a:rPr lang="en-GB" altLang="en-US" dirty="0">
                <a:ea typeface="ＭＳ Ｐゴシック" panose="020B0600070205080204" pitchFamily="34" charset="-128"/>
              </a:rPr>
              <a:t> of the project is </a:t>
            </a:r>
            <a:r>
              <a:rPr lang="en-GB" altLang="en-US" b="1" u="sng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positive</a:t>
            </a:r>
            <a:r>
              <a:rPr lang="en-GB" altLang="en-US" dirty="0">
                <a:ea typeface="ＭＳ Ｐゴシック" panose="020B0600070205080204" pitchFamily="34" charset="-128"/>
              </a:rPr>
              <a:t>, </a:t>
            </a:r>
            <a:r>
              <a:rPr lang="en-GB" altLang="en-US" b="1" dirty="0">
                <a:solidFill>
                  <a:srgbClr val="00B050"/>
                </a:solidFill>
                <a:ea typeface="ＭＳ Ｐゴシック" panose="020B0600070205080204" pitchFamily="34" charset="-128"/>
              </a:rPr>
              <a:t>accept the project</a:t>
            </a:r>
            <a:r>
              <a:rPr lang="en-GB" altLang="en-US" dirty="0">
                <a:ea typeface="ＭＳ Ｐゴシック" panose="020B0600070205080204" pitchFamily="34" charset="-128"/>
              </a:rPr>
              <a:t>.</a:t>
            </a:r>
          </a:p>
          <a:p>
            <a:pPr>
              <a:spcAft>
                <a:spcPts val="18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Where the </a:t>
            </a:r>
            <a:r>
              <a:rPr lang="en-GB" altLang="en-US" b="1" dirty="0">
                <a:ea typeface="ＭＳ Ｐゴシック" panose="020B0600070205080204" pitchFamily="34" charset="-128"/>
              </a:rPr>
              <a:t>NPV</a:t>
            </a:r>
            <a:r>
              <a:rPr lang="en-GB" altLang="en-US" dirty="0">
                <a:ea typeface="ＭＳ Ｐゴシック" panose="020B0600070205080204" pitchFamily="34" charset="-128"/>
              </a:rPr>
              <a:t> of the project is </a:t>
            </a:r>
            <a:r>
              <a:rPr lang="en-GB" altLang="en-US" b="1" u="sng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negative</a:t>
            </a:r>
            <a:r>
              <a:rPr lang="en-GB" altLang="en-US" dirty="0">
                <a:ea typeface="ＭＳ Ｐゴシック" panose="020B0600070205080204" pitchFamily="34" charset="-128"/>
              </a:rPr>
              <a:t>, </a:t>
            </a:r>
            <a:r>
              <a:rPr lang="en-GB" altLang="en-US" b="1" dirty="0">
                <a:solidFill>
                  <a:srgbClr val="FF0000"/>
                </a:solidFill>
                <a:ea typeface="ＭＳ Ｐゴシック" panose="020B0600070205080204" pitchFamily="34" charset="-128"/>
              </a:rPr>
              <a:t>reject the project.</a:t>
            </a:r>
          </a:p>
          <a:p>
            <a:pPr>
              <a:spcAft>
                <a:spcPts val="1800"/>
              </a:spcAft>
            </a:pPr>
            <a:r>
              <a:rPr lang="en-GB" altLang="en-US" dirty="0">
                <a:ea typeface="ＭＳ Ｐゴシック" panose="020B0600070205080204" pitchFamily="34" charset="-128"/>
              </a:rPr>
              <a:t>Where </a:t>
            </a:r>
            <a:r>
              <a:rPr lang="en-GB" altLang="en-US" b="1" dirty="0">
                <a:ea typeface="ＭＳ Ｐゴシック" panose="020B0600070205080204" pitchFamily="34" charset="-128"/>
              </a:rPr>
              <a:t>NPV</a:t>
            </a:r>
            <a:r>
              <a:rPr lang="en-GB" altLang="en-US" dirty="0">
                <a:ea typeface="ＭＳ Ｐゴシック" panose="020B0600070205080204" pitchFamily="34" charset="-128"/>
              </a:rPr>
              <a:t> of the project is </a:t>
            </a:r>
            <a:r>
              <a:rPr lang="en-GB" altLang="en-US" b="1" u="sng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zero</a:t>
            </a:r>
            <a:r>
              <a:rPr lang="en-GB" altLang="en-US" dirty="0">
                <a:ea typeface="ＭＳ Ｐゴシック" panose="020B0600070205080204" pitchFamily="34" charset="-128"/>
              </a:rPr>
              <a:t>, the project is </a:t>
            </a:r>
            <a:r>
              <a:rPr lang="en-GB" altLang="en-US" b="1" dirty="0">
                <a:solidFill>
                  <a:srgbClr val="0070C0"/>
                </a:solidFill>
                <a:ea typeface="ＭＳ Ｐゴシック" panose="020B0600070205080204" pitchFamily="34" charset="-128"/>
              </a:rPr>
              <a:t>acceptable</a:t>
            </a:r>
            <a:r>
              <a:rPr lang="en-GB" altLang="en-US" dirty="0">
                <a:ea typeface="ＭＳ Ｐゴシック" panose="020B0600070205080204" pitchFamily="34" charset="-128"/>
              </a:rPr>
              <a:t> in meeting the cost of capital but gives no surplus to its owners.</a:t>
            </a:r>
          </a:p>
        </p:txBody>
      </p:sp>
      <p:sp>
        <p:nvSpPr>
          <p:cNvPr id="32772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974E5730-140C-4C3E-B32C-6CCEE8856431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24</a:t>
            </a:fld>
            <a:endParaRPr lang="en-GB" altLang="en-US" sz="1400"/>
          </a:p>
        </p:txBody>
      </p:sp>
    </p:spTree>
    <p:extLst>
      <p:ext uri="{BB962C8B-B14F-4D97-AF65-F5344CB8AC3E}">
        <p14:creationId xmlns:p14="http://schemas.microsoft.com/office/powerpoint/2010/main" val="277540367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Number Placeholder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4BA2BE65-7F32-4030-8CE6-1A510AC3DE5B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25</a:t>
            </a:fld>
            <a:endParaRPr lang="en-GB" altLang="en-US" sz="1400"/>
          </a:p>
        </p:txBody>
      </p:sp>
      <p:sp>
        <p:nvSpPr>
          <p:cNvPr id="337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ea typeface="ＭＳ Ｐゴシック" panose="020B0600070205080204" pitchFamily="34" charset="-128"/>
              </a:rPr>
              <a:t>ASSESSMENT OF NPV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GB" altLang="en-US" b="1" u="sng" dirty="0">
                <a:ea typeface="ＭＳ Ｐゴシック" panose="020B0600070205080204" pitchFamily="34" charset="-128"/>
              </a:rPr>
              <a:t>Advantages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Takes timing of cash flows into account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Includes all relevant cash flows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Aligned to interests of owners</a:t>
            </a:r>
          </a:p>
          <a:p>
            <a:pPr eaLnBrk="1" hangingPunct="1">
              <a:lnSpc>
                <a:spcPct val="90000"/>
              </a:lnSpc>
              <a:spcBef>
                <a:spcPts val="3600"/>
              </a:spcBef>
              <a:buNone/>
            </a:pPr>
            <a:r>
              <a:rPr lang="en-GB" altLang="en-US" b="1" u="sng" dirty="0">
                <a:ea typeface="ＭＳ Ｐゴシック" panose="020B0600070205080204" pitchFamily="34" charset="-128"/>
              </a:rPr>
              <a:t>Disadvantages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dirty="0">
                <a:ea typeface="ＭＳ Ｐゴシック" panose="020B0600070205080204" pitchFamily="34" charset="-128"/>
              </a:rPr>
              <a:t>More difficult to understand</a:t>
            </a:r>
          </a:p>
        </p:txBody>
      </p:sp>
    </p:spTree>
    <p:extLst>
      <p:ext uri="{BB962C8B-B14F-4D97-AF65-F5344CB8AC3E}">
        <p14:creationId xmlns:p14="http://schemas.microsoft.com/office/powerpoint/2010/main" val="3654054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z="4000" b="1" u="sng" dirty="0">
                <a:ea typeface="ＭＳ Ｐゴシック" panose="020B0600070205080204" pitchFamily="34" charset="-128"/>
              </a:rPr>
              <a:t>DISCOUNTED PAYBACK PERIOD</a:t>
            </a:r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A26298B6-8438-44F5-BE16-1CE331F1EAA3}" type="slidenum">
              <a:rPr lang="en-GB" altLang="en-US" sz="1400">
                <a:solidFill>
                  <a:srgbClr val="000000"/>
                </a:solidFill>
              </a:rPr>
              <a:pPr>
                <a:spcBef>
                  <a:spcPct val="0"/>
                </a:spcBef>
                <a:buFontTx/>
                <a:buNone/>
              </a:pPr>
              <a:t>26</a:t>
            </a:fld>
            <a:endParaRPr lang="en-GB" altLang="en-US" sz="1400" dirty="0">
              <a:solidFill>
                <a:srgbClr val="000000"/>
              </a:solidFill>
            </a:endParaRPr>
          </a:p>
        </p:txBody>
      </p:sp>
      <p:sp>
        <p:nvSpPr>
          <p:cNvPr id="34820" name="Content Placeholder 2"/>
          <p:cNvSpPr>
            <a:spLocks noGrp="1"/>
          </p:cNvSpPr>
          <p:nvPr>
            <p:ph idx="1"/>
          </p:nvPr>
        </p:nvSpPr>
        <p:spPr>
          <a:xfrm>
            <a:off x="1981200" y="1340768"/>
            <a:ext cx="8229600" cy="3917032"/>
          </a:xfrm>
        </p:spPr>
        <p:txBody>
          <a:bodyPr/>
          <a:lstStyle/>
          <a:p>
            <a:r>
              <a:rPr lang="en-GB" altLang="en-US" dirty="0">
                <a:ea typeface="ＭＳ Ｐゴシック" panose="020B0600070205080204" pitchFamily="34" charset="-128"/>
              </a:rPr>
              <a:t>Initial investment is £120,000</a:t>
            </a:r>
          </a:p>
          <a:p>
            <a:r>
              <a:rPr lang="en-GB" altLang="en-US" dirty="0">
                <a:ea typeface="ＭＳ Ｐゴシック" panose="020B0600070205080204" pitchFamily="34" charset="-128"/>
              </a:rPr>
              <a:t>Ignore the scrap value</a:t>
            </a:r>
          </a:p>
          <a:p>
            <a:pPr>
              <a:buFontTx/>
              <a:buNone/>
            </a:pPr>
            <a:endParaRPr lang="en-GB" altLang="en-US" dirty="0">
              <a:ea typeface="ＭＳ Ｐゴシック" panose="020B0600070205080204" pitchFamily="34" charset="-128"/>
            </a:endParaRPr>
          </a:p>
        </p:txBody>
      </p:sp>
      <p:pic>
        <p:nvPicPr>
          <p:cNvPr id="3482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3481" y="2636912"/>
            <a:ext cx="8705039" cy="3062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7946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967478" y="93495"/>
            <a:ext cx="8229600" cy="1143000"/>
          </a:xfrm>
        </p:spPr>
        <p:txBody>
          <a:bodyPr/>
          <a:lstStyle/>
          <a:p>
            <a:r>
              <a:rPr lang="en-GB" altLang="en-US" b="1" dirty="0">
                <a:ea typeface="ＭＳ Ｐゴシック" panose="020B0600070205080204" pitchFamily="34" charset="-128"/>
              </a:rPr>
              <a:t>EVALUATION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7887210"/>
              </p:ext>
            </p:extLst>
          </p:nvPr>
        </p:nvGraphicFramePr>
        <p:xfrm>
          <a:off x="1524000" y="1236495"/>
          <a:ext cx="9144000" cy="4385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718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202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802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7168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7932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RANKINGS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PROJECT A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PROJECT B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PROJECT C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664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PAYBACK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24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rd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2400" kern="1200" baseline="300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nd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57932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ARR ON INITIAL</a:t>
                      </a:r>
                      <a:r>
                        <a:rPr lang="en-GB" sz="2400" b="1" baseline="0" dirty="0">
                          <a:solidFill>
                            <a:schemeClr val="tx1"/>
                          </a:solidFill>
                        </a:rPr>
                        <a:t> INV</a:t>
                      </a:r>
                      <a:endParaRPr lang="en-GB" sz="2400" b="1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nd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rd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57932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ARR ON AVERAGE INV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nd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rd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57932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DISCOUNTED PAYBACK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2400" baseline="0" dirty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en-GB" sz="2400" dirty="0">
                        <a:solidFill>
                          <a:schemeClr val="tx1"/>
                        </a:solidFill>
                      </a:endParaRP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rd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nd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6641">
                <a:tc>
                  <a:txBody>
                    <a:bodyPr/>
                    <a:lstStyle/>
                    <a:p>
                      <a:pPr algn="ctr"/>
                      <a:r>
                        <a:rPr lang="en-GB" sz="2400" b="1" dirty="0">
                          <a:solidFill>
                            <a:schemeClr val="tx1"/>
                          </a:solidFill>
                        </a:rPr>
                        <a:t>NPV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nd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3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rd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GB" sz="2400" baseline="30000" dirty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 </a:t>
                      </a:r>
                    </a:p>
                  </a:txBody>
                  <a:tcPr marT="45733" marB="4573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58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543C8122-E8CF-4485-BE34-D72B72EDA58E}" type="slidenum">
              <a:rPr lang="en-GB" altLang="en-US" sz="1400"/>
              <a:pPr>
                <a:spcBef>
                  <a:spcPct val="0"/>
                </a:spcBef>
                <a:buFontTx/>
                <a:buNone/>
              </a:pPr>
              <a:t>27</a:t>
            </a:fld>
            <a:endParaRPr lang="en-GB" altLang="en-US" sz="1400"/>
          </a:p>
        </p:txBody>
      </p:sp>
    </p:spTree>
    <p:extLst>
      <p:ext uri="{BB962C8B-B14F-4D97-AF65-F5344CB8AC3E}">
        <p14:creationId xmlns:p14="http://schemas.microsoft.com/office/powerpoint/2010/main" val="84029883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Custom 1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00B0F0"/>
    </a:accent1>
    <a:accent2>
      <a:srgbClr val="FFFF00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1222</Words>
  <Application>Microsoft Office PowerPoint</Application>
  <PresentationFormat>Widescreen</PresentationFormat>
  <Paragraphs>333</Paragraphs>
  <Slides>27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ＭＳ Ｐゴシック</vt:lpstr>
      <vt:lpstr>Myriad Pro</vt:lpstr>
      <vt:lpstr>Arial</vt:lpstr>
      <vt:lpstr>Verdana</vt:lpstr>
      <vt:lpstr>Wingdings</vt:lpstr>
      <vt:lpstr>20140311PresentationUWTSDTemplate</vt:lpstr>
      <vt:lpstr>LCMB7002 FINANCIAL MANAGEMENT  WEEK 8 Part 1  </vt:lpstr>
      <vt:lpstr>Learning outcomes </vt:lpstr>
      <vt:lpstr>INVESTMENT APPRAISAL</vt:lpstr>
      <vt:lpstr> INVESTMENT APPRAISAL</vt:lpstr>
      <vt:lpstr>METHODS OF EVALUATING PROJECTS</vt:lpstr>
      <vt:lpstr> METHODS OF EVALUATING  PROJECTS </vt:lpstr>
      <vt:lpstr>EXAMPLE</vt:lpstr>
      <vt:lpstr>PAYBACK PERIOD</vt:lpstr>
      <vt:lpstr>CALCULATIONS FOR PAYBACK</vt:lpstr>
      <vt:lpstr>ADVANTAGES OF PAYBACK</vt:lpstr>
      <vt:lpstr>DISADVANTAGES OF PAYBACK</vt:lpstr>
      <vt:lpstr>ARR ON INITIAL INVESTMENT</vt:lpstr>
      <vt:lpstr>CALCULATIONS OF ARR ON INITIAL INVESTMENT</vt:lpstr>
      <vt:lpstr>CALCULATIONS OF ARR ON AVERAGE INVESTMENT</vt:lpstr>
      <vt:lpstr>ADVANTAGES OF ARR</vt:lpstr>
      <vt:lpstr>DISADVANTAGES OF ARR</vt:lpstr>
      <vt:lpstr>TIME VALUE OF MONEY</vt:lpstr>
      <vt:lpstr>PRESENT VALUE</vt:lpstr>
      <vt:lpstr>DETERMINATION OF DISCOUNT RATE</vt:lpstr>
      <vt:lpstr>NET PRESENT VALUE</vt:lpstr>
      <vt:lpstr>CALCULATION OF NPV PROJECT A</vt:lpstr>
      <vt:lpstr>CALCULATION OF NPV PROJECT B</vt:lpstr>
      <vt:lpstr>CALCULATION OF NPV PROJECT C</vt:lpstr>
      <vt:lpstr>NPV DECISION RULE</vt:lpstr>
      <vt:lpstr>ASSESSMENT OF NPV</vt:lpstr>
      <vt:lpstr>DISCOUNTED PAYBACK PERIOD</vt:lpstr>
      <vt:lpstr>EVALUATION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Patrick Yeboah</cp:lastModifiedBy>
  <cp:revision>184</cp:revision>
  <cp:lastPrinted>2018-07-09T15:27:01Z</cp:lastPrinted>
  <dcterms:created xsi:type="dcterms:W3CDTF">2002-10-07T19:43:58Z</dcterms:created>
  <dcterms:modified xsi:type="dcterms:W3CDTF">2026-10-26T22:23:51Z</dcterms:modified>
</cp:coreProperties>
</file>