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handoutMasterIdLst>
    <p:handoutMasterId r:id="rId55"/>
  </p:handout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71" r:id="rId14"/>
    <p:sldId id="268" r:id="rId15"/>
    <p:sldId id="269" r:id="rId16"/>
    <p:sldId id="272" r:id="rId17"/>
    <p:sldId id="270"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800000"/>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1" d="100"/>
          <a:sy n="81" d="100"/>
        </p:scale>
        <p:origin x="-834"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9.vml.rels><?xml version="1.0" encoding="UTF-8" standalone="yes"?>
<Relationships xmlns="http://schemas.openxmlformats.org/package/2006/relationships"><Relationship Id="rId1" Type="http://schemas.openxmlformats.org/officeDocument/2006/relationships/image" Target="../media/image1.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defRPr>
            </a:lvl1pPr>
          </a:lstStyle>
          <a:p>
            <a:endParaRPr lang="en-GB"/>
          </a:p>
        </p:txBody>
      </p:sp>
      <p:sp>
        <p:nvSpPr>
          <p:cNvPr id="7885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defRPr>
            </a:lvl1pPr>
          </a:lstStyle>
          <a:p>
            <a:fld id="{A87E07C8-787C-486A-A2F1-72BBABF96AD5}" type="datetimeFigureOut">
              <a:rPr lang="en-GB"/>
              <a:pPr/>
              <a:t>26/09/2014</a:t>
            </a:fld>
            <a:endParaRPr lang="en-GB"/>
          </a:p>
        </p:txBody>
      </p:sp>
      <p:sp>
        <p:nvSpPr>
          <p:cNvPr id="7885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defRPr>
            </a:lvl1pPr>
          </a:lstStyle>
          <a:p>
            <a:endParaRPr lang="en-GB"/>
          </a:p>
        </p:txBody>
      </p:sp>
      <p:sp>
        <p:nvSpPr>
          <p:cNvPr id="7885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defRPr>
            </a:lvl1pPr>
          </a:lstStyle>
          <a:p>
            <a:fld id="{264D8F5E-79CB-43AC-88CF-A29C2BAF2FBE}" type="slidenum">
              <a:rPr lang="en-GB"/>
              <a:pPr/>
              <a:t>‹#›</a:t>
            </a:fld>
            <a:endParaRPr lang="en-GB"/>
          </a:p>
        </p:txBody>
      </p:sp>
    </p:spTree>
    <p:extLst>
      <p:ext uri="{BB962C8B-B14F-4D97-AF65-F5344CB8AC3E}">
        <p14:creationId xmlns:p14="http://schemas.microsoft.com/office/powerpoint/2010/main" val="28570574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defRPr>
            </a:lvl1pPr>
          </a:lstStyle>
          <a:p>
            <a:endParaRPr lang="en-GB"/>
          </a:p>
        </p:txBody>
      </p:sp>
      <p:sp>
        <p:nvSpPr>
          <p:cNvPr id="296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defRPr>
            </a:lvl1pPr>
          </a:lstStyle>
          <a:p>
            <a:fld id="{D62A733C-58F0-4EE5-9562-2E2423A34EB7}" type="datetimeFigureOut">
              <a:rPr lang="en-GB"/>
              <a:pPr/>
              <a:t>26/09/2014</a:t>
            </a:fld>
            <a:endParaRPr lang="en-GB"/>
          </a:p>
        </p:txBody>
      </p:sp>
      <p:sp>
        <p:nvSpPr>
          <p:cNvPr id="297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97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97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defRPr>
            </a:lvl1pPr>
          </a:lstStyle>
          <a:p>
            <a:endParaRPr lang="en-GB"/>
          </a:p>
        </p:txBody>
      </p:sp>
      <p:sp>
        <p:nvSpPr>
          <p:cNvPr id="297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defRPr>
            </a:lvl1pPr>
          </a:lstStyle>
          <a:p>
            <a:fld id="{C51EB99E-ABCF-4B37-A098-FB483CE6029E}" type="slidenum">
              <a:rPr lang="en-GB"/>
              <a:pPr/>
              <a:t>‹#›</a:t>
            </a:fld>
            <a:endParaRPr lang="en-GB"/>
          </a:p>
        </p:txBody>
      </p:sp>
    </p:spTree>
    <p:extLst>
      <p:ext uri="{BB962C8B-B14F-4D97-AF65-F5344CB8AC3E}">
        <p14:creationId xmlns:p14="http://schemas.microsoft.com/office/powerpoint/2010/main" val="92197346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Calibri" pitchFamily="34" charset="0"/>
        <a:ea typeface="+mn-ea"/>
        <a:cs typeface="+mn-cs"/>
      </a:defRPr>
    </a:lvl1pPr>
    <a:lvl2pPr marL="457200" algn="l" rtl="0" fontAlgn="base">
      <a:spcBef>
        <a:spcPct val="30000"/>
      </a:spcBef>
      <a:spcAft>
        <a:spcPct val="0"/>
      </a:spcAft>
      <a:defRPr sz="1200" kern="1200">
        <a:solidFill>
          <a:schemeClr val="tx1"/>
        </a:solidFill>
        <a:latin typeface="Calibri" pitchFamily="34" charset="0"/>
        <a:ea typeface="+mn-ea"/>
        <a:cs typeface="+mn-cs"/>
      </a:defRPr>
    </a:lvl2pPr>
    <a:lvl3pPr marL="914400" algn="l" rtl="0" fontAlgn="base">
      <a:spcBef>
        <a:spcPct val="30000"/>
      </a:spcBef>
      <a:spcAft>
        <a:spcPct val="0"/>
      </a:spcAft>
      <a:defRPr sz="1200" kern="1200">
        <a:solidFill>
          <a:schemeClr val="tx1"/>
        </a:solidFill>
        <a:latin typeface="Calibri" pitchFamily="34" charset="0"/>
        <a:ea typeface="+mn-ea"/>
        <a:cs typeface="+mn-cs"/>
      </a:defRPr>
    </a:lvl3pPr>
    <a:lvl4pPr marL="1371600" algn="l" rtl="0" fontAlgn="base">
      <a:spcBef>
        <a:spcPct val="30000"/>
      </a:spcBef>
      <a:spcAft>
        <a:spcPct val="0"/>
      </a:spcAft>
      <a:defRPr sz="1200" kern="1200">
        <a:solidFill>
          <a:schemeClr val="tx1"/>
        </a:solidFill>
        <a:latin typeface="Calibri" pitchFamily="34" charset="0"/>
        <a:ea typeface="+mn-ea"/>
        <a:cs typeface="+mn-cs"/>
      </a:defRPr>
    </a:lvl4pPr>
    <a:lvl5pPr marL="1828800" algn="l" rtl="0" fontAlgn="base">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u="sng"/>
              <a:t>Administration Arrangements</a:t>
            </a:r>
          </a:p>
          <a:p>
            <a:r>
              <a:rPr lang="en-GB"/>
              <a:t>The following handouts need to be distributed to all trainees prior to training:</a:t>
            </a:r>
          </a:p>
          <a:p>
            <a:r>
              <a:rPr lang="en-GB"/>
              <a:t>Consent.  Confidentiality.  S17 &amp; S47</a:t>
            </a:r>
          </a:p>
          <a:p>
            <a:r>
              <a:rPr lang="en-GB"/>
              <a:t>The following handouts need to be available to all trainees during the training:</a:t>
            </a:r>
          </a:p>
          <a:p>
            <a:r>
              <a:rPr lang="en-GB"/>
              <a:t>What makes children more vulnerable?</a:t>
            </a:r>
          </a:p>
          <a:p>
            <a:r>
              <a:rPr lang="en-GB"/>
              <a:t>Leaving a child on their own</a:t>
            </a:r>
          </a:p>
          <a:p>
            <a:r>
              <a:rPr lang="en-GB"/>
              <a:t>Action planning sheets.</a:t>
            </a:r>
          </a:p>
          <a:p>
            <a:r>
              <a:rPr lang="en-GB"/>
              <a:t>Please send all information about training dates an lists of trainees to:</a:t>
            </a:r>
            <a:br>
              <a:rPr lang="en-GB"/>
            </a:br>
            <a:r>
              <a:rPr lang="en-GB"/>
              <a:t>Janice Longhurst</a:t>
            </a:r>
          </a:p>
          <a:p>
            <a:r>
              <a:rPr lang="en-GB"/>
              <a:t>Pembrokeshire Safeguarding Children Board Administrator</a:t>
            </a:r>
          </a:p>
          <a:p>
            <a:r>
              <a:rPr lang="en-GB"/>
              <a:t>Customer Services Centre</a:t>
            </a:r>
          </a:p>
          <a:p>
            <a:r>
              <a:rPr lang="en-GB"/>
              <a:t>Argyle Street,</a:t>
            </a:r>
          </a:p>
          <a:p>
            <a:r>
              <a:rPr lang="en-GB"/>
              <a:t>Pembroke Dock </a:t>
            </a:r>
          </a:p>
          <a:p>
            <a:r>
              <a:rPr lang="en-GB"/>
              <a:t>SA72 6HL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Trainer introduces themselves.  (Participants will be asked to say a little about themselves a couple of slides later)</a:t>
            </a:r>
          </a:p>
          <a:p>
            <a:r>
              <a:rPr lang="en-GB"/>
              <a:t>Run through the housekeeping</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a:t>Ask everyone to introduce themselves, who they are, where they work and describe the different way that they come into contact with children.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a:t>Explain that during training, participants will be asked for their views and it is very important that everyone feels that they can ask questions or give opinions.  People need to feel free to share, but they may also have had difficult experiences themselves – either as children, as carers or having raised concerns about children.  Also tell them there is a list of contact numbers at the end of the presentation.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It is important to stress the importance of Lord Laming’s enquiry into the death of Victoria in the development of current legislation.</a:t>
            </a:r>
          </a:p>
          <a:p>
            <a:r>
              <a:rPr lang="en-GB"/>
              <a:t>Before going through the next 3 slides, ask people what they can remember about Victoria.</a:t>
            </a:r>
          </a:p>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r>
              <a:rPr lang="en-GB"/>
              <a:t>Point out the missed opportunities across agencies to safeguard Victoria and how it was members of the community, for example – the child minder – who tried to bring attention to Victoria’s plight.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Point out that Victoria’s needs were neither recognised nor assessed – Victoria was never given the opportunity to express her views, wishes and feelings.  Victoria needed somebody to be there for her and prepared to make time to find out what she was thinking by communicating with her in French, her preferred language.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Lord Laming recognised that safeguarding is everyone’s business and that this should be made clear to everyone.  Most importantly, that the child should remain at the centre of everyone’s thinking.</a:t>
            </a:r>
          </a:p>
          <a:p>
            <a:r>
              <a:rPr lang="en-GB"/>
              <a:t>Reinforce the message that everyone has an important role to play in the protection of children.</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r>
              <a:rPr lang="en-GB"/>
              <a:t>There are times when children and their families may need services to help them to bring up their children and ensure that they are safe.  By sharing early concerns about a child’s welfare, you may enable them to get services and support they need.</a:t>
            </a:r>
          </a:p>
          <a:p>
            <a:r>
              <a:rPr lang="en-GB"/>
              <a:t>Often, those who come into contact with children may only have one small piece of information, but if this information is put together with information held by others, more will be understood and it will enable good decision to be made on which services, if any, are required.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en-GB"/>
              <a:t>Break the participants into 4 groups and give each a flip chart sheet and a pen.  Give each group a category and ask them to come up with a definition and possible signs and symptoms.  Give them about 10 minutes and return.  Feedback each category and then show the definition from All Wales Child Protection Procedures on the following slides.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a:t>There is a handout on what makes children more vulnerable.</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r>
              <a:rPr lang="en-GB"/>
              <a:t>Staying in their 4 groups, give each group one scenario from the next 4 slides.   They must decide whether – and if so to what extent – they are concerned about the child’s welfare and/or safety and make notes on their reasons.  Give them flip chart paper and a pen.</a:t>
            </a:r>
          </a:p>
          <a:p>
            <a:r>
              <a:rPr lang="en-GB"/>
              <a:t>Reassure them that everyone may have a different point of view and this is to help them think about what influences their judgements.  </a:t>
            </a:r>
          </a:p>
          <a:p>
            <a:r>
              <a:rPr lang="en-GB"/>
              <a:t>Explain that concerns about a child’s welfare and safety are on a continuum.  In most cases, where there are concerns about a child, it is not possible to know how serious these are without an assessment being carried out.  There is a legal framework which sets out the duties, powers and circumstances under which the local authority can and must become involved when there are concerns about a child.</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r>
              <a:rPr lang="en-GB"/>
              <a:t>Don’t get into the smacking debate!  After this discussion it must be made clear that it is illegal to hit anyone with enough force to leave a mark; that it is illegal to hit anyone else’s child; that no child should ever be hit around the face or head.</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p:txBody>
          <a:bodyPr/>
          <a:lstStyle/>
          <a:p>
            <a:r>
              <a:rPr lang="en-GB"/>
              <a:t>Leaving a child alone - handout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r>
              <a:rPr lang="en-GB"/>
              <a:t>Take the opportunity to mention internet safety.  The b-eSMART pack for parents, children and teachers should be signposted.</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r>
              <a:rPr lang="en-GB"/>
              <a:t>It is important to be aware of the factors that can make it hard for children and adults to tell anyone about their worries.  Adults might find it difficult to listen properly and act when worries are shared with them.  Children need to feel that adults will listen to them, be trustworthy and non-judgemental in order to feel able to share their worries.</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r>
              <a:rPr lang="en-GB"/>
              <a:t>Point out that, in spite of their pain and difficulties, children who are being abused and neglected will rarely simply tell an adult what is going on.  Remind participants that most abuse or neglect is carried out by a family member or close and trusted family friend.  Abuse and neglect can go unreported for years.</a:t>
            </a:r>
          </a:p>
          <a:p>
            <a:r>
              <a:rPr lang="en-GB"/>
              <a:t>Parents find it hard to confide in others when they are having difficulties caring for their children and are unlikely to admit to harming them</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GB"/>
              <a:t>People should not ignore their feelings about a situation.  If they feel uncomfortable or worried about a child’s welfare, they should find someone to discuss this with, for example their line manager, a designated person or colleague, or they should phone the child care assessment team for advice.  If they are really worried about a child’s immediate safety, they should call the police.</a:t>
            </a:r>
          </a:p>
          <a:p>
            <a:r>
              <a:rPr lang="en-GB" u="sng"/>
              <a:t>STRESS </a:t>
            </a:r>
            <a:r>
              <a:rPr lang="en-GB"/>
              <a:t>the importance of discussing </a:t>
            </a:r>
            <a:r>
              <a:rPr lang="en-GB" u="sng"/>
              <a:t>any </a:t>
            </a:r>
            <a:r>
              <a:rPr lang="en-GB"/>
              <a:t>concerns about a child with either their line manager or the duty social worker.</a:t>
            </a:r>
            <a:endParaRPr lang="en-GB" u="sng"/>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pPr>
              <a:lnSpc>
                <a:spcPct val="90000"/>
              </a:lnSpc>
            </a:pPr>
            <a:r>
              <a:rPr lang="en-GB" sz="1000"/>
              <a:t>Participants will be able to:</a:t>
            </a:r>
          </a:p>
          <a:p>
            <a:pPr>
              <a:lnSpc>
                <a:spcPct val="90000"/>
              </a:lnSpc>
            </a:pPr>
            <a:r>
              <a:rPr lang="en-GB" sz="1000"/>
              <a:t>- show that they know what to do if they are worried a child is being abused or neglected or needs some help because they may be a child in need</a:t>
            </a:r>
          </a:p>
          <a:p>
            <a:pPr>
              <a:lnSpc>
                <a:spcPct val="90000"/>
              </a:lnSpc>
            </a:pPr>
            <a:r>
              <a:rPr lang="en-GB" sz="1000"/>
              <a:t>- show that they know how and when to talk to children and parents about any worries about a child’s welfare; in particular that they should not talk to the parents if to do so would place the child at increased risk of harm</a:t>
            </a:r>
          </a:p>
          <a:p>
            <a:pPr>
              <a:lnSpc>
                <a:spcPct val="90000"/>
              </a:lnSpc>
            </a:pPr>
            <a:r>
              <a:rPr lang="en-GB" sz="1000"/>
              <a:t>- say who they could go to for help if they wanted to share a worry about a child’s welfare with children’s social care or the police</a:t>
            </a:r>
          </a:p>
          <a:p>
            <a:pPr>
              <a:lnSpc>
                <a:spcPct val="90000"/>
              </a:lnSpc>
            </a:pPr>
            <a:r>
              <a:rPr lang="en-GB" sz="1000"/>
              <a:t>- say what they could do if they were not happy that, after sharing their worry about a child’s welfare, the child was safe or getting the necessary help.</a:t>
            </a:r>
            <a:endParaRPr lang="en-GB" sz="1000" b="1"/>
          </a:p>
          <a:p>
            <a:pPr>
              <a:lnSpc>
                <a:spcPct val="90000"/>
              </a:lnSpc>
            </a:pPr>
            <a:r>
              <a:rPr lang="en-GB" sz="1000"/>
              <a:t>It is not always easy to go to the statutory agencies – that is, children’s social care and the </a:t>
            </a:r>
          </a:p>
          <a:p>
            <a:pPr>
              <a:lnSpc>
                <a:spcPct val="90000"/>
              </a:lnSpc>
            </a:pPr>
            <a:r>
              <a:rPr lang="en-GB" sz="1000"/>
              <a:t>police – but there are people around who can help you do this effectively.</a:t>
            </a:r>
          </a:p>
          <a:p>
            <a:pPr>
              <a:lnSpc>
                <a:spcPct val="90000"/>
              </a:lnSpc>
            </a:pPr>
            <a:r>
              <a:rPr lang="en-GB" sz="1000"/>
              <a:t>- There are times when talking to a child or parent is helpful in checking out worries about a child’s welfare but there are also occasions when it may not be safe for the child if you do this.</a:t>
            </a:r>
          </a:p>
          <a:p>
            <a:pPr>
              <a:lnSpc>
                <a:spcPct val="90000"/>
              </a:lnSpc>
            </a:pPr>
            <a:r>
              <a:rPr lang="en-GB" sz="1000"/>
              <a:t>Participants need to be as clear as possible about what they are going to say. It may be helpful to write it down or ask someone to accompany them, or be with them if they phone.</a:t>
            </a:r>
          </a:p>
          <a:p>
            <a:pPr>
              <a:lnSpc>
                <a:spcPct val="90000"/>
              </a:lnSpc>
            </a:pPr>
            <a:r>
              <a:rPr lang="en-GB" sz="1000"/>
              <a:t>It is important to try to keep calm.</a:t>
            </a:r>
          </a:p>
          <a:p>
            <a:pPr>
              <a:lnSpc>
                <a:spcPct val="90000"/>
              </a:lnSpc>
            </a:pPr>
            <a:r>
              <a:rPr lang="en-GB" sz="1000"/>
              <a:t>Participants should know what responses they can reasonably expect from children’s social care and what they can do if they are unhappy with the response.</a:t>
            </a:r>
          </a:p>
          <a:p>
            <a:pPr>
              <a:lnSpc>
                <a:spcPct val="90000"/>
              </a:lnSpc>
            </a:pPr>
            <a:r>
              <a:rPr lang="en-GB" sz="1000"/>
              <a:t>Participants have a key role to play in helping children and families. When children’s social care and other agencies provide help both the child and the carers generally see this as a good thing</a:t>
            </a:r>
          </a:p>
          <a:p>
            <a:pPr>
              <a:lnSpc>
                <a:spcPct val="90000"/>
              </a:lnSpc>
            </a:pPr>
            <a:r>
              <a:rPr lang="en-GB" sz="1000"/>
              <a:t>It is important to share information to make sure that children’s needs are responded to and families get the help they require to bring up their children successfully wherever possible and that children are protected from harm.</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r>
              <a:rPr lang="en-GB" sz="1000"/>
              <a:t>It is important to ensure that participants are clear about the ways in which they can help a child or parent share a worry. Stress the importance of the following points: </a:t>
            </a:r>
          </a:p>
          <a:p>
            <a:r>
              <a:rPr lang="en-GB" sz="1000"/>
              <a:t>Do not promise to keep the information confidential</a:t>
            </a:r>
          </a:p>
          <a:p>
            <a:r>
              <a:rPr lang="en-GB" sz="1000"/>
              <a:t>Don’t stop a child or parent who is talking freely about what has happened</a:t>
            </a:r>
          </a:p>
          <a:p>
            <a:r>
              <a:rPr lang="en-GB" sz="1000"/>
              <a:t>Observe and listen but don’t ask for more information.</a:t>
            </a:r>
          </a:p>
          <a:p>
            <a:r>
              <a:rPr lang="en-GB" sz="1000"/>
              <a:t>Making a written note of:</a:t>
            </a:r>
          </a:p>
          <a:p>
            <a:r>
              <a:rPr lang="en-GB" sz="1000"/>
              <a:t>What is said in the words of the child or parent</a:t>
            </a:r>
          </a:p>
          <a:p>
            <a:r>
              <a:rPr lang="en-GB" sz="1000"/>
              <a:t>Who is present </a:t>
            </a:r>
          </a:p>
          <a:p>
            <a:r>
              <a:rPr lang="en-GB" sz="1000"/>
              <a:t>Anything which happens after the child or parent has spoken to you and before they are seen by social care or the police.</a:t>
            </a:r>
          </a:p>
          <a:p>
            <a:r>
              <a:rPr lang="en-GB" sz="1000"/>
              <a:t>Concerns about confidentiality and consent may be raised at this stage. Explain that participants should consider the possible consequences for children’s welfare and safety if nothing is done.</a:t>
            </a:r>
          </a:p>
          <a:p>
            <a:r>
              <a:rPr lang="en-GB" sz="1000"/>
              <a:t>Explain that in general it is good practice to try to ‘discuss your concerns with the child, as appropriate to their age and understanding, and with their parents and seek their agreement to making a referral to children’s social care unless you consider such a discussion would place the child at risk of significant harm’ </a:t>
            </a:r>
          </a:p>
          <a:p>
            <a:r>
              <a:rPr lang="en-GB" sz="1000"/>
              <a:t>Reflect on the important role the participants have in helping children and families. </a:t>
            </a:r>
          </a:p>
          <a:p>
            <a:r>
              <a:rPr lang="en-GB" sz="1000"/>
              <a:t>Acknowledge that they may have concerns about what happens if children’s social care or other agencies get involved. </a:t>
            </a:r>
          </a:p>
          <a:p>
            <a:r>
              <a:rPr lang="en-GB" sz="1000"/>
              <a:t>Point out that in most cases children remain living with their families and services are provided.  When children have to be removed from their birth family this is because they are not safe living with their parents or a parent.  The police have lists of interpreters if needed.</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r>
              <a:rPr lang="en-GB"/>
              <a:t>Give examples, for instance don’t record ‘vagina’ if the child said ‘minnie’.  Don’t infer, or make assumptions.  Instead of saying “the child was anxious” describe what the child was doing or saying, their facial expression etc.  What made you think they were anxious?  E.g..  The child couldn’t sit still, s/he said he was worried, his/her face looked strained and fearful etc etc.  OR The child was anxious.  I thought this because the child was fidgeting and said that she didn’t feel comfortable talking about ……</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r>
              <a:rPr lang="en-GB"/>
              <a:t>The importance of seeking advice on worries about a child’s welfare rather than acting in isolation should be emphasised. Stress that this advice can be sought from the duty team of CCAT.</a:t>
            </a:r>
          </a:p>
          <a:p>
            <a:r>
              <a:rPr lang="en-GB"/>
              <a:t>When considering whether to share information about a child’s welfare, the emphasis should be on the possible importance of the piece of the jigsaw – that is, the information an individual may hold. Participants may be worried about repercussions and may need some reassurance.</a:t>
            </a:r>
          </a:p>
          <a:p>
            <a:r>
              <a:rPr lang="en-GB"/>
              <a:t>You will need to discuss the reporting structures and arrangements within your individual agency. The importance of owning your own concerns and acting on your own concerns must be stressed.</a:t>
            </a:r>
          </a:p>
          <a:p>
            <a:r>
              <a:rPr lang="en-GB"/>
              <a:t>Stress that if individuals are unhappy with the response they can pursue this through the process laid out later.</a:t>
            </a:r>
          </a:p>
          <a:p>
            <a:r>
              <a:rPr lang="en-GB"/>
              <a:t>The contact details for the child care assessment team are included in the slide and the expectations of the child care assessment team are also laid out.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r>
              <a:rPr lang="en-GB"/>
              <a:t>Remind participants that this is very confidential and “need to know” – you cannot share this information with anyone who is not directly involved.</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GB"/>
          </a:p>
          <a:p>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r>
              <a:rPr lang="en-GB"/>
              <a:t>Remind participants that there have been many other children in the UK who have died at the hands of their parents or carers</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ln/>
        </p:spPr>
      </p:sp>
      <p:sp>
        <p:nvSpPr>
          <p:cNvPr id="107523" name="Rectangle 3"/>
          <p:cNvSpPr>
            <a:spLocks noGrp="1" noChangeArrowheads="1"/>
          </p:cNvSpPr>
          <p:nvPr>
            <p:ph type="body" idx="1"/>
          </p:nvPr>
        </p:nvSpPr>
        <p:spPr/>
        <p:txBody>
          <a:bodyPr/>
          <a:lstStyle/>
          <a:p>
            <a:r>
              <a:rPr lang="en-GB"/>
              <a:t>If in doubt and you call for advice, the duty manager will make a decision and advise you.  You must give them full information if asked to do so.</a:t>
            </a:r>
          </a:p>
          <a:p>
            <a:r>
              <a:rPr lang="en-GB"/>
              <a:t>Child protection referrals can be made 24 hours a day 365 days of the year, there is always a social worker on duty for you to speak to - either through CCAT or Out of Hours team.</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p:txBody>
          <a:bodyPr/>
          <a:lstStyle/>
          <a:p>
            <a:r>
              <a:rPr lang="en-GB"/>
              <a:t>The importance of seeking advice on concerns rather than acting in isolation must be emphasised.  Stress that this advice can be sought from the duty officer.  </a:t>
            </a:r>
          </a:p>
          <a:p>
            <a:r>
              <a:rPr lang="en-GB"/>
              <a:t>You will need to discuss reporting instructions for your individual agency but the importance of owning your concerns and acting on them must be stressed.</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r>
              <a:rPr lang="en-GB"/>
              <a:t>Split the group into pairs.  Give the handout action plan and each pair to complete two copies of their (one) action plan.  One copy is given to the trainer and one copy taken away (photocopied on their way out so that they have one each).  The trainer to send their copies to Janice Longhurst, Pembrokeshire Safeguarding Children Board Administrator, Customer Services Centre, Argyle Street, Pembroke Dock SA72 6HL</a:t>
            </a:r>
          </a:p>
          <a:p>
            <a:r>
              <a:rPr lang="en-GB"/>
              <a:t>Evaluation forms to the trainer.</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E3149EC-1F63-4557-BCC0-94E74A1210A3}" type="datetimeFigureOut">
              <a:rPr lang="en-US"/>
              <a:pPr>
                <a:defRPr/>
              </a:pPr>
              <a:t>9/26/2014</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pPr>
              <a:defRPr/>
            </a:pPr>
            <a:fld id="{1A256F84-C5C7-4346-B2EF-10D6DFBBBD7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0ABDC8D-1FC5-42C2-84A4-11001E59FDAD}" type="datetimeFigureOut">
              <a:rPr lang="en-US"/>
              <a:pPr>
                <a:defRPr/>
              </a:pPr>
              <a:t>9/26/2014</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pPr>
              <a:defRPr/>
            </a:pPr>
            <a:fld id="{E6A8AF1F-3BBC-4E37-9DF4-B70C6CDA94CF}"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D229297B-3751-471B-8EE7-EA40E5EE2F1D}" type="datetimeFigureOut">
              <a:rPr lang="en-US"/>
              <a:pPr>
                <a:defRPr/>
              </a:pPr>
              <a:t>9/26/2014</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pPr>
              <a:defRPr/>
            </a:pPr>
            <a:fld id="{8625184B-E83B-4C81-A8FE-F01C3CE5D5B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8D5437BB-167B-41DC-BF6B-1C97BDFC79C2}" type="datetimeFigureOut">
              <a:rPr lang="en-US"/>
              <a:pPr>
                <a:defRPr/>
              </a:pPr>
              <a:t>9/26/2014</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pPr>
              <a:defRPr/>
            </a:pPr>
            <a:fld id="{ACE44C19-ED48-4C7F-926C-F6B0DF6702D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1EA1EE23-1F88-482B-B511-C62C2FE68376}" type="datetimeFigureOut">
              <a:rPr lang="en-US"/>
              <a:pPr>
                <a:defRPr/>
              </a:pPr>
              <a:t>9/26/2014</a:t>
            </a:fld>
            <a:endParaRPr lang="en-GB"/>
          </a:p>
        </p:txBody>
      </p:sp>
      <p:sp>
        <p:nvSpPr>
          <p:cNvPr id="8" name="Footer Placeholder 4"/>
          <p:cNvSpPr>
            <a:spLocks noGrp="1"/>
          </p:cNvSpPr>
          <p:nvPr>
            <p:ph type="ftr" sz="quarter" idx="11"/>
          </p:nvPr>
        </p:nvSpPr>
        <p:spPr/>
        <p:txBody>
          <a:bodyPr/>
          <a:lstStyle>
            <a:lvl1pPr>
              <a:defRPr/>
            </a:lvl1pPr>
          </a:lstStyle>
          <a:p>
            <a:endParaRPr lang="en-GB"/>
          </a:p>
        </p:txBody>
      </p:sp>
      <p:sp>
        <p:nvSpPr>
          <p:cNvPr id="9" name="Slide Number Placeholder 5"/>
          <p:cNvSpPr>
            <a:spLocks noGrp="1"/>
          </p:cNvSpPr>
          <p:nvPr>
            <p:ph type="sldNum" sz="quarter" idx="12"/>
          </p:nvPr>
        </p:nvSpPr>
        <p:spPr/>
        <p:txBody>
          <a:bodyPr/>
          <a:lstStyle>
            <a:lvl1pPr>
              <a:defRPr/>
            </a:lvl1pPr>
          </a:lstStyle>
          <a:p>
            <a:pPr>
              <a:defRPr/>
            </a:pPr>
            <a:fld id="{6F43E2E6-318B-47E3-8888-26FF3E18A8D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BD29D2EF-F44E-4D73-AAD1-C1F947932073}" type="datetimeFigureOut">
              <a:rPr lang="en-US"/>
              <a:pPr>
                <a:defRPr/>
              </a:pPr>
              <a:t>9/26/2014</a:t>
            </a:fld>
            <a:endParaRPr lang="en-GB"/>
          </a:p>
        </p:txBody>
      </p:sp>
      <p:sp>
        <p:nvSpPr>
          <p:cNvPr id="4" name="Footer Placeholder 4"/>
          <p:cNvSpPr>
            <a:spLocks noGrp="1"/>
          </p:cNvSpPr>
          <p:nvPr>
            <p:ph type="ftr" sz="quarter" idx="11"/>
          </p:nvPr>
        </p:nvSpPr>
        <p:spPr/>
        <p:txBody>
          <a:bodyPr/>
          <a:lstStyle>
            <a:lvl1pPr>
              <a:defRPr/>
            </a:lvl1pPr>
          </a:lstStyle>
          <a:p>
            <a:endParaRPr lang="en-GB"/>
          </a:p>
        </p:txBody>
      </p:sp>
      <p:sp>
        <p:nvSpPr>
          <p:cNvPr id="5" name="Slide Number Placeholder 5"/>
          <p:cNvSpPr>
            <a:spLocks noGrp="1"/>
          </p:cNvSpPr>
          <p:nvPr>
            <p:ph type="sldNum" sz="quarter" idx="12"/>
          </p:nvPr>
        </p:nvSpPr>
        <p:spPr/>
        <p:txBody>
          <a:bodyPr/>
          <a:lstStyle>
            <a:lvl1pPr>
              <a:defRPr/>
            </a:lvl1pPr>
          </a:lstStyle>
          <a:p>
            <a:pPr>
              <a:defRPr/>
            </a:pPr>
            <a:fld id="{1C8B14C1-A71C-4721-8FD6-9B0BC2724AD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9730A33-C042-4902-96EB-6ADBC4A9F859}" type="datetimeFigureOut">
              <a:rPr lang="en-US"/>
              <a:pPr>
                <a:defRPr/>
              </a:pPr>
              <a:t>9/26/2014</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pPr>
              <a:defRPr/>
            </a:pPr>
            <a:fld id="{26F54C4D-E86C-4560-9AED-008DF4687276}"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73BB575E-73D8-40F4-8802-74C51A7DD872}" type="datetimeFigureOut">
              <a:rPr lang="en-US"/>
              <a:pPr>
                <a:defRPr/>
              </a:pPr>
              <a:t>9/26/2014</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pPr>
              <a:defRPr/>
            </a:pPr>
            <a:fld id="{894EE9AE-2F22-491B-8573-84422D271AC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2407BF4-95D6-487E-B46C-FE81724451BC}" type="datetimeFigureOut">
              <a:rPr lang="en-US"/>
              <a:pPr>
                <a:defRPr/>
              </a:pPr>
              <a:t>9/26/2014</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pPr>
              <a:defRPr/>
            </a:pPr>
            <a:fld id="{B8A3D8B0-D657-43EB-B6B5-2DCE43B737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F596C7E-1B52-416D-966B-22E1755E3006}" type="datetimeFigureOut">
              <a:rPr lang="en-US"/>
              <a:pPr>
                <a:defRPr/>
              </a:pPr>
              <a:t>9/26/2014</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pPr>
              <a:defRPr/>
            </a:pPr>
            <a:fld id="{94AEFC56-477D-4B9E-B0B4-8859DA55F4E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8A08EEBD-3926-4AAC-B89D-47183BA1EDF6}" type="datetimeFigureOut">
              <a:rPr lang="en-US"/>
              <a:pPr>
                <a:defRPr/>
              </a:pPr>
              <a:t>9/26/2014</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pPr>
              <a:defRPr/>
            </a:pPr>
            <a:fld id="{7C5C7160-43E8-4457-94F7-AC79E02B7EE0}"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4684CE15-BF5B-450E-A6FA-BA81A9C8C160}" type="datetimeFigureOut">
              <a:rPr lang="en-US"/>
              <a:pPr>
                <a:defRPr/>
              </a:pPr>
              <a:t>9/26/2014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a:solidFill>
                  <a:srgbClr val="898989"/>
                </a:solidFill>
                <a:latin typeface="Calibri" pitchFamily="34" charset="0"/>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69EBF218-BC5D-4338-B74E-C4968B7FAF5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oleObject" Target="../embeddings/oleObject1.bin"/></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1.emf"/><Relationship Id="rId4" Type="http://schemas.openxmlformats.org/officeDocument/2006/relationships/oleObject" Target="../embeddings/oleObject2.bin"/></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vmlDrawing" Target="../drawings/vmlDrawing4.vml"/><Relationship Id="rId5" Type="http://schemas.openxmlformats.org/officeDocument/2006/relationships/image" Target="../media/image1.emf"/><Relationship Id="rId4" Type="http://schemas.openxmlformats.org/officeDocument/2006/relationships/oleObject" Target="../embeddings/oleObject4.bin"/></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xml"/><Relationship Id="rId1" Type="http://schemas.openxmlformats.org/officeDocument/2006/relationships/vmlDrawing" Target="../drawings/vmlDrawing5.vml"/><Relationship Id="rId4" Type="http://schemas.openxmlformats.org/officeDocument/2006/relationships/image" Target="../media/image1.emf"/></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6.vml"/><Relationship Id="rId4" Type="http://schemas.openxmlformats.org/officeDocument/2006/relationships/image" Target="../media/image1.em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vmlDrawing" Target="../drawings/vmlDrawing7.vml"/><Relationship Id="rId5" Type="http://schemas.openxmlformats.org/officeDocument/2006/relationships/image" Target="../media/image1.emf"/><Relationship Id="rId4" Type="http://schemas.openxmlformats.org/officeDocument/2006/relationships/oleObject" Target="../embeddings/oleObject7.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mlDrawing" Target="../drawings/vmlDrawing8.vml"/><Relationship Id="rId5" Type="http://schemas.openxmlformats.org/officeDocument/2006/relationships/image" Target="../media/image1.emf"/><Relationship Id="rId4" Type="http://schemas.openxmlformats.org/officeDocument/2006/relationships/oleObject" Target="../embeddings/oleObject8.bin"/></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7.xml"/><Relationship Id="rId1" Type="http://schemas.openxmlformats.org/officeDocument/2006/relationships/vmlDrawing" Target="../drawings/vmlDrawing9.vml"/><Relationship Id="rId4" Type="http://schemas.openxmlformats.org/officeDocument/2006/relationships/image" Target="../media/image1.emf"/></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mlDrawing" Target="../drawings/vmlDrawing10.vml"/><Relationship Id="rId5" Type="http://schemas.openxmlformats.org/officeDocument/2006/relationships/image" Target="../media/image1.emf"/><Relationship Id="rId4" Type="http://schemas.openxmlformats.org/officeDocument/2006/relationships/oleObject" Target="../embeddings/oleObject10.bin"/></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mlDrawing" Target="../drawings/vmlDrawing11.vml"/><Relationship Id="rId5" Type="http://schemas.openxmlformats.org/officeDocument/2006/relationships/image" Target="../media/image1.emf"/><Relationship Id="rId4" Type="http://schemas.openxmlformats.org/officeDocument/2006/relationships/oleObject" Target="../embeddings/oleObject11.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mlDrawing" Target="../drawings/vmlDrawing12.vml"/><Relationship Id="rId5" Type="http://schemas.openxmlformats.org/officeDocument/2006/relationships/image" Target="../media/image1.emf"/><Relationship Id="rId4" Type="http://schemas.openxmlformats.org/officeDocument/2006/relationships/oleObject" Target="../embeddings/oleObject12.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mlDrawing" Target="../drawings/vmlDrawing13.vml"/><Relationship Id="rId5" Type="http://schemas.openxmlformats.org/officeDocument/2006/relationships/image" Target="../media/image1.emf"/><Relationship Id="rId4" Type="http://schemas.openxmlformats.org/officeDocument/2006/relationships/oleObject" Target="../embeddings/oleObject13.bin"/></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7.xml"/><Relationship Id="rId1" Type="http://schemas.openxmlformats.org/officeDocument/2006/relationships/vmlDrawing" Target="../drawings/vmlDrawing14.vml"/><Relationship Id="rId4" Type="http://schemas.openxmlformats.org/officeDocument/2006/relationships/image" Target="../media/image1.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7.xml"/><Relationship Id="rId1" Type="http://schemas.openxmlformats.org/officeDocument/2006/relationships/vmlDrawing" Target="../drawings/vmlDrawing15.vml"/><Relationship Id="rId4" Type="http://schemas.openxmlformats.org/officeDocument/2006/relationships/image" Target="../media/image1.emf"/></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7.xml"/><Relationship Id="rId1" Type="http://schemas.openxmlformats.org/officeDocument/2006/relationships/vmlDrawing" Target="../drawings/vmlDrawing16.vml"/><Relationship Id="rId4" Type="http://schemas.openxmlformats.org/officeDocument/2006/relationships/image" Target="../media/image1.em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mlDrawing" Target="../drawings/vmlDrawing17.vml"/><Relationship Id="rId5" Type="http://schemas.openxmlformats.org/officeDocument/2006/relationships/image" Target="../media/image1.emf"/><Relationship Id="rId4" Type="http://schemas.openxmlformats.org/officeDocument/2006/relationships/oleObject" Target="../embeddings/oleObject17.bin"/></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18.vml"/><Relationship Id="rId5" Type="http://schemas.openxmlformats.org/officeDocument/2006/relationships/image" Target="../media/image1.emf"/><Relationship Id="rId4" Type="http://schemas.openxmlformats.org/officeDocument/2006/relationships/oleObject" Target="../embeddings/oleObject18.bin"/></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mlDrawing" Target="../drawings/vmlDrawing19.vml"/><Relationship Id="rId5" Type="http://schemas.openxmlformats.org/officeDocument/2006/relationships/image" Target="../media/image1.emf"/><Relationship Id="rId4" Type="http://schemas.openxmlformats.org/officeDocument/2006/relationships/oleObject" Target="../embeddings/oleObject19.bin"/></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20.vml"/><Relationship Id="rId5" Type="http://schemas.openxmlformats.org/officeDocument/2006/relationships/image" Target="../media/image1.emf"/><Relationship Id="rId4" Type="http://schemas.openxmlformats.org/officeDocument/2006/relationships/oleObject" Target="../embeddings/oleObject20.bin"/></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mlDrawing" Target="../drawings/vmlDrawing21.vml"/><Relationship Id="rId5" Type="http://schemas.openxmlformats.org/officeDocument/2006/relationships/image" Target="../media/image1.emf"/><Relationship Id="rId4" Type="http://schemas.openxmlformats.org/officeDocument/2006/relationships/oleObject" Target="../embeddings/oleObject21.bin"/></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mlDrawing" Target="../drawings/vmlDrawing22.vml"/><Relationship Id="rId5" Type="http://schemas.openxmlformats.org/officeDocument/2006/relationships/image" Target="../media/image1.emf"/><Relationship Id="rId4" Type="http://schemas.openxmlformats.org/officeDocument/2006/relationships/oleObject" Target="../embeddings/oleObject22.bin"/></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mlDrawing" Target="../drawings/vmlDrawing23.vml"/><Relationship Id="rId5" Type="http://schemas.openxmlformats.org/officeDocument/2006/relationships/image" Target="../media/image1.emf"/><Relationship Id="rId4" Type="http://schemas.openxmlformats.org/officeDocument/2006/relationships/oleObject" Target="../embeddings/oleObject23.bin"/></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24.vml"/><Relationship Id="rId5" Type="http://schemas.openxmlformats.org/officeDocument/2006/relationships/image" Target="../media/image1.emf"/><Relationship Id="rId4" Type="http://schemas.openxmlformats.org/officeDocument/2006/relationships/oleObject" Target="../embeddings/oleObject24.bin"/></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mlDrawing" Target="../drawings/vmlDrawing25.vml"/><Relationship Id="rId5" Type="http://schemas.openxmlformats.org/officeDocument/2006/relationships/image" Target="../media/image1.emf"/><Relationship Id="rId4" Type="http://schemas.openxmlformats.org/officeDocument/2006/relationships/oleObject" Target="../embeddings/oleObject25.bin"/></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mlDrawing" Target="../drawings/vmlDrawing26.vml"/><Relationship Id="rId5" Type="http://schemas.openxmlformats.org/officeDocument/2006/relationships/image" Target="../media/image1.emf"/><Relationship Id="rId4" Type="http://schemas.openxmlformats.org/officeDocument/2006/relationships/oleObject" Target="../embeddings/oleObject26.bin"/></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vmlDrawing" Target="../drawings/vmlDrawing27.vml"/><Relationship Id="rId5" Type="http://schemas.openxmlformats.org/officeDocument/2006/relationships/image" Target="../media/image1.emf"/><Relationship Id="rId4" Type="http://schemas.openxmlformats.org/officeDocument/2006/relationships/oleObject" Target="../embeddings/oleObject27.bin"/></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vmlDrawing" Target="../drawings/vmlDrawing28.vml"/><Relationship Id="rId5" Type="http://schemas.openxmlformats.org/officeDocument/2006/relationships/image" Target="../media/image1.emf"/><Relationship Id="rId4" Type="http://schemas.openxmlformats.org/officeDocument/2006/relationships/oleObject" Target="../embeddings/oleObject28.bin"/></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vmlDrawing" Target="../drawings/vmlDrawing29.vml"/><Relationship Id="rId5" Type="http://schemas.openxmlformats.org/officeDocument/2006/relationships/image" Target="../media/image1.emf"/><Relationship Id="rId4" Type="http://schemas.openxmlformats.org/officeDocument/2006/relationships/oleObject" Target="../embeddings/oleObject29.bin"/></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mlDrawing" Target="../drawings/vmlDrawing30.vml"/><Relationship Id="rId5" Type="http://schemas.openxmlformats.org/officeDocument/2006/relationships/image" Target="../media/image1.emf"/><Relationship Id="rId4" Type="http://schemas.openxmlformats.org/officeDocument/2006/relationships/oleObject" Target="../embeddings/oleObject30.bin"/></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vmlDrawing" Target="../drawings/vmlDrawing31.vml"/><Relationship Id="rId5" Type="http://schemas.openxmlformats.org/officeDocument/2006/relationships/image" Target="../media/image1.emf"/><Relationship Id="rId4" Type="http://schemas.openxmlformats.org/officeDocument/2006/relationships/oleObject" Target="../embeddings/oleObject31.bin"/></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mlDrawing" Target="../drawings/vmlDrawing32.vml"/><Relationship Id="rId5" Type="http://schemas.openxmlformats.org/officeDocument/2006/relationships/image" Target="../media/image1.emf"/><Relationship Id="rId4" Type="http://schemas.openxmlformats.org/officeDocument/2006/relationships/oleObject" Target="../embeddings/oleObject32.bin"/></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vmlDrawing" Target="../drawings/vmlDrawing33.vml"/><Relationship Id="rId5" Type="http://schemas.openxmlformats.org/officeDocument/2006/relationships/image" Target="../media/image1.emf"/><Relationship Id="rId4" Type="http://schemas.openxmlformats.org/officeDocument/2006/relationships/oleObject" Target="../embeddings/oleObject33.bin"/></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vmlDrawing" Target="../drawings/vmlDrawing34.vml"/><Relationship Id="rId5" Type="http://schemas.openxmlformats.org/officeDocument/2006/relationships/image" Target="../media/image1.emf"/><Relationship Id="rId4" Type="http://schemas.openxmlformats.org/officeDocument/2006/relationships/oleObject" Target="../embeddings/oleObject34.bin"/></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mlDrawing" Target="../drawings/vmlDrawing35.vml"/><Relationship Id="rId5" Type="http://schemas.openxmlformats.org/officeDocument/2006/relationships/image" Target="../media/image1.emf"/><Relationship Id="rId4" Type="http://schemas.openxmlformats.org/officeDocument/2006/relationships/oleObject" Target="../embeddings/oleObject35.bin"/></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vmlDrawing" Target="../drawings/vmlDrawing36.vml"/><Relationship Id="rId5" Type="http://schemas.openxmlformats.org/officeDocument/2006/relationships/image" Target="../media/image1.emf"/><Relationship Id="rId4" Type="http://schemas.openxmlformats.org/officeDocument/2006/relationships/oleObject" Target="../embeddings/oleObject36.bin"/></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vmlDrawing" Target="../drawings/vmlDrawing37.vml"/><Relationship Id="rId5" Type="http://schemas.openxmlformats.org/officeDocument/2006/relationships/image" Target="../media/image1.emf"/><Relationship Id="rId4" Type="http://schemas.openxmlformats.org/officeDocument/2006/relationships/oleObject" Target="../embeddings/oleObject37.bin"/></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mlDrawing" Target="../drawings/vmlDrawing38.vml"/><Relationship Id="rId5" Type="http://schemas.openxmlformats.org/officeDocument/2006/relationships/image" Target="../media/image1.emf"/><Relationship Id="rId4" Type="http://schemas.openxmlformats.org/officeDocument/2006/relationships/oleObject" Target="../embeddings/oleObject38.bin"/></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vmlDrawing" Target="../drawings/vmlDrawing39.vml"/><Relationship Id="rId5" Type="http://schemas.openxmlformats.org/officeDocument/2006/relationships/image" Target="../media/image1.emf"/><Relationship Id="rId4" Type="http://schemas.openxmlformats.org/officeDocument/2006/relationships/oleObject" Target="../embeddings/oleObject39.bin"/></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mlDrawing" Target="../drawings/vmlDrawing40.vml"/><Relationship Id="rId5" Type="http://schemas.openxmlformats.org/officeDocument/2006/relationships/image" Target="../media/image1.emf"/><Relationship Id="rId4" Type="http://schemas.openxmlformats.org/officeDocument/2006/relationships/oleObject" Target="../embeddings/oleObject40.bin"/></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vmlDrawing" Target="../drawings/vmlDrawing41.vml"/><Relationship Id="rId5" Type="http://schemas.openxmlformats.org/officeDocument/2006/relationships/image" Target="../media/image1.emf"/><Relationship Id="rId4" Type="http://schemas.openxmlformats.org/officeDocument/2006/relationships/oleObject" Target="../embeddings/oleObject41.bin"/></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vmlDrawing" Target="../drawings/vmlDrawing42.vml"/><Relationship Id="rId5" Type="http://schemas.openxmlformats.org/officeDocument/2006/relationships/image" Target="../media/image1.emf"/><Relationship Id="rId4" Type="http://schemas.openxmlformats.org/officeDocument/2006/relationships/oleObject" Target="../embeddings/oleObject42.bin"/></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vmlDrawing" Target="../drawings/vmlDrawing43.vml"/><Relationship Id="rId5" Type="http://schemas.openxmlformats.org/officeDocument/2006/relationships/image" Target="../media/image1.emf"/><Relationship Id="rId4" Type="http://schemas.openxmlformats.org/officeDocument/2006/relationships/oleObject" Target="../embeddings/oleObject43.bin"/></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vmlDrawing" Target="../drawings/vmlDrawing44.vml"/><Relationship Id="rId5" Type="http://schemas.openxmlformats.org/officeDocument/2006/relationships/image" Target="../media/image1.emf"/><Relationship Id="rId4" Type="http://schemas.openxmlformats.org/officeDocument/2006/relationships/oleObject" Target="../embeddings/oleObject44.bin"/></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vmlDrawing" Target="../drawings/vmlDrawing45.vml"/><Relationship Id="rId5" Type="http://schemas.openxmlformats.org/officeDocument/2006/relationships/image" Target="../media/image1.emf"/><Relationship Id="rId4" Type="http://schemas.openxmlformats.org/officeDocument/2006/relationships/oleObject" Target="../embeddings/oleObject45.bin"/></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vmlDrawing" Target="../drawings/vmlDrawing46.vml"/><Relationship Id="rId5" Type="http://schemas.openxmlformats.org/officeDocument/2006/relationships/image" Target="../media/image1.emf"/><Relationship Id="rId4" Type="http://schemas.openxmlformats.org/officeDocument/2006/relationships/oleObject" Target="../embeddings/oleObject46.bin"/></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vmlDrawing" Target="../drawings/vmlDrawing47.vml"/><Relationship Id="rId5" Type="http://schemas.openxmlformats.org/officeDocument/2006/relationships/image" Target="../media/image1.emf"/><Relationship Id="rId4" Type="http://schemas.openxmlformats.org/officeDocument/2006/relationships/oleObject" Target="../embeddings/oleObject47.bin"/></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vmlDrawing" Target="../drawings/vmlDrawing48.vml"/><Relationship Id="rId5" Type="http://schemas.openxmlformats.org/officeDocument/2006/relationships/image" Target="../media/image1.emf"/><Relationship Id="rId4" Type="http://schemas.openxmlformats.org/officeDocument/2006/relationships/oleObject" Target="../embeddings/oleObject48.bin"/></Relationships>
</file>

<file path=ppt/slides/_rels/slide52.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notesSlide" Target="../notesSlides/notesSlide45.xml"/><Relationship Id="rId7" Type="http://schemas.openxmlformats.org/officeDocument/2006/relationships/oleObject" Target="../embeddings/oleObject49.bin"/><Relationship Id="rId2" Type="http://schemas.openxmlformats.org/officeDocument/2006/relationships/slideLayout" Target="../slideLayouts/slideLayout7.xml"/><Relationship Id="rId1" Type="http://schemas.openxmlformats.org/officeDocument/2006/relationships/vmlDrawing" Target="../drawings/vmlDrawing49.vml"/><Relationship Id="rId6" Type="http://schemas.openxmlformats.org/officeDocument/2006/relationships/hyperlink" Target="http://www.victoria-climbie-inquiry.org.uk/" TargetMode="External"/><Relationship Id="rId5" Type="http://schemas.openxmlformats.org/officeDocument/2006/relationships/hyperlink" Target="http://new.wales.gov.uk/topics/childrenyoungpeople/publications/guidance/1297522?lang=en" TargetMode="External"/><Relationship Id="rId4" Type="http://schemas.openxmlformats.org/officeDocument/2006/relationships/hyperlink" Target="http://www.childreninwales.org.uk/areasofwork/safeguardingchildren/awcpprg/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rtlCol="0">
            <a:normAutofit/>
          </a:bodyPr>
          <a:lstStyle/>
          <a:p>
            <a:pPr fontAlgn="auto">
              <a:spcAft>
                <a:spcPts val="0"/>
              </a:spcAft>
              <a:buFont typeface="Arial" pitchFamily="34" charset="0"/>
              <a:buNone/>
              <a:defRPr/>
            </a:pPr>
            <a:endParaRPr lang="en-GB" dirty="0" smtClean="0"/>
          </a:p>
        </p:txBody>
      </p:sp>
      <p:graphicFrame>
        <p:nvGraphicFramePr>
          <p:cNvPr id="2054" name="Object 6"/>
          <p:cNvGraphicFramePr>
            <a:graphicFrameLocks noGrp="1" noChangeAspect="1"/>
          </p:cNvGraphicFramePr>
          <p:nvPr>
            <p:ph type="ctrTitle" idx="4294967295"/>
          </p:nvPr>
        </p:nvGraphicFramePr>
        <p:xfrm>
          <a:off x="2051050" y="692150"/>
          <a:ext cx="4897438" cy="4870450"/>
        </p:xfrm>
        <a:graphic>
          <a:graphicData uri="http://schemas.openxmlformats.org/presentationml/2006/ole">
            <mc:AlternateContent xmlns:mc="http://schemas.openxmlformats.org/markup-compatibility/2006">
              <mc:Choice xmlns:v="urn:schemas-microsoft-com:vml" Requires="v">
                <p:oleObj spid="_x0000_s2055" name="Acrobat Document" r:id="rId4" imgW="5657698" imgH="5629046" progId="AcroExch.Document.7">
                  <p:embed/>
                </p:oleObj>
              </mc:Choice>
              <mc:Fallback>
                <p:oleObj name="Acrobat Document" r:id="rId4" imgW="5657698" imgH="5629046" progId="AcroExch.Document.7">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692150"/>
                        <a:ext cx="4897438" cy="48704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itle 1"/>
          <p:cNvSpPr>
            <a:spLocks noGrp="1"/>
          </p:cNvSpPr>
          <p:nvPr>
            <p:ph type="ctrTitle"/>
          </p:nvPr>
        </p:nvSpPr>
        <p:spPr>
          <a:xfrm>
            <a:off x="685800" y="714375"/>
            <a:ext cx="7772400" cy="1000125"/>
          </a:xfrm>
        </p:spPr>
        <p:txBody>
          <a:bodyPr/>
          <a:lstStyle/>
          <a:p>
            <a:r>
              <a:rPr lang="en-GB" sz="4800" smtClean="0">
                <a:latin typeface="Arial" charset="0"/>
              </a:rPr>
              <a:t>Welcome &amp; Housekeeping</a:t>
            </a:r>
          </a:p>
        </p:txBody>
      </p:sp>
      <p:sp>
        <p:nvSpPr>
          <p:cNvPr id="6" name="Subtitle 5"/>
          <p:cNvSpPr>
            <a:spLocks noGrp="1"/>
          </p:cNvSpPr>
          <p:nvPr>
            <p:ph type="subTitle" idx="1"/>
          </p:nvPr>
        </p:nvSpPr>
        <p:spPr>
          <a:xfrm>
            <a:off x="1371600" y="1844675"/>
            <a:ext cx="6400800" cy="3794125"/>
          </a:xfrm>
        </p:spPr>
        <p:txBody>
          <a:bodyPr/>
          <a:lstStyle/>
          <a:p>
            <a:pPr marL="742950" lvl="1" indent="-285750" algn="l">
              <a:buFont typeface="Wingdings" pitchFamily="2" charset="2"/>
              <a:buChar char="v"/>
            </a:pPr>
            <a:r>
              <a:rPr lang="en-GB" sz="3600" smtClean="0">
                <a:solidFill>
                  <a:schemeClr val="tx1"/>
                </a:solidFill>
                <a:latin typeface="Arial" charset="0"/>
              </a:rPr>
              <a:t>Fire</a:t>
            </a:r>
          </a:p>
          <a:p>
            <a:pPr marL="742950" lvl="1" indent="-285750" algn="l">
              <a:buFont typeface="Wingdings" pitchFamily="2" charset="2"/>
              <a:buChar char="v"/>
            </a:pPr>
            <a:r>
              <a:rPr lang="en-GB" sz="3600" smtClean="0">
                <a:solidFill>
                  <a:schemeClr val="tx1"/>
                </a:solidFill>
                <a:latin typeface="Arial" charset="0"/>
              </a:rPr>
              <a:t>Toilets</a:t>
            </a:r>
          </a:p>
          <a:p>
            <a:pPr marL="742950" lvl="1" indent="-285750" algn="l">
              <a:buFont typeface="Wingdings" pitchFamily="2" charset="2"/>
              <a:buChar char="v"/>
            </a:pPr>
            <a:r>
              <a:rPr lang="en-GB" sz="3600" smtClean="0">
                <a:solidFill>
                  <a:schemeClr val="tx1"/>
                </a:solidFill>
                <a:latin typeface="Arial" charset="0"/>
              </a:rPr>
              <a:t>Refreshments</a:t>
            </a:r>
          </a:p>
          <a:p>
            <a:pPr marL="742950" lvl="1" indent="-285750" algn="l">
              <a:buFont typeface="Wingdings" pitchFamily="2" charset="2"/>
              <a:buChar char="v"/>
            </a:pPr>
            <a:r>
              <a:rPr lang="en-GB" sz="3600" smtClean="0">
                <a:solidFill>
                  <a:schemeClr val="tx1"/>
                </a:solidFill>
                <a:latin typeface="Arial" charset="0"/>
              </a:rPr>
              <a:t>Telephones</a:t>
            </a:r>
          </a:p>
          <a:p>
            <a:pPr marL="742950" lvl="1" indent="-285750" algn="l">
              <a:buFont typeface="Wingdings" pitchFamily="2" charset="2"/>
              <a:buChar char="v"/>
            </a:pPr>
            <a:r>
              <a:rPr lang="en-GB" sz="3600" smtClean="0">
                <a:solidFill>
                  <a:schemeClr val="tx1"/>
                </a:solidFill>
                <a:latin typeface="Arial" charset="0"/>
              </a:rPr>
              <a:t>Messages</a:t>
            </a:r>
          </a:p>
          <a:p>
            <a:pPr marL="742950" lvl="1" indent="-285750" algn="l">
              <a:buFont typeface="Wingdings" pitchFamily="2" charset="2"/>
              <a:buChar char="v"/>
            </a:pPr>
            <a:r>
              <a:rPr lang="en-GB" sz="3600" smtClean="0">
                <a:solidFill>
                  <a:schemeClr val="tx1"/>
                </a:solidFill>
                <a:latin typeface="Arial" charset="0"/>
              </a:rPr>
              <a:t>Smoking</a:t>
            </a:r>
          </a:p>
        </p:txBody>
      </p:sp>
      <p:graphicFrame>
        <p:nvGraphicFramePr>
          <p:cNvPr id="3078" name="Object 6"/>
          <p:cNvGraphicFramePr>
            <a:graphicFrameLocks noChangeAspect="1"/>
          </p:cNvGraphicFramePr>
          <p:nvPr/>
        </p:nvGraphicFramePr>
        <p:xfrm>
          <a:off x="7596188" y="5157788"/>
          <a:ext cx="1116012" cy="1104900"/>
        </p:xfrm>
        <a:graphic>
          <a:graphicData uri="http://schemas.openxmlformats.org/presentationml/2006/ole">
            <mc:AlternateContent xmlns:mc="http://schemas.openxmlformats.org/markup-compatibility/2006">
              <mc:Choice xmlns:v="urn:schemas-microsoft-com:vml" Requires="v">
                <p:oleObj spid="_x0000_s3079" name="Acrobat Document" r:id="rId4" imgW="5657698" imgH="5629046" progId="AcroExch.Document.7">
                  <p:embed/>
                </p:oleObj>
              </mc:Choice>
              <mc:Fallback>
                <p:oleObj name="Acrobat Document" r:id="rId4" imgW="5657698" imgH="5629046" progId="AcroExch.Document.7">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5157788"/>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itle 1"/>
          <p:cNvSpPr>
            <a:spLocks noGrp="1"/>
          </p:cNvSpPr>
          <p:nvPr>
            <p:ph type="ctrTitle"/>
          </p:nvPr>
        </p:nvSpPr>
        <p:spPr>
          <a:xfrm>
            <a:off x="611188" y="1268413"/>
            <a:ext cx="7772400" cy="1000125"/>
          </a:xfrm>
        </p:spPr>
        <p:txBody>
          <a:bodyPr/>
          <a:lstStyle/>
          <a:p>
            <a:r>
              <a:rPr lang="en-GB" sz="5400" smtClean="0">
                <a:latin typeface="Arial" charset="0"/>
              </a:rPr>
              <a:t>Safeguarding Children –</a:t>
            </a:r>
            <a:br>
              <a:rPr lang="en-GB" sz="5400" smtClean="0">
                <a:latin typeface="Arial" charset="0"/>
              </a:rPr>
            </a:br>
            <a:r>
              <a:rPr lang="en-GB" sz="5400" smtClean="0">
                <a:latin typeface="Arial" charset="0"/>
              </a:rPr>
              <a:t>Everybody’s Business</a:t>
            </a:r>
          </a:p>
        </p:txBody>
      </p:sp>
      <p:sp>
        <p:nvSpPr>
          <p:cNvPr id="6" name="Subtitle 5"/>
          <p:cNvSpPr>
            <a:spLocks noGrp="1"/>
          </p:cNvSpPr>
          <p:nvPr>
            <p:ph type="subTitle" idx="1"/>
          </p:nvPr>
        </p:nvSpPr>
        <p:spPr/>
        <p:txBody>
          <a:bodyPr/>
          <a:lstStyle/>
          <a:p>
            <a:r>
              <a:rPr lang="en-GB" sz="5400" smtClean="0">
                <a:solidFill>
                  <a:schemeClr val="tx1"/>
                </a:solidFill>
                <a:latin typeface="Arial" charset="0"/>
              </a:rPr>
              <a:t>Tier 1</a:t>
            </a:r>
          </a:p>
        </p:txBody>
      </p:sp>
      <p:graphicFrame>
        <p:nvGraphicFramePr>
          <p:cNvPr id="4102" name="Object 6"/>
          <p:cNvGraphicFramePr>
            <a:graphicFrameLocks noChangeAspect="1"/>
          </p:cNvGraphicFramePr>
          <p:nvPr/>
        </p:nvGraphicFramePr>
        <p:xfrm>
          <a:off x="6804025" y="4441825"/>
          <a:ext cx="1620838" cy="1604963"/>
        </p:xfrm>
        <a:graphic>
          <a:graphicData uri="http://schemas.openxmlformats.org/presentationml/2006/ole">
            <mc:AlternateContent xmlns:mc="http://schemas.openxmlformats.org/markup-compatibility/2006">
              <mc:Choice xmlns:v="urn:schemas-microsoft-com:vml" Requires="v">
                <p:oleObj spid="_x0000_s4103" name="Acrobat Document" r:id="rId3" imgW="5657698" imgH="5629046" progId="AcroExch.Document.7">
                  <p:embed/>
                </p:oleObj>
              </mc:Choice>
              <mc:Fallback>
                <p:oleObj name="Acrobat Document" r:id="rId3" imgW="5657698" imgH="5629046" progId="AcroExch.Document.7">
                  <p:embed/>
                  <p:pic>
                    <p:nvPicPr>
                      <p:cNvPr id="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025" y="4441825"/>
                        <a:ext cx="1620838" cy="1604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ctrTitle"/>
          </p:nvPr>
        </p:nvSpPr>
        <p:spPr>
          <a:xfrm>
            <a:off x="685800" y="714375"/>
            <a:ext cx="7772400" cy="1000125"/>
          </a:xfrm>
        </p:spPr>
        <p:txBody>
          <a:bodyPr/>
          <a:lstStyle/>
          <a:p>
            <a:r>
              <a:rPr lang="en-GB" sz="5400" smtClean="0">
                <a:latin typeface="Arial" charset="0"/>
              </a:rPr>
              <a:t>Aim</a:t>
            </a:r>
          </a:p>
        </p:txBody>
      </p:sp>
      <p:sp>
        <p:nvSpPr>
          <p:cNvPr id="6" name="Subtitle 5"/>
          <p:cNvSpPr>
            <a:spLocks noGrp="1"/>
          </p:cNvSpPr>
          <p:nvPr>
            <p:ph type="subTitle" idx="1"/>
          </p:nvPr>
        </p:nvSpPr>
        <p:spPr>
          <a:xfrm>
            <a:off x="468313" y="2565400"/>
            <a:ext cx="7991475" cy="2879725"/>
          </a:xfrm>
        </p:spPr>
        <p:txBody>
          <a:bodyPr/>
          <a:lstStyle/>
          <a:p>
            <a:pPr>
              <a:lnSpc>
                <a:spcPct val="80000"/>
              </a:lnSpc>
            </a:pPr>
            <a:r>
              <a:rPr lang="en-GB" sz="4400" smtClean="0">
                <a:solidFill>
                  <a:schemeClr val="tx1"/>
                </a:solidFill>
                <a:latin typeface="Arial" charset="0"/>
              </a:rPr>
              <a:t>To develop awareness and the ability to act upon concerns about the safety and welfare of children and young people.</a:t>
            </a:r>
          </a:p>
        </p:txBody>
      </p:sp>
      <p:graphicFrame>
        <p:nvGraphicFramePr>
          <p:cNvPr id="5126" name="Object 6"/>
          <p:cNvGraphicFramePr>
            <a:graphicFrameLocks noChangeAspect="1"/>
          </p:cNvGraphicFramePr>
          <p:nvPr/>
        </p:nvGraphicFramePr>
        <p:xfrm>
          <a:off x="6948488" y="195263"/>
          <a:ext cx="1763712" cy="1746250"/>
        </p:xfrm>
        <a:graphic>
          <a:graphicData uri="http://schemas.openxmlformats.org/presentationml/2006/ole">
            <mc:AlternateContent xmlns:mc="http://schemas.openxmlformats.org/markup-compatibility/2006">
              <mc:Choice xmlns:v="urn:schemas-microsoft-com:vml" Requires="v">
                <p:oleObj spid="_x0000_s5127" name="Acrobat Document" r:id="rId4" imgW="5657698" imgH="5629046" progId="AcroExch.Document.7">
                  <p:embed/>
                </p:oleObj>
              </mc:Choice>
              <mc:Fallback>
                <p:oleObj name="Acrobat Document" r:id="rId4" imgW="5657698" imgH="5629046" progId="AcroExch.Document.7">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8488" y="195263"/>
                        <a:ext cx="1763712" cy="1746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p:cNvSpPr>
            <a:spLocks noGrp="1"/>
          </p:cNvSpPr>
          <p:nvPr>
            <p:ph type="ctrTitle"/>
          </p:nvPr>
        </p:nvSpPr>
        <p:spPr>
          <a:xfrm>
            <a:off x="685800" y="714375"/>
            <a:ext cx="7772400" cy="1000125"/>
          </a:xfrm>
        </p:spPr>
        <p:txBody>
          <a:bodyPr/>
          <a:lstStyle/>
          <a:p>
            <a:r>
              <a:rPr lang="en-GB" sz="4800" smtClean="0">
                <a:latin typeface="Arial" charset="0"/>
              </a:rPr>
              <a:t>Learning Outcomes</a:t>
            </a:r>
          </a:p>
        </p:txBody>
      </p:sp>
      <p:sp>
        <p:nvSpPr>
          <p:cNvPr id="6" name="Subtitle 5"/>
          <p:cNvSpPr>
            <a:spLocks noGrp="1"/>
          </p:cNvSpPr>
          <p:nvPr>
            <p:ph type="subTitle" idx="1"/>
          </p:nvPr>
        </p:nvSpPr>
        <p:spPr>
          <a:xfrm>
            <a:off x="827088" y="1773238"/>
            <a:ext cx="7705725" cy="3794125"/>
          </a:xfrm>
        </p:spPr>
        <p:txBody>
          <a:bodyPr/>
          <a:lstStyle/>
          <a:p>
            <a:pPr algn="l">
              <a:lnSpc>
                <a:spcPct val="90000"/>
              </a:lnSpc>
            </a:pPr>
            <a:r>
              <a:rPr lang="en-GB" sz="3600" smtClean="0">
                <a:solidFill>
                  <a:schemeClr val="tx1"/>
                </a:solidFill>
                <a:latin typeface="Arial" charset="0"/>
              </a:rPr>
              <a:t>By the end of the training you will be aware of:</a:t>
            </a:r>
          </a:p>
          <a:p>
            <a:pPr algn="l">
              <a:lnSpc>
                <a:spcPct val="90000"/>
              </a:lnSpc>
            </a:pPr>
            <a:r>
              <a:rPr lang="en-GB" sz="3600" smtClean="0">
                <a:solidFill>
                  <a:schemeClr val="tx1"/>
                </a:solidFill>
                <a:latin typeface="Arial" charset="0"/>
              </a:rPr>
              <a:t>How to report your concerns about children in order to safeguard and promote the welfare of children;</a:t>
            </a:r>
          </a:p>
          <a:p>
            <a:pPr algn="l">
              <a:lnSpc>
                <a:spcPct val="90000"/>
              </a:lnSpc>
            </a:pPr>
            <a:r>
              <a:rPr lang="en-GB" sz="3600" smtClean="0">
                <a:solidFill>
                  <a:schemeClr val="tx1"/>
                </a:solidFill>
                <a:latin typeface="Arial" charset="0"/>
              </a:rPr>
              <a:t>What will happen once you have informed someone about those concerns.</a:t>
            </a:r>
          </a:p>
        </p:txBody>
      </p:sp>
      <p:graphicFrame>
        <p:nvGraphicFramePr>
          <p:cNvPr id="6150" name="Object 6"/>
          <p:cNvGraphicFramePr>
            <a:graphicFrameLocks noChangeAspect="1"/>
          </p:cNvGraphicFramePr>
          <p:nvPr/>
        </p:nvGraphicFramePr>
        <p:xfrm>
          <a:off x="7596188" y="333375"/>
          <a:ext cx="1116012" cy="1104900"/>
        </p:xfrm>
        <a:graphic>
          <a:graphicData uri="http://schemas.openxmlformats.org/presentationml/2006/ole">
            <mc:AlternateContent xmlns:mc="http://schemas.openxmlformats.org/markup-compatibility/2006">
              <mc:Choice xmlns:v="urn:schemas-microsoft-com:vml" Requires="v">
                <p:oleObj spid="_x0000_s6151" name="Acrobat Document" r:id="rId3" imgW="5657698" imgH="5629046" progId="AcroExch.Document.7">
                  <p:embed/>
                </p:oleObj>
              </mc:Choice>
              <mc:Fallback>
                <p:oleObj name="Acrobat Document" r:id="rId3" imgW="5657698" imgH="5629046" progId="AcroExch.Document.7">
                  <p:embed/>
                  <p:pic>
                    <p:nvPicPr>
                      <p:cNvPr id="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188" y="333375"/>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p:cNvSpPr>
            <a:spLocks noGrp="1"/>
          </p:cNvSpPr>
          <p:nvPr>
            <p:ph type="ctrTitle" idx="4294967295"/>
          </p:nvPr>
        </p:nvSpPr>
        <p:spPr>
          <a:xfrm>
            <a:off x="684213" y="404813"/>
            <a:ext cx="7772400" cy="1000125"/>
          </a:xfrm>
        </p:spPr>
        <p:txBody>
          <a:bodyPr/>
          <a:lstStyle/>
          <a:p>
            <a:r>
              <a:rPr lang="en-GB" smtClean="0">
                <a:latin typeface="Arial" charset="0"/>
              </a:rPr>
              <a:t>Learning Outcomes</a:t>
            </a:r>
          </a:p>
        </p:txBody>
      </p:sp>
      <p:sp>
        <p:nvSpPr>
          <p:cNvPr id="6" name="Subtitle 5"/>
          <p:cNvSpPr>
            <a:spLocks noGrp="1"/>
          </p:cNvSpPr>
          <p:nvPr>
            <p:ph type="subTitle" idx="4294967295"/>
          </p:nvPr>
        </p:nvSpPr>
        <p:spPr>
          <a:xfrm>
            <a:off x="827088" y="1412875"/>
            <a:ext cx="7705725" cy="3794125"/>
          </a:xfrm>
        </p:spPr>
        <p:txBody>
          <a:bodyPr/>
          <a:lstStyle/>
          <a:p>
            <a:pPr marL="0" indent="0">
              <a:lnSpc>
                <a:spcPct val="90000"/>
              </a:lnSpc>
              <a:buFont typeface="Arial" charset="0"/>
              <a:buNone/>
            </a:pPr>
            <a:r>
              <a:rPr lang="en-GB" smtClean="0">
                <a:latin typeface="Arial" charset="0"/>
              </a:rPr>
              <a:t>Understand the further contribution you may be asked or expected to make regarding the processes described in </a:t>
            </a:r>
            <a:r>
              <a:rPr lang="en-GB" i="1" smtClean="0">
                <a:latin typeface="Arial" charset="0"/>
              </a:rPr>
              <a:t>Safeguarding Children: Working Together under the Children Act 2004 </a:t>
            </a:r>
            <a:r>
              <a:rPr lang="en-GB" smtClean="0">
                <a:latin typeface="Arial" charset="0"/>
              </a:rPr>
              <a:t>and </a:t>
            </a:r>
            <a:r>
              <a:rPr lang="en-GB" i="1" smtClean="0">
                <a:latin typeface="Arial" charset="0"/>
              </a:rPr>
              <a:t>All Wales Child Protection Procedures 2008, </a:t>
            </a:r>
            <a:r>
              <a:rPr lang="en-GB" smtClean="0">
                <a:latin typeface="Arial" charset="0"/>
              </a:rPr>
              <a:t>including how to share information.</a:t>
            </a:r>
          </a:p>
          <a:p>
            <a:pPr marL="0" indent="0">
              <a:lnSpc>
                <a:spcPct val="90000"/>
              </a:lnSpc>
              <a:buFont typeface="Arial" charset="0"/>
              <a:buNone/>
            </a:pPr>
            <a:r>
              <a:rPr lang="en-GB" smtClean="0">
                <a:latin typeface="Arial" charset="0"/>
              </a:rPr>
              <a:t>Some basic information and background about the legislative framework within which the welfare of children is safeguarded and promoted.</a:t>
            </a:r>
          </a:p>
        </p:txBody>
      </p:sp>
      <p:graphicFrame>
        <p:nvGraphicFramePr>
          <p:cNvPr id="19461" name="Object 5"/>
          <p:cNvGraphicFramePr>
            <a:graphicFrameLocks noChangeAspect="1"/>
          </p:cNvGraphicFramePr>
          <p:nvPr/>
        </p:nvGraphicFramePr>
        <p:xfrm>
          <a:off x="7596188" y="188913"/>
          <a:ext cx="1116012" cy="1104900"/>
        </p:xfrm>
        <a:graphic>
          <a:graphicData uri="http://schemas.openxmlformats.org/presentationml/2006/ole">
            <mc:AlternateContent xmlns:mc="http://schemas.openxmlformats.org/markup-compatibility/2006">
              <mc:Choice xmlns:v="urn:schemas-microsoft-com:vml" Requires="v">
                <p:oleObj spid="_x0000_s19462" name="Acrobat Document" r:id="rId3" imgW="5657698" imgH="5629046" progId="AcroExch.Document.7">
                  <p:embed/>
                </p:oleObj>
              </mc:Choice>
              <mc:Fallback>
                <p:oleObj name="Acrobat Document" r:id="rId3" imgW="5657698" imgH="5629046" progId="AcroExch.Document.7">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188" y="18891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1"/>
          <p:cNvSpPr>
            <a:spLocks noGrp="1"/>
          </p:cNvSpPr>
          <p:nvPr>
            <p:ph type="ctrTitle"/>
          </p:nvPr>
        </p:nvSpPr>
        <p:spPr>
          <a:xfrm>
            <a:off x="685800" y="714375"/>
            <a:ext cx="7772400" cy="1000125"/>
          </a:xfrm>
        </p:spPr>
        <p:txBody>
          <a:bodyPr/>
          <a:lstStyle/>
          <a:p>
            <a:r>
              <a:rPr lang="en-GB" smtClean="0">
                <a:latin typeface="Arial" charset="0"/>
              </a:rPr>
              <a:t>Introductions</a:t>
            </a:r>
          </a:p>
        </p:txBody>
      </p:sp>
      <p:sp>
        <p:nvSpPr>
          <p:cNvPr id="6" name="Subtitle 5"/>
          <p:cNvSpPr>
            <a:spLocks noGrp="1"/>
          </p:cNvSpPr>
          <p:nvPr>
            <p:ph type="subTitle" idx="1"/>
          </p:nvPr>
        </p:nvSpPr>
        <p:spPr>
          <a:xfrm>
            <a:off x="1371600" y="1700213"/>
            <a:ext cx="6400800" cy="3938587"/>
          </a:xfrm>
        </p:spPr>
        <p:txBody>
          <a:bodyPr/>
          <a:lstStyle/>
          <a:p>
            <a:r>
              <a:rPr lang="en-GB" sz="4400" smtClean="0">
                <a:solidFill>
                  <a:schemeClr val="tx1"/>
                </a:solidFill>
                <a:latin typeface="Arial" charset="0"/>
              </a:rPr>
              <a:t>And Engagement</a:t>
            </a:r>
          </a:p>
        </p:txBody>
      </p:sp>
      <p:graphicFrame>
        <p:nvGraphicFramePr>
          <p:cNvPr id="7174" name="Object 6"/>
          <p:cNvGraphicFramePr>
            <a:graphicFrameLocks noChangeAspect="1"/>
          </p:cNvGraphicFramePr>
          <p:nvPr/>
        </p:nvGraphicFramePr>
        <p:xfrm>
          <a:off x="3132138" y="2859088"/>
          <a:ext cx="3168650" cy="3136900"/>
        </p:xfrm>
        <a:graphic>
          <a:graphicData uri="http://schemas.openxmlformats.org/presentationml/2006/ole">
            <mc:AlternateContent xmlns:mc="http://schemas.openxmlformats.org/markup-compatibility/2006">
              <mc:Choice xmlns:v="urn:schemas-microsoft-com:vml" Requires="v">
                <p:oleObj spid="_x0000_s7175" name="Acrobat Document" r:id="rId4" imgW="5657698" imgH="5629046" progId="AcroExch.Document.7">
                  <p:embed/>
                </p:oleObj>
              </mc:Choice>
              <mc:Fallback>
                <p:oleObj name="Acrobat Document" r:id="rId4" imgW="5657698" imgH="5629046" progId="AcroExch.Document.7">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2138" y="2859088"/>
                        <a:ext cx="3168650" cy="3136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539750" y="908050"/>
            <a:ext cx="7993063" cy="5327650"/>
          </a:xfrm>
        </p:spPr>
        <p:txBody>
          <a:bodyPr/>
          <a:lstStyle/>
          <a:p>
            <a:pPr marL="0" indent="0">
              <a:lnSpc>
                <a:spcPct val="90000"/>
              </a:lnSpc>
              <a:buClr>
                <a:schemeClr val="folHlink"/>
              </a:buClr>
              <a:buFont typeface="Wingdings" pitchFamily="2" charset="2"/>
              <a:buChar char="q"/>
            </a:pPr>
            <a:r>
              <a:rPr lang="en-GB" sz="2800" smtClean="0">
                <a:solidFill>
                  <a:srgbClr val="898989"/>
                </a:solidFill>
              </a:rPr>
              <a:t>  </a:t>
            </a:r>
            <a:r>
              <a:rPr lang="en-GB" smtClean="0">
                <a:latin typeface="Arial" charset="0"/>
              </a:rPr>
              <a:t>some issues around safeguarding children are unpleasant and emotive.</a:t>
            </a:r>
          </a:p>
          <a:p>
            <a:pPr marL="0" indent="0">
              <a:lnSpc>
                <a:spcPct val="90000"/>
              </a:lnSpc>
              <a:buClr>
                <a:schemeClr val="folHlink"/>
              </a:buClr>
              <a:buFont typeface="Wingdings" pitchFamily="2" charset="2"/>
              <a:buChar char="q"/>
            </a:pPr>
            <a:r>
              <a:rPr lang="en-GB" smtClean="0">
                <a:latin typeface="Arial" charset="0"/>
              </a:rPr>
              <a:t>  if at any point anyone feels uncomfortable please feel free to leave the room</a:t>
            </a:r>
          </a:p>
          <a:p>
            <a:pPr marL="0" indent="0">
              <a:lnSpc>
                <a:spcPct val="90000"/>
              </a:lnSpc>
              <a:buClr>
                <a:schemeClr val="folHlink"/>
              </a:buClr>
              <a:buFont typeface="Wingdings" pitchFamily="2" charset="2"/>
              <a:buChar char="q"/>
            </a:pPr>
            <a:r>
              <a:rPr lang="en-GB" smtClean="0">
                <a:latin typeface="Arial" charset="0"/>
              </a:rPr>
              <a:t>  it is not a safe environment to discuss personal issues during the training or workshop sessions.</a:t>
            </a:r>
          </a:p>
          <a:p>
            <a:pPr marL="0" indent="0">
              <a:lnSpc>
                <a:spcPct val="90000"/>
              </a:lnSpc>
              <a:buClr>
                <a:schemeClr val="folHlink"/>
              </a:buClr>
              <a:buFont typeface="Wingdings" pitchFamily="2" charset="2"/>
              <a:buChar char="q"/>
            </a:pPr>
            <a:r>
              <a:rPr lang="en-GB" smtClean="0">
                <a:latin typeface="Arial" charset="0"/>
              </a:rPr>
              <a:t>Please discuss any personal issues with a trainer outside the training session at an appropriate time.</a:t>
            </a:r>
          </a:p>
        </p:txBody>
      </p:sp>
      <p:graphicFrame>
        <p:nvGraphicFramePr>
          <p:cNvPr id="20485" name="Object 5"/>
          <p:cNvGraphicFramePr>
            <a:graphicFrameLocks noChangeAspect="1"/>
          </p:cNvGraphicFramePr>
          <p:nvPr/>
        </p:nvGraphicFramePr>
        <p:xfrm>
          <a:off x="7596188" y="836613"/>
          <a:ext cx="1116012" cy="1104900"/>
        </p:xfrm>
        <a:graphic>
          <a:graphicData uri="http://schemas.openxmlformats.org/presentationml/2006/ole">
            <mc:AlternateContent xmlns:mc="http://schemas.openxmlformats.org/markup-compatibility/2006">
              <mc:Choice xmlns:v="urn:schemas-microsoft-com:vml" Requires="v">
                <p:oleObj spid="_x0000_s2048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83661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1258888" y="2060575"/>
            <a:ext cx="6400800" cy="2808288"/>
          </a:xfrm>
        </p:spPr>
        <p:txBody>
          <a:bodyPr/>
          <a:lstStyle/>
          <a:p>
            <a:pPr marL="0" indent="0" algn="ctr">
              <a:lnSpc>
                <a:spcPct val="90000"/>
              </a:lnSpc>
              <a:buFont typeface="Arial" charset="0"/>
              <a:buNone/>
            </a:pPr>
            <a:endParaRPr lang="en-GB" sz="5400" smtClean="0">
              <a:latin typeface="Arial" charset="0"/>
            </a:endParaRPr>
          </a:p>
          <a:p>
            <a:pPr marL="0" indent="0" algn="ctr">
              <a:lnSpc>
                <a:spcPct val="90000"/>
              </a:lnSpc>
              <a:buFont typeface="Arial" charset="0"/>
              <a:buNone/>
            </a:pPr>
            <a:endParaRPr lang="en-GB" sz="5400" smtClean="0">
              <a:latin typeface="Arial" charset="0"/>
            </a:endParaRPr>
          </a:p>
          <a:p>
            <a:pPr marL="0" indent="0" algn="ctr">
              <a:lnSpc>
                <a:spcPct val="90000"/>
              </a:lnSpc>
              <a:buFont typeface="Arial" charset="0"/>
              <a:buNone/>
            </a:pPr>
            <a:r>
              <a:rPr lang="en-GB" sz="5400" smtClean="0">
                <a:latin typeface="Arial" charset="0"/>
              </a:rPr>
              <a:t>Why are we here?</a:t>
            </a:r>
          </a:p>
        </p:txBody>
      </p:sp>
      <p:graphicFrame>
        <p:nvGraphicFramePr>
          <p:cNvPr id="21509" name="Object 5"/>
          <p:cNvGraphicFramePr>
            <a:graphicFrameLocks noChangeAspect="1"/>
          </p:cNvGraphicFramePr>
          <p:nvPr/>
        </p:nvGraphicFramePr>
        <p:xfrm>
          <a:off x="3348038" y="476250"/>
          <a:ext cx="2089150" cy="2070100"/>
        </p:xfrm>
        <a:graphic>
          <a:graphicData uri="http://schemas.openxmlformats.org/presentationml/2006/ole">
            <mc:AlternateContent xmlns:mc="http://schemas.openxmlformats.org/markup-compatibility/2006">
              <mc:Choice xmlns:v="urn:schemas-microsoft-com:vml" Requires="v">
                <p:oleObj spid="_x0000_s21510" name="Acrobat Document" r:id="rId3" imgW="5657698" imgH="5629046" progId="AcroExch.Document.7">
                  <p:embed/>
                </p:oleObj>
              </mc:Choice>
              <mc:Fallback>
                <p:oleObj name="Acrobat Document" r:id="rId3" imgW="5657698" imgH="5629046" progId="AcroExch.Document.7">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8038" y="476250"/>
                        <a:ext cx="2089150" cy="20701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itle 1"/>
          <p:cNvSpPr>
            <a:spLocks noGrp="1"/>
          </p:cNvSpPr>
          <p:nvPr>
            <p:ph type="ctrTitle" idx="4294967295"/>
          </p:nvPr>
        </p:nvSpPr>
        <p:spPr>
          <a:xfrm>
            <a:off x="323850" y="714375"/>
            <a:ext cx="8569325" cy="1000125"/>
          </a:xfrm>
        </p:spPr>
        <p:txBody>
          <a:bodyPr/>
          <a:lstStyle/>
          <a:p>
            <a:r>
              <a:rPr lang="en-GB" sz="4000" smtClean="0">
                <a:latin typeface="Arial" charset="0"/>
              </a:rPr>
              <a:t>Victoria Climbi</a:t>
            </a:r>
            <a:r>
              <a:rPr lang="en-GB" sz="4000" smtClean="0">
                <a:latin typeface="Arial" charset="0"/>
                <a:cs typeface="Arial" charset="0"/>
              </a:rPr>
              <a:t>é – born 02.11.1991</a:t>
            </a:r>
            <a:br>
              <a:rPr lang="en-GB" sz="4000" smtClean="0">
                <a:latin typeface="Arial" charset="0"/>
                <a:cs typeface="Arial" charset="0"/>
              </a:rPr>
            </a:br>
            <a:r>
              <a:rPr lang="en-GB" sz="4000" smtClean="0">
                <a:latin typeface="Arial" charset="0"/>
                <a:cs typeface="Arial" charset="0"/>
              </a:rPr>
              <a:t>			      died 25.02.2000</a:t>
            </a:r>
          </a:p>
        </p:txBody>
      </p:sp>
      <p:sp>
        <p:nvSpPr>
          <p:cNvPr id="6" name="Subtitle 5"/>
          <p:cNvSpPr>
            <a:spLocks noGrp="1"/>
          </p:cNvSpPr>
          <p:nvPr>
            <p:ph type="subTitle" idx="4294967295"/>
          </p:nvPr>
        </p:nvSpPr>
        <p:spPr>
          <a:xfrm>
            <a:off x="1331913" y="2565400"/>
            <a:ext cx="6400800" cy="1752600"/>
          </a:xfrm>
        </p:spPr>
        <p:txBody>
          <a:bodyPr rtlCol="0">
            <a:normAutofit/>
          </a:bodyPr>
          <a:lstStyle/>
          <a:p>
            <a:pPr marL="0" indent="0" algn="ctr" fontAlgn="auto">
              <a:spcAft>
                <a:spcPts val="0"/>
              </a:spcAft>
              <a:buFont typeface="Arial" pitchFamily="34" charset="0"/>
              <a:buNone/>
              <a:defRPr/>
            </a:pPr>
            <a:endParaRPr lang="en-GB" dirty="0" smtClean="0">
              <a:solidFill>
                <a:schemeClr val="tx1">
                  <a:tint val="75000"/>
                </a:schemeClr>
              </a:solidFill>
            </a:endParaRPr>
          </a:p>
        </p:txBody>
      </p:sp>
      <p:pic>
        <p:nvPicPr>
          <p:cNvPr id="22533" name="Picture 5" descr="victoriaclimbie"/>
          <p:cNvPicPr>
            <a:picLocks noChangeAspect="1" noChangeArrowheads="1"/>
          </p:cNvPicPr>
          <p:nvPr/>
        </p:nvPicPr>
        <p:blipFill>
          <a:blip r:embed="rId3" cstate="print"/>
          <a:srcRect/>
          <a:stretch>
            <a:fillRect/>
          </a:stretch>
        </p:blipFill>
        <p:spPr bwMode="auto">
          <a:xfrm>
            <a:off x="1835150" y="2060575"/>
            <a:ext cx="5472113" cy="4321175"/>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1"/>
          <p:cNvSpPr>
            <a:spLocks noGrp="1"/>
          </p:cNvSpPr>
          <p:nvPr>
            <p:ph type="ctrTitle" idx="4294967295"/>
          </p:nvPr>
        </p:nvSpPr>
        <p:spPr>
          <a:xfrm>
            <a:off x="684213" y="476250"/>
            <a:ext cx="7772400" cy="1000125"/>
          </a:xfrm>
        </p:spPr>
        <p:txBody>
          <a:bodyPr/>
          <a:lstStyle/>
          <a:p>
            <a:r>
              <a:rPr lang="en-GB" smtClean="0">
                <a:solidFill>
                  <a:schemeClr val="hlink"/>
                </a:solidFill>
                <a:latin typeface="Arial" charset="0"/>
              </a:rPr>
              <a:t>Victoria’s Story</a:t>
            </a:r>
          </a:p>
        </p:txBody>
      </p:sp>
      <p:sp>
        <p:nvSpPr>
          <p:cNvPr id="6" name="Subtitle 5"/>
          <p:cNvSpPr>
            <a:spLocks noGrp="1"/>
          </p:cNvSpPr>
          <p:nvPr>
            <p:ph type="subTitle" idx="4294967295"/>
          </p:nvPr>
        </p:nvSpPr>
        <p:spPr>
          <a:xfrm>
            <a:off x="611188" y="1412875"/>
            <a:ext cx="7920037" cy="4679950"/>
          </a:xfrm>
        </p:spPr>
        <p:txBody>
          <a:bodyPr/>
          <a:lstStyle/>
          <a:p>
            <a:pPr marL="0" indent="0">
              <a:lnSpc>
                <a:spcPct val="90000"/>
              </a:lnSpc>
              <a:buFont typeface="Arial" charset="0"/>
              <a:buNone/>
            </a:pPr>
            <a:r>
              <a:rPr lang="en-GB" sz="2800" smtClean="0">
                <a:latin typeface="Arial" charset="0"/>
              </a:rPr>
              <a:t>Victoria Adjo Climbi</a:t>
            </a:r>
            <a:r>
              <a:rPr lang="en-GB" sz="2800" smtClean="0">
                <a:latin typeface="Arial" charset="0"/>
                <a:cs typeface="Arial" charset="0"/>
              </a:rPr>
              <a:t>é was born in the Ivory Coast on 2</a:t>
            </a:r>
            <a:r>
              <a:rPr lang="en-GB" sz="2800" baseline="30000" smtClean="0">
                <a:latin typeface="Arial" charset="0"/>
                <a:cs typeface="Arial" charset="0"/>
              </a:rPr>
              <a:t>nd</a:t>
            </a:r>
            <a:r>
              <a:rPr lang="en-GB" sz="2800" smtClean="0">
                <a:latin typeface="Arial" charset="0"/>
                <a:cs typeface="Arial" charset="0"/>
              </a:rPr>
              <a:t> November 1991.  </a:t>
            </a:r>
          </a:p>
          <a:p>
            <a:pPr marL="0" indent="0">
              <a:lnSpc>
                <a:spcPct val="90000"/>
              </a:lnSpc>
              <a:buFont typeface="Arial" charset="0"/>
              <a:buNone/>
            </a:pPr>
            <a:r>
              <a:rPr lang="en-GB" sz="2800" smtClean="0">
                <a:latin typeface="Arial" charset="0"/>
                <a:cs typeface="Arial" charset="0"/>
              </a:rPr>
              <a:t>Her father’s aunt, Marie-Therese Kouao, brought her to England via France arriving in London on 24</a:t>
            </a:r>
            <a:r>
              <a:rPr lang="en-GB" sz="2800" baseline="30000" smtClean="0">
                <a:latin typeface="Arial" charset="0"/>
                <a:cs typeface="Arial" charset="0"/>
              </a:rPr>
              <a:t>th</a:t>
            </a:r>
            <a:r>
              <a:rPr lang="en-GB" sz="2800" smtClean="0">
                <a:latin typeface="Arial" charset="0"/>
                <a:cs typeface="Arial" charset="0"/>
              </a:rPr>
              <a:t> April 1999.  </a:t>
            </a:r>
          </a:p>
          <a:p>
            <a:pPr marL="0" indent="0">
              <a:lnSpc>
                <a:spcPct val="90000"/>
              </a:lnSpc>
              <a:buFont typeface="Arial" charset="0"/>
              <a:buNone/>
            </a:pPr>
            <a:r>
              <a:rPr lang="en-GB" sz="2800" smtClean="0">
                <a:latin typeface="Arial" charset="0"/>
                <a:cs typeface="Arial" charset="0"/>
              </a:rPr>
              <a:t>Over the next few weeks, Kouao took Victoria with her when she visited Ealing Social Services several times to collect subsistence payments.  Victoria had contact with a number of professionals including a child minder, housing officers, social workers, GPs, hospital staff, police child protection officers and staff of NSPCC run family centre.</a:t>
            </a:r>
          </a:p>
        </p:txBody>
      </p:sp>
      <p:graphicFrame>
        <p:nvGraphicFramePr>
          <p:cNvPr id="23557" name="Object 5"/>
          <p:cNvGraphicFramePr>
            <a:graphicFrameLocks noChangeAspect="1"/>
          </p:cNvGraphicFramePr>
          <p:nvPr/>
        </p:nvGraphicFramePr>
        <p:xfrm>
          <a:off x="7596188" y="333375"/>
          <a:ext cx="1116012" cy="1104900"/>
        </p:xfrm>
        <a:graphic>
          <a:graphicData uri="http://schemas.openxmlformats.org/presentationml/2006/ole">
            <mc:AlternateContent xmlns:mc="http://schemas.openxmlformats.org/markup-compatibility/2006">
              <mc:Choice xmlns:v="urn:schemas-microsoft-com:vml" Requires="v">
                <p:oleObj spid="_x0000_s23558"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333375"/>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323850" y="404813"/>
            <a:ext cx="8064500" cy="5761037"/>
          </a:xfrm>
        </p:spPr>
        <p:txBody>
          <a:bodyPr/>
          <a:lstStyle/>
          <a:p>
            <a:pPr marL="0" indent="0">
              <a:lnSpc>
                <a:spcPct val="80000"/>
              </a:lnSpc>
              <a:buClr>
                <a:schemeClr val="hlink"/>
              </a:buClr>
              <a:buFont typeface="Wingdings" pitchFamily="2" charset="2"/>
              <a:buChar char="q"/>
            </a:pPr>
            <a:r>
              <a:rPr lang="en-GB" sz="2800" smtClean="0">
                <a:latin typeface="Arial" charset="0"/>
              </a:rPr>
              <a:t>  Victoria had contact with members of the community and a church</a:t>
            </a:r>
          </a:p>
          <a:p>
            <a:pPr marL="0" indent="0">
              <a:lnSpc>
                <a:spcPct val="80000"/>
              </a:lnSpc>
              <a:buClr>
                <a:schemeClr val="hlink"/>
              </a:buClr>
              <a:buFont typeface="Wingdings" pitchFamily="2" charset="2"/>
              <a:buChar char="q"/>
            </a:pPr>
            <a:r>
              <a:rPr lang="en-GB" sz="2800" smtClean="0">
                <a:latin typeface="Arial" charset="0"/>
              </a:rPr>
              <a:t>  all of these professionals and members of the community, including church members had concerns or worries about Victoria’s welfare.</a:t>
            </a:r>
          </a:p>
          <a:p>
            <a:pPr marL="0" indent="0">
              <a:lnSpc>
                <a:spcPct val="80000"/>
              </a:lnSpc>
              <a:buClr>
                <a:schemeClr val="hlink"/>
              </a:buClr>
              <a:buFont typeface="Wingdings" pitchFamily="2" charset="2"/>
              <a:buChar char="q"/>
            </a:pPr>
            <a:r>
              <a:rPr lang="en-GB" sz="2800" smtClean="0">
                <a:latin typeface="Arial" charset="0"/>
              </a:rPr>
              <a:t>  these concerns and worries were either not reported or not dealt with appropriately.</a:t>
            </a:r>
          </a:p>
          <a:p>
            <a:pPr marL="0" indent="0">
              <a:lnSpc>
                <a:spcPct val="80000"/>
              </a:lnSpc>
              <a:buClr>
                <a:schemeClr val="hlink"/>
              </a:buClr>
              <a:buFont typeface="Wingdings" pitchFamily="2" charset="2"/>
              <a:buChar char="q"/>
            </a:pPr>
            <a:r>
              <a:rPr lang="en-GB" sz="2800" smtClean="0">
                <a:latin typeface="Arial" charset="0"/>
              </a:rPr>
              <a:t>  from October 1999, Victoria was forced to sleep in the bath.</a:t>
            </a:r>
          </a:p>
          <a:p>
            <a:pPr marL="0" indent="0">
              <a:lnSpc>
                <a:spcPct val="80000"/>
              </a:lnSpc>
              <a:buClr>
                <a:schemeClr val="hlink"/>
              </a:buClr>
              <a:buFont typeface="Wingdings" pitchFamily="2" charset="2"/>
              <a:buChar char="q"/>
            </a:pPr>
            <a:r>
              <a:rPr lang="en-GB" sz="2800" smtClean="0">
                <a:latin typeface="Arial" charset="0"/>
              </a:rPr>
              <a:t>  From November 1999, Victoria was tied up in  a black plastic sack.</a:t>
            </a:r>
          </a:p>
          <a:p>
            <a:pPr marL="0" indent="0">
              <a:lnSpc>
                <a:spcPct val="80000"/>
              </a:lnSpc>
              <a:buClr>
                <a:schemeClr val="hlink"/>
              </a:buClr>
              <a:buFont typeface="Wingdings" pitchFamily="2" charset="2"/>
              <a:buChar char="q"/>
            </a:pPr>
            <a:r>
              <a:rPr lang="en-GB" sz="2800" smtClean="0">
                <a:latin typeface="Arial" charset="0"/>
              </a:rPr>
              <a:t>  in January, Victoria began to be served food in the bath</a:t>
            </a:r>
          </a:p>
          <a:p>
            <a:pPr marL="0" indent="0">
              <a:lnSpc>
                <a:spcPct val="80000"/>
              </a:lnSpc>
              <a:buClr>
                <a:schemeClr val="hlink"/>
              </a:buClr>
              <a:buFont typeface="Wingdings" pitchFamily="2" charset="2"/>
              <a:buChar char="q"/>
            </a:pPr>
            <a:r>
              <a:rPr lang="en-GB" sz="2800" smtClean="0">
                <a:latin typeface="Arial" charset="0"/>
              </a:rPr>
              <a:t>  All this time she was beaten by both       Kouao and Carl Manning, Kouao’s boyfriend.</a:t>
            </a:r>
          </a:p>
        </p:txBody>
      </p:sp>
      <p:graphicFrame>
        <p:nvGraphicFramePr>
          <p:cNvPr id="24581" name="Object 5"/>
          <p:cNvGraphicFramePr>
            <a:graphicFrameLocks noChangeAspect="1"/>
          </p:cNvGraphicFramePr>
          <p:nvPr/>
        </p:nvGraphicFramePr>
        <p:xfrm>
          <a:off x="7667625" y="5300663"/>
          <a:ext cx="1116013" cy="1104900"/>
        </p:xfrm>
        <a:graphic>
          <a:graphicData uri="http://schemas.openxmlformats.org/presentationml/2006/ole">
            <mc:AlternateContent xmlns:mc="http://schemas.openxmlformats.org/markup-compatibility/2006">
              <mc:Choice xmlns:v="urn:schemas-microsoft-com:vml" Requires="v">
                <p:oleObj spid="_x0000_s2458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53006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250825" y="549275"/>
            <a:ext cx="8064500" cy="5761038"/>
          </a:xfrm>
        </p:spPr>
        <p:txBody>
          <a:bodyPr/>
          <a:lstStyle/>
          <a:p>
            <a:pPr marL="0" indent="0">
              <a:lnSpc>
                <a:spcPct val="80000"/>
              </a:lnSpc>
              <a:buClr>
                <a:schemeClr val="hlink"/>
              </a:buClr>
              <a:buFont typeface="Wingdings" pitchFamily="2" charset="2"/>
              <a:buChar char="q"/>
            </a:pPr>
            <a:r>
              <a:rPr lang="en-GB" sz="2800" smtClean="0">
                <a:latin typeface="Arial" charset="0"/>
              </a:rPr>
              <a:t>  Victoria was admitted to hospital in a critical condition with severe hypothermia and multi-system failure.</a:t>
            </a:r>
          </a:p>
          <a:p>
            <a:pPr marL="0" indent="0">
              <a:lnSpc>
                <a:spcPct val="80000"/>
              </a:lnSpc>
              <a:buClr>
                <a:schemeClr val="hlink"/>
              </a:buClr>
              <a:buFont typeface="Wingdings" pitchFamily="2" charset="2"/>
              <a:buChar char="q"/>
            </a:pPr>
            <a:r>
              <a:rPr lang="en-GB" sz="2800" smtClean="0">
                <a:latin typeface="Arial" charset="0"/>
              </a:rPr>
              <a:t>  the medical staff were unable to straighten her legs.</a:t>
            </a:r>
          </a:p>
          <a:p>
            <a:pPr marL="0" indent="0">
              <a:lnSpc>
                <a:spcPct val="80000"/>
              </a:lnSpc>
              <a:buClr>
                <a:schemeClr val="hlink"/>
              </a:buClr>
              <a:buFont typeface="Wingdings" pitchFamily="2" charset="2"/>
              <a:buChar char="q"/>
            </a:pPr>
            <a:r>
              <a:rPr lang="en-GB" sz="2800" smtClean="0">
                <a:latin typeface="Arial" charset="0"/>
              </a:rPr>
              <a:t>  over the hours that followed, Victoria suffered a number of episodes of respiratory and cardiac arrest.  Her respiratory, cardiac and renal systems began to fail.  At about 3pm, Victoria went into cardiac arrest for the last time.  Cardio-pulmonary resuscitation was attempted but Victoria did not respond.</a:t>
            </a:r>
          </a:p>
          <a:p>
            <a:pPr marL="0" indent="0">
              <a:lnSpc>
                <a:spcPct val="80000"/>
              </a:lnSpc>
              <a:buClr>
                <a:schemeClr val="hlink"/>
              </a:buClr>
              <a:buFont typeface="Wingdings" pitchFamily="2" charset="2"/>
              <a:buChar char="q"/>
            </a:pPr>
            <a:r>
              <a:rPr lang="en-GB" sz="2800" smtClean="0">
                <a:latin typeface="Arial" charset="0"/>
              </a:rPr>
              <a:t>  She was declared dead at 3:15pm on 25</a:t>
            </a:r>
            <a:r>
              <a:rPr lang="en-GB" sz="2800" baseline="30000" smtClean="0">
                <a:latin typeface="Arial" charset="0"/>
              </a:rPr>
              <a:t>th</a:t>
            </a:r>
            <a:r>
              <a:rPr lang="en-GB" sz="2800" smtClean="0">
                <a:latin typeface="Arial" charset="0"/>
              </a:rPr>
              <a:t> February 2000.   She was eight years and three months old.</a:t>
            </a:r>
          </a:p>
        </p:txBody>
      </p:sp>
      <p:graphicFrame>
        <p:nvGraphicFramePr>
          <p:cNvPr id="28676" name="Object 4"/>
          <p:cNvGraphicFramePr>
            <a:graphicFrameLocks noChangeAspect="1"/>
          </p:cNvGraphicFramePr>
          <p:nvPr/>
        </p:nvGraphicFramePr>
        <p:xfrm>
          <a:off x="7740650" y="260350"/>
          <a:ext cx="1116013" cy="1104900"/>
        </p:xfrm>
        <a:graphic>
          <a:graphicData uri="http://schemas.openxmlformats.org/presentationml/2006/ole">
            <mc:AlternateContent xmlns:mc="http://schemas.openxmlformats.org/markup-compatibility/2006">
              <mc:Choice xmlns:v="urn:schemas-microsoft-com:vml" Requires="v">
                <p:oleObj spid="_x0000_s28677"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40650" y="260350"/>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ctrTitle" idx="4294967295"/>
          </p:nvPr>
        </p:nvSpPr>
        <p:spPr>
          <a:xfrm>
            <a:off x="684213" y="476250"/>
            <a:ext cx="7772400" cy="1000125"/>
          </a:xfrm>
        </p:spPr>
        <p:txBody>
          <a:bodyPr/>
          <a:lstStyle/>
          <a:p>
            <a:r>
              <a:rPr lang="en-GB" sz="4000" smtClean="0">
                <a:latin typeface="Arial" charset="0"/>
              </a:rPr>
              <a:t>The Response to the Death of </a:t>
            </a:r>
            <a:br>
              <a:rPr lang="en-GB" sz="4000" smtClean="0">
                <a:latin typeface="Arial" charset="0"/>
              </a:rPr>
            </a:br>
            <a:r>
              <a:rPr lang="en-GB" sz="4000" smtClean="0">
                <a:latin typeface="Arial" charset="0"/>
              </a:rPr>
              <a:t>Victoria Climbi</a:t>
            </a:r>
            <a:r>
              <a:rPr lang="en-GB" sz="4000" smtClean="0">
                <a:latin typeface="Arial" charset="0"/>
                <a:cs typeface="Arial" charset="0"/>
              </a:rPr>
              <a:t>é</a:t>
            </a:r>
          </a:p>
        </p:txBody>
      </p:sp>
      <p:sp>
        <p:nvSpPr>
          <p:cNvPr id="6" name="Subtitle 5"/>
          <p:cNvSpPr>
            <a:spLocks noGrp="1"/>
          </p:cNvSpPr>
          <p:nvPr>
            <p:ph type="subTitle" idx="4294967295"/>
          </p:nvPr>
        </p:nvSpPr>
        <p:spPr>
          <a:xfrm>
            <a:off x="827088" y="1700213"/>
            <a:ext cx="7993062" cy="4752975"/>
          </a:xfrm>
        </p:spPr>
        <p:txBody>
          <a:bodyPr/>
          <a:lstStyle/>
          <a:p>
            <a:pPr marL="0" indent="0">
              <a:buClr>
                <a:schemeClr val="accent2"/>
              </a:buClr>
              <a:buFont typeface="Wingdings" pitchFamily="2" charset="2"/>
              <a:buChar char="q"/>
            </a:pPr>
            <a:r>
              <a:rPr lang="en-GB" sz="2800" smtClean="0">
                <a:solidFill>
                  <a:srgbClr val="898989"/>
                </a:solidFill>
              </a:rPr>
              <a:t>  </a:t>
            </a:r>
            <a:r>
              <a:rPr lang="en-GB" sz="2800" smtClean="0">
                <a:latin typeface="Arial" charset="0"/>
              </a:rPr>
              <a:t>Victoria’s great aunt Kouao and Manning (Kouao’s boyfriend) were found guilty of murder and sentenced to life imprisonment in January 2001.</a:t>
            </a:r>
          </a:p>
          <a:p>
            <a:pPr marL="0" indent="0">
              <a:buClr>
                <a:schemeClr val="accent2"/>
              </a:buClr>
              <a:buFont typeface="Wingdings" pitchFamily="2" charset="2"/>
              <a:buChar char="q"/>
            </a:pPr>
            <a:r>
              <a:rPr lang="en-GB" sz="2800" smtClean="0">
                <a:latin typeface="Arial" charset="0"/>
              </a:rPr>
              <a:t>  Inquiry set up in April 2001, chaired by Lord Laming</a:t>
            </a:r>
          </a:p>
          <a:p>
            <a:pPr marL="0" indent="0">
              <a:buClr>
                <a:schemeClr val="accent2"/>
              </a:buClr>
              <a:buFont typeface="Wingdings" pitchFamily="2" charset="2"/>
              <a:buChar char="q"/>
            </a:pPr>
            <a:r>
              <a:rPr lang="en-GB" sz="2800" smtClean="0">
                <a:latin typeface="Arial" charset="0"/>
              </a:rPr>
              <a:t>  Report published on 28 January 2003</a:t>
            </a:r>
          </a:p>
          <a:p>
            <a:pPr marL="0" indent="0">
              <a:buClr>
                <a:schemeClr val="accent2"/>
              </a:buClr>
              <a:buFont typeface="Wingdings" pitchFamily="2" charset="2"/>
              <a:buChar char="q"/>
            </a:pPr>
            <a:r>
              <a:rPr lang="en-GB" sz="2800" smtClean="0">
                <a:latin typeface="Arial" charset="0"/>
              </a:rPr>
              <a:t>  Report makes 108 recommendations including training in child protection for everybody.</a:t>
            </a:r>
          </a:p>
        </p:txBody>
      </p:sp>
      <p:graphicFrame>
        <p:nvGraphicFramePr>
          <p:cNvPr id="25605" name="Object 5"/>
          <p:cNvGraphicFramePr>
            <a:graphicFrameLocks noChangeAspect="1"/>
          </p:cNvGraphicFramePr>
          <p:nvPr/>
        </p:nvGraphicFramePr>
        <p:xfrm>
          <a:off x="7667625" y="5229225"/>
          <a:ext cx="1116013" cy="1104900"/>
        </p:xfrm>
        <a:graphic>
          <a:graphicData uri="http://schemas.openxmlformats.org/presentationml/2006/ole">
            <mc:AlternateContent xmlns:mc="http://schemas.openxmlformats.org/markup-compatibility/2006">
              <mc:Choice xmlns:v="urn:schemas-microsoft-com:vml" Requires="v">
                <p:oleObj spid="_x0000_s2560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5229225"/>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684213" y="549275"/>
            <a:ext cx="7704137" cy="5089525"/>
          </a:xfrm>
        </p:spPr>
        <p:txBody>
          <a:bodyPr/>
          <a:lstStyle/>
          <a:p>
            <a:pPr marL="0" indent="0" algn="ctr">
              <a:buFont typeface="Arial" charset="0"/>
              <a:buNone/>
            </a:pPr>
            <a:r>
              <a:rPr lang="en-GB" sz="5400" smtClean="0">
                <a:latin typeface="Arial" charset="0"/>
              </a:rPr>
              <a:t>Safeguarding </a:t>
            </a:r>
          </a:p>
          <a:p>
            <a:pPr marL="0" indent="0" algn="ctr">
              <a:buFont typeface="Arial" charset="0"/>
              <a:buNone/>
            </a:pPr>
            <a:r>
              <a:rPr lang="en-GB" sz="5400" smtClean="0">
                <a:latin typeface="Arial" charset="0"/>
              </a:rPr>
              <a:t>is </a:t>
            </a:r>
          </a:p>
          <a:p>
            <a:pPr marL="0" indent="0" algn="ctr">
              <a:buFont typeface="Arial" charset="0"/>
              <a:buNone/>
            </a:pPr>
            <a:r>
              <a:rPr lang="en-GB" sz="5400" smtClean="0">
                <a:latin typeface="Arial" charset="0"/>
              </a:rPr>
              <a:t>Everybody’s business</a:t>
            </a:r>
          </a:p>
        </p:txBody>
      </p:sp>
      <p:graphicFrame>
        <p:nvGraphicFramePr>
          <p:cNvPr id="26629" name="Object 5"/>
          <p:cNvGraphicFramePr>
            <a:graphicFrameLocks noChangeAspect="1"/>
          </p:cNvGraphicFramePr>
          <p:nvPr/>
        </p:nvGraphicFramePr>
        <p:xfrm>
          <a:off x="3492500" y="4437063"/>
          <a:ext cx="2232025" cy="2209800"/>
        </p:xfrm>
        <a:graphic>
          <a:graphicData uri="http://schemas.openxmlformats.org/presentationml/2006/ole">
            <mc:AlternateContent xmlns:mc="http://schemas.openxmlformats.org/markup-compatibility/2006">
              <mc:Choice xmlns:v="urn:schemas-microsoft-com:vml" Requires="v">
                <p:oleObj spid="_x0000_s26630" name="Acrobat Document" r:id="rId3" imgW="5657698" imgH="5629046" progId="AcroExch.Document.7">
                  <p:embed/>
                </p:oleObj>
              </mc:Choice>
              <mc:Fallback>
                <p:oleObj name="Acrobat Document" r:id="rId3" imgW="5657698" imgH="5629046" progId="AcroExch.Document.7">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2500" y="4437063"/>
                        <a:ext cx="2232025" cy="2209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Title 1"/>
          <p:cNvSpPr>
            <a:spLocks noGrp="1"/>
          </p:cNvSpPr>
          <p:nvPr>
            <p:ph type="ctrTitle" idx="4294967295"/>
          </p:nvPr>
        </p:nvSpPr>
        <p:spPr>
          <a:xfrm>
            <a:off x="685800" y="714375"/>
            <a:ext cx="7772400" cy="1000125"/>
          </a:xfrm>
        </p:spPr>
        <p:txBody>
          <a:bodyPr/>
          <a:lstStyle/>
          <a:p>
            <a:r>
              <a:rPr lang="en-GB" sz="4000" smtClean="0">
                <a:solidFill>
                  <a:srgbClr val="800000"/>
                </a:solidFill>
                <a:latin typeface="Arial" charset="0"/>
              </a:rPr>
              <a:t>Safeguarding and Promoting the Welfare of Children</a:t>
            </a:r>
          </a:p>
        </p:txBody>
      </p:sp>
      <p:sp>
        <p:nvSpPr>
          <p:cNvPr id="6" name="Subtitle 5"/>
          <p:cNvSpPr>
            <a:spLocks noGrp="1"/>
          </p:cNvSpPr>
          <p:nvPr>
            <p:ph type="subTitle" idx="4294967295"/>
          </p:nvPr>
        </p:nvSpPr>
        <p:spPr>
          <a:xfrm>
            <a:off x="539750" y="2133600"/>
            <a:ext cx="7848600" cy="3505200"/>
          </a:xfrm>
        </p:spPr>
        <p:txBody>
          <a:bodyPr/>
          <a:lstStyle/>
          <a:p>
            <a:pPr marL="0" indent="0">
              <a:lnSpc>
                <a:spcPct val="90000"/>
              </a:lnSpc>
              <a:buFontTx/>
              <a:buNone/>
            </a:pPr>
            <a:r>
              <a:rPr lang="en-GB" sz="2800" smtClean="0">
                <a:latin typeface="Arial" charset="0"/>
              </a:rPr>
              <a:t>What does this mean?</a:t>
            </a:r>
          </a:p>
          <a:p>
            <a:pPr marL="0" indent="0">
              <a:lnSpc>
                <a:spcPct val="90000"/>
              </a:lnSpc>
              <a:buFontTx/>
              <a:buChar char="•"/>
            </a:pPr>
            <a:r>
              <a:rPr lang="en-GB" sz="2800" i="1" smtClean="0">
                <a:latin typeface="Arial" charset="0"/>
              </a:rPr>
              <a:t>  Protecting </a:t>
            </a:r>
            <a:r>
              <a:rPr lang="en-GB" sz="2800" smtClean="0">
                <a:latin typeface="Arial" charset="0"/>
              </a:rPr>
              <a:t>children from abuse or neglect</a:t>
            </a:r>
          </a:p>
          <a:p>
            <a:pPr marL="0" indent="0">
              <a:lnSpc>
                <a:spcPct val="90000"/>
              </a:lnSpc>
              <a:buFontTx/>
              <a:buChar char="•"/>
            </a:pPr>
            <a:r>
              <a:rPr lang="en-GB" sz="2800" i="1" smtClean="0">
                <a:latin typeface="Arial" charset="0"/>
              </a:rPr>
              <a:t>  Promoting</a:t>
            </a:r>
            <a:r>
              <a:rPr lang="en-GB" sz="2800" smtClean="0">
                <a:latin typeface="Arial" charset="0"/>
              </a:rPr>
              <a:t> their health and development; and</a:t>
            </a:r>
          </a:p>
          <a:p>
            <a:pPr marL="0" indent="0">
              <a:lnSpc>
                <a:spcPct val="90000"/>
              </a:lnSpc>
              <a:buFontTx/>
              <a:buChar char="•"/>
            </a:pPr>
            <a:r>
              <a:rPr lang="en-GB" sz="2800" smtClean="0">
                <a:latin typeface="Arial" charset="0"/>
              </a:rPr>
              <a:t>  Ensuring that they receive safe and effective  care;</a:t>
            </a:r>
          </a:p>
          <a:p>
            <a:pPr marL="0" indent="0">
              <a:lnSpc>
                <a:spcPct val="90000"/>
              </a:lnSpc>
              <a:buFontTx/>
              <a:buNone/>
            </a:pPr>
            <a:r>
              <a:rPr lang="en-GB" sz="2800" smtClean="0">
                <a:latin typeface="Arial" charset="0"/>
              </a:rPr>
              <a:t> ….. So as to enable them to reach their potential.</a:t>
            </a:r>
          </a:p>
          <a:p>
            <a:pPr marL="0" indent="0">
              <a:lnSpc>
                <a:spcPct val="90000"/>
              </a:lnSpc>
              <a:buFont typeface="Arial" charset="0"/>
              <a:buNone/>
            </a:pPr>
            <a:endParaRPr lang="en-GB" sz="2800" smtClean="0">
              <a:solidFill>
                <a:srgbClr val="898989"/>
              </a:solidFill>
              <a:latin typeface="Arial" charset="0"/>
            </a:endParaRPr>
          </a:p>
        </p:txBody>
      </p:sp>
      <p:graphicFrame>
        <p:nvGraphicFramePr>
          <p:cNvPr id="40965" name="Object 5"/>
          <p:cNvGraphicFramePr>
            <a:graphicFrameLocks noChangeAspect="1"/>
          </p:cNvGraphicFramePr>
          <p:nvPr/>
        </p:nvGraphicFramePr>
        <p:xfrm>
          <a:off x="7235825" y="4941888"/>
          <a:ext cx="1476375" cy="1462087"/>
        </p:xfrm>
        <a:graphic>
          <a:graphicData uri="http://schemas.openxmlformats.org/presentationml/2006/ole">
            <mc:AlternateContent xmlns:mc="http://schemas.openxmlformats.org/markup-compatibility/2006">
              <mc:Choice xmlns:v="urn:schemas-microsoft-com:vml" Requires="v">
                <p:oleObj spid="_x0000_s40966" name="Acrobat Document" r:id="rId3" imgW="5657698" imgH="5629046" progId="AcroExch.Document.7">
                  <p:embed/>
                </p:oleObj>
              </mc:Choice>
              <mc:Fallback>
                <p:oleObj name="Acrobat Document" r:id="rId3" imgW="5657698" imgH="5629046" progId="AcroExch.Document.7">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5825" y="4941888"/>
                        <a:ext cx="1476375" cy="14620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1"/>
          <p:cNvSpPr>
            <a:spLocks noGrp="1"/>
          </p:cNvSpPr>
          <p:nvPr>
            <p:ph type="ctrTitle" idx="4294967295"/>
          </p:nvPr>
        </p:nvSpPr>
        <p:spPr>
          <a:xfrm>
            <a:off x="685800" y="714375"/>
            <a:ext cx="7772400" cy="1000125"/>
          </a:xfrm>
        </p:spPr>
        <p:txBody>
          <a:bodyPr/>
          <a:lstStyle/>
          <a:p>
            <a:r>
              <a:rPr lang="en-GB" smtClean="0">
                <a:solidFill>
                  <a:srgbClr val="800000"/>
                </a:solidFill>
                <a:latin typeface="Arial" charset="0"/>
              </a:rPr>
              <a:t>What is Safeguarding?</a:t>
            </a:r>
          </a:p>
        </p:txBody>
      </p:sp>
      <p:sp>
        <p:nvSpPr>
          <p:cNvPr id="6" name="Subtitle 5"/>
          <p:cNvSpPr>
            <a:spLocks noGrp="1"/>
          </p:cNvSpPr>
          <p:nvPr>
            <p:ph type="subTitle" idx="4294967295"/>
          </p:nvPr>
        </p:nvSpPr>
        <p:spPr>
          <a:xfrm>
            <a:off x="539750" y="2133600"/>
            <a:ext cx="7848600" cy="3505200"/>
          </a:xfrm>
        </p:spPr>
        <p:txBody>
          <a:bodyPr/>
          <a:lstStyle/>
          <a:p>
            <a:pPr marL="0" indent="0">
              <a:buFont typeface="Arial" charset="0"/>
              <a:buNone/>
            </a:pPr>
            <a:r>
              <a:rPr lang="en-GB" sz="4000" smtClean="0">
                <a:latin typeface="Arial" charset="0"/>
              </a:rPr>
              <a:t>Safeguarding has two elements:</a:t>
            </a:r>
          </a:p>
          <a:p>
            <a:pPr marL="0" indent="0">
              <a:buFontTx/>
              <a:buChar char="-"/>
            </a:pPr>
            <a:r>
              <a:rPr lang="en-GB" sz="4000" i="1" smtClean="0">
                <a:latin typeface="Arial" charset="0"/>
              </a:rPr>
              <a:t>Protection</a:t>
            </a:r>
            <a:r>
              <a:rPr lang="en-GB" sz="4000" smtClean="0">
                <a:latin typeface="Arial" charset="0"/>
              </a:rPr>
              <a:t> from abuse and neglect</a:t>
            </a:r>
          </a:p>
          <a:p>
            <a:pPr marL="0" indent="0">
              <a:buFontTx/>
              <a:buChar char="-"/>
            </a:pPr>
            <a:r>
              <a:rPr lang="en-GB" sz="4000" smtClean="0">
                <a:latin typeface="Arial" charset="0"/>
              </a:rPr>
              <a:t> </a:t>
            </a:r>
            <a:r>
              <a:rPr lang="en-GB" sz="4000" i="1" smtClean="0">
                <a:latin typeface="Arial" charset="0"/>
              </a:rPr>
              <a:t>promotion</a:t>
            </a:r>
            <a:r>
              <a:rPr lang="en-GB" sz="4000" smtClean="0">
                <a:latin typeface="Arial" charset="0"/>
              </a:rPr>
              <a:t> of children’s welfare</a:t>
            </a:r>
          </a:p>
        </p:txBody>
      </p:sp>
      <p:graphicFrame>
        <p:nvGraphicFramePr>
          <p:cNvPr id="27653" name="Object 5"/>
          <p:cNvGraphicFramePr>
            <a:graphicFrameLocks noChangeAspect="1"/>
          </p:cNvGraphicFramePr>
          <p:nvPr/>
        </p:nvGraphicFramePr>
        <p:xfrm>
          <a:off x="7596188" y="836613"/>
          <a:ext cx="1116012" cy="1104900"/>
        </p:xfrm>
        <a:graphic>
          <a:graphicData uri="http://schemas.openxmlformats.org/presentationml/2006/ole">
            <mc:AlternateContent xmlns:mc="http://schemas.openxmlformats.org/markup-compatibility/2006">
              <mc:Choice xmlns:v="urn:schemas-microsoft-com:vml" Requires="v">
                <p:oleObj spid="_x0000_s27654" name="Acrobat Document" r:id="rId3" imgW="5657698" imgH="5629046" progId="AcroExch.Document.7">
                  <p:embed/>
                </p:oleObj>
              </mc:Choice>
              <mc:Fallback>
                <p:oleObj name="Acrobat Document" r:id="rId3" imgW="5657698" imgH="5629046" progId="AcroExch.Document.7">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188" y="83661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Title 1"/>
          <p:cNvSpPr>
            <a:spLocks noGrp="1"/>
          </p:cNvSpPr>
          <p:nvPr>
            <p:ph type="ctrTitle" idx="4294967295"/>
          </p:nvPr>
        </p:nvSpPr>
        <p:spPr>
          <a:xfrm>
            <a:off x="179388" y="714375"/>
            <a:ext cx="8713787" cy="1000125"/>
          </a:xfrm>
        </p:spPr>
        <p:txBody>
          <a:bodyPr/>
          <a:lstStyle/>
          <a:p>
            <a:r>
              <a:rPr lang="en-GB" sz="4800" smtClean="0">
                <a:latin typeface="Arial" charset="0"/>
              </a:rPr>
              <a:t>The focus of this training will be:</a:t>
            </a:r>
          </a:p>
        </p:txBody>
      </p:sp>
      <p:sp>
        <p:nvSpPr>
          <p:cNvPr id="6" name="Subtitle 5"/>
          <p:cNvSpPr>
            <a:spLocks noGrp="1"/>
          </p:cNvSpPr>
          <p:nvPr>
            <p:ph type="subTitle" idx="4294967295"/>
          </p:nvPr>
        </p:nvSpPr>
        <p:spPr>
          <a:xfrm>
            <a:off x="468313" y="2133600"/>
            <a:ext cx="7991475" cy="3816350"/>
          </a:xfrm>
        </p:spPr>
        <p:txBody>
          <a:bodyPr/>
          <a:lstStyle/>
          <a:p>
            <a:pPr marL="0" indent="0">
              <a:lnSpc>
                <a:spcPct val="80000"/>
              </a:lnSpc>
              <a:buFont typeface="Wingdings" pitchFamily="2" charset="2"/>
              <a:buChar char="§"/>
            </a:pPr>
            <a:r>
              <a:rPr lang="en-GB" sz="4400" smtClean="0">
                <a:latin typeface="Arial" charset="0"/>
              </a:rPr>
              <a:t>    Protection from abuse and </a:t>
            </a:r>
          </a:p>
          <a:p>
            <a:pPr marL="0" indent="0">
              <a:lnSpc>
                <a:spcPct val="80000"/>
              </a:lnSpc>
              <a:buFont typeface="Wingdings" pitchFamily="2" charset="2"/>
              <a:buNone/>
            </a:pPr>
            <a:r>
              <a:rPr lang="en-GB" sz="4400" smtClean="0">
                <a:latin typeface="Arial" charset="0"/>
              </a:rPr>
              <a:t>	neglect</a:t>
            </a:r>
          </a:p>
          <a:p>
            <a:pPr marL="0" indent="0">
              <a:lnSpc>
                <a:spcPct val="80000"/>
              </a:lnSpc>
              <a:buFont typeface="Wingdings" pitchFamily="2" charset="2"/>
              <a:buChar char="§"/>
            </a:pPr>
            <a:endParaRPr lang="en-GB" sz="4400" smtClean="0">
              <a:latin typeface="Arial" charset="0"/>
            </a:endParaRPr>
          </a:p>
          <a:p>
            <a:pPr marL="0" indent="0">
              <a:lnSpc>
                <a:spcPct val="80000"/>
              </a:lnSpc>
              <a:buFont typeface="Wingdings" pitchFamily="2" charset="2"/>
              <a:buChar char="§"/>
            </a:pPr>
            <a:r>
              <a:rPr lang="en-GB" sz="4400" smtClean="0">
                <a:latin typeface="Arial" charset="0"/>
              </a:rPr>
              <a:t>    What to do if you have </a:t>
            </a:r>
          </a:p>
          <a:p>
            <a:pPr marL="0" indent="0">
              <a:lnSpc>
                <a:spcPct val="80000"/>
              </a:lnSpc>
              <a:buFont typeface="Wingdings" pitchFamily="2" charset="2"/>
              <a:buNone/>
            </a:pPr>
            <a:r>
              <a:rPr lang="en-GB" sz="4400" smtClean="0">
                <a:latin typeface="Arial" charset="0"/>
              </a:rPr>
              <a:t>	concerns about a child</a:t>
            </a:r>
          </a:p>
        </p:txBody>
      </p:sp>
      <p:graphicFrame>
        <p:nvGraphicFramePr>
          <p:cNvPr id="41989" name="Object 5"/>
          <p:cNvGraphicFramePr>
            <a:graphicFrameLocks noChangeAspect="1"/>
          </p:cNvGraphicFramePr>
          <p:nvPr/>
        </p:nvGraphicFramePr>
        <p:xfrm>
          <a:off x="7812088" y="5300663"/>
          <a:ext cx="1116012" cy="1104900"/>
        </p:xfrm>
        <a:graphic>
          <a:graphicData uri="http://schemas.openxmlformats.org/presentationml/2006/ole">
            <mc:AlternateContent xmlns:mc="http://schemas.openxmlformats.org/markup-compatibility/2006">
              <mc:Choice xmlns:v="urn:schemas-microsoft-com:vml" Requires="v">
                <p:oleObj spid="_x0000_s41990"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088" y="530066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395288" y="4437063"/>
            <a:ext cx="7991475" cy="1752600"/>
          </a:xfrm>
        </p:spPr>
        <p:txBody>
          <a:bodyPr/>
          <a:lstStyle/>
          <a:p>
            <a:pPr marL="0" indent="0" algn="ctr">
              <a:lnSpc>
                <a:spcPct val="80000"/>
              </a:lnSpc>
              <a:buFont typeface="Arial" charset="0"/>
              <a:buNone/>
            </a:pPr>
            <a:r>
              <a:rPr lang="en-GB" sz="6000" smtClean="0">
                <a:latin typeface="Arial" charset="0"/>
              </a:rPr>
              <a:t>Identifying Concerns</a:t>
            </a:r>
          </a:p>
        </p:txBody>
      </p:sp>
      <p:graphicFrame>
        <p:nvGraphicFramePr>
          <p:cNvPr id="44037" name="Object 5"/>
          <p:cNvGraphicFramePr>
            <a:graphicFrameLocks noChangeAspect="1"/>
          </p:cNvGraphicFramePr>
          <p:nvPr/>
        </p:nvGraphicFramePr>
        <p:xfrm>
          <a:off x="3059113" y="765175"/>
          <a:ext cx="3025775" cy="2997200"/>
        </p:xfrm>
        <a:graphic>
          <a:graphicData uri="http://schemas.openxmlformats.org/presentationml/2006/ole">
            <mc:AlternateContent xmlns:mc="http://schemas.openxmlformats.org/markup-compatibility/2006">
              <mc:Choice xmlns:v="urn:schemas-microsoft-com:vml" Requires="v">
                <p:oleObj spid="_x0000_s44038"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9113" y="765175"/>
                        <a:ext cx="3025775" cy="2997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Safeguarding Children: Working Together under the Children Act 2004</a:t>
            </a:r>
          </a:p>
        </p:txBody>
      </p:sp>
      <p:sp>
        <p:nvSpPr>
          <p:cNvPr id="46083" name="Title 1"/>
          <p:cNvSpPr>
            <a:spLocks noGrp="1"/>
          </p:cNvSpPr>
          <p:nvPr>
            <p:ph type="ctrTitle" idx="4294967295"/>
          </p:nvPr>
        </p:nvSpPr>
        <p:spPr>
          <a:xfrm>
            <a:off x="685800" y="714375"/>
            <a:ext cx="7772400" cy="1000125"/>
          </a:xfrm>
        </p:spPr>
        <p:txBody>
          <a:bodyPr/>
          <a:lstStyle/>
          <a:p>
            <a:r>
              <a:rPr lang="en-GB" sz="4800" smtClean="0">
                <a:latin typeface="Arial" charset="0"/>
              </a:rPr>
              <a:t>What are the Categories of Abuse?</a:t>
            </a:r>
          </a:p>
        </p:txBody>
      </p:sp>
      <p:sp>
        <p:nvSpPr>
          <p:cNvPr id="6" name="Subtitle 5"/>
          <p:cNvSpPr>
            <a:spLocks noGrp="1"/>
          </p:cNvSpPr>
          <p:nvPr>
            <p:ph type="subTitle" idx="4294967295"/>
          </p:nvPr>
        </p:nvSpPr>
        <p:spPr>
          <a:xfrm>
            <a:off x="468313" y="2133600"/>
            <a:ext cx="7991475" cy="3024188"/>
          </a:xfrm>
        </p:spPr>
        <p:txBody>
          <a:bodyPr/>
          <a:lstStyle/>
          <a:p>
            <a:pPr lvl="2">
              <a:lnSpc>
                <a:spcPct val="80000"/>
              </a:lnSpc>
              <a:buFont typeface="Wingdings" pitchFamily="2" charset="2"/>
              <a:buNone/>
            </a:pPr>
            <a:endParaRPr lang="en-GB" sz="4000" smtClean="0">
              <a:latin typeface="Arial" charset="0"/>
            </a:endParaRPr>
          </a:p>
          <a:p>
            <a:pPr lvl="2">
              <a:lnSpc>
                <a:spcPct val="80000"/>
              </a:lnSpc>
              <a:buFont typeface="Wingdings" pitchFamily="2" charset="2"/>
              <a:buChar char="Ø"/>
            </a:pPr>
            <a:r>
              <a:rPr lang="en-GB" sz="4000" smtClean="0">
                <a:latin typeface="Arial" charset="0"/>
              </a:rPr>
              <a:t> Physical abuse</a:t>
            </a:r>
          </a:p>
          <a:p>
            <a:pPr lvl="2">
              <a:lnSpc>
                <a:spcPct val="80000"/>
              </a:lnSpc>
              <a:buFont typeface="Wingdings" pitchFamily="2" charset="2"/>
              <a:buChar char="Ø"/>
            </a:pPr>
            <a:r>
              <a:rPr lang="en-GB" sz="4000" smtClean="0">
                <a:latin typeface="Arial" charset="0"/>
              </a:rPr>
              <a:t> Sexual abuse</a:t>
            </a:r>
          </a:p>
          <a:p>
            <a:pPr lvl="2">
              <a:lnSpc>
                <a:spcPct val="80000"/>
              </a:lnSpc>
              <a:buFont typeface="Wingdings" pitchFamily="2" charset="2"/>
              <a:buChar char="Ø"/>
            </a:pPr>
            <a:r>
              <a:rPr lang="en-GB" sz="4000" smtClean="0">
                <a:latin typeface="Arial" charset="0"/>
              </a:rPr>
              <a:t> Emotional abuse</a:t>
            </a:r>
          </a:p>
          <a:p>
            <a:pPr lvl="2">
              <a:lnSpc>
                <a:spcPct val="80000"/>
              </a:lnSpc>
              <a:buFont typeface="Wingdings" pitchFamily="2" charset="2"/>
              <a:buChar char="Ø"/>
            </a:pPr>
            <a:r>
              <a:rPr lang="en-GB" sz="4000" smtClean="0">
                <a:latin typeface="Arial" charset="0"/>
              </a:rPr>
              <a:t> Neglect</a:t>
            </a:r>
          </a:p>
        </p:txBody>
      </p:sp>
      <p:graphicFrame>
        <p:nvGraphicFramePr>
          <p:cNvPr id="46085" name="Object 5"/>
          <p:cNvGraphicFramePr>
            <a:graphicFrameLocks noChangeAspect="1"/>
          </p:cNvGraphicFramePr>
          <p:nvPr/>
        </p:nvGraphicFramePr>
        <p:xfrm>
          <a:off x="7596188" y="5373688"/>
          <a:ext cx="1116012" cy="1104900"/>
        </p:xfrm>
        <a:graphic>
          <a:graphicData uri="http://schemas.openxmlformats.org/presentationml/2006/ole">
            <mc:AlternateContent xmlns:mc="http://schemas.openxmlformats.org/markup-compatibility/2006">
              <mc:Choice xmlns:v="urn:schemas-microsoft-com:vml" Requires="v">
                <p:oleObj spid="_x0000_s4608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5373688"/>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All Wales Child Protection Procedures 2008</a:t>
            </a:r>
          </a:p>
        </p:txBody>
      </p:sp>
      <p:sp>
        <p:nvSpPr>
          <p:cNvPr id="48131" name="Title 1"/>
          <p:cNvSpPr>
            <a:spLocks noGrp="1"/>
          </p:cNvSpPr>
          <p:nvPr>
            <p:ph type="ctrTitle" idx="4294967295"/>
          </p:nvPr>
        </p:nvSpPr>
        <p:spPr>
          <a:xfrm>
            <a:off x="685800" y="714375"/>
            <a:ext cx="7772400" cy="1000125"/>
          </a:xfrm>
        </p:spPr>
        <p:txBody>
          <a:bodyPr/>
          <a:lstStyle/>
          <a:p>
            <a:r>
              <a:rPr lang="en-GB" sz="5400" smtClean="0">
                <a:latin typeface="Arial" charset="0"/>
              </a:rPr>
              <a:t>Physical Abuse</a:t>
            </a:r>
          </a:p>
        </p:txBody>
      </p:sp>
      <p:sp>
        <p:nvSpPr>
          <p:cNvPr id="6" name="Subtitle 5"/>
          <p:cNvSpPr>
            <a:spLocks noGrp="1"/>
          </p:cNvSpPr>
          <p:nvPr>
            <p:ph type="subTitle" idx="4294967295"/>
          </p:nvPr>
        </p:nvSpPr>
        <p:spPr>
          <a:xfrm>
            <a:off x="468313" y="1700213"/>
            <a:ext cx="7991475" cy="4033837"/>
          </a:xfrm>
        </p:spPr>
        <p:txBody>
          <a:bodyPr/>
          <a:lstStyle/>
          <a:p>
            <a:pPr marL="0" indent="0" algn="ctr">
              <a:lnSpc>
                <a:spcPct val="80000"/>
              </a:lnSpc>
              <a:buFont typeface="Arial" charset="0"/>
              <a:buNone/>
            </a:pPr>
            <a:endParaRPr lang="en-GB" sz="3600" smtClean="0">
              <a:latin typeface="Arial" charset="0"/>
            </a:endParaRPr>
          </a:p>
          <a:p>
            <a:pPr marL="0" indent="0">
              <a:lnSpc>
                <a:spcPct val="80000"/>
              </a:lnSpc>
              <a:buFont typeface="Arial" charset="0"/>
              <a:buNone/>
            </a:pPr>
            <a:r>
              <a:rPr lang="en-GB" sz="3600" smtClean="0">
                <a:latin typeface="Arial" charset="0"/>
              </a:rPr>
              <a:t>Physical abuse may involve hitting, shaking, throwing, poisoning, burning or scalding, drowning, suffocating, or otherwise causing physical harm to a child.  Physical harm may also be caused when a parent or caregiver fabricates or induces illness in a child whom they are looking after. </a:t>
            </a:r>
          </a:p>
        </p:txBody>
      </p:sp>
      <p:graphicFrame>
        <p:nvGraphicFramePr>
          <p:cNvPr id="48133" name="Object 5"/>
          <p:cNvGraphicFramePr>
            <a:graphicFrameLocks noChangeAspect="1"/>
          </p:cNvGraphicFramePr>
          <p:nvPr/>
        </p:nvGraphicFramePr>
        <p:xfrm>
          <a:off x="323850" y="260350"/>
          <a:ext cx="1116013" cy="1104900"/>
        </p:xfrm>
        <a:graphic>
          <a:graphicData uri="http://schemas.openxmlformats.org/presentationml/2006/ole">
            <mc:AlternateContent xmlns:mc="http://schemas.openxmlformats.org/markup-compatibility/2006">
              <mc:Choice xmlns:v="urn:schemas-microsoft-com:vml" Requires="v">
                <p:oleObj spid="_x0000_s48134"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260350"/>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All Wales Child Protection Procedures 2008</a:t>
            </a:r>
          </a:p>
        </p:txBody>
      </p:sp>
      <p:sp>
        <p:nvSpPr>
          <p:cNvPr id="50179" name="Title 1"/>
          <p:cNvSpPr>
            <a:spLocks noGrp="1"/>
          </p:cNvSpPr>
          <p:nvPr>
            <p:ph type="ctrTitle" idx="4294967295"/>
          </p:nvPr>
        </p:nvSpPr>
        <p:spPr>
          <a:xfrm>
            <a:off x="684213" y="404813"/>
            <a:ext cx="7056437" cy="863600"/>
          </a:xfrm>
        </p:spPr>
        <p:txBody>
          <a:bodyPr/>
          <a:lstStyle/>
          <a:p>
            <a:r>
              <a:rPr lang="en-GB" sz="4800" smtClean="0">
                <a:latin typeface="Arial" charset="0"/>
              </a:rPr>
              <a:t>Sexual Abuse</a:t>
            </a:r>
          </a:p>
        </p:txBody>
      </p:sp>
      <p:sp>
        <p:nvSpPr>
          <p:cNvPr id="6" name="Subtitle 5"/>
          <p:cNvSpPr>
            <a:spLocks noGrp="1"/>
          </p:cNvSpPr>
          <p:nvPr>
            <p:ph type="subTitle" idx="4294967295"/>
          </p:nvPr>
        </p:nvSpPr>
        <p:spPr>
          <a:xfrm>
            <a:off x="323850" y="1412875"/>
            <a:ext cx="8496300" cy="4392613"/>
          </a:xfrm>
        </p:spPr>
        <p:txBody>
          <a:bodyPr/>
          <a:lstStyle/>
          <a:p>
            <a:pPr marL="0" indent="0">
              <a:lnSpc>
                <a:spcPct val="80000"/>
              </a:lnSpc>
              <a:buFont typeface="Arial" charset="0"/>
              <a:buNone/>
            </a:pPr>
            <a:r>
              <a:rPr lang="en-GB" smtClean="0">
                <a:latin typeface="Arial" charset="0"/>
              </a:rPr>
              <a:t>Sexual abuse involves forcing or enticing a child or young person to take part in sexual activities, whether or not the child is aware of what is happening.  The activities may involve physical contact, including penetrative or non-penetrative acts.  They may include non contact activities, such as involving children in looking at, or in the production of, pornographic material or watching sexual activities, or encouraging children to behave in sexually inappropriate ways.</a:t>
            </a:r>
            <a:r>
              <a:rPr lang="en-GB" sz="2800" smtClean="0"/>
              <a:t> </a:t>
            </a:r>
            <a:endParaRPr lang="en-GB" sz="4400" smtClean="0">
              <a:latin typeface="Arial" charset="0"/>
            </a:endParaRPr>
          </a:p>
        </p:txBody>
      </p:sp>
      <p:graphicFrame>
        <p:nvGraphicFramePr>
          <p:cNvPr id="50181" name="Object 5"/>
          <p:cNvGraphicFramePr>
            <a:graphicFrameLocks noChangeAspect="1"/>
          </p:cNvGraphicFramePr>
          <p:nvPr/>
        </p:nvGraphicFramePr>
        <p:xfrm>
          <a:off x="7596188" y="5373688"/>
          <a:ext cx="1116012" cy="1104900"/>
        </p:xfrm>
        <a:graphic>
          <a:graphicData uri="http://schemas.openxmlformats.org/presentationml/2006/ole">
            <mc:AlternateContent xmlns:mc="http://schemas.openxmlformats.org/markup-compatibility/2006">
              <mc:Choice xmlns:v="urn:schemas-microsoft-com:vml" Requires="v">
                <p:oleObj spid="_x0000_s5018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5373688"/>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All Wales Child Protection Procedures 2008</a:t>
            </a:r>
          </a:p>
        </p:txBody>
      </p:sp>
      <p:sp>
        <p:nvSpPr>
          <p:cNvPr id="52227" name="Title 1"/>
          <p:cNvSpPr>
            <a:spLocks noGrp="1"/>
          </p:cNvSpPr>
          <p:nvPr>
            <p:ph type="ctrTitle" idx="4294967295"/>
          </p:nvPr>
        </p:nvSpPr>
        <p:spPr>
          <a:xfrm>
            <a:off x="684213" y="333375"/>
            <a:ext cx="7056437" cy="863600"/>
          </a:xfrm>
        </p:spPr>
        <p:txBody>
          <a:bodyPr/>
          <a:lstStyle/>
          <a:p>
            <a:r>
              <a:rPr lang="en-GB" sz="4800" smtClean="0">
                <a:latin typeface="Arial" charset="0"/>
              </a:rPr>
              <a:t>Emotional Abuse</a:t>
            </a:r>
          </a:p>
        </p:txBody>
      </p:sp>
      <p:sp>
        <p:nvSpPr>
          <p:cNvPr id="6" name="Subtitle 5"/>
          <p:cNvSpPr>
            <a:spLocks noGrp="1"/>
          </p:cNvSpPr>
          <p:nvPr>
            <p:ph type="subTitle" idx="4294967295"/>
          </p:nvPr>
        </p:nvSpPr>
        <p:spPr>
          <a:xfrm>
            <a:off x="395288" y="1341438"/>
            <a:ext cx="7991475" cy="3551237"/>
          </a:xfrm>
        </p:spPr>
        <p:txBody>
          <a:bodyPr/>
          <a:lstStyle/>
          <a:p>
            <a:pPr marL="0" indent="0" algn="ctr">
              <a:lnSpc>
                <a:spcPct val="80000"/>
              </a:lnSpc>
              <a:buFont typeface="Arial" charset="0"/>
              <a:buNone/>
            </a:pPr>
            <a:r>
              <a:rPr lang="en-GB" sz="2800" smtClean="0"/>
              <a:t>Emotional abuse is the persistent emotional ill treatment of a child such as to cause severe and persistent adverse effects on the child’s emotional development.  It may involve conveying to a child that they are worthless or unloved, inadequate or valued only in so far as they meet the needs of another person.  It may feature age or developmentally inappropriate expectations being imposed on children.  It may involve causing children frequently to feel frightened or in danger, for example by witnessing domestic abuse within the home or being bullied, or, the exploitation or corruption of children.  Some level of emotional abuse is involved in all types of ill treatment of a child, though it may occur alone. </a:t>
            </a:r>
          </a:p>
        </p:txBody>
      </p:sp>
      <p:graphicFrame>
        <p:nvGraphicFramePr>
          <p:cNvPr id="52229" name="Object 5"/>
          <p:cNvGraphicFramePr>
            <a:graphicFrameLocks noChangeAspect="1"/>
          </p:cNvGraphicFramePr>
          <p:nvPr/>
        </p:nvGraphicFramePr>
        <p:xfrm>
          <a:off x="7380288" y="260350"/>
          <a:ext cx="1116012" cy="1104900"/>
        </p:xfrm>
        <a:graphic>
          <a:graphicData uri="http://schemas.openxmlformats.org/presentationml/2006/ole">
            <mc:AlternateContent xmlns:mc="http://schemas.openxmlformats.org/markup-compatibility/2006">
              <mc:Choice xmlns:v="urn:schemas-microsoft-com:vml" Requires="v">
                <p:oleObj spid="_x0000_s52230"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0288" y="260350"/>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All Wales Child Protection Procedures 2008</a:t>
            </a:r>
          </a:p>
        </p:txBody>
      </p:sp>
      <p:sp>
        <p:nvSpPr>
          <p:cNvPr id="54275" name="Title 1"/>
          <p:cNvSpPr>
            <a:spLocks noGrp="1"/>
          </p:cNvSpPr>
          <p:nvPr>
            <p:ph type="ctrTitle" idx="4294967295"/>
          </p:nvPr>
        </p:nvSpPr>
        <p:spPr>
          <a:xfrm>
            <a:off x="684213" y="404813"/>
            <a:ext cx="7772400" cy="1000125"/>
          </a:xfrm>
        </p:spPr>
        <p:txBody>
          <a:bodyPr/>
          <a:lstStyle/>
          <a:p>
            <a:r>
              <a:rPr lang="en-GB" sz="5400" smtClean="0">
                <a:latin typeface="Arial" charset="0"/>
              </a:rPr>
              <a:t>Neglect</a:t>
            </a:r>
          </a:p>
        </p:txBody>
      </p:sp>
      <p:sp>
        <p:nvSpPr>
          <p:cNvPr id="6" name="Subtitle 5"/>
          <p:cNvSpPr>
            <a:spLocks noGrp="1"/>
          </p:cNvSpPr>
          <p:nvPr>
            <p:ph type="subTitle" idx="4294967295"/>
          </p:nvPr>
        </p:nvSpPr>
        <p:spPr>
          <a:xfrm>
            <a:off x="250825" y="1700213"/>
            <a:ext cx="8424863" cy="3119437"/>
          </a:xfrm>
        </p:spPr>
        <p:txBody>
          <a:bodyPr/>
          <a:lstStyle/>
          <a:p>
            <a:pPr marL="0" indent="0">
              <a:lnSpc>
                <a:spcPct val="80000"/>
              </a:lnSpc>
              <a:buFont typeface="Arial" charset="0"/>
              <a:buNone/>
            </a:pPr>
            <a:r>
              <a:rPr lang="en-GB" sz="2800" smtClean="0">
                <a:latin typeface="Arial" charset="0"/>
              </a:rPr>
              <a:t>Neglect is the persistent failure to meet a child’s basic physical and/or psychological needs, likely to result in the serious impairment of the child’s health or development. It may involve a parent or caregiver failing to provide adequate food, shelter and clothing, failing to protect a child from physical harm or danger, or the failure to ensure access to appropriate medical care or treatment. It may also include neglect of, or unresponsiveness to, a child’s basic emotional needs. </a:t>
            </a:r>
          </a:p>
          <a:p>
            <a:pPr marL="0" indent="0">
              <a:lnSpc>
                <a:spcPct val="80000"/>
              </a:lnSpc>
              <a:buFont typeface="Arial" charset="0"/>
              <a:buNone/>
            </a:pPr>
            <a:r>
              <a:rPr lang="en-GB" sz="2800" smtClean="0">
                <a:latin typeface="Arial" charset="0"/>
              </a:rPr>
              <a:t>In addition, neglect may occur during pregnancy as a result of maternal substance misuse</a:t>
            </a:r>
            <a:r>
              <a:rPr lang="en-GB" sz="2800" smtClean="0"/>
              <a:t>.</a:t>
            </a:r>
          </a:p>
        </p:txBody>
      </p:sp>
      <p:graphicFrame>
        <p:nvGraphicFramePr>
          <p:cNvPr id="54277" name="Object 5"/>
          <p:cNvGraphicFramePr>
            <a:graphicFrameLocks noChangeAspect="1"/>
          </p:cNvGraphicFramePr>
          <p:nvPr/>
        </p:nvGraphicFramePr>
        <p:xfrm>
          <a:off x="6877050" y="260350"/>
          <a:ext cx="1116013" cy="1104900"/>
        </p:xfrm>
        <a:graphic>
          <a:graphicData uri="http://schemas.openxmlformats.org/presentationml/2006/ole">
            <mc:AlternateContent xmlns:mc="http://schemas.openxmlformats.org/markup-compatibility/2006">
              <mc:Choice xmlns:v="urn:schemas-microsoft-com:vml" Requires="v">
                <p:oleObj spid="_x0000_s54278"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7050" y="260350"/>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Title 1"/>
          <p:cNvSpPr>
            <a:spLocks noGrp="1"/>
          </p:cNvSpPr>
          <p:nvPr>
            <p:ph type="ctrTitle" idx="4294967295"/>
          </p:nvPr>
        </p:nvSpPr>
        <p:spPr>
          <a:xfrm>
            <a:off x="179388" y="714375"/>
            <a:ext cx="8713787" cy="1000125"/>
          </a:xfrm>
        </p:spPr>
        <p:txBody>
          <a:bodyPr/>
          <a:lstStyle/>
          <a:p>
            <a:r>
              <a:rPr lang="en-GB" sz="3600" smtClean="0">
                <a:latin typeface="Arial" charset="0"/>
              </a:rPr>
              <a:t>Children may be more vulnerable to being harmed if they are:</a:t>
            </a:r>
          </a:p>
        </p:txBody>
      </p:sp>
      <p:sp>
        <p:nvSpPr>
          <p:cNvPr id="6" name="Subtitle 5"/>
          <p:cNvSpPr>
            <a:spLocks noGrp="1"/>
          </p:cNvSpPr>
          <p:nvPr>
            <p:ph type="subTitle" idx="4294967295"/>
          </p:nvPr>
        </p:nvSpPr>
        <p:spPr>
          <a:xfrm>
            <a:off x="179388" y="2133600"/>
            <a:ext cx="8569325" cy="3816350"/>
          </a:xfrm>
        </p:spPr>
        <p:txBody>
          <a:bodyPr/>
          <a:lstStyle/>
          <a:p>
            <a:pPr marL="0" indent="0">
              <a:lnSpc>
                <a:spcPct val="80000"/>
              </a:lnSpc>
              <a:buFont typeface="Wingdings" pitchFamily="2" charset="2"/>
              <a:buChar char="§"/>
            </a:pPr>
            <a:r>
              <a:rPr lang="en-GB" sz="2400" smtClean="0">
                <a:latin typeface="Arial" charset="0"/>
              </a:rPr>
              <a:t>     </a:t>
            </a:r>
            <a:r>
              <a:rPr lang="en-GB" sz="2800" smtClean="0">
                <a:latin typeface="Arial" charset="0"/>
              </a:rPr>
              <a:t>Children who are disabled</a:t>
            </a:r>
          </a:p>
          <a:p>
            <a:pPr marL="0" indent="0">
              <a:lnSpc>
                <a:spcPct val="80000"/>
              </a:lnSpc>
              <a:buFont typeface="Wingdings" pitchFamily="2" charset="2"/>
              <a:buChar char="§"/>
            </a:pPr>
            <a:r>
              <a:rPr lang="en-GB" sz="2800" smtClean="0">
                <a:latin typeface="Arial" charset="0"/>
              </a:rPr>
              <a:t>    Children who are picked on as being ‘different’</a:t>
            </a:r>
          </a:p>
          <a:p>
            <a:pPr marL="0" indent="0">
              <a:lnSpc>
                <a:spcPct val="80000"/>
              </a:lnSpc>
              <a:buFont typeface="Wingdings" pitchFamily="2" charset="2"/>
              <a:buChar char="§"/>
            </a:pPr>
            <a:r>
              <a:rPr lang="en-GB" sz="2800" smtClean="0">
                <a:latin typeface="Arial" charset="0"/>
              </a:rPr>
              <a:t>    Children who are already thought of as being a</a:t>
            </a:r>
          </a:p>
          <a:p>
            <a:pPr marL="0" indent="0">
              <a:lnSpc>
                <a:spcPct val="80000"/>
              </a:lnSpc>
              <a:buFont typeface="Wingdings" pitchFamily="2" charset="2"/>
              <a:buNone/>
            </a:pPr>
            <a:r>
              <a:rPr lang="en-GB" sz="2800" smtClean="0">
                <a:latin typeface="Arial" charset="0"/>
              </a:rPr>
              <a:t>      problem</a:t>
            </a:r>
          </a:p>
          <a:p>
            <a:pPr marL="0" indent="0">
              <a:lnSpc>
                <a:spcPct val="80000"/>
              </a:lnSpc>
              <a:buFont typeface="Wingdings" pitchFamily="2" charset="2"/>
              <a:buChar char="§"/>
            </a:pPr>
            <a:r>
              <a:rPr lang="en-GB" sz="2800" smtClean="0">
                <a:latin typeface="Arial" charset="0"/>
              </a:rPr>
              <a:t>    Experiencing domestic abuse in the household</a:t>
            </a:r>
          </a:p>
          <a:p>
            <a:pPr marL="0" indent="0">
              <a:lnSpc>
                <a:spcPct val="80000"/>
              </a:lnSpc>
              <a:buFont typeface="Wingdings" pitchFamily="2" charset="2"/>
              <a:buChar char="§"/>
            </a:pPr>
            <a:r>
              <a:rPr lang="en-GB" sz="2800" smtClean="0">
                <a:latin typeface="Arial" charset="0"/>
              </a:rPr>
              <a:t>    Experiencing parenting which is affected by  </a:t>
            </a:r>
          </a:p>
          <a:p>
            <a:pPr marL="0" indent="0">
              <a:lnSpc>
                <a:spcPct val="80000"/>
              </a:lnSpc>
              <a:buFont typeface="Wingdings" pitchFamily="2" charset="2"/>
              <a:buNone/>
            </a:pPr>
            <a:r>
              <a:rPr lang="en-GB" sz="2800" smtClean="0">
                <a:latin typeface="Arial" charset="0"/>
              </a:rPr>
              <a:t>      substance misuse or mental health</a:t>
            </a:r>
          </a:p>
          <a:p>
            <a:pPr marL="0" indent="0">
              <a:lnSpc>
                <a:spcPct val="80000"/>
              </a:lnSpc>
              <a:buFont typeface="Wingdings" pitchFamily="2" charset="2"/>
              <a:buChar char="§"/>
            </a:pPr>
            <a:r>
              <a:rPr lang="en-GB" sz="2800" smtClean="0">
                <a:latin typeface="Arial" charset="0"/>
              </a:rPr>
              <a:t>    under one year old.</a:t>
            </a:r>
          </a:p>
          <a:p>
            <a:pPr marL="0" indent="0">
              <a:lnSpc>
                <a:spcPct val="80000"/>
              </a:lnSpc>
              <a:buFont typeface="Wingdings" pitchFamily="2" charset="2"/>
              <a:buNone/>
            </a:pPr>
            <a:endParaRPr lang="en-GB" sz="2800" smtClean="0">
              <a:latin typeface="Arial" charset="0"/>
            </a:endParaRPr>
          </a:p>
          <a:p>
            <a:pPr marL="0" indent="0">
              <a:lnSpc>
                <a:spcPct val="80000"/>
              </a:lnSpc>
              <a:buFont typeface="Wingdings" pitchFamily="2" charset="2"/>
              <a:buNone/>
            </a:pPr>
            <a:endParaRPr lang="en-GB" sz="2400" smtClean="0">
              <a:latin typeface="Arial" charset="0"/>
            </a:endParaRPr>
          </a:p>
          <a:p>
            <a:pPr marL="0" indent="0">
              <a:lnSpc>
                <a:spcPct val="80000"/>
              </a:lnSpc>
              <a:buFont typeface="Wingdings" pitchFamily="2" charset="2"/>
              <a:buNone/>
            </a:pPr>
            <a:r>
              <a:rPr lang="en-GB" sz="3600" smtClean="0">
                <a:latin typeface="Arial" charset="0"/>
              </a:rPr>
              <a:t> </a:t>
            </a:r>
          </a:p>
        </p:txBody>
      </p:sp>
      <p:graphicFrame>
        <p:nvGraphicFramePr>
          <p:cNvPr id="56325" name="Object 5"/>
          <p:cNvGraphicFramePr>
            <a:graphicFrameLocks noChangeAspect="1"/>
          </p:cNvGraphicFramePr>
          <p:nvPr/>
        </p:nvGraphicFramePr>
        <p:xfrm>
          <a:off x="7524750" y="4941888"/>
          <a:ext cx="1116013" cy="1104900"/>
        </p:xfrm>
        <a:graphic>
          <a:graphicData uri="http://schemas.openxmlformats.org/presentationml/2006/ole">
            <mc:AlternateContent xmlns:mc="http://schemas.openxmlformats.org/markup-compatibility/2006">
              <mc:Choice xmlns:v="urn:schemas-microsoft-com:vml" Requires="v">
                <p:oleObj spid="_x0000_s5632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4941888"/>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Title 1"/>
          <p:cNvSpPr>
            <a:spLocks noGrp="1"/>
          </p:cNvSpPr>
          <p:nvPr>
            <p:ph type="ctrTitle" idx="4294967295"/>
          </p:nvPr>
        </p:nvSpPr>
        <p:spPr>
          <a:xfrm>
            <a:off x="250825" y="4221163"/>
            <a:ext cx="8713788" cy="1000125"/>
          </a:xfrm>
        </p:spPr>
        <p:txBody>
          <a:bodyPr/>
          <a:lstStyle/>
          <a:p>
            <a:r>
              <a:rPr lang="en-GB" sz="5400" smtClean="0">
                <a:latin typeface="Arial" charset="0"/>
              </a:rPr>
              <a:t>What is acceptable to you?</a:t>
            </a:r>
          </a:p>
        </p:txBody>
      </p:sp>
      <p:graphicFrame>
        <p:nvGraphicFramePr>
          <p:cNvPr id="58373" name="Object 5"/>
          <p:cNvGraphicFramePr>
            <a:graphicFrameLocks noChangeAspect="1"/>
          </p:cNvGraphicFramePr>
          <p:nvPr/>
        </p:nvGraphicFramePr>
        <p:xfrm>
          <a:off x="3059113" y="476250"/>
          <a:ext cx="3168650" cy="3138488"/>
        </p:xfrm>
        <a:graphic>
          <a:graphicData uri="http://schemas.openxmlformats.org/presentationml/2006/ole">
            <mc:AlternateContent xmlns:mc="http://schemas.openxmlformats.org/markup-compatibility/2006">
              <mc:Choice xmlns:v="urn:schemas-microsoft-com:vml" Requires="v">
                <p:oleObj spid="_x0000_s58374"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9113" y="476250"/>
                        <a:ext cx="3168650" cy="31384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468313" y="2133600"/>
            <a:ext cx="7991475" cy="3816350"/>
          </a:xfrm>
        </p:spPr>
        <p:txBody>
          <a:bodyPr/>
          <a:lstStyle/>
          <a:p>
            <a:pPr marL="0" indent="0">
              <a:lnSpc>
                <a:spcPct val="80000"/>
              </a:lnSpc>
              <a:buFont typeface="Wingdings" pitchFamily="2" charset="2"/>
              <a:buNone/>
            </a:pPr>
            <a:r>
              <a:rPr lang="en-GB" sz="4400" smtClean="0">
                <a:latin typeface="Arial" charset="0"/>
              </a:rPr>
              <a:t>A 12 year old boy has a mark on his face.  He tells you that he has been slapped by a religious leader.  His father told him he must always respect his elders.</a:t>
            </a:r>
          </a:p>
        </p:txBody>
      </p:sp>
      <p:graphicFrame>
        <p:nvGraphicFramePr>
          <p:cNvPr id="60421" name="Object 5"/>
          <p:cNvGraphicFramePr>
            <a:graphicFrameLocks noChangeAspect="1"/>
          </p:cNvGraphicFramePr>
          <p:nvPr/>
        </p:nvGraphicFramePr>
        <p:xfrm>
          <a:off x="7380288" y="333375"/>
          <a:ext cx="1116012" cy="1104900"/>
        </p:xfrm>
        <a:graphic>
          <a:graphicData uri="http://schemas.openxmlformats.org/presentationml/2006/ole">
            <mc:AlternateContent xmlns:mc="http://schemas.openxmlformats.org/markup-compatibility/2006">
              <mc:Choice xmlns:v="urn:schemas-microsoft-com:vml" Requires="v">
                <p:oleObj spid="_x0000_s6042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0288" y="333375"/>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468313" y="1268413"/>
            <a:ext cx="7991475" cy="4681537"/>
          </a:xfrm>
        </p:spPr>
        <p:txBody>
          <a:bodyPr/>
          <a:lstStyle/>
          <a:p>
            <a:pPr marL="0" indent="0">
              <a:lnSpc>
                <a:spcPct val="80000"/>
              </a:lnSpc>
              <a:buFont typeface="Wingdings" pitchFamily="2" charset="2"/>
              <a:buNone/>
            </a:pPr>
            <a:r>
              <a:rPr lang="en-GB" sz="4400" smtClean="0">
                <a:latin typeface="Arial" charset="0"/>
              </a:rPr>
              <a:t>Your neighbour’s 11 year old child regularly returns home from school with her 8 year old brother to an empty house.  Their single parent father does not get back from work until 6:30 pm.</a:t>
            </a:r>
          </a:p>
        </p:txBody>
      </p:sp>
      <p:graphicFrame>
        <p:nvGraphicFramePr>
          <p:cNvPr id="62469" name="Object 5"/>
          <p:cNvGraphicFramePr>
            <a:graphicFrameLocks noChangeAspect="1"/>
          </p:cNvGraphicFramePr>
          <p:nvPr/>
        </p:nvGraphicFramePr>
        <p:xfrm>
          <a:off x="7524750" y="5300663"/>
          <a:ext cx="1116013" cy="1104900"/>
        </p:xfrm>
        <a:graphic>
          <a:graphicData uri="http://schemas.openxmlformats.org/presentationml/2006/ole">
            <mc:AlternateContent xmlns:mc="http://schemas.openxmlformats.org/markup-compatibility/2006">
              <mc:Choice xmlns:v="urn:schemas-microsoft-com:vml" Requires="v">
                <p:oleObj spid="_x0000_s62470"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53006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250825" y="476250"/>
            <a:ext cx="8351838" cy="5618163"/>
          </a:xfrm>
        </p:spPr>
        <p:txBody>
          <a:bodyPr/>
          <a:lstStyle/>
          <a:p>
            <a:pPr marL="0" indent="0">
              <a:lnSpc>
                <a:spcPct val="80000"/>
              </a:lnSpc>
              <a:buFont typeface="Arial" charset="0"/>
              <a:buNone/>
            </a:pPr>
            <a:r>
              <a:rPr lang="en-GB" sz="4400" smtClean="0">
                <a:latin typeface="Arial" charset="0"/>
              </a:rPr>
              <a:t>You often hear your neighbours fighting late into the night.  They shout a lot and you have heard the woman crying. They have a baby and a 5 year old.  When you have seen the children, they look well and are always clean and nicely dressed, but the 5 year old never says anything to you and always looks sad.</a:t>
            </a:r>
          </a:p>
        </p:txBody>
      </p:sp>
      <p:graphicFrame>
        <p:nvGraphicFramePr>
          <p:cNvPr id="64516" name="Object 4"/>
          <p:cNvGraphicFramePr>
            <a:graphicFrameLocks noChangeAspect="1"/>
          </p:cNvGraphicFramePr>
          <p:nvPr/>
        </p:nvGraphicFramePr>
        <p:xfrm>
          <a:off x="7667625" y="5445125"/>
          <a:ext cx="1116013" cy="1104900"/>
        </p:xfrm>
        <a:graphic>
          <a:graphicData uri="http://schemas.openxmlformats.org/presentationml/2006/ole">
            <mc:AlternateContent xmlns:mc="http://schemas.openxmlformats.org/markup-compatibility/2006">
              <mc:Choice xmlns:v="urn:schemas-microsoft-com:vml" Requires="v">
                <p:oleObj spid="_x0000_s64517"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5445125"/>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468313" y="1268413"/>
            <a:ext cx="7991475" cy="4681537"/>
          </a:xfrm>
        </p:spPr>
        <p:txBody>
          <a:bodyPr/>
          <a:lstStyle/>
          <a:p>
            <a:pPr marL="0" indent="0">
              <a:lnSpc>
                <a:spcPct val="80000"/>
              </a:lnSpc>
              <a:buFont typeface="Arial" charset="0"/>
              <a:buNone/>
            </a:pPr>
            <a:r>
              <a:rPr lang="en-US" sz="4000" smtClean="0">
                <a:latin typeface="Arial" charset="0"/>
              </a:rPr>
              <a:t>A 14 year-old girl goes out to nightclubs on most Friday nights and comes home in the early hours so drunk that she can barely walk.  You have seen her with a man who is much older, drives a car and often stays over at the girl’s home.  She tells you that she met him on Facebook.</a:t>
            </a:r>
            <a:endParaRPr lang="en-GB" sz="4000" smtClean="0">
              <a:latin typeface="Arial" charset="0"/>
            </a:endParaRPr>
          </a:p>
        </p:txBody>
      </p:sp>
      <p:graphicFrame>
        <p:nvGraphicFramePr>
          <p:cNvPr id="66564" name="Object 4"/>
          <p:cNvGraphicFramePr>
            <a:graphicFrameLocks noChangeAspect="1"/>
          </p:cNvGraphicFramePr>
          <p:nvPr/>
        </p:nvGraphicFramePr>
        <p:xfrm>
          <a:off x="7524750" y="5300663"/>
          <a:ext cx="1116013" cy="1104900"/>
        </p:xfrm>
        <a:graphic>
          <a:graphicData uri="http://schemas.openxmlformats.org/presentationml/2006/ole">
            <mc:AlternateContent xmlns:mc="http://schemas.openxmlformats.org/markup-compatibility/2006">
              <mc:Choice xmlns:v="urn:schemas-microsoft-com:vml" Requires="v">
                <p:oleObj spid="_x0000_s66565"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53006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468313" y="1125538"/>
            <a:ext cx="7991475" cy="1584325"/>
          </a:xfrm>
        </p:spPr>
        <p:txBody>
          <a:bodyPr/>
          <a:lstStyle/>
          <a:p>
            <a:pPr marL="0" indent="0" algn="ctr">
              <a:lnSpc>
                <a:spcPct val="80000"/>
              </a:lnSpc>
              <a:buFont typeface="Wingdings" pitchFamily="2" charset="2"/>
              <a:buNone/>
            </a:pPr>
            <a:r>
              <a:rPr lang="en-GB" sz="5400" smtClean="0">
                <a:latin typeface="Arial" charset="0"/>
              </a:rPr>
              <a:t>What can get in the way of concerns being shared?</a:t>
            </a:r>
          </a:p>
        </p:txBody>
      </p:sp>
      <p:graphicFrame>
        <p:nvGraphicFramePr>
          <p:cNvPr id="68612" name="Object 4"/>
          <p:cNvGraphicFramePr>
            <a:graphicFrameLocks noChangeAspect="1"/>
          </p:cNvGraphicFramePr>
          <p:nvPr/>
        </p:nvGraphicFramePr>
        <p:xfrm>
          <a:off x="3132138" y="3500438"/>
          <a:ext cx="2555875" cy="2530475"/>
        </p:xfrm>
        <a:graphic>
          <a:graphicData uri="http://schemas.openxmlformats.org/presentationml/2006/ole">
            <mc:AlternateContent xmlns:mc="http://schemas.openxmlformats.org/markup-compatibility/2006">
              <mc:Choice xmlns:v="urn:schemas-microsoft-com:vml" Requires="v">
                <p:oleObj spid="_x0000_s68613"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2138" y="3500438"/>
                        <a:ext cx="2555875" cy="2530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Title 1"/>
          <p:cNvSpPr>
            <a:spLocks noGrp="1"/>
          </p:cNvSpPr>
          <p:nvPr>
            <p:ph type="ctrTitle" idx="4294967295"/>
          </p:nvPr>
        </p:nvSpPr>
        <p:spPr>
          <a:xfrm>
            <a:off x="179388" y="404813"/>
            <a:ext cx="8713787" cy="1000125"/>
          </a:xfrm>
        </p:spPr>
        <p:txBody>
          <a:bodyPr/>
          <a:lstStyle/>
          <a:p>
            <a:r>
              <a:rPr lang="en-GB" smtClean="0">
                <a:latin typeface="Arial" charset="0"/>
              </a:rPr>
              <a:t>Barriers to sharing your concerns</a:t>
            </a:r>
          </a:p>
        </p:txBody>
      </p:sp>
      <p:sp>
        <p:nvSpPr>
          <p:cNvPr id="6" name="Subtitle 5"/>
          <p:cNvSpPr>
            <a:spLocks noGrp="1"/>
          </p:cNvSpPr>
          <p:nvPr>
            <p:ph type="subTitle" idx="4294967295"/>
          </p:nvPr>
        </p:nvSpPr>
        <p:spPr>
          <a:xfrm>
            <a:off x="395288" y="1557338"/>
            <a:ext cx="8424862" cy="4537075"/>
          </a:xfrm>
        </p:spPr>
        <p:txBody>
          <a:bodyPr/>
          <a:lstStyle/>
          <a:p>
            <a:pPr marL="0" indent="0">
              <a:lnSpc>
                <a:spcPct val="80000"/>
              </a:lnSpc>
              <a:buFont typeface="Wingdings" pitchFamily="2" charset="2"/>
              <a:buChar char="§"/>
            </a:pPr>
            <a:r>
              <a:rPr lang="en-GB" sz="2800" smtClean="0">
                <a:latin typeface="Arial" charset="0"/>
              </a:rPr>
              <a:t>  Fear that you may be wrong</a:t>
            </a:r>
          </a:p>
          <a:p>
            <a:pPr marL="0" indent="0">
              <a:lnSpc>
                <a:spcPct val="80000"/>
              </a:lnSpc>
              <a:buFont typeface="Wingdings" pitchFamily="2" charset="2"/>
              <a:buChar char="§"/>
            </a:pPr>
            <a:r>
              <a:rPr lang="en-GB" sz="2800" smtClean="0">
                <a:latin typeface="Arial" charset="0"/>
              </a:rPr>
              <a:t>  Doubts about the child’s truthfulness</a:t>
            </a:r>
          </a:p>
          <a:p>
            <a:pPr marL="0" indent="0">
              <a:lnSpc>
                <a:spcPct val="80000"/>
              </a:lnSpc>
              <a:buFont typeface="Wingdings" pitchFamily="2" charset="2"/>
              <a:buChar char="§"/>
            </a:pPr>
            <a:r>
              <a:rPr lang="en-GB" sz="2800" smtClean="0">
                <a:latin typeface="Arial" charset="0"/>
              </a:rPr>
              <a:t>  Anger and distress</a:t>
            </a:r>
          </a:p>
          <a:p>
            <a:pPr marL="0" indent="0">
              <a:lnSpc>
                <a:spcPct val="80000"/>
              </a:lnSpc>
              <a:buFont typeface="Wingdings" pitchFamily="2" charset="2"/>
              <a:buChar char="§"/>
            </a:pPr>
            <a:r>
              <a:rPr lang="en-GB" sz="2800" smtClean="0">
                <a:latin typeface="Arial" charset="0"/>
              </a:rPr>
              <a:t>  The child’s attempts to bind you to secrecy</a:t>
            </a:r>
          </a:p>
          <a:p>
            <a:pPr marL="0" indent="0">
              <a:lnSpc>
                <a:spcPct val="80000"/>
              </a:lnSpc>
              <a:buFont typeface="Wingdings" pitchFamily="2" charset="2"/>
              <a:buChar char="§"/>
            </a:pPr>
            <a:r>
              <a:rPr lang="en-GB" sz="2800" smtClean="0">
                <a:latin typeface="Arial" charset="0"/>
              </a:rPr>
              <a:t>  Uncertainty about procedures and consequences</a:t>
            </a:r>
          </a:p>
          <a:p>
            <a:pPr marL="0" indent="0">
              <a:lnSpc>
                <a:spcPct val="80000"/>
              </a:lnSpc>
              <a:buFont typeface="Wingdings" pitchFamily="2" charset="2"/>
              <a:buChar char="§"/>
            </a:pPr>
            <a:r>
              <a:rPr lang="en-GB" sz="2800" smtClean="0">
                <a:latin typeface="Arial" charset="0"/>
              </a:rPr>
              <a:t>  Unresolved feelings</a:t>
            </a:r>
          </a:p>
          <a:p>
            <a:pPr marL="0" indent="0">
              <a:lnSpc>
                <a:spcPct val="80000"/>
              </a:lnSpc>
              <a:buFont typeface="Wingdings" pitchFamily="2" charset="2"/>
              <a:buChar char="§"/>
            </a:pPr>
            <a:r>
              <a:rPr lang="en-GB" sz="2800" smtClean="0">
                <a:latin typeface="Arial" charset="0"/>
              </a:rPr>
              <a:t>  There may be other reasons for the child’s  </a:t>
            </a:r>
          </a:p>
          <a:p>
            <a:pPr marL="0" indent="0">
              <a:lnSpc>
                <a:spcPct val="80000"/>
              </a:lnSpc>
              <a:buFont typeface="Wingdings" pitchFamily="2" charset="2"/>
              <a:buNone/>
            </a:pPr>
            <a:r>
              <a:rPr lang="en-GB" sz="2800" smtClean="0">
                <a:latin typeface="Arial" charset="0"/>
              </a:rPr>
              <a:t>    behaviour </a:t>
            </a:r>
          </a:p>
          <a:p>
            <a:pPr marL="0" indent="0">
              <a:lnSpc>
                <a:spcPct val="80000"/>
              </a:lnSpc>
              <a:buFont typeface="Wingdings" pitchFamily="2" charset="2"/>
              <a:buChar char="§"/>
            </a:pPr>
            <a:r>
              <a:rPr lang="en-GB" sz="2800" smtClean="0">
                <a:latin typeface="Arial" charset="0"/>
              </a:rPr>
              <a:t>  Not wanting to interfere in family life</a:t>
            </a:r>
          </a:p>
          <a:p>
            <a:pPr marL="0" indent="0">
              <a:lnSpc>
                <a:spcPct val="80000"/>
              </a:lnSpc>
              <a:buFont typeface="Wingdings" pitchFamily="2" charset="2"/>
              <a:buChar char="§"/>
            </a:pPr>
            <a:r>
              <a:rPr lang="en-GB" sz="2800" smtClean="0">
                <a:latin typeface="Arial" charset="0"/>
              </a:rPr>
              <a:t>  Feeling threatened by parents or carers</a:t>
            </a:r>
          </a:p>
        </p:txBody>
      </p:sp>
      <p:graphicFrame>
        <p:nvGraphicFramePr>
          <p:cNvPr id="70661" name="Object 5"/>
          <p:cNvGraphicFramePr>
            <a:graphicFrameLocks noChangeAspect="1"/>
          </p:cNvGraphicFramePr>
          <p:nvPr/>
        </p:nvGraphicFramePr>
        <p:xfrm>
          <a:off x="7667625" y="5300663"/>
          <a:ext cx="1116013" cy="1104900"/>
        </p:xfrm>
        <a:graphic>
          <a:graphicData uri="http://schemas.openxmlformats.org/presentationml/2006/ole">
            <mc:AlternateContent xmlns:mc="http://schemas.openxmlformats.org/markup-compatibility/2006">
              <mc:Choice xmlns:v="urn:schemas-microsoft-com:vml" Requires="v">
                <p:oleObj spid="_x0000_s7066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53006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Title 1"/>
          <p:cNvSpPr>
            <a:spLocks noGrp="1"/>
          </p:cNvSpPr>
          <p:nvPr>
            <p:ph type="ctrTitle" idx="4294967295"/>
          </p:nvPr>
        </p:nvSpPr>
        <p:spPr>
          <a:xfrm>
            <a:off x="179388" y="260350"/>
            <a:ext cx="8713787" cy="1000125"/>
          </a:xfrm>
        </p:spPr>
        <p:txBody>
          <a:bodyPr/>
          <a:lstStyle/>
          <a:p>
            <a:r>
              <a:rPr lang="en-GB" sz="4000" smtClean="0">
                <a:latin typeface="Arial" charset="0"/>
              </a:rPr>
              <a:t>Barriers to children and families sharing their worries:</a:t>
            </a:r>
          </a:p>
        </p:txBody>
      </p:sp>
      <p:sp>
        <p:nvSpPr>
          <p:cNvPr id="6" name="Subtitle 5"/>
          <p:cNvSpPr>
            <a:spLocks noGrp="1"/>
          </p:cNvSpPr>
          <p:nvPr>
            <p:ph type="subTitle" idx="4294967295"/>
          </p:nvPr>
        </p:nvSpPr>
        <p:spPr>
          <a:xfrm>
            <a:off x="179388" y="1412875"/>
            <a:ext cx="8713787" cy="4465638"/>
          </a:xfrm>
        </p:spPr>
        <p:txBody>
          <a:bodyPr/>
          <a:lstStyle/>
          <a:p>
            <a:pPr marL="0" indent="0">
              <a:lnSpc>
                <a:spcPct val="80000"/>
              </a:lnSpc>
              <a:buFont typeface="Wingdings" pitchFamily="2" charset="2"/>
              <a:buChar char="§"/>
            </a:pPr>
            <a:r>
              <a:rPr lang="en-GB" smtClean="0">
                <a:latin typeface="Arial" charset="0"/>
              </a:rPr>
              <a:t> </a:t>
            </a:r>
            <a:r>
              <a:rPr lang="en-GB" sz="2800" smtClean="0">
                <a:latin typeface="Arial" charset="0"/>
              </a:rPr>
              <a:t>feeling there is no-one to talk to (who will listen and can be trusted)</a:t>
            </a:r>
          </a:p>
          <a:p>
            <a:pPr marL="0" indent="0">
              <a:lnSpc>
                <a:spcPct val="80000"/>
              </a:lnSpc>
              <a:buFont typeface="Wingdings" pitchFamily="2" charset="2"/>
              <a:buNone/>
            </a:pPr>
            <a:endParaRPr lang="en-GB" sz="2800" smtClean="0">
              <a:latin typeface="Arial" charset="0"/>
            </a:endParaRPr>
          </a:p>
          <a:p>
            <a:pPr marL="0" indent="0">
              <a:lnSpc>
                <a:spcPct val="80000"/>
              </a:lnSpc>
              <a:buFont typeface="Wingdings" pitchFamily="2" charset="2"/>
              <a:buChar char="§"/>
            </a:pPr>
            <a:r>
              <a:rPr lang="en-GB" sz="2800" smtClean="0">
                <a:latin typeface="Arial" charset="0"/>
              </a:rPr>
              <a:t> fear of not being listened to, understood, taken seriously or being believed.</a:t>
            </a:r>
          </a:p>
          <a:p>
            <a:pPr marL="0" indent="0">
              <a:lnSpc>
                <a:spcPct val="80000"/>
              </a:lnSpc>
              <a:buFont typeface="Wingdings" pitchFamily="2" charset="2"/>
              <a:buNone/>
            </a:pPr>
            <a:endParaRPr lang="en-GB" sz="2800" smtClean="0">
              <a:latin typeface="Arial" charset="0"/>
            </a:endParaRPr>
          </a:p>
          <a:p>
            <a:pPr marL="0" indent="0">
              <a:lnSpc>
                <a:spcPct val="80000"/>
              </a:lnSpc>
              <a:buFont typeface="Wingdings" pitchFamily="2" charset="2"/>
              <a:buChar char="§"/>
            </a:pPr>
            <a:r>
              <a:rPr lang="en-GB" sz="2800" smtClean="0">
                <a:latin typeface="Arial" charset="0"/>
              </a:rPr>
              <a:t> a belief in self-reliance</a:t>
            </a:r>
          </a:p>
          <a:p>
            <a:pPr marL="0" indent="0">
              <a:lnSpc>
                <a:spcPct val="80000"/>
              </a:lnSpc>
              <a:buFont typeface="Wingdings" pitchFamily="2" charset="2"/>
              <a:buNone/>
            </a:pPr>
            <a:endParaRPr lang="en-GB" sz="2800" smtClean="0">
              <a:latin typeface="Arial" charset="0"/>
            </a:endParaRPr>
          </a:p>
          <a:p>
            <a:pPr marL="0" indent="0">
              <a:lnSpc>
                <a:spcPct val="80000"/>
              </a:lnSpc>
              <a:buFont typeface="Wingdings" pitchFamily="2" charset="2"/>
              <a:buChar char="§"/>
            </a:pPr>
            <a:r>
              <a:rPr lang="en-GB" sz="2800" smtClean="0">
                <a:latin typeface="Arial" charset="0"/>
              </a:rPr>
              <a:t> a sense of futility about sharing problems and a belief that nothing will change</a:t>
            </a:r>
          </a:p>
          <a:p>
            <a:pPr marL="0" indent="0">
              <a:lnSpc>
                <a:spcPct val="80000"/>
              </a:lnSpc>
              <a:buFont typeface="Wingdings" pitchFamily="2" charset="2"/>
              <a:buChar char="§"/>
            </a:pPr>
            <a:endParaRPr lang="en-GB" sz="2800" smtClean="0">
              <a:latin typeface="Arial" charset="0"/>
            </a:endParaRPr>
          </a:p>
          <a:p>
            <a:pPr marL="0" indent="0">
              <a:lnSpc>
                <a:spcPct val="80000"/>
              </a:lnSpc>
              <a:buFont typeface="Wingdings" pitchFamily="2" charset="2"/>
              <a:buChar char="§"/>
            </a:pPr>
            <a:r>
              <a:rPr lang="en-GB" sz="2800" smtClean="0">
                <a:latin typeface="Arial" charset="0"/>
              </a:rPr>
              <a:t> embarrassment </a:t>
            </a:r>
          </a:p>
        </p:txBody>
      </p:sp>
      <p:graphicFrame>
        <p:nvGraphicFramePr>
          <p:cNvPr id="72709" name="Object 5"/>
          <p:cNvGraphicFramePr>
            <a:graphicFrameLocks noChangeAspect="1"/>
          </p:cNvGraphicFramePr>
          <p:nvPr/>
        </p:nvGraphicFramePr>
        <p:xfrm>
          <a:off x="7596188" y="5373688"/>
          <a:ext cx="1116012" cy="1104900"/>
        </p:xfrm>
        <a:graphic>
          <a:graphicData uri="http://schemas.openxmlformats.org/presentationml/2006/ole">
            <mc:AlternateContent xmlns:mc="http://schemas.openxmlformats.org/markup-compatibility/2006">
              <mc:Choice xmlns:v="urn:schemas-microsoft-com:vml" Requires="v">
                <p:oleObj spid="_x0000_s72710"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5373688"/>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Featherstone &amp; Evans (2004) </a:t>
            </a:r>
          </a:p>
        </p:txBody>
      </p:sp>
      <p:sp>
        <p:nvSpPr>
          <p:cNvPr id="74755" name="Title 1"/>
          <p:cNvSpPr>
            <a:spLocks noGrp="1"/>
          </p:cNvSpPr>
          <p:nvPr>
            <p:ph type="ctrTitle" idx="4294967295"/>
          </p:nvPr>
        </p:nvSpPr>
        <p:spPr>
          <a:xfrm>
            <a:off x="179388" y="714375"/>
            <a:ext cx="8713787" cy="1000125"/>
          </a:xfrm>
        </p:spPr>
        <p:txBody>
          <a:bodyPr/>
          <a:lstStyle/>
          <a:p>
            <a:r>
              <a:rPr lang="en-GB" smtClean="0">
                <a:latin typeface="Arial" charset="0"/>
              </a:rPr>
              <a:t>Who are children likely to turn to?</a:t>
            </a:r>
          </a:p>
        </p:txBody>
      </p:sp>
      <p:sp>
        <p:nvSpPr>
          <p:cNvPr id="6" name="Subtitle 5"/>
          <p:cNvSpPr>
            <a:spLocks noGrp="1"/>
          </p:cNvSpPr>
          <p:nvPr>
            <p:ph type="subTitle" idx="4294967295"/>
          </p:nvPr>
        </p:nvSpPr>
        <p:spPr>
          <a:xfrm>
            <a:off x="539750" y="1773238"/>
            <a:ext cx="7991475" cy="4321175"/>
          </a:xfrm>
        </p:spPr>
        <p:txBody>
          <a:bodyPr/>
          <a:lstStyle/>
          <a:p>
            <a:pPr marL="0" indent="0">
              <a:lnSpc>
                <a:spcPct val="80000"/>
              </a:lnSpc>
              <a:buFont typeface="Wingdings" pitchFamily="2" charset="2"/>
              <a:buNone/>
            </a:pPr>
            <a:r>
              <a:rPr lang="en-GB" sz="3600" smtClean="0">
                <a:latin typeface="Arial" charset="0"/>
              </a:rPr>
              <a:t>“the majority of children and young people identify at least one person they can talk to….. A significant minority of children do not feel they have anyone they can trust to share their worries with”.</a:t>
            </a:r>
          </a:p>
          <a:p>
            <a:pPr marL="0" indent="0">
              <a:lnSpc>
                <a:spcPct val="80000"/>
              </a:lnSpc>
              <a:buFont typeface="Wingdings" pitchFamily="2" charset="2"/>
              <a:buNone/>
            </a:pPr>
            <a:endParaRPr lang="en-GB" sz="3600" smtClean="0">
              <a:latin typeface="Arial" charset="0"/>
            </a:endParaRPr>
          </a:p>
          <a:p>
            <a:pPr marL="0" indent="0" algn="ctr">
              <a:lnSpc>
                <a:spcPct val="80000"/>
              </a:lnSpc>
              <a:buFont typeface="Wingdings" pitchFamily="2" charset="2"/>
              <a:buNone/>
            </a:pPr>
            <a:r>
              <a:rPr lang="en-GB" sz="4400" smtClean="0">
                <a:latin typeface="Arial" charset="0"/>
              </a:rPr>
              <a:t>It might be you!</a:t>
            </a:r>
          </a:p>
        </p:txBody>
      </p:sp>
      <p:graphicFrame>
        <p:nvGraphicFramePr>
          <p:cNvPr id="74757" name="Object 5"/>
          <p:cNvGraphicFramePr>
            <a:graphicFrameLocks noChangeAspect="1"/>
          </p:cNvGraphicFramePr>
          <p:nvPr/>
        </p:nvGraphicFramePr>
        <p:xfrm>
          <a:off x="7451725" y="4797425"/>
          <a:ext cx="1116013" cy="1104900"/>
        </p:xfrm>
        <a:graphic>
          <a:graphicData uri="http://schemas.openxmlformats.org/presentationml/2006/ole">
            <mc:AlternateContent xmlns:mc="http://schemas.openxmlformats.org/markup-compatibility/2006">
              <mc:Choice xmlns:v="urn:schemas-microsoft-com:vml" Requires="v">
                <p:oleObj spid="_x0000_s74758"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1725" y="4797425"/>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Title 1"/>
          <p:cNvSpPr>
            <a:spLocks noGrp="1"/>
          </p:cNvSpPr>
          <p:nvPr>
            <p:ph type="ctrTitle" idx="4294967295"/>
          </p:nvPr>
        </p:nvSpPr>
        <p:spPr>
          <a:xfrm>
            <a:off x="179388" y="4005263"/>
            <a:ext cx="8713787" cy="1863725"/>
          </a:xfrm>
        </p:spPr>
        <p:txBody>
          <a:bodyPr/>
          <a:lstStyle/>
          <a:p>
            <a:r>
              <a:rPr lang="en-GB" sz="6000" smtClean="0">
                <a:latin typeface="Arial" charset="0"/>
              </a:rPr>
              <a:t>Should I be concerned?</a:t>
            </a:r>
          </a:p>
        </p:txBody>
      </p:sp>
      <p:graphicFrame>
        <p:nvGraphicFramePr>
          <p:cNvPr id="76805" name="Object 5"/>
          <p:cNvGraphicFramePr>
            <a:graphicFrameLocks noChangeAspect="1"/>
          </p:cNvGraphicFramePr>
          <p:nvPr/>
        </p:nvGraphicFramePr>
        <p:xfrm>
          <a:off x="2843213" y="765175"/>
          <a:ext cx="3384550" cy="3351213"/>
        </p:xfrm>
        <a:graphic>
          <a:graphicData uri="http://schemas.openxmlformats.org/presentationml/2006/ole">
            <mc:AlternateContent xmlns:mc="http://schemas.openxmlformats.org/markup-compatibility/2006">
              <mc:Choice xmlns:v="urn:schemas-microsoft-com:vml" Requires="v">
                <p:oleObj spid="_x0000_s7680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765175"/>
                        <a:ext cx="3384550" cy="33512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Title 1"/>
          <p:cNvSpPr>
            <a:spLocks noGrp="1"/>
          </p:cNvSpPr>
          <p:nvPr>
            <p:ph type="ctrTitle" idx="4294967295"/>
          </p:nvPr>
        </p:nvSpPr>
        <p:spPr>
          <a:xfrm>
            <a:off x="179388" y="714375"/>
            <a:ext cx="8713787" cy="1000125"/>
          </a:xfrm>
        </p:spPr>
        <p:txBody>
          <a:bodyPr/>
          <a:lstStyle/>
          <a:p>
            <a:r>
              <a:rPr lang="en-GB" smtClean="0">
                <a:latin typeface="Arial" charset="0"/>
              </a:rPr>
              <a:t>Try to sort out in your mind why you are concerned, based on:</a:t>
            </a:r>
          </a:p>
        </p:txBody>
      </p:sp>
      <p:sp>
        <p:nvSpPr>
          <p:cNvPr id="6" name="Subtitle 5"/>
          <p:cNvSpPr>
            <a:spLocks noGrp="1"/>
          </p:cNvSpPr>
          <p:nvPr>
            <p:ph type="subTitle" idx="4294967295"/>
          </p:nvPr>
        </p:nvSpPr>
        <p:spPr>
          <a:xfrm>
            <a:off x="468313" y="2133600"/>
            <a:ext cx="7991475" cy="3816350"/>
          </a:xfrm>
        </p:spPr>
        <p:txBody>
          <a:bodyPr/>
          <a:lstStyle/>
          <a:p>
            <a:pPr marL="0" indent="0">
              <a:lnSpc>
                <a:spcPct val="80000"/>
              </a:lnSpc>
              <a:buFont typeface="Wingdings" pitchFamily="2" charset="2"/>
              <a:buChar char="§"/>
            </a:pPr>
            <a:r>
              <a:rPr lang="en-GB" sz="4400" smtClean="0">
                <a:latin typeface="Arial" charset="0"/>
              </a:rPr>
              <a:t>    </a:t>
            </a:r>
            <a:r>
              <a:rPr lang="en-GB" sz="3600" smtClean="0">
                <a:latin typeface="Arial" charset="0"/>
              </a:rPr>
              <a:t>What you have seen</a:t>
            </a:r>
          </a:p>
          <a:p>
            <a:pPr marL="0" indent="0">
              <a:lnSpc>
                <a:spcPct val="80000"/>
              </a:lnSpc>
              <a:buFont typeface="Wingdings" pitchFamily="2" charset="2"/>
              <a:buChar char="§"/>
            </a:pPr>
            <a:r>
              <a:rPr lang="en-GB" sz="3600" smtClean="0">
                <a:latin typeface="Arial" charset="0"/>
              </a:rPr>
              <a:t>    What you have heard from others</a:t>
            </a:r>
          </a:p>
          <a:p>
            <a:pPr marL="0" indent="0">
              <a:lnSpc>
                <a:spcPct val="80000"/>
              </a:lnSpc>
              <a:buFont typeface="Wingdings" pitchFamily="2" charset="2"/>
              <a:buChar char="§"/>
            </a:pPr>
            <a:r>
              <a:rPr lang="en-GB" sz="3600" smtClean="0">
                <a:latin typeface="Arial" charset="0"/>
              </a:rPr>
              <a:t>    What has been said to you directly</a:t>
            </a:r>
          </a:p>
          <a:p>
            <a:pPr marL="0" indent="0">
              <a:lnSpc>
                <a:spcPct val="80000"/>
              </a:lnSpc>
              <a:buFont typeface="Wingdings" pitchFamily="2" charset="2"/>
              <a:buNone/>
            </a:pPr>
            <a:r>
              <a:rPr lang="en-GB" sz="3600" smtClean="0">
                <a:latin typeface="Arial" charset="0"/>
              </a:rPr>
              <a:t>Try to be as clear as you can about why you are concerned but do not be afraid to listen to your instinct that something just does not seem to be right.</a:t>
            </a:r>
          </a:p>
        </p:txBody>
      </p:sp>
      <p:graphicFrame>
        <p:nvGraphicFramePr>
          <p:cNvPr id="79877" name="Object 5"/>
          <p:cNvGraphicFramePr>
            <a:graphicFrameLocks noChangeAspect="1"/>
          </p:cNvGraphicFramePr>
          <p:nvPr/>
        </p:nvGraphicFramePr>
        <p:xfrm>
          <a:off x="7885113" y="5445125"/>
          <a:ext cx="1116012" cy="1104900"/>
        </p:xfrm>
        <a:graphic>
          <a:graphicData uri="http://schemas.openxmlformats.org/presentationml/2006/ole">
            <mc:AlternateContent xmlns:mc="http://schemas.openxmlformats.org/markup-compatibility/2006">
              <mc:Choice xmlns:v="urn:schemas-microsoft-com:vml" Requires="v">
                <p:oleObj spid="_x0000_s79878"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5113" y="5445125"/>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3" name="Title 1"/>
          <p:cNvSpPr>
            <a:spLocks noGrp="1"/>
          </p:cNvSpPr>
          <p:nvPr>
            <p:ph type="ctrTitle" idx="4294967295"/>
          </p:nvPr>
        </p:nvSpPr>
        <p:spPr>
          <a:xfrm>
            <a:off x="179388" y="260350"/>
            <a:ext cx="8713787" cy="1000125"/>
          </a:xfrm>
        </p:spPr>
        <p:txBody>
          <a:bodyPr/>
          <a:lstStyle/>
          <a:p>
            <a:r>
              <a:rPr lang="en-GB" sz="5400" smtClean="0">
                <a:latin typeface="Arial" charset="0"/>
              </a:rPr>
              <a:t>How concerns can emerge:</a:t>
            </a:r>
          </a:p>
        </p:txBody>
      </p:sp>
      <p:sp>
        <p:nvSpPr>
          <p:cNvPr id="6" name="Subtitle 5"/>
          <p:cNvSpPr>
            <a:spLocks noGrp="1"/>
          </p:cNvSpPr>
          <p:nvPr>
            <p:ph type="subTitle" idx="4294967295"/>
          </p:nvPr>
        </p:nvSpPr>
        <p:spPr>
          <a:xfrm>
            <a:off x="250825" y="1341438"/>
            <a:ext cx="8497888" cy="4392612"/>
          </a:xfrm>
        </p:spPr>
        <p:txBody>
          <a:bodyPr/>
          <a:lstStyle/>
          <a:p>
            <a:pPr marL="0" indent="0">
              <a:lnSpc>
                <a:spcPct val="80000"/>
              </a:lnSpc>
              <a:spcBef>
                <a:spcPct val="50000"/>
              </a:spcBef>
              <a:buClr>
                <a:schemeClr val="accent1"/>
              </a:buClr>
              <a:buFont typeface="Wingdings" pitchFamily="2" charset="2"/>
              <a:buChar char="q"/>
            </a:pPr>
            <a:r>
              <a:rPr lang="en-GB" sz="3600" smtClean="0">
                <a:latin typeface="Arial" charset="0"/>
              </a:rPr>
              <a:t>a child tells someone about a worry</a:t>
            </a:r>
          </a:p>
          <a:p>
            <a:pPr marL="0" indent="0">
              <a:lnSpc>
                <a:spcPct val="80000"/>
              </a:lnSpc>
              <a:spcBef>
                <a:spcPct val="50000"/>
              </a:spcBef>
              <a:buClr>
                <a:schemeClr val="accent1"/>
              </a:buClr>
              <a:buFont typeface="Wingdings" pitchFamily="2" charset="2"/>
              <a:buChar char="q"/>
            </a:pPr>
            <a:r>
              <a:rPr lang="en-GB" sz="3600" smtClean="0">
                <a:latin typeface="Arial" charset="0"/>
              </a:rPr>
              <a:t> you see changes in a child’s behaviour or moods</a:t>
            </a:r>
          </a:p>
          <a:p>
            <a:pPr marL="0" indent="0">
              <a:lnSpc>
                <a:spcPct val="80000"/>
              </a:lnSpc>
              <a:spcBef>
                <a:spcPct val="50000"/>
              </a:spcBef>
              <a:buClr>
                <a:schemeClr val="accent1"/>
              </a:buClr>
              <a:buFont typeface="Wingdings" pitchFamily="2" charset="2"/>
              <a:buChar char="q"/>
            </a:pPr>
            <a:r>
              <a:rPr lang="en-GB" sz="3600" smtClean="0">
                <a:latin typeface="Arial" charset="0"/>
              </a:rPr>
              <a:t> you see physical signs of abuse or neglect such as bruising, injuries or poor living conditions.</a:t>
            </a:r>
          </a:p>
          <a:p>
            <a:pPr marL="0" indent="0">
              <a:lnSpc>
                <a:spcPct val="80000"/>
              </a:lnSpc>
              <a:spcBef>
                <a:spcPct val="50000"/>
              </a:spcBef>
              <a:buClr>
                <a:schemeClr val="accent1"/>
              </a:buClr>
              <a:buFont typeface="Wingdings" pitchFamily="2" charset="2"/>
              <a:buChar char="q"/>
            </a:pPr>
            <a:r>
              <a:rPr lang="en-GB" sz="3600" smtClean="0">
                <a:latin typeface="Arial" charset="0"/>
              </a:rPr>
              <a:t> someone tells you about something they have seen</a:t>
            </a:r>
          </a:p>
        </p:txBody>
      </p:sp>
      <p:graphicFrame>
        <p:nvGraphicFramePr>
          <p:cNvPr id="81925" name="Object 5"/>
          <p:cNvGraphicFramePr>
            <a:graphicFrameLocks noChangeAspect="1"/>
          </p:cNvGraphicFramePr>
          <p:nvPr/>
        </p:nvGraphicFramePr>
        <p:xfrm>
          <a:off x="7667625" y="5516563"/>
          <a:ext cx="1116013" cy="1104900"/>
        </p:xfrm>
        <a:graphic>
          <a:graphicData uri="http://schemas.openxmlformats.org/presentationml/2006/ole">
            <mc:AlternateContent xmlns:mc="http://schemas.openxmlformats.org/markup-compatibility/2006">
              <mc:Choice xmlns:v="urn:schemas-microsoft-com:vml" Requires="v">
                <p:oleObj spid="_x0000_s8192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55165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250825" y="333375"/>
            <a:ext cx="8569325" cy="5975350"/>
          </a:xfrm>
        </p:spPr>
        <p:txBody>
          <a:bodyPr/>
          <a:lstStyle/>
          <a:p>
            <a:pPr marL="0" indent="0">
              <a:lnSpc>
                <a:spcPct val="80000"/>
              </a:lnSpc>
              <a:spcBef>
                <a:spcPct val="50000"/>
              </a:spcBef>
              <a:spcAft>
                <a:spcPct val="4000"/>
              </a:spcAft>
              <a:buClr>
                <a:schemeClr val="accent1"/>
              </a:buClr>
              <a:buFont typeface="Wingdings" pitchFamily="2" charset="2"/>
              <a:buChar char="q"/>
            </a:pPr>
            <a:r>
              <a:rPr lang="en-GB" sz="4400" smtClean="0">
                <a:latin typeface="Arial" charset="0"/>
              </a:rPr>
              <a:t> </a:t>
            </a:r>
            <a:r>
              <a:rPr lang="en-GB" sz="3600" smtClean="0">
                <a:latin typeface="Arial" charset="0"/>
              </a:rPr>
              <a:t>an adult or child tells you that they have hurt a child or are having difficulties with them</a:t>
            </a:r>
          </a:p>
          <a:p>
            <a:pPr marL="0" indent="0">
              <a:lnSpc>
                <a:spcPct val="80000"/>
              </a:lnSpc>
              <a:spcBef>
                <a:spcPct val="50000"/>
              </a:spcBef>
              <a:spcAft>
                <a:spcPct val="4000"/>
              </a:spcAft>
              <a:buClr>
                <a:schemeClr val="accent1"/>
              </a:buClr>
              <a:buFont typeface="Wingdings" pitchFamily="2" charset="2"/>
              <a:buChar char="q"/>
            </a:pPr>
            <a:r>
              <a:rPr lang="en-GB" sz="3600" smtClean="0">
                <a:latin typeface="Arial" charset="0"/>
              </a:rPr>
              <a:t> you see worrying behaviour from a parent/carer towards a child</a:t>
            </a:r>
          </a:p>
          <a:p>
            <a:pPr marL="0" indent="0">
              <a:lnSpc>
                <a:spcPct val="80000"/>
              </a:lnSpc>
              <a:spcBef>
                <a:spcPct val="50000"/>
              </a:spcBef>
              <a:spcAft>
                <a:spcPct val="4000"/>
              </a:spcAft>
              <a:buClr>
                <a:schemeClr val="accent1"/>
              </a:buClr>
              <a:buFont typeface="Wingdings" pitchFamily="2" charset="2"/>
              <a:buChar char="q"/>
            </a:pPr>
            <a:r>
              <a:rPr lang="en-GB" sz="3600" smtClean="0">
                <a:latin typeface="Arial" charset="0"/>
              </a:rPr>
              <a:t> you know something about an adult that causes you to be concerned about a child’s welfare</a:t>
            </a:r>
          </a:p>
          <a:p>
            <a:pPr marL="0" indent="0">
              <a:lnSpc>
                <a:spcPct val="80000"/>
              </a:lnSpc>
              <a:spcBef>
                <a:spcPct val="50000"/>
              </a:spcBef>
              <a:spcAft>
                <a:spcPct val="4000"/>
              </a:spcAft>
              <a:buClr>
                <a:schemeClr val="accent1"/>
              </a:buClr>
              <a:buFont typeface="Wingdings" pitchFamily="2" charset="2"/>
              <a:buChar char="q"/>
            </a:pPr>
            <a:r>
              <a:rPr lang="en-GB" sz="3600" smtClean="0">
                <a:latin typeface="Arial" charset="0"/>
              </a:rPr>
              <a:t> a parent tells you that they are having difficulties coping</a:t>
            </a:r>
          </a:p>
        </p:txBody>
      </p:sp>
      <p:graphicFrame>
        <p:nvGraphicFramePr>
          <p:cNvPr id="83973" name="Object 5"/>
          <p:cNvGraphicFramePr>
            <a:graphicFrameLocks noChangeAspect="1"/>
          </p:cNvGraphicFramePr>
          <p:nvPr/>
        </p:nvGraphicFramePr>
        <p:xfrm>
          <a:off x="8027988" y="5753100"/>
          <a:ext cx="1116012" cy="1104900"/>
        </p:xfrm>
        <a:graphic>
          <a:graphicData uri="http://schemas.openxmlformats.org/presentationml/2006/ole">
            <mc:AlternateContent xmlns:mc="http://schemas.openxmlformats.org/markup-compatibility/2006">
              <mc:Choice xmlns:v="urn:schemas-microsoft-com:vml" Requires="v">
                <p:oleObj spid="_x0000_s83974"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27988" y="5753100"/>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Title 1"/>
          <p:cNvSpPr>
            <a:spLocks noGrp="1"/>
          </p:cNvSpPr>
          <p:nvPr>
            <p:ph type="ctrTitle" idx="4294967295"/>
          </p:nvPr>
        </p:nvSpPr>
        <p:spPr>
          <a:xfrm>
            <a:off x="179388" y="981075"/>
            <a:ext cx="8713787" cy="1863725"/>
          </a:xfrm>
        </p:spPr>
        <p:txBody>
          <a:bodyPr/>
          <a:lstStyle/>
          <a:p>
            <a:r>
              <a:rPr lang="en-GB" sz="5400" smtClean="0">
                <a:latin typeface="Arial" charset="0"/>
              </a:rPr>
              <a:t>What should I do if I am concerned?</a:t>
            </a:r>
          </a:p>
        </p:txBody>
      </p:sp>
      <p:graphicFrame>
        <p:nvGraphicFramePr>
          <p:cNvPr id="86021" name="Object 5"/>
          <p:cNvGraphicFramePr>
            <a:graphicFrameLocks noChangeAspect="1"/>
          </p:cNvGraphicFramePr>
          <p:nvPr/>
        </p:nvGraphicFramePr>
        <p:xfrm>
          <a:off x="3059113" y="3429000"/>
          <a:ext cx="2881312" cy="2852738"/>
        </p:xfrm>
        <a:graphic>
          <a:graphicData uri="http://schemas.openxmlformats.org/presentationml/2006/ole">
            <mc:AlternateContent xmlns:mc="http://schemas.openxmlformats.org/markup-compatibility/2006">
              <mc:Choice xmlns:v="urn:schemas-microsoft-com:vml" Requires="v">
                <p:oleObj spid="_x0000_s8602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9113" y="3429000"/>
                        <a:ext cx="2881312" cy="28527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0" y="476250"/>
            <a:ext cx="8964613" cy="6119813"/>
          </a:xfrm>
        </p:spPr>
        <p:txBody>
          <a:bodyPr/>
          <a:lstStyle/>
          <a:p>
            <a:pPr marL="0" indent="0">
              <a:lnSpc>
                <a:spcPct val="80000"/>
              </a:lnSpc>
              <a:spcBef>
                <a:spcPct val="50000"/>
              </a:spcBef>
              <a:buClr>
                <a:schemeClr val="folHlink"/>
              </a:buClr>
              <a:buFont typeface="Wingdings" pitchFamily="2" charset="2"/>
              <a:buChar char="Ø"/>
            </a:pPr>
            <a:r>
              <a:rPr lang="en-GB" sz="2000" smtClean="0">
                <a:latin typeface="Arial" charset="0"/>
              </a:rPr>
              <a:t>  </a:t>
            </a:r>
            <a:r>
              <a:rPr lang="en-GB" smtClean="0">
                <a:latin typeface="Arial" charset="0"/>
              </a:rPr>
              <a:t>react calmly</a:t>
            </a:r>
          </a:p>
          <a:p>
            <a:pPr marL="0" indent="0">
              <a:lnSpc>
                <a:spcPct val="80000"/>
              </a:lnSpc>
              <a:spcBef>
                <a:spcPct val="50000"/>
              </a:spcBef>
              <a:buClr>
                <a:schemeClr val="folHlink"/>
              </a:buClr>
              <a:buFont typeface="Wingdings" pitchFamily="2" charset="2"/>
              <a:buChar char="Ø"/>
            </a:pPr>
            <a:r>
              <a:rPr lang="en-GB" smtClean="0">
                <a:latin typeface="Arial" charset="0"/>
              </a:rPr>
              <a:t>  be aware of non-verbal messages</a:t>
            </a:r>
          </a:p>
          <a:p>
            <a:pPr marL="0" indent="0">
              <a:lnSpc>
                <a:spcPct val="80000"/>
              </a:lnSpc>
              <a:spcBef>
                <a:spcPct val="50000"/>
              </a:spcBef>
              <a:buClr>
                <a:schemeClr val="folHlink"/>
              </a:buClr>
              <a:buFont typeface="Wingdings" pitchFamily="2" charset="2"/>
              <a:buChar char="Ø"/>
            </a:pPr>
            <a:r>
              <a:rPr lang="en-GB" smtClean="0">
                <a:latin typeface="Arial" charset="0"/>
              </a:rPr>
              <a:t>  keep responses short, simple, slow and 	gentle</a:t>
            </a:r>
          </a:p>
          <a:p>
            <a:pPr marL="0" indent="0">
              <a:lnSpc>
                <a:spcPct val="80000"/>
              </a:lnSpc>
              <a:spcBef>
                <a:spcPct val="50000"/>
              </a:spcBef>
              <a:buClr>
                <a:schemeClr val="folHlink"/>
              </a:buClr>
              <a:buFont typeface="Wingdings" pitchFamily="2" charset="2"/>
              <a:buChar char="Ø"/>
            </a:pPr>
            <a:r>
              <a:rPr lang="en-GB" smtClean="0">
                <a:latin typeface="Arial" charset="0"/>
              </a:rPr>
              <a:t>  don’t stop a child or parent who is talking 	freely about what has happened</a:t>
            </a:r>
          </a:p>
          <a:p>
            <a:pPr marL="0" indent="0">
              <a:lnSpc>
                <a:spcPct val="80000"/>
              </a:lnSpc>
              <a:spcBef>
                <a:spcPct val="50000"/>
              </a:spcBef>
              <a:buClr>
                <a:schemeClr val="folHlink"/>
              </a:buClr>
              <a:buFont typeface="Wingdings" pitchFamily="2" charset="2"/>
              <a:buChar char="Ø"/>
            </a:pPr>
            <a:r>
              <a:rPr lang="en-GB" smtClean="0">
                <a:latin typeface="Arial" charset="0"/>
              </a:rPr>
              <a:t>  observe and listen but don’t ask for more 	information</a:t>
            </a:r>
          </a:p>
          <a:p>
            <a:pPr marL="0" indent="0">
              <a:lnSpc>
                <a:spcPct val="80000"/>
              </a:lnSpc>
              <a:spcBef>
                <a:spcPct val="50000"/>
              </a:spcBef>
              <a:buClr>
                <a:schemeClr val="folHlink"/>
              </a:buClr>
              <a:buFont typeface="Wingdings" pitchFamily="2" charset="2"/>
              <a:buChar char="Ø"/>
            </a:pPr>
            <a:r>
              <a:rPr lang="en-GB" smtClean="0">
                <a:latin typeface="Arial" charset="0"/>
              </a:rPr>
              <a:t>  if you have difficulty in understanding the 	child or parent’s communication method, 	reassure 	them that you will find someone 	who will help.</a:t>
            </a:r>
          </a:p>
        </p:txBody>
      </p:sp>
      <p:graphicFrame>
        <p:nvGraphicFramePr>
          <p:cNvPr id="88068" name="Object 4"/>
          <p:cNvGraphicFramePr>
            <a:graphicFrameLocks noChangeAspect="1"/>
          </p:cNvGraphicFramePr>
          <p:nvPr/>
        </p:nvGraphicFramePr>
        <p:xfrm>
          <a:off x="7596188" y="188913"/>
          <a:ext cx="1116012" cy="1104900"/>
        </p:xfrm>
        <a:graphic>
          <a:graphicData uri="http://schemas.openxmlformats.org/presentationml/2006/ole">
            <mc:AlternateContent xmlns:mc="http://schemas.openxmlformats.org/markup-compatibility/2006">
              <mc:Choice xmlns:v="urn:schemas-microsoft-com:vml" Requires="v">
                <p:oleObj spid="_x0000_s88069"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18891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4294967295"/>
          </p:nvPr>
        </p:nvSpPr>
        <p:spPr>
          <a:xfrm>
            <a:off x="250825" y="333375"/>
            <a:ext cx="8713788" cy="6335713"/>
          </a:xfrm>
        </p:spPr>
        <p:txBody>
          <a:bodyPr/>
          <a:lstStyle/>
          <a:p>
            <a:pPr marL="0" indent="0">
              <a:lnSpc>
                <a:spcPct val="90000"/>
              </a:lnSpc>
              <a:buClr>
                <a:schemeClr val="folHlink"/>
              </a:buClr>
              <a:buFont typeface="Wingdings" pitchFamily="2" charset="2"/>
              <a:buChar char="Ø"/>
            </a:pPr>
            <a:r>
              <a:rPr lang="en-GB" sz="2800" smtClean="0">
                <a:latin typeface="Arial" charset="0"/>
              </a:rPr>
              <a:t>  </a:t>
            </a:r>
            <a:r>
              <a:rPr lang="en-GB" smtClean="0">
                <a:latin typeface="Arial" charset="0"/>
              </a:rPr>
              <a:t>tell the child or parent they have done            	the right thing by telling you</a:t>
            </a:r>
          </a:p>
          <a:p>
            <a:pPr marL="0" indent="0">
              <a:lnSpc>
                <a:spcPct val="90000"/>
              </a:lnSpc>
              <a:buClr>
                <a:schemeClr val="folHlink"/>
              </a:buClr>
              <a:buFont typeface="Wingdings" pitchFamily="2" charset="2"/>
              <a:buNone/>
            </a:pPr>
            <a:endParaRPr lang="en-GB" smtClean="0">
              <a:latin typeface="Arial" charset="0"/>
            </a:endParaRPr>
          </a:p>
          <a:p>
            <a:pPr marL="0" indent="0">
              <a:lnSpc>
                <a:spcPct val="90000"/>
              </a:lnSpc>
              <a:buClr>
                <a:schemeClr val="folHlink"/>
              </a:buClr>
              <a:buFont typeface="Wingdings" pitchFamily="2" charset="2"/>
              <a:buChar char="Ø"/>
            </a:pPr>
            <a:r>
              <a:rPr lang="en-GB" smtClean="0">
                <a:latin typeface="Arial" charset="0"/>
              </a:rPr>
              <a:t>  avoid making comments or judgements </a:t>
            </a:r>
          </a:p>
          <a:p>
            <a:pPr marL="0" indent="0">
              <a:lnSpc>
                <a:spcPct val="90000"/>
              </a:lnSpc>
              <a:buClr>
                <a:schemeClr val="folHlink"/>
              </a:buClr>
              <a:buFont typeface="Wingdings" pitchFamily="2" charset="2"/>
              <a:buNone/>
            </a:pPr>
            <a:r>
              <a:rPr lang="en-GB" smtClean="0">
                <a:latin typeface="Arial" charset="0"/>
              </a:rPr>
              <a:t>     about what is shared</a:t>
            </a:r>
          </a:p>
          <a:p>
            <a:pPr marL="0" indent="0">
              <a:lnSpc>
                <a:spcPct val="90000"/>
              </a:lnSpc>
              <a:buClr>
                <a:schemeClr val="folHlink"/>
              </a:buClr>
              <a:buFont typeface="Wingdings" pitchFamily="2" charset="2"/>
              <a:buNone/>
            </a:pPr>
            <a:endParaRPr lang="en-GB" smtClean="0">
              <a:latin typeface="Arial" charset="0"/>
            </a:endParaRPr>
          </a:p>
          <a:p>
            <a:pPr marL="0" indent="0">
              <a:lnSpc>
                <a:spcPct val="90000"/>
              </a:lnSpc>
              <a:buClr>
                <a:schemeClr val="folHlink"/>
              </a:buClr>
              <a:buFont typeface="Wingdings" pitchFamily="2" charset="2"/>
              <a:buChar char="Ø"/>
            </a:pPr>
            <a:r>
              <a:rPr lang="en-GB" smtClean="0">
                <a:latin typeface="Arial" charset="0"/>
              </a:rPr>
              <a:t>  tell the child or parent that you will have to </a:t>
            </a:r>
          </a:p>
          <a:p>
            <a:pPr marL="0" indent="0">
              <a:lnSpc>
                <a:spcPct val="90000"/>
              </a:lnSpc>
              <a:buClr>
                <a:schemeClr val="folHlink"/>
              </a:buClr>
              <a:buFont typeface="Wingdings" pitchFamily="2" charset="2"/>
              <a:buNone/>
            </a:pPr>
            <a:r>
              <a:rPr lang="en-GB" smtClean="0">
                <a:latin typeface="Arial" charset="0"/>
              </a:rPr>
              <a:t>     share the information</a:t>
            </a:r>
          </a:p>
          <a:p>
            <a:pPr marL="0" indent="0">
              <a:lnSpc>
                <a:spcPct val="90000"/>
              </a:lnSpc>
              <a:buClr>
                <a:schemeClr val="folHlink"/>
              </a:buClr>
              <a:buFont typeface="Wingdings" pitchFamily="2" charset="2"/>
              <a:buNone/>
            </a:pPr>
            <a:endParaRPr lang="en-GB" smtClean="0">
              <a:latin typeface="Arial" charset="0"/>
            </a:endParaRPr>
          </a:p>
          <a:p>
            <a:pPr marL="0" indent="0">
              <a:lnSpc>
                <a:spcPct val="90000"/>
              </a:lnSpc>
              <a:buClr>
                <a:schemeClr val="folHlink"/>
              </a:buClr>
              <a:buFont typeface="Wingdings" pitchFamily="2" charset="2"/>
              <a:buChar char="Ø"/>
            </a:pPr>
            <a:r>
              <a:rPr lang="en-GB" smtClean="0">
                <a:latin typeface="Arial" charset="0"/>
              </a:rPr>
              <a:t>  it will be helpful to write the information </a:t>
            </a:r>
          </a:p>
          <a:p>
            <a:pPr marL="0" indent="0">
              <a:lnSpc>
                <a:spcPct val="90000"/>
              </a:lnSpc>
              <a:buClr>
                <a:schemeClr val="folHlink"/>
              </a:buClr>
              <a:buFont typeface="Wingdings" pitchFamily="2" charset="2"/>
              <a:buNone/>
            </a:pPr>
            <a:r>
              <a:rPr lang="en-GB" smtClean="0">
                <a:latin typeface="Arial" charset="0"/>
              </a:rPr>
              <a:t>    down in the child’s language, as it was told</a:t>
            </a:r>
          </a:p>
          <a:p>
            <a:pPr marL="0" indent="0">
              <a:lnSpc>
                <a:spcPct val="90000"/>
              </a:lnSpc>
              <a:buClr>
                <a:schemeClr val="folHlink"/>
              </a:buClr>
              <a:buFont typeface="Wingdings" pitchFamily="2" charset="2"/>
              <a:buNone/>
            </a:pPr>
            <a:r>
              <a:rPr lang="en-GB" smtClean="0">
                <a:latin typeface="Arial" charset="0"/>
              </a:rPr>
              <a:t>    to you.  Don’t interpret what the child says.</a:t>
            </a:r>
          </a:p>
        </p:txBody>
      </p:sp>
      <p:graphicFrame>
        <p:nvGraphicFramePr>
          <p:cNvPr id="90116" name="Object 4"/>
          <p:cNvGraphicFramePr>
            <a:graphicFrameLocks noChangeAspect="1"/>
          </p:cNvGraphicFramePr>
          <p:nvPr/>
        </p:nvGraphicFramePr>
        <p:xfrm>
          <a:off x="7812088" y="260350"/>
          <a:ext cx="1116012" cy="1104900"/>
        </p:xfrm>
        <a:graphic>
          <a:graphicData uri="http://schemas.openxmlformats.org/presentationml/2006/ole">
            <mc:AlternateContent xmlns:mc="http://schemas.openxmlformats.org/markup-compatibility/2006">
              <mc:Choice xmlns:v="urn:schemas-microsoft-com:vml" Requires="v">
                <p:oleObj spid="_x0000_s90117"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088" y="260350"/>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Title 1"/>
          <p:cNvSpPr>
            <a:spLocks noGrp="1"/>
          </p:cNvSpPr>
          <p:nvPr>
            <p:ph type="ctrTitle" idx="4294967295"/>
          </p:nvPr>
        </p:nvSpPr>
        <p:spPr>
          <a:xfrm>
            <a:off x="179388" y="404813"/>
            <a:ext cx="8713787" cy="1000125"/>
          </a:xfrm>
        </p:spPr>
        <p:txBody>
          <a:bodyPr/>
          <a:lstStyle/>
          <a:p>
            <a:r>
              <a:rPr lang="en-GB" sz="5400" smtClean="0">
                <a:latin typeface="Arial" charset="0"/>
              </a:rPr>
              <a:t>Do’s on information sharing</a:t>
            </a:r>
          </a:p>
        </p:txBody>
      </p:sp>
      <p:sp>
        <p:nvSpPr>
          <p:cNvPr id="6" name="Subtitle 5"/>
          <p:cNvSpPr>
            <a:spLocks noGrp="1"/>
          </p:cNvSpPr>
          <p:nvPr>
            <p:ph type="subTitle" idx="4294967295"/>
          </p:nvPr>
        </p:nvSpPr>
        <p:spPr>
          <a:xfrm>
            <a:off x="395288" y="1412875"/>
            <a:ext cx="8569325" cy="4895850"/>
          </a:xfrm>
        </p:spPr>
        <p:txBody>
          <a:bodyPr/>
          <a:lstStyle/>
          <a:p>
            <a:pPr marL="0" indent="0">
              <a:lnSpc>
                <a:spcPct val="80000"/>
              </a:lnSpc>
              <a:buClr>
                <a:schemeClr val="hlink"/>
              </a:buClr>
              <a:buFont typeface="Wingdings" pitchFamily="2" charset="2"/>
              <a:buChar char="ü"/>
            </a:pPr>
            <a:r>
              <a:rPr lang="en-GB" sz="4400" smtClean="0">
                <a:latin typeface="Arial" charset="0"/>
              </a:rPr>
              <a:t> </a:t>
            </a:r>
            <a:r>
              <a:rPr lang="en-GB" sz="4000" smtClean="0">
                <a:latin typeface="Arial" charset="0"/>
              </a:rPr>
              <a:t>do use the child’s language as they said it to you</a:t>
            </a:r>
          </a:p>
          <a:p>
            <a:pPr marL="0" indent="0">
              <a:lnSpc>
                <a:spcPct val="80000"/>
              </a:lnSpc>
              <a:buClr>
                <a:schemeClr val="hlink"/>
              </a:buClr>
              <a:buFont typeface="Wingdings" pitchFamily="2" charset="2"/>
              <a:buChar char="ü"/>
            </a:pPr>
            <a:r>
              <a:rPr lang="en-GB" sz="4000" smtClean="0">
                <a:latin typeface="Arial" charset="0"/>
              </a:rPr>
              <a:t> do seek advice where you are in doubt</a:t>
            </a:r>
          </a:p>
          <a:p>
            <a:pPr marL="0" indent="0">
              <a:lnSpc>
                <a:spcPct val="80000"/>
              </a:lnSpc>
              <a:buClr>
                <a:schemeClr val="hlink"/>
              </a:buClr>
              <a:buFont typeface="Wingdings" pitchFamily="2" charset="2"/>
              <a:buChar char="ü"/>
            </a:pPr>
            <a:r>
              <a:rPr lang="en-GB" sz="4000" smtClean="0">
                <a:latin typeface="Arial" charset="0"/>
              </a:rPr>
              <a:t> do ensure that the information is accurate and up to date, necessary, shared only with those people who need to see it, and kept securely</a:t>
            </a:r>
          </a:p>
          <a:p>
            <a:pPr marL="0" indent="0">
              <a:lnSpc>
                <a:spcPct val="80000"/>
              </a:lnSpc>
              <a:buClr>
                <a:schemeClr val="hlink"/>
              </a:buClr>
              <a:buFont typeface="Wingdings" pitchFamily="2" charset="2"/>
              <a:buNone/>
            </a:pPr>
            <a:endParaRPr lang="en-GB" sz="4000" smtClean="0">
              <a:latin typeface="Arial" charset="0"/>
            </a:endParaRPr>
          </a:p>
        </p:txBody>
      </p:sp>
      <p:graphicFrame>
        <p:nvGraphicFramePr>
          <p:cNvPr id="92165" name="Object 5"/>
          <p:cNvGraphicFramePr>
            <a:graphicFrameLocks noChangeAspect="1"/>
          </p:cNvGraphicFramePr>
          <p:nvPr/>
        </p:nvGraphicFramePr>
        <p:xfrm>
          <a:off x="7812088" y="5516563"/>
          <a:ext cx="1116012" cy="1104900"/>
        </p:xfrm>
        <a:graphic>
          <a:graphicData uri="http://schemas.openxmlformats.org/presentationml/2006/ole">
            <mc:AlternateContent xmlns:mc="http://schemas.openxmlformats.org/markup-compatibility/2006">
              <mc:Choice xmlns:v="urn:schemas-microsoft-com:vml" Requires="v">
                <p:oleObj spid="_x0000_s9216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088" y="551656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Title 1"/>
          <p:cNvSpPr>
            <a:spLocks noGrp="1"/>
          </p:cNvSpPr>
          <p:nvPr>
            <p:ph type="ctrTitle" idx="4294967295"/>
          </p:nvPr>
        </p:nvSpPr>
        <p:spPr>
          <a:xfrm>
            <a:off x="179388" y="404813"/>
            <a:ext cx="8713787" cy="1000125"/>
          </a:xfrm>
        </p:spPr>
        <p:txBody>
          <a:bodyPr/>
          <a:lstStyle/>
          <a:p>
            <a:r>
              <a:rPr lang="en-GB" sz="4800" smtClean="0">
                <a:latin typeface="Arial" charset="0"/>
              </a:rPr>
              <a:t>Don’ts on information sharing</a:t>
            </a:r>
          </a:p>
        </p:txBody>
      </p:sp>
      <p:sp>
        <p:nvSpPr>
          <p:cNvPr id="6" name="Subtitle 5"/>
          <p:cNvSpPr>
            <a:spLocks noGrp="1"/>
          </p:cNvSpPr>
          <p:nvPr>
            <p:ph type="subTitle" idx="4294967295"/>
          </p:nvPr>
        </p:nvSpPr>
        <p:spPr>
          <a:xfrm>
            <a:off x="323850" y="1484313"/>
            <a:ext cx="8569325" cy="4895850"/>
          </a:xfrm>
        </p:spPr>
        <p:txBody>
          <a:bodyPr/>
          <a:lstStyle/>
          <a:p>
            <a:pPr marL="0" indent="0">
              <a:lnSpc>
                <a:spcPct val="80000"/>
              </a:lnSpc>
              <a:buClr>
                <a:schemeClr val="hlink"/>
              </a:buClr>
              <a:buFont typeface="Wingdings" pitchFamily="2" charset="2"/>
              <a:buNone/>
            </a:pPr>
            <a:endParaRPr lang="en-GB" sz="4000" smtClean="0">
              <a:latin typeface="Arial" charset="0"/>
            </a:endParaRPr>
          </a:p>
          <a:p>
            <a:pPr marL="0" indent="0">
              <a:lnSpc>
                <a:spcPct val="80000"/>
              </a:lnSpc>
              <a:buClr>
                <a:schemeClr val="hlink"/>
              </a:buClr>
              <a:buFont typeface="Wingdings" pitchFamily="2" charset="2"/>
              <a:buNone/>
            </a:pPr>
            <a:endParaRPr lang="en-GB" sz="4000" smtClean="0">
              <a:latin typeface="Arial" charset="0"/>
            </a:endParaRPr>
          </a:p>
          <a:p>
            <a:pPr marL="0" indent="0">
              <a:lnSpc>
                <a:spcPct val="80000"/>
              </a:lnSpc>
              <a:buClr>
                <a:schemeClr val="hlink"/>
              </a:buClr>
              <a:buFont typeface="Wingdings" pitchFamily="2" charset="2"/>
              <a:buNone/>
            </a:pPr>
            <a:endParaRPr lang="en-GB" sz="4000" smtClean="0">
              <a:latin typeface="Arial" charset="0"/>
            </a:endParaRPr>
          </a:p>
          <a:p>
            <a:pPr marL="0" indent="0">
              <a:lnSpc>
                <a:spcPct val="80000"/>
              </a:lnSpc>
              <a:buClr>
                <a:schemeClr val="hlink"/>
              </a:buClr>
              <a:buFont typeface="Wingdings" pitchFamily="2" charset="2"/>
              <a:buNone/>
            </a:pPr>
            <a:r>
              <a:rPr lang="en-GB" sz="4000" smtClean="0">
                <a:latin typeface="Arial" charset="0"/>
              </a:rPr>
              <a:t>	</a:t>
            </a:r>
            <a:r>
              <a:rPr lang="en-GB" sz="6000" smtClean="0">
                <a:solidFill>
                  <a:srgbClr val="FF0000"/>
                </a:solidFill>
                <a:latin typeface="Arial" charset="0"/>
              </a:rPr>
              <a:t>X</a:t>
            </a:r>
            <a:r>
              <a:rPr lang="en-GB" sz="6000" smtClean="0">
                <a:latin typeface="Arial" charset="0"/>
              </a:rPr>
              <a:t>   do not gossip!</a:t>
            </a:r>
          </a:p>
          <a:p>
            <a:pPr marL="0" indent="0">
              <a:lnSpc>
                <a:spcPct val="80000"/>
              </a:lnSpc>
              <a:buClr>
                <a:schemeClr val="hlink"/>
              </a:buClr>
              <a:buFont typeface="Wingdings" pitchFamily="2" charset="2"/>
              <a:buNone/>
            </a:pPr>
            <a:endParaRPr lang="en-GB" sz="6000" smtClean="0">
              <a:latin typeface="Arial" charset="0"/>
            </a:endParaRPr>
          </a:p>
        </p:txBody>
      </p:sp>
      <p:graphicFrame>
        <p:nvGraphicFramePr>
          <p:cNvPr id="94213" name="Object 5"/>
          <p:cNvGraphicFramePr>
            <a:graphicFrameLocks noChangeAspect="1"/>
          </p:cNvGraphicFramePr>
          <p:nvPr/>
        </p:nvGraphicFramePr>
        <p:xfrm>
          <a:off x="7308850" y="5087938"/>
          <a:ext cx="1258888" cy="1246187"/>
        </p:xfrm>
        <a:graphic>
          <a:graphicData uri="http://schemas.openxmlformats.org/presentationml/2006/ole">
            <mc:AlternateContent xmlns:mc="http://schemas.openxmlformats.org/markup-compatibility/2006">
              <mc:Choice xmlns:v="urn:schemas-microsoft-com:vml" Requires="v">
                <p:oleObj spid="_x0000_s94214"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8850" y="5087938"/>
                        <a:ext cx="1258888" cy="12461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Title 1"/>
          <p:cNvSpPr>
            <a:spLocks noGrp="1"/>
          </p:cNvSpPr>
          <p:nvPr>
            <p:ph type="ctrTitle" idx="4294967295"/>
          </p:nvPr>
        </p:nvSpPr>
        <p:spPr>
          <a:xfrm>
            <a:off x="179388" y="2133600"/>
            <a:ext cx="8713787" cy="1863725"/>
          </a:xfrm>
        </p:spPr>
        <p:txBody>
          <a:bodyPr/>
          <a:lstStyle/>
          <a:p>
            <a:r>
              <a:rPr lang="en-GB" sz="5400" smtClean="0">
                <a:latin typeface="Arial" charset="0"/>
              </a:rPr>
              <a:t>Why Refer?</a:t>
            </a:r>
          </a:p>
        </p:txBody>
      </p:sp>
      <p:graphicFrame>
        <p:nvGraphicFramePr>
          <p:cNvPr id="96260" name="Object 4"/>
          <p:cNvGraphicFramePr>
            <a:graphicFrameLocks noChangeAspect="1"/>
          </p:cNvGraphicFramePr>
          <p:nvPr/>
        </p:nvGraphicFramePr>
        <p:xfrm>
          <a:off x="3635375" y="4149725"/>
          <a:ext cx="2089150" cy="2068513"/>
        </p:xfrm>
        <a:graphic>
          <a:graphicData uri="http://schemas.openxmlformats.org/presentationml/2006/ole">
            <mc:AlternateContent xmlns:mc="http://schemas.openxmlformats.org/markup-compatibility/2006">
              <mc:Choice xmlns:v="urn:schemas-microsoft-com:vml" Requires="v">
                <p:oleObj spid="_x0000_s96261"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4149725"/>
                        <a:ext cx="2089150" cy="20685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7" name="Title 1"/>
          <p:cNvSpPr>
            <a:spLocks noGrp="1"/>
          </p:cNvSpPr>
          <p:nvPr>
            <p:ph type="ctrTitle" idx="4294967295"/>
          </p:nvPr>
        </p:nvSpPr>
        <p:spPr>
          <a:xfrm>
            <a:off x="323850" y="714375"/>
            <a:ext cx="8569325" cy="1000125"/>
          </a:xfrm>
        </p:spPr>
        <p:txBody>
          <a:bodyPr/>
          <a:lstStyle/>
          <a:p>
            <a:r>
              <a:rPr lang="en-GB" sz="4000" smtClean="0">
                <a:latin typeface="Arial" charset="0"/>
              </a:rPr>
              <a:t>Victoria Climbi</a:t>
            </a:r>
            <a:r>
              <a:rPr lang="en-GB" sz="4000" smtClean="0">
                <a:latin typeface="Arial" charset="0"/>
                <a:cs typeface="Arial" charset="0"/>
              </a:rPr>
              <a:t>é – born 02.11.1991</a:t>
            </a:r>
            <a:br>
              <a:rPr lang="en-GB" sz="4000" smtClean="0">
                <a:latin typeface="Arial" charset="0"/>
                <a:cs typeface="Arial" charset="0"/>
              </a:rPr>
            </a:br>
            <a:r>
              <a:rPr lang="en-GB" sz="4000" smtClean="0">
                <a:latin typeface="Arial" charset="0"/>
                <a:cs typeface="Arial" charset="0"/>
              </a:rPr>
              <a:t>			      died 25.02.2000</a:t>
            </a:r>
          </a:p>
        </p:txBody>
      </p:sp>
      <p:sp>
        <p:nvSpPr>
          <p:cNvPr id="6" name="Subtitle 5"/>
          <p:cNvSpPr>
            <a:spLocks noGrp="1"/>
          </p:cNvSpPr>
          <p:nvPr>
            <p:ph type="subTitle" idx="4294967295"/>
          </p:nvPr>
        </p:nvSpPr>
        <p:spPr>
          <a:xfrm>
            <a:off x="1331913" y="2565400"/>
            <a:ext cx="6400800" cy="1752600"/>
          </a:xfrm>
        </p:spPr>
        <p:txBody>
          <a:bodyPr rtlCol="0">
            <a:normAutofit/>
          </a:bodyPr>
          <a:lstStyle/>
          <a:p>
            <a:pPr marL="0" indent="0" algn="ctr" fontAlgn="auto">
              <a:spcAft>
                <a:spcPts val="0"/>
              </a:spcAft>
              <a:buFont typeface="Arial" pitchFamily="34" charset="0"/>
              <a:buNone/>
              <a:defRPr/>
            </a:pPr>
            <a:endParaRPr lang="en-GB" dirty="0" smtClean="0">
              <a:solidFill>
                <a:schemeClr val="tx1">
                  <a:tint val="75000"/>
                </a:schemeClr>
              </a:solidFill>
            </a:endParaRPr>
          </a:p>
        </p:txBody>
      </p:sp>
      <p:pic>
        <p:nvPicPr>
          <p:cNvPr id="98309" name="Picture 5" descr="victoriaclimbie"/>
          <p:cNvPicPr>
            <a:picLocks noChangeAspect="1" noChangeArrowheads="1"/>
          </p:cNvPicPr>
          <p:nvPr/>
        </p:nvPicPr>
        <p:blipFill>
          <a:blip r:embed="rId3" cstate="print"/>
          <a:srcRect/>
          <a:stretch>
            <a:fillRect/>
          </a:stretch>
        </p:blipFill>
        <p:spPr bwMode="auto">
          <a:xfrm>
            <a:off x="1835150" y="1916113"/>
            <a:ext cx="5472113" cy="4321175"/>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5" name="Title 1"/>
          <p:cNvSpPr>
            <a:spLocks noGrp="1"/>
          </p:cNvSpPr>
          <p:nvPr>
            <p:ph type="ctrTitle" idx="4294967295"/>
          </p:nvPr>
        </p:nvSpPr>
        <p:spPr>
          <a:xfrm>
            <a:off x="179388" y="476250"/>
            <a:ext cx="8569325" cy="1000125"/>
          </a:xfrm>
        </p:spPr>
        <p:txBody>
          <a:bodyPr/>
          <a:lstStyle/>
          <a:p>
            <a:r>
              <a:rPr lang="en-GB" sz="4000" smtClean="0">
                <a:latin typeface="Arial" charset="0"/>
              </a:rPr>
              <a:t>Peter Connelly</a:t>
            </a:r>
            <a:r>
              <a:rPr lang="en-GB" sz="4000" smtClean="0">
                <a:latin typeface="Arial" charset="0"/>
                <a:cs typeface="Arial" charset="0"/>
              </a:rPr>
              <a:t> – born 01.03.2006</a:t>
            </a:r>
            <a:br>
              <a:rPr lang="en-GB" sz="4000" smtClean="0">
                <a:latin typeface="Arial" charset="0"/>
                <a:cs typeface="Arial" charset="0"/>
              </a:rPr>
            </a:br>
            <a:r>
              <a:rPr lang="en-GB" sz="4000" smtClean="0">
                <a:latin typeface="Arial" charset="0"/>
                <a:cs typeface="Arial" charset="0"/>
              </a:rPr>
              <a:t>			        died 03.08.2007</a:t>
            </a:r>
          </a:p>
        </p:txBody>
      </p:sp>
      <p:sp>
        <p:nvSpPr>
          <p:cNvPr id="6" name="Subtitle 5"/>
          <p:cNvSpPr>
            <a:spLocks noGrp="1"/>
          </p:cNvSpPr>
          <p:nvPr>
            <p:ph type="subTitle" idx="4294967295"/>
          </p:nvPr>
        </p:nvSpPr>
        <p:spPr>
          <a:xfrm>
            <a:off x="1331913" y="2565400"/>
            <a:ext cx="6400800" cy="1752600"/>
          </a:xfrm>
        </p:spPr>
        <p:txBody>
          <a:bodyPr rtlCol="0">
            <a:normAutofit/>
          </a:bodyPr>
          <a:lstStyle/>
          <a:p>
            <a:pPr marL="0" indent="0" algn="ctr" fontAlgn="auto">
              <a:spcAft>
                <a:spcPts val="0"/>
              </a:spcAft>
              <a:buFont typeface="Arial" pitchFamily="34" charset="0"/>
              <a:buNone/>
              <a:defRPr/>
            </a:pPr>
            <a:endParaRPr lang="en-GB" dirty="0" smtClean="0">
              <a:solidFill>
                <a:schemeClr val="tx1">
                  <a:tint val="75000"/>
                </a:schemeClr>
              </a:solidFill>
            </a:endParaRPr>
          </a:p>
        </p:txBody>
      </p:sp>
      <p:pic>
        <p:nvPicPr>
          <p:cNvPr id="100358" name="Picture 6" descr="baby peter"/>
          <p:cNvPicPr>
            <a:picLocks noChangeAspect="1" noChangeArrowheads="1"/>
          </p:cNvPicPr>
          <p:nvPr/>
        </p:nvPicPr>
        <p:blipFill>
          <a:blip r:embed="rId3" cstate="print"/>
          <a:srcRect/>
          <a:stretch>
            <a:fillRect/>
          </a:stretch>
        </p:blipFill>
        <p:spPr bwMode="auto">
          <a:xfrm>
            <a:off x="1619250" y="1773238"/>
            <a:ext cx="5761038" cy="4494212"/>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Title 1"/>
          <p:cNvSpPr>
            <a:spLocks noGrp="1"/>
          </p:cNvSpPr>
          <p:nvPr>
            <p:ph type="ctrTitle" idx="4294967295"/>
          </p:nvPr>
        </p:nvSpPr>
        <p:spPr>
          <a:xfrm>
            <a:off x="179388" y="260350"/>
            <a:ext cx="8713787" cy="792163"/>
          </a:xfrm>
        </p:spPr>
        <p:txBody>
          <a:bodyPr/>
          <a:lstStyle/>
          <a:p>
            <a:r>
              <a:rPr lang="en-GB" smtClean="0">
                <a:latin typeface="Arial" charset="0"/>
              </a:rPr>
              <a:t>Why Refer?</a:t>
            </a:r>
          </a:p>
        </p:txBody>
      </p:sp>
      <p:sp>
        <p:nvSpPr>
          <p:cNvPr id="6" name="Subtitle 5"/>
          <p:cNvSpPr>
            <a:spLocks noGrp="1"/>
          </p:cNvSpPr>
          <p:nvPr>
            <p:ph type="subTitle" idx="4294967295"/>
          </p:nvPr>
        </p:nvSpPr>
        <p:spPr>
          <a:xfrm>
            <a:off x="250825" y="1052513"/>
            <a:ext cx="8893175" cy="5472112"/>
          </a:xfrm>
        </p:spPr>
        <p:txBody>
          <a:bodyPr/>
          <a:lstStyle/>
          <a:p>
            <a:pPr marL="0" indent="0">
              <a:buFont typeface="Wingdings" pitchFamily="2" charset="2"/>
              <a:buChar char="§"/>
            </a:pPr>
            <a:r>
              <a:rPr lang="en-GB" sz="2800" smtClean="0">
                <a:latin typeface="Arial" charset="0"/>
              </a:rPr>
              <a:t>  Safeguarding children is everybody’s business</a:t>
            </a:r>
          </a:p>
          <a:p>
            <a:pPr marL="0" indent="0">
              <a:buFont typeface="Wingdings" pitchFamily="2" charset="2"/>
              <a:buChar char="§"/>
            </a:pPr>
            <a:r>
              <a:rPr lang="en-GB" sz="2800" smtClean="0">
                <a:latin typeface="Arial" charset="0"/>
              </a:rPr>
              <a:t>  the welfare of children is most important</a:t>
            </a:r>
          </a:p>
          <a:p>
            <a:pPr marL="0" indent="0">
              <a:buFont typeface="Wingdings" pitchFamily="2" charset="2"/>
              <a:buChar char="§"/>
            </a:pPr>
            <a:r>
              <a:rPr lang="en-GB" sz="2800" smtClean="0">
                <a:latin typeface="Arial" charset="0"/>
              </a:rPr>
              <a:t>  children and families have a right to services that safeguard and promote the welfare of children</a:t>
            </a:r>
          </a:p>
          <a:p>
            <a:pPr marL="0" indent="0">
              <a:buFont typeface="Wingdings" pitchFamily="2" charset="2"/>
              <a:buChar char="§"/>
            </a:pPr>
            <a:r>
              <a:rPr lang="en-GB" sz="2800" smtClean="0">
                <a:latin typeface="Arial" charset="0"/>
              </a:rPr>
              <a:t>  your information may help to complete the picture of a child’s life</a:t>
            </a:r>
          </a:p>
          <a:p>
            <a:pPr marL="0" indent="0">
              <a:buFont typeface="Wingdings" pitchFamily="2" charset="2"/>
              <a:buChar char="§"/>
            </a:pPr>
            <a:r>
              <a:rPr lang="en-GB" sz="2800" smtClean="0">
                <a:latin typeface="Arial" charset="0"/>
              </a:rPr>
              <a:t>  abuse and neglect have an impact on children’s development</a:t>
            </a:r>
          </a:p>
          <a:p>
            <a:pPr marL="0" indent="0">
              <a:buFont typeface="Wingdings" pitchFamily="2" charset="2"/>
              <a:buChar char="§"/>
            </a:pPr>
            <a:r>
              <a:rPr lang="en-GB" sz="2800" smtClean="0">
                <a:latin typeface="Arial" charset="0"/>
              </a:rPr>
              <a:t>  children should not be expected to take responsibility for protecting themselves or others</a:t>
            </a:r>
          </a:p>
          <a:p>
            <a:pPr marL="0" indent="0">
              <a:lnSpc>
                <a:spcPct val="80000"/>
              </a:lnSpc>
              <a:buFont typeface="Wingdings" pitchFamily="2" charset="2"/>
              <a:buNone/>
            </a:pPr>
            <a:endParaRPr lang="en-GB" smtClean="0">
              <a:latin typeface="Arial" charset="0"/>
            </a:endParaRPr>
          </a:p>
        </p:txBody>
      </p:sp>
      <p:graphicFrame>
        <p:nvGraphicFramePr>
          <p:cNvPr id="102405" name="Object 5"/>
          <p:cNvGraphicFramePr>
            <a:graphicFrameLocks noChangeAspect="1"/>
          </p:cNvGraphicFramePr>
          <p:nvPr/>
        </p:nvGraphicFramePr>
        <p:xfrm>
          <a:off x="7812088" y="115888"/>
          <a:ext cx="1116012" cy="1104900"/>
        </p:xfrm>
        <a:graphic>
          <a:graphicData uri="http://schemas.openxmlformats.org/presentationml/2006/ole">
            <mc:AlternateContent xmlns:mc="http://schemas.openxmlformats.org/markup-compatibility/2006">
              <mc:Choice xmlns:v="urn:schemas-microsoft-com:vml" Requires="v">
                <p:oleObj spid="_x0000_s102406"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088" y="115888"/>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Title 1"/>
          <p:cNvSpPr>
            <a:spLocks noGrp="1"/>
          </p:cNvSpPr>
          <p:nvPr>
            <p:ph type="ctrTitle" idx="4294967295"/>
          </p:nvPr>
        </p:nvSpPr>
        <p:spPr>
          <a:xfrm>
            <a:off x="179388" y="2133600"/>
            <a:ext cx="8713787" cy="1863725"/>
          </a:xfrm>
        </p:spPr>
        <p:txBody>
          <a:bodyPr/>
          <a:lstStyle/>
          <a:p>
            <a:r>
              <a:rPr lang="en-GB" sz="5400" smtClean="0">
                <a:latin typeface="Arial" charset="0"/>
              </a:rPr>
              <a:t>How do I share my concerns?</a:t>
            </a:r>
          </a:p>
        </p:txBody>
      </p:sp>
      <p:graphicFrame>
        <p:nvGraphicFramePr>
          <p:cNvPr id="104452" name="Object 4"/>
          <p:cNvGraphicFramePr>
            <a:graphicFrameLocks noChangeAspect="1"/>
          </p:cNvGraphicFramePr>
          <p:nvPr/>
        </p:nvGraphicFramePr>
        <p:xfrm>
          <a:off x="3995738" y="549275"/>
          <a:ext cx="1655762" cy="1638300"/>
        </p:xfrm>
        <a:graphic>
          <a:graphicData uri="http://schemas.openxmlformats.org/presentationml/2006/ole">
            <mc:AlternateContent xmlns:mc="http://schemas.openxmlformats.org/markup-compatibility/2006">
              <mc:Choice xmlns:v="urn:schemas-microsoft-com:vml" Requires="v">
                <p:oleObj spid="_x0000_s104453"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738" y="549275"/>
                        <a:ext cx="1655762" cy="16383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Title 1"/>
          <p:cNvSpPr>
            <a:spLocks noGrp="1"/>
          </p:cNvSpPr>
          <p:nvPr>
            <p:ph type="ctrTitle" idx="4294967295"/>
          </p:nvPr>
        </p:nvSpPr>
        <p:spPr>
          <a:xfrm>
            <a:off x="179388" y="260350"/>
            <a:ext cx="8713787" cy="792163"/>
          </a:xfrm>
        </p:spPr>
        <p:txBody>
          <a:bodyPr/>
          <a:lstStyle/>
          <a:p>
            <a:r>
              <a:rPr lang="en-GB" sz="4000" smtClean="0">
                <a:latin typeface="Arial" charset="0"/>
              </a:rPr>
              <a:t>Who should I share my concerns about a child with?</a:t>
            </a:r>
          </a:p>
        </p:txBody>
      </p:sp>
      <p:sp>
        <p:nvSpPr>
          <p:cNvPr id="6" name="Subtitle 5"/>
          <p:cNvSpPr>
            <a:spLocks noGrp="1"/>
          </p:cNvSpPr>
          <p:nvPr>
            <p:ph type="subTitle" idx="4294967295"/>
          </p:nvPr>
        </p:nvSpPr>
        <p:spPr>
          <a:xfrm>
            <a:off x="323850" y="1385888"/>
            <a:ext cx="8497888" cy="5472112"/>
          </a:xfrm>
        </p:spPr>
        <p:txBody>
          <a:bodyPr/>
          <a:lstStyle/>
          <a:p>
            <a:pPr marL="0" indent="0">
              <a:buFont typeface="Wingdings" pitchFamily="2" charset="2"/>
              <a:buChar char="§"/>
            </a:pPr>
            <a:r>
              <a:rPr lang="en-GB" sz="2800" smtClean="0">
                <a:latin typeface="Arial" charset="0"/>
              </a:rPr>
              <a:t>  If the child is in immediate danger call 999</a:t>
            </a:r>
          </a:p>
          <a:p>
            <a:pPr marL="0" indent="0">
              <a:buFont typeface="Wingdings" pitchFamily="2" charset="2"/>
              <a:buChar char="§"/>
            </a:pPr>
            <a:r>
              <a:rPr lang="en-GB" sz="2800" smtClean="0">
                <a:latin typeface="Arial" charset="0"/>
              </a:rPr>
              <a:t>  all referrals should be made to the Child Care Assessment Team</a:t>
            </a:r>
          </a:p>
          <a:p>
            <a:pPr marL="0" indent="0">
              <a:buFont typeface="Wingdings" pitchFamily="2" charset="2"/>
              <a:buChar char="§"/>
            </a:pPr>
            <a:r>
              <a:rPr lang="en-GB" sz="2800" smtClean="0">
                <a:latin typeface="Arial" charset="0"/>
              </a:rPr>
              <a:t>  the Child Care Assessment Team will give you details of where you can get support if you need it.</a:t>
            </a:r>
          </a:p>
          <a:p>
            <a:pPr marL="0" indent="0">
              <a:buFont typeface="Wingdings" pitchFamily="2" charset="2"/>
              <a:buChar char="§"/>
            </a:pPr>
            <a:r>
              <a:rPr lang="en-GB" sz="2800" smtClean="0">
                <a:latin typeface="Arial" charset="0"/>
              </a:rPr>
              <a:t>  if you are in doubt, you should make the child anonymous and seek advice from the duty manager of the Child Care Assessment Team 01437 776322/25</a:t>
            </a:r>
          </a:p>
          <a:p>
            <a:pPr marL="0" indent="0">
              <a:buFont typeface="Wingdings" pitchFamily="2" charset="2"/>
              <a:buChar char="§"/>
            </a:pPr>
            <a:r>
              <a:rPr lang="en-GB" sz="2800" smtClean="0">
                <a:latin typeface="Arial" charset="0"/>
              </a:rPr>
              <a:t>Outside of office hours you will need to make referrals on 08708 509 508</a:t>
            </a:r>
          </a:p>
          <a:p>
            <a:pPr marL="0" indent="0">
              <a:buFont typeface="Wingdings" pitchFamily="2" charset="2"/>
              <a:buChar char="§"/>
            </a:pPr>
            <a:endParaRPr lang="en-GB" sz="2800" smtClean="0">
              <a:latin typeface="Arial" charset="0"/>
            </a:endParaRPr>
          </a:p>
          <a:p>
            <a:pPr marL="0" indent="0">
              <a:lnSpc>
                <a:spcPct val="80000"/>
              </a:lnSpc>
              <a:buFont typeface="Wingdings" pitchFamily="2" charset="2"/>
              <a:buNone/>
            </a:pPr>
            <a:endParaRPr lang="en-GB" smtClean="0">
              <a:latin typeface="Arial" charset="0"/>
            </a:endParaRPr>
          </a:p>
        </p:txBody>
      </p:sp>
      <p:graphicFrame>
        <p:nvGraphicFramePr>
          <p:cNvPr id="106501" name="Object 5"/>
          <p:cNvGraphicFramePr>
            <a:graphicFrameLocks noChangeAspect="1"/>
          </p:cNvGraphicFramePr>
          <p:nvPr/>
        </p:nvGraphicFramePr>
        <p:xfrm>
          <a:off x="7667625" y="620713"/>
          <a:ext cx="1116013" cy="1104900"/>
        </p:xfrm>
        <a:graphic>
          <a:graphicData uri="http://schemas.openxmlformats.org/presentationml/2006/ole">
            <mc:AlternateContent xmlns:mc="http://schemas.openxmlformats.org/markup-compatibility/2006">
              <mc:Choice xmlns:v="urn:schemas-microsoft-com:vml" Requires="v">
                <p:oleObj spid="_x0000_s106502"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25" y="62071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Title 1"/>
          <p:cNvSpPr>
            <a:spLocks noGrp="1"/>
          </p:cNvSpPr>
          <p:nvPr>
            <p:ph type="ctrTitle" idx="4294967295"/>
          </p:nvPr>
        </p:nvSpPr>
        <p:spPr>
          <a:xfrm>
            <a:off x="179388" y="260350"/>
            <a:ext cx="8713787" cy="792163"/>
          </a:xfrm>
        </p:spPr>
        <p:txBody>
          <a:bodyPr/>
          <a:lstStyle/>
          <a:p>
            <a:r>
              <a:rPr lang="en-GB" sz="4000" smtClean="0">
                <a:latin typeface="Arial" charset="0"/>
              </a:rPr>
              <a:t>The child care assessment team will:</a:t>
            </a:r>
          </a:p>
        </p:txBody>
      </p:sp>
      <p:sp>
        <p:nvSpPr>
          <p:cNvPr id="6" name="Subtitle 5"/>
          <p:cNvSpPr>
            <a:spLocks noGrp="1"/>
          </p:cNvSpPr>
          <p:nvPr>
            <p:ph type="subTitle" idx="4294967295"/>
          </p:nvPr>
        </p:nvSpPr>
        <p:spPr>
          <a:xfrm>
            <a:off x="250825" y="2060575"/>
            <a:ext cx="8497888" cy="2592388"/>
          </a:xfrm>
        </p:spPr>
        <p:txBody>
          <a:bodyPr/>
          <a:lstStyle/>
          <a:p>
            <a:pPr marL="0" indent="0">
              <a:buFont typeface="Wingdings" pitchFamily="2" charset="2"/>
              <a:buChar char="§"/>
            </a:pPr>
            <a:r>
              <a:rPr lang="en-GB" sz="2800" smtClean="0">
                <a:latin typeface="Arial" charset="0"/>
              </a:rPr>
              <a:t>  </a:t>
            </a:r>
            <a:r>
              <a:rPr lang="en-GB" sz="3600" smtClean="0">
                <a:latin typeface="Arial" charset="0"/>
              </a:rPr>
              <a:t>discuss your concerns</a:t>
            </a:r>
          </a:p>
          <a:p>
            <a:pPr marL="0" indent="0">
              <a:buFont typeface="Wingdings" pitchFamily="2" charset="2"/>
              <a:buChar char="§"/>
            </a:pPr>
            <a:r>
              <a:rPr lang="en-GB" sz="3600" smtClean="0">
                <a:latin typeface="Arial" charset="0"/>
              </a:rPr>
              <a:t>  decide what action is needed</a:t>
            </a:r>
          </a:p>
          <a:p>
            <a:pPr marL="0" indent="0">
              <a:buFont typeface="Wingdings" pitchFamily="2" charset="2"/>
              <a:buChar char="§"/>
            </a:pPr>
            <a:r>
              <a:rPr lang="en-GB" sz="3600" smtClean="0">
                <a:latin typeface="Arial" charset="0"/>
              </a:rPr>
              <a:t>  agree with you what the child and parents are told, by whom and when</a:t>
            </a:r>
          </a:p>
          <a:p>
            <a:pPr marL="0" indent="0">
              <a:lnSpc>
                <a:spcPct val="80000"/>
              </a:lnSpc>
              <a:buFont typeface="Wingdings" pitchFamily="2" charset="2"/>
              <a:buNone/>
            </a:pPr>
            <a:endParaRPr lang="en-GB" sz="3600" smtClean="0">
              <a:latin typeface="Arial" charset="0"/>
            </a:endParaRPr>
          </a:p>
        </p:txBody>
      </p:sp>
      <p:graphicFrame>
        <p:nvGraphicFramePr>
          <p:cNvPr id="108549" name="Object 5"/>
          <p:cNvGraphicFramePr>
            <a:graphicFrameLocks noChangeAspect="1"/>
          </p:cNvGraphicFramePr>
          <p:nvPr/>
        </p:nvGraphicFramePr>
        <p:xfrm>
          <a:off x="7308850" y="5084763"/>
          <a:ext cx="1116013" cy="1104900"/>
        </p:xfrm>
        <a:graphic>
          <a:graphicData uri="http://schemas.openxmlformats.org/presentationml/2006/ole">
            <mc:AlternateContent xmlns:mc="http://schemas.openxmlformats.org/markup-compatibility/2006">
              <mc:Choice xmlns:v="urn:schemas-microsoft-com:vml" Requires="v">
                <p:oleObj spid="_x0000_s108550" name="Acrobat Document" r:id="rId4" imgW="5657698" imgH="5629046" progId="AcroExch.Document.7">
                  <p:embed/>
                </p:oleObj>
              </mc:Choice>
              <mc:Fallback>
                <p:oleObj name="Acrobat Document" r:id="rId4" imgW="5657698" imgH="5629046" progId="AcroExch.Document.7">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8850" y="5084763"/>
                        <a:ext cx="1116013"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5" name="Title 1"/>
          <p:cNvSpPr>
            <a:spLocks noGrp="1"/>
          </p:cNvSpPr>
          <p:nvPr>
            <p:ph type="ctrTitle" idx="4294967295"/>
          </p:nvPr>
        </p:nvSpPr>
        <p:spPr>
          <a:xfrm>
            <a:off x="250825" y="3357563"/>
            <a:ext cx="8713788" cy="1863725"/>
          </a:xfrm>
        </p:spPr>
        <p:txBody>
          <a:bodyPr/>
          <a:lstStyle/>
          <a:p>
            <a:r>
              <a:rPr lang="en-GB" sz="5400" smtClean="0">
                <a:latin typeface="Arial" charset="0"/>
              </a:rPr>
              <a:t>Evaluation</a:t>
            </a:r>
          </a:p>
        </p:txBody>
      </p:sp>
      <p:graphicFrame>
        <p:nvGraphicFramePr>
          <p:cNvPr id="110596" name="Object 4"/>
          <p:cNvGraphicFramePr>
            <a:graphicFrameLocks noChangeAspect="1"/>
          </p:cNvGraphicFramePr>
          <p:nvPr/>
        </p:nvGraphicFramePr>
        <p:xfrm>
          <a:off x="3492500" y="692150"/>
          <a:ext cx="2159000" cy="2136775"/>
        </p:xfrm>
        <a:graphic>
          <a:graphicData uri="http://schemas.openxmlformats.org/presentationml/2006/ole">
            <mc:AlternateContent xmlns:mc="http://schemas.openxmlformats.org/markup-compatibility/2006">
              <mc:Choice xmlns:v="urn:schemas-microsoft-com:vml" Requires="v">
                <p:oleObj spid="_x0000_s110597" name="Acrobat Document" r:id="rId4" imgW="5657698" imgH="5629046" progId="AcroExch.Document.7">
                  <p:embed/>
                </p:oleObj>
              </mc:Choice>
              <mc:Fallback>
                <p:oleObj name="Acrobat Document" r:id="rId4" imgW="5657698" imgH="5629046" progId="AcroExch.Document.7">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2500" y="692150"/>
                        <a:ext cx="2159000" cy="21367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3" name="Title 1"/>
          <p:cNvSpPr>
            <a:spLocks noGrp="1"/>
          </p:cNvSpPr>
          <p:nvPr>
            <p:ph type="ctrTitle" idx="4294967295"/>
          </p:nvPr>
        </p:nvSpPr>
        <p:spPr>
          <a:xfrm>
            <a:off x="179388" y="260350"/>
            <a:ext cx="8713787" cy="504825"/>
          </a:xfrm>
        </p:spPr>
        <p:txBody>
          <a:bodyPr/>
          <a:lstStyle/>
          <a:p>
            <a:r>
              <a:rPr lang="en-GB" sz="3600" smtClean="0">
                <a:latin typeface="Arial" charset="0"/>
              </a:rPr>
              <a:t>Useful Links and Help lines - handout</a:t>
            </a:r>
          </a:p>
        </p:txBody>
      </p:sp>
      <p:sp>
        <p:nvSpPr>
          <p:cNvPr id="6" name="Subtitle 5"/>
          <p:cNvSpPr>
            <a:spLocks noGrp="1"/>
          </p:cNvSpPr>
          <p:nvPr>
            <p:ph type="subTitle" idx="4294967295"/>
          </p:nvPr>
        </p:nvSpPr>
        <p:spPr>
          <a:xfrm>
            <a:off x="250825" y="908050"/>
            <a:ext cx="8893175" cy="5616575"/>
          </a:xfrm>
        </p:spPr>
        <p:txBody>
          <a:bodyPr/>
          <a:lstStyle/>
          <a:p>
            <a:pPr marL="0" indent="0">
              <a:lnSpc>
                <a:spcPct val="150000"/>
              </a:lnSpc>
              <a:buFont typeface="Wingdings" pitchFamily="2" charset="2"/>
              <a:buNone/>
            </a:pPr>
            <a:r>
              <a:rPr lang="en-GB" sz="1600" smtClean="0">
                <a:latin typeface="Arial" charset="0"/>
              </a:rPr>
              <a:t>Child Care Assessment Team – 01437 776322/25</a:t>
            </a:r>
          </a:p>
          <a:p>
            <a:pPr marL="0" indent="0">
              <a:lnSpc>
                <a:spcPct val="150000"/>
              </a:lnSpc>
              <a:buFont typeface="Arial" charset="0"/>
              <a:buNone/>
            </a:pPr>
            <a:r>
              <a:rPr lang="en-GB" sz="1600" smtClean="0">
                <a:latin typeface="Arial" charset="0"/>
              </a:rPr>
              <a:t>Out of hours Team – 08708 509 508</a:t>
            </a:r>
          </a:p>
          <a:p>
            <a:pPr marL="0" indent="0">
              <a:lnSpc>
                <a:spcPct val="150000"/>
              </a:lnSpc>
              <a:buFont typeface="Arial" charset="0"/>
              <a:buNone/>
            </a:pPr>
            <a:r>
              <a:rPr lang="en-GB" sz="1600" smtClean="0">
                <a:latin typeface="Arial" charset="0"/>
              </a:rPr>
              <a:t>Adult Protection Coordinator – 01437 776651</a:t>
            </a:r>
          </a:p>
          <a:p>
            <a:pPr marL="0" indent="0">
              <a:lnSpc>
                <a:spcPct val="150000"/>
              </a:lnSpc>
              <a:buFont typeface="Arial" charset="0"/>
              <a:buNone/>
            </a:pPr>
            <a:r>
              <a:rPr lang="en-GB" sz="1600" smtClean="0">
                <a:latin typeface="Arial" charset="0"/>
              </a:rPr>
              <a:t>NSPCC Cymru/Wales Child Protection helpline 0808 100 2524</a:t>
            </a:r>
          </a:p>
          <a:p>
            <a:pPr marL="0" indent="0">
              <a:lnSpc>
                <a:spcPct val="150000"/>
              </a:lnSpc>
              <a:buFont typeface="Arial" charset="0"/>
              <a:buNone/>
            </a:pPr>
            <a:r>
              <a:rPr lang="en-GB" sz="1600" smtClean="0">
                <a:latin typeface="Arial" charset="0"/>
              </a:rPr>
              <a:t>Adult Referrals about Historical Child Abuse</a:t>
            </a:r>
          </a:p>
          <a:p>
            <a:pPr marL="0" indent="0">
              <a:lnSpc>
                <a:spcPct val="150000"/>
              </a:lnSpc>
              <a:buFont typeface="Arial" charset="0"/>
              <a:buNone/>
            </a:pPr>
            <a:r>
              <a:rPr lang="en-GB" sz="1600" smtClean="0">
                <a:latin typeface="Arial" charset="0"/>
              </a:rPr>
              <a:t>Public Protection Unit, Pembroke Dock Police Station	0745 330 2000</a:t>
            </a:r>
          </a:p>
          <a:p>
            <a:pPr marL="0" indent="0">
              <a:lnSpc>
                <a:spcPct val="150000"/>
              </a:lnSpc>
              <a:buFont typeface="Arial" charset="0"/>
              <a:buNone/>
            </a:pPr>
            <a:r>
              <a:rPr lang="en-GB" sz="1600" smtClean="0">
                <a:latin typeface="Arial" charset="0"/>
              </a:rPr>
              <a:t>Domestic Abuse Coordinator (professionals only)  	07500	097 036</a:t>
            </a:r>
          </a:p>
          <a:p>
            <a:pPr marL="0" indent="0">
              <a:lnSpc>
                <a:spcPct val="150000"/>
              </a:lnSpc>
              <a:buFont typeface="Arial" charset="0"/>
              <a:buNone/>
            </a:pPr>
            <a:r>
              <a:rPr lang="en-GB" sz="1600" smtClean="0">
                <a:latin typeface="Arial" charset="0"/>
              </a:rPr>
              <a:t>Domestic Abuse Helpline (public)		0808 2000 247</a:t>
            </a:r>
          </a:p>
          <a:p>
            <a:pPr marL="0" indent="0">
              <a:buFont typeface="Arial" charset="0"/>
              <a:buNone/>
            </a:pPr>
            <a:r>
              <a:rPr lang="en-GB" sz="1600" smtClean="0">
                <a:latin typeface="Arial" charset="0"/>
              </a:rPr>
              <a:t>All Wales Child Protection Procedures</a:t>
            </a:r>
            <a:endParaRPr lang="en-GB" sz="1600" smtClean="0">
              <a:latin typeface="Arial" charset="0"/>
              <a:hlinkClick r:id="rId4"/>
            </a:endParaRPr>
          </a:p>
          <a:p>
            <a:pPr marL="0" indent="0">
              <a:buFont typeface="Arial" charset="0"/>
              <a:buNone/>
            </a:pPr>
            <a:r>
              <a:rPr lang="en-GB" sz="1600" smtClean="0">
                <a:latin typeface="Arial" charset="0"/>
                <a:hlinkClick r:id="rId4"/>
              </a:rPr>
              <a:t>www.childreninwales.org.uk/areasofwork/safeguardingchildren/awcpprg/index.html</a:t>
            </a:r>
            <a:endParaRPr lang="en-GB" sz="1600" smtClean="0">
              <a:latin typeface="Arial" charset="0"/>
            </a:endParaRPr>
          </a:p>
          <a:p>
            <a:pPr marL="0" indent="0">
              <a:buFont typeface="Arial" charset="0"/>
              <a:buNone/>
            </a:pPr>
            <a:endParaRPr lang="en-GB" sz="1600" smtClean="0">
              <a:latin typeface="Arial" charset="0"/>
            </a:endParaRPr>
          </a:p>
          <a:p>
            <a:pPr marL="0" indent="0">
              <a:buFont typeface="Arial" charset="0"/>
              <a:buNone/>
            </a:pPr>
            <a:r>
              <a:rPr lang="en-GB" sz="1600" smtClean="0">
                <a:latin typeface="Arial" charset="0"/>
              </a:rPr>
              <a:t>Safeguarding Children: Working Together under the Children Act 2004</a:t>
            </a:r>
            <a:endParaRPr lang="en-GB" sz="1600" smtClean="0">
              <a:latin typeface="Arial" charset="0"/>
              <a:hlinkClick r:id="rId5"/>
            </a:endParaRPr>
          </a:p>
          <a:p>
            <a:pPr marL="0" indent="0">
              <a:buFont typeface="Arial" charset="0"/>
              <a:buNone/>
            </a:pPr>
            <a:r>
              <a:rPr lang="en-GB" sz="1600" smtClean="0">
                <a:latin typeface="Arial" charset="0"/>
                <a:hlinkClick r:id="rId5"/>
              </a:rPr>
              <a:t>http://new.wales.gov.uk/topics/childrenyoungpeople/publications/guidance/1297522?lang=en</a:t>
            </a:r>
            <a:r>
              <a:rPr lang="en-GB" sz="1600" smtClean="0">
                <a:latin typeface="Arial" charset="0"/>
              </a:rPr>
              <a:t> </a:t>
            </a:r>
          </a:p>
          <a:p>
            <a:pPr marL="0" indent="0">
              <a:buFont typeface="Arial" charset="0"/>
              <a:buNone/>
            </a:pPr>
            <a:endParaRPr lang="en-GB" sz="1600" smtClean="0">
              <a:latin typeface="Arial" charset="0"/>
            </a:endParaRPr>
          </a:p>
          <a:p>
            <a:pPr marL="0" indent="0">
              <a:buFont typeface="Arial" charset="0"/>
              <a:buNone/>
            </a:pPr>
            <a:r>
              <a:rPr lang="en-GB" sz="1600" smtClean="0">
                <a:latin typeface="Arial" charset="0"/>
              </a:rPr>
              <a:t>Lord Laming’s Report into the death of Victoria Climbié</a:t>
            </a:r>
            <a:endParaRPr lang="en-GB" sz="1600" smtClean="0">
              <a:latin typeface="Arial" charset="0"/>
              <a:hlinkClick r:id="rId6"/>
            </a:endParaRPr>
          </a:p>
          <a:p>
            <a:pPr marL="0" indent="0">
              <a:buFont typeface="Arial" charset="0"/>
              <a:buNone/>
            </a:pPr>
            <a:r>
              <a:rPr lang="en-GB" sz="1600" smtClean="0">
                <a:latin typeface="Arial" charset="0"/>
                <a:hlinkClick r:id="rId6"/>
              </a:rPr>
              <a:t>http://www.victoria-climbie-inquiry.org.uk/</a:t>
            </a:r>
            <a:r>
              <a:rPr lang="en-GB" sz="1600" smtClean="0">
                <a:latin typeface="Arial" charset="0"/>
              </a:rPr>
              <a:t> </a:t>
            </a:r>
          </a:p>
        </p:txBody>
      </p:sp>
      <p:graphicFrame>
        <p:nvGraphicFramePr>
          <p:cNvPr id="112645" name="Object 5"/>
          <p:cNvGraphicFramePr>
            <a:graphicFrameLocks noChangeAspect="1"/>
          </p:cNvGraphicFramePr>
          <p:nvPr/>
        </p:nvGraphicFramePr>
        <p:xfrm>
          <a:off x="7596188" y="1268413"/>
          <a:ext cx="1116012" cy="1104900"/>
        </p:xfrm>
        <a:graphic>
          <a:graphicData uri="http://schemas.openxmlformats.org/presentationml/2006/ole">
            <mc:AlternateContent xmlns:mc="http://schemas.openxmlformats.org/markup-compatibility/2006">
              <mc:Choice xmlns:v="urn:schemas-microsoft-com:vml" Requires="v">
                <p:oleObj spid="_x0000_s112646" name="Acrobat Document" r:id="rId7" imgW="5657698" imgH="5629046" progId="AcroExch.Document.7">
                  <p:embed/>
                </p:oleObj>
              </mc:Choice>
              <mc:Fallback>
                <p:oleObj name="Acrobat Document" r:id="rId7" imgW="5657698" imgH="5629046" progId="AcroExch.Document.7">
                  <p:embed/>
                  <p:pic>
                    <p:nvPicPr>
                      <p:cNvPr id="0"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96188" y="1268413"/>
                        <a:ext cx="1116012" cy="110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371</TotalTime>
  <Words>4311</Words>
  <Application>Microsoft Office PowerPoint</Application>
  <PresentationFormat>On-screen Show (4:3)</PresentationFormat>
  <Paragraphs>292</Paragraphs>
  <Slides>52</Slides>
  <Notes>45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4" baseType="lpstr">
      <vt:lpstr>Office Theme</vt:lpstr>
      <vt:lpstr>Acrobat Document</vt:lpstr>
      <vt:lpstr>PowerPoint Presentation</vt:lpstr>
      <vt:lpstr>Welcome &amp; Housekeeping</vt:lpstr>
      <vt:lpstr>Safeguarding Children – Everybody’s Business</vt:lpstr>
      <vt:lpstr>Aim</vt:lpstr>
      <vt:lpstr>Learning Outcomes</vt:lpstr>
      <vt:lpstr>Learning Outcomes</vt:lpstr>
      <vt:lpstr>Introductions</vt:lpstr>
      <vt:lpstr>PowerPoint Presentation</vt:lpstr>
      <vt:lpstr>PowerPoint Presentation</vt:lpstr>
      <vt:lpstr>Victoria Climbié – born 02.11.1991          died 25.02.2000</vt:lpstr>
      <vt:lpstr>Victoria’s Story</vt:lpstr>
      <vt:lpstr>PowerPoint Presentation</vt:lpstr>
      <vt:lpstr>PowerPoint Presentation</vt:lpstr>
      <vt:lpstr>The Response to the Death of  Victoria Climbié</vt:lpstr>
      <vt:lpstr>PowerPoint Presentation</vt:lpstr>
      <vt:lpstr>Safeguarding and Promoting the Welfare of Children</vt:lpstr>
      <vt:lpstr>What is Safeguarding?</vt:lpstr>
      <vt:lpstr>The focus of this training will be:</vt:lpstr>
      <vt:lpstr>PowerPoint Presentation</vt:lpstr>
      <vt:lpstr>What are the Categories of Abuse?</vt:lpstr>
      <vt:lpstr>Physical Abuse</vt:lpstr>
      <vt:lpstr>Sexual Abuse</vt:lpstr>
      <vt:lpstr>Emotional Abuse</vt:lpstr>
      <vt:lpstr>Neglect</vt:lpstr>
      <vt:lpstr>Children may be more vulnerable to being harmed if they are:</vt:lpstr>
      <vt:lpstr>What is acceptable to you?</vt:lpstr>
      <vt:lpstr>PowerPoint Presentation</vt:lpstr>
      <vt:lpstr>PowerPoint Presentation</vt:lpstr>
      <vt:lpstr>PowerPoint Presentation</vt:lpstr>
      <vt:lpstr>PowerPoint Presentation</vt:lpstr>
      <vt:lpstr>PowerPoint Presentation</vt:lpstr>
      <vt:lpstr>Barriers to sharing your concerns</vt:lpstr>
      <vt:lpstr>Barriers to children and families sharing their worries:</vt:lpstr>
      <vt:lpstr>Who are children likely to turn to?</vt:lpstr>
      <vt:lpstr>Should I be concerned?</vt:lpstr>
      <vt:lpstr>Try to sort out in your mind why you are concerned, based on:</vt:lpstr>
      <vt:lpstr>How concerns can emerge:</vt:lpstr>
      <vt:lpstr>PowerPoint Presentation</vt:lpstr>
      <vt:lpstr>What should I do if I am concerned?</vt:lpstr>
      <vt:lpstr>PowerPoint Presentation</vt:lpstr>
      <vt:lpstr>PowerPoint Presentation</vt:lpstr>
      <vt:lpstr>Do’s on information sharing</vt:lpstr>
      <vt:lpstr>Don’ts on information sharing</vt:lpstr>
      <vt:lpstr>Why Refer?</vt:lpstr>
      <vt:lpstr>Victoria Climbié – born 02.11.1991          died 25.02.2000</vt:lpstr>
      <vt:lpstr>Peter Connelly – born 01.03.2006            died 03.08.2007</vt:lpstr>
      <vt:lpstr>Why Refer?</vt:lpstr>
      <vt:lpstr>How do I share my concerns?</vt:lpstr>
      <vt:lpstr>Who should I share my concerns about a child with?</vt:lpstr>
      <vt:lpstr>The child care assessment team will:</vt:lpstr>
      <vt:lpstr>Evaluation</vt:lpstr>
      <vt:lpstr>Useful Links and Help lines - handout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New User</dc:creator>
  <cp:lastModifiedBy>Administrator</cp:lastModifiedBy>
  <cp:revision>8</cp:revision>
  <dcterms:created xsi:type="dcterms:W3CDTF">2010-03-12T07:12:43Z</dcterms:created>
  <dcterms:modified xsi:type="dcterms:W3CDTF">2014-09-26T10:16:39Z</dcterms:modified>
</cp:coreProperties>
</file>