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1" r:id="rId6"/>
    <p:sldId id="262" r:id="rId7"/>
    <p:sldId id="260"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9" d="100"/>
          <a:sy n="79" d="100"/>
        </p:scale>
        <p:origin x="-84" y="-72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E9CAEDB-5F09-4066-B0B1-BD1B6403465A}"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9CAEDB-5F09-4066-B0B1-BD1B6403465A}"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9CAEDB-5F09-4066-B0B1-BD1B6403465A}"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E9CAEDB-5F09-4066-B0B1-BD1B6403465A}"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E9CAEDB-5F09-4066-B0B1-BD1B6403465A}" type="datetimeFigureOut">
              <a:rPr lang="en-US" smtClean="0"/>
              <a:t>5/12/2022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E9CAEDB-5F09-4066-B0B1-BD1B6403465A}" type="datetimeFigureOut">
              <a:rPr lang="en-US" smtClean="0"/>
              <a:t>5/12/2022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9CAEDB-5F09-4066-B0B1-BD1B6403465A}" type="datetimeFigureOut">
              <a:rPr lang="en-US" smtClean="0"/>
              <a:t>5/12/2022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9CAEDB-5F09-4066-B0B1-BD1B6403465A}"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9CAEDB-5F09-4066-B0B1-BD1B6403465A}"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9CAEDB-5F09-4066-B0B1-BD1B6403465A}"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9CAEDB-5F09-4066-B0B1-BD1B6403465A}"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F43609-A2FE-4DC4-8F7D-6DB0BC2287B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9CAEDB-5F09-4066-B0B1-BD1B6403465A}" type="datetimeFigureOut">
              <a:rPr lang="en-US" smtClean="0"/>
              <a:t>5/12/2022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F43609-A2FE-4DC4-8F7D-6DB0BC2287B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jpeg"/></Relationships>
</file>

<file path=ppt/slides/_rels/slide7.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image" Target="../media/image29.jpeg"/></Relationships>
</file>

<file path=ppt/slides/_rels/slide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35.jpeg"/><Relationship Id="rId7" Type="http://schemas.openxmlformats.org/officeDocument/2006/relationships/image" Target="../media/image39.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1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ustainability-istock-473558826.jp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ctrTitle"/>
          </p:nvPr>
        </p:nvSpPr>
        <p:spPr>
          <a:xfrm>
            <a:off x="571472" y="214290"/>
            <a:ext cx="7772400" cy="1470025"/>
          </a:xfrm>
        </p:spPr>
        <p:txBody>
          <a:bodyPr/>
          <a:lstStyle/>
          <a:p>
            <a:r>
              <a:rPr lang="en-US" b="1" dirty="0" smtClean="0">
                <a:latin typeface="Arial" pitchFamily="34" charset="0"/>
                <a:cs typeface="Arial" pitchFamily="34" charset="0"/>
              </a:rPr>
              <a:t>Sustainability in the Early Years</a:t>
            </a:r>
            <a:endParaRPr lang="en-US" b="1" dirty="0">
              <a:latin typeface="Arial" pitchFamily="34" charset="0"/>
              <a:cs typeface="Arial" pitchFamily="34" charset="0"/>
            </a:endParaRPr>
          </a:p>
        </p:txBody>
      </p:sp>
      <p:sp>
        <p:nvSpPr>
          <p:cNvPr id="3" name="Subtitle 2"/>
          <p:cNvSpPr>
            <a:spLocks noGrp="1"/>
          </p:cNvSpPr>
          <p:nvPr>
            <p:ph type="subTitle" idx="1"/>
          </p:nvPr>
        </p:nvSpPr>
        <p:spPr>
          <a:xfrm>
            <a:off x="-285784" y="5500702"/>
            <a:ext cx="9901262" cy="1357298"/>
          </a:xfrm>
        </p:spPr>
        <p:txBody>
          <a:bodyPr>
            <a:normAutofit/>
          </a:bodyPr>
          <a:lstStyle/>
          <a:p>
            <a:r>
              <a:rPr lang="en-US" dirty="0" smtClean="0">
                <a:solidFill>
                  <a:schemeClr val="bg1"/>
                </a:solidFill>
                <a:latin typeface="Arial" pitchFamily="34" charset="0"/>
                <a:cs typeface="Arial" pitchFamily="34" charset="0"/>
              </a:rPr>
              <a:t>ECEY6005</a:t>
            </a:r>
            <a:r>
              <a:rPr lang="en-US" dirty="0">
                <a:solidFill>
                  <a:schemeClr val="bg1"/>
                </a:solidFill>
                <a:latin typeface="Arial" pitchFamily="34" charset="0"/>
                <a:cs typeface="Arial" pitchFamily="34" charset="0"/>
              </a:rPr>
              <a:t> </a:t>
            </a:r>
            <a:r>
              <a:rPr lang="en-US" dirty="0" smtClean="0">
                <a:solidFill>
                  <a:schemeClr val="bg1"/>
                </a:solidFill>
                <a:latin typeface="Arial" pitchFamily="34" charset="0"/>
                <a:cs typeface="Arial" pitchFamily="34" charset="0"/>
              </a:rPr>
              <a:t>Part 1 </a:t>
            </a:r>
          </a:p>
          <a:p>
            <a:r>
              <a:rPr lang="en-US" dirty="0" smtClean="0">
                <a:solidFill>
                  <a:schemeClr val="bg1"/>
                </a:solidFill>
                <a:latin typeface="Arial" pitchFamily="34" charset="0"/>
                <a:cs typeface="Arial" pitchFamily="34" charset="0"/>
              </a:rPr>
              <a:t>1905083</a:t>
            </a:r>
            <a:endParaRPr lang="en-US" dirty="0">
              <a:solidFill>
                <a:schemeClr val="bg1"/>
              </a:solidFill>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Vliestapete-Uni-Struktur-hellgruen-livingwalls-3_3.jpg"/>
          <p:cNvPicPr>
            <a:picLocks noChangeAspect="1"/>
          </p:cNvPicPr>
          <p:nvPr/>
        </p:nvPicPr>
        <p:blipFill>
          <a:blip r:embed="rId2"/>
          <a:stretch>
            <a:fillRect/>
          </a:stretch>
        </p:blipFill>
        <p:spPr>
          <a:xfrm>
            <a:off x="0" y="0"/>
            <a:ext cx="9144000" cy="6858000"/>
          </a:xfrm>
          <a:prstGeom prst="rect">
            <a:avLst/>
          </a:prstGeom>
        </p:spPr>
      </p:pic>
      <p:sp>
        <p:nvSpPr>
          <p:cNvPr id="2" name="TextBox 1"/>
          <p:cNvSpPr txBox="1"/>
          <p:nvPr/>
        </p:nvSpPr>
        <p:spPr>
          <a:xfrm>
            <a:off x="2428860" y="0"/>
            <a:ext cx="4357718" cy="707886"/>
          </a:xfrm>
          <a:prstGeom prst="rect">
            <a:avLst/>
          </a:prstGeom>
          <a:noFill/>
        </p:spPr>
        <p:txBody>
          <a:bodyPr wrap="square" rtlCol="0">
            <a:spAutoFit/>
          </a:bodyPr>
          <a:lstStyle/>
          <a:p>
            <a:r>
              <a:rPr lang="en-US" sz="4000" i="1" u="sng" dirty="0" smtClean="0">
                <a:latin typeface="Arial" pitchFamily="34" charset="0"/>
                <a:cs typeface="Arial" pitchFamily="34" charset="0"/>
              </a:rPr>
              <a:t>Before John Muir</a:t>
            </a:r>
            <a:endParaRPr lang="en-US" sz="4000" i="1" u="sng" dirty="0">
              <a:latin typeface="Arial" pitchFamily="34" charset="0"/>
              <a:cs typeface="Arial" pitchFamily="34" charset="0"/>
            </a:endParaRPr>
          </a:p>
        </p:txBody>
      </p:sp>
      <p:sp>
        <p:nvSpPr>
          <p:cNvPr id="3" name="TextBox 2"/>
          <p:cNvSpPr txBox="1"/>
          <p:nvPr/>
        </p:nvSpPr>
        <p:spPr>
          <a:xfrm>
            <a:off x="3571868" y="3071810"/>
            <a:ext cx="5357850" cy="35394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a:r>
              <a:rPr lang="en-US" sz="1400" dirty="0" smtClean="0">
                <a:latin typeface="Arial" pitchFamily="34" charset="0"/>
                <a:cs typeface="Arial" pitchFamily="34" charset="0"/>
              </a:rPr>
              <a:t>Upon locating to </a:t>
            </a:r>
            <a:r>
              <a:rPr lang="en-US" sz="1400" dirty="0">
                <a:latin typeface="Arial" pitchFamily="34" charset="0"/>
                <a:cs typeface="Arial" pitchFamily="34" charset="0"/>
              </a:rPr>
              <a:t>W</a:t>
            </a:r>
            <a:r>
              <a:rPr lang="en-US" sz="1400" dirty="0" smtClean="0">
                <a:latin typeface="Arial" pitchFamily="34" charset="0"/>
                <a:cs typeface="Arial" pitchFamily="34" charset="0"/>
              </a:rPr>
              <a:t>ales, everything was so green. Fields upon fields and nature at every turn. We moved to Carmarthen when I was 7 and I have never looked back. On the rare occasions I would venture to Llansteffan beach and Burry port. I have always been drawn to the sea, listening to the waves and wondering what sea creatures were under the water that I couldn’t see. </a:t>
            </a:r>
            <a:r>
              <a:rPr lang="en-US" sz="1400" dirty="0">
                <a:latin typeface="Arial" pitchFamily="34" charset="0"/>
                <a:cs typeface="Arial" pitchFamily="34" charset="0"/>
              </a:rPr>
              <a:t>A</a:t>
            </a:r>
            <a:r>
              <a:rPr lang="en-US" sz="1400" dirty="0" smtClean="0">
                <a:latin typeface="Arial" pitchFamily="34" charset="0"/>
                <a:cs typeface="Arial" pitchFamily="34" charset="0"/>
              </a:rPr>
              <a:t>s I grew up I never really understood nature that was at my doorstep. I would always be out with friends, running through fields and treading through mud areas. The feeling was so overpowering, I felt free. However as I grew up I lost touch with nature and wildlife due to life becoming hectic with responsibilities and becoming a mother. The John Muir experience has given me so much back. I have reconnected with nature and I have even more of an appreciation for natural environments. This assignment gave me the incentive to explore and discover so many things with my daughter at my side.</a:t>
            </a:r>
            <a:endParaRPr lang="en-US" sz="1400" dirty="0">
              <a:latin typeface="Arial" pitchFamily="34" charset="0"/>
              <a:cs typeface="Arial" pitchFamily="34" charset="0"/>
            </a:endParaRPr>
          </a:p>
        </p:txBody>
      </p:sp>
      <p:pic>
        <p:nvPicPr>
          <p:cNvPr id="4" name="Picture 3" descr="102412_330650110068_IMG_00_0000.jpg"/>
          <p:cNvPicPr>
            <a:picLocks noChangeAspect="1"/>
          </p:cNvPicPr>
          <p:nvPr/>
        </p:nvPicPr>
        <p:blipFill>
          <a:blip r:embed="rId3"/>
          <a:stretch>
            <a:fillRect/>
          </a:stretch>
        </p:blipFill>
        <p:spPr>
          <a:xfrm>
            <a:off x="142844" y="785794"/>
            <a:ext cx="3048021" cy="2286016"/>
          </a:xfrm>
          <a:prstGeom prst="rect">
            <a:avLst/>
          </a:prstGeom>
          <a:effectLst>
            <a:softEdge rad="63500"/>
          </a:effectLst>
        </p:spPr>
      </p:pic>
      <p:pic>
        <p:nvPicPr>
          <p:cNvPr id="5" name="Picture 4" descr="Carmarthen_from_Lesneven_Bridge.jpg"/>
          <p:cNvPicPr>
            <a:picLocks noChangeAspect="1"/>
          </p:cNvPicPr>
          <p:nvPr/>
        </p:nvPicPr>
        <p:blipFill>
          <a:blip r:embed="rId4" cstate="print"/>
          <a:stretch>
            <a:fillRect/>
          </a:stretch>
        </p:blipFill>
        <p:spPr>
          <a:xfrm>
            <a:off x="142844" y="3214686"/>
            <a:ext cx="3293193" cy="3429024"/>
          </a:xfrm>
          <a:prstGeom prst="rect">
            <a:avLst/>
          </a:prstGeom>
          <a:ln cap="sq">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ln>
          <a:effectLst>
            <a:softEdge rad="63500"/>
          </a:effectLst>
        </p:spPr>
      </p:pic>
      <p:sp>
        <p:nvSpPr>
          <p:cNvPr id="6" name="TextBox 5"/>
          <p:cNvSpPr txBox="1"/>
          <p:nvPr/>
        </p:nvSpPr>
        <p:spPr>
          <a:xfrm>
            <a:off x="3214678" y="928670"/>
            <a:ext cx="2428892" cy="181588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a:r>
              <a:rPr lang="en-US" sz="1400" dirty="0" smtClean="0">
                <a:latin typeface="Arial" pitchFamily="34" charset="0"/>
                <a:cs typeface="Arial" pitchFamily="34" charset="0"/>
              </a:rPr>
              <a:t>Growing up in my childhood, I always lived in flats. Because we were in the city, I never had the pleasure of having a garden, It was mainly communal areas which didn’t house much wildlife. </a:t>
            </a:r>
            <a:endParaRPr lang="en-US" sz="1400" dirty="0">
              <a:latin typeface="Arial" pitchFamily="34" charset="0"/>
              <a:cs typeface="Arial" pitchFamily="34" charset="0"/>
            </a:endParaRPr>
          </a:p>
        </p:txBody>
      </p:sp>
      <p:pic>
        <p:nvPicPr>
          <p:cNvPr id="7" name="Picture 6" descr="133_5abb980f3a0bfs_0.jpg"/>
          <p:cNvPicPr>
            <a:picLocks noChangeAspect="1"/>
          </p:cNvPicPr>
          <p:nvPr/>
        </p:nvPicPr>
        <p:blipFill>
          <a:blip r:embed="rId5" cstate="print"/>
          <a:stretch>
            <a:fillRect/>
          </a:stretch>
        </p:blipFill>
        <p:spPr>
          <a:xfrm>
            <a:off x="5715008" y="785794"/>
            <a:ext cx="3286116" cy="2174978"/>
          </a:xfrm>
          <a:prstGeom prst="rect">
            <a:avLst/>
          </a:prstGeom>
          <a:effectLst>
            <a:softEdge rad="63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Vliestapete-Uni-Struktur-hellgruen-livingwalls-3_3.jpg"/>
          <p:cNvPicPr>
            <a:picLocks noChangeAspect="1"/>
          </p:cNvPicPr>
          <p:nvPr/>
        </p:nvPicPr>
        <p:blipFill>
          <a:blip r:embed="rId2"/>
          <a:stretch>
            <a:fillRect/>
          </a:stretch>
        </p:blipFill>
        <p:spPr>
          <a:xfrm>
            <a:off x="0" y="0"/>
            <a:ext cx="9144000" cy="6858000"/>
          </a:xfrm>
          <a:prstGeom prst="rect">
            <a:avLst/>
          </a:prstGeom>
        </p:spPr>
      </p:pic>
      <p:sp>
        <p:nvSpPr>
          <p:cNvPr id="3" name="TextBox 2"/>
          <p:cNvSpPr txBox="1"/>
          <p:nvPr/>
        </p:nvSpPr>
        <p:spPr>
          <a:xfrm>
            <a:off x="500034" y="0"/>
            <a:ext cx="2714644" cy="707886"/>
          </a:xfrm>
          <a:prstGeom prst="rect">
            <a:avLst/>
          </a:prstGeom>
          <a:noFill/>
        </p:spPr>
        <p:txBody>
          <a:bodyPr wrap="square" rtlCol="0">
            <a:spAutoFit/>
          </a:bodyPr>
          <a:lstStyle/>
          <a:p>
            <a:r>
              <a:rPr lang="en-US" sz="4000" i="1" u="sng" dirty="0" smtClean="0">
                <a:latin typeface="Arial" pitchFamily="34" charset="0"/>
                <a:cs typeface="Arial" pitchFamily="34" charset="0"/>
              </a:rPr>
              <a:t>Discover</a:t>
            </a:r>
            <a:endParaRPr lang="en-US" sz="4000" i="1" u="sng" dirty="0">
              <a:latin typeface="Arial" pitchFamily="34" charset="0"/>
              <a:cs typeface="Arial" pitchFamily="34" charset="0"/>
            </a:endParaRPr>
          </a:p>
        </p:txBody>
      </p:sp>
      <p:pic>
        <p:nvPicPr>
          <p:cNvPr id="5" name="Picture 4" descr="thumbnail_Screenshot_20220510-222434_Instagram.jpg"/>
          <p:cNvPicPr>
            <a:picLocks noChangeAspect="1"/>
          </p:cNvPicPr>
          <p:nvPr/>
        </p:nvPicPr>
        <p:blipFill>
          <a:blip r:embed="rId3" cstate="print"/>
          <a:stretch>
            <a:fillRect/>
          </a:stretch>
        </p:blipFill>
        <p:spPr>
          <a:xfrm>
            <a:off x="6070474" y="285728"/>
            <a:ext cx="2858295" cy="3143272"/>
          </a:xfrm>
          <a:prstGeom prst="rect">
            <a:avLst/>
          </a:prstGeom>
          <a:effectLst>
            <a:softEdge rad="63500"/>
          </a:effectLst>
        </p:spPr>
      </p:pic>
      <p:pic>
        <p:nvPicPr>
          <p:cNvPr id="6" name="Picture 5" descr="thumbnail_Screenshot_20220510-222508_Instagram.jpg"/>
          <p:cNvPicPr>
            <a:picLocks noChangeAspect="1"/>
          </p:cNvPicPr>
          <p:nvPr/>
        </p:nvPicPr>
        <p:blipFill>
          <a:blip r:embed="rId4" cstate="print"/>
          <a:stretch>
            <a:fillRect/>
          </a:stretch>
        </p:blipFill>
        <p:spPr>
          <a:xfrm>
            <a:off x="3643306" y="3429000"/>
            <a:ext cx="2428892" cy="3000396"/>
          </a:xfrm>
          <a:prstGeom prst="rect">
            <a:avLst/>
          </a:prstGeom>
          <a:effectLst>
            <a:softEdge rad="63500"/>
          </a:effectLst>
        </p:spPr>
      </p:pic>
      <p:pic>
        <p:nvPicPr>
          <p:cNvPr id="7" name="Picture 6" descr="thumbnail_Screenshot_20220510-222519_Instagram.jpg"/>
          <p:cNvPicPr>
            <a:picLocks noChangeAspect="1"/>
          </p:cNvPicPr>
          <p:nvPr/>
        </p:nvPicPr>
        <p:blipFill>
          <a:blip r:embed="rId5" cstate="print"/>
          <a:stretch>
            <a:fillRect/>
          </a:stretch>
        </p:blipFill>
        <p:spPr>
          <a:xfrm>
            <a:off x="3643306" y="285728"/>
            <a:ext cx="2419150" cy="3071834"/>
          </a:xfrm>
          <a:prstGeom prst="rect">
            <a:avLst/>
          </a:prstGeom>
          <a:effectLst>
            <a:softEdge rad="63500"/>
          </a:effectLst>
        </p:spPr>
      </p:pic>
      <p:pic>
        <p:nvPicPr>
          <p:cNvPr id="9" name="Picture 8" descr="thumbnail_Screenshot_20220510-222610_Instagram.jpg"/>
          <p:cNvPicPr>
            <a:picLocks noChangeAspect="1"/>
          </p:cNvPicPr>
          <p:nvPr/>
        </p:nvPicPr>
        <p:blipFill>
          <a:blip r:embed="rId6" cstate="print"/>
          <a:stretch>
            <a:fillRect/>
          </a:stretch>
        </p:blipFill>
        <p:spPr>
          <a:xfrm>
            <a:off x="6072198" y="3500438"/>
            <a:ext cx="2874756" cy="3062020"/>
          </a:xfrm>
          <a:prstGeom prst="rect">
            <a:avLst/>
          </a:prstGeom>
          <a:effectLst>
            <a:softEdge rad="63500"/>
          </a:effectLst>
        </p:spPr>
      </p:pic>
      <p:sp>
        <p:nvSpPr>
          <p:cNvPr id="10" name="TextBox 9"/>
          <p:cNvSpPr txBox="1"/>
          <p:nvPr/>
        </p:nvSpPr>
        <p:spPr>
          <a:xfrm>
            <a:off x="142844" y="785794"/>
            <a:ext cx="3428992" cy="590931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a:r>
              <a:rPr lang="en-US" sz="1400" dirty="0" smtClean="0">
                <a:solidFill>
                  <a:schemeClr val="tx1"/>
                </a:solidFill>
                <a:latin typeface="Arial" pitchFamily="34" charset="0"/>
                <a:cs typeface="Arial" pitchFamily="34" charset="0"/>
              </a:rPr>
              <a:t>To immerse myself in the John Muir Award, I left Carmarthen to travel to Cwmgors Waterfall. I chose this area because I love water and waterfalls. The path to the waterfall is full of wildlife and nature. The trees swayed and filled the sky with colors. To ensure I was living in the now, I turned my phone on silent so I could truly listen to nature. It was such an experience. In the distance I could hear running water but it was nowhere to be seen. Birds were chirping and singing to one another. I took my daughter and our dog on this journey to exploration. On the way to the waterfall, I was pointing out flowers, weeds and insects. every ditch, corner and rock was bursting with life. I studied tree bark and quizzed my daughter on what moss was and what kind of birds she thought was living in the trees. At the waterfall, the rocks were covered in Lykens. We even saw a frog. This experience has encouraged me to spend time more outdoors with my daughter. After that day we chose to explore our own garden to see what we could find.</a:t>
            </a:r>
            <a:endParaRPr lang="en-US" sz="1400" dirty="0">
              <a:solidFill>
                <a:schemeClr val="tx1"/>
              </a:solidFill>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liestapete-Uni-Struktur-hellgruen-livingwalls-3_3.jpg"/>
          <p:cNvPicPr>
            <a:picLocks noChangeAspect="1"/>
          </p:cNvPicPr>
          <p:nvPr/>
        </p:nvPicPr>
        <p:blipFill>
          <a:blip r:embed="rId2"/>
          <a:stretch>
            <a:fillRect/>
          </a:stretch>
        </p:blipFill>
        <p:spPr>
          <a:xfrm>
            <a:off x="0" y="0"/>
            <a:ext cx="9144000" cy="6858000"/>
          </a:xfrm>
          <a:prstGeom prst="rect">
            <a:avLst/>
          </a:prstGeom>
        </p:spPr>
      </p:pic>
      <p:sp>
        <p:nvSpPr>
          <p:cNvPr id="3" name="TextBox 2"/>
          <p:cNvSpPr txBox="1"/>
          <p:nvPr/>
        </p:nvSpPr>
        <p:spPr>
          <a:xfrm>
            <a:off x="285720" y="142852"/>
            <a:ext cx="7715304" cy="707886"/>
          </a:xfrm>
          <a:prstGeom prst="rect">
            <a:avLst/>
          </a:prstGeom>
          <a:noFill/>
        </p:spPr>
        <p:txBody>
          <a:bodyPr wrap="square" rtlCol="0">
            <a:spAutoFit/>
          </a:bodyPr>
          <a:lstStyle/>
          <a:p>
            <a:r>
              <a:rPr lang="en-US" sz="4000" i="1" u="sng" dirty="0" smtClean="0">
                <a:latin typeface="Arial" pitchFamily="34" charset="0"/>
                <a:cs typeface="Arial" pitchFamily="34" charset="0"/>
              </a:rPr>
              <a:t>Nature in Cwmgors Waterfall</a:t>
            </a:r>
            <a:endParaRPr lang="en-US" sz="4000" i="1" u="sng" dirty="0">
              <a:latin typeface="Arial" pitchFamily="34" charset="0"/>
              <a:cs typeface="Arial" pitchFamily="34" charset="0"/>
            </a:endParaRPr>
          </a:p>
        </p:txBody>
      </p:sp>
      <p:sp>
        <p:nvSpPr>
          <p:cNvPr id="4" name="TextBox 3"/>
          <p:cNvSpPr txBox="1"/>
          <p:nvPr/>
        </p:nvSpPr>
        <p:spPr>
          <a:xfrm>
            <a:off x="142844" y="2643182"/>
            <a:ext cx="2500330" cy="156966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US" sz="1200" dirty="0" smtClean="0">
                <a:latin typeface="Arial" pitchFamily="34" charset="0"/>
                <a:cs typeface="Arial" pitchFamily="34" charset="0"/>
              </a:rPr>
              <a:t>Fun Fact: According to North Wales Wildlife Trust (no date), common frogs are amphibians that nest in ponds in the spring and spend the rest of the year feeding in woods, gardens, hedgerows, and tussock grassland.</a:t>
            </a:r>
            <a:endParaRPr lang="en-US" sz="1200" dirty="0">
              <a:latin typeface="Arial" pitchFamily="34" charset="0"/>
              <a:cs typeface="Arial" pitchFamily="34" charset="0"/>
            </a:endParaRPr>
          </a:p>
        </p:txBody>
      </p:sp>
      <p:pic>
        <p:nvPicPr>
          <p:cNvPr id="5" name="Picture 4" descr="Common Frog © Guy Edwardes 2020VISION.jpg"/>
          <p:cNvPicPr>
            <a:picLocks noChangeAspect="1"/>
          </p:cNvPicPr>
          <p:nvPr/>
        </p:nvPicPr>
        <p:blipFill>
          <a:blip r:embed="rId3"/>
          <a:stretch>
            <a:fillRect/>
          </a:stretch>
        </p:blipFill>
        <p:spPr>
          <a:xfrm>
            <a:off x="107126" y="928670"/>
            <a:ext cx="2571768" cy="1714512"/>
          </a:xfrm>
          <a:prstGeom prst="rect">
            <a:avLst/>
          </a:prstGeom>
          <a:effectLst>
            <a:softEdge rad="31750"/>
          </a:effectLst>
        </p:spPr>
      </p:pic>
      <p:pic>
        <p:nvPicPr>
          <p:cNvPr id="6" name="Picture 5" descr="LichenonRock.jpg"/>
          <p:cNvPicPr>
            <a:picLocks noChangeAspect="1"/>
          </p:cNvPicPr>
          <p:nvPr/>
        </p:nvPicPr>
        <p:blipFill>
          <a:blip r:embed="rId4" cstate="print"/>
          <a:stretch>
            <a:fillRect/>
          </a:stretch>
        </p:blipFill>
        <p:spPr>
          <a:xfrm>
            <a:off x="2714612" y="2071678"/>
            <a:ext cx="2786082" cy="3000396"/>
          </a:xfrm>
          <a:prstGeom prst="rect">
            <a:avLst/>
          </a:prstGeom>
          <a:effectLst>
            <a:softEdge rad="63500"/>
          </a:effectLst>
        </p:spPr>
      </p:pic>
      <p:sp>
        <p:nvSpPr>
          <p:cNvPr id="7" name="TextBox 6"/>
          <p:cNvSpPr txBox="1"/>
          <p:nvPr/>
        </p:nvSpPr>
        <p:spPr>
          <a:xfrm>
            <a:off x="2786050" y="928670"/>
            <a:ext cx="2643206" cy="1015663"/>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200" dirty="0" smtClean="0">
                <a:latin typeface="Arial" pitchFamily="34" charset="0"/>
                <a:cs typeface="Arial" pitchFamily="34" charset="0"/>
              </a:rPr>
              <a:t>Both Lichens and mosses are grown in close proximity and are both considered non-vascular plants states Forest Preserve District (2020).</a:t>
            </a:r>
            <a:endParaRPr lang="en-US" sz="1200" dirty="0">
              <a:latin typeface="Arial" pitchFamily="34" charset="0"/>
              <a:cs typeface="Arial" pitchFamily="34" charset="0"/>
            </a:endParaRPr>
          </a:p>
        </p:txBody>
      </p:sp>
      <p:sp>
        <p:nvSpPr>
          <p:cNvPr id="8" name="TextBox 7"/>
          <p:cNvSpPr txBox="1"/>
          <p:nvPr/>
        </p:nvSpPr>
        <p:spPr>
          <a:xfrm>
            <a:off x="2786050" y="5143512"/>
            <a:ext cx="2714644" cy="138499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dirty="0" smtClean="0">
                <a:latin typeface="Arial" pitchFamily="34" charset="0"/>
                <a:cs typeface="Arial" pitchFamily="34" charset="0"/>
              </a:rPr>
              <a:t>Did you know, lichens and mosses play an important role in a healthy habitat as they absorb carbon dioxide and other pollutants from the air explains The Parklands (2014).</a:t>
            </a:r>
            <a:endParaRPr lang="en-US" sz="1400" dirty="0">
              <a:latin typeface="Arial" pitchFamily="34" charset="0"/>
              <a:cs typeface="Arial" pitchFamily="34" charset="0"/>
            </a:endParaRPr>
          </a:p>
        </p:txBody>
      </p:sp>
      <p:pic>
        <p:nvPicPr>
          <p:cNvPr id="9" name="Picture 8" descr="5594A69B-EF51-48C0-8843-1AF798713D96_1_201_a-e1600427555685.jpeg"/>
          <p:cNvPicPr>
            <a:picLocks noChangeAspect="1"/>
          </p:cNvPicPr>
          <p:nvPr/>
        </p:nvPicPr>
        <p:blipFill>
          <a:blip r:embed="rId5"/>
          <a:stretch>
            <a:fillRect/>
          </a:stretch>
        </p:blipFill>
        <p:spPr>
          <a:xfrm>
            <a:off x="5572132" y="857232"/>
            <a:ext cx="3420911" cy="3005139"/>
          </a:xfrm>
          <a:prstGeom prst="rect">
            <a:avLst/>
          </a:prstGeom>
          <a:effectLst>
            <a:softEdge rad="63500"/>
          </a:effectLst>
        </p:spPr>
      </p:pic>
      <p:pic>
        <p:nvPicPr>
          <p:cNvPr id="10" name="Picture 9" descr="6a00e54fcf738588340240a48a6393200d.jpg"/>
          <p:cNvPicPr>
            <a:picLocks noChangeAspect="1"/>
          </p:cNvPicPr>
          <p:nvPr/>
        </p:nvPicPr>
        <p:blipFill>
          <a:blip r:embed="rId6" cstate="print"/>
          <a:stretch>
            <a:fillRect/>
          </a:stretch>
        </p:blipFill>
        <p:spPr>
          <a:xfrm>
            <a:off x="142844" y="4357694"/>
            <a:ext cx="2590818" cy="2286016"/>
          </a:xfrm>
          <a:prstGeom prst="rect">
            <a:avLst/>
          </a:prstGeom>
          <a:effectLst>
            <a:softEdge rad="63500"/>
          </a:effectLst>
        </p:spPr>
      </p:pic>
      <p:sp>
        <p:nvSpPr>
          <p:cNvPr id="11" name="TextBox 10"/>
          <p:cNvSpPr txBox="1"/>
          <p:nvPr/>
        </p:nvSpPr>
        <p:spPr>
          <a:xfrm>
            <a:off x="5643570" y="3929066"/>
            <a:ext cx="3214710" cy="95410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dirty="0" smtClean="0">
                <a:latin typeface="Arial" pitchFamily="34" charset="0"/>
                <a:cs typeface="Arial" pitchFamily="34" charset="0"/>
              </a:rPr>
              <a:t>Fun fact: According to </a:t>
            </a:r>
            <a:r>
              <a:rPr lang="en-US" sz="1400" dirty="0" err="1" smtClean="0">
                <a:latin typeface="Arial" pitchFamily="34" charset="0"/>
                <a:cs typeface="Arial" pitchFamily="34" charset="0"/>
              </a:rPr>
              <a:t>Planetlife</a:t>
            </a:r>
            <a:r>
              <a:rPr lang="en-US" sz="1400" dirty="0" smtClean="0">
                <a:latin typeface="Arial" pitchFamily="34" charset="0"/>
                <a:cs typeface="Arial" pitchFamily="34" charset="0"/>
              </a:rPr>
              <a:t> (2022) Many butterflies lay their eggs on stinging nettles and when hatched the caterpillars eat the nettle leaves</a:t>
            </a:r>
            <a:endParaRPr lang="en-US" sz="1400" dirty="0">
              <a:latin typeface="Arial" pitchFamily="34" charset="0"/>
              <a:cs typeface="Arial" pitchFamily="34" charset="0"/>
            </a:endParaRPr>
          </a:p>
        </p:txBody>
      </p:sp>
      <p:pic>
        <p:nvPicPr>
          <p:cNvPr id="12" name="Picture 11" descr="33907035128_4301c70f83_b.jpg"/>
          <p:cNvPicPr>
            <a:picLocks noChangeAspect="1"/>
          </p:cNvPicPr>
          <p:nvPr/>
        </p:nvPicPr>
        <p:blipFill>
          <a:blip r:embed="rId7" cstate="print"/>
          <a:stretch>
            <a:fillRect/>
          </a:stretch>
        </p:blipFill>
        <p:spPr>
          <a:xfrm>
            <a:off x="5643570" y="4929198"/>
            <a:ext cx="3357586" cy="1810625"/>
          </a:xfrm>
          <a:prstGeom prst="rect">
            <a:avLst/>
          </a:prstGeom>
          <a:effectLst>
            <a:softEdge rad="63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liestapete-Uni-Struktur-hellgruen-livingwalls-3_3.jpg"/>
          <p:cNvPicPr>
            <a:picLocks noChangeAspect="1"/>
          </p:cNvPicPr>
          <p:nvPr/>
        </p:nvPicPr>
        <p:blipFill>
          <a:blip r:embed="rId2"/>
          <a:stretch>
            <a:fillRect/>
          </a:stretch>
        </p:blipFill>
        <p:spPr>
          <a:xfrm>
            <a:off x="0" y="0"/>
            <a:ext cx="9144000" cy="6858000"/>
          </a:xfrm>
          <a:prstGeom prst="rect">
            <a:avLst/>
          </a:prstGeom>
        </p:spPr>
      </p:pic>
      <p:sp>
        <p:nvSpPr>
          <p:cNvPr id="3" name="TextBox 2"/>
          <p:cNvSpPr txBox="1"/>
          <p:nvPr/>
        </p:nvSpPr>
        <p:spPr>
          <a:xfrm>
            <a:off x="1285820" y="0"/>
            <a:ext cx="7858180" cy="769441"/>
          </a:xfrm>
          <a:prstGeom prst="rect">
            <a:avLst/>
          </a:prstGeom>
          <a:noFill/>
        </p:spPr>
        <p:txBody>
          <a:bodyPr wrap="square" rtlCol="0">
            <a:spAutoFit/>
          </a:bodyPr>
          <a:lstStyle/>
          <a:p>
            <a:r>
              <a:rPr lang="en-US" sz="4400" i="1" u="sng" dirty="0" smtClean="0">
                <a:latin typeface="Arial" pitchFamily="34" charset="0"/>
                <a:cs typeface="Arial" pitchFamily="34" charset="0"/>
              </a:rPr>
              <a:t>Exploring in Llangunnor</a:t>
            </a:r>
            <a:endParaRPr lang="en-US" sz="4400" i="1" u="sng" dirty="0">
              <a:latin typeface="Arial" pitchFamily="34" charset="0"/>
              <a:cs typeface="Arial" pitchFamily="34" charset="0"/>
            </a:endParaRPr>
          </a:p>
        </p:txBody>
      </p:sp>
      <p:pic>
        <p:nvPicPr>
          <p:cNvPr id="5" name="Picture 4" descr="IMG-20220510-WA0000 (1).jpg"/>
          <p:cNvPicPr>
            <a:picLocks noChangeAspect="1"/>
          </p:cNvPicPr>
          <p:nvPr/>
        </p:nvPicPr>
        <p:blipFill>
          <a:blip r:embed="rId3"/>
          <a:stretch>
            <a:fillRect/>
          </a:stretch>
        </p:blipFill>
        <p:spPr>
          <a:xfrm>
            <a:off x="142844" y="857232"/>
            <a:ext cx="3214710" cy="5715040"/>
          </a:xfrm>
          <a:prstGeom prst="rect">
            <a:avLst/>
          </a:prstGeom>
          <a:effectLst>
            <a:softEdge rad="63500"/>
          </a:effectLst>
        </p:spPr>
      </p:pic>
      <p:pic>
        <p:nvPicPr>
          <p:cNvPr id="6" name="Picture 5" descr="Buttercup-2-1.jpg"/>
          <p:cNvPicPr>
            <a:picLocks noChangeAspect="1"/>
          </p:cNvPicPr>
          <p:nvPr/>
        </p:nvPicPr>
        <p:blipFill>
          <a:blip r:embed="rId4" cstate="print"/>
          <a:stretch>
            <a:fillRect/>
          </a:stretch>
        </p:blipFill>
        <p:spPr>
          <a:xfrm>
            <a:off x="6143636" y="785794"/>
            <a:ext cx="2762237" cy="2714620"/>
          </a:xfrm>
          <a:prstGeom prst="rect">
            <a:avLst/>
          </a:prstGeom>
          <a:effectLst>
            <a:softEdge rad="63500"/>
          </a:effectLst>
        </p:spPr>
      </p:pic>
      <p:pic>
        <p:nvPicPr>
          <p:cNvPr id="7" name="Picture 6" descr="bluebells.jpg"/>
          <p:cNvPicPr>
            <a:picLocks noChangeAspect="1"/>
          </p:cNvPicPr>
          <p:nvPr/>
        </p:nvPicPr>
        <p:blipFill>
          <a:blip r:embed="rId5"/>
          <a:stretch>
            <a:fillRect/>
          </a:stretch>
        </p:blipFill>
        <p:spPr>
          <a:xfrm>
            <a:off x="6143636" y="3571876"/>
            <a:ext cx="2776542" cy="3001444"/>
          </a:xfrm>
          <a:prstGeom prst="rect">
            <a:avLst/>
          </a:prstGeom>
          <a:effectLst>
            <a:softEdge rad="63500"/>
          </a:effectLst>
        </p:spPr>
      </p:pic>
      <p:sp>
        <p:nvSpPr>
          <p:cNvPr id="10" name="TextBox 9"/>
          <p:cNvSpPr txBox="1"/>
          <p:nvPr/>
        </p:nvSpPr>
        <p:spPr>
          <a:xfrm>
            <a:off x="3428992" y="928671"/>
            <a:ext cx="2571768" cy="418576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a:r>
              <a:rPr lang="en-US" sz="1400" dirty="0" smtClean="0">
                <a:latin typeface="Arial" pitchFamily="34" charset="0"/>
                <a:cs typeface="Arial" pitchFamily="34" charset="0"/>
              </a:rPr>
              <a:t>Walking to the park and even to my daughters school, I have noticed so many different flowers. There are lots of bluebells and buttercups everywhere I turn as well as daises. I never realized the colors and textures before. The smell of nature if so refreshing and full. Along my walk, I watched grey squirrels on the opposites trees running in-between the branches. Being in a natural environment has made me view nature and wildlife in a different way. I appreciate what the planet gives up. </a:t>
            </a:r>
            <a:endParaRPr lang="en-US" sz="1400" dirty="0">
              <a:latin typeface="Arial" pitchFamily="34" charset="0"/>
              <a:cs typeface="Arial" pitchFamily="34" charset="0"/>
            </a:endParaRPr>
          </a:p>
        </p:txBody>
      </p:sp>
      <p:pic>
        <p:nvPicPr>
          <p:cNvPr id="11" name="Picture 10" descr="EasternGraySquirrel_GAm.jpg"/>
          <p:cNvPicPr>
            <a:picLocks noChangeAspect="1"/>
          </p:cNvPicPr>
          <p:nvPr/>
        </p:nvPicPr>
        <p:blipFill>
          <a:blip r:embed="rId6" cstate="print"/>
          <a:stretch>
            <a:fillRect/>
          </a:stretch>
        </p:blipFill>
        <p:spPr>
          <a:xfrm>
            <a:off x="3571868" y="5214950"/>
            <a:ext cx="2286016" cy="1500198"/>
          </a:xfrm>
          <a:prstGeom prst="rect">
            <a:avLst/>
          </a:prstGeom>
          <a:effectLst>
            <a:softEdge rad="63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liestapete-Uni-Struktur-hellgruen-livingwalls-3_3.jpg"/>
          <p:cNvPicPr>
            <a:picLocks noChangeAspect="1"/>
          </p:cNvPicPr>
          <p:nvPr/>
        </p:nvPicPr>
        <p:blipFill>
          <a:blip r:embed="rId2"/>
          <a:stretch>
            <a:fillRect/>
          </a:stretch>
        </p:blipFill>
        <p:spPr>
          <a:xfrm>
            <a:off x="0" y="0"/>
            <a:ext cx="9144000" cy="6858000"/>
          </a:xfrm>
          <a:prstGeom prst="rect">
            <a:avLst/>
          </a:prstGeom>
        </p:spPr>
      </p:pic>
      <p:sp>
        <p:nvSpPr>
          <p:cNvPr id="3" name="TextBox 2"/>
          <p:cNvSpPr txBox="1"/>
          <p:nvPr/>
        </p:nvSpPr>
        <p:spPr>
          <a:xfrm>
            <a:off x="0" y="0"/>
            <a:ext cx="9001156" cy="523220"/>
          </a:xfrm>
          <a:prstGeom prst="rect">
            <a:avLst/>
          </a:prstGeom>
          <a:noFill/>
        </p:spPr>
        <p:txBody>
          <a:bodyPr wrap="square" rtlCol="0">
            <a:spAutoFit/>
          </a:bodyPr>
          <a:lstStyle/>
          <a:p>
            <a:r>
              <a:rPr lang="en-US" sz="2800" i="1" u="sng" dirty="0" smtClean="0">
                <a:latin typeface="Arial" pitchFamily="34" charset="0"/>
                <a:cs typeface="Arial" pitchFamily="34" charset="0"/>
              </a:rPr>
              <a:t>What I have discovered on my daily walks…..</a:t>
            </a:r>
            <a:endParaRPr lang="en-US" sz="2800" i="1" u="sng" dirty="0">
              <a:latin typeface="Arial" pitchFamily="34" charset="0"/>
              <a:cs typeface="Arial" pitchFamily="34" charset="0"/>
            </a:endParaRPr>
          </a:p>
        </p:txBody>
      </p:sp>
      <p:pic>
        <p:nvPicPr>
          <p:cNvPr id="4" name="Picture 3" descr="IMG-20220510-WA0002.jpg"/>
          <p:cNvPicPr>
            <a:picLocks noChangeAspect="1"/>
          </p:cNvPicPr>
          <p:nvPr/>
        </p:nvPicPr>
        <p:blipFill>
          <a:blip r:embed="rId3"/>
          <a:stretch>
            <a:fillRect/>
          </a:stretch>
        </p:blipFill>
        <p:spPr>
          <a:xfrm>
            <a:off x="142844" y="571480"/>
            <a:ext cx="3589742" cy="6072230"/>
          </a:xfrm>
          <a:prstGeom prst="rect">
            <a:avLst/>
          </a:prstGeom>
        </p:spPr>
      </p:pic>
      <p:sp>
        <p:nvSpPr>
          <p:cNvPr id="5" name="TextBox 4"/>
          <p:cNvSpPr txBox="1"/>
          <p:nvPr/>
        </p:nvSpPr>
        <p:spPr>
          <a:xfrm>
            <a:off x="3857620" y="571480"/>
            <a:ext cx="5072098" cy="156966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600" dirty="0" smtClean="0">
                <a:latin typeface="Arial" pitchFamily="34" charset="0"/>
                <a:cs typeface="Arial" pitchFamily="34" charset="0"/>
              </a:rPr>
              <a:t>In this photo I was taking, I was so focused on the purple flowers that I didn’t realize the bright orange butterfly resting on them. When I came home I was curious as to what butterfly I discovered so I done some research…. It appeared to be a </a:t>
            </a:r>
            <a:r>
              <a:rPr lang="en-US" sz="1600" dirty="0" err="1" smtClean="0">
                <a:latin typeface="Arial" pitchFamily="34" charset="0"/>
                <a:cs typeface="Arial" pitchFamily="34" charset="0"/>
              </a:rPr>
              <a:t>Aglais</a:t>
            </a:r>
            <a:r>
              <a:rPr lang="en-US" sz="1600" dirty="0" smtClean="0">
                <a:latin typeface="Arial" pitchFamily="34" charset="0"/>
                <a:cs typeface="Arial" pitchFamily="34" charset="0"/>
              </a:rPr>
              <a:t> </a:t>
            </a:r>
            <a:r>
              <a:rPr lang="en-US" sz="1600" dirty="0" err="1" smtClean="0">
                <a:latin typeface="Arial" pitchFamily="34" charset="0"/>
                <a:cs typeface="Arial" pitchFamily="34" charset="0"/>
              </a:rPr>
              <a:t>Urticae</a:t>
            </a:r>
            <a:r>
              <a:rPr lang="en-US" sz="1600" dirty="0" smtClean="0">
                <a:latin typeface="Arial" pitchFamily="34" charset="0"/>
                <a:cs typeface="Arial" pitchFamily="34" charset="0"/>
              </a:rPr>
              <a:t> also known as a Small Tortoiseshell.</a:t>
            </a:r>
            <a:endParaRPr lang="en-US" sz="1600" dirty="0">
              <a:latin typeface="Arial" pitchFamily="34" charset="0"/>
              <a:cs typeface="Arial" pitchFamily="34" charset="0"/>
            </a:endParaRPr>
          </a:p>
        </p:txBody>
      </p:sp>
      <p:pic>
        <p:nvPicPr>
          <p:cNvPr id="6" name="Picture 5" descr="240-small-tortoiseshell-140706.jpg"/>
          <p:cNvPicPr>
            <a:picLocks noChangeAspect="1"/>
          </p:cNvPicPr>
          <p:nvPr/>
        </p:nvPicPr>
        <p:blipFill>
          <a:blip r:embed="rId4"/>
          <a:stretch>
            <a:fillRect/>
          </a:stretch>
        </p:blipFill>
        <p:spPr>
          <a:xfrm>
            <a:off x="3929058" y="2214554"/>
            <a:ext cx="2500330" cy="1928826"/>
          </a:xfrm>
          <a:prstGeom prst="rect">
            <a:avLst/>
          </a:prstGeom>
          <a:effectLst>
            <a:softEdge rad="63500"/>
          </a:effectLst>
        </p:spPr>
      </p:pic>
      <p:sp>
        <p:nvSpPr>
          <p:cNvPr id="8" name="TextBox 7"/>
          <p:cNvSpPr txBox="1"/>
          <p:nvPr/>
        </p:nvSpPr>
        <p:spPr>
          <a:xfrm>
            <a:off x="6572264" y="2285992"/>
            <a:ext cx="2428892" cy="175432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smtClean="0"/>
              <a:t>According to Butterfly Conservation (no date) small tortoiseshell butterflies are common in England, Scotland, Wales and Ireland.</a:t>
            </a:r>
            <a:endParaRPr lang="en-US" dirty="0"/>
          </a:p>
        </p:txBody>
      </p:sp>
      <p:sp>
        <p:nvSpPr>
          <p:cNvPr id="9" name="TextBox 8"/>
          <p:cNvSpPr txBox="1"/>
          <p:nvPr/>
        </p:nvSpPr>
        <p:spPr>
          <a:xfrm>
            <a:off x="3857620" y="4143380"/>
            <a:ext cx="2071702" cy="2585323"/>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smtClean="0"/>
              <a:t>Did you know…. Small tortoiseshell butterflies can have a wing span range of 50-56mm depending on gender (Butterfly Conservation, no date). </a:t>
            </a:r>
            <a:endParaRPr lang="en-US" dirty="0"/>
          </a:p>
        </p:txBody>
      </p:sp>
      <p:pic>
        <p:nvPicPr>
          <p:cNvPr id="10" name="Picture 9" descr="small tortoiseshell david chapman.jpg"/>
          <p:cNvPicPr>
            <a:picLocks noChangeAspect="1"/>
          </p:cNvPicPr>
          <p:nvPr/>
        </p:nvPicPr>
        <p:blipFill>
          <a:blip r:embed="rId5"/>
          <a:stretch>
            <a:fillRect/>
          </a:stretch>
        </p:blipFill>
        <p:spPr>
          <a:xfrm>
            <a:off x="6000760" y="4143380"/>
            <a:ext cx="2928958" cy="2571768"/>
          </a:xfrm>
          <a:prstGeom prst="rect">
            <a:avLst/>
          </a:prstGeom>
          <a:effectLst>
            <a:softEdge rad="635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liestapete-Uni-Struktur-hellgruen-livingwalls-3_3.jpg"/>
          <p:cNvPicPr>
            <a:picLocks noChangeAspect="1"/>
          </p:cNvPicPr>
          <p:nvPr/>
        </p:nvPicPr>
        <p:blipFill>
          <a:blip r:embed="rId2"/>
          <a:stretch>
            <a:fillRect/>
          </a:stretch>
        </p:blipFill>
        <p:spPr>
          <a:xfrm>
            <a:off x="0" y="0"/>
            <a:ext cx="9144000" cy="6858000"/>
          </a:xfrm>
          <a:prstGeom prst="rect">
            <a:avLst/>
          </a:prstGeom>
        </p:spPr>
      </p:pic>
      <p:sp>
        <p:nvSpPr>
          <p:cNvPr id="3" name="TextBox 2"/>
          <p:cNvSpPr txBox="1"/>
          <p:nvPr/>
        </p:nvSpPr>
        <p:spPr>
          <a:xfrm>
            <a:off x="4500562" y="0"/>
            <a:ext cx="4643438" cy="707886"/>
          </a:xfrm>
          <a:prstGeom prst="rect">
            <a:avLst/>
          </a:prstGeom>
          <a:noFill/>
        </p:spPr>
        <p:txBody>
          <a:bodyPr wrap="square" rtlCol="0">
            <a:spAutoFit/>
          </a:bodyPr>
          <a:lstStyle/>
          <a:p>
            <a:pPr algn="ctr"/>
            <a:r>
              <a:rPr lang="en-US" sz="4000" i="1" u="sng" dirty="0" smtClean="0">
                <a:latin typeface="Arial" pitchFamily="34" charset="0"/>
                <a:cs typeface="Arial" pitchFamily="34" charset="0"/>
              </a:rPr>
              <a:t> </a:t>
            </a:r>
            <a:r>
              <a:rPr lang="en-US" sz="3200" i="1" u="sng" dirty="0" smtClean="0">
                <a:latin typeface="Arial" pitchFamily="34" charset="0"/>
                <a:cs typeface="Arial" pitchFamily="34" charset="0"/>
              </a:rPr>
              <a:t>Exploring My Garden</a:t>
            </a:r>
            <a:endParaRPr lang="en-US" sz="3200" i="1" u="sng" dirty="0">
              <a:latin typeface="Arial" pitchFamily="34" charset="0"/>
              <a:cs typeface="Arial" pitchFamily="34" charset="0"/>
            </a:endParaRPr>
          </a:p>
        </p:txBody>
      </p:sp>
      <p:sp>
        <p:nvSpPr>
          <p:cNvPr id="4" name="TextBox 3"/>
          <p:cNvSpPr txBox="1"/>
          <p:nvPr/>
        </p:nvSpPr>
        <p:spPr>
          <a:xfrm>
            <a:off x="142844" y="214290"/>
            <a:ext cx="1928826" cy="378565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a:r>
              <a:rPr lang="en-US" sz="1200" dirty="0" smtClean="0">
                <a:latin typeface="Arial" pitchFamily="34" charset="0"/>
                <a:cs typeface="Arial" pitchFamily="34" charset="0"/>
              </a:rPr>
              <a:t>Exploring my garden was an eye opener. After looking at how beautiful and colorful our adventure was I was left looking at a disappointing garden which lacked life.</a:t>
            </a:r>
          </a:p>
          <a:p>
            <a:pPr algn="just"/>
            <a:endParaRPr lang="en-US" sz="1200" dirty="0">
              <a:latin typeface="Arial" pitchFamily="34" charset="0"/>
              <a:cs typeface="Arial" pitchFamily="34" charset="0"/>
            </a:endParaRPr>
          </a:p>
          <a:p>
            <a:pPr algn="just"/>
            <a:r>
              <a:rPr lang="en-US" sz="1200" dirty="0" smtClean="0">
                <a:latin typeface="Arial" pitchFamily="34" charset="0"/>
                <a:cs typeface="Arial" pitchFamily="34" charset="0"/>
              </a:rPr>
              <a:t>I always thought a tidy garden would be best for my daughter but I have realized my garden lacks learning opportunities. However, my garden over looks Carmarthen town and I have a great view of birds flying and can even see the change of weather before it reaches us.</a:t>
            </a:r>
          </a:p>
        </p:txBody>
      </p:sp>
      <p:pic>
        <p:nvPicPr>
          <p:cNvPr id="5" name="Picture 4" descr="thumbnail_20220510_134207.jpg"/>
          <p:cNvPicPr>
            <a:picLocks noChangeAspect="1"/>
          </p:cNvPicPr>
          <p:nvPr/>
        </p:nvPicPr>
        <p:blipFill>
          <a:blip r:embed="rId3" cstate="print"/>
          <a:stretch>
            <a:fillRect/>
          </a:stretch>
        </p:blipFill>
        <p:spPr>
          <a:xfrm>
            <a:off x="4572000" y="714356"/>
            <a:ext cx="2286016" cy="2786082"/>
          </a:xfrm>
          <a:prstGeom prst="rect">
            <a:avLst/>
          </a:prstGeom>
          <a:effectLst>
            <a:softEdge rad="63500"/>
          </a:effectLst>
        </p:spPr>
      </p:pic>
      <p:pic>
        <p:nvPicPr>
          <p:cNvPr id="6" name="Picture 5" descr="thumbnail_20220510_134202.jpg"/>
          <p:cNvPicPr>
            <a:picLocks noChangeAspect="1"/>
          </p:cNvPicPr>
          <p:nvPr/>
        </p:nvPicPr>
        <p:blipFill>
          <a:blip r:embed="rId4" cstate="print"/>
          <a:stretch>
            <a:fillRect/>
          </a:stretch>
        </p:blipFill>
        <p:spPr>
          <a:xfrm>
            <a:off x="6858016" y="714356"/>
            <a:ext cx="2285984" cy="2714644"/>
          </a:xfrm>
          <a:prstGeom prst="rect">
            <a:avLst/>
          </a:prstGeom>
          <a:effectLst>
            <a:softEdge rad="63500"/>
          </a:effectLst>
        </p:spPr>
      </p:pic>
      <p:sp>
        <p:nvSpPr>
          <p:cNvPr id="8" name="TextBox 7"/>
          <p:cNvSpPr txBox="1"/>
          <p:nvPr/>
        </p:nvSpPr>
        <p:spPr>
          <a:xfrm>
            <a:off x="4643438" y="3643314"/>
            <a:ext cx="2286016" cy="304698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a:r>
              <a:rPr lang="en-US" sz="1200" dirty="0" smtClean="0">
                <a:latin typeface="Arial" pitchFamily="34" charset="0"/>
                <a:cs typeface="Arial" pitchFamily="34" charset="0"/>
              </a:rPr>
              <a:t>The only plants we have in my garden is rose trees/bushes . Without the bloom of the roses, the landscape is very bare.</a:t>
            </a:r>
          </a:p>
          <a:p>
            <a:pPr algn="just"/>
            <a:endParaRPr lang="en-US" sz="1200" dirty="0" smtClean="0">
              <a:latin typeface="Arial" pitchFamily="34" charset="0"/>
              <a:cs typeface="Arial" pitchFamily="34" charset="0"/>
            </a:endParaRPr>
          </a:p>
          <a:p>
            <a:pPr algn="just"/>
            <a:r>
              <a:rPr lang="en-US" sz="1200" dirty="0" smtClean="0">
                <a:latin typeface="Arial" pitchFamily="34" charset="0"/>
                <a:cs typeface="Arial" pitchFamily="34" charset="0"/>
              </a:rPr>
              <a:t>However, upon exploring my garden, I witnessed magpies, bees and butterflies alongside lots of insects and a few speedy spiders. In the mornings birds fill the air with singing and communicating to one another.</a:t>
            </a:r>
          </a:p>
          <a:p>
            <a:pPr algn="just"/>
            <a:endParaRPr lang="en-US" sz="1200" dirty="0" smtClean="0">
              <a:latin typeface="Arial" pitchFamily="34" charset="0"/>
              <a:cs typeface="Arial" pitchFamily="34" charset="0"/>
            </a:endParaRPr>
          </a:p>
          <a:p>
            <a:pPr algn="just"/>
            <a:r>
              <a:rPr lang="en-US" sz="1200" dirty="0" smtClean="0">
                <a:latin typeface="Arial" pitchFamily="34" charset="0"/>
                <a:cs typeface="Arial" pitchFamily="34" charset="0"/>
              </a:rPr>
              <a:t>Now it time for a change……</a:t>
            </a:r>
            <a:endParaRPr lang="en-US" sz="1200" dirty="0"/>
          </a:p>
        </p:txBody>
      </p:sp>
      <p:pic>
        <p:nvPicPr>
          <p:cNvPr id="9" name="Picture 8" descr="thumbnail_20220512_160815.jpg"/>
          <p:cNvPicPr>
            <a:picLocks noChangeAspect="1"/>
          </p:cNvPicPr>
          <p:nvPr/>
        </p:nvPicPr>
        <p:blipFill>
          <a:blip r:embed="rId5" cstate="print"/>
          <a:stretch>
            <a:fillRect/>
          </a:stretch>
        </p:blipFill>
        <p:spPr>
          <a:xfrm>
            <a:off x="142844" y="4143380"/>
            <a:ext cx="1928826" cy="2500330"/>
          </a:xfrm>
          <a:prstGeom prst="rect">
            <a:avLst/>
          </a:prstGeom>
          <a:effectLst>
            <a:softEdge rad="63500"/>
          </a:effectLst>
        </p:spPr>
      </p:pic>
      <p:pic>
        <p:nvPicPr>
          <p:cNvPr id="10" name="Picture 9" descr="thumbnail_20220512_160824.jpg"/>
          <p:cNvPicPr>
            <a:picLocks noChangeAspect="1"/>
          </p:cNvPicPr>
          <p:nvPr/>
        </p:nvPicPr>
        <p:blipFill>
          <a:blip r:embed="rId6" cstate="print"/>
          <a:stretch>
            <a:fillRect/>
          </a:stretch>
        </p:blipFill>
        <p:spPr>
          <a:xfrm>
            <a:off x="2214546" y="142852"/>
            <a:ext cx="2286016" cy="2857520"/>
          </a:xfrm>
          <a:prstGeom prst="rect">
            <a:avLst/>
          </a:prstGeom>
          <a:effectLst>
            <a:softEdge rad="63500"/>
          </a:effectLst>
        </p:spPr>
      </p:pic>
      <p:pic>
        <p:nvPicPr>
          <p:cNvPr id="11" name="Picture 10" descr="thumbnail_20220512_160830.jpg"/>
          <p:cNvPicPr>
            <a:picLocks noChangeAspect="1"/>
          </p:cNvPicPr>
          <p:nvPr/>
        </p:nvPicPr>
        <p:blipFill>
          <a:blip r:embed="rId7" cstate="print"/>
          <a:stretch>
            <a:fillRect/>
          </a:stretch>
        </p:blipFill>
        <p:spPr>
          <a:xfrm>
            <a:off x="2143108" y="3071810"/>
            <a:ext cx="2464611" cy="3643314"/>
          </a:xfrm>
          <a:prstGeom prst="rect">
            <a:avLst/>
          </a:prstGeom>
          <a:effectLst>
            <a:softEdge rad="63500"/>
          </a:effectLst>
        </p:spPr>
      </p:pic>
      <p:pic>
        <p:nvPicPr>
          <p:cNvPr id="12" name="Picture 11" descr="thumbnail_20220510_142917.jpg"/>
          <p:cNvPicPr>
            <a:picLocks noChangeAspect="1"/>
          </p:cNvPicPr>
          <p:nvPr/>
        </p:nvPicPr>
        <p:blipFill>
          <a:blip r:embed="rId8" cstate="print"/>
          <a:stretch>
            <a:fillRect/>
          </a:stretch>
        </p:blipFill>
        <p:spPr>
          <a:xfrm>
            <a:off x="7000892" y="3643314"/>
            <a:ext cx="1928826" cy="3000372"/>
          </a:xfrm>
          <a:prstGeom prst="rect">
            <a:avLst/>
          </a:prstGeom>
          <a:effectLst>
            <a:softEdge rad="635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liestapete-Uni-Struktur-hellgruen-livingwalls-3_3.jpg"/>
          <p:cNvPicPr>
            <a:picLocks noChangeAspect="1"/>
          </p:cNvPicPr>
          <p:nvPr/>
        </p:nvPicPr>
        <p:blipFill>
          <a:blip r:embed="rId2"/>
          <a:stretch>
            <a:fillRect/>
          </a:stretch>
        </p:blipFill>
        <p:spPr>
          <a:xfrm>
            <a:off x="0" y="0"/>
            <a:ext cx="9144000" cy="6858000"/>
          </a:xfrm>
          <a:prstGeom prst="rect">
            <a:avLst/>
          </a:prstGeom>
        </p:spPr>
      </p:pic>
      <p:sp>
        <p:nvSpPr>
          <p:cNvPr id="3" name="TextBox 2"/>
          <p:cNvSpPr txBox="1"/>
          <p:nvPr/>
        </p:nvSpPr>
        <p:spPr>
          <a:xfrm>
            <a:off x="3428992" y="142852"/>
            <a:ext cx="2143140" cy="584775"/>
          </a:xfrm>
          <a:prstGeom prst="rect">
            <a:avLst/>
          </a:prstGeom>
          <a:noFill/>
        </p:spPr>
        <p:txBody>
          <a:bodyPr wrap="square" rtlCol="0">
            <a:spAutoFit/>
          </a:bodyPr>
          <a:lstStyle/>
          <a:p>
            <a:r>
              <a:rPr lang="en-US" sz="3200" i="1" u="sng" dirty="0" smtClean="0">
                <a:latin typeface="Arial" pitchFamily="34" charset="0"/>
                <a:cs typeface="Arial" pitchFamily="34" charset="0"/>
              </a:rPr>
              <a:t>Conserve</a:t>
            </a:r>
            <a:r>
              <a:rPr lang="en-US" dirty="0" smtClean="0"/>
              <a:t> </a:t>
            </a:r>
            <a:endParaRPr lang="en-US" dirty="0"/>
          </a:p>
        </p:txBody>
      </p:sp>
      <p:sp>
        <p:nvSpPr>
          <p:cNvPr id="7" name="TextBox 6"/>
          <p:cNvSpPr txBox="1"/>
          <p:nvPr/>
        </p:nvSpPr>
        <p:spPr>
          <a:xfrm>
            <a:off x="285720" y="857232"/>
            <a:ext cx="8572560" cy="138499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400" dirty="0" smtClean="0">
                <a:latin typeface="Arial" pitchFamily="34" charset="0"/>
                <a:cs typeface="Arial" pitchFamily="34" charset="0"/>
              </a:rPr>
              <a:t>Taking part in the John Muir Award, I have decided to make a small pollinated area in my garden for the bees and butterflies and to conserve nature. My daughter helped me chose flowers and a bug hotel for our future wildlife. I planted bright colorful flowers to encourage and support bees and butterflies into our garden. We also scattered bees and butterflies wild flowers into our pots and borders around our garden in hopes by next year they will grow and bloom ready for summer. We have also purchased a bird bath so birds have water all year around when they visit.</a:t>
            </a:r>
            <a:endParaRPr lang="en-US" sz="1400" dirty="0">
              <a:latin typeface="Arial" pitchFamily="34" charset="0"/>
              <a:cs typeface="Arial" pitchFamily="34" charset="0"/>
            </a:endParaRPr>
          </a:p>
        </p:txBody>
      </p:sp>
      <p:pic>
        <p:nvPicPr>
          <p:cNvPr id="8" name="Picture 7" descr="1579252787_2_7295.jpg"/>
          <p:cNvPicPr>
            <a:picLocks noChangeAspect="1"/>
          </p:cNvPicPr>
          <p:nvPr/>
        </p:nvPicPr>
        <p:blipFill>
          <a:blip r:embed="rId3"/>
          <a:stretch>
            <a:fillRect/>
          </a:stretch>
        </p:blipFill>
        <p:spPr>
          <a:xfrm>
            <a:off x="2571736" y="2428868"/>
            <a:ext cx="3714760" cy="3714760"/>
          </a:xfrm>
          <a:prstGeom prst="rect">
            <a:avLst/>
          </a:prstGeom>
          <a:effectLst>
            <a:softEdge rad="63500"/>
          </a:effectLst>
        </p:spPr>
      </p:pic>
      <p:pic>
        <p:nvPicPr>
          <p:cNvPr id="9" name="Picture 8" descr="thumbnail_20220511_182648.jpg"/>
          <p:cNvPicPr>
            <a:picLocks noChangeAspect="1"/>
          </p:cNvPicPr>
          <p:nvPr/>
        </p:nvPicPr>
        <p:blipFill>
          <a:blip r:embed="rId4" cstate="print"/>
          <a:stretch>
            <a:fillRect/>
          </a:stretch>
        </p:blipFill>
        <p:spPr>
          <a:xfrm>
            <a:off x="142844" y="2643182"/>
            <a:ext cx="3000395" cy="4000528"/>
          </a:xfrm>
          <a:prstGeom prst="rect">
            <a:avLst/>
          </a:prstGeom>
          <a:effectLst>
            <a:softEdge rad="63500"/>
          </a:effectLst>
        </p:spPr>
      </p:pic>
      <p:pic>
        <p:nvPicPr>
          <p:cNvPr id="10" name="Picture 9" descr="thumbnail_20220512_160851.jpg"/>
          <p:cNvPicPr>
            <a:picLocks noChangeAspect="1"/>
          </p:cNvPicPr>
          <p:nvPr/>
        </p:nvPicPr>
        <p:blipFill>
          <a:blip r:embed="rId5" cstate="print"/>
          <a:stretch>
            <a:fillRect/>
          </a:stretch>
        </p:blipFill>
        <p:spPr>
          <a:xfrm>
            <a:off x="6000760" y="2714620"/>
            <a:ext cx="3000378" cy="4000504"/>
          </a:xfrm>
          <a:prstGeom prst="rect">
            <a:avLst/>
          </a:prstGeom>
          <a:effectLst>
            <a:softEdge rad="63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liestapete-Uni-Struktur-hellgruen-livingwalls-3_3.jpg"/>
          <p:cNvPicPr>
            <a:picLocks noChangeAspect="1"/>
          </p:cNvPicPr>
          <p:nvPr/>
        </p:nvPicPr>
        <p:blipFill>
          <a:blip r:embed="rId2"/>
          <a:stretch>
            <a:fillRect/>
          </a:stretch>
        </p:blipFill>
        <p:spPr>
          <a:xfrm>
            <a:off x="0" y="0"/>
            <a:ext cx="9144000" cy="6858000"/>
          </a:xfrm>
          <a:prstGeom prst="rect">
            <a:avLst/>
          </a:prstGeom>
        </p:spPr>
      </p:pic>
      <p:pic>
        <p:nvPicPr>
          <p:cNvPr id="3" name="Picture 2" descr="thumbnail_20220511_185825.jpg"/>
          <p:cNvPicPr>
            <a:picLocks noChangeAspect="1"/>
          </p:cNvPicPr>
          <p:nvPr/>
        </p:nvPicPr>
        <p:blipFill>
          <a:blip r:embed="rId3"/>
          <a:stretch>
            <a:fillRect/>
          </a:stretch>
        </p:blipFill>
        <p:spPr>
          <a:xfrm>
            <a:off x="0" y="0"/>
            <a:ext cx="4857784" cy="4714908"/>
          </a:xfrm>
          <a:prstGeom prst="rect">
            <a:avLst/>
          </a:prstGeom>
        </p:spPr>
      </p:pic>
      <p:pic>
        <p:nvPicPr>
          <p:cNvPr id="4" name="Picture 3" descr="thumbnail_Snapchat-2020601777.jpg"/>
          <p:cNvPicPr>
            <a:picLocks noChangeAspect="1"/>
          </p:cNvPicPr>
          <p:nvPr/>
        </p:nvPicPr>
        <p:blipFill>
          <a:blip r:embed="rId4"/>
          <a:stretch>
            <a:fillRect/>
          </a:stretch>
        </p:blipFill>
        <p:spPr>
          <a:xfrm>
            <a:off x="6275776" y="0"/>
            <a:ext cx="2868224" cy="6858000"/>
          </a:xfrm>
          <a:prstGeom prst="rect">
            <a:avLst/>
          </a:prstGeom>
        </p:spPr>
      </p:pic>
      <p:pic>
        <p:nvPicPr>
          <p:cNvPr id="5" name="Picture 4" descr="thumbnail_20220511_184500.jpg"/>
          <p:cNvPicPr>
            <a:picLocks noChangeAspect="1"/>
          </p:cNvPicPr>
          <p:nvPr/>
        </p:nvPicPr>
        <p:blipFill>
          <a:blip r:embed="rId5" cstate="print"/>
          <a:stretch>
            <a:fillRect/>
          </a:stretch>
        </p:blipFill>
        <p:spPr>
          <a:xfrm>
            <a:off x="3428992" y="0"/>
            <a:ext cx="2893221" cy="3857628"/>
          </a:xfrm>
          <a:prstGeom prst="rect">
            <a:avLst/>
          </a:prstGeom>
        </p:spPr>
      </p:pic>
      <p:pic>
        <p:nvPicPr>
          <p:cNvPr id="7" name="Picture 6" descr="thumbnail_20220511_185833.jpg"/>
          <p:cNvPicPr>
            <a:picLocks noChangeAspect="1"/>
          </p:cNvPicPr>
          <p:nvPr/>
        </p:nvPicPr>
        <p:blipFill>
          <a:blip r:embed="rId6"/>
          <a:stretch>
            <a:fillRect/>
          </a:stretch>
        </p:blipFill>
        <p:spPr>
          <a:xfrm>
            <a:off x="0" y="3000373"/>
            <a:ext cx="6357950" cy="385762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liestapete-Uni-Struktur-hellgruen-livingwalls-3_3.jpg"/>
          <p:cNvPicPr>
            <a:picLocks noChangeAspect="1"/>
          </p:cNvPicPr>
          <p:nvPr/>
        </p:nvPicPr>
        <p:blipFill>
          <a:blip r:embed="rId2"/>
          <a:stretch>
            <a:fillRect/>
          </a:stretch>
        </p:blipFill>
        <p:spPr>
          <a:xfrm>
            <a:off x="0" y="0"/>
            <a:ext cx="9144000" cy="6858000"/>
          </a:xfrm>
          <a:prstGeom prst="rect">
            <a:avLst/>
          </a:prstGeom>
        </p:spPr>
      </p:pic>
      <p:sp>
        <p:nvSpPr>
          <p:cNvPr id="3" name="TextBox 2"/>
          <p:cNvSpPr txBox="1"/>
          <p:nvPr/>
        </p:nvSpPr>
        <p:spPr>
          <a:xfrm>
            <a:off x="642910" y="0"/>
            <a:ext cx="7143800" cy="584775"/>
          </a:xfrm>
          <a:prstGeom prst="rect">
            <a:avLst/>
          </a:prstGeom>
          <a:noFill/>
        </p:spPr>
        <p:txBody>
          <a:bodyPr wrap="square" rtlCol="0">
            <a:spAutoFit/>
          </a:bodyPr>
          <a:lstStyle/>
          <a:p>
            <a:pPr algn="ctr"/>
            <a:r>
              <a:rPr lang="en-US" sz="3200" u="sng" dirty="0" smtClean="0">
                <a:latin typeface="Arial" pitchFamily="34" charset="0"/>
                <a:cs typeface="Arial" pitchFamily="34" charset="0"/>
              </a:rPr>
              <a:t>Bees</a:t>
            </a:r>
            <a:endParaRPr lang="en-US" sz="3200" u="sng" dirty="0">
              <a:latin typeface="Arial" pitchFamily="34" charset="0"/>
              <a:cs typeface="Arial" pitchFamily="34" charset="0"/>
            </a:endParaRPr>
          </a:p>
        </p:txBody>
      </p:sp>
      <p:pic>
        <p:nvPicPr>
          <p:cNvPr id="4" name="Picture 3" descr="thumbnail_20220510_155119.jpg"/>
          <p:cNvPicPr>
            <a:picLocks noChangeAspect="1"/>
          </p:cNvPicPr>
          <p:nvPr/>
        </p:nvPicPr>
        <p:blipFill>
          <a:blip r:embed="rId3" cstate="print"/>
          <a:stretch>
            <a:fillRect/>
          </a:stretch>
        </p:blipFill>
        <p:spPr>
          <a:xfrm>
            <a:off x="142844" y="214290"/>
            <a:ext cx="2285998" cy="2952747"/>
          </a:xfrm>
          <a:prstGeom prst="rect">
            <a:avLst/>
          </a:prstGeom>
          <a:effectLst>
            <a:softEdge rad="63500"/>
          </a:effectLst>
        </p:spPr>
      </p:pic>
      <p:pic>
        <p:nvPicPr>
          <p:cNvPr id="5" name="Picture 4" descr="thumbnail_20220510_155438.jpg"/>
          <p:cNvPicPr>
            <a:picLocks noChangeAspect="1"/>
          </p:cNvPicPr>
          <p:nvPr/>
        </p:nvPicPr>
        <p:blipFill>
          <a:blip r:embed="rId4" cstate="print"/>
          <a:stretch>
            <a:fillRect/>
          </a:stretch>
        </p:blipFill>
        <p:spPr>
          <a:xfrm>
            <a:off x="6500826" y="142852"/>
            <a:ext cx="2518172" cy="3143272"/>
          </a:xfrm>
          <a:prstGeom prst="rect">
            <a:avLst/>
          </a:prstGeom>
          <a:effectLst>
            <a:softEdge rad="63500"/>
          </a:effectLst>
        </p:spPr>
      </p:pic>
      <p:sp>
        <p:nvSpPr>
          <p:cNvPr id="6" name="TextBox 5"/>
          <p:cNvSpPr txBox="1"/>
          <p:nvPr/>
        </p:nvSpPr>
        <p:spPr>
          <a:xfrm>
            <a:off x="6500826" y="3214686"/>
            <a:ext cx="2500298" cy="181588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dirty="0" smtClean="0">
                <a:latin typeface="Arial" pitchFamily="34" charset="0"/>
                <a:cs typeface="Arial" pitchFamily="34" charset="0"/>
              </a:rPr>
              <a:t>Bees pollinate a wide range of fruits and vegetables, including broccoli, asparagus, cucumbers, apricots, strawberries, apples, tomatoes, and almonds claims Vickers (2018).</a:t>
            </a:r>
            <a:endParaRPr lang="en-US" sz="1400" dirty="0">
              <a:latin typeface="Arial" pitchFamily="34" charset="0"/>
              <a:cs typeface="Arial" pitchFamily="34" charset="0"/>
            </a:endParaRPr>
          </a:p>
        </p:txBody>
      </p:sp>
      <p:sp>
        <p:nvSpPr>
          <p:cNvPr id="7" name="TextBox 6"/>
          <p:cNvSpPr txBox="1"/>
          <p:nvPr/>
        </p:nvSpPr>
        <p:spPr>
          <a:xfrm>
            <a:off x="142844" y="3143248"/>
            <a:ext cx="2285984" cy="181588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dirty="0" smtClean="0">
                <a:latin typeface="Arial" pitchFamily="34" charset="0"/>
                <a:cs typeface="Arial" pitchFamily="34" charset="0"/>
              </a:rPr>
              <a:t>Because bees are such an essential element of most ecosystems, their extinction might have dire consequences for the Earth (Vickers, 2018; WWF, no date; World Bee Day, 2018).</a:t>
            </a:r>
            <a:endParaRPr lang="en-US" sz="1400" dirty="0">
              <a:latin typeface="Arial" pitchFamily="34" charset="0"/>
              <a:cs typeface="Arial" pitchFamily="34" charset="0"/>
            </a:endParaRPr>
          </a:p>
        </p:txBody>
      </p:sp>
      <p:sp>
        <p:nvSpPr>
          <p:cNvPr id="8" name="TextBox 7"/>
          <p:cNvSpPr txBox="1"/>
          <p:nvPr/>
        </p:nvSpPr>
        <p:spPr>
          <a:xfrm>
            <a:off x="2571736" y="642918"/>
            <a:ext cx="3857652" cy="95410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dirty="0" smtClean="0">
                <a:latin typeface="Arial" pitchFamily="34" charset="0"/>
                <a:cs typeface="Arial" pitchFamily="34" charset="0"/>
              </a:rPr>
              <a:t>According to Vickers (2018) and World Bee Day (2018), unfortunately, a world without bees is becoming increasingly likely, since these vital insects are in rapid decline.</a:t>
            </a:r>
            <a:endParaRPr lang="en-US" sz="1400" dirty="0">
              <a:latin typeface="Arial" pitchFamily="34" charset="0"/>
              <a:cs typeface="Arial" pitchFamily="34" charset="0"/>
            </a:endParaRPr>
          </a:p>
        </p:txBody>
      </p:sp>
      <p:sp>
        <p:nvSpPr>
          <p:cNvPr id="9" name="TextBox 8"/>
          <p:cNvSpPr txBox="1"/>
          <p:nvPr/>
        </p:nvSpPr>
        <p:spPr>
          <a:xfrm>
            <a:off x="2500298" y="3357562"/>
            <a:ext cx="3929090" cy="95410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dirty="0" smtClean="0">
                <a:latin typeface="Arial" pitchFamily="34" charset="0"/>
                <a:cs typeface="Arial" pitchFamily="34" charset="0"/>
              </a:rPr>
              <a:t>Pollination of roughly three-quarters of the plants that provide 90 percent of the world's food is the most significant contribution of bees and other pollinators (World Bee Day, 2018).</a:t>
            </a:r>
            <a:endParaRPr lang="en-US" sz="1400" dirty="0">
              <a:latin typeface="Arial" pitchFamily="34" charset="0"/>
              <a:cs typeface="Arial" pitchFamily="34" charset="0"/>
            </a:endParaRPr>
          </a:p>
        </p:txBody>
      </p:sp>
      <p:sp>
        <p:nvSpPr>
          <p:cNvPr id="10" name="TextBox 9"/>
          <p:cNvSpPr txBox="1"/>
          <p:nvPr/>
        </p:nvSpPr>
        <p:spPr>
          <a:xfrm>
            <a:off x="2428860" y="5903893"/>
            <a:ext cx="4071966" cy="95410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00" dirty="0" smtClean="0">
                <a:latin typeface="Arial" pitchFamily="34" charset="0"/>
                <a:cs typeface="Arial" pitchFamily="34" charset="0"/>
              </a:rPr>
              <a:t>WWF (no date) states we can all do our bit to help bees such as Planting a range of flowers in our gardens so bees have access to nectar from March to October.</a:t>
            </a:r>
            <a:endParaRPr lang="en-US" sz="1400" dirty="0">
              <a:latin typeface="Arial" pitchFamily="34" charset="0"/>
              <a:cs typeface="Arial" pitchFamily="34" charset="0"/>
            </a:endParaRPr>
          </a:p>
        </p:txBody>
      </p:sp>
      <p:pic>
        <p:nvPicPr>
          <p:cNvPr id="11" name="Picture 10" descr="Garden bumblebee (Bombus hortorum), a queen visiting a white nettle (Lamium album)..jpg"/>
          <p:cNvPicPr>
            <a:picLocks noChangeAspect="1"/>
          </p:cNvPicPr>
          <p:nvPr/>
        </p:nvPicPr>
        <p:blipFill>
          <a:blip r:embed="rId5"/>
          <a:stretch>
            <a:fillRect/>
          </a:stretch>
        </p:blipFill>
        <p:spPr>
          <a:xfrm>
            <a:off x="142844" y="4929198"/>
            <a:ext cx="2184218" cy="1928802"/>
          </a:xfrm>
          <a:prstGeom prst="rect">
            <a:avLst/>
          </a:prstGeom>
          <a:effectLst>
            <a:softEdge rad="63500"/>
          </a:effectLst>
        </p:spPr>
      </p:pic>
      <p:pic>
        <p:nvPicPr>
          <p:cNvPr id="13316" name="Picture 4" descr="How to save the bees without becoming a beekeeper | Popular Science"/>
          <p:cNvPicPr>
            <a:picLocks noChangeAspect="1" noChangeArrowheads="1"/>
          </p:cNvPicPr>
          <p:nvPr/>
        </p:nvPicPr>
        <p:blipFill>
          <a:blip r:embed="rId6" cstate="print"/>
          <a:srcRect/>
          <a:stretch>
            <a:fillRect/>
          </a:stretch>
        </p:blipFill>
        <p:spPr bwMode="auto">
          <a:xfrm>
            <a:off x="2571736" y="1643050"/>
            <a:ext cx="3786214" cy="1714512"/>
          </a:xfrm>
          <a:prstGeom prst="rect">
            <a:avLst/>
          </a:prstGeom>
          <a:noFill/>
          <a:effectLst>
            <a:softEdge rad="63500"/>
          </a:effectLst>
        </p:spPr>
      </p:pic>
      <p:pic>
        <p:nvPicPr>
          <p:cNvPr id="15" name="Picture 14" descr="_105636026_gettyimages-1005384726.jpg"/>
          <p:cNvPicPr>
            <a:picLocks noChangeAspect="1"/>
          </p:cNvPicPr>
          <p:nvPr/>
        </p:nvPicPr>
        <p:blipFill>
          <a:blip r:embed="rId7"/>
          <a:stretch>
            <a:fillRect/>
          </a:stretch>
        </p:blipFill>
        <p:spPr>
          <a:xfrm rot="10800000" flipV="1">
            <a:off x="2500298" y="4357694"/>
            <a:ext cx="4000528" cy="1625197"/>
          </a:xfrm>
          <a:prstGeom prst="rect">
            <a:avLst/>
          </a:prstGeom>
          <a:effectLst>
            <a:softEdge rad="63500"/>
          </a:effectLst>
        </p:spPr>
      </p:pic>
      <p:pic>
        <p:nvPicPr>
          <p:cNvPr id="16" name="Picture 15" descr="cellophane-bee-Colletes-compactus.jpg"/>
          <p:cNvPicPr>
            <a:picLocks noChangeAspect="1"/>
          </p:cNvPicPr>
          <p:nvPr/>
        </p:nvPicPr>
        <p:blipFill>
          <a:blip r:embed="rId8"/>
          <a:stretch>
            <a:fillRect/>
          </a:stretch>
        </p:blipFill>
        <p:spPr>
          <a:xfrm>
            <a:off x="6500826" y="5000636"/>
            <a:ext cx="2500330" cy="1714488"/>
          </a:xfrm>
          <a:prstGeom prst="rect">
            <a:avLst/>
          </a:prstGeom>
          <a:effectLst>
            <a:softEdge rad="6350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liestapete-Uni-Struktur-hellgruen-livingwalls-3_3.jpg"/>
          <p:cNvPicPr>
            <a:picLocks noChangeAspect="1"/>
          </p:cNvPicPr>
          <p:nvPr/>
        </p:nvPicPr>
        <p:blipFill>
          <a:blip r:embed="rId2"/>
          <a:stretch>
            <a:fillRect/>
          </a:stretch>
        </p:blipFill>
        <p:spPr>
          <a:xfrm>
            <a:off x="0" y="0"/>
            <a:ext cx="9144000" cy="6858000"/>
          </a:xfrm>
          <a:prstGeom prst="rect">
            <a:avLst/>
          </a:prstGeom>
        </p:spPr>
      </p:pic>
      <p:sp>
        <p:nvSpPr>
          <p:cNvPr id="3" name="TextBox 2"/>
          <p:cNvSpPr txBox="1"/>
          <p:nvPr/>
        </p:nvSpPr>
        <p:spPr>
          <a:xfrm>
            <a:off x="142844" y="142852"/>
            <a:ext cx="7786742" cy="646331"/>
          </a:xfrm>
          <a:prstGeom prst="rect">
            <a:avLst/>
          </a:prstGeom>
          <a:noFill/>
        </p:spPr>
        <p:txBody>
          <a:bodyPr wrap="square" rtlCol="0">
            <a:spAutoFit/>
          </a:bodyPr>
          <a:lstStyle/>
          <a:p>
            <a:r>
              <a:rPr lang="en-US" sz="3600" i="1" u="sng" dirty="0" smtClean="0">
                <a:latin typeface="Arial" pitchFamily="34" charset="0"/>
                <a:cs typeface="Arial" pitchFamily="34" charset="0"/>
              </a:rPr>
              <a:t>Reflection……</a:t>
            </a:r>
            <a:endParaRPr lang="en-US" sz="3600" i="1" u="sng" dirty="0">
              <a:latin typeface="Arial" pitchFamily="34" charset="0"/>
              <a:cs typeface="Arial" pitchFamily="34" charset="0"/>
            </a:endParaRPr>
          </a:p>
        </p:txBody>
      </p:sp>
      <p:sp>
        <p:nvSpPr>
          <p:cNvPr id="4" name="TextBox 3"/>
          <p:cNvSpPr txBox="1"/>
          <p:nvPr/>
        </p:nvSpPr>
        <p:spPr>
          <a:xfrm>
            <a:off x="357158" y="1000108"/>
            <a:ext cx="4071966" cy="535531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smtClean="0"/>
              <a:t>Taking part in the John Muir Award has motivated me to make a change. Not just for me but for my daughter and family too. I know a lot more needs to be done to make a big difference, which is why we will continue to support and promote sustainability in our day to day lives and future decisions. </a:t>
            </a:r>
          </a:p>
          <a:p>
            <a:endParaRPr lang="en-US" dirty="0"/>
          </a:p>
          <a:p>
            <a:r>
              <a:rPr lang="en-US" dirty="0" smtClean="0"/>
              <a:t>I have a new found appreciation for nature and will continue to do what I can to become a voice for wildlife, sea-life, nature and our natural environment.</a:t>
            </a:r>
          </a:p>
          <a:p>
            <a:endParaRPr lang="en-US" dirty="0"/>
          </a:p>
          <a:p>
            <a:r>
              <a:rPr lang="en-US" dirty="0" smtClean="0"/>
              <a:t>Now more than ever change needs to happen and I will continue to teach and learn with my family and friends.</a:t>
            </a:r>
          </a:p>
          <a:p>
            <a:endParaRPr lang="en-US" dirty="0"/>
          </a:p>
          <a:p>
            <a:endParaRPr lang="en-US" dirty="0"/>
          </a:p>
        </p:txBody>
      </p:sp>
      <p:pic>
        <p:nvPicPr>
          <p:cNvPr id="5" name="Picture 4" descr="inspiring+life+quotes+eco+anxiety.jpg"/>
          <p:cNvPicPr>
            <a:picLocks noChangeAspect="1"/>
          </p:cNvPicPr>
          <p:nvPr/>
        </p:nvPicPr>
        <p:blipFill>
          <a:blip r:embed="rId3"/>
          <a:stretch>
            <a:fillRect/>
          </a:stretch>
        </p:blipFill>
        <p:spPr>
          <a:xfrm>
            <a:off x="4429124" y="0"/>
            <a:ext cx="4714876" cy="68580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513</TotalTime>
  <Words>1357</Words>
  <Application>Microsoft Office PowerPoint</Application>
  <PresentationFormat>On-screen Show (4:3)</PresentationFormat>
  <Paragraphs>42</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Sustainability in the Early Years</vt:lpstr>
      <vt:lpstr>Slide 2</vt:lpstr>
      <vt:lpstr>Slide 3</vt:lpstr>
      <vt:lpstr>Slide 4</vt:lpstr>
      <vt:lpstr>Slide 5</vt:lpstr>
      <vt:lpstr>Slide 6</vt:lpstr>
      <vt:lpstr>Slide 7</vt:lpstr>
      <vt:lpstr>Slide 8</vt:lpstr>
      <vt:lpstr>Slide 9</vt:lpstr>
      <vt:lpstr>Slide 10</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Early Years</dc:title>
  <dc:creator>becki joyce</dc:creator>
  <cp:lastModifiedBy>becki joyce</cp:lastModifiedBy>
  <cp:revision>55</cp:revision>
  <dcterms:created xsi:type="dcterms:W3CDTF">2022-05-12T11:19:32Z</dcterms:created>
  <dcterms:modified xsi:type="dcterms:W3CDTF">2022-05-12T19:53:20Z</dcterms:modified>
</cp:coreProperties>
</file>