
<file path=[Content_Types].xml><?xml version="1.0" encoding="utf-8"?>
<Types xmlns="http://schemas.openxmlformats.org/package/2006/content-types">
  <Default Extension="gif" ContentType="image/gif"/>
  <Default Extension="jp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8" r:id="rId3"/>
    <p:sldId id="266" r:id="rId4"/>
    <p:sldId id="263" r:id="rId5"/>
    <p:sldId id="265" r:id="rId6"/>
    <p:sldId id="259" r:id="rId7"/>
    <p:sldId id="261" r:id="rId8"/>
    <p:sldId id="262" r:id="rId9"/>
    <p:sldId id="260" r:id="rId10"/>
    <p:sldId id="264" r:id="rId11"/>
    <p:sldId id="257" r:id="rId1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1" name="Gwen Morris" initials="GM" lastIdx="1" clrIdx="0">
    <p:extLst>
      <p:ext uri="{19B8F6BF-5375-455C-9EA6-DF929625EA0E}">
        <p15:presenceInfo xmlns:p15="http://schemas.microsoft.com/office/powerpoint/2012/main" userId="eca43c334e99ebe3" providerId="Windows Live"/>
      </p:ext>
    </p:extLst>
  </p:cmAuthor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000" autoAdjust="0"/>
    <p:restoredTop sz="94660"/>
  </p:normalViewPr>
  <p:slideViewPr>
    <p:cSldViewPr snapToGrid="0">
      <p:cViewPr>
        <p:scale>
          <a:sx n="64" d="100"/>
          <a:sy n="64" d="100"/>
        </p:scale>
        <p:origin x="-96" y="11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commentAuthors" Target="commentAuthor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25E5423-D9A4-4E79-B171-8617A76FED6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DA3951EB-850C-40B9-A247-7676FCEF1855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2CDBEFE-84AE-45B4-9CE0-BC01FB690CE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9316F8-CEB1-4C73-85F6-05190BF9923A}" type="datetimeFigureOut">
              <a:rPr lang="en-GB" smtClean="0"/>
              <a:t>17/05/2019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41A380C-9A0D-4925-90B2-975906FA4F5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3074E64-B9BC-4106-B720-BDAF4EE89B3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1A7DE2-3BF1-4293-9E67-4E7438590AE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4318094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F2AA223-C651-47F8-A581-F39D2ED9537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B4179D8-E85D-4206-BEEB-CCC95320007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73E13BD-372E-4CBE-843C-FAEE59D554F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9316F8-CEB1-4C73-85F6-05190BF9923A}" type="datetimeFigureOut">
              <a:rPr lang="en-GB" smtClean="0"/>
              <a:t>17/05/2019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97993A3-32D8-4918-94C4-51C8F9A3399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D2B4350-4121-489A-83CD-DC2EAB2F1F0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1A7DE2-3BF1-4293-9E67-4E7438590AE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0437252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C355199-611F-450E-A6D3-803ABFB6771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E4727AB-E51D-4761-9F85-80D58D57EA5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8CC201C-998F-42CD-8296-923BB61EB01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9316F8-CEB1-4C73-85F6-05190BF9923A}" type="datetimeFigureOut">
              <a:rPr lang="en-GB" smtClean="0"/>
              <a:t>17/05/2019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9ED0911-DEFC-4014-B263-4C86731D50B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EF2B7FF-1AFF-412F-8D81-5D42D985AAA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1A7DE2-3BF1-4293-9E67-4E7438590AE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2775600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FF21C19-0A84-460E-BBE5-13F24E2A913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CFD4AD7-9DEE-49D7-A373-10DD4F4A5034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9C9CA3B-6A7D-4D01-9A0A-04F556FEC6B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D18EFB7-BBE5-451D-BADC-E10C5AB698E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9316F8-CEB1-4C73-85F6-05190BF9923A}" type="datetimeFigureOut">
              <a:rPr lang="en-GB" smtClean="0"/>
              <a:t>17/05/2019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D3D5D1B-6F9C-4740-8A8C-987AD34F8C3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9461241-9CC8-4F11-AE76-FF02D62384E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1A7DE2-3BF1-4293-9E67-4E7438590AE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3442294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3BBA0E3-8DC9-4203-A61F-1E753800FE8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814BB88-6126-48E8-8166-FE318AE3CC6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90AE874-8556-40F6-A00C-DE597AB85AD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62864217-B4E8-4C20-9993-8B3C3163A473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03567E4A-ED5E-46F5-99D3-10D66FC6C1FD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E4906D2B-0F12-4C87-902E-BCDF8DFB7E8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9316F8-CEB1-4C73-85F6-05190BF9923A}" type="datetimeFigureOut">
              <a:rPr lang="en-GB" smtClean="0"/>
              <a:t>17/05/2019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6E37AB97-93DE-41BC-BEAD-F7A05FA1A6B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EBAA3F91-E2D3-4450-9193-F5262AF42BA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1A7DE2-3BF1-4293-9E67-4E7438590AE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638367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58A4BD2-6E66-4988-B21C-6D296746C92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793AFC78-ACBB-457D-8CF4-FDE1B894883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9316F8-CEB1-4C73-85F6-05190BF9923A}" type="datetimeFigureOut">
              <a:rPr lang="en-GB" smtClean="0"/>
              <a:t>17/05/2019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018E2085-2889-4F55-95B7-389B98CD115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C2EA36B-ACEB-424D-9C86-0E57F48C695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1A7DE2-3BF1-4293-9E67-4E7438590AE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8896679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D628FD32-103E-4D47-84EB-33F914872DC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9316F8-CEB1-4C73-85F6-05190BF9923A}" type="datetimeFigureOut">
              <a:rPr lang="en-GB" smtClean="0"/>
              <a:t>17/05/2019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A4717586-3E10-45FA-A76F-AC542F42B0B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73C9440-CB47-4720-A881-1C3E1A90DD8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1A7DE2-3BF1-4293-9E67-4E7438590AE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5364183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DEB078D-9550-4145-8DD9-120BBD8B7B2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0198C3C-CBBA-4B29-B0FF-B947CB0ECDD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AB858A19-AB60-4803-BD5F-7A9AB1747CE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9FC27A7-3743-482A-9148-DBB5F48125A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9316F8-CEB1-4C73-85F6-05190BF9923A}" type="datetimeFigureOut">
              <a:rPr lang="en-GB" smtClean="0"/>
              <a:t>17/05/2019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53036E8-32D1-4C8D-AC2C-91A57DD0F41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C51A483-8910-4510-8CC9-0B0BA33E639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1A7DE2-3BF1-4293-9E67-4E7438590AE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2541444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329FC31-6B92-4C34-9A4B-7B26BEE716F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29D8D20E-F769-4AF3-A7FC-E337F6E944B4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B99C2A9B-E3E1-4A3F-B1F8-CB1E66E99D2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699750B-91AC-4AB0-AFED-63C2E42EDF6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9316F8-CEB1-4C73-85F6-05190BF9923A}" type="datetimeFigureOut">
              <a:rPr lang="en-GB" smtClean="0"/>
              <a:t>17/05/2019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27D96E7-984C-4734-9E3B-7B7A24AD65D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36922AE-32C9-4EDB-A1CF-9F486507433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1A7DE2-3BF1-4293-9E67-4E7438590AE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6942383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ACDF04A-79B1-4BC4-988A-ACBE1168A8F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BF41808-281E-429B-A4A4-46A0D4C9D3EC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87C636E-0649-4003-BE2B-AE61D2E8131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9316F8-CEB1-4C73-85F6-05190BF9923A}" type="datetimeFigureOut">
              <a:rPr lang="en-GB" smtClean="0"/>
              <a:t>17/05/2019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45EECCE-FF7A-4E3A-AB02-E23D471BA03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237FE38-85DF-4995-B65E-5DAE733318D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1A7DE2-3BF1-4293-9E67-4E7438590AE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1196135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7BECFCB1-D49C-4514-BFEE-87B036993998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87BCB3A-8651-4209-887C-FE2081029550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8C1A66-54BB-4B9D-8071-38038E0A2E3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9316F8-CEB1-4C73-85F6-05190BF9923A}" type="datetimeFigureOut">
              <a:rPr lang="en-GB" smtClean="0"/>
              <a:t>17/05/2019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6A7B809-0589-4E54-BBB0-E321AD79712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78B14AA-03CF-4089-82F1-45557419608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1A7DE2-3BF1-4293-9E67-4E7438590AE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4086385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9D0F5751-3B6C-4E8B-9777-85F79B0A2A4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B8DFEDE-9498-4956-8395-33145EA0EBC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B0CEFFF-B01B-4B59-89EB-3359B782D5E8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29316F8-CEB1-4C73-85F6-05190BF9923A}" type="datetimeFigureOut">
              <a:rPr lang="en-GB" smtClean="0"/>
              <a:t>17/05/2019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698E7E6-F024-41D3-95EE-0B9BA92F408C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7049EF6-0054-421B-9696-9DBBFEF8624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61A7DE2-3BF1-4293-9E67-4E7438590AE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3308397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counterview.net/2018/08/define-limitations-of-media-channels_14.html" TargetMode="External"/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1.xml"/><Relationship Id="rId4" Type="http://schemas.openxmlformats.org/officeDocument/2006/relationships/hyperlink" Target="https://creativecommons.org/licenses/by-nc-nd/3.0/" TargetMode="Externa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middleeastmonitor.com/20180111-what-awaits-syrian-refugees-in-2018/" TargetMode="External"/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creativecommons.org/licenses/by-nc-sa/3.0/" TargetMode="Externa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s://pixabay.com/en/group-team-outsider-isolated-2212760/" TargetMode="External"/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://sunflowerstorytime.com/2014/03/20/a-house-is-a-home" TargetMode="External"/><Relationship Id="rId2" Type="http://schemas.openxmlformats.org/officeDocument/2006/relationships/image" Target="../media/image4.gif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s://i2.wp.com/www.middleeastmonitor.com/wp-content/uploads/2017/06/20151029" TargetMode="External"/><Relationship Id="rId2" Type="http://schemas.openxmlformats.org/officeDocument/2006/relationships/hyperlink" Target="https://2.bp.blogspot.com/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www.wsmp.org.uk/documents/wsmp/Refugees/Refugee%20Inclusion%20Strategy.pdf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4EDF79F-478E-4847-B614-2FCD01483E7E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Hard to reach groups</a:t>
            </a:r>
            <a:br>
              <a:rPr lang="en-GB" dirty="0"/>
            </a:br>
            <a:endParaRPr lang="en-GB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EAFE49DE-4FE8-4B1F-95A0-855BE13C3C31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2788171"/>
            <a:ext cx="9144000" cy="3917430"/>
          </a:xfrm>
        </p:spPr>
        <p:txBody>
          <a:bodyPr/>
          <a:lstStyle/>
          <a:p>
            <a:endParaRPr lang="en-GB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5D02FD19-9B4D-4B9B-8102-9EA8017307DF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1523999" y="3602037"/>
            <a:ext cx="7229475" cy="3103563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244DF82F-765A-4105-9D2C-9EDB0C975B81}"/>
              </a:ext>
            </a:extLst>
          </p:cNvPr>
          <p:cNvSpPr txBox="1"/>
          <p:nvPr/>
        </p:nvSpPr>
        <p:spPr>
          <a:xfrm>
            <a:off x="2481262" y="5324475"/>
            <a:ext cx="7229475" cy="2308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900">
                <a:hlinkClick r:id="rId3" tooltip="https://www.counterview.net/2018/08/define-limitations-of-media-channels_14.html"/>
              </a:rPr>
              <a:t>This Photo</a:t>
            </a:r>
            <a:r>
              <a:rPr lang="en-GB" sz="900"/>
              <a:t> by Unknown Author is licensed under </a:t>
            </a:r>
            <a:r>
              <a:rPr lang="en-GB" sz="900">
                <a:hlinkClick r:id="rId4" tooltip="https://creativecommons.org/licenses/by-nc-nd/3.0/"/>
              </a:rPr>
              <a:t>CC BY-NC-ND</a:t>
            </a:r>
            <a:endParaRPr lang="en-GB" sz="900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3768A37F-94D9-4A2F-86DB-66AF73996666}"/>
              </a:ext>
            </a:extLst>
          </p:cNvPr>
          <p:cNvSpPr txBox="1"/>
          <p:nvPr/>
        </p:nvSpPr>
        <p:spPr>
          <a:xfrm>
            <a:off x="10124661" y="5735637"/>
            <a:ext cx="1271409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IMAGE 1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1970778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209190F-3FED-4F66-9065-C13806A262D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Hard to reach groups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C06412C-2CF9-481C-91BA-E06F6917B57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Drug users</a:t>
            </a:r>
          </a:p>
          <a:p>
            <a:r>
              <a:rPr lang="en-GB" dirty="0"/>
              <a:t>People from sexual minority communities</a:t>
            </a:r>
          </a:p>
          <a:p>
            <a:r>
              <a:rPr lang="en-GB" dirty="0"/>
              <a:t>Asylum seekers and refugees</a:t>
            </a:r>
          </a:p>
          <a:p>
            <a:r>
              <a:rPr lang="en-GB" dirty="0"/>
              <a:t>Black and ethnic minority communities</a:t>
            </a:r>
          </a:p>
          <a:p>
            <a:r>
              <a:rPr lang="en-GB" dirty="0"/>
              <a:t>Homeless </a:t>
            </a:r>
          </a:p>
          <a:p>
            <a:r>
              <a:rPr lang="en-GB" dirty="0"/>
              <a:t>Travellers </a:t>
            </a:r>
          </a:p>
          <a:p>
            <a:r>
              <a:rPr lang="en-GB" dirty="0"/>
              <a:t>Sex workers</a:t>
            </a:r>
          </a:p>
          <a:p>
            <a:r>
              <a:rPr lang="en-GB" dirty="0"/>
              <a:t>Victims of FGM                       (Dowler and Spencer 2007)                </a:t>
            </a:r>
          </a:p>
        </p:txBody>
      </p:sp>
    </p:spTree>
    <p:extLst>
      <p:ext uri="{BB962C8B-B14F-4D97-AF65-F5344CB8AC3E}">
        <p14:creationId xmlns:p14="http://schemas.microsoft.com/office/powerpoint/2010/main" val="1987425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F6D6368-8CB2-4D92-BACA-67AC2D484EE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Disadvantage of being in a </a:t>
            </a:r>
            <a:br>
              <a:rPr lang="en-GB" dirty="0"/>
            </a:br>
            <a:r>
              <a:rPr lang="en-GB" dirty="0"/>
              <a:t>hard to reach group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96125F4-1359-495F-B16C-3477DF18461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They are in the subordinate group as opposed to dominant group</a:t>
            </a:r>
          </a:p>
          <a:p>
            <a:r>
              <a:rPr lang="en-GB" dirty="0"/>
              <a:t>Get oppressed</a:t>
            </a:r>
          </a:p>
          <a:p>
            <a:r>
              <a:rPr lang="en-GB" dirty="0"/>
              <a:t>Have no power</a:t>
            </a:r>
          </a:p>
          <a:p>
            <a:r>
              <a:rPr lang="en-GB" dirty="0"/>
              <a:t>Exploitation</a:t>
            </a:r>
          </a:p>
          <a:p>
            <a:r>
              <a:rPr lang="en-GB" dirty="0"/>
              <a:t>Less privileges than majority groups</a:t>
            </a:r>
          </a:p>
          <a:p>
            <a:r>
              <a:rPr lang="en-GB" dirty="0"/>
              <a:t>                                                                 (Pincus 2006).</a:t>
            </a:r>
          </a:p>
        </p:txBody>
      </p:sp>
    </p:spTree>
    <p:extLst>
      <p:ext uri="{BB962C8B-B14F-4D97-AF65-F5344CB8AC3E}">
        <p14:creationId xmlns:p14="http://schemas.microsoft.com/office/powerpoint/2010/main" val="396273350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9C7A1-3472-465E-827D-04264B97109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Refugees and Asylum seekers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075993B-57BF-488F-AA1C-45EEA4333B0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One of the most marginalised groups</a:t>
            </a:r>
          </a:p>
          <a:p>
            <a:r>
              <a:rPr lang="en-GB" dirty="0"/>
              <a:t>Often face hostile and violent public</a:t>
            </a:r>
          </a:p>
          <a:p>
            <a:r>
              <a:rPr lang="en-GB" dirty="0"/>
              <a:t>Victims to racism</a:t>
            </a:r>
          </a:p>
          <a:p>
            <a:r>
              <a:rPr lang="en-GB" dirty="0"/>
              <a:t>Seen as drain on national resources   (Pierson 2002)</a:t>
            </a:r>
          </a:p>
          <a:p>
            <a:endParaRPr lang="en-GB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6E94C2B3-71EF-40C5-AA82-F67143FFEF67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952500" y="3934690"/>
            <a:ext cx="10287000" cy="2923309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55E31993-6F39-4135-8338-EA8A85295680}"/>
              </a:ext>
            </a:extLst>
          </p:cNvPr>
          <p:cNvSpPr txBox="1"/>
          <p:nvPr/>
        </p:nvSpPr>
        <p:spPr>
          <a:xfrm>
            <a:off x="952500" y="6858000"/>
            <a:ext cx="10287000" cy="2308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900">
                <a:hlinkClick r:id="rId3" tooltip="https://www.middleeastmonitor.com/20180111-what-awaits-syrian-refugees-in-2018/"/>
              </a:rPr>
              <a:t>This Photo</a:t>
            </a:r>
            <a:r>
              <a:rPr lang="en-GB" sz="900"/>
              <a:t> by Unknown Author is licensed under </a:t>
            </a:r>
            <a:r>
              <a:rPr lang="en-GB" sz="900">
                <a:hlinkClick r:id="rId4" tooltip="https://creativecommons.org/licenses/by-nc-sa/3.0/"/>
              </a:rPr>
              <a:t>CC BY-SA-NC</a:t>
            </a:r>
            <a:endParaRPr lang="en-GB" sz="90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DC217CFB-C30F-46B5-993E-66604186372C}"/>
              </a:ext>
            </a:extLst>
          </p:cNvPr>
          <p:cNvSpPr txBox="1"/>
          <p:nvPr/>
        </p:nvSpPr>
        <p:spPr>
          <a:xfrm>
            <a:off x="11353800" y="5597236"/>
            <a:ext cx="838200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Image</a:t>
            </a:r>
          </a:p>
          <a:p>
            <a:r>
              <a:rPr lang="en-GB" dirty="0"/>
              <a:t>2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1877421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08D093F-F272-4A4D-B8AF-9DFC505B5F5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Why refugees might not accept inclusion in the </a:t>
            </a:r>
            <a:r>
              <a:rPr lang="en-GB" dirty="0" err="1"/>
              <a:t>uk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1271249-EA02-4031-BF5C-7C9A5B1B53F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Britain is one of the worst countries in Europe for people </a:t>
            </a:r>
            <a:r>
              <a:rPr lang="en-GB" dirty="0" err="1"/>
              <a:t>seekimg</a:t>
            </a:r>
            <a:r>
              <a:rPr lang="en-GB" dirty="0"/>
              <a:t> asylum</a:t>
            </a:r>
          </a:p>
          <a:p>
            <a:r>
              <a:rPr lang="en-GB" dirty="0"/>
              <a:t>Accept fewer refugees</a:t>
            </a:r>
          </a:p>
          <a:p>
            <a:r>
              <a:rPr lang="en-GB" dirty="0"/>
              <a:t>Does not offer generous financial support</a:t>
            </a:r>
          </a:p>
          <a:p>
            <a:r>
              <a:rPr lang="en-GB" dirty="0"/>
              <a:t>Does not give asylum seekers the right to work (Lyons et al 2017)</a:t>
            </a: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0827993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7486301-D661-419B-A9C3-A8486B9FDAA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Barriers refugees may face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335A9CF-B47E-4E85-A568-6AA184A0709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Medical issues</a:t>
            </a:r>
          </a:p>
          <a:p>
            <a:r>
              <a:rPr lang="en-GB" dirty="0"/>
              <a:t>Education</a:t>
            </a:r>
          </a:p>
          <a:p>
            <a:r>
              <a:rPr lang="en-GB" dirty="0"/>
              <a:t>Marginalisation</a:t>
            </a:r>
          </a:p>
          <a:p>
            <a:r>
              <a:rPr lang="en-GB" dirty="0"/>
              <a:t>Stigmatisation</a:t>
            </a:r>
          </a:p>
          <a:p>
            <a:r>
              <a:rPr lang="en-GB" dirty="0"/>
              <a:t>Social exclusion</a:t>
            </a:r>
          </a:p>
          <a:p>
            <a:r>
              <a:rPr lang="en-GB" dirty="0"/>
              <a:t>Language barrier                                               (Madge and Howell 2001)</a:t>
            </a:r>
          </a:p>
        </p:txBody>
      </p:sp>
    </p:spTree>
    <p:extLst>
      <p:ext uri="{BB962C8B-B14F-4D97-AF65-F5344CB8AC3E}">
        <p14:creationId xmlns:p14="http://schemas.microsoft.com/office/powerpoint/2010/main" val="401169191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7076C31-0560-4B92-AA16-BB814BAFC1F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Social exclusion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6373750-70CD-4147-ABD8-383B5B914A7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When individuals, families, groups and communities are deprived from social, economic and political activity.</a:t>
            </a:r>
          </a:p>
          <a:p>
            <a:r>
              <a:rPr lang="en-GB" dirty="0"/>
              <a:t>Can be caused by poverty, discrimination, poor education, Depleted living environments</a:t>
            </a:r>
          </a:p>
          <a:p>
            <a:r>
              <a:rPr lang="en-GB" dirty="0"/>
              <a:t>Cut off from institutions, social networks, and opportunities that society enjoys</a:t>
            </a:r>
          </a:p>
          <a:p>
            <a:r>
              <a:rPr lang="en-GB" dirty="0"/>
              <a:t>                                                                     (Pierson 2002)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C0E73356-E04D-45CA-B21B-15F4F8FF0880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1593273" y="4918964"/>
            <a:ext cx="4502727" cy="139293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6007583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4D4DC8E-E085-4255-B878-497C0B6CE84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Barriers to social housing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CEBF64C-5BAC-4FD5-9EF2-F608D831A12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endParaRPr lang="en-GB" dirty="0"/>
          </a:p>
          <a:p>
            <a:r>
              <a:rPr lang="en-GB" dirty="0"/>
              <a:t>Lack of awareness of availability</a:t>
            </a:r>
          </a:p>
          <a:p>
            <a:r>
              <a:rPr lang="en-GB" dirty="0"/>
              <a:t>Difficulty completing forms</a:t>
            </a:r>
          </a:p>
          <a:p>
            <a:r>
              <a:rPr lang="en-GB" dirty="0"/>
              <a:t>Unable to produce documents</a:t>
            </a:r>
          </a:p>
          <a:p>
            <a:r>
              <a:rPr lang="en-GB" dirty="0"/>
              <a:t>Lack of networks</a:t>
            </a:r>
          </a:p>
          <a:p>
            <a:r>
              <a:rPr lang="en-GB" dirty="0"/>
              <a:t>Children act does not always apply to refugee children</a:t>
            </a:r>
          </a:p>
          <a:p>
            <a:r>
              <a:rPr lang="en-GB" dirty="0"/>
              <a:t>                                                                        (Pierson 2010)</a:t>
            </a:r>
          </a:p>
          <a:p>
            <a:endParaRPr lang="en-GB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F91F97AA-BC25-4AC3-A7DC-ECACBC8FCF08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6017399" y="1370975"/>
            <a:ext cx="6174601" cy="2979352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AD7B53D3-3674-415C-A6B4-7983A9EE4B83}"/>
              </a:ext>
            </a:extLst>
          </p:cNvPr>
          <p:cNvSpPr txBox="1"/>
          <p:nvPr/>
        </p:nvSpPr>
        <p:spPr>
          <a:xfrm>
            <a:off x="9919855" y="4059382"/>
            <a:ext cx="110836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Image 3</a:t>
            </a:r>
          </a:p>
        </p:txBody>
      </p:sp>
    </p:spTree>
    <p:extLst>
      <p:ext uri="{BB962C8B-B14F-4D97-AF65-F5344CB8AC3E}">
        <p14:creationId xmlns:p14="http://schemas.microsoft.com/office/powerpoint/2010/main" val="102301997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9582CBF-4DA4-4A07-AAF7-190C6D47423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Language barrier a major issue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3A7708C-0D58-42FC-B258-DD0DB58F218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4400" dirty="0"/>
              <a:t>Inadequate English classes</a:t>
            </a:r>
          </a:p>
          <a:p>
            <a:r>
              <a:rPr lang="en-GB" sz="4400" dirty="0"/>
              <a:t>Lack of education and training for employment</a:t>
            </a:r>
          </a:p>
          <a:p>
            <a:r>
              <a:rPr lang="en-GB" sz="4400" dirty="0"/>
              <a:t>Government assumes one size fits all</a:t>
            </a:r>
          </a:p>
          <a:p>
            <a:r>
              <a:rPr lang="en-GB" sz="4400" dirty="0"/>
              <a:t>Less opportunity to get a job they enjoy</a:t>
            </a:r>
          </a:p>
          <a:p>
            <a:r>
              <a:rPr lang="en-GB" sz="4400" dirty="0"/>
              <a:t>Lack of meaningful relationships </a:t>
            </a:r>
            <a:r>
              <a:rPr lang="en-GB" sz="2000" dirty="0"/>
              <a:t>(Summers 2016)</a:t>
            </a:r>
            <a:endParaRPr lang="en-GB" sz="4400" dirty="0"/>
          </a:p>
        </p:txBody>
      </p:sp>
    </p:spTree>
    <p:extLst>
      <p:ext uri="{BB962C8B-B14F-4D97-AF65-F5344CB8AC3E}">
        <p14:creationId xmlns:p14="http://schemas.microsoft.com/office/powerpoint/2010/main" val="1990090655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717ADEF-A5DD-460C-8352-CAEE9543992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Principles underpinning refugee inclusion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B89414E-F9E9-4D60-94B4-9EBD3769FA0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Wales welcomes refugees and recognizes the contribution they can make</a:t>
            </a:r>
          </a:p>
          <a:p>
            <a:r>
              <a:rPr lang="en-GB" dirty="0"/>
              <a:t>Right to be treated with respect and dignity</a:t>
            </a:r>
          </a:p>
          <a:p>
            <a:r>
              <a:rPr lang="en-GB" dirty="0"/>
              <a:t>Respect for cultural differences</a:t>
            </a:r>
          </a:p>
          <a:p>
            <a:r>
              <a:rPr lang="en-GB" dirty="0"/>
              <a:t>Refugees should be included in decision-making and monitoring policies</a:t>
            </a:r>
          </a:p>
          <a:p>
            <a:pPr marL="0" indent="0">
              <a:buNone/>
            </a:pPr>
            <a:r>
              <a:rPr lang="en-GB" dirty="0"/>
              <a:t>  Promoting equality for all regardless of gender or race</a:t>
            </a:r>
          </a:p>
          <a:p>
            <a:pPr marL="0" indent="0">
              <a:buNone/>
            </a:pPr>
            <a:r>
              <a:rPr lang="en-GB" dirty="0"/>
              <a:t> Racist behaviour needs to be challenged</a:t>
            </a:r>
          </a:p>
          <a:p>
            <a:pPr marL="0" indent="0">
              <a:buNone/>
            </a:pPr>
            <a:r>
              <a:rPr lang="en-GB" dirty="0"/>
              <a:t>                         </a:t>
            </a:r>
            <a:r>
              <a:rPr lang="en-GB" sz="1800" dirty="0"/>
              <a:t>(Welsh assembly Government 2008)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49855912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8051647-0BB0-4FD2-B797-E4D25A191A9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Reference list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EBE4656-47DA-4B25-84CA-9EA71FFCB9B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55000" lnSpcReduction="20000"/>
          </a:bodyPr>
          <a:lstStyle/>
          <a:p>
            <a:r>
              <a:rPr lang="en-GB" dirty="0"/>
              <a:t>Image 1 </a:t>
            </a:r>
            <a:r>
              <a:rPr lang="en-GB" dirty="0">
                <a:hlinkClick r:id="rId2"/>
              </a:rPr>
              <a:t>https://2.bp.blogspot.com</a:t>
            </a:r>
            <a:endParaRPr lang="en-GB" dirty="0"/>
          </a:p>
          <a:p>
            <a:r>
              <a:rPr lang="en-GB" dirty="0"/>
              <a:t>Image 2 </a:t>
            </a:r>
            <a:r>
              <a:rPr lang="en-GB" dirty="0">
                <a:hlinkClick r:id="rId3"/>
              </a:rPr>
              <a:t>https://i2.wp.com/www.middleeastmonitor.com/wp-content/uploads/2017/06/20151029</a:t>
            </a:r>
            <a:endParaRPr lang="en-GB" dirty="0"/>
          </a:p>
          <a:p>
            <a:r>
              <a:rPr lang="en-GB" dirty="0"/>
              <a:t>Image 3 https://cdn.pixabay.com/photo/2017/04/08/09/00/group-2212760_960_720.jpg</a:t>
            </a:r>
          </a:p>
          <a:p>
            <a:r>
              <a:rPr lang="en-GB" dirty="0"/>
              <a:t>Image 4 http://sunflowerstorytime.files.wordpress.com/2014/03/10-houses.gif?w=700&amp;h=244</a:t>
            </a:r>
          </a:p>
          <a:p>
            <a:r>
              <a:rPr lang="en-GB" dirty="0" err="1"/>
              <a:t>Dowler,E</a:t>
            </a:r>
            <a:r>
              <a:rPr lang="en-GB" dirty="0"/>
              <a:t> and </a:t>
            </a:r>
            <a:r>
              <a:rPr lang="en-GB" dirty="0" err="1"/>
              <a:t>Spencer,N</a:t>
            </a:r>
            <a:r>
              <a:rPr lang="en-GB" dirty="0"/>
              <a:t>. (2007) </a:t>
            </a:r>
            <a:r>
              <a:rPr lang="en-GB" i="1" dirty="0"/>
              <a:t>Challenging health inequalities from Acheson to choosing health. </a:t>
            </a:r>
            <a:r>
              <a:rPr lang="en-GB" dirty="0"/>
              <a:t>Bristol: The Policy press</a:t>
            </a:r>
          </a:p>
          <a:p>
            <a:r>
              <a:rPr lang="en-GB" dirty="0"/>
              <a:t> </a:t>
            </a:r>
            <a:r>
              <a:rPr lang="en-GB" dirty="0" err="1"/>
              <a:t>Howell,s</a:t>
            </a:r>
            <a:r>
              <a:rPr lang="en-GB" dirty="0"/>
              <a:t>. and </a:t>
            </a:r>
            <a:r>
              <a:rPr lang="en-GB" dirty="0" err="1"/>
              <a:t>Howell,S</a:t>
            </a:r>
            <a:r>
              <a:rPr lang="en-GB" dirty="0"/>
              <a:t>. (2001) </a:t>
            </a:r>
            <a:r>
              <a:rPr lang="en-GB" i="1" dirty="0"/>
              <a:t>Understanding difference, The meaning of ethnicity for young </a:t>
            </a:r>
            <a:r>
              <a:rPr lang="en-GB" i="1" dirty="0" err="1"/>
              <a:t>lives.London</a:t>
            </a:r>
            <a:r>
              <a:rPr lang="en-GB" i="1" dirty="0"/>
              <a:t>:</a:t>
            </a:r>
          </a:p>
          <a:p>
            <a:r>
              <a:rPr lang="en-GB" i="1" dirty="0"/>
              <a:t> </a:t>
            </a:r>
            <a:r>
              <a:rPr lang="en-GB" dirty="0"/>
              <a:t>National children’s bureau</a:t>
            </a:r>
          </a:p>
          <a:p>
            <a:r>
              <a:rPr lang="en-GB" dirty="0"/>
              <a:t>Lyons et al. ‘Britain is one of worst places in Western Europe for asylum seekers’ The Guardian, 1</a:t>
            </a:r>
            <a:r>
              <a:rPr lang="en-GB" baseline="30000" dirty="0"/>
              <a:t>st</a:t>
            </a:r>
            <a:r>
              <a:rPr lang="en-GB" dirty="0"/>
              <a:t> may.</a:t>
            </a:r>
          </a:p>
          <a:p>
            <a:r>
              <a:rPr lang="en-GB" dirty="0" err="1"/>
              <a:t>Pierson,J</a:t>
            </a:r>
            <a:r>
              <a:rPr lang="en-GB" dirty="0"/>
              <a:t>. (2002) </a:t>
            </a:r>
            <a:r>
              <a:rPr lang="en-GB" i="1" dirty="0"/>
              <a:t>Tackling social exclusion.</a:t>
            </a:r>
            <a:r>
              <a:rPr lang="en-GB" dirty="0"/>
              <a:t> </a:t>
            </a:r>
            <a:r>
              <a:rPr lang="en-GB" dirty="0" err="1"/>
              <a:t>Oxon:Routledge</a:t>
            </a:r>
            <a:r>
              <a:rPr lang="en-GB" dirty="0"/>
              <a:t>.</a:t>
            </a:r>
          </a:p>
          <a:p>
            <a:r>
              <a:rPr lang="en-GB" dirty="0" err="1"/>
              <a:t>Pierson,J</a:t>
            </a:r>
            <a:r>
              <a:rPr lang="en-GB" dirty="0"/>
              <a:t>. (2010) </a:t>
            </a:r>
            <a:r>
              <a:rPr lang="en-GB" i="1" dirty="0"/>
              <a:t>Tackling social exclusion. 2</a:t>
            </a:r>
            <a:r>
              <a:rPr lang="en-GB" i="1" baseline="30000" dirty="0"/>
              <a:t>ND</a:t>
            </a:r>
            <a:r>
              <a:rPr lang="en-GB" i="1" dirty="0"/>
              <a:t> Ed. Oxon: Routledge.</a:t>
            </a:r>
          </a:p>
          <a:p>
            <a:r>
              <a:rPr lang="en-GB" dirty="0" err="1"/>
              <a:t>Pincus,F.L</a:t>
            </a:r>
            <a:r>
              <a:rPr lang="en-GB" dirty="0"/>
              <a:t> (2006) </a:t>
            </a:r>
            <a:r>
              <a:rPr lang="en-GB" i="1" dirty="0"/>
              <a:t>Understanding diversity an introduction to class, race, gender &amp; sexual orientation.</a:t>
            </a:r>
            <a:r>
              <a:rPr lang="en-GB" dirty="0"/>
              <a:t> America: Lynne </a:t>
            </a:r>
            <a:r>
              <a:rPr lang="en-GB" dirty="0" err="1"/>
              <a:t>Rienner</a:t>
            </a:r>
            <a:r>
              <a:rPr lang="en-GB" dirty="0"/>
              <a:t> publishers.</a:t>
            </a:r>
          </a:p>
          <a:p>
            <a:r>
              <a:rPr lang="en-GB" dirty="0" err="1"/>
              <a:t>Summers,H</a:t>
            </a:r>
            <a:r>
              <a:rPr lang="en-GB" dirty="0"/>
              <a:t>. (2016) ‘Language barrier leaves refugees facing struggle to rebuild their lives’, The guardian, 16</a:t>
            </a:r>
            <a:r>
              <a:rPr lang="en-GB" baseline="30000" dirty="0"/>
              <a:t>th</a:t>
            </a:r>
            <a:r>
              <a:rPr lang="en-GB" dirty="0"/>
              <a:t> November.</a:t>
            </a:r>
          </a:p>
          <a:p>
            <a:r>
              <a:rPr lang="en-GB" dirty="0"/>
              <a:t>Welsh Assembly government (2008) Refuge inclusion strategy. Available at</a:t>
            </a:r>
            <a:r>
              <a:rPr lang="en-GB" dirty="0">
                <a:hlinkClick r:id="rId4"/>
              </a:rPr>
              <a:t>http://www.wsmp.org.uk/documents/wsmp/Refugees/Refugee%20Inclusion%20Strategy.pdf</a:t>
            </a: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02059116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301</TotalTime>
  <Words>643</Words>
  <Application>Microsoft Office PowerPoint</Application>
  <PresentationFormat>Widescreen</PresentationFormat>
  <Paragraphs>81</Paragraphs>
  <Slides>11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5" baseType="lpstr">
      <vt:lpstr>Arial</vt:lpstr>
      <vt:lpstr>Calibri</vt:lpstr>
      <vt:lpstr>Calibri Light</vt:lpstr>
      <vt:lpstr>Office Theme</vt:lpstr>
      <vt:lpstr>Hard to reach groups </vt:lpstr>
      <vt:lpstr>Hard to reach groups</vt:lpstr>
      <vt:lpstr>Disadvantage of being in a  hard to reach group</vt:lpstr>
      <vt:lpstr>Refugees and Asylum seekers</vt:lpstr>
      <vt:lpstr>Why refugees might not accept inclusion in the uk</vt:lpstr>
      <vt:lpstr>Barriers refugees may face</vt:lpstr>
      <vt:lpstr>Social exclusion</vt:lpstr>
      <vt:lpstr>Barriers to social housing</vt:lpstr>
      <vt:lpstr>Language barrier a major issue</vt:lpstr>
      <vt:lpstr>Principles underpinning refugee inclusion</vt:lpstr>
      <vt:lpstr>Reference list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Hard to reach groups</dc:title>
  <dc:creator>Gwen Morris</dc:creator>
  <cp:lastModifiedBy>Gwen Morris</cp:lastModifiedBy>
  <cp:revision>26</cp:revision>
  <dcterms:created xsi:type="dcterms:W3CDTF">2019-05-17T09:55:59Z</dcterms:created>
  <dcterms:modified xsi:type="dcterms:W3CDTF">2019-05-17T22:18:45Z</dcterms:modified>
</cp:coreProperties>
</file>