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6"/>
  </p:notesMasterIdLst>
  <p:handoutMasterIdLst>
    <p:handoutMasterId r:id="rId27"/>
  </p:handoutMasterIdLst>
  <p:sldIdLst>
    <p:sldId id="257" r:id="rId2"/>
    <p:sldId id="287" r:id="rId3"/>
    <p:sldId id="259" r:id="rId4"/>
    <p:sldId id="281" r:id="rId5"/>
    <p:sldId id="263" r:id="rId6"/>
    <p:sldId id="277" r:id="rId7"/>
    <p:sldId id="279" r:id="rId8"/>
    <p:sldId id="278" r:id="rId9"/>
    <p:sldId id="261" r:id="rId10"/>
    <p:sldId id="280" r:id="rId11"/>
    <p:sldId id="282" r:id="rId12"/>
    <p:sldId id="283" r:id="rId13"/>
    <p:sldId id="262" r:id="rId14"/>
    <p:sldId id="272" r:id="rId15"/>
    <p:sldId id="273" r:id="rId16"/>
    <p:sldId id="274" r:id="rId17"/>
    <p:sldId id="275" r:id="rId18"/>
    <p:sldId id="276" r:id="rId19"/>
    <p:sldId id="264" r:id="rId20"/>
    <p:sldId id="284" r:id="rId21"/>
    <p:sldId id="260" r:id="rId22"/>
    <p:sldId id="270" r:id="rId23"/>
    <p:sldId id="285" r:id="rId24"/>
    <p:sldId id="286" r:id="rId25"/>
  </p:sldIdLst>
  <p:sldSz cx="12192000" cy="6858000"/>
  <p:notesSz cx="7023100" cy="93091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03973C-7E5A-4340-B0CD-0C7963422F49}" v="34" dt="2022-11-09T14:52:46.3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7" autoAdjust="0"/>
    <p:restoredTop sz="73276" autoAdjust="0"/>
  </p:normalViewPr>
  <p:slideViewPr>
    <p:cSldViewPr snapToGrid="0">
      <p:cViewPr varScale="1">
        <p:scale>
          <a:sx n="87" d="100"/>
          <a:sy n="87" d="100"/>
        </p:scale>
        <p:origin x="201" y="39"/>
      </p:cViewPr>
      <p:guideLst/>
    </p:cSldViewPr>
  </p:slideViewPr>
  <p:notesTextViewPr>
    <p:cViewPr>
      <p:scale>
        <a:sx n="1" d="1"/>
        <a:sy n="1" d="1"/>
      </p:scale>
      <p:origin x="0" y="0"/>
    </p:cViewPr>
  </p:notesTextViewPr>
  <p:sorterViewPr>
    <p:cViewPr>
      <p:scale>
        <a:sx n="100" d="100"/>
        <a:sy n="100" d="100"/>
      </p:scale>
      <p:origin x="0" y="-154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sz="quarter" idx="1"/>
          </p:nvPr>
        </p:nvSpPr>
        <p:spPr>
          <a:xfrm>
            <a:off x="3978132" y="0"/>
            <a:ext cx="3043343" cy="467072"/>
          </a:xfrm>
          <a:prstGeom prst="rect">
            <a:avLst/>
          </a:prstGeom>
        </p:spPr>
        <p:txBody>
          <a:bodyPr vert="horz" lIns="93324" tIns="46662" rIns="93324" bIns="46662" rtlCol="0"/>
          <a:lstStyle>
            <a:lvl1pPr algn="r">
              <a:defRPr sz="1200"/>
            </a:lvl1pPr>
          </a:lstStyle>
          <a:p>
            <a:fld id="{2BCAFC7A-71DD-4C2C-B63D-60FDC7DD5449}" type="datetimeFigureOut">
              <a:rPr lang="en-US" smtClean="0"/>
              <a:t>11/9/2022</a:t>
            </a:fld>
            <a:endParaRPr lang="en-US"/>
          </a:p>
        </p:txBody>
      </p:sp>
      <p:sp>
        <p:nvSpPr>
          <p:cNvPr id="4" name="Footer Placeholder 3"/>
          <p:cNvSpPr>
            <a:spLocks noGrp="1"/>
          </p:cNvSpPr>
          <p:nvPr>
            <p:ph type="ftr" sz="quarter" idx="2"/>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5" name="Slide Number Placeholder 4"/>
          <p:cNvSpPr>
            <a:spLocks noGrp="1"/>
          </p:cNvSpPr>
          <p:nvPr>
            <p:ph type="sldNum" sz="quarter" idx="3"/>
          </p:nvPr>
        </p:nvSpPr>
        <p:spPr>
          <a:xfrm>
            <a:off x="3978132" y="8842030"/>
            <a:ext cx="3043343" cy="467071"/>
          </a:xfrm>
          <a:prstGeom prst="rect">
            <a:avLst/>
          </a:prstGeom>
        </p:spPr>
        <p:txBody>
          <a:bodyPr vert="horz" lIns="93324" tIns="46662" rIns="93324" bIns="46662" rtlCol="0" anchor="b"/>
          <a:lstStyle>
            <a:lvl1pPr algn="r">
              <a:defRPr sz="1200"/>
            </a:lvl1pPr>
          </a:lstStyle>
          <a:p>
            <a:fld id="{DA6FC261-E491-4C42-A663-B95247CC46D9}" type="slidenum">
              <a:rPr lang="en-US" smtClean="0"/>
              <a:t>‹#›</a:t>
            </a:fld>
            <a:endParaRPr lang="en-US"/>
          </a:p>
        </p:txBody>
      </p:sp>
    </p:spTree>
    <p:extLst>
      <p:ext uri="{BB962C8B-B14F-4D97-AF65-F5344CB8AC3E}">
        <p14:creationId xmlns:p14="http://schemas.microsoft.com/office/powerpoint/2010/main" val="16220316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idx="1"/>
          </p:nvPr>
        </p:nvSpPr>
        <p:spPr>
          <a:xfrm>
            <a:off x="3978132" y="0"/>
            <a:ext cx="3043343" cy="467072"/>
          </a:xfrm>
          <a:prstGeom prst="rect">
            <a:avLst/>
          </a:prstGeom>
        </p:spPr>
        <p:txBody>
          <a:bodyPr vert="horz" lIns="93324" tIns="46662" rIns="93324" bIns="46662" rtlCol="0"/>
          <a:lstStyle>
            <a:lvl1pPr algn="r">
              <a:defRPr sz="1200"/>
            </a:lvl1pPr>
          </a:lstStyle>
          <a:p>
            <a:fld id="{D85ECAFD-F005-4163-B10D-85806DC43F93}" type="datetimeFigureOut">
              <a:rPr lang="en-US" smtClean="0"/>
              <a:t>11/9/2022</a:t>
            </a:fld>
            <a:endParaRPr lang="en-US"/>
          </a:p>
        </p:txBody>
      </p:sp>
      <p:sp>
        <p:nvSpPr>
          <p:cNvPr id="4" name="Slide Image Placeholder 3"/>
          <p:cNvSpPr>
            <a:spLocks noGrp="1" noRot="1" noChangeAspect="1"/>
          </p:cNvSpPr>
          <p:nvPr>
            <p:ph type="sldImg" idx="2"/>
          </p:nvPr>
        </p:nvSpPr>
        <p:spPr>
          <a:xfrm>
            <a:off x="719138" y="1163638"/>
            <a:ext cx="5584825" cy="3141662"/>
          </a:xfrm>
          <a:prstGeom prst="rect">
            <a:avLst/>
          </a:prstGeom>
          <a:noFill/>
          <a:ln w="12700">
            <a:solidFill>
              <a:prstClr val="black"/>
            </a:solidFill>
          </a:ln>
        </p:spPr>
        <p:txBody>
          <a:bodyPr vert="horz" lIns="93324" tIns="46662" rIns="93324" bIns="46662" rtlCol="0" anchor="ctr"/>
          <a:lstStyle/>
          <a:p>
            <a:endParaRPr lang="en-US"/>
          </a:p>
        </p:txBody>
      </p:sp>
      <p:sp>
        <p:nvSpPr>
          <p:cNvPr id="5" name="Notes Placeholder 4"/>
          <p:cNvSpPr>
            <a:spLocks noGrp="1"/>
          </p:cNvSpPr>
          <p:nvPr>
            <p:ph type="body" sz="quarter" idx="3"/>
          </p:nvPr>
        </p:nvSpPr>
        <p:spPr>
          <a:xfrm>
            <a:off x="702310" y="4480004"/>
            <a:ext cx="5618480" cy="3665458"/>
          </a:xfrm>
          <a:prstGeom prst="rect">
            <a:avLst/>
          </a:prstGeom>
        </p:spPr>
        <p:txBody>
          <a:bodyPr vert="horz" lIns="93324" tIns="46662" rIns="93324" bIns="4666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7" name="Slide Number Placeholder 6"/>
          <p:cNvSpPr>
            <a:spLocks noGrp="1"/>
          </p:cNvSpPr>
          <p:nvPr>
            <p:ph type="sldNum" sz="quarter" idx="5"/>
          </p:nvPr>
        </p:nvSpPr>
        <p:spPr>
          <a:xfrm>
            <a:off x="3978132" y="8842030"/>
            <a:ext cx="3043343" cy="467071"/>
          </a:xfrm>
          <a:prstGeom prst="rect">
            <a:avLst/>
          </a:prstGeom>
        </p:spPr>
        <p:txBody>
          <a:bodyPr vert="horz" lIns="93324" tIns="46662" rIns="93324" bIns="46662" rtlCol="0" anchor="b"/>
          <a:lstStyle>
            <a:lvl1pPr algn="r">
              <a:defRPr sz="1200"/>
            </a:lvl1pPr>
          </a:lstStyle>
          <a:p>
            <a:fld id="{333E963C-1534-4F8D-B2A7-66D81AA25953}" type="slidenum">
              <a:rPr lang="en-US" smtClean="0"/>
              <a:t>‹#›</a:t>
            </a:fld>
            <a:endParaRPr lang="en-US"/>
          </a:p>
        </p:txBody>
      </p:sp>
    </p:spTree>
    <p:extLst>
      <p:ext uri="{BB962C8B-B14F-4D97-AF65-F5344CB8AC3E}">
        <p14:creationId xmlns:p14="http://schemas.microsoft.com/office/powerpoint/2010/main" val="2811850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a:t>
            </a:fld>
            <a:endParaRPr lang="en-US"/>
          </a:p>
        </p:txBody>
      </p:sp>
    </p:spTree>
    <p:extLst>
      <p:ext uri="{BB962C8B-B14F-4D97-AF65-F5344CB8AC3E}">
        <p14:creationId xmlns:p14="http://schemas.microsoft.com/office/powerpoint/2010/main" val="98792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Sample pattern can be any of the above for a uniform site. Can sample for spot qualities or aggregate results, or mix samples.</a:t>
            </a:r>
          </a:p>
          <a:p>
            <a:endParaRPr lang="en-US" dirty="0"/>
          </a:p>
          <a:p>
            <a:r>
              <a:rPr lang="en-US" dirty="0"/>
              <a:t>Several characteristics will affect soil quality over a site: moisture, height, species, geology, topography, hydrology. </a:t>
            </a:r>
          </a:p>
          <a:p>
            <a:endParaRPr lang="en-US" dirty="0"/>
          </a:p>
          <a:p>
            <a:r>
              <a:rPr lang="en-US" dirty="0"/>
              <a:t>Look for site features. Sample different features and include a pattern across more uniform areas.</a:t>
            </a:r>
          </a:p>
          <a:p>
            <a:endParaRPr lang="en-US" dirty="0"/>
          </a:p>
          <a:p>
            <a:r>
              <a:rPr lang="en-US" dirty="0"/>
              <a:t>Fieldwork can also verify spectral response relationship with ground and vegetation sampling.</a:t>
            </a:r>
          </a:p>
        </p:txBody>
      </p:sp>
      <p:sp>
        <p:nvSpPr>
          <p:cNvPr id="4" name="Slide Number Placeholder 3"/>
          <p:cNvSpPr>
            <a:spLocks noGrp="1"/>
          </p:cNvSpPr>
          <p:nvPr>
            <p:ph type="sldNum" sz="quarter" idx="10"/>
          </p:nvPr>
        </p:nvSpPr>
        <p:spPr/>
        <p:txBody>
          <a:bodyPr/>
          <a:lstStyle/>
          <a:p>
            <a:fld id="{5257B995-136A-4A15-87A5-26420C3C1021}" type="slidenum">
              <a:rPr lang="en-US" smtClean="0"/>
              <a:pPr/>
              <a:t>3</a:t>
            </a:fld>
            <a:endParaRPr lang="en-US"/>
          </a:p>
        </p:txBody>
      </p:sp>
    </p:spTree>
    <p:extLst>
      <p:ext uri="{BB962C8B-B14F-4D97-AF65-F5344CB8AC3E}">
        <p14:creationId xmlns:p14="http://schemas.microsoft.com/office/powerpoint/2010/main" val="15244507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4</a:t>
            </a:fld>
            <a:endParaRPr lang="en-US"/>
          </a:p>
        </p:txBody>
      </p:sp>
    </p:spTree>
    <p:extLst>
      <p:ext uri="{BB962C8B-B14F-4D97-AF65-F5344CB8AC3E}">
        <p14:creationId xmlns:p14="http://schemas.microsoft.com/office/powerpoint/2010/main" val="33305910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strongly acidic soils (less than 5.5 pH) can result in poor plant growth as a result of one or more of the following factors: aluminium toxicity; manganese toxicity; calcium deficiency; magnesium deficiency; low levels of essential plant nutrients such as phosphorus and molybdenum.</a:t>
            </a:r>
          </a:p>
          <a:p>
            <a:endParaRPr lang="en-GB" dirty="0"/>
          </a:p>
          <a:p>
            <a:r>
              <a:rPr lang="en-GB" dirty="0"/>
              <a:t>alkaline soils (greater than 9) may have problems with deficiencies of nutrients such as zinc, copper, boron and manganese. Soils with an extremely alkaline pH are likely to have high levels of sodium.</a:t>
            </a:r>
          </a:p>
          <a:p>
            <a:endParaRPr lang="en-GB" dirty="0"/>
          </a:p>
          <a:p>
            <a:r>
              <a:rPr lang="en-GB" dirty="0"/>
              <a:t>Macronutrients: Nit, </a:t>
            </a:r>
            <a:r>
              <a:rPr lang="en-GB" dirty="0" err="1"/>
              <a:t>Phos</a:t>
            </a:r>
            <a:r>
              <a:rPr lang="en-GB" dirty="0"/>
              <a:t>, K(</a:t>
            </a:r>
            <a:r>
              <a:rPr lang="en-GB" dirty="0" err="1"/>
              <a:t>potass</a:t>
            </a:r>
            <a:r>
              <a:rPr lang="en-GB" dirty="0"/>
              <a:t>), Calcium, Mang, Sulphur are all macronutrients that are vital to plant growth. If these nutrients are not available in plant usable quantities, crop growth will likely suffer.</a:t>
            </a:r>
          </a:p>
          <a:p>
            <a:endParaRPr lang="en-US" dirty="0"/>
          </a:p>
          <a:p>
            <a:r>
              <a:rPr lang="en-US" dirty="0"/>
              <a:t>Micronutrients: generally available in sufficient quantities in most soils.</a:t>
            </a:r>
          </a:p>
        </p:txBody>
      </p:sp>
      <p:sp>
        <p:nvSpPr>
          <p:cNvPr id="4" name="Slide Number Placeholder 3"/>
          <p:cNvSpPr>
            <a:spLocks noGrp="1"/>
          </p:cNvSpPr>
          <p:nvPr>
            <p:ph type="sldNum" sz="quarter" idx="10"/>
          </p:nvPr>
        </p:nvSpPr>
        <p:spPr/>
        <p:txBody>
          <a:bodyPr/>
          <a:lstStyle/>
          <a:p>
            <a:fld id="{5257B995-136A-4A15-87A5-26420C3C1021}" type="slidenum">
              <a:rPr lang="en-US" smtClean="0"/>
              <a:pPr/>
              <a:t>5</a:t>
            </a:fld>
            <a:endParaRPr lang="en-US"/>
          </a:p>
        </p:txBody>
      </p:sp>
    </p:spTree>
    <p:extLst>
      <p:ext uri="{BB962C8B-B14F-4D97-AF65-F5344CB8AC3E}">
        <p14:creationId xmlns:p14="http://schemas.microsoft.com/office/powerpoint/2010/main" val="7320579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KCL</a:t>
            </a:r>
            <a:r>
              <a:rPr lang="en-GB" dirty="0"/>
              <a:t> – Potassium chloride</a:t>
            </a:r>
          </a:p>
          <a:p>
            <a:r>
              <a:rPr lang="en-GB" dirty="0" err="1"/>
              <a:t>Colimetry</a:t>
            </a:r>
            <a:r>
              <a:rPr lang="en-GB" dirty="0"/>
              <a:t> – process of measuring colour</a:t>
            </a:r>
          </a:p>
        </p:txBody>
      </p:sp>
      <p:sp>
        <p:nvSpPr>
          <p:cNvPr id="4" name="Slide Number Placeholder 3"/>
          <p:cNvSpPr>
            <a:spLocks noGrp="1"/>
          </p:cNvSpPr>
          <p:nvPr>
            <p:ph type="sldNum" sz="quarter" idx="5"/>
          </p:nvPr>
        </p:nvSpPr>
        <p:spPr/>
        <p:txBody>
          <a:bodyPr/>
          <a:lstStyle/>
          <a:p>
            <a:fld id="{333E963C-1534-4F8D-B2A7-66D81AA25953}" type="slidenum">
              <a:rPr lang="en-US" smtClean="0"/>
              <a:t>7</a:t>
            </a:fld>
            <a:endParaRPr lang="en-US"/>
          </a:p>
        </p:txBody>
      </p:sp>
    </p:spTree>
    <p:extLst>
      <p:ext uri="{BB962C8B-B14F-4D97-AF65-F5344CB8AC3E}">
        <p14:creationId xmlns:p14="http://schemas.microsoft.com/office/powerpoint/2010/main" val="29783573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Extraction with </a:t>
            </a:r>
            <a:r>
              <a:rPr lang="en-GB" dirty="0" err="1"/>
              <a:t>KCI</a:t>
            </a:r>
            <a:r>
              <a:rPr lang="en-GB" dirty="0"/>
              <a:t>: </a:t>
            </a:r>
          </a:p>
          <a:p>
            <a:endParaRPr lang="en-GB" dirty="0"/>
          </a:p>
          <a:p>
            <a:r>
              <a:rPr lang="en-GB" dirty="0"/>
              <a:t>Agriculture and Horticulture Development Board 2022:</a:t>
            </a:r>
          </a:p>
          <a:p>
            <a:r>
              <a:rPr lang="en-GB" dirty="0"/>
              <a:t>At each of these stages there is the potential for variation, but in particular bulk density could vary by +/-20%. Consultation revealed strong support for the re-introduction of ring testing or an accreditation scheme for SMN testing. It is widely acknowledged that mineralisation of organic matter can make a significant contribution to the </a:t>
            </a:r>
            <a:r>
              <a:rPr lang="en-GB" dirty="0" err="1"/>
              <a:t>SNS</a:t>
            </a:r>
            <a:r>
              <a:rPr lang="en-GB" dirty="0"/>
              <a:t>, and it is likely that this accounts for most of the variation in optimum applied nitrogen dose that cannot be explained by SMN status. Current guidelines suggest that net mineralisation should be small in mineral soils of low or average organic matter content, but research has not always supported this. Various methods, including incubation, modelling and chemical analysis, have been explored as a means of determining Potentially Available Nitrogen, but no single approach has universal support.</a:t>
            </a:r>
          </a:p>
          <a:p>
            <a:endParaRPr lang="en-GB" dirty="0"/>
          </a:p>
          <a:p>
            <a:r>
              <a:rPr lang="en-GB" dirty="0"/>
              <a:t>SMN testing is not recommended on peat soils (due to high net mineralisation), established grassland or in the first year after grassland is ploughed out, or within 3 months of organic manure applications. In these situations, knowledge of previous nitrogen fertiliser use, or the available nitrogen content of manures or other nitrogen-rich waste, may be a more useful guide. Previously, sampling on sandy or shallow soils has been considered less valuable than on nitrogen retentive medium or heavy soils, but recent milder and drier winters have questioned this. In Scotland, where light soils are more prevalent, and rainfall is higher, SMN testing is considered less reliable as a guide to optimum nitrogen fertiliser doses in spring, but is used to quantify soil reserves remaining post harvest to meet autumn needs.</a:t>
            </a:r>
          </a:p>
          <a:p>
            <a:endParaRPr lang="en-GB" dirty="0"/>
          </a:p>
          <a:p>
            <a:r>
              <a:rPr lang="en-GB" dirty="0"/>
              <a:t>The accuracy level for SMN tests was generally assumed to be within 10-20% (or 5-20 kg/ha) of the total, on 70-80% of occasions. Predictions of </a:t>
            </a:r>
            <a:r>
              <a:rPr lang="en-GB" dirty="0" err="1"/>
              <a:t>mineralisable</a:t>
            </a:r>
            <a:r>
              <a:rPr lang="en-GB" dirty="0"/>
              <a:t> nitrogen, or optimum nitrogen fertiliser doses based on SMN results, were felt likely to be much less accurate. There were differing views on how best to use SMN information, in particular the importance of results obtained for individual fields compared to overall trends year on year, or in like for like soil/crop situations.</a:t>
            </a:r>
          </a:p>
          <a:p>
            <a:endParaRPr lang="en-GB" dirty="0"/>
          </a:p>
          <a:p>
            <a:r>
              <a:rPr lang="en-GB" dirty="0"/>
              <a:t>Research suggests that a single measurement of SMN in late winter or early spring is a good indicator of the likely nitrogen capture by an unfertilised crop over the growing season, with effective recovery of 100%. However, there have been opposing conclusions as to the efficiency with which SMN will be recovered compared to fertiliser nitrogen. In practice this is likely to depend on where the nitrogen is located in the soil profile, the effective rooting depth of the crop, and available moisture at that depth. Maximising the uptake of nitrogen present at depth is important, as this can provide a useful buffer during periods of summer drought, and if not taken up could be most at risk from loss by leaching.</a:t>
            </a:r>
          </a:p>
          <a:p>
            <a:endParaRPr lang="en-GB" dirty="0"/>
          </a:p>
          <a:p>
            <a:r>
              <a:rPr lang="en-GB" dirty="0"/>
              <a:t>Although the review revealed some widely differing views as to when and how best to determine soil mineral nitrogen, and how to interpret the information gained, it was concluded that:</a:t>
            </a:r>
          </a:p>
          <a:p>
            <a:endParaRPr lang="en-GB" dirty="0"/>
          </a:p>
          <a:p>
            <a:r>
              <a:rPr lang="en-GB" dirty="0"/>
              <a:t>SMN results are a reasonable guide the amount of available nitrogen present in the soil at the time of testing, but differences of less than 10-20% (5-20 kg N/ha) should be ignored.</a:t>
            </a:r>
          </a:p>
          <a:p>
            <a:r>
              <a:rPr lang="en-GB" dirty="0"/>
              <a:t>For most mineral soils, testing once in late winter or spring provides a satisfactory guide to the likely soil nitrogen supply during the growing season, in the absence of applied fertiliser nitrogen.</a:t>
            </a:r>
          </a:p>
          <a:p>
            <a:r>
              <a:rPr lang="en-GB" dirty="0"/>
              <a:t>For soils with a high indigenous organic matter content, where significant quantities of nitrogen may be mineralised, testing in the autumn might give a better guide to the rolling soil supply.</a:t>
            </a:r>
          </a:p>
          <a:p>
            <a:r>
              <a:rPr lang="en-GB" dirty="0"/>
              <a:t>SMN testing has a valuable role in quantifying potential nitrogen losses, and in avoiding or identifying significant over-application of fertilisers. However it is only an approximate guide to optimum doses of applied nitrogen, and is likely to be more than 30 kg/ha out in 1 in 3 situations.</a:t>
            </a:r>
          </a:p>
          <a:p>
            <a:r>
              <a:rPr lang="en-GB" dirty="0"/>
              <a:t>The efficiency with which SMN is utilised relative to applied fertiliser nitrogen when both are present is crucial. A lack of certainty about this undermines the value of SMN measurements.</a:t>
            </a:r>
          </a:p>
          <a:p>
            <a:r>
              <a:rPr lang="en-GB" dirty="0"/>
              <a:t>Assuming that current fertiliser use is adjusted for crop and soil type, SMN testing is unlikely to give an economic benefit where it varies by no more than 30 kg N/ha in the majority of years, or where reserves are unlikely to exceed 100 kg N/ha.</a:t>
            </a:r>
          </a:p>
          <a:p>
            <a:r>
              <a:rPr lang="en-GB" dirty="0"/>
              <a:t>In order to increase confidence in the reliability and interpretation of SMN test results, the following actions are recommended:</a:t>
            </a:r>
          </a:p>
          <a:p>
            <a:endParaRPr lang="en-GB" dirty="0"/>
          </a:p>
          <a:p>
            <a:r>
              <a:rPr lang="en-GB" dirty="0"/>
              <a:t>The introduction of a unified set of guidelines or best practice code for SMN testing, to include what and when to sample, what to analyse, and how to interpret the information.</a:t>
            </a:r>
          </a:p>
          <a:p>
            <a:r>
              <a:rPr lang="en-GB" dirty="0"/>
              <a:t>The re-introduction of ring-testing, or implementation of an accreditation scheme, for SMN analysis, to eliminate laboratory procedural differences as a cause of variation.</a:t>
            </a:r>
          </a:p>
          <a:p>
            <a:r>
              <a:rPr lang="en-GB" dirty="0"/>
              <a:t>The inclusion of a statement on all test results indicating the likely accuracy of the information, and their limitations as a guide to optimum doses of applied nitrogen fertiliser.</a:t>
            </a:r>
          </a:p>
          <a:p>
            <a:r>
              <a:rPr lang="en-GB" dirty="0"/>
              <a:t>Careful matching of sampling depth and timing in relation to the information sought, the crop and establishment date, seasonal rainfall pattern, soil type and organic matter content.</a:t>
            </a:r>
          </a:p>
          <a:p>
            <a:r>
              <a:rPr lang="en-GB" dirty="0"/>
              <a:t>Full account should be taken of the amount of nitrogen already in the crop at the time of SMN testing. The tendency towards milder winters and earlier drilling of wheat underline this need.</a:t>
            </a:r>
          </a:p>
          <a:p>
            <a:r>
              <a:rPr lang="en-GB" dirty="0"/>
              <a:t>Further research is needed to better understand the interaction between, and relative recoveries of, fertiliser nitrogen and soil nitrogen present at different depths, within a single season.</a:t>
            </a:r>
          </a:p>
          <a:p>
            <a:r>
              <a:rPr lang="en-GB" dirty="0"/>
              <a:t>There would be a benefit from further research to improve the ability to predict accurately release of nitrogen from soil organic matter, under field conditions and in a wide range of situations.</a:t>
            </a:r>
          </a:p>
        </p:txBody>
      </p:sp>
      <p:sp>
        <p:nvSpPr>
          <p:cNvPr id="4" name="Slide Number Placeholder 3"/>
          <p:cNvSpPr>
            <a:spLocks noGrp="1"/>
          </p:cNvSpPr>
          <p:nvPr>
            <p:ph type="sldNum" sz="quarter" idx="5"/>
          </p:nvPr>
        </p:nvSpPr>
        <p:spPr/>
        <p:txBody>
          <a:bodyPr/>
          <a:lstStyle/>
          <a:p>
            <a:fld id="{333E963C-1534-4F8D-B2A7-66D81AA25953}" type="slidenum">
              <a:rPr lang="en-US" smtClean="0"/>
              <a:t>8</a:t>
            </a:fld>
            <a:endParaRPr lang="en-US"/>
          </a:p>
        </p:txBody>
      </p:sp>
    </p:spTree>
    <p:extLst>
      <p:ext uri="{BB962C8B-B14F-4D97-AF65-F5344CB8AC3E}">
        <p14:creationId xmlns:p14="http://schemas.microsoft.com/office/powerpoint/2010/main" val="25776112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Aggregate Stability: Soil aggregates that are held together tightly via root exudates, soil fungi, and inherent soil properties. They can be improved upon by creating environments for “biological glues” to be produced by plants and microbes by reducing tillage that physically breaks soil aggregates.</a:t>
            </a:r>
          </a:p>
          <a:p>
            <a:endParaRPr lang="en-US" dirty="0"/>
          </a:p>
          <a:p>
            <a:r>
              <a:rPr lang="en-US" dirty="0"/>
              <a:t>Root exudates - </a:t>
            </a:r>
            <a:r>
              <a:rPr lang="en-GB" dirty="0"/>
              <a:t>substances in the rhizosphere (the region of soil in the vicinity of plant roots in which the chemistry and microbiology is influenced by their growth, respiration, and nutrient exchange) that are secreted by the roots of living plants and microbially modified products of these substances. They suppress harmful attacks and promote growth in self, in kin or similar plants.</a:t>
            </a:r>
            <a:endParaRPr lang="en-US" dirty="0"/>
          </a:p>
        </p:txBody>
      </p:sp>
      <p:sp>
        <p:nvSpPr>
          <p:cNvPr id="4" name="Slide Number Placeholder 3"/>
          <p:cNvSpPr>
            <a:spLocks noGrp="1"/>
          </p:cNvSpPr>
          <p:nvPr>
            <p:ph type="sldNum" sz="quarter" idx="10"/>
          </p:nvPr>
        </p:nvSpPr>
        <p:spPr/>
        <p:txBody>
          <a:bodyPr/>
          <a:lstStyle/>
          <a:p>
            <a:fld id="{5257B995-136A-4A15-87A5-26420C3C1021}" type="slidenum">
              <a:rPr lang="en-US" smtClean="0"/>
              <a:pPr/>
              <a:t>9</a:t>
            </a:fld>
            <a:endParaRPr lang="en-US"/>
          </a:p>
        </p:txBody>
      </p:sp>
    </p:spTree>
    <p:extLst>
      <p:ext uri="{BB962C8B-B14F-4D97-AF65-F5344CB8AC3E}">
        <p14:creationId xmlns:p14="http://schemas.microsoft.com/office/powerpoint/2010/main" val="39372843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Clay – heavy, high in nutrients, wet and cold in winter and baked dry in summer. Particle size - less than 0.002mm</a:t>
            </a:r>
          </a:p>
          <a:p>
            <a:r>
              <a:rPr lang="en-GB" dirty="0"/>
              <a:t>Silty clay – </a:t>
            </a:r>
          </a:p>
          <a:p>
            <a:r>
              <a:rPr lang="en-GB" dirty="0"/>
              <a:t>Silty clay loam – </a:t>
            </a:r>
          </a:p>
          <a:p>
            <a:r>
              <a:rPr lang="en-GB" dirty="0"/>
              <a:t>Clay loam – </a:t>
            </a:r>
          </a:p>
          <a:p>
            <a:r>
              <a:rPr lang="en-GB" dirty="0"/>
              <a:t>Sandy clay – </a:t>
            </a:r>
          </a:p>
          <a:p>
            <a:r>
              <a:rPr lang="en-GB" dirty="0"/>
              <a:t>Sandy clay loam – </a:t>
            </a:r>
          </a:p>
          <a:p>
            <a:r>
              <a:rPr lang="en-GB" dirty="0"/>
              <a:t>Loam – </a:t>
            </a:r>
          </a:p>
          <a:p>
            <a:r>
              <a:rPr lang="en-GB" dirty="0"/>
              <a:t>Sandy Loam – </a:t>
            </a:r>
          </a:p>
          <a:p>
            <a:r>
              <a:rPr lang="en-GB" dirty="0"/>
              <a:t>Silty Loam – </a:t>
            </a:r>
          </a:p>
          <a:p>
            <a:r>
              <a:rPr lang="en-GB" dirty="0"/>
              <a:t>Loamy sand – </a:t>
            </a:r>
          </a:p>
          <a:p>
            <a:r>
              <a:rPr lang="en-GB" dirty="0"/>
              <a:t>Sand – particle size - 0.05-2mm</a:t>
            </a:r>
          </a:p>
          <a:p>
            <a:r>
              <a:rPr lang="en-GB" dirty="0"/>
              <a:t>Silt – particle size - 0.002-0.05mm</a:t>
            </a:r>
          </a:p>
        </p:txBody>
      </p:sp>
      <p:sp>
        <p:nvSpPr>
          <p:cNvPr id="4" name="Slide Number Placeholder 3"/>
          <p:cNvSpPr>
            <a:spLocks noGrp="1"/>
          </p:cNvSpPr>
          <p:nvPr>
            <p:ph type="sldNum" sz="quarter" idx="5"/>
          </p:nvPr>
        </p:nvSpPr>
        <p:spPr/>
        <p:txBody>
          <a:bodyPr/>
          <a:lstStyle/>
          <a:p>
            <a:fld id="{333E963C-1534-4F8D-B2A7-66D81AA25953}" type="slidenum">
              <a:rPr lang="en-US" smtClean="0"/>
              <a:t>10</a:t>
            </a:fld>
            <a:endParaRPr lang="en-US"/>
          </a:p>
        </p:txBody>
      </p:sp>
    </p:spTree>
    <p:extLst>
      <p:ext uri="{BB962C8B-B14F-4D97-AF65-F5344CB8AC3E}">
        <p14:creationId xmlns:p14="http://schemas.microsoft.com/office/powerpoint/2010/main" val="21236593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Active Carbon: Measures the carbon-containing compounds which are readily broken down by microbes as food. Active carbon is essentially a measure of the food stock available for microbes, which promotes nutrient availability and cycling.</a:t>
            </a:r>
          </a:p>
          <a:p>
            <a:endParaRPr lang="en-US" dirty="0"/>
          </a:p>
          <a:p>
            <a:r>
              <a:rPr lang="en-US" dirty="0"/>
              <a:t>Mycelium a core component of healthy soils</a:t>
            </a:r>
          </a:p>
        </p:txBody>
      </p:sp>
      <p:sp>
        <p:nvSpPr>
          <p:cNvPr id="4" name="Slide Number Placeholder 3"/>
          <p:cNvSpPr>
            <a:spLocks noGrp="1"/>
          </p:cNvSpPr>
          <p:nvPr>
            <p:ph type="sldNum" sz="quarter" idx="10"/>
          </p:nvPr>
        </p:nvSpPr>
        <p:spPr/>
        <p:txBody>
          <a:bodyPr/>
          <a:lstStyle/>
          <a:p>
            <a:fld id="{5257B995-136A-4A15-87A5-26420C3C1021}" type="slidenum">
              <a:rPr lang="en-US" smtClean="0"/>
              <a:pPr/>
              <a:t>13</a:t>
            </a:fld>
            <a:endParaRPr lang="en-US"/>
          </a:p>
        </p:txBody>
      </p:sp>
    </p:spTree>
    <p:extLst>
      <p:ext uri="{BB962C8B-B14F-4D97-AF65-F5344CB8AC3E}">
        <p14:creationId xmlns:p14="http://schemas.microsoft.com/office/powerpoint/2010/main" val="38228941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19</a:t>
            </a:fld>
            <a:endParaRPr lang="en-US"/>
          </a:p>
        </p:txBody>
      </p:sp>
    </p:spTree>
    <p:extLst>
      <p:ext uri="{BB962C8B-B14F-4D97-AF65-F5344CB8AC3E}">
        <p14:creationId xmlns:p14="http://schemas.microsoft.com/office/powerpoint/2010/main" val="21244272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Bacteria Tests</a:t>
            </a:r>
          </a:p>
          <a:p>
            <a:r>
              <a:rPr lang="en-GB" dirty="0"/>
              <a:t>There are a range of potential bacterial contaminants that can plague water. One of the most common and most looked for is E. coli bacteria, which comes from </a:t>
            </a:r>
            <a:r>
              <a:rPr lang="en-GB" dirty="0" err="1"/>
              <a:t>fecal</a:t>
            </a:r>
            <a:r>
              <a:rPr lang="en-GB" dirty="0"/>
              <a:t> matter exposure and can result in serious health issues when consumed. Bacteria testing is essential in determining how safe water is to drink or expose to your skin.</a:t>
            </a:r>
          </a:p>
          <a:p>
            <a:endParaRPr lang="en-GB" dirty="0"/>
          </a:p>
          <a:p>
            <a:r>
              <a:rPr lang="en-GB" dirty="0"/>
              <a:t>Mineral Tests</a:t>
            </a:r>
          </a:p>
          <a:p>
            <a:r>
              <a:rPr lang="en-GB" dirty="0"/>
              <a:t>The list of mineral testing available could be a thesis paper, for how many there are. A few common and important mineral tests include chlorine and chloride, nitrate and nitrite, lead, copper, iron, zinc, potassium, and sodium.</a:t>
            </a:r>
          </a:p>
          <a:p>
            <a:r>
              <a:rPr lang="en-GB" dirty="0"/>
              <a:t>This wide range of mineral testing is essential and relevant in determining water quality, as different regions or areas of terrain may have more of a build-up of certain types of minerals, which informs what kind of mineral treatments the water actually needs in order to be purified.</a:t>
            </a:r>
          </a:p>
          <a:p>
            <a:endParaRPr lang="en-GB" dirty="0"/>
          </a:p>
          <a:p>
            <a:r>
              <a:rPr lang="en-GB" dirty="0"/>
              <a:t>pH Testing</a:t>
            </a:r>
          </a:p>
          <a:p>
            <a:r>
              <a:rPr lang="en-GB" dirty="0"/>
              <a:t>pH is a measure of the concentration of hydrogen ions in a solution.</a:t>
            </a:r>
          </a:p>
          <a:p>
            <a:r>
              <a:rPr lang="en-GB" dirty="0"/>
              <a:t>The more of these hydrogen ions there are in a solution, the more acidic that water is. Acidity affects the taste of water, but it can also affect how healthy water is to consume. Drinking water that’s not neutral enough in acidity can make people sick!</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20</a:t>
            </a:fld>
            <a:endParaRPr lang="en-US"/>
          </a:p>
        </p:txBody>
      </p:sp>
    </p:spTree>
    <p:extLst>
      <p:ext uri="{BB962C8B-B14F-4D97-AF65-F5344CB8AC3E}">
        <p14:creationId xmlns:p14="http://schemas.microsoft.com/office/powerpoint/2010/main" val="17578863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21</a:t>
            </a:fld>
            <a:endParaRPr lang="en-US"/>
          </a:p>
        </p:txBody>
      </p:sp>
    </p:spTree>
    <p:extLst>
      <p:ext uri="{BB962C8B-B14F-4D97-AF65-F5344CB8AC3E}">
        <p14:creationId xmlns:p14="http://schemas.microsoft.com/office/powerpoint/2010/main" val="19830632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33E963C-1534-4F8D-B2A7-66D81AA25953}" type="slidenum">
              <a:rPr lang="en-US" smtClean="0"/>
              <a:t>22</a:t>
            </a:fld>
            <a:endParaRPr lang="en-US"/>
          </a:p>
        </p:txBody>
      </p:sp>
    </p:spTree>
    <p:extLst>
      <p:ext uri="{BB962C8B-B14F-4D97-AF65-F5344CB8AC3E}">
        <p14:creationId xmlns:p14="http://schemas.microsoft.com/office/powerpoint/2010/main" val="13145074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23</a:t>
            </a:fld>
            <a:endParaRPr lang="en-US"/>
          </a:p>
        </p:txBody>
      </p:sp>
    </p:spTree>
    <p:extLst>
      <p:ext uri="{BB962C8B-B14F-4D97-AF65-F5344CB8AC3E}">
        <p14:creationId xmlns:p14="http://schemas.microsoft.com/office/powerpoint/2010/main" val="29763658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smtClean="0"/>
              <a:t>11/9/2022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smtClean="0"/>
              <a:t>11/9/2022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11/9/2022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smtClean="0"/>
              <a:t>11/9/2022</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smtClean="0"/>
              <a:t>11/9/2022</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smtClean="0"/>
              <a:t>11/9/2022</a:t>
            </a:fld>
            <a:endParaRPr lang="en-US" dirty="0"/>
          </a:p>
        </p:txBody>
      </p:sp>
      <p:sp>
        <p:nvSpPr>
          <p:cNvPr id="5" name="Footer Placeholder 3"/>
          <p:cNvSpPr>
            <a:spLocks noGrp="1"/>
          </p:cNvSpPr>
          <p:nvPr>
            <p:ph type="ftr" sz="quarter" idx="11"/>
          </p:nvPr>
        </p:nvSpPr>
        <p:spPr/>
        <p:txBody>
          <a:bodyPr/>
          <a:lstStyle/>
          <a:p>
            <a:r>
              <a:rPr lang="en-US" dirty="0"/>
              <a:t>Add a footer</a:t>
            </a:r>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11/9/2022</a:t>
            </a:fld>
            <a:endParaRPr lang="en-US" dirty="0"/>
          </a:p>
        </p:txBody>
      </p:sp>
      <p:sp>
        <p:nvSpPr>
          <p:cNvPr id="5" name="Footer Placeholder 2"/>
          <p:cNvSpPr>
            <a:spLocks noGrp="1"/>
          </p:cNvSpPr>
          <p:nvPr>
            <p:ph type="ftr" sz="quarter" idx="11"/>
          </p:nvPr>
        </p:nvSpPr>
        <p:spPr/>
        <p:txBody>
          <a:bodyPr/>
          <a:lstStyle/>
          <a:p>
            <a:r>
              <a:rPr lang="en-US" dirty="0"/>
              <a:t>Add a footer</a:t>
            </a:r>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11/9/2022</a:t>
            </a:fld>
            <a:endParaRPr lang="en-US" dirty="0"/>
          </a:p>
        </p:txBody>
      </p:sp>
      <p:sp>
        <p:nvSpPr>
          <p:cNvPr id="5" name="Footer Placeholder 5"/>
          <p:cNvSpPr>
            <a:spLocks noGrp="1"/>
          </p:cNvSpPr>
          <p:nvPr>
            <p:ph type="ftr" sz="quarter" idx="11"/>
          </p:nvPr>
        </p:nvSpPr>
        <p:spPr/>
        <p:txBody>
          <a:bodyPr/>
          <a:lstStyle/>
          <a:p>
            <a:r>
              <a:rPr lang="en-US" dirty="0"/>
              <a:t>Add a footer</a:t>
            </a:r>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descr="An empty placeholder to add an image. Click on the placeholder and select the image that you wish to add"/>
          <p:cNvSpPr>
            <a:spLocks noGrp="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11/9/2022</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descr="An empty placeholder to add an image. Click on the placeholder and select the image that you wish to add"/>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11/9/2022</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11/9/2022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a:defRPr lang="en-US" sz="1400" cap="small" dirty="0" smtClean="0">
                <a:solidFill>
                  <a:schemeClr val="bg2">
                    <a:lumMod val="40000"/>
                    <a:lumOff val="60000"/>
                  </a:schemeClr>
                </a:solidFill>
                <a:latin typeface="+mj-lt"/>
                <a:ea typeface="+mj-ea"/>
                <a:cs typeface="+mj-cs"/>
              </a:defRPr>
            </a:lvl1pPr>
          </a:lstStyle>
          <a:p>
            <a:pPr marL="0" lvl="0" indent="0">
              <a:buNone/>
            </a:pPr>
            <a:r>
              <a:rPr lang="en-US"/>
              <a:t>Click to edit Master text styles</a:t>
            </a: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11/9/2022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11/9/2022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32766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574801" y="4953000"/>
            <a:ext cx="7999315" cy="1074057"/>
          </a:xfrm>
        </p:spPr>
        <p:txBody>
          <a:bodyPr anchor="t">
            <a:normAutofit/>
          </a:bodyPr>
          <a:lstStyle>
            <a:lvl1pPr marL="0" indent="0">
              <a:buNone/>
              <a:defRPr lang="en-US" sz="1800" b="0" i="0" kern="1200"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4033" y="3316513"/>
            <a:ext cx="801912" cy="1969770"/>
          </a:xfrm>
          <a:prstGeom prst="rect">
            <a:avLst/>
          </a:prstGeom>
          <a:noFill/>
        </p:spPr>
        <p:txBody>
          <a:bodyPr wrap="square" rtlCol="0">
            <a:spAutoFit/>
          </a:bodyPr>
          <a:lstStyle>
            <a:defPPr>
              <a:defRPr lang="en-US"/>
            </a:defPPr>
            <a:lvl1pPr lvl="0"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11/9/2022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10" name="Text Placeholder 3"/>
          <p:cNvSpPr>
            <a:spLocks noGrp="1"/>
          </p:cNvSpPr>
          <p:nvPr>
            <p:ph type="body" sz="half" idx="2"/>
          </p:nvPr>
        </p:nvSpPr>
        <p:spPr>
          <a:xfrm>
            <a:off x="1154954" y="4350657"/>
            <a:ext cx="8825659" cy="16764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3" name="Text Placeholder 3"/>
          <p:cNvSpPr>
            <a:spLocks noGrp="1"/>
          </p:cNvSpPr>
          <p:nvPr>
            <p:ph type="body" sz="half" idx="13"/>
          </p:nvPr>
        </p:nvSpPr>
        <p:spPr>
          <a:xfrm>
            <a:off x="1154953" y="3848610"/>
            <a:ext cx="8825659" cy="588517"/>
          </a:xfrm>
        </p:spPr>
        <p:txBody>
          <a:bodyPr anchor="b">
            <a:normAutofit/>
          </a:bodyPr>
          <a:lstStyle>
            <a:lvl1pPr marL="0" indent="0" algn="l" defTabSz="457200" rtl="0" eaLnBrk="1" latinLnBrk="0" hangingPunct="1">
              <a:buNone/>
              <a:defRPr lang="en-US" sz="3600" b="0" i="0" kern="1200" cap="none"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11/9/2022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11/9/2022</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descr="An empty placeholder to add an image. Click on the placeholder and select the image that you wish to add"/>
          <p:cNvSpPr>
            <a:spLocks noGrp="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descr="An empty placeholder to add an image. Click on the placeholder and select the image that you wish to add"/>
          <p:cNvSpPr>
            <a:spLocks noGrp="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descr="An empty placeholder to add an image. Click on the placeholder and select the image that you wish to add"/>
          <p:cNvSpPr>
            <a:spLocks noGrp="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11/9/2022</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11/9/2022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430213"/>
            <a:ext cx="7423149" cy="5826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11/9/2022</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p:cNvPicPr>
            <a:picLocks noChangeAspect="1"/>
          </p:cNvPicPr>
          <p:nvPr userDrawn="1"/>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p:cNvSpPr/>
          <p:nvPr userDrawn="1"/>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8" name="Picture 17"/>
          <p:cNvPicPr>
            <a:picLocks noChangeAspect="1"/>
          </p:cNvPicPr>
          <p:nvPr userDrawn="1"/>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p:cNvPicPr>
            <a:picLocks noChangeAspect="1"/>
          </p:cNvPicPr>
          <p:nvPr userDrawn="1"/>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alpha val="60000"/>
                  </a:schemeClr>
                </a:solidFill>
              </a:defRPr>
            </a:lvl1pPr>
          </a:lstStyle>
          <a:p>
            <a:fld id="{4AAD347D-5ACD-4C99-B74B-A9C85AD731AF}" type="datetimeFigureOut">
              <a:rPr lang="en-US" smtClean="0"/>
              <a:pPr/>
              <a:t>11/9/2022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dirty="0"/>
              <a:t>Add a footer</a:t>
            </a:r>
          </a:p>
        </p:txBody>
      </p:sp>
      <p:sp>
        <p:nvSpPr>
          <p:cNvPr id="14" name="Rectangle 13"/>
          <p:cNvSpPr/>
          <p:nvPr userDrawn="1"/>
        </p:nvSpPr>
        <p:spPr bwMode="blackWhite">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3" r:id="rId14"/>
    <p:sldLayoutId id="2147483665" r:id="rId15"/>
    <p:sldLayoutId id="2147483669" r:id="rId16"/>
    <p:sldLayoutId id="2147483670" r:id="rId17"/>
    <p:sldLayoutId id="2147483658" r:id="rId18"/>
    <p:sldLayoutId id="2147483659" r:id="rId19"/>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6pPr>
      <a:lvl7pPr marL="29718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7pPr>
      <a:lvl8pPr marL="34290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8pPr>
      <a:lvl9pPr marL="38862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hyperlink" Target="https://www.esri.com/en-us/arcgis/about-arcgis/overview" TargetMode="External"/><Relationship Id="rId2" Type="http://schemas.openxmlformats.org/officeDocument/2006/relationships/hyperlink" Target="https://digimap.edina.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wessexwater.co.uk/help-and-advice/your-water/water-quality/tests-explained#:~:text=Water%20quality%20tests%201%20Alkalinity%20Alkalinity%2C%20like%20hardness%2C,Benzo-%20%28a%29-pyrene%20...%208%20Boron%20...%20More%20item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png"/></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1100565" y="3520714"/>
            <a:ext cx="9718922" cy="2124474"/>
          </a:xfrm>
        </p:spPr>
        <p:txBody>
          <a:bodyPr/>
          <a:lstStyle/>
          <a:p>
            <a:r>
              <a:rPr lang="en-US" dirty="0"/>
              <a:t>SOIL/WATER/FLORA &amp; FAUNA</a:t>
            </a:r>
          </a:p>
        </p:txBody>
      </p:sp>
      <p:sp>
        <p:nvSpPr>
          <p:cNvPr id="6" name="Subtitle 5"/>
          <p:cNvSpPr>
            <a:spLocks noGrp="1"/>
          </p:cNvSpPr>
          <p:nvPr>
            <p:ph type="subTitle" idx="1"/>
          </p:nvPr>
        </p:nvSpPr>
        <p:spPr>
          <a:xfrm>
            <a:off x="1181967" y="5872756"/>
            <a:ext cx="8825658" cy="861420"/>
          </a:xfrm>
        </p:spPr>
        <p:txBody>
          <a:bodyPr/>
          <a:lstStyle/>
          <a:p>
            <a:r>
              <a:rPr lang="en-US" dirty="0"/>
              <a:t>DR. MIKE GOODFELLOW-SMITH</a:t>
            </a:r>
          </a:p>
        </p:txBody>
      </p:sp>
      <p:pic>
        <p:nvPicPr>
          <p:cNvPr id="2" name="Picture 1">
            <a:extLst>
              <a:ext uri="{FF2B5EF4-FFF2-40B4-BE49-F238E27FC236}">
                <a16:creationId xmlns:a16="http://schemas.microsoft.com/office/drawing/2014/main" id="{A6D678DE-319F-2454-60CD-96D7BD1529F5}"/>
              </a:ext>
            </a:extLst>
          </p:cNvPr>
          <p:cNvPicPr>
            <a:picLocks noChangeAspect="1"/>
          </p:cNvPicPr>
          <p:nvPr/>
        </p:nvPicPr>
        <p:blipFill>
          <a:blip r:embed="rId3"/>
          <a:stretch>
            <a:fillRect/>
          </a:stretch>
        </p:blipFill>
        <p:spPr>
          <a:xfrm>
            <a:off x="1100565" y="352425"/>
            <a:ext cx="4514850" cy="3076575"/>
          </a:xfrm>
          <a:prstGeom prst="rect">
            <a:avLst/>
          </a:prstGeom>
        </p:spPr>
      </p:pic>
      <p:pic>
        <p:nvPicPr>
          <p:cNvPr id="4" name="Picture 3">
            <a:extLst>
              <a:ext uri="{FF2B5EF4-FFF2-40B4-BE49-F238E27FC236}">
                <a16:creationId xmlns:a16="http://schemas.microsoft.com/office/drawing/2014/main" id="{E950FE83-1962-7536-82C4-6D55E7C86235}"/>
              </a:ext>
            </a:extLst>
          </p:cNvPr>
          <p:cNvPicPr>
            <a:picLocks noChangeAspect="1"/>
          </p:cNvPicPr>
          <p:nvPr/>
        </p:nvPicPr>
        <p:blipFill>
          <a:blip r:embed="rId4"/>
          <a:stretch>
            <a:fillRect/>
          </a:stretch>
        </p:blipFill>
        <p:spPr>
          <a:xfrm>
            <a:off x="5995093" y="352425"/>
            <a:ext cx="4118061" cy="307657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7480E-8A3E-498E-B71C-C01016B333E9}"/>
              </a:ext>
            </a:extLst>
          </p:cNvPr>
          <p:cNvSpPr>
            <a:spLocks noGrp="1"/>
          </p:cNvSpPr>
          <p:nvPr>
            <p:ph type="title"/>
          </p:nvPr>
        </p:nvSpPr>
        <p:spPr/>
        <p:txBody>
          <a:bodyPr/>
          <a:lstStyle/>
          <a:p>
            <a:r>
              <a:rPr lang="en-GB" dirty="0"/>
              <a:t>SELECT AREA / MAP</a:t>
            </a:r>
          </a:p>
        </p:txBody>
      </p:sp>
      <p:sp>
        <p:nvSpPr>
          <p:cNvPr id="4" name="TextBox 3">
            <a:extLst>
              <a:ext uri="{FF2B5EF4-FFF2-40B4-BE49-F238E27FC236}">
                <a16:creationId xmlns:a16="http://schemas.microsoft.com/office/drawing/2014/main" id="{698B7053-F96E-1725-E43A-C8BBC60E7CBE}"/>
              </a:ext>
            </a:extLst>
          </p:cNvPr>
          <p:cNvSpPr txBox="1"/>
          <p:nvPr/>
        </p:nvSpPr>
        <p:spPr>
          <a:xfrm>
            <a:off x="936302" y="2184704"/>
            <a:ext cx="10136108" cy="1477328"/>
          </a:xfrm>
          <a:prstGeom prst="rect">
            <a:avLst/>
          </a:prstGeom>
          <a:noFill/>
        </p:spPr>
        <p:txBody>
          <a:bodyPr wrap="none" rtlCol="0">
            <a:spAutoFit/>
          </a:bodyPr>
          <a:lstStyle/>
          <a:p>
            <a:r>
              <a:rPr lang="en-GB" sz="2400" dirty="0" err="1"/>
              <a:t>Digimaps</a:t>
            </a:r>
            <a:r>
              <a:rPr lang="en-GB" sz="2400" dirty="0"/>
              <a:t> -  </a:t>
            </a:r>
            <a:r>
              <a:rPr lang="en-GB" sz="2400" dirty="0">
                <a:hlinkClick r:id="rId2"/>
              </a:rPr>
              <a:t>https://digimap.edina.ac.uk/</a:t>
            </a:r>
            <a:endParaRPr lang="en-GB" sz="2400" dirty="0"/>
          </a:p>
          <a:p>
            <a:endParaRPr lang="en-GB" sz="2400" dirty="0"/>
          </a:p>
          <a:p>
            <a:r>
              <a:rPr lang="en-GB" sz="2400" dirty="0"/>
              <a:t>ArcGIS - </a:t>
            </a:r>
            <a:r>
              <a:rPr lang="en-GB" sz="2400" dirty="0">
                <a:hlinkClick r:id="rId3"/>
              </a:rPr>
              <a:t>https://www.esri.com/en-us/arcgis/about-arcgis/overview</a:t>
            </a:r>
            <a:endParaRPr lang="en-GB" sz="2400" dirty="0"/>
          </a:p>
          <a:p>
            <a:endParaRPr lang="en-GB" dirty="0"/>
          </a:p>
        </p:txBody>
      </p:sp>
    </p:spTree>
    <p:extLst>
      <p:ext uri="{BB962C8B-B14F-4D97-AF65-F5344CB8AC3E}">
        <p14:creationId xmlns:p14="http://schemas.microsoft.com/office/powerpoint/2010/main" val="16302483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1400530"/>
          </a:xfrm>
        </p:spPr>
        <p:txBody>
          <a:bodyPr anchor="t">
            <a:normAutofit/>
          </a:bodyPr>
          <a:lstStyle/>
          <a:p>
            <a:r>
              <a:rPr lang="en-US" dirty="0"/>
              <a:t>SAMPLES</a:t>
            </a:r>
          </a:p>
        </p:txBody>
      </p:sp>
      <p:pic>
        <p:nvPicPr>
          <p:cNvPr id="4" name="Picture 3">
            <a:extLst>
              <a:ext uri="{FF2B5EF4-FFF2-40B4-BE49-F238E27FC236}">
                <a16:creationId xmlns:a16="http://schemas.microsoft.com/office/drawing/2014/main" id="{2425E1AE-2CE9-0168-F76E-23B56B0374FF}"/>
              </a:ext>
            </a:extLst>
          </p:cNvPr>
          <p:cNvPicPr>
            <a:picLocks noChangeAspect="1"/>
          </p:cNvPicPr>
          <p:nvPr/>
        </p:nvPicPr>
        <p:blipFill rotWithShape="1">
          <a:blip r:embed="rId3"/>
          <a:srcRect l="13806" r="7609" b="1"/>
          <a:stretch/>
        </p:blipFill>
        <p:spPr>
          <a:xfrm>
            <a:off x="453116" y="1440043"/>
            <a:ext cx="5046535" cy="4816295"/>
          </a:xfrm>
          <a:prstGeom prst="rect">
            <a:avLst/>
          </a:prstGeom>
          <a:noFill/>
        </p:spPr>
      </p:pic>
      <p:pic>
        <p:nvPicPr>
          <p:cNvPr id="3" name="Content Placeholder 2">
            <a:extLst>
              <a:ext uri="{FF2B5EF4-FFF2-40B4-BE49-F238E27FC236}">
                <a16:creationId xmlns:a16="http://schemas.microsoft.com/office/drawing/2014/main" id="{9EED6D96-D9FE-6A75-6857-0E2DE5652540}"/>
              </a:ext>
            </a:extLst>
          </p:cNvPr>
          <p:cNvPicPr>
            <a:picLocks noGrp="1" noChangeAspect="1"/>
          </p:cNvPicPr>
          <p:nvPr>
            <p:ph sz="half" idx="2"/>
          </p:nvPr>
        </p:nvPicPr>
        <p:blipFill rotWithShape="1">
          <a:blip r:embed="rId4"/>
          <a:srcRect t="2511" r="1" b="1"/>
          <a:stretch/>
        </p:blipFill>
        <p:spPr>
          <a:xfrm>
            <a:off x="5654493" y="1440044"/>
            <a:ext cx="5041151" cy="4816294"/>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1EB5F-B7D9-291E-8A54-2E3C26FB1149}"/>
              </a:ext>
            </a:extLst>
          </p:cNvPr>
          <p:cNvSpPr>
            <a:spLocks noGrp="1"/>
          </p:cNvSpPr>
          <p:nvPr>
            <p:ph type="title"/>
          </p:nvPr>
        </p:nvSpPr>
        <p:spPr/>
        <p:txBody>
          <a:bodyPr/>
          <a:lstStyle/>
          <a:p>
            <a:r>
              <a:rPr lang="en-GB" dirty="0"/>
              <a:t>SOIL PROFILE</a:t>
            </a:r>
          </a:p>
        </p:txBody>
      </p:sp>
      <p:pic>
        <p:nvPicPr>
          <p:cNvPr id="4" name="Content Placeholder 3">
            <a:extLst>
              <a:ext uri="{FF2B5EF4-FFF2-40B4-BE49-F238E27FC236}">
                <a16:creationId xmlns:a16="http://schemas.microsoft.com/office/drawing/2014/main" id="{5568ADCF-45C5-7CFF-162A-1F5C12CC552A}"/>
              </a:ext>
            </a:extLst>
          </p:cNvPr>
          <p:cNvPicPr>
            <a:picLocks noGrp="1" noChangeAspect="1"/>
          </p:cNvPicPr>
          <p:nvPr>
            <p:ph idx="1"/>
          </p:nvPr>
        </p:nvPicPr>
        <p:blipFill>
          <a:blip r:embed="rId3"/>
          <a:stretch>
            <a:fillRect/>
          </a:stretch>
        </p:blipFill>
        <p:spPr>
          <a:xfrm>
            <a:off x="1236372" y="1238527"/>
            <a:ext cx="9144000" cy="5443362"/>
          </a:xfrm>
          <a:prstGeom prst="rect">
            <a:avLst/>
          </a:prstGeom>
        </p:spPr>
      </p:pic>
    </p:spTree>
    <p:extLst>
      <p:ext uri="{BB962C8B-B14F-4D97-AF65-F5344CB8AC3E}">
        <p14:creationId xmlns:p14="http://schemas.microsoft.com/office/powerpoint/2010/main" val="14946384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SOIL HEALTH</a:t>
            </a:r>
          </a:p>
        </p:txBody>
      </p:sp>
      <p:sp>
        <p:nvSpPr>
          <p:cNvPr id="6" name="Content Placeholder 5"/>
          <p:cNvSpPr>
            <a:spLocks noGrp="1"/>
          </p:cNvSpPr>
          <p:nvPr>
            <p:ph idx="1"/>
          </p:nvPr>
        </p:nvSpPr>
        <p:spPr>
          <a:xfrm>
            <a:off x="645132" y="1229932"/>
            <a:ext cx="9404722" cy="5018467"/>
          </a:xfrm>
        </p:spPr>
        <p:txBody>
          <a:bodyPr>
            <a:normAutofit fontScale="92500" lnSpcReduction="10000"/>
          </a:bodyPr>
          <a:lstStyle/>
          <a:p>
            <a:pPr marL="0" indent="0">
              <a:buNone/>
            </a:pPr>
            <a:r>
              <a:rPr lang="en-GB" sz="2400" b="1" dirty="0"/>
              <a:t>Chemical Indicators</a:t>
            </a:r>
          </a:p>
          <a:p>
            <a:r>
              <a:rPr lang="en-GB" dirty="0"/>
              <a:t>pH: </a:t>
            </a:r>
          </a:p>
          <a:p>
            <a:r>
              <a:rPr lang="en-GB" dirty="0"/>
              <a:t>strongly acidic soils (less than 5.5 pH) can result in poor plant growth</a:t>
            </a:r>
          </a:p>
          <a:p>
            <a:r>
              <a:rPr lang="en-GB" dirty="0"/>
              <a:t>alkaline soils (greater than 9) may have problems with deficiencies of nutrients</a:t>
            </a:r>
          </a:p>
          <a:p>
            <a:pPr marL="0" indent="0">
              <a:buNone/>
            </a:pPr>
            <a:endParaRPr lang="en-GB" dirty="0"/>
          </a:p>
          <a:p>
            <a:pPr marL="0" indent="0">
              <a:buNone/>
            </a:pPr>
            <a:r>
              <a:rPr lang="en-GB" dirty="0"/>
              <a:t>Where the soil pH is between 5.5 and 7.5, get most luxuriant growth, or more favourable conditions for specific species.</a:t>
            </a:r>
          </a:p>
          <a:p>
            <a:endParaRPr lang="en-GB" dirty="0"/>
          </a:p>
          <a:p>
            <a:r>
              <a:rPr lang="en-GB" dirty="0"/>
              <a:t>Macronutrients: Nit, </a:t>
            </a:r>
            <a:r>
              <a:rPr lang="en-GB" dirty="0" err="1"/>
              <a:t>Phos</a:t>
            </a:r>
            <a:r>
              <a:rPr lang="en-GB" dirty="0"/>
              <a:t>, K(</a:t>
            </a:r>
            <a:r>
              <a:rPr lang="en-GB" dirty="0" err="1"/>
              <a:t>potass</a:t>
            </a:r>
            <a:r>
              <a:rPr lang="en-GB" dirty="0"/>
              <a:t>), Calcium, Mang, Sulphur are all macronutrients that are vital to plant growth. </a:t>
            </a:r>
          </a:p>
          <a:p>
            <a:endParaRPr lang="en-GB" dirty="0"/>
          </a:p>
          <a:p>
            <a:r>
              <a:rPr lang="en-GB" dirty="0"/>
              <a:t>Micronutrients: iron, boron, chlorine, manganese, zinc, copper, molybdenum and nickel </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7413824-C7F7-802F-0C8F-633D80ABB67A}"/>
              </a:ext>
            </a:extLst>
          </p:cNvPr>
          <p:cNvPicPr>
            <a:picLocks noChangeAspect="1"/>
          </p:cNvPicPr>
          <p:nvPr/>
        </p:nvPicPr>
        <p:blipFill>
          <a:blip r:embed="rId2"/>
          <a:stretch>
            <a:fillRect/>
          </a:stretch>
        </p:blipFill>
        <p:spPr>
          <a:xfrm>
            <a:off x="-1" y="0"/>
            <a:ext cx="8114617" cy="5409744"/>
          </a:xfrm>
          <a:prstGeom prst="rect">
            <a:avLst/>
          </a:prstGeom>
        </p:spPr>
      </p:pic>
      <p:sp>
        <p:nvSpPr>
          <p:cNvPr id="6" name="TextBox 5">
            <a:extLst>
              <a:ext uri="{FF2B5EF4-FFF2-40B4-BE49-F238E27FC236}">
                <a16:creationId xmlns:a16="http://schemas.microsoft.com/office/drawing/2014/main" id="{06020ADA-1C63-D3B4-132C-C006F76B36FA}"/>
              </a:ext>
            </a:extLst>
          </p:cNvPr>
          <p:cNvSpPr txBox="1"/>
          <p:nvPr/>
        </p:nvSpPr>
        <p:spPr>
          <a:xfrm>
            <a:off x="8141993" y="1288830"/>
            <a:ext cx="3814778" cy="2585323"/>
          </a:xfrm>
          <a:prstGeom prst="rect">
            <a:avLst/>
          </a:prstGeom>
          <a:noFill/>
        </p:spPr>
        <p:txBody>
          <a:bodyPr wrap="square">
            <a:spAutoFit/>
          </a:bodyPr>
          <a:lstStyle/>
          <a:p>
            <a:r>
              <a:rPr lang="en-GB" dirty="0"/>
              <a:t>Remove any stones and twigs from your sample and place the required amount in the tube. Add the chemical solution, shake the contents, and wait until the soil particles settle. Once the liquid clears, compare it against the chart – its colour indicates the </a:t>
            </a:r>
            <a:r>
              <a:rPr lang="en-GB" dirty="0" err="1"/>
              <a:t>pH.</a:t>
            </a:r>
            <a:endParaRPr lang="en-GB" dirty="0"/>
          </a:p>
        </p:txBody>
      </p:sp>
    </p:spTree>
    <p:extLst>
      <p:ext uri="{BB962C8B-B14F-4D97-AF65-F5344CB8AC3E}">
        <p14:creationId xmlns:p14="http://schemas.microsoft.com/office/powerpoint/2010/main" val="14814727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505FD73-9FDF-DACD-F0CA-68EF9E5B04D2}"/>
              </a:ext>
            </a:extLst>
          </p:cNvPr>
          <p:cNvPicPr>
            <a:picLocks noChangeAspect="1"/>
          </p:cNvPicPr>
          <p:nvPr/>
        </p:nvPicPr>
        <p:blipFill>
          <a:blip r:embed="rId3"/>
          <a:stretch>
            <a:fillRect/>
          </a:stretch>
        </p:blipFill>
        <p:spPr>
          <a:xfrm>
            <a:off x="6239814" y="0"/>
            <a:ext cx="5952186" cy="6787166"/>
          </a:xfrm>
          <a:prstGeom prst="rect">
            <a:avLst/>
          </a:prstGeom>
        </p:spPr>
      </p:pic>
      <p:sp>
        <p:nvSpPr>
          <p:cNvPr id="7" name="TextBox 6">
            <a:extLst>
              <a:ext uri="{FF2B5EF4-FFF2-40B4-BE49-F238E27FC236}">
                <a16:creationId xmlns:a16="http://schemas.microsoft.com/office/drawing/2014/main" id="{7E2540A6-8AF4-5ECB-6A21-50B5C5007E54}"/>
              </a:ext>
            </a:extLst>
          </p:cNvPr>
          <p:cNvSpPr txBox="1"/>
          <p:nvPr/>
        </p:nvSpPr>
        <p:spPr>
          <a:xfrm>
            <a:off x="85246" y="169052"/>
            <a:ext cx="6094926" cy="2677656"/>
          </a:xfrm>
          <a:prstGeom prst="rect">
            <a:avLst/>
          </a:prstGeom>
          <a:noFill/>
        </p:spPr>
        <p:txBody>
          <a:bodyPr wrap="square">
            <a:spAutoFit/>
          </a:bodyPr>
          <a:lstStyle/>
          <a:p>
            <a:r>
              <a:rPr lang="en-GB" sz="2400" dirty="0"/>
              <a:t>The standard procedure for analysis of available soil nitrogen is well documented, and consists of extraction with </a:t>
            </a:r>
            <a:r>
              <a:rPr lang="en-GB" sz="2400" dirty="0" err="1"/>
              <a:t>KCl</a:t>
            </a:r>
            <a:r>
              <a:rPr lang="en-GB" sz="2400" dirty="0"/>
              <a:t>, filtration of the extract, analysis by colorimetry, and conversion of nitrate and ammonium ppm to kg/ha based on bulk density of the soil.</a:t>
            </a:r>
          </a:p>
        </p:txBody>
      </p:sp>
    </p:spTree>
    <p:extLst>
      <p:ext uri="{BB962C8B-B14F-4D97-AF65-F5344CB8AC3E}">
        <p14:creationId xmlns:p14="http://schemas.microsoft.com/office/powerpoint/2010/main" val="8244747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370747C-1F04-250E-FE3F-133743600C60}"/>
              </a:ext>
            </a:extLst>
          </p:cNvPr>
          <p:cNvPicPr>
            <a:picLocks noChangeAspect="1"/>
          </p:cNvPicPr>
          <p:nvPr/>
        </p:nvPicPr>
        <p:blipFill rotWithShape="1">
          <a:blip r:embed="rId3"/>
          <a:srcRect l="14356" r="20191"/>
          <a:stretch/>
        </p:blipFill>
        <p:spPr>
          <a:xfrm>
            <a:off x="1154955" y="685800"/>
            <a:ext cx="8825658" cy="5483180"/>
          </a:xfrm>
          <a:prstGeom prst="roundRect">
            <a:avLst>
              <a:gd name="adj" fmla="val 1858"/>
            </a:avLst>
          </a:prstGeom>
          <a:noFill/>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5117726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SOIL HEALTH</a:t>
            </a:r>
          </a:p>
        </p:txBody>
      </p:sp>
      <p:sp>
        <p:nvSpPr>
          <p:cNvPr id="5" name="Content Placeholder 4"/>
          <p:cNvSpPr>
            <a:spLocks noGrp="1"/>
          </p:cNvSpPr>
          <p:nvPr>
            <p:ph idx="1"/>
          </p:nvPr>
        </p:nvSpPr>
        <p:spPr>
          <a:xfrm>
            <a:off x="645131" y="1390764"/>
            <a:ext cx="10541211" cy="4857635"/>
          </a:xfrm>
        </p:spPr>
        <p:txBody>
          <a:bodyPr>
            <a:normAutofit/>
          </a:bodyPr>
          <a:lstStyle/>
          <a:p>
            <a:pPr marL="0" indent="0">
              <a:buNone/>
            </a:pPr>
            <a:r>
              <a:rPr lang="en-GB" sz="2400" b="1" dirty="0"/>
              <a:t>Physical Indicators</a:t>
            </a:r>
          </a:p>
          <a:p>
            <a:pPr marL="0" indent="0">
              <a:buNone/>
            </a:pPr>
            <a:r>
              <a:rPr lang="en-GB" dirty="0"/>
              <a:t>Aggregate Stability: Soil aggregates that are held together tightly via root exudates, soil fungi, and inherent soil properties. </a:t>
            </a:r>
          </a:p>
          <a:p>
            <a:pPr marL="0" indent="0">
              <a:buNone/>
            </a:pPr>
            <a:endParaRPr lang="en-GB" dirty="0"/>
          </a:p>
          <a:p>
            <a:pPr marL="0" indent="0">
              <a:buNone/>
            </a:pPr>
            <a:r>
              <a:rPr lang="en-GB" dirty="0"/>
              <a:t>Available Water Capacity: Much of this depends on innate soil texture but can be impacted by the amount of soil organic matter and soil aggregation, both of which can increase water holding capacity.</a:t>
            </a:r>
          </a:p>
          <a:p>
            <a:pPr marL="0" indent="0">
              <a:buNone/>
            </a:pPr>
            <a:endParaRPr lang="en-GB" dirty="0"/>
          </a:p>
          <a:p>
            <a:pPr marL="0" indent="0">
              <a:buNone/>
            </a:pPr>
            <a:r>
              <a:rPr lang="en-GB" dirty="0"/>
              <a:t>Soil Compaction: High amounts of soil compaction mean less room for air or water in the soil, impacting water infiltration and drainage, plant root growth, as well as soil microbial communities. </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See the source image">
            <a:extLst>
              <a:ext uri="{FF2B5EF4-FFF2-40B4-BE49-F238E27FC236}">
                <a16:creationId xmlns:a16="http://schemas.microsoft.com/office/drawing/2014/main" id="{1E281A8F-F205-817E-B434-10766447EE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17813" y="0"/>
            <a:ext cx="655478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89556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5B5CF6A-D5B2-DB3C-8757-BA16642DE7D3}"/>
              </a:ext>
            </a:extLst>
          </p:cNvPr>
          <p:cNvPicPr>
            <a:picLocks noChangeAspect="1"/>
          </p:cNvPicPr>
          <p:nvPr/>
        </p:nvPicPr>
        <p:blipFill>
          <a:blip r:embed="rId2"/>
          <a:stretch>
            <a:fillRect/>
          </a:stretch>
        </p:blipFill>
        <p:spPr>
          <a:xfrm>
            <a:off x="2960914" y="0"/>
            <a:ext cx="6270171" cy="6858000"/>
          </a:xfrm>
          <a:prstGeom prst="rect">
            <a:avLst/>
          </a:prstGeom>
        </p:spPr>
      </p:pic>
    </p:spTree>
    <p:extLst>
      <p:ext uri="{BB962C8B-B14F-4D97-AF65-F5344CB8AC3E}">
        <p14:creationId xmlns:p14="http://schemas.microsoft.com/office/powerpoint/2010/main" val="9854334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2A19F5C-BEC6-541F-9516-699F1253C9D3}"/>
              </a:ext>
            </a:extLst>
          </p:cNvPr>
          <p:cNvPicPr>
            <a:picLocks noChangeAspect="1"/>
          </p:cNvPicPr>
          <p:nvPr/>
        </p:nvPicPr>
        <p:blipFill>
          <a:blip r:embed="rId2"/>
          <a:stretch>
            <a:fillRect/>
          </a:stretch>
        </p:blipFill>
        <p:spPr>
          <a:xfrm>
            <a:off x="0" y="0"/>
            <a:ext cx="4496172" cy="6858000"/>
          </a:xfrm>
          <a:prstGeom prst="rect">
            <a:avLst/>
          </a:prstGeom>
        </p:spPr>
      </p:pic>
      <p:pic>
        <p:nvPicPr>
          <p:cNvPr id="5" name="Picture 4">
            <a:extLst>
              <a:ext uri="{FF2B5EF4-FFF2-40B4-BE49-F238E27FC236}">
                <a16:creationId xmlns:a16="http://schemas.microsoft.com/office/drawing/2014/main" id="{405CC157-D212-1824-49FC-6A46CACD5970}"/>
              </a:ext>
            </a:extLst>
          </p:cNvPr>
          <p:cNvPicPr>
            <a:picLocks noChangeAspect="1"/>
          </p:cNvPicPr>
          <p:nvPr/>
        </p:nvPicPr>
        <p:blipFill>
          <a:blip r:embed="rId3"/>
          <a:stretch>
            <a:fillRect/>
          </a:stretch>
        </p:blipFill>
        <p:spPr>
          <a:xfrm>
            <a:off x="4496172" y="0"/>
            <a:ext cx="4825734" cy="6858000"/>
          </a:xfrm>
          <a:prstGeom prst="rect">
            <a:avLst/>
          </a:prstGeom>
        </p:spPr>
      </p:pic>
    </p:spTree>
    <p:extLst>
      <p:ext uri="{BB962C8B-B14F-4D97-AF65-F5344CB8AC3E}">
        <p14:creationId xmlns:p14="http://schemas.microsoft.com/office/powerpoint/2010/main" val="3251392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611" y="452718"/>
            <a:ext cx="9629224" cy="1400530"/>
          </a:xfrm>
        </p:spPr>
        <p:txBody>
          <a:bodyPr/>
          <a:lstStyle/>
          <a:p>
            <a:r>
              <a:rPr lang="en-US" dirty="0"/>
              <a:t>SOIL HEALTH</a:t>
            </a:r>
          </a:p>
        </p:txBody>
      </p:sp>
      <p:sp>
        <p:nvSpPr>
          <p:cNvPr id="4" name="Content Placeholder 3"/>
          <p:cNvSpPr>
            <a:spLocks noGrp="1"/>
          </p:cNvSpPr>
          <p:nvPr>
            <p:ph idx="1"/>
          </p:nvPr>
        </p:nvSpPr>
        <p:spPr>
          <a:xfrm>
            <a:off x="420630" y="1390764"/>
            <a:ext cx="9629224" cy="5185250"/>
          </a:xfrm>
        </p:spPr>
        <p:txBody>
          <a:bodyPr>
            <a:normAutofit/>
          </a:bodyPr>
          <a:lstStyle/>
          <a:p>
            <a:pPr marL="0" indent="0">
              <a:buNone/>
            </a:pPr>
            <a:r>
              <a:rPr lang="en-GB" sz="2400" b="1" dirty="0"/>
              <a:t>Biological Indicators</a:t>
            </a:r>
          </a:p>
          <a:p>
            <a:pPr marL="0" indent="0">
              <a:buNone/>
            </a:pPr>
            <a:r>
              <a:rPr lang="en-GB" dirty="0"/>
              <a:t>Soil Microbial Protein: Measures nitrogen from proteins being broken down in the soil which would then be available for plant uptake.</a:t>
            </a:r>
          </a:p>
          <a:p>
            <a:pPr marL="0" indent="0">
              <a:buNone/>
            </a:pPr>
            <a:endParaRPr lang="en-GB" dirty="0"/>
          </a:p>
          <a:p>
            <a:pPr marL="0" indent="0">
              <a:buNone/>
            </a:pPr>
            <a:r>
              <a:rPr lang="en-GB" dirty="0"/>
              <a:t>Active Carbon: Measures the carbon-containing compounds which are readily broken down by microbes as food. </a:t>
            </a:r>
          </a:p>
          <a:p>
            <a:pPr marL="0" indent="0">
              <a:buNone/>
            </a:pPr>
            <a:endParaRPr lang="en-GB" dirty="0"/>
          </a:p>
          <a:p>
            <a:pPr marL="0" indent="0">
              <a:buNone/>
            </a:pPr>
            <a:r>
              <a:rPr lang="en-GB" dirty="0"/>
              <a:t>OM: Organic matter influences water holding capacity, contains nutrients that can be broken down and made available, and provides food for microbes. </a:t>
            </a:r>
          </a:p>
          <a:p>
            <a:pPr marL="0" indent="0">
              <a:buNone/>
            </a:pPr>
            <a:endParaRPr lang="en-GB" dirty="0"/>
          </a:p>
          <a:p>
            <a:pPr marL="0" indent="0">
              <a:buNone/>
            </a:pPr>
            <a:r>
              <a:rPr lang="en-GB" dirty="0"/>
              <a:t>Respiration: Measures the amount of CO2 produced by microbes which can help indicate soil microbial activity.</a:t>
            </a:r>
          </a:p>
          <a:p>
            <a:pPr marL="0" indent="0">
              <a:buNone/>
            </a:pP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47E2535-6425-5821-3382-CC576FD14BC8}"/>
              </a:ext>
            </a:extLst>
          </p:cNvPr>
          <p:cNvPicPr>
            <a:picLocks noChangeAspect="1"/>
          </p:cNvPicPr>
          <p:nvPr/>
        </p:nvPicPr>
        <p:blipFill>
          <a:blip r:embed="rId2"/>
          <a:stretch>
            <a:fillRect/>
          </a:stretch>
        </p:blipFill>
        <p:spPr>
          <a:xfrm>
            <a:off x="2099255" y="0"/>
            <a:ext cx="7740203" cy="6858000"/>
          </a:xfrm>
          <a:prstGeom prst="rect">
            <a:avLst/>
          </a:prstGeom>
        </p:spPr>
      </p:pic>
    </p:spTree>
    <p:extLst>
      <p:ext uri="{BB962C8B-B14F-4D97-AF65-F5344CB8AC3E}">
        <p14:creationId xmlns:p14="http://schemas.microsoft.com/office/powerpoint/2010/main" val="7261106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1882C6D-89B3-7AB1-F704-F98A3B055F6A}"/>
              </a:ext>
            </a:extLst>
          </p:cNvPr>
          <p:cNvPicPr>
            <a:picLocks noChangeAspect="1"/>
          </p:cNvPicPr>
          <p:nvPr/>
        </p:nvPicPr>
        <p:blipFill>
          <a:blip r:embed="rId2"/>
          <a:stretch>
            <a:fillRect/>
          </a:stretch>
        </p:blipFill>
        <p:spPr>
          <a:xfrm>
            <a:off x="0" y="36106"/>
            <a:ext cx="12192000" cy="6785788"/>
          </a:xfrm>
          <a:prstGeom prst="rect">
            <a:avLst/>
          </a:prstGeom>
        </p:spPr>
      </p:pic>
    </p:spTree>
    <p:extLst>
      <p:ext uri="{BB962C8B-B14F-4D97-AF65-F5344CB8AC3E}">
        <p14:creationId xmlns:p14="http://schemas.microsoft.com/office/powerpoint/2010/main" val="16191474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C9072CE-B198-9F50-0057-D3195A66ABE8}"/>
              </a:ext>
            </a:extLst>
          </p:cNvPr>
          <p:cNvPicPr>
            <a:picLocks noChangeAspect="1"/>
          </p:cNvPicPr>
          <p:nvPr/>
        </p:nvPicPr>
        <p:blipFill>
          <a:blip r:embed="rId2"/>
          <a:stretch>
            <a:fillRect/>
          </a:stretch>
        </p:blipFill>
        <p:spPr>
          <a:xfrm>
            <a:off x="0" y="1687132"/>
            <a:ext cx="6733771" cy="5170868"/>
          </a:xfrm>
          <a:prstGeom prst="rect">
            <a:avLst/>
          </a:prstGeom>
        </p:spPr>
      </p:pic>
      <p:pic>
        <p:nvPicPr>
          <p:cNvPr id="5" name="Picture 4">
            <a:extLst>
              <a:ext uri="{FF2B5EF4-FFF2-40B4-BE49-F238E27FC236}">
                <a16:creationId xmlns:a16="http://schemas.microsoft.com/office/drawing/2014/main" id="{4ED8D6A7-14AA-8CA0-CC93-70671CEB017A}"/>
              </a:ext>
            </a:extLst>
          </p:cNvPr>
          <p:cNvPicPr>
            <a:picLocks noChangeAspect="1"/>
          </p:cNvPicPr>
          <p:nvPr/>
        </p:nvPicPr>
        <p:blipFill>
          <a:blip r:embed="rId3"/>
          <a:stretch>
            <a:fillRect/>
          </a:stretch>
        </p:blipFill>
        <p:spPr>
          <a:xfrm>
            <a:off x="6733770" y="2427669"/>
            <a:ext cx="5458229" cy="4430332"/>
          </a:xfrm>
          <a:prstGeom prst="rect">
            <a:avLst/>
          </a:prstGeom>
        </p:spPr>
      </p:pic>
    </p:spTree>
    <p:extLst>
      <p:ext uri="{BB962C8B-B14F-4D97-AF65-F5344CB8AC3E}">
        <p14:creationId xmlns:p14="http://schemas.microsoft.com/office/powerpoint/2010/main" val="5639307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8654B51-E367-F24D-433E-D06CEEA05419}"/>
              </a:ext>
            </a:extLst>
          </p:cNvPr>
          <p:cNvPicPr>
            <a:picLocks noChangeAspect="1"/>
          </p:cNvPicPr>
          <p:nvPr/>
        </p:nvPicPr>
        <p:blipFill>
          <a:blip r:embed="rId2"/>
          <a:stretch>
            <a:fillRect/>
          </a:stretch>
        </p:blipFill>
        <p:spPr>
          <a:xfrm>
            <a:off x="1020919" y="0"/>
            <a:ext cx="10150162" cy="6858000"/>
          </a:xfrm>
          <a:prstGeom prst="rect">
            <a:avLst/>
          </a:prstGeom>
        </p:spPr>
      </p:pic>
    </p:spTree>
    <p:extLst>
      <p:ext uri="{BB962C8B-B14F-4D97-AF65-F5344CB8AC3E}">
        <p14:creationId xmlns:p14="http://schemas.microsoft.com/office/powerpoint/2010/main" val="2557525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9A8CFCC-D6D3-9F11-7036-2FE4DE610BE3}"/>
              </a:ext>
            </a:extLst>
          </p:cNvPr>
          <p:cNvPicPr>
            <a:picLocks noChangeAspect="1"/>
          </p:cNvPicPr>
          <p:nvPr/>
        </p:nvPicPr>
        <p:blipFill>
          <a:blip r:embed="rId2"/>
          <a:stretch>
            <a:fillRect/>
          </a:stretch>
        </p:blipFill>
        <p:spPr>
          <a:xfrm>
            <a:off x="0" y="609503"/>
            <a:ext cx="12192000" cy="5638994"/>
          </a:xfrm>
          <a:prstGeom prst="rect">
            <a:avLst/>
          </a:prstGeom>
        </p:spPr>
      </p:pic>
    </p:spTree>
    <p:extLst>
      <p:ext uri="{BB962C8B-B14F-4D97-AF65-F5344CB8AC3E}">
        <p14:creationId xmlns:p14="http://schemas.microsoft.com/office/powerpoint/2010/main" val="6980039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WATER TESTING</a:t>
            </a:r>
          </a:p>
        </p:txBody>
      </p:sp>
      <p:sp>
        <p:nvSpPr>
          <p:cNvPr id="5" name="Content Placeholder 4"/>
          <p:cNvSpPr>
            <a:spLocks noGrp="1"/>
          </p:cNvSpPr>
          <p:nvPr>
            <p:ph idx="1"/>
          </p:nvPr>
        </p:nvSpPr>
        <p:spPr/>
        <p:txBody>
          <a:bodyPr>
            <a:normAutofit/>
          </a:bodyPr>
          <a:lstStyle/>
          <a:p>
            <a:pPr marL="0" indent="0">
              <a:buNone/>
            </a:pPr>
            <a:r>
              <a:rPr lang="en-GB" sz="2800" dirty="0">
                <a:hlinkClick r:id="rId3"/>
              </a:rPr>
              <a:t>Water quality tests explained | Wessex Water</a:t>
            </a:r>
            <a:endParaRPr lang="en-US" sz="2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DC80E-73D7-2A71-27B8-FA81E65E7EF2}"/>
              </a:ext>
            </a:extLst>
          </p:cNvPr>
          <p:cNvSpPr>
            <a:spLocks noGrp="1"/>
          </p:cNvSpPr>
          <p:nvPr>
            <p:ph type="title"/>
          </p:nvPr>
        </p:nvSpPr>
        <p:spPr/>
        <p:txBody>
          <a:bodyPr/>
          <a:lstStyle/>
          <a:p>
            <a:r>
              <a:rPr lang="en-GB" dirty="0"/>
              <a:t>WATER TESTS</a:t>
            </a:r>
          </a:p>
        </p:txBody>
      </p:sp>
      <p:sp>
        <p:nvSpPr>
          <p:cNvPr id="3" name="Content Placeholder 2">
            <a:extLst>
              <a:ext uri="{FF2B5EF4-FFF2-40B4-BE49-F238E27FC236}">
                <a16:creationId xmlns:a16="http://schemas.microsoft.com/office/drawing/2014/main" id="{3A24C7DE-56CC-930E-2E86-74A9E3C6ED38}"/>
              </a:ext>
            </a:extLst>
          </p:cNvPr>
          <p:cNvSpPr>
            <a:spLocks noGrp="1"/>
          </p:cNvSpPr>
          <p:nvPr>
            <p:ph idx="1"/>
          </p:nvPr>
        </p:nvSpPr>
        <p:spPr>
          <a:xfrm>
            <a:off x="388757" y="1221026"/>
            <a:ext cx="11388933" cy="5027374"/>
          </a:xfrm>
        </p:spPr>
        <p:txBody>
          <a:bodyPr>
            <a:normAutofit/>
          </a:bodyPr>
          <a:lstStyle/>
          <a:p>
            <a:r>
              <a:rPr lang="en-GB" dirty="0"/>
              <a:t>Bacteria Tests</a:t>
            </a:r>
          </a:p>
          <a:p>
            <a:endParaRPr lang="en-GB" dirty="0"/>
          </a:p>
          <a:p>
            <a:r>
              <a:rPr lang="en-GB" dirty="0"/>
              <a:t>Mineral Tests</a:t>
            </a:r>
          </a:p>
          <a:p>
            <a:endParaRPr lang="en-GB" dirty="0"/>
          </a:p>
          <a:p>
            <a:endParaRPr lang="en-GB" dirty="0"/>
          </a:p>
          <a:p>
            <a:r>
              <a:rPr lang="en-GB" dirty="0"/>
              <a:t>pH Testing</a:t>
            </a:r>
          </a:p>
          <a:p>
            <a:pPr marL="0" indent="0">
              <a:buNone/>
            </a:pPr>
            <a:endParaRPr lang="en-GB" dirty="0"/>
          </a:p>
          <a:p>
            <a:r>
              <a:rPr lang="en-GB" dirty="0"/>
              <a:t>Other Types of Testing</a:t>
            </a:r>
          </a:p>
          <a:p>
            <a:pPr marL="0" indent="0">
              <a:buNone/>
            </a:pPr>
            <a:r>
              <a:rPr lang="en-GB" dirty="0"/>
              <a:t>		conductivity, </a:t>
            </a:r>
            <a:r>
              <a:rPr lang="en-GB" dirty="0" err="1"/>
              <a:t>odor</a:t>
            </a:r>
            <a:r>
              <a:rPr lang="en-GB" dirty="0"/>
              <a:t>, sediment, and turbidity</a:t>
            </a:r>
          </a:p>
        </p:txBody>
      </p:sp>
    </p:spTree>
    <p:extLst>
      <p:ext uri="{BB962C8B-B14F-4D97-AF65-F5344CB8AC3E}">
        <p14:creationId xmlns:p14="http://schemas.microsoft.com/office/powerpoint/2010/main" val="6877560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82E052A-66CE-D854-C739-7044E4A26BE5}"/>
              </a:ext>
            </a:extLst>
          </p:cNvPr>
          <p:cNvPicPr>
            <a:picLocks noChangeAspect="1"/>
          </p:cNvPicPr>
          <p:nvPr/>
        </p:nvPicPr>
        <p:blipFill>
          <a:blip r:embed="rId3"/>
          <a:stretch>
            <a:fillRect/>
          </a:stretch>
        </p:blipFill>
        <p:spPr>
          <a:xfrm>
            <a:off x="0" y="0"/>
            <a:ext cx="5125792" cy="6858000"/>
          </a:xfrm>
          <a:prstGeom prst="rect">
            <a:avLst/>
          </a:prstGeom>
        </p:spPr>
      </p:pic>
      <p:pic>
        <p:nvPicPr>
          <p:cNvPr id="9" name="Picture 8">
            <a:extLst>
              <a:ext uri="{FF2B5EF4-FFF2-40B4-BE49-F238E27FC236}">
                <a16:creationId xmlns:a16="http://schemas.microsoft.com/office/drawing/2014/main" id="{2B6C7232-5680-8A19-17EE-B8A689FD8BFE}"/>
              </a:ext>
            </a:extLst>
          </p:cNvPr>
          <p:cNvPicPr>
            <a:picLocks noChangeAspect="1"/>
          </p:cNvPicPr>
          <p:nvPr/>
        </p:nvPicPr>
        <p:blipFill>
          <a:blip r:embed="rId4"/>
          <a:stretch>
            <a:fillRect/>
          </a:stretch>
        </p:blipFill>
        <p:spPr>
          <a:xfrm>
            <a:off x="6407240" y="0"/>
            <a:ext cx="5854654" cy="6858000"/>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F5B2BDF-F426-B9D4-AA7F-59DF65AA51EC}"/>
              </a:ext>
            </a:extLst>
          </p:cNvPr>
          <p:cNvSpPr>
            <a:spLocks noGrp="1"/>
          </p:cNvSpPr>
          <p:nvPr>
            <p:ph type="title"/>
          </p:nvPr>
        </p:nvSpPr>
        <p:spPr/>
        <p:txBody>
          <a:bodyPr/>
          <a:lstStyle/>
          <a:p>
            <a:r>
              <a:rPr lang="en-GB" dirty="0"/>
              <a:t>FLORA IDENTIFICATION</a:t>
            </a:r>
          </a:p>
        </p:txBody>
      </p:sp>
      <p:pic>
        <p:nvPicPr>
          <p:cNvPr id="10" name="Picture 9">
            <a:extLst>
              <a:ext uri="{FF2B5EF4-FFF2-40B4-BE49-F238E27FC236}">
                <a16:creationId xmlns:a16="http://schemas.microsoft.com/office/drawing/2014/main" id="{2B0D43AF-3F84-3EBD-3148-D231248495BC}"/>
              </a:ext>
            </a:extLst>
          </p:cNvPr>
          <p:cNvPicPr>
            <a:picLocks noChangeAspect="1"/>
          </p:cNvPicPr>
          <p:nvPr/>
        </p:nvPicPr>
        <p:blipFill>
          <a:blip r:embed="rId3"/>
          <a:stretch>
            <a:fillRect/>
          </a:stretch>
        </p:blipFill>
        <p:spPr>
          <a:xfrm>
            <a:off x="0" y="1229932"/>
            <a:ext cx="4362450" cy="5628068"/>
          </a:xfrm>
          <a:prstGeom prst="rect">
            <a:avLst/>
          </a:prstGeom>
        </p:spPr>
      </p:pic>
      <p:pic>
        <p:nvPicPr>
          <p:cNvPr id="11" name="Picture 10">
            <a:extLst>
              <a:ext uri="{FF2B5EF4-FFF2-40B4-BE49-F238E27FC236}">
                <a16:creationId xmlns:a16="http://schemas.microsoft.com/office/drawing/2014/main" id="{CCB38DE3-FE17-ECDF-AE0A-973B2F61A91A}"/>
              </a:ext>
            </a:extLst>
          </p:cNvPr>
          <p:cNvPicPr>
            <a:picLocks noChangeAspect="1"/>
          </p:cNvPicPr>
          <p:nvPr/>
        </p:nvPicPr>
        <p:blipFill>
          <a:blip r:embed="rId4"/>
          <a:stretch>
            <a:fillRect/>
          </a:stretch>
        </p:blipFill>
        <p:spPr>
          <a:xfrm>
            <a:off x="4362450" y="1229930"/>
            <a:ext cx="4362450" cy="5628069"/>
          </a:xfrm>
          <a:prstGeom prst="rect">
            <a:avLst/>
          </a:prstGeom>
        </p:spPr>
      </p:pic>
      <p:pic>
        <p:nvPicPr>
          <p:cNvPr id="12" name="Picture 11">
            <a:extLst>
              <a:ext uri="{FF2B5EF4-FFF2-40B4-BE49-F238E27FC236}">
                <a16:creationId xmlns:a16="http://schemas.microsoft.com/office/drawing/2014/main" id="{2F015790-5A11-60F7-0550-9915FD20F5F3}"/>
              </a:ext>
            </a:extLst>
          </p:cNvPr>
          <p:cNvPicPr>
            <a:picLocks noChangeAspect="1"/>
          </p:cNvPicPr>
          <p:nvPr/>
        </p:nvPicPr>
        <p:blipFill>
          <a:blip r:embed="rId5"/>
          <a:stretch>
            <a:fillRect/>
          </a:stretch>
        </p:blipFill>
        <p:spPr>
          <a:xfrm>
            <a:off x="8724899" y="0"/>
            <a:ext cx="3507159" cy="6858000"/>
          </a:xfrm>
          <a:prstGeom prst="rect">
            <a:avLst/>
          </a:prstGeom>
        </p:spPr>
      </p:pic>
    </p:spTree>
    <p:extLst>
      <p:ext uri="{BB962C8B-B14F-4D97-AF65-F5344CB8AC3E}">
        <p14:creationId xmlns:p14="http://schemas.microsoft.com/office/powerpoint/2010/main" val="21148428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C3FB44D-4C2D-D804-5265-3614F1A194AB}"/>
              </a:ext>
            </a:extLst>
          </p:cNvPr>
          <p:cNvPicPr>
            <a:picLocks noChangeAspect="1"/>
          </p:cNvPicPr>
          <p:nvPr/>
        </p:nvPicPr>
        <p:blipFill>
          <a:blip r:embed="rId3"/>
          <a:stretch>
            <a:fillRect/>
          </a:stretch>
        </p:blipFill>
        <p:spPr>
          <a:xfrm>
            <a:off x="0" y="762000"/>
            <a:ext cx="4362450" cy="6096000"/>
          </a:xfrm>
          <a:prstGeom prst="rect">
            <a:avLst/>
          </a:prstGeom>
        </p:spPr>
      </p:pic>
      <p:pic>
        <p:nvPicPr>
          <p:cNvPr id="5" name="Picture 4">
            <a:extLst>
              <a:ext uri="{FF2B5EF4-FFF2-40B4-BE49-F238E27FC236}">
                <a16:creationId xmlns:a16="http://schemas.microsoft.com/office/drawing/2014/main" id="{D3BF1A0B-CAEC-A7A0-3FC7-823C06022849}"/>
              </a:ext>
            </a:extLst>
          </p:cNvPr>
          <p:cNvPicPr>
            <a:picLocks noChangeAspect="1"/>
          </p:cNvPicPr>
          <p:nvPr/>
        </p:nvPicPr>
        <p:blipFill>
          <a:blip r:embed="rId4"/>
          <a:stretch>
            <a:fillRect/>
          </a:stretch>
        </p:blipFill>
        <p:spPr>
          <a:xfrm>
            <a:off x="4362450" y="762000"/>
            <a:ext cx="4362450" cy="6096000"/>
          </a:xfrm>
          <a:prstGeom prst="rect">
            <a:avLst/>
          </a:prstGeom>
        </p:spPr>
      </p:pic>
      <p:pic>
        <p:nvPicPr>
          <p:cNvPr id="6" name="Picture 5">
            <a:extLst>
              <a:ext uri="{FF2B5EF4-FFF2-40B4-BE49-F238E27FC236}">
                <a16:creationId xmlns:a16="http://schemas.microsoft.com/office/drawing/2014/main" id="{DAD166F9-3169-871B-85D7-46B4B45F3244}"/>
              </a:ext>
            </a:extLst>
          </p:cNvPr>
          <p:cNvPicPr>
            <a:picLocks noChangeAspect="1"/>
          </p:cNvPicPr>
          <p:nvPr/>
        </p:nvPicPr>
        <p:blipFill>
          <a:blip r:embed="rId5"/>
          <a:stretch>
            <a:fillRect/>
          </a:stretch>
        </p:blipFill>
        <p:spPr>
          <a:xfrm>
            <a:off x="8724900" y="0"/>
            <a:ext cx="3467100" cy="6858000"/>
          </a:xfrm>
          <a:prstGeom prst="rect">
            <a:avLst/>
          </a:prstGeom>
        </p:spPr>
      </p:pic>
    </p:spTree>
    <p:extLst>
      <p:ext uri="{BB962C8B-B14F-4D97-AF65-F5344CB8AC3E}">
        <p14:creationId xmlns:p14="http://schemas.microsoft.com/office/powerpoint/2010/main" val="8464747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98AD48B-4DCA-B092-7A34-F3CC55267F3E}"/>
              </a:ext>
            </a:extLst>
          </p:cNvPr>
          <p:cNvPicPr>
            <a:picLocks noChangeAspect="1"/>
          </p:cNvPicPr>
          <p:nvPr/>
        </p:nvPicPr>
        <p:blipFill>
          <a:blip r:embed="rId2"/>
          <a:stretch>
            <a:fillRect/>
          </a:stretch>
        </p:blipFill>
        <p:spPr>
          <a:xfrm>
            <a:off x="0" y="762000"/>
            <a:ext cx="4362450" cy="6096000"/>
          </a:xfrm>
          <a:prstGeom prst="rect">
            <a:avLst/>
          </a:prstGeom>
        </p:spPr>
      </p:pic>
      <p:pic>
        <p:nvPicPr>
          <p:cNvPr id="5" name="Picture 4">
            <a:extLst>
              <a:ext uri="{FF2B5EF4-FFF2-40B4-BE49-F238E27FC236}">
                <a16:creationId xmlns:a16="http://schemas.microsoft.com/office/drawing/2014/main" id="{A3AF9CA3-BE4D-4126-ED6B-083A85EC494B}"/>
              </a:ext>
            </a:extLst>
          </p:cNvPr>
          <p:cNvPicPr>
            <a:picLocks noChangeAspect="1"/>
          </p:cNvPicPr>
          <p:nvPr/>
        </p:nvPicPr>
        <p:blipFill>
          <a:blip r:embed="rId3"/>
          <a:stretch>
            <a:fillRect/>
          </a:stretch>
        </p:blipFill>
        <p:spPr>
          <a:xfrm>
            <a:off x="4369738" y="0"/>
            <a:ext cx="7822262" cy="6847590"/>
          </a:xfrm>
          <a:prstGeom prst="rect">
            <a:avLst/>
          </a:prstGeom>
        </p:spPr>
      </p:pic>
    </p:spTree>
    <p:extLst>
      <p:ext uri="{BB962C8B-B14F-4D97-AF65-F5344CB8AC3E}">
        <p14:creationId xmlns:p14="http://schemas.microsoft.com/office/powerpoint/2010/main" val="22359098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usiness Strategy">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Business plan presentation (Ion green design, widescreen).potx" id="{866C028E-10C7-4672-8238-17D4366C073A}" vid="{2A820B7E-5093-43C8-ABD0-FF5B957D5E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plan presentation (Ion green design, widescreen)</Template>
  <TotalTime>0</TotalTime>
  <Words>2223</Words>
  <Application>Microsoft Office PowerPoint</Application>
  <PresentationFormat>Widescreen</PresentationFormat>
  <Paragraphs>139</Paragraphs>
  <Slides>24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Century Gothic</vt:lpstr>
      <vt:lpstr>Wingdings 3</vt:lpstr>
      <vt:lpstr>Business Strategy</vt:lpstr>
      <vt:lpstr>SOIL/WATER/FLORA &amp; FAUNA</vt:lpstr>
      <vt:lpstr>SELECT AREA / MAP</vt:lpstr>
      <vt:lpstr>SAMPLES</vt:lpstr>
      <vt:lpstr>SOIL PROFILE</vt:lpstr>
      <vt:lpstr>SOIL HEALTH</vt:lpstr>
      <vt:lpstr>PowerPoint Presentation</vt:lpstr>
      <vt:lpstr>PowerPoint Presentation</vt:lpstr>
      <vt:lpstr>PowerPoint Presentation</vt:lpstr>
      <vt:lpstr>SOIL HEALTH</vt:lpstr>
      <vt:lpstr>PowerPoint Presentation</vt:lpstr>
      <vt:lpstr>PowerPoint Presentation</vt:lpstr>
      <vt:lpstr>PowerPoint Presentation</vt:lpstr>
      <vt:lpstr>SOIL HEALTH</vt:lpstr>
      <vt:lpstr>PowerPoint Presentation</vt:lpstr>
      <vt:lpstr>PowerPoint Presentation</vt:lpstr>
      <vt:lpstr>PowerPoint Presentation</vt:lpstr>
      <vt:lpstr>PowerPoint Presentation</vt:lpstr>
      <vt:lpstr>PowerPoint Presentation</vt:lpstr>
      <vt:lpstr>WATER TESTING</vt:lpstr>
      <vt:lpstr>WATER TESTS</vt:lpstr>
      <vt:lpstr>PowerPoint Presentation</vt:lpstr>
      <vt:lpstr>FLORA IDENTIFICATION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SOIL TESTING</dc:title>
  <dc:creator>Michael Goodfellow-Smith</dc:creator>
  <cp:lastModifiedBy>Michael Goodfellow-Smith</cp:lastModifiedBy>
  <cp:revision>2</cp:revision>
  <cp:lastPrinted>2012-08-15T21:38:02Z</cp:lastPrinted>
  <dcterms:created xsi:type="dcterms:W3CDTF">2022-11-07T16:27:54Z</dcterms:created>
  <dcterms:modified xsi:type="dcterms:W3CDTF">2022-11-09T15:08:35Z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