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8"/>
  </p:notesMasterIdLst>
  <p:sldIdLst>
    <p:sldId id="256" r:id="rId2"/>
    <p:sldId id="257" r:id="rId3"/>
    <p:sldId id="317" r:id="rId4"/>
    <p:sldId id="316" r:id="rId5"/>
    <p:sldId id="318" r:id="rId6"/>
    <p:sldId id="319" r:id="rId7"/>
    <p:sldId id="347" r:id="rId8"/>
    <p:sldId id="348" r:id="rId9"/>
    <p:sldId id="349" r:id="rId10"/>
    <p:sldId id="320" r:id="rId11"/>
    <p:sldId id="321" r:id="rId12"/>
    <p:sldId id="322" r:id="rId13"/>
    <p:sldId id="323" r:id="rId14"/>
    <p:sldId id="324" r:id="rId15"/>
    <p:sldId id="325" r:id="rId16"/>
    <p:sldId id="331" r:id="rId17"/>
    <p:sldId id="334" r:id="rId18"/>
    <p:sldId id="333" r:id="rId19"/>
    <p:sldId id="335" r:id="rId20"/>
    <p:sldId id="332" r:id="rId21"/>
    <p:sldId id="344" r:id="rId22"/>
    <p:sldId id="326" r:id="rId23"/>
    <p:sldId id="327" r:id="rId24"/>
    <p:sldId id="346" r:id="rId25"/>
    <p:sldId id="270" r:id="rId26"/>
    <p:sldId id="272"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63AE461-A464-4AA5-A750-0B4F54E93EA1}" type="datetimeFigureOut">
              <a:rPr lang="nl-NL" smtClean="0"/>
              <a:pPr/>
              <a:t>30-7-2017</a:t>
            </a:fld>
            <a:endParaRPr lang="nl-NL"/>
          </a:p>
        </p:txBody>
      </p:sp>
      <p:sp>
        <p:nvSpPr>
          <p:cNvPr id="4" name="Tijdelijke aanduiding voor dia-afbeelding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056ED8-EE14-4EAE-AEB8-ED25372451D2}" type="slidenum">
              <a:rPr lang="nl-NL" smtClean="0"/>
              <a:pPr/>
              <a:t>‹#›</a:t>
            </a:fld>
            <a:endParaRPr lang="nl-NL"/>
          </a:p>
        </p:txBody>
      </p:sp>
    </p:spTree>
    <p:extLst>
      <p:ext uri="{BB962C8B-B14F-4D97-AF65-F5344CB8AC3E}">
        <p14:creationId xmlns:p14="http://schemas.microsoft.com/office/powerpoint/2010/main" val="18780039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CFB13ED-059F-4759-94A0-1E5969775D7E}" type="datetimeFigureOut">
              <a:rPr lang="en-GB" smtClean="0"/>
              <a:pPr/>
              <a:t>30/07/2017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F8A10-4287-4BE8-ACD7-B40DB3D6C2A8}" type="slidenum">
              <a:rPr lang="en-GB" smtClean="0"/>
              <a:pPr/>
              <a:t>‹#›</a:t>
            </a:fld>
            <a:endParaRPr lang="en-GB"/>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CFB13ED-059F-4759-94A0-1E5969775D7E}" type="datetimeFigureOut">
              <a:rPr lang="en-GB" smtClean="0"/>
              <a:pPr/>
              <a:t>30/07/2017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F8A10-4287-4BE8-ACD7-B40DB3D6C2A8}"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FB13ED-059F-4759-94A0-1E5969775D7E}" type="datetimeFigureOut">
              <a:rPr lang="en-GB" smtClean="0"/>
              <a:pPr/>
              <a:t>30/07/2017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F8A10-4287-4BE8-ACD7-B40DB3D6C2A8}" type="slidenum">
              <a:rPr lang="en-GB" smtClean="0"/>
              <a:pPr/>
              <a:t>‹#›</a:t>
            </a:fld>
            <a:endParaRPr lang="en-GB"/>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CFB13ED-059F-4759-94A0-1E5969775D7E}" type="datetimeFigureOut">
              <a:rPr lang="en-GB" smtClean="0"/>
              <a:pPr/>
              <a:t>30/07/2017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2F8A10-4287-4BE8-ACD7-B40DB3D6C2A8}"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CFB13ED-059F-4759-94A0-1E5969775D7E}" type="datetimeFigureOut">
              <a:rPr lang="en-GB" smtClean="0"/>
              <a:pPr/>
              <a:t>30/07/2017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F2F8A10-4287-4BE8-ACD7-B40DB3D6C2A8}" type="slidenum">
              <a:rPr lang="en-GB" smtClean="0"/>
              <a:pPr/>
              <a:t>‹#›</a:t>
            </a:fld>
            <a:endParaRPr lang="en-GB"/>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CFB13ED-059F-4759-94A0-1E5969775D7E}" type="datetimeFigureOut">
              <a:rPr lang="en-GB" smtClean="0"/>
              <a:pPr/>
              <a:t>30/07/2017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F2F8A10-4287-4BE8-ACD7-B40DB3D6C2A8}"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FB13ED-059F-4759-94A0-1E5969775D7E}" type="datetimeFigureOut">
              <a:rPr lang="en-GB" smtClean="0"/>
              <a:pPr/>
              <a:t>30/07/2017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F2F8A10-4287-4BE8-ACD7-B40DB3D6C2A8}"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FB13ED-059F-4759-94A0-1E5969775D7E}" type="datetimeFigureOut">
              <a:rPr lang="en-GB" smtClean="0"/>
              <a:pPr/>
              <a:t>30/07/2017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2F8A10-4287-4BE8-ACD7-B40DB3D6C2A8}" type="slidenum">
              <a:rPr lang="en-GB" smtClean="0"/>
              <a:pPr/>
              <a:t>‹#›</a:t>
            </a:fld>
            <a:endParaRPr lang="en-GB"/>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FB13ED-059F-4759-94A0-1E5969775D7E}" type="datetimeFigureOut">
              <a:rPr lang="en-GB" smtClean="0"/>
              <a:pPr/>
              <a:t>30/07/2017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2F8A10-4287-4BE8-ACD7-B40DB3D6C2A8}"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CFB13ED-059F-4759-94A0-1E5969775D7E}" type="datetimeFigureOut">
              <a:rPr lang="en-GB" smtClean="0"/>
              <a:pPr/>
              <a:t>30/07/2017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F8A10-4287-4BE8-ACD7-B40DB3D6C2A8}"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FB13ED-059F-4759-94A0-1E5969775D7E}" type="datetimeFigureOut">
              <a:rPr lang="en-GB" smtClean="0"/>
              <a:pPr/>
              <a:t>30/07/2017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F8A10-4287-4BE8-ACD7-B40DB3D6C2A8}"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9CFB13ED-059F-4759-94A0-1E5969775D7E}" type="datetimeFigureOut">
              <a:rPr lang="en-GB" smtClean="0"/>
              <a:pPr/>
              <a:t>30/07/2017</a:t>
            </a:fld>
            <a:endParaRPr lang="en-GB"/>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GB"/>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5F2F8A10-4287-4BE8-ACD7-B40DB3D6C2A8}"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hyperlink" Target="http://www.wlmht.nhs.uk/wp-content/uploads/2015/08/London-Mental-Health-Fact-Book-Cavendish-Square-Group.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ubtitle 8"/>
          <p:cNvSpPr>
            <a:spLocks noGrp="1"/>
          </p:cNvSpPr>
          <p:nvPr>
            <p:ph type="subTitle" idx="1"/>
          </p:nvPr>
        </p:nvSpPr>
        <p:spPr/>
        <p:txBody>
          <a:bodyPr/>
          <a:lstStyle/>
          <a:p>
            <a:r>
              <a:rPr lang="en-US" dirty="0"/>
              <a:t>MANAGING MENTAL HEALTH AND LEARNING </a:t>
            </a:r>
            <a:r>
              <a:rPr lang="en-US" dirty="0" smtClean="0"/>
              <a:t>DIFFICULTIES</a:t>
            </a:r>
          </a:p>
          <a:p>
            <a:pPr algn="ctr"/>
            <a:r>
              <a:rPr lang="en-US" dirty="0" smtClean="0"/>
              <a:t>WK 6</a:t>
            </a:r>
            <a:endParaRPr lang="en-GB" dirty="0"/>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31932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Contents </a:t>
            </a:r>
            <a:endParaRPr lang="en-GB" dirty="0"/>
          </a:p>
        </p:txBody>
      </p:sp>
      <p:sp>
        <p:nvSpPr>
          <p:cNvPr id="3" name="Content Placeholder 2"/>
          <p:cNvSpPr>
            <a:spLocks noGrp="1"/>
          </p:cNvSpPr>
          <p:nvPr>
            <p:ph idx="1"/>
          </p:nvPr>
        </p:nvSpPr>
        <p:spPr>
          <a:xfrm>
            <a:off x="457200" y="1600200"/>
            <a:ext cx="8229600" cy="3989040"/>
          </a:xfrm>
        </p:spPr>
        <p:txBody>
          <a:bodyPr>
            <a:normAutofit/>
          </a:bodyPr>
          <a:lstStyle/>
          <a:p>
            <a:pPr lvl="1"/>
            <a:r>
              <a:rPr lang="nl-NL" sz="2600" dirty="0" smtClean="0"/>
              <a:t>Essay </a:t>
            </a:r>
            <a:r>
              <a:rPr lang="nl-NL" sz="2600" dirty="0" err="1" smtClean="0"/>
              <a:t>guidelines</a:t>
            </a:r>
            <a:endParaRPr lang="nl-NL" sz="2600" dirty="0" smtClean="0"/>
          </a:p>
          <a:p>
            <a:pPr lvl="1"/>
            <a:endParaRPr lang="nl-NL" sz="2600" dirty="0" smtClean="0"/>
          </a:p>
          <a:p>
            <a:pPr lvl="1"/>
            <a:r>
              <a:rPr lang="en-US" sz="2800" dirty="0" smtClean="0"/>
              <a:t>No </a:t>
            </a:r>
            <a:r>
              <a:rPr lang="en-US" sz="2800" dirty="0" smtClean="0"/>
              <a:t>Health without Mental Health UK Strategy 2011</a:t>
            </a:r>
          </a:p>
          <a:p>
            <a:pPr lvl="1"/>
            <a:r>
              <a:rPr lang="en-US" sz="2800" dirty="0" smtClean="0"/>
              <a:t>The Case for Change for Mental Health in London - 2011</a:t>
            </a:r>
            <a:endParaRPr lang="nl-NL" sz="2600" dirty="0" smtClean="0"/>
          </a:p>
          <a:p>
            <a:pPr lvl="1"/>
            <a:endParaRPr lang="nl-NL" sz="2600" dirty="0" smtClean="0"/>
          </a:p>
        </p:txBody>
      </p:sp>
      <p:pic>
        <p:nvPicPr>
          <p:cNvPr id="5"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51894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p:cNvPicPr/>
          <p:nvPr/>
        </p:nvPicPr>
        <p:blipFill>
          <a:blip r:embed="rId2" cstate="print"/>
          <a:srcRect/>
          <a:stretch>
            <a:fillRect/>
          </a:stretch>
        </p:blipFill>
        <p:spPr bwMode="auto">
          <a:xfrm>
            <a:off x="539552" y="1772816"/>
            <a:ext cx="7272808" cy="4680520"/>
          </a:xfrm>
          <a:prstGeom prst="rect">
            <a:avLst/>
          </a:prstGeom>
          <a:noFill/>
          <a:ln w="9525">
            <a:noFill/>
            <a:miter lim="800000"/>
            <a:headEnd/>
            <a:tailEnd/>
          </a:ln>
        </p:spPr>
      </p:pic>
      <p:sp>
        <p:nvSpPr>
          <p:cNvPr id="2" name="Title 1"/>
          <p:cNvSpPr>
            <a:spLocks noGrp="1"/>
          </p:cNvSpPr>
          <p:nvPr>
            <p:ph type="title"/>
          </p:nvPr>
        </p:nvSpPr>
        <p:spPr/>
        <p:txBody>
          <a:bodyPr/>
          <a:lstStyle/>
          <a:p>
            <a:r>
              <a:rPr lang="en-GB" dirty="0" smtClean="0"/>
              <a:t>1948</a:t>
            </a:r>
            <a:endParaRPr lang="en-GB" dirty="0"/>
          </a:p>
        </p:txBody>
      </p:sp>
      <p:sp>
        <p:nvSpPr>
          <p:cNvPr id="3" name="Content Placeholder 2"/>
          <p:cNvSpPr>
            <a:spLocks noGrp="1"/>
          </p:cNvSpPr>
          <p:nvPr>
            <p:ph idx="1"/>
          </p:nvPr>
        </p:nvSpPr>
        <p:spPr/>
        <p:txBody>
          <a:bodyPr/>
          <a:lstStyle/>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pPr algn="ctr"/>
            <a:r>
              <a:rPr lang="en-US" dirty="0" smtClean="0"/>
              <a:t>No Health without Mental Health UK strategy 2011</a:t>
            </a:r>
            <a:endParaRPr lang="nl-NL" dirty="0"/>
          </a:p>
        </p:txBody>
      </p:sp>
      <p:sp>
        <p:nvSpPr>
          <p:cNvPr id="3" name="Tijdelijke aanduiding voor inhoud 2"/>
          <p:cNvSpPr>
            <a:spLocks noGrp="1"/>
          </p:cNvSpPr>
          <p:nvPr>
            <p:ph idx="1"/>
          </p:nvPr>
        </p:nvSpPr>
        <p:spPr/>
        <p:txBody>
          <a:bodyPr/>
          <a:lstStyle/>
          <a:p>
            <a:r>
              <a:rPr lang="en-US" dirty="0" smtClean="0"/>
              <a:t>The strategy seeks to improve mental health in general and more specifically to promote recovery and improve the outcomes and experience of services </a:t>
            </a:r>
          </a:p>
          <a:p>
            <a:r>
              <a:rPr lang="en-US" dirty="0" smtClean="0"/>
              <a:t>The importance of the wider determinants of health e.g. employment, housing and debt and the physical health of those with a long term mental health condition are central to improve health of </a:t>
            </a:r>
            <a:r>
              <a:rPr lang="en-US" dirty="0" err="1" smtClean="0"/>
              <a:t>indviduals</a:t>
            </a:r>
            <a:endParaRPr lang="en-US" dirty="0" smtClean="0"/>
          </a:p>
          <a:p>
            <a:r>
              <a:rPr lang="en-US" dirty="0" smtClean="0"/>
              <a:t>The drive to build services around the individual, their family and friends, with possibilities for the use of personal budgets to buy services from a range of sources</a:t>
            </a:r>
            <a:endParaRPr lang="nl-NL"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sp>
        <p:nvSpPr>
          <p:cNvPr id="3" name="Tijdelijke aanduiding voor inhoud 2"/>
          <p:cNvSpPr>
            <a:spLocks noGrp="1"/>
          </p:cNvSpPr>
          <p:nvPr>
            <p:ph idx="1"/>
          </p:nvPr>
        </p:nvSpPr>
        <p:spPr/>
        <p:txBody>
          <a:bodyPr>
            <a:normAutofit fontScale="92500" lnSpcReduction="20000"/>
          </a:bodyPr>
          <a:lstStyle/>
          <a:p>
            <a:r>
              <a:rPr lang="en-US" dirty="0" smtClean="0"/>
              <a:t>Fewer people will suffer from stigma and discrimination by improving public and professional attitudes and reducing the </a:t>
            </a:r>
            <a:r>
              <a:rPr lang="en-US" dirty="0" err="1" smtClean="0"/>
              <a:t>institutionalised</a:t>
            </a:r>
            <a:r>
              <a:rPr lang="en-US" dirty="0" smtClean="0"/>
              <a:t> discrimination inherent in many </a:t>
            </a:r>
            <a:r>
              <a:rPr lang="en-US" dirty="0" err="1" smtClean="0"/>
              <a:t>organisations</a:t>
            </a:r>
            <a:r>
              <a:rPr lang="en-US" dirty="0" smtClean="0"/>
              <a:t>,</a:t>
            </a:r>
          </a:p>
          <a:p>
            <a:r>
              <a:rPr lang="en-US" dirty="0" smtClean="0"/>
              <a:t>Services should be designed around the needs of individuals, ensuring appropriate, effective transition between services when necessary, without age-based, professional or </a:t>
            </a:r>
            <a:r>
              <a:rPr lang="en-US" dirty="0" err="1" smtClean="0"/>
              <a:t>organisational</a:t>
            </a:r>
            <a:r>
              <a:rPr lang="en-US" dirty="0" smtClean="0"/>
              <a:t> barriers and attitudes getting in the way; </a:t>
            </a:r>
          </a:p>
          <a:p>
            <a:r>
              <a:rPr lang="en-US" dirty="0" smtClean="0"/>
              <a:t>Promoting mental health across the life course; </a:t>
            </a:r>
          </a:p>
          <a:p>
            <a:r>
              <a:rPr lang="en-US" dirty="0" smtClean="0"/>
              <a:t>Improved services will result in fewer people suffering harm from the care and support they receive</a:t>
            </a:r>
          </a:p>
          <a:p>
            <a:r>
              <a:rPr lang="en-US" dirty="0" smtClean="0"/>
              <a:t>Wherever possible, services should listen to and involve </a:t>
            </a:r>
            <a:r>
              <a:rPr lang="en-US" dirty="0" err="1" smtClean="0"/>
              <a:t>carers</a:t>
            </a:r>
            <a:r>
              <a:rPr lang="en-US" dirty="0" smtClean="0"/>
              <a:t> and others with a valid interest and provide them with information about the patient’s care, to ensure that ‘confidentiality’ does not become an obstacle to delivering safe services;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Mental Health </a:t>
            </a:r>
            <a:r>
              <a:rPr lang="nl-NL" dirty="0" err="1" smtClean="0"/>
              <a:t>figures</a:t>
            </a:r>
            <a:r>
              <a:rPr lang="nl-NL" dirty="0" smtClean="0"/>
              <a:t> - London</a:t>
            </a:r>
            <a:endParaRPr lang="nl-NL" dirty="0"/>
          </a:p>
        </p:txBody>
      </p:sp>
      <p:pic>
        <p:nvPicPr>
          <p:cNvPr id="3074" name="Picture 2"/>
          <p:cNvPicPr>
            <a:picLocks noGrp="1" noChangeAspect="1" noChangeArrowheads="1"/>
          </p:cNvPicPr>
          <p:nvPr>
            <p:ph idx="1"/>
          </p:nvPr>
        </p:nvPicPr>
        <p:blipFill>
          <a:blip r:embed="rId2" cstate="print"/>
          <a:srcRect/>
          <a:stretch>
            <a:fillRect/>
          </a:stretch>
        </p:blipFill>
        <p:spPr bwMode="auto">
          <a:xfrm>
            <a:off x="1043608" y="1600200"/>
            <a:ext cx="6696743" cy="4876800"/>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cstate="print"/>
          <a:srcRect/>
          <a:stretch>
            <a:fillRect/>
          </a:stretch>
        </p:blipFill>
        <p:spPr bwMode="auto">
          <a:xfrm>
            <a:off x="1115616" y="764704"/>
            <a:ext cx="6840760" cy="5712296"/>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cstate="print"/>
          <a:srcRect/>
          <a:stretch>
            <a:fillRect/>
          </a:stretch>
        </p:blipFill>
        <p:spPr bwMode="auto">
          <a:xfrm>
            <a:off x="971600" y="764704"/>
            <a:ext cx="7128792" cy="5712296"/>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cstate="print"/>
          <a:srcRect/>
          <a:stretch>
            <a:fillRect/>
          </a:stretch>
        </p:blipFill>
        <p:spPr bwMode="auto">
          <a:xfrm>
            <a:off x="899592" y="404664"/>
            <a:ext cx="7344816" cy="6072336"/>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pPr algn="ctr"/>
            <a:r>
              <a:rPr lang="en-US" dirty="0" smtClean="0"/>
              <a:t>Project: The Case for Change for Mental Health in London - 2011</a:t>
            </a:r>
            <a:endParaRPr lang="nl-NL" dirty="0"/>
          </a:p>
        </p:txBody>
      </p:sp>
      <p:sp>
        <p:nvSpPr>
          <p:cNvPr id="3" name="Tijdelijke aanduiding voor inhoud 2"/>
          <p:cNvSpPr>
            <a:spLocks noGrp="1"/>
          </p:cNvSpPr>
          <p:nvPr>
            <p:ph idx="1"/>
          </p:nvPr>
        </p:nvSpPr>
        <p:spPr/>
        <p:txBody>
          <a:bodyPr/>
          <a:lstStyle/>
          <a:p>
            <a:pPr>
              <a:buNone/>
            </a:pPr>
            <a:r>
              <a:rPr lang="en-US" dirty="0" smtClean="0"/>
              <a:t>A wide range of interested parties to provide input</a:t>
            </a:r>
          </a:p>
          <a:p>
            <a:r>
              <a:rPr lang="en-US" dirty="0" smtClean="0"/>
              <a:t>Services users</a:t>
            </a:r>
          </a:p>
          <a:p>
            <a:r>
              <a:rPr lang="en-US" dirty="0" smtClean="0"/>
              <a:t>Relatives</a:t>
            </a:r>
          </a:p>
          <a:p>
            <a:r>
              <a:rPr lang="en-US" dirty="0" smtClean="0"/>
              <a:t>Friends </a:t>
            </a:r>
          </a:p>
          <a:p>
            <a:r>
              <a:rPr lang="en-US" dirty="0" err="1" smtClean="0"/>
              <a:t>Carers</a:t>
            </a:r>
            <a:endParaRPr lang="en-US" dirty="0" smtClean="0"/>
          </a:p>
          <a:p>
            <a:r>
              <a:rPr lang="en-US" dirty="0" smtClean="0"/>
              <a:t>A range of clinicians </a:t>
            </a:r>
          </a:p>
          <a:p>
            <a:r>
              <a:rPr lang="en-US" dirty="0" smtClean="0"/>
              <a:t>A range of service providers</a:t>
            </a:r>
          </a:p>
          <a:p>
            <a:r>
              <a:rPr lang="en-US" dirty="0" smtClean="0"/>
              <a:t>Academics</a:t>
            </a:r>
          </a:p>
          <a:p>
            <a:r>
              <a:rPr lang="en-US" dirty="0" smtClean="0"/>
              <a:t>Commissioners</a:t>
            </a:r>
            <a:endParaRPr lang="nl-NL"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sp>
        <p:nvSpPr>
          <p:cNvPr id="3" name="Tijdelijke aanduiding voor inhoud 2"/>
          <p:cNvSpPr>
            <a:spLocks noGrp="1"/>
          </p:cNvSpPr>
          <p:nvPr>
            <p:ph idx="1"/>
          </p:nvPr>
        </p:nvSpPr>
        <p:spPr/>
        <p:txBody>
          <a:bodyPr>
            <a:normAutofit fontScale="92500" lnSpcReduction="20000"/>
          </a:bodyPr>
          <a:lstStyle/>
          <a:p>
            <a:r>
              <a:rPr lang="en-US" dirty="0" smtClean="0"/>
              <a:t>Consultations identified two aspects of current services for review </a:t>
            </a:r>
          </a:p>
          <a:p>
            <a:pPr lvl="1">
              <a:buFont typeface="Courier New" pitchFamily="49" charset="0"/>
              <a:buChar char="o"/>
            </a:pPr>
            <a:r>
              <a:rPr lang="en-US" dirty="0" smtClean="0"/>
              <a:t>services for people experiencing crisis (today’s focus)</a:t>
            </a:r>
          </a:p>
          <a:p>
            <a:pPr lvl="1">
              <a:buFont typeface="Courier New" pitchFamily="49" charset="0"/>
              <a:buChar char="o"/>
            </a:pPr>
            <a:r>
              <a:rPr lang="en-US" dirty="0" smtClean="0"/>
              <a:t>Services for people with a long term mental health condition</a:t>
            </a:r>
          </a:p>
          <a:p>
            <a:endParaRPr lang="en-US" dirty="0" smtClean="0"/>
          </a:p>
          <a:p>
            <a:r>
              <a:rPr lang="en-US" dirty="0" smtClean="0"/>
              <a:t>Improvements in services for those with a long term condition should lead to less need to use crisis services. </a:t>
            </a:r>
          </a:p>
          <a:p>
            <a:r>
              <a:rPr lang="en-US" dirty="0" smtClean="0"/>
              <a:t>Effective crisis services should point people to effective long term services where necessary once the crisis has been resolved. </a:t>
            </a:r>
          </a:p>
          <a:p>
            <a:r>
              <a:rPr lang="en-US" dirty="0" smtClean="0"/>
              <a:t>Crisis services operate within community as well as hospital settings and need to be able to effectively connect with the range of services considered in the long term conditions model.</a:t>
            </a:r>
          </a:p>
          <a:p>
            <a:r>
              <a:rPr lang="en-US" dirty="0" smtClean="0"/>
              <a:t>Actions  need to refocus on existing services and those who work in them rather than creating additional services and interfaces</a:t>
            </a:r>
            <a:endParaRPr lang="nl-NL"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Aims</a:t>
            </a:r>
            <a:endParaRPr lang="nl-NL" dirty="0"/>
          </a:p>
        </p:txBody>
      </p:sp>
      <p:sp>
        <p:nvSpPr>
          <p:cNvPr id="3" name="Tijdelijke aanduiding voor inhoud 2"/>
          <p:cNvSpPr>
            <a:spLocks noGrp="1"/>
          </p:cNvSpPr>
          <p:nvPr>
            <p:ph idx="1"/>
          </p:nvPr>
        </p:nvSpPr>
        <p:spPr/>
        <p:txBody>
          <a:bodyPr>
            <a:normAutofit fontScale="85000" lnSpcReduction="10000"/>
          </a:bodyPr>
          <a:lstStyle/>
          <a:p>
            <a:r>
              <a:rPr lang="en-US" dirty="0" smtClean="0"/>
              <a:t>improve communication between primary and secondary care, the voluntary and community sector, commissioning and local authorities </a:t>
            </a:r>
          </a:p>
          <a:p>
            <a:r>
              <a:rPr lang="en-US" dirty="0" smtClean="0"/>
              <a:t>support and involve family, friends and </a:t>
            </a:r>
            <a:r>
              <a:rPr lang="en-US" dirty="0" err="1" smtClean="0"/>
              <a:t>carers</a:t>
            </a:r>
            <a:r>
              <a:rPr lang="en-US" dirty="0" smtClean="0"/>
              <a:t> where appropriate </a:t>
            </a:r>
          </a:p>
          <a:p>
            <a:r>
              <a:rPr lang="en-US" dirty="0" smtClean="0"/>
              <a:t>reduce stigma as more people using services will receive the support they need in non-</a:t>
            </a:r>
            <a:r>
              <a:rPr lang="en-US" dirty="0" err="1" smtClean="0"/>
              <a:t>stigmatising</a:t>
            </a:r>
            <a:r>
              <a:rPr lang="en-US" dirty="0" smtClean="0"/>
              <a:t> settings </a:t>
            </a:r>
          </a:p>
          <a:p>
            <a:r>
              <a:rPr lang="en-US" dirty="0" smtClean="0"/>
              <a:t>ensure that physical health needs are properly assessed and addressed by all services </a:t>
            </a:r>
          </a:p>
          <a:p>
            <a:r>
              <a:rPr lang="en-US" dirty="0" smtClean="0"/>
              <a:t>promote a </a:t>
            </a:r>
            <a:r>
              <a:rPr lang="en-US" dirty="0" err="1" smtClean="0"/>
              <a:t>personalised</a:t>
            </a:r>
            <a:r>
              <a:rPr lang="en-US" dirty="0" smtClean="0"/>
              <a:t> recovery approach supported by appropriate services and an appropriate workforce </a:t>
            </a:r>
          </a:p>
          <a:p>
            <a:r>
              <a:rPr lang="en-US" dirty="0" smtClean="0"/>
              <a:t>promote the routine use of outcome measures </a:t>
            </a:r>
          </a:p>
          <a:p>
            <a:r>
              <a:rPr lang="en-US" dirty="0" smtClean="0"/>
              <a:t>contribute to the delivery of the government’s mental health strategy seeking to improve health, social and public health outcomes for individuals including those using services. </a:t>
            </a:r>
          </a:p>
          <a:p>
            <a:r>
              <a:rPr lang="en-US" dirty="0" smtClean="0"/>
              <a:t>contribute to Quality Innovation Productivity &amp; Prevention (QIPP) plans for mental health</a:t>
            </a:r>
            <a:endParaRPr lang="nl-NL"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Crisis</a:t>
            </a:r>
            <a:endParaRPr lang="nl-NL" dirty="0"/>
          </a:p>
        </p:txBody>
      </p:sp>
      <p:sp>
        <p:nvSpPr>
          <p:cNvPr id="3" name="Tijdelijke aanduiding voor inhoud 2"/>
          <p:cNvSpPr>
            <a:spLocks noGrp="1"/>
          </p:cNvSpPr>
          <p:nvPr>
            <p:ph idx="1"/>
          </p:nvPr>
        </p:nvSpPr>
        <p:spPr/>
        <p:txBody>
          <a:bodyPr/>
          <a:lstStyle/>
          <a:p>
            <a:r>
              <a:rPr lang="en-US" i="1" dirty="0" smtClean="0"/>
              <a:t>Adults who are experiencing a period of acute psychological distress, associated with a mental health problem (which may or may not have been given a formal diagnosis). The crisis may be a sudden deterioration of an existing mental health problem or they may be experiencing mental health problems for the first time. They need immediate treatment and/or care and/or support in order to prevent further damage to their mental wellbeing.</a:t>
            </a:r>
            <a:endParaRPr lang="nl-NL" i="1"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Some</a:t>
            </a:r>
            <a:r>
              <a:rPr lang="nl-NL" dirty="0" smtClean="0"/>
              <a:t> </a:t>
            </a:r>
            <a:r>
              <a:rPr lang="nl-NL" dirty="0" err="1" smtClean="0"/>
              <a:t>facts</a:t>
            </a:r>
            <a:endParaRPr lang="nl-NL" dirty="0"/>
          </a:p>
        </p:txBody>
      </p:sp>
      <p:sp>
        <p:nvSpPr>
          <p:cNvPr id="3" name="Tijdelijke aanduiding voor inhoud 2"/>
          <p:cNvSpPr>
            <a:spLocks noGrp="1"/>
          </p:cNvSpPr>
          <p:nvPr>
            <p:ph idx="1"/>
          </p:nvPr>
        </p:nvSpPr>
        <p:spPr/>
        <p:txBody>
          <a:bodyPr>
            <a:normAutofit fontScale="77500" lnSpcReduction="20000"/>
          </a:bodyPr>
          <a:lstStyle/>
          <a:p>
            <a:r>
              <a:rPr lang="en-US" dirty="0" smtClean="0"/>
              <a:t>people using services, their families, friends and </a:t>
            </a:r>
            <a:r>
              <a:rPr lang="en-US" dirty="0" err="1" smtClean="0"/>
              <a:t>carers</a:t>
            </a:r>
            <a:r>
              <a:rPr lang="en-US" dirty="0" smtClean="0"/>
              <a:t> and non-mental health professionals report a mismatch between how they expect mental health crisis services to operate and their actual experience</a:t>
            </a:r>
          </a:p>
          <a:p>
            <a:r>
              <a:rPr lang="en-US" dirty="0" smtClean="0"/>
              <a:t>many people experiencing crisis do not know which services can meet their needs and how to access them</a:t>
            </a:r>
          </a:p>
          <a:p>
            <a:r>
              <a:rPr lang="en-US" dirty="0" smtClean="0"/>
              <a:t>many of those involved in referring to crisis care do not always have the knowledge to advise people where to get help</a:t>
            </a:r>
          </a:p>
          <a:p>
            <a:r>
              <a:rPr lang="en-US" dirty="0" smtClean="0"/>
              <a:t>there are delays in getting access to the right care and then too often the person is not seen by someone with sufficient skills or experience </a:t>
            </a:r>
          </a:p>
          <a:p>
            <a:r>
              <a:rPr lang="en-US" dirty="0" smtClean="0"/>
              <a:t>some groups of people are more likely to reach crisis point before accessing services, and tend to access non health related services in crisis, particularly those from black, minority ethnic and refugee (BMER) communities</a:t>
            </a:r>
          </a:p>
          <a:p>
            <a:r>
              <a:rPr lang="en-US" dirty="0" smtClean="0"/>
              <a:t>many specialist mental health services say that referrals of people experiencing crisis often do not meet the referral criteria for their teams</a:t>
            </a:r>
          </a:p>
          <a:p>
            <a:r>
              <a:rPr lang="en-US" dirty="0" smtClean="0"/>
              <a:t>Services generally fell below recommended standards and there were frequent gaps in service provision.</a:t>
            </a:r>
            <a:endParaRPr lang="nl-NL"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Causal</a:t>
            </a:r>
            <a:r>
              <a:rPr lang="nl-NL" dirty="0" smtClean="0"/>
              <a:t> factors</a:t>
            </a:r>
            <a:endParaRPr lang="nl-NL" dirty="0"/>
          </a:p>
        </p:txBody>
      </p:sp>
      <p:sp>
        <p:nvSpPr>
          <p:cNvPr id="3" name="Tijdelijke aanduiding voor inhoud 2"/>
          <p:cNvSpPr>
            <a:spLocks noGrp="1"/>
          </p:cNvSpPr>
          <p:nvPr>
            <p:ph idx="1"/>
          </p:nvPr>
        </p:nvSpPr>
        <p:spPr/>
        <p:txBody>
          <a:bodyPr/>
          <a:lstStyle/>
          <a:p>
            <a:r>
              <a:rPr lang="en-US" dirty="0" smtClean="0"/>
              <a:t>secondary mental health services (including community mental health teams (CMHTs), spend much time supporting individuals living with long term mental health conditions and have limited capacity to respond in a timely manner to those presenting in a crisis</a:t>
            </a:r>
          </a:p>
          <a:p>
            <a:r>
              <a:rPr lang="en-US" dirty="0" smtClean="0"/>
              <a:t>slow and delayed assessments of </a:t>
            </a:r>
            <a:r>
              <a:rPr lang="nl-NL" dirty="0" smtClean="0"/>
              <a:t>most appropriate services </a:t>
            </a:r>
            <a:r>
              <a:rPr lang="en-US" dirty="0" smtClean="0"/>
              <a:t>as there is no agreed model for systematic expert assessment and little use of modern assistive technologies and methods, e.g. expert </a:t>
            </a:r>
            <a:r>
              <a:rPr lang="en-US" dirty="0" err="1" smtClean="0"/>
              <a:t>tele</a:t>
            </a:r>
            <a:r>
              <a:rPr lang="en-US" dirty="0" smtClean="0"/>
              <a:t>-triage used internationally</a:t>
            </a:r>
          </a:p>
          <a:p>
            <a:endParaRPr lang="en-US" dirty="0" smtClean="0"/>
          </a:p>
          <a:p>
            <a:endParaRPr lang="nl-NL"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cstate="print"/>
          <a:srcRect/>
          <a:stretch>
            <a:fillRect/>
          </a:stretch>
        </p:blipFill>
        <p:spPr bwMode="auto">
          <a:xfrm rot="863107">
            <a:off x="4932040" y="476672"/>
            <a:ext cx="5040560" cy="360040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rot="20984282">
            <a:off x="-180528" y="476672"/>
            <a:ext cx="4895528" cy="3888432"/>
          </a:xfrm>
          <a:prstGeom prst="rect">
            <a:avLst/>
          </a:prstGeom>
          <a:noFill/>
          <a:ln w="9525">
            <a:noFill/>
            <a:miter lim="800000"/>
            <a:headEnd/>
            <a:tailEnd/>
          </a:ln>
        </p:spPr>
      </p:pic>
      <p:pic>
        <p:nvPicPr>
          <p:cNvPr id="1029" name="Picture 5"/>
          <p:cNvPicPr>
            <a:picLocks noChangeAspect="1" noChangeArrowheads="1"/>
          </p:cNvPicPr>
          <p:nvPr/>
        </p:nvPicPr>
        <p:blipFill>
          <a:blip r:embed="rId4" cstate="print"/>
          <a:srcRect/>
          <a:stretch>
            <a:fillRect/>
          </a:stretch>
        </p:blipFill>
        <p:spPr bwMode="auto">
          <a:xfrm>
            <a:off x="2627784" y="4077072"/>
            <a:ext cx="4536504" cy="2780928"/>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Key</a:t>
            </a:r>
            <a:r>
              <a:rPr lang="nl-NL" dirty="0" smtClean="0"/>
              <a:t> </a:t>
            </a:r>
            <a:r>
              <a:rPr lang="nl-NL" dirty="0" err="1" smtClean="0"/>
              <a:t>changes</a:t>
            </a:r>
            <a:r>
              <a:rPr lang="nl-NL" dirty="0" smtClean="0"/>
              <a:t> </a:t>
            </a:r>
            <a:r>
              <a:rPr lang="nl-NL" dirty="0" err="1" smtClean="0"/>
              <a:t>required</a:t>
            </a:r>
            <a:endParaRPr lang="nl-NL" dirty="0"/>
          </a:p>
        </p:txBody>
      </p:sp>
      <p:sp>
        <p:nvSpPr>
          <p:cNvPr id="3" name="Tijdelijke aanduiding voor inhoud 2"/>
          <p:cNvSpPr>
            <a:spLocks noGrp="1"/>
          </p:cNvSpPr>
          <p:nvPr>
            <p:ph idx="1"/>
          </p:nvPr>
        </p:nvSpPr>
        <p:spPr/>
        <p:txBody>
          <a:bodyPr>
            <a:normAutofit fontScale="92500" lnSpcReduction="20000"/>
          </a:bodyPr>
          <a:lstStyle/>
          <a:p>
            <a:r>
              <a:rPr lang="en-US" dirty="0" smtClean="0"/>
              <a:t>Health and social care commissioners create a whole system response commissioning plan for people experiencing crisis both encompassing the conventional “health” element of the pathway and the alternatives available to those who need a more “psychosocial” intervention</a:t>
            </a:r>
          </a:p>
          <a:p>
            <a:r>
              <a:rPr lang="en-US" dirty="0" smtClean="0"/>
              <a:t>An informative, up-to-date pan-London Directory of Services (</a:t>
            </a:r>
            <a:r>
              <a:rPr lang="en-US" dirty="0" err="1" smtClean="0"/>
              <a:t>DoS</a:t>
            </a:r>
            <a:r>
              <a:rPr lang="en-US" dirty="0" smtClean="0"/>
              <a:t>) will be accessible to relevant professionals working in services where people experiencing crisis </a:t>
            </a:r>
          </a:p>
          <a:p>
            <a:r>
              <a:rPr lang="en-US" dirty="0" smtClean="0"/>
              <a:t>The </a:t>
            </a:r>
            <a:r>
              <a:rPr lang="en-US" dirty="0" err="1" smtClean="0"/>
              <a:t>DoS</a:t>
            </a:r>
            <a:r>
              <a:rPr lang="en-US" dirty="0" smtClean="0"/>
              <a:t> will be accessible but restricted to agreed users such as GPs and primary care staff, acute hospital staff including those in A&amp;E departments, the police, London Ambulance Service, social services out of hours teams, specialist mental health staff and approved crisis telephone lines </a:t>
            </a:r>
          </a:p>
          <a:p>
            <a:r>
              <a:rPr lang="en-US" dirty="0" smtClean="0"/>
              <a:t>Sound working relationships between police services, mental health services and other relevant services at the local level are critical to the prevention and resolution of mental health crisis situations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sp>
        <p:nvSpPr>
          <p:cNvPr id="3" name="Tijdelijke aanduiding voor inhoud 2"/>
          <p:cNvSpPr>
            <a:spLocks noGrp="1"/>
          </p:cNvSpPr>
          <p:nvPr>
            <p:ph idx="1"/>
          </p:nvPr>
        </p:nvSpPr>
        <p:spPr/>
        <p:txBody>
          <a:bodyPr>
            <a:normAutofit fontScale="85000" lnSpcReduction="10000"/>
          </a:bodyPr>
          <a:lstStyle/>
          <a:p>
            <a:r>
              <a:rPr lang="en-US" dirty="0" smtClean="0"/>
              <a:t>There will be telephone advice and/ or support for anyone in a mental health crisis (111)</a:t>
            </a:r>
          </a:p>
          <a:p>
            <a:r>
              <a:rPr lang="en-US" dirty="0" smtClean="0"/>
              <a:t>All people receiving support from mental health services will have </a:t>
            </a:r>
            <a:r>
              <a:rPr lang="en-US" dirty="0" err="1" smtClean="0"/>
              <a:t>personalised</a:t>
            </a:r>
            <a:r>
              <a:rPr lang="en-US" dirty="0" smtClean="0"/>
              <a:t> joint crisis plans</a:t>
            </a:r>
            <a:endParaRPr lang="nl-NL" dirty="0" smtClean="0"/>
          </a:p>
          <a:p>
            <a:r>
              <a:rPr lang="en-US" dirty="0" smtClean="0"/>
              <a:t>There will be sharing of information between relevant agencies to more effectively support people experiencing crisis (consent from individuals)</a:t>
            </a:r>
          </a:p>
          <a:p>
            <a:r>
              <a:rPr lang="en-US" dirty="0" smtClean="0"/>
              <a:t>There will be collaboration between agencies and services, both statutory and non-statutory, to find more effective ways of meeting the needs of those in mental health crisis, e.g. though the creation of protocols and guidance</a:t>
            </a:r>
          </a:p>
          <a:p>
            <a:r>
              <a:rPr lang="en-US" dirty="0" smtClean="0"/>
              <a:t>Frontline staff in services identified as access points such as A&amp;E departments and GP surgeries, but also including housing, employment or benefits offices, should undertake training so that they have (as a minimum) a basic awareness of mental health problems and communication skills that avoid exacerbation of the crisis</a:t>
            </a:r>
          </a:p>
          <a:p>
            <a:endParaRPr lang="nl-NL"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Grp="1" noChangeAspect="1" noChangeArrowheads="1"/>
          </p:cNvPicPr>
          <p:nvPr>
            <p:ph idx="1"/>
          </p:nvPr>
        </p:nvPicPr>
        <p:blipFill>
          <a:blip r:embed="rId2" cstate="print"/>
          <a:srcRect/>
          <a:stretch>
            <a:fillRect/>
          </a:stretch>
        </p:blipFill>
        <p:spPr bwMode="auto">
          <a:xfrm>
            <a:off x="213839" y="970509"/>
            <a:ext cx="4320480" cy="4680520"/>
          </a:xfrm>
          <a:prstGeom prst="rect">
            <a:avLst/>
          </a:prstGeom>
          <a:noFill/>
          <a:ln w="9525">
            <a:noFill/>
            <a:miter lim="800000"/>
            <a:headEnd/>
            <a:tailEnd/>
          </a:ln>
        </p:spPr>
      </p:pic>
      <p:pic>
        <p:nvPicPr>
          <p:cNvPr id="2052" name="Picture 4"/>
          <p:cNvPicPr>
            <a:picLocks noChangeAspect="1" noChangeArrowheads="1"/>
          </p:cNvPicPr>
          <p:nvPr/>
        </p:nvPicPr>
        <p:blipFill>
          <a:blip r:embed="rId3" cstate="print"/>
          <a:srcRect/>
          <a:stretch>
            <a:fillRect/>
          </a:stretch>
        </p:blipFill>
        <p:spPr bwMode="auto">
          <a:xfrm>
            <a:off x="5148064" y="1484784"/>
            <a:ext cx="3744416" cy="396044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Impact of </a:t>
            </a:r>
            <a:r>
              <a:rPr lang="nl-NL" dirty="0" err="1" smtClean="0"/>
              <a:t>changes</a:t>
            </a:r>
            <a:endParaRPr lang="nl-NL" dirty="0"/>
          </a:p>
        </p:txBody>
      </p:sp>
      <p:sp>
        <p:nvSpPr>
          <p:cNvPr id="3" name="Tijdelijke aanduiding voor inhoud 2"/>
          <p:cNvSpPr>
            <a:spLocks noGrp="1"/>
          </p:cNvSpPr>
          <p:nvPr>
            <p:ph idx="1"/>
          </p:nvPr>
        </p:nvSpPr>
        <p:spPr/>
        <p:txBody>
          <a:bodyPr>
            <a:normAutofit/>
          </a:bodyPr>
          <a:lstStyle/>
          <a:p>
            <a:r>
              <a:rPr lang="en-US" dirty="0" smtClean="0"/>
              <a:t>Teams e.g. CMHTs, crisis resolution teams, home treatment teams would have greater capacity to work with those presenting in crisis and give appropriate support to families</a:t>
            </a:r>
          </a:p>
          <a:p>
            <a:r>
              <a:rPr lang="en-US" dirty="0" smtClean="0"/>
              <a:t>The principle is ‘easy in, easy out’, with highly skilled and experienced secondary care mental health professionals providing timely expert assessment in times of crisis followed by a rapid route back to primary or shared care, with voluntary and community sector support where appropriate</a:t>
            </a:r>
          </a:p>
          <a:p>
            <a:endParaRPr lang="en-US" dirty="0" smtClean="0"/>
          </a:p>
          <a:p>
            <a:endParaRPr lang="nl-NL"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sp>
        <p:nvSpPr>
          <p:cNvPr id="3" name="Tijdelijke aanduiding voor inhoud 2"/>
          <p:cNvSpPr>
            <a:spLocks noGrp="1"/>
          </p:cNvSpPr>
          <p:nvPr>
            <p:ph idx="1"/>
          </p:nvPr>
        </p:nvSpPr>
        <p:spPr/>
        <p:txBody>
          <a:bodyPr/>
          <a:lstStyle/>
          <a:p>
            <a:r>
              <a:rPr lang="en-US" dirty="0" smtClean="0"/>
              <a:t>The case for change identified several groups of people who are more likely to reach crisis point before seeking help and are present in large numbers in London: people from some ethnic backgrounds, refugees and asylum seekers, homeless people and lesbian, gay, bisexual and transgender (LGBT) people </a:t>
            </a:r>
          </a:p>
          <a:p>
            <a:r>
              <a:rPr lang="en-US" dirty="0" smtClean="0"/>
              <a:t>Include guidance on how to identify these local groups most at risk, what services currently exist for those groups and what evidence is available about the types of services most likely to meet their mental health needs.</a:t>
            </a:r>
          </a:p>
          <a:p>
            <a:r>
              <a:rPr lang="en-US" dirty="0" smtClean="0"/>
              <a:t>Include guidance how to incorporate this in Joint Strategic Needs assessment (JSNA) process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err="1" smtClean="0"/>
              <a:t>Monitoring</a:t>
            </a:r>
            <a:r>
              <a:rPr lang="nl-NL" dirty="0" smtClean="0"/>
              <a:t> </a:t>
            </a:r>
            <a:r>
              <a:rPr lang="nl-NL" dirty="0" err="1" smtClean="0"/>
              <a:t>duties</a:t>
            </a:r>
            <a:r>
              <a:rPr lang="nl-NL" dirty="0" smtClean="0"/>
              <a:t/>
            </a:r>
            <a:br>
              <a:rPr lang="nl-NL" dirty="0" smtClean="0"/>
            </a:br>
            <a:endParaRPr lang="nl-NL" dirty="0"/>
          </a:p>
        </p:txBody>
      </p:sp>
      <p:sp>
        <p:nvSpPr>
          <p:cNvPr id="3" name="Tijdelijke aanduiding voor inhoud 2"/>
          <p:cNvSpPr>
            <a:spLocks noGrp="1"/>
          </p:cNvSpPr>
          <p:nvPr>
            <p:ph idx="1"/>
          </p:nvPr>
        </p:nvSpPr>
        <p:spPr/>
        <p:txBody>
          <a:bodyPr/>
          <a:lstStyle/>
          <a:p>
            <a:pPr>
              <a:buNone/>
            </a:pPr>
            <a:r>
              <a:rPr lang="en-US" dirty="0" smtClean="0"/>
              <a:t>To identify the quality and financial gains arising from the plans e.g.</a:t>
            </a:r>
          </a:p>
          <a:p>
            <a:pPr lvl="1"/>
            <a:endParaRPr lang="nl-NL" dirty="0" smtClean="0"/>
          </a:p>
          <a:p>
            <a:r>
              <a:rPr lang="nl-NL" dirty="0" smtClean="0"/>
              <a:t>Health and </a:t>
            </a:r>
            <a:r>
              <a:rPr lang="nl-NL" dirty="0" err="1" smtClean="0"/>
              <a:t>Wellbeing</a:t>
            </a:r>
            <a:r>
              <a:rPr lang="nl-NL" dirty="0" smtClean="0"/>
              <a:t> Boards </a:t>
            </a:r>
          </a:p>
          <a:p>
            <a:pPr lvl="1"/>
            <a:r>
              <a:rPr lang="en-US" dirty="0" smtClean="0"/>
              <a:t>commissioning plans and their impact on the wider health and social care system</a:t>
            </a:r>
          </a:p>
          <a:p>
            <a:pPr lvl="1">
              <a:buNone/>
            </a:pPr>
            <a:endParaRPr lang="en-US" dirty="0" smtClean="0"/>
          </a:p>
          <a:p>
            <a:r>
              <a:rPr lang="nl-NL" dirty="0" smtClean="0"/>
              <a:t>NHS </a:t>
            </a:r>
            <a:r>
              <a:rPr lang="nl-NL" dirty="0" err="1" smtClean="0"/>
              <a:t>Commissioning</a:t>
            </a:r>
            <a:r>
              <a:rPr lang="nl-NL" dirty="0" smtClean="0"/>
              <a:t> Board </a:t>
            </a:r>
          </a:p>
          <a:p>
            <a:pPr lvl="1"/>
            <a:r>
              <a:rPr lang="en-US" dirty="0" smtClean="0"/>
              <a:t>their contribution to the achievement of the NHS Outcomes Framework</a:t>
            </a:r>
            <a:endParaRPr lang="nl-NL"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2015 </a:t>
            </a:r>
            <a:r>
              <a:rPr lang="nl-NL" dirty="0" err="1" smtClean="0"/>
              <a:t>Refocus</a:t>
            </a:r>
            <a:r>
              <a:rPr lang="nl-NL" dirty="0" smtClean="0"/>
              <a:t> </a:t>
            </a:r>
            <a:r>
              <a:rPr lang="nl-NL" dirty="0" err="1" smtClean="0"/>
              <a:t>on</a:t>
            </a:r>
            <a:r>
              <a:rPr lang="nl-NL" dirty="0" smtClean="0"/>
              <a:t> Mental Health</a:t>
            </a:r>
            <a:endParaRPr lang="nl-NL" dirty="0"/>
          </a:p>
        </p:txBody>
      </p:sp>
      <p:sp>
        <p:nvSpPr>
          <p:cNvPr id="3" name="Tijdelijke aanduiding voor inhoud 2"/>
          <p:cNvSpPr>
            <a:spLocks noGrp="1"/>
          </p:cNvSpPr>
          <p:nvPr>
            <p:ph idx="1"/>
          </p:nvPr>
        </p:nvSpPr>
        <p:spPr/>
        <p:txBody>
          <a:bodyPr>
            <a:normAutofit/>
          </a:bodyPr>
          <a:lstStyle/>
          <a:p>
            <a:r>
              <a:rPr lang="en-US" dirty="0" smtClean="0"/>
              <a:t>Initiative - the Mental Health Crisis Care Concordat - a commitment to bridging what remains as one of the biggest gaps between the treatment of mental and physical health i.e. emergency care</a:t>
            </a:r>
          </a:p>
          <a:p>
            <a:r>
              <a:rPr lang="en-US" dirty="0" smtClean="0"/>
              <a:t>In 2012-13, police made nearly 22,000 detentions under Section 136 of the Mental Health Act (</a:t>
            </a:r>
            <a:r>
              <a:rPr lang="nl-NL" dirty="0" err="1" smtClean="0"/>
              <a:t>Police</a:t>
            </a:r>
            <a:r>
              <a:rPr lang="nl-NL" dirty="0" smtClean="0"/>
              <a:t> power of arrest). </a:t>
            </a:r>
            <a:r>
              <a:rPr lang="en-US" dirty="0" smtClean="0"/>
              <a:t>Two thirds of these people were taken to hospital, one third were taken to police cells – inappropriate environment for someone experiencing a mental health crisis. London has done an exceptional job in addressing this, such that using a police cell as a place of safety would now not be considered.</a:t>
            </a:r>
            <a:endParaRPr lang="nl-NL"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sp>
        <p:nvSpPr>
          <p:cNvPr id="3" name="Tijdelijke aanduiding voor inhoud 2"/>
          <p:cNvSpPr>
            <a:spLocks noGrp="1"/>
          </p:cNvSpPr>
          <p:nvPr>
            <p:ph idx="1"/>
          </p:nvPr>
        </p:nvSpPr>
        <p:spPr/>
        <p:txBody>
          <a:bodyPr/>
          <a:lstStyle/>
          <a:p>
            <a:r>
              <a:rPr lang="en-US" dirty="0" smtClean="0"/>
              <a:t>The Strategic Clinical Network’s commissioning standards – a set of recommendations for commissioning mental health crisis services across London. Representatives from 22 </a:t>
            </a:r>
            <a:r>
              <a:rPr lang="en-US" dirty="0" err="1" smtClean="0"/>
              <a:t>organisations</a:t>
            </a:r>
            <a:r>
              <a:rPr lang="en-US" dirty="0" smtClean="0"/>
              <a:t> including Mind, the Metropolitan Police, the NHS, social care, housing and local councils met in spring 2015 to agree an action plan for implementation</a:t>
            </a:r>
            <a:endParaRPr lang="nl-NL"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Q&amp;A</a:t>
            </a:r>
            <a:endParaRPr lang="en-GB" dirty="0"/>
          </a:p>
        </p:txBody>
      </p:sp>
      <p:sp>
        <p:nvSpPr>
          <p:cNvPr id="3" name="Content Placeholder 2"/>
          <p:cNvSpPr>
            <a:spLocks noGrp="1"/>
          </p:cNvSpPr>
          <p:nvPr>
            <p:ph idx="1"/>
          </p:nvPr>
        </p:nvSpPr>
        <p:spPr>
          <a:xfrm>
            <a:off x="457200" y="1600200"/>
            <a:ext cx="8229600" cy="3989040"/>
          </a:xfrm>
        </p:spPr>
        <p:txBody>
          <a:bodyPr/>
          <a:lstStyle/>
          <a:p>
            <a:r>
              <a:rPr lang="en-GB" smtClean="0"/>
              <a:t>Any Questions?</a:t>
            </a:r>
            <a:endParaRPr lang="en-GB" dirty="0"/>
          </a:p>
        </p:txBody>
      </p:sp>
      <p:pic>
        <p:nvPicPr>
          <p:cNvPr id="5"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9784641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	</a:t>
            </a:r>
            <a:endParaRPr lang="en-GB" dirty="0"/>
          </a:p>
        </p:txBody>
      </p:sp>
      <p:sp>
        <p:nvSpPr>
          <p:cNvPr id="3" name="Content Placeholder 2"/>
          <p:cNvSpPr>
            <a:spLocks noGrp="1"/>
          </p:cNvSpPr>
          <p:nvPr>
            <p:ph idx="1"/>
          </p:nvPr>
        </p:nvSpPr>
        <p:spPr>
          <a:xfrm>
            <a:off x="457200" y="1600200"/>
            <a:ext cx="8579296" cy="3989040"/>
          </a:xfrm>
        </p:spPr>
        <p:txBody>
          <a:bodyPr>
            <a:normAutofit/>
          </a:bodyPr>
          <a:lstStyle/>
          <a:p>
            <a:pPr fontAlgn="base"/>
            <a:r>
              <a:rPr lang="nl-NL" sz="1800" dirty="0" smtClean="0"/>
              <a:t>Crisis </a:t>
            </a:r>
            <a:r>
              <a:rPr lang="nl-NL" sz="1800" dirty="0" err="1" smtClean="0"/>
              <a:t>resolution</a:t>
            </a:r>
            <a:r>
              <a:rPr lang="nl-NL" sz="1800" dirty="0" smtClean="0"/>
              <a:t>/home </a:t>
            </a:r>
            <a:r>
              <a:rPr lang="nl-NL" sz="1800" dirty="0" err="1" smtClean="0"/>
              <a:t>treatment</a:t>
            </a:r>
            <a:r>
              <a:rPr lang="nl-NL" sz="1800" dirty="0" smtClean="0"/>
              <a:t> teams and </a:t>
            </a:r>
            <a:r>
              <a:rPr lang="nl-NL" sz="1800" dirty="0" err="1" smtClean="0"/>
              <a:t>psychiatric</a:t>
            </a:r>
            <a:r>
              <a:rPr lang="nl-NL" sz="1800" dirty="0" smtClean="0"/>
              <a:t> </a:t>
            </a:r>
            <a:r>
              <a:rPr lang="nl-NL" sz="1800" dirty="0" err="1" smtClean="0"/>
              <a:t>admission</a:t>
            </a:r>
            <a:r>
              <a:rPr lang="nl-NL" sz="1800" dirty="0" smtClean="0"/>
              <a:t> </a:t>
            </a:r>
            <a:r>
              <a:rPr lang="nl-NL" sz="1800" dirty="0" err="1" smtClean="0"/>
              <a:t>rates</a:t>
            </a:r>
            <a:r>
              <a:rPr lang="nl-NL" sz="1800" dirty="0" smtClean="0"/>
              <a:t> in </a:t>
            </a:r>
            <a:r>
              <a:rPr lang="nl-NL" sz="1800" dirty="0" err="1" smtClean="0"/>
              <a:t>England</a:t>
            </a:r>
            <a:r>
              <a:rPr lang="nl-NL" sz="1800" dirty="0" smtClean="0"/>
              <a:t>, </a:t>
            </a:r>
            <a:r>
              <a:rPr lang="nl-NL" sz="1800" dirty="0" err="1" smtClean="0"/>
              <a:t>Glover</a:t>
            </a:r>
            <a:r>
              <a:rPr lang="nl-NL" sz="1800" dirty="0" smtClean="0"/>
              <a:t> </a:t>
            </a:r>
            <a:r>
              <a:rPr lang="nl-NL" sz="1800" dirty="0" err="1" smtClean="0"/>
              <a:t>Gyles</a:t>
            </a:r>
            <a:r>
              <a:rPr lang="nl-NL" sz="1800" dirty="0" smtClean="0"/>
              <a:t> et al. (2006) </a:t>
            </a:r>
          </a:p>
          <a:p>
            <a:r>
              <a:rPr lang="en-GB" sz="1800" dirty="0" smtClean="0"/>
              <a:t>House of Lords scrutiny report MCA 2013 (online)</a:t>
            </a:r>
          </a:p>
          <a:p>
            <a:r>
              <a:rPr lang="en-GB" sz="1800" dirty="0" smtClean="0"/>
              <a:t>No Health Without Mental Health: A call to action, report (2011)</a:t>
            </a:r>
          </a:p>
          <a:p>
            <a:r>
              <a:rPr lang="en-GB" sz="1800" dirty="0" smtClean="0"/>
              <a:t>Cavendish Square Group, the London Mental Health </a:t>
            </a:r>
            <a:r>
              <a:rPr lang="en-GB" sz="1800" dirty="0" err="1" smtClean="0"/>
              <a:t>Factbook</a:t>
            </a:r>
            <a:r>
              <a:rPr lang="en-GB" sz="1800" dirty="0" smtClean="0"/>
              <a:t>, 2015 (+ Mental Health support groups/ organisations) </a:t>
            </a:r>
            <a:r>
              <a:rPr lang="en-GB" sz="1800" dirty="0" smtClean="0">
                <a:hlinkClick r:id="rId2"/>
              </a:rPr>
              <a:t>http://www.wlmht.nhs.uk/wp-content/uploads/2015/08/London-Mental-Health-Fact-Book-Cavendish-Square-Group.pdf</a:t>
            </a:r>
            <a:endParaRPr lang="en-GB" sz="1800" dirty="0" smtClean="0"/>
          </a:p>
          <a:p>
            <a:r>
              <a:rPr lang="en-GB" sz="1800" dirty="0" smtClean="0"/>
              <a:t>Mental Health Models of Care in London, NHS, London Health Programmes, (2011) online</a:t>
            </a:r>
          </a:p>
          <a:p>
            <a:endParaRPr lang="en-GB" sz="1800" dirty="0" smtClean="0"/>
          </a:p>
          <a:p>
            <a:endParaRPr lang="en-GB" sz="1800" dirty="0"/>
          </a:p>
          <a:p>
            <a:endParaRPr lang="en-GB" sz="1800" dirty="0" smtClean="0"/>
          </a:p>
          <a:p>
            <a:endParaRPr lang="en-GB" sz="1800" dirty="0"/>
          </a:p>
          <a:p>
            <a:endParaRPr lang="en-GB" sz="1800" dirty="0" smtClean="0"/>
          </a:p>
        </p:txBody>
      </p:sp>
      <p:pic>
        <p:nvPicPr>
          <p:cNvPr id="5"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092470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1780</TotalTime>
  <Words>1644</Words>
  <Application>Microsoft Office PowerPoint</Application>
  <PresentationFormat>On-screen Show (4:3)</PresentationFormat>
  <Paragraphs>97</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Courier New</vt:lpstr>
      <vt:lpstr>Clarity</vt:lpstr>
      <vt:lpstr>PowerPoint Presentation</vt:lpstr>
      <vt:lpstr>Contents </vt:lpstr>
      <vt:lpstr>1948</vt:lpstr>
      <vt:lpstr>No Health without Mental Health UK strategy 2011</vt:lpstr>
      <vt:lpstr>PowerPoint Presentation</vt:lpstr>
      <vt:lpstr>Mental Health figures - London</vt:lpstr>
      <vt:lpstr>PowerPoint Presentation</vt:lpstr>
      <vt:lpstr>PowerPoint Presentation</vt:lpstr>
      <vt:lpstr>PowerPoint Presentation</vt:lpstr>
      <vt:lpstr>Project: The Case for Change for Mental Health in London - 2011</vt:lpstr>
      <vt:lpstr>PowerPoint Presentation</vt:lpstr>
      <vt:lpstr>Aims</vt:lpstr>
      <vt:lpstr>Crisis</vt:lpstr>
      <vt:lpstr>Some facts</vt:lpstr>
      <vt:lpstr>Causal factors</vt:lpstr>
      <vt:lpstr>PowerPoint Presentation</vt:lpstr>
      <vt:lpstr>Key changes required</vt:lpstr>
      <vt:lpstr>PowerPoint Presentation</vt:lpstr>
      <vt:lpstr>PowerPoint Presentation</vt:lpstr>
      <vt:lpstr>Impact of changes</vt:lpstr>
      <vt:lpstr>PowerPoint Presentation</vt:lpstr>
      <vt:lpstr>Monitoring duties </vt:lpstr>
      <vt:lpstr>2015 Refocus on Mental Health</vt:lpstr>
      <vt:lpstr>PowerPoint Presentation</vt:lpstr>
      <vt:lpstr>Q&amp;A</vt:lpstr>
      <vt:lpstr>Sources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Module</dc:title>
  <dc:creator>Tanix</dc:creator>
  <cp:lastModifiedBy>Diola Bijlhout</cp:lastModifiedBy>
  <cp:revision>173</cp:revision>
  <dcterms:created xsi:type="dcterms:W3CDTF">2014-09-13T13:55:51Z</dcterms:created>
  <dcterms:modified xsi:type="dcterms:W3CDTF">2017-07-30T13:12:01Z</dcterms:modified>
</cp:coreProperties>
</file>