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56" r:id="rId2"/>
    <p:sldId id="257" r:id="rId3"/>
    <p:sldId id="258" r:id="rId4"/>
    <p:sldId id="278" r:id="rId5"/>
    <p:sldId id="318" r:id="rId6"/>
    <p:sldId id="334" r:id="rId7"/>
    <p:sldId id="342" r:id="rId8"/>
    <p:sldId id="344" r:id="rId9"/>
    <p:sldId id="351" r:id="rId10"/>
    <p:sldId id="345" r:id="rId11"/>
    <p:sldId id="355" r:id="rId12"/>
    <p:sldId id="350" r:id="rId13"/>
    <p:sldId id="347" r:id="rId14"/>
    <p:sldId id="352" r:id="rId15"/>
    <p:sldId id="337" r:id="rId16"/>
    <p:sldId id="339" r:id="rId17"/>
    <p:sldId id="353" r:id="rId18"/>
    <p:sldId id="340" r:id="rId19"/>
    <p:sldId id="341" r:id="rId20"/>
    <p:sldId id="338" r:id="rId21"/>
    <p:sldId id="354" r:id="rId22"/>
    <p:sldId id="330" r:id="rId23"/>
    <p:sldId id="267"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A2ADF3-F77B-4BAC-9A47-75EB51EA966C}" v="2" dt="2023-02-28T11:31:53.5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853" autoAdjust="0"/>
    <p:restoredTop sz="94660"/>
  </p:normalViewPr>
  <p:slideViewPr>
    <p:cSldViewPr snapToGrid="0">
      <p:cViewPr varScale="1">
        <p:scale>
          <a:sx n="72" d="100"/>
          <a:sy n="72" d="100"/>
        </p:scale>
        <p:origin x="46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wyneth Jones" userId="9759b5e4-0627-4b09-b9ce-03b71e47b93b" providerId="ADAL" clId="{B1A2ADF3-F77B-4BAC-9A47-75EB51EA966C}"/>
    <pc:docChg chg="custSel addSld modSld sldOrd">
      <pc:chgData name="Gwyneth Jones" userId="9759b5e4-0627-4b09-b9ce-03b71e47b93b" providerId="ADAL" clId="{B1A2ADF3-F77B-4BAC-9A47-75EB51EA966C}" dt="2023-02-28T11:32:05.784" v="76" actId="14100"/>
      <pc:docMkLst>
        <pc:docMk/>
      </pc:docMkLst>
      <pc:sldChg chg="modSp mod">
        <pc:chgData name="Gwyneth Jones" userId="9759b5e4-0627-4b09-b9ce-03b71e47b93b" providerId="ADAL" clId="{B1A2ADF3-F77B-4BAC-9A47-75EB51EA966C}" dt="2023-02-28T11:29:58.893" v="63" actId="27636"/>
        <pc:sldMkLst>
          <pc:docMk/>
          <pc:sldMk cId="109857222" sldId="256"/>
        </pc:sldMkLst>
        <pc:spChg chg="mod">
          <ac:chgData name="Gwyneth Jones" userId="9759b5e4-0627-4b09-b9ce-03b71e47b93b" providerId="ADAL" clId="{B1A2ADF3-F77B-4BAC-9A47-75EB51EA966C}" dt="2023-02-28T11:29:58.893" v="63" actId="27636"/>
          <ac:spMkLst>
            <pc:docMk/>
            <pc:sldMk cId="109857222" sldId="256"/>
            <ac:spMk id="3" creationId="{00000000-0000-0000-0000-000000000000}"/>
          </ac:spMkLst>
        </pc:spChg>
      </pc:sldChg>
      <pc:sldChg chg="modSp mod">
        <pc:chgData name="Gwyneth Jones" userId="9759b5e4-0627-4b09-b9ce-03b71e47b93b" providerId="ADAL" clId="{B1A2ADF3-F77B-4BAC-9A47-75EB51EA966C}" dt="2023-02-28T11:29:58.903" v="64" actId="27636"/>
        <pc:sldMkLst>
          <pc:docMk/>
          <pc:sldMk cId="1048902013" sldId="278"/>
        </pc:sldMkLst>
        <pc:spChg chg="mod">
          <ac:chgData name="Gwyneth Jones" userId="9759b5e4-0627-4b09-b9ce-03b71e47b93b" providerId="ADAL" clId="{B1A2ADF3-F77B-4BAC-9A47-75EB51EA966C}" dt="2023-02-28T11:29:58.903" v="64" actId="27636"/>
          <ac:spMkLst>
            <pc:docMk/>
            <pc:sldMk cId="1048902013" sldId="278"/>
            <ac:spMk id="3" creationId="{4E7CDE80-E1B3-46ED-A99F-089BBF3784E2}"/>
          </ac:spMkLst>
        </pc:spChg>
      </pc:sldChg>
      <pc:sldChg chg="modSp mod">
        <pc:chgData name="Gwyneth Jones" userId="9759b5e4-0627-4b09-b9ce-03b71e47b93b" providerId="ADAL" clId="{B1A2ADF3-F77B-4BAC-9A47-75EB51EA966C}" dt="2023-02-28T11:29:58.931" v="66" actId="27636"/>
        <pc:sldMkLst>
          <pc:docMk/>
          <pc:sldMk cId="148946571" sldId="285"/>
        </pc:sldMkLst>
        <pc:spChg chg="mod">
          <ac:chgData name="Gwyneth Jones" userId="9759b5e4-0627-4b09-b9ce-03b71e47b93b" providerId="ADAL" clId="{B1A2ADF3-F77B-4BAC-9A47-75EB51EA966C}" dt="2023-02-28T11:29:58.931" v="66" actId="27636"/>
          <ac:spMkLst>
            <pc:docMk/>
            <pc:sldMk cId="148946571" sldId="285"/>
            <ac:spMk id="3" creationId="{00000000-0000-0000-0000-000000000000}"/>
          </ac:spMkLst>
        </pc:spChg>
      </pc:sldChg>
      <pc:sldChg chg="modSp mod">
        <pc:chgData name="Gwyneth Jones" userId="9759b5e4-0627-4b09-b9ce-03b71e47b93b" providerId="ADAL" clId="{B1A2ADF3-F77B-4BAC-9A47-75EB51EA966C}" dt="2023-02-28T11:29:58.813" v="60" actId="27636"/>
        <pc:sldMkLst>
          <pc:docMk/>
          <pc:sldMk cId="2947300306" sldId="291"/>
        </pc:sldMkLst>
        <pc:spChg chg="mod">
          <ac:chgData name="Gwyneth Jones" userId="9759b5e4-0627-4b09-b9ce-03b71e47b93b" providerId="ADAL" clId="{B1A2ADF3-F77B-4BAC-9A47-75EB51EA966C}" dt="2023-02-28T11:29:58.813" v="60" actId="27636"/>
          <ac:spMkLst>
            <pc:docMk/>
            <pc:sldMk cId="2947300306" sldId="291"/>
            <ac:spMk id="3" creationId="{00000000-0000-0000-0000-000000000000}"/>
          </ac:spMkLst>
        </pc:spChg>
      </pc:sldChg>
      <pc:sldChg chg="modSp mod">
        <pc:chgData name="Gwyneth Jones" userId="9759b5e4-0627-4b09-b9ce-03b71e47b93b" providerId="ADAL" clId="{B1A2ADF3-F77B-4BAC-9A47-75EB51EA966C}" dt="2023-02-28T11:29:58.840" v="61" actId="27636"/>
        <pc:sldMkLst>
          <pc:docMk/>
          <pc:sldMk cId="1861671838" sldId="292"/>
        </pc:sldMkLst>
        <pc:spChg chg="mod">
          <ac:chgData name="Gwyneth Jones" userId="9759b5e4-0627-4b09-b9ce-03b71e47b93b" providerId="ADAL" clId="{B1A2ADF3-F77B-4BAC-9A47-75EB51EA966C}" dt="2023-02-28T11:29:58.840" v="61" actId="27636"/>
          <ac:spMkLst>
            <pc:docMk/>
            <pc:sldMk cId="1861671838" sldId="292"/>
            <ac:spMk id="3" creationId="{00000000-0000-0000-0000-000000000000}"/>
          </ac:spMkLst>
        </pc:spChg>
      </pc:sldChg>
      <pc:sldChg chg="modSp mod">
        <pc:chgData name="Gwyneth Jones" userId="9759b5e4-0627-4b09-b9ce-03b71e47b93b" providerId="ADAL" clId="{B1A2ADF3-F77B-4BAC-9A47-75EB51EA966C}" dt="2023-02-28T11:29:58.871" v="62" actId="27636"/>
        <pc:sldMkLst>
          <pc:docMk/>
          <pc:sldMk cId="271692722" sldId="295"/>
        </pc:sldMkLst>
        <pc:spChg chg="mod">
          <ac:chgData name="Gwyneth Jones" userId="9759b5e4-0627-4b09-b9ce-03b71e47b93b" providerId="ADAL" clId="{B1A2ADF3-F77B-4BAC-9A47-75EB51EA966C}" dt="2023-02-28T11:29:58.871" v="62" actId="27636"/>
          <ac:spMkLst>
            <pc:docMk/>
            <pc:sldMk cId="271692722" sldId="295"/>
            <ac:spMk id="3" creationId="{00000000-0000-0000-0000-000000000000}"/>
          </ac:spMkLst>
        </pc:spChg>
      </pc:sldChg>
      <pc:sldChg chg="addSp delSp modSp mod ord modAnim">
        <pc:chgData name="Gwyneth Jones" userId="9759b5e4-0627-4b09-b9ce-03b71e47b93b" providerId="ADAL" clId="{B1A2ADF3-F77B-4BAC-9A47-75EB51EA966C}" dt="2023-02-28T11:30:19.983" v="71"/>
        <pc:sldMkLst>
          <pc:docMk/>
          <pc:sldMk cId="2709717250" sldId="316"/>
        </pc:sldMkLst>
        <pc:spChg chg="del">
          <ac:chgData name="Gwyneth Jones" userId="9759b5e4-0627-4b09-b9ce-03b71e47b93b" providerId="ADAL" clId="{B1A2ADF3-F77B-4BAC-9A47-75EB51EA966C}" dt="2023-02-28T11:29:58.653" v="59"/>
          <ac:spMkLst>
            <pc:docMk/>
            <pc:sldMk cId="2709717250" sldId="316"/>
            <ac:spMk id="3" creationId="{00000000-0000-0000-0000-000000000000}"/>
          </ac:spMkLst>
        </pc:spChg>
        <pc:picChg chg="add mod">
          <ac:chgData name="Gwyneth Jones" userId="9759b5e4-0627-4b09-b9ce-03b71e47b93b" providerId="ADAL" clId="{B1A2ADF3-F77B-4BAC-9A47-75EB51EA966C}" dt="2023-02-28T11:30:09.547" v="69" actId="14100"/>
          <ac:picMkLst>
            <pc:docMk/>
            <pc:sldMk cId="2709717250" sldId="316"/>
            <ac:picMk id="4" creationId="{0F140DD3-2146-7547-E1CC-F74607757410}"/>
          </ac:picMkLst>
        </pc:picChg>
      </pc:sldChg>
      <pc:sldChg chg="modSp mod">
        <pc:chgData name="Gwyneth Jones" userId="9759b5e4-0627-4b09-b9ce-03b71e47b93b" providerId="ADAL" clId="{B1A2ADF3-F77B-4BAC-9A47-75EB51EA966C}" dt="2023-02-28T11:29:58.910" v="65" actId="27636"/>
        <pc:sldMkLst>
          <pc:docMk/>
          <pc:sldMk cId="3349542642" sldId="318"/>
        </pc:sldMkLst>
        <pc:spChg chg="mod">
          <ac:chgData name="Gwyneth Jones" userId="9759b5e4-0627-4b09-b9ce-03b71e47b93b" providerId="ADAL" clId="{B1A2ADF3-F77B-4BAC-9A47-75EB51EA966C}" dt="2023-02-28T11:29:58.910" v="65" actId="27636"/>
          <ac:spMkLst>
            <pc:docMk/>
            <pc:sldMk cId="3349542642" sldId="318"/>
            <ac:spMk id="3" creationId="{00000000-0000-0000-0000-000000000000}"/>
          </ac:spMkLst>
        </pc:spChg>
      </pc:sldChg>
      <pc:sldChg chg="modSp mod">
        <pc:chgData name="Gwyneth Jones" userId="9759b5e4-0627-4b09-b9ce-03b71e47b93b" providerId="ADAL" clId="{B1A2ADF3-F77B-4BAC-9A47-75EB51EA966C}" dt="2023-02-28T11:25:42.200" v="5" actId="14100"/>
        <pc:sldMkLst>
          <pc:docMk/>
          <pc:sldMk cId="2681190577" sldId="321"/>
        </pc:sldMkLst>
        <pc:spChg chg="mod">
          <ac:chgData name="Gwyneth Jones" userId="9759b5e4-0627-4b09-b9ce-03b71e47b93b" providerId="ADAL" clId="{B1A2ADF3-F77B-4BAC-9A47-75EB51EA966C}" dt="2023-02-28T11:25:42.200" v="5" actId="14100"/>
          <ac:spMkLst>
            <pc:docMk/>
            <pc:sldMk cId="2681190577" sldId="321"/>
            <ac:spMk id="3" creationId="{00000000-0000-0000-0000-000000000000}"/>
          </ac:spMkLst>
        </pc:spChg>
      </pc:sldChg>
      <pc:sldChg chg="modSp mod">
        <pc:chgData name="Gwyneth Jones" userId="9759b5e4-0627-4b09-b9ce-03b71e47b93b" providerId="ADAL" clId="{B1A2ADF3-F77B-4BAC-9A47-75EB51EA966C}" dt="2023-02-28T11:27:30.569" v="56" actId="2711"/>
        <pc:sldMkLst>
          <pc:docMk/>
          <pc:sldMk cId="2343150611" sldId="322"/>
        </pc:sldMkLst>
        <pc:spChg chg="mod">
          <ac:chgData name="Gwyneth Jones" userId="9759b5e4-0627-4b09-b9ce-03b71e47b93b" providerId="ADAL" clId="{B1A2ADF3-F77B-4BAC-9A47-75EB51EA966C}" dt="2023-02-28T11:27:30.569" v="56" actId="2711"/>
          <ac:spMkLst>
            <pc:docMk/>
            <pc:sldMk cId="2343150611" sldId="322"/>
            <ac:spMk id="3" creationId="{00000000-0000-0000-0000-000000000000}"/>
          </ac:spMkLst>
        </pc:spChg>
      </pc:sldChg>
      <pc:sldChg chg="modSp add mod">
        <pc:chgData name="Gwyneth Jones" userId="9759b5e4-0627-4b09-b9ce-03b71e47b93b" providerId="ADAL" clId="{B1A2ADF3-F77B-4BAC-9A47-75EB51EA966C}" dt="2023-02-28T11:27:48.041" v="58" actId="27636"/>
        <pc:sldMkLst>
          <pc:docMk/>
          <pc:sldMk cId="3633072541" sldId="323"/>
        </pc:sldMkLst>
        <pc:spChg chg="mod">
          <ac:chgData name="Gwyneth Jones" userId="9759b5e4-0627-4b09-b9ce-03b71e47b93b" providerId="ADAL" clId="{B1A2ADF3-F77B-4BAC-9A47-75EB51EA966C}" dt="2023-02-28T11:27:48.041" v="58" actId="27636"/>
          <ac:spMkLst>
            <pc:docMk/>
            <pc:sldMk cId="3633072541" sldId="323"/>
            <ac:spMk id="3" creationId="{00000000-0000-0000-0000-000000000000}"/>
          </ac:spMkLst>
        </pc:spChg>
      </pc:sldChg>
      <pc:sldChg chg="addSp delSp modSp new mod modAnim">
        <pc:chgData name="Gwyneth Jones" userId="9759b5e4-0627-4b09-b9ce-03b71e47b93b" providerId="ADAL" clId="{B1A2ADF3-F77B-4BAC-9A47-75EB51EA966C}" dt="2023-02-28T11:32:05.784" v="76" actId="14100"/>
        <pc:sldMkLst>
          <pc:docMk/>
          <pc:sldMk cId="934751603" sldId="324"/>
        </pc:sldMkLst>
        <pc:spChg chg="del">
          <ac:chgData name="Gwyneth Jones" userId="9759b5e4-0627-4b09-b9ce-03b71e47b93b" providerId="ADAL" clId="{B1A2ADF3-F77B-4BAC-9A47-75EB51EA966C}" dt="2023-02-28T11:31:53.568" v="73"/>
          <ac:spMkLst>
            <pc:docMk/>
            <pc:sldMk cId="934751603" sldId="324"/>
            <ac:spMk id="3" creationId="{AD2E17A8-294E-7BFF-81C4-AFEBF5C200D9}"/>
          </ac:spMkLst>
        </pc:spChg>
        <pc:picChg chg="add mod">
          <ac:chgData name="Gwyneth Jones" userId="9759b5e4-0627-4b09-b9ce-03b71e47b93b" providerId="ADAL" clId="{B1A2ADF3-F77B-4BAC-9A47-75EB51EA966C}" dt="2023-02-28T11:32:05.784" v="76" actId="14100"/>
          <ac:picMkLst>
            <pc:docMk/>
            <pc:sldMk cId="934751603" sldId="324"/>
            <ac:picMk id="4" creationId="{12AEFAAF-35CC-6DC1-C178-DBEC480A4C2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C37ACD-A189-499D-92A2-1A3F1DCD72F9}" type="datetimeFigureOut">
              <a:rPr lang="en-GB" smtClean="0"/>
              <a:t>12/03/2023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15D0C1-2DF0-42A8-AA15-F66E2D779CAF}" type="slidenum">
              <a:rPr lang="en-GB" smtClean="0"/>
              <a:t>‹#›</a:t>
            </a:fld>
            <a:endParaRPr lang="en-GB"/>
          </a:p>
        </p:txBody>
      </p:sp>
    </p:spTree>
    <p:extLst>
      <p:ext uri="{BB962C8B-B14F-4D97-AF65-F5344CB8AC3E}">
        <p14:creationId xmlns:p14="http://schemas.microsoft.com/office/powerpoint/2010/main" val="23280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3/12/2023</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43914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3/12/2023</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84080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3/12/2023</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2286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3/12/2023</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2530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3/12/2023</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00392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3/12/2023</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3884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3/12/2023</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07203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3/12/2023</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36912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3/12/2023</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17897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3/12/2023</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36712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3/12/2023</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79352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3/12/2023</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689313815"/>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HnJ1bqXUnIM" TargetMode="External"/><Relationship Id="rId2" Type="http://schemas.openxmlformats.org/officeDocument/2006/relationships/hyperlink" Target="https://www.youtube.com/watch?v=NHjgKe7JMNE&amp;t=85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3">
            <a:extLst>
              <a:ext uri="{FF2B5EF4-FFF2-40B4-BE49-F238E27FC236}">
                <a16:creationId xmlns:a16="http://schemas.microsoft.com/office/drawing/2014/main" id="{9039B398-6544-4F92-92AC-0403F1D632A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126"/>
          <a:stretch/>
        </p:blipFill>
        <p:spPr>
          <a:xfrm>
            <a:off x="20" y="10"/>
            <a:ext cx="12207220" cy="6857990"/>
          </a:xfrm>
          <a:prstGeom prst="rect">
            <a:avLst/>
          </a:prstGeom>
        </p:spPr>
      </p:pic>
      <p:sp>
        <p:nvSpPr>
          <p:cNvPr id="11" name="Freeform: Shape 10">
            <a:extLst>
              <a:ext uri="{FF2B5EF4-FFF2-40B4-BE49-F238E27FC236}">
                <a16:creationId xmlns:a16="http://schemas.microsoft.com/office/drawing/2014/main" id="{26C2F60D-36DC-4E6D-8544-3562BBABA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2263" y="1782827"/>
            <a:ext cx="4332910" cy="5817436"/>
          </a:xfrm>
          <a:custGeom>
            <a:avLst/>
            <a:gdLst>
              <a:gd name="connsiteX0" fmla="*/ 3175347 w 4332910"/>
              <a:gd name="connsiteY0" fmla="*/ 710 h 5817436"/>
              <a:gd name="connsiteX1" fmla="*/ 3972229 w 4332910"/>
              <a:gd name="connsiteY1" fmla="*/ 94304 h 5817436"/>
              <a:gd name="connsiteX2" fmla="*/ 4332910 w 4332910"/>
              <a:gd name="connsiteY2" fmla="*/ 180296 h 5817436"/>
              <a:gd name="connsiteX3" fmla="*/ 4332910 w 4332910"/>
              <a:gd name="connsiteY3" fmla="*/ 5817436 h 5817436"/>
              <a:gd name="connsiteX4" fmla="*/ 1006557 w 4332910"/>
              <a:gd name="connsiteY4" fmla="*/ 5817436 h 5817436"/>
              <a:gd name="connsiteX5" fmla="*/ 866510 w 4332910"/>
              <a:gd name="connsiteY5" fmla="*/ 5609583 h 5817436"/>
              <a:gd name="connsiteX6" fmla="*/ 351747 w 4332910"/>
              <a:gd name="connsiteY6" fmla="*/ 2263621 h 5817436"/>
              <a:gd name="connsiteX7" fmla="*/ 1381666 w 4332910"/>
              <a:gd name="connsiteY7" fmla="*/ 845238 h 5817436"/>
              <a:gd name="connsiteX8" fmla="*/ 2751595 w 4332910"/>
              <a:gd name="connsiteY8" fmla="*/ 47742 h 5817436"/>
              <a:gd name="connsiteX9" fmla="*/ 3175347 w 4332910"/>
              <a:gd name="connsiteY9" fmla="*/ 710 h 581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2910" h="5817436">
                <a:moveTo>
                  <a:pt x="3175347" y="710"/>
                </a:moveTo>
                <a:cubicBezTo>
                  <a:pt x="3421493" y="-5064"/>
                  <a:pt x="3686120" y="24227"/>
                  <a:pt x="3972229" y="94304"/>
                </a:cubicBezTo>
                <a:lnTo>
                  <a:pt x="4332910" y="180296"/>
                </a:lnTo>
                <a:lnTo>
                  <a:pt x="4332910" y="5817436"/>
                </a:lnTo>
                <a:lnTo>
                  <a:pt x="1006557" y="5817436"/>
                </a:lnTo>
                <a:lnTo>
                  <a:pt x="866510" y="5609583"/>
                </a:lnTo>
                <a:cubicBezTo>
                  <a:pt x="140071" y="4515211"/>
                  <a:pt x="-376405" y="3480830"/>
                  <a:pt x="351747" y="2263621"/>
                </a:cubicBezTo>
                <a:cubicBezTo>
                  <a:pt x="664977" y="1739861"/>
                  <a:pt x="994988" y="1240809"/>
                  <a:pt x="1381666" y="845238"/>
                </a:cubicBezTo>
                <a:cubicBezTo>
                  <a:pt x="1768346" y="449669"/>
                  <a:pt x="2211693" y="157580"/>
                  <a:pt x="2751595" y="47742"/>
                </a:cubicBezTo>
                <a:cubicBezTo>
                  <a:pt x="2886624" y="20264"/>
                  <a:pt x="3027659" y="4175"/>
                  <a:pt x="3175347" y="710"/>
                </a:cubicBezTo>
                <a:close/>
              </a:path>
            </a:pathLst>
          </a:cu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CFFC7D5-8758-4C87-A839-9FF78F543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82642" flipH="1">
            <a:off x="318955" y="2073697"/>
            <a:ext cx="5867664" cy="5317986"/>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 name="connsiteX0" fmla="*/ 0 w 1085312"/>
              <a:gd name="connsiteY0" fmla="*/ 0 h 2441440"/>
              <a:gd name="connsiteX1" fmla="*/ 53089 w 1085312"/>
              <a:gd name="connsiteY1" fmla="*/ 4542 h 2441440"/>
              <a:gd name="connsiteX2" fmla="*/ 790077 w 1085312"/>
              <a:gd name="connsiteY2" fmla="*/ 872756 h 2441440"/>
              <a:gd name="connsiteX3" fmla="*/ 1085252 w 1085312"/>
              <a:gd name="connsiteY3" fmla="*/ 1943649 h 2441440"/>
              <a:gd name="connsiteX4" fmla="*/ 1064832 w 1085312"/>
              <a:gd name="connsiteY4" fmla="*/ 2198094 h 2441440"/>
              <a:gd name="connsiteX5" fmla="*/ 1043734 w 1085312"/>
              <a:gd name="connsiteY5" fmla="*/ 2315675 h 2441440"/>
              <a:gd name="connsiteX6" fmla="*/ 59456 w 1085312"/>
              <a:gd name="connsiteY6" fmla="*/ 2441440 h 2441440"/>
              <a:gd name="connsiteX0" fmla="*/ 0 w 1085312"/>
              <a:gd name="connsiteY0" fmla="*/ 0 h 2315675"/>
              <a:gd name="connsiteX1" fmla="*/ 53089 w 1085312"/>
              <a:gd name="connsiteY1" fmla="*/ 4542 h 2315675"/>
              <a:gd name="connsiteX2" fmla="*/ 790077 w 1085312"/>
              <a:gd name="connsiteY2" fmla="*/ 872756 h 2315675"/>
              <a:gd name="connsiteX3" fmla="*/ 1085252 w 1085312"/>
              <a:gd name="connsiteY3" fmla="*/ 1943649 h 2315675"/>
              <a:gd name="connsiteX4" fmla="*/ 1064832 w 1085312"/>
              <a:gd name="connsiteY4" fmla="*/ 2198094 h 2315675"/>
              <a:gd name="connsiteX5" fmla="*/ 1043734 w 1085312"/>
              <a:gd name="connsiteY5"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312" h="2315675">
                <a:moveTo>
                  <a:pt x="0" y="0"/>
                </a:move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
        <p:nvSpPr>
          <p:cNvPr id="2" name="Title 1"/>
          <p:cNvSpPr>
            <a:spLocks noGrp="1"/>
          </p:cNvSpPr>
          <p:nvPr>
            <p:ph type="ctrTitle"/>
          </p:nvPr>
        </p:nvSpPr>
        <p:spPr>
          <a:xfrm>
            <a:off x="758952" y="3830853"/>
            <a:ext cx="4297680" cy="1581912"/>
          </a:xfrm>
        </p:spPr>
        <p:txBody>
          <a:bodyPr>
            <a:normAutofit/>
          </a:bodyPr>
          <a:lstStyle/>
          <a:p>
            <a:pPr algn="l"/>
            <a:r>
              <a:rPr lang="en-GB" sz="3600">
                <a:cs typeface="Calibri Light"/>
              </a:rPr>
              <a:t>The Future is Human</a:t>
            </a:r>
            <a:endParaRPr lang="en-GB" sz="3600"/>
          </a:p>
        </p:txBody>
      </p:sp>
      <p:sp>
        <p:nvSpPr>
          <p:cNvPr id="3" name="Subtitle 2"/>
          <p:cNvSpPr>
            <a:spLocks noGrp="1"/>
          </p:cNvSpPr>
          <p:nvPr>
            <p:ph type="subTitle" idx="1"/>
          </p:nvPr>
        </p:nvSpPr>
        <p:spPr>
          <a:xfrm>
            <a:off x="758952" y="5438272"/>
            <a:ext cx="4297680" cy="822141"/>
          </a:xfrm>
        </p:spPr>
        <p:txBody>
          <a:bodyPr vert="horz" lIns="91440" tIns="45720" rIns="91440" bIns="45720" rtlCol="0">
            <a:normAutofit lnSpcReduction="10000"/>
          </a:bodyPr>
          <a:lstStyle/>
          <a:p>
            <a:pPr algn="l"/>
            <a:r>
              <a:rPr lang="en-GB" sz="2000">
                <a:cs typeface="Calibri"/>
              </a:rPr>
              <a:t>Unit 2 of Contemporary Challenges: Making a Difference</a:t>
            </a:r>
            <a:endParaRPr lang="en-GB" sz="200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dryer&#10;&#10;Description automatically generated">
            <a:extLst>
              <a:ext uri="{FF2B5EF4-FFF2-40B4-BE49-F238E27FC236}">
                <a16:creationId xmlns:a16="http://schemas.microsoft.com/office/drawing/2014/main" id="{E56FD239-DBB2-4A19-807B-ABF815FC3A2C}"/>
              </a:ext>
            </a:extLst>
          </p:cNvPr>
          <p:cNvPicPr>
            <a:picLocks noChangeAspect="1"/>
          </p:cNvPicPr>
          <p:nvPr/>
        </p:nvPicPr>
        <p:blipFill rotWithShape="1">
          <a:blip r:embed="rId2"/>
          <a:srcRect l="12335" r="25659" b="-2"/>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CBFF685D-044A-480B-BB1C-AE57EEA32AFD}"/>
              </a:ext>
            </a:extLst>
          </p:cNvPr>
          <p:cNvSpPr>
            <a:spLocks noGrp="1"/>
          </p:cNvSpPr>
          <p:nvPr>
            <p:ph idx="1"/>
          </p:nvPr>
        </p:nvSpPr>
        <p:spPr>
          <a:xfrm>
            <a:off x="762000" y="2286000"/>
            <a:ext cx="5334000" cy="3810001"/>
          </a:xfrm>
        </p:spPr>
        <p:txBody>
          <a:bodyPr vert="horz" lIns="91440" tIns="45720" rIns="91440" bIns="45720" rtlCol="0" anchor="t">
            <a:normAutofit/>
          </a:bodyPr>
          <a:lstStyle/>
          <a:p>
            <a:pPr marL="0" indent="0">
              <a:buNone/>
            </a:pPr>
            <a:r>
              <a:rPr lang="en-GB" sz="2400" dirty="0">
                <a:solidFill>
                  <a:srgbClr val="FFFFFF"/>
                </a:solidFill>
                <a:ea typeface="+mn-lt"/>
                <a:cs typeface="+mn-lt"/>
              </a:rPr>
              <a:t>In this unit you will focus on developing the uniquely human skills that will allow you to remain relevant in the future of work, in the face of increasing automation.</a:t>
            </a:r>
            <a:endParaRPr lang="en-GB" sz="2400" dirty="0">
              <a:solidFill>
                <a:srgbClr val="FFFFFF"/>
              </a:solidFill>
            </a:endParaRPr>
          </a:p>
        </p:txBody>
      </p:sp>
      <p:sp>
        <p:nvSpPr>
          <p:cNvPr id="2" name="Title 1">
            <a:extLst>
              <a:ext uri="{FF2B5EF4-FFF2-40B4-BE49-F238E27FC236}">
                <a16:creationId xmlns:a16="http://schemas.microsoft.com/office/drawing/2014/main" id="{4B4E487D-382B-463A-AA7B-CDC5EA77BD1F}"/>
              </a:ext>
            </a:extLst>
          </p:cNvPr>
          <p:cNvSpPr>
            <a:spLocks noGrp="1"/>
          </p:cNvSpPr>
          <p:nvPr>
            <p:ph type="title"/>
          </p:nvPr>
        </p:nvSpPr>
        <p:spPr>
          <a:xfrm>
            <a:off x="762000" y="762000"/>
            <a:ext cx="5334000" cy="1524000"/>
          </a:xfrm>
        </p:spPr>
        <p:txBody>
          <a:bodyPr>
            <a:normAutofit/>
          </a:bodyPr>
          <a:lstStyle/>
          <a:p>
            <a:r>
              <a:rPr lang="en-GB" sz="3200"/>
              <a:t>The Future is Human</a:t>
            </a:r>
          </a:p>
        </p:txBody>
      </p:sp>
    </p:spTree>
    <p:extLst>
      <p:ext uri="{BB962C8B-B14F-4D97-AF65-F5344CB8AC3E}">
        <p14:creationId xmlns:p14="http://schemas.microsoft.com/office/powerpoint/2010/main" val="157656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people sitting at a table&#10;&#10;Description automatically generated">
            <a:extLst>
              <a:ext uri="{FF2B5EF4-FFF2-40B4-BE49-F238E27FC236}">
                <a16:creationId xmlns:a16="http://schemas.microsoft.com/office/drawing/2014/main" id="{CD7EA311-8BCB-4306-BA45-598AD078097F}"/>
              </a:ext>
            </a:extLst>
          </p:cNvPr>
          <p:cNvPicPr>
            <a:picLocks noChangeAspect="1"/>
          </p:cNvPicPr>
          <p:nvPr/>
        </p:nvPicPr>
        <p:blipFill rotWithShape="1">
          <a:blip r:embed="rId2"/>
          <a:srcRect l="8429" r="26432" b="-2"/>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1" name="Freeform: Shape 10">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397A4A22-F7E5-4F52-97B4-73E9930344FC}"/>
              </a:ext>
            </a:extLst>
          </p:cNvPr>
          <p:cNvSpPr>
            <a:spLocks noGrp="1"/>
          </p:cNvSpPr>
          <p:nvPr>
            <p:ph idx="1"/>
          </p:nvPr>
        </p:nvSpPr>
        <p:spPr>
          <a:xfrm>
            <a:off x="6626508" y="2324583"/>
            <a:ext cx="5131442" cy="4244050"/>
          </a:xfrm>
        </p:spPr>
        <p:txBody>
          <a:bodyPr vert="horz" lIns="91440" tIns="45720" rIns="91440" bIns="45720" rtlCol="0" anchor="t">
            <a:normAutofit/>
          </a:bodyPr>
          <a:lstStyle/>
          <a:p>
            <a:pPr marL="0" indent="0">
              <a:lnSpc>
                <a:spcPct val="115000"/>
              </a:lnSpc>
              <a:buNone/>
            </a:pPr>
            <a:r>
              <a:rPr lang="en-GB" sz="1600" dirty="0">
                <a:solidFill>
                  <a:srgbClr val="FFFFFF"/>
                </a:solidFill>
              </a:rPr>
              <a:t>In 'Rise of the Machines' you considered how the future may look as machines and AI are integrated into the workplace.</a:t>
            </a:r>
          </a:p>
          <a:p>
            <a:pPr marL="0" indent="0">
              <a:lnSpc>
                <a:spcPct val="115000"/>
              </a:lnSpc>
              <a:buNone/>
            </a:pPr>
            <a:r>
              <a:rPr lang="en-GB" sz="1600" dirty="0">
                <a:solidFill>
                  <a:srgbClr val="FFFFFF"/>
                </a:solidFill>
                <a:latin typeface="Calibri" panose="020F0502020204030204" pitchFamily="34" charset="0"/>
                <a:cs typeface="Calibri" panose="020F0502020204030204" pitchFamily="34" charset="0"/>
              </a:rPr>
              <a:t>In Unit 2 and Unit 3 we will look at some of the skills that will differentiate humans in the future of work. Bursting the Bubble - Critical thinking</a:t>
            </a:r>
            <a:endParaRPr lang="en-GB" sz="1600" dirty="0">
              <a:latin typeface="Calibri" panose="020F0502020204030204" pitchFamily="34" charset="0"/>
              <a:cs typeface="Calibri" panose="020F0502020204030204" pitchFamily="34" charset="0"/>
            </a:endParaRPr>
          </a:p>
          <a:p>
            <a:pPr marL="457200" indent="-457200">
              <a:lnSpc>
                <a:spcPct val="115000"/>
              </a:lnSpc>
            </a:pPr>
            <a:r>
              <a:rPr lang="en-GB" sz="1600" dirty="0">
                <a:solidFill>
                  <a:srgbClr val="FFFFFF"/>
                </a:solidFill>
                <a:latin typeface="Calibri" panose="020F0502020204030204" pitchFamily="34" charset="0"/>
                <a:cs typeface="Calibri" panose="020F0502020204030204" pitchFamily="34" charset="0"/>
              </a:rPr>
              <a:t>Getting to Yes - Negotiating and Influencing</a:t>
            </a:r>
          </a:p>
          <a:p>
            <a:pPr marL="457200" indent="-457200">
              <a:lnSpc>
                <a:spcPct val="115000"/>
              </a:lnSpc>
            </a:pPr>
            <a:r>
              <a:rPr lang="en-GB" sz="1600" dirty="0">
                <a:solidFill>
                  <a:srgbClr val="FFFFFF"/>
                </a:solidFill>
                <a:latin typeface="Calibri" panose="020F0502020204030204" pitchFamily="34" charset="0"/>
                <a:cs typeface="Calibri" panose="020F0502020204030204" pitchFamily="34" charset="0"/>
              </a:rPr>
              <a:t>Why are we Yelling? -Conflict Management</a:t>
            </a:r>
          </a:p>
          <a:p>
            <a:pPr marL="457200" indent="-457200">
              <a:lnSpc>
                <a:spcPct val="115000"/>
              </a:lnSpc>
            </a:pPr>
            <a:r>
              <a:rPr lang="en-GB" sz="1600" dirty="0">
                <a:solidFill>
                  <a:srgbClr val="FFFFFF"/>
                </a:solidFill>
                <a:latin typeface="Calibri" panose="020F0502020204030204" pitchFamily="34" charset="0"/>
                <a:cs typeface="Calibri" panose="020F0502020204030204" pitchFamily="34" charset="0"/>
              </a:rPr>
              <a:t>Critical thinking</a:t>
            </a:r>
            <a:endParaRPr lang="en-GB" sz="1600" dirty="0">
              <a:solidFill>
                <a:srgbClr val="FFFFFF">
                  <a:alpha val="70000"/>
                </a:srgbClr>
              </a:solidFill>
              <a:latin typeface="Calibri" panose="020F0502020204030204" pitchFamily="34" charset="0"/>
              <a:cs typeface="Calibri" panose="020F0502020204030204" pitchFamily="34" charset="0"/>
            </a:endParaRPr>
          </a:p>
          <a:p>
            <a:pPr marL="457200" indent="-457200">
              <a:lnSpc>
                <a:spcPct val="114999"/>
              </a:lnSpc>
            </a:pPr>
            <a:r>
              <a:rPr lang="en-GB" sz="1600" dirty="0">
                <a:solidFill>
                  <a:srgbClr val="FFFFFF"/>
                </a:solidFill>
                <a:latin typeface="Calibri" panose="020F0502020204030204" pitchFamily="34" charset="0"/>
                <a:cs typeface="Calibri" panose="020F0502020204030204" pitchFamily="34" charset="0"/>
              </a:rPr>
              <a:t>The Red Pill or the Blue Pill - Decision making</a:t>
            </a:r>
          </a:p>
          <a:p>
            <a:pPr marL="457200" indent="-457200">
              <a:lnSpc>
                <a:spcPct val="115000"/>
              </a:lnSpc>
            </a:pPr>
            <a:r>
              <a:rPr lang="en-GB" sz="1600" dirty="0">
                <a:solidFill>
                  <a:srgbClr val="FFFFFF"/>
                </a:solidFill>
                <a:latin typeface="Calibri" panose="020F0502020204030204" pitchFamily="34" charset="0"/>
                <a:cs typeface="Calibri" panose="020F0502020204030204" pitchFamily="34" charset="0"/>
              </a:rPr>
              <a:t>Change by Design - Complex problem solving (unit 3)</a:t>
            </a:r>
          </a:p>
        </p:txBody>
      </p:sp>
      <p:sp>
        <p:nvSpPr>
          <p:cNvPr id="2" name="Title 1">
            <a:extLst>
              <a:ext uri="{FF2B5EF4-FFF2-40B4-BE49-F238E27FC236}">
                <a16:creationId xmlns:a16="http://schemas.microsoft.com/office/drawing/2014/main" id="{3293F999-F111-4360-8777-12CB44A6CAAF}"/>
              </a:ext>
            </a:extLst>
          </p:cNvPr>
          <p:cNvSpPr>
            <a:spLocks noGrp="1"/>
          </p:cNvSpPr>
          <p:nvPr>
            <p:ph type="title"/>
          </p:nvPr>
        </p:nvSpPr>
        <p:spPr>
          <a:xfrm>
            <a:off x="6626508" y="1523989"/>
            <a:ext cx="4803492" cy="1708607"/>
          </a:xfrm>
        </p:spPr>
        <p:txBody>
          <a:bodyPr anchor="t">
            <a:normAutofit/>
          </a:bodyPr>
          <a:lstStyle/>
          <a:p>
            <a:r>
              <a:rPr lang="en-GB" sz="3200" dirty="0">
                <a:latin typeface="Calibri" panose="020F0502020204030204" pitchFamily="34" charset="0"/>
                <a:cs typeface="Calibri" panose="020F0502020204030204" pitchFamily="34" charset="0"/>
              </a:rPr>
              <a:t>Human Skills</a:t>
            </a:r>
          </a:p>
        </p:txBody>
      </p:sp>
    </p:spTree>
    <p:extLst>
      <p:ext uri="{BB962C8B-B14F-4D97-AF65-F5344CB8AC3E}">
        <p14:creationId xmlns:p14="http://schemas.microsoft.com/office/powerpoint/2010/main" val="3097860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4E7CDE80-E1B3-46ED-A99F-089BBF3784E2}"/>
              </a:ext>
            </a:extLst>
          </p:cNvPr>
          <p:cNvSpPr>
            <a:spLocks noGrp="1"/>
          </p:cNvSpPr>
          <p:nvPr>
            <p:ph idx="1"/>
          </p:nvPr>
        </p:nvSpPr>
        <p:spPr>
          <a:xfrm>
            <a:off x="6096000" y="2086378"/>
            <a:ext cx="5334000" cy="4009624"/>
          </a:xfrm>
        </p:spPr>
        <p:txBody>
          <a:bodyPr vert="horz" lIns="91440" tIns="45720" rIns="91440" bIns="45720" rtlCol="0" anchor="t">
            <a:normAutofit/>
          </a:bodyPr>
          <a:lstStyle/>
          <a:p>
            <a:r>
              <a:rPr lang="en-GB" sz="2400">
                <a:latin typeface="Calibri" panose="020F0502020204030204" pitchFamily="34" charset="0"/>
                <a:cs typeface="Calibri" panose="020F0502020204030204" pitchFamily="34" charset="0"/>
              </a:rPr>
              <a:t>Critical </a:t>
            </a:r>
            <a:r>
              <a:rPr lang="en-GB" sz="2400" dirty="0">
                <a:latin typeface="Calibri" panose="020F0502020204030204" pitchFamily="34" charset="0"/>
                <a:cs typeface="Calibri" panose="020F0502020204030204" pitchFamily="34" charset="0"/>
              </a:rPr>
              <a:t>thinking could be described as the ability to engage in reflective and independent thinking.</a:t>
            </a:r>
          </a:p>
          <a:p>
            <a:endParaRPr lang="en-GB" sz="10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Critical thinkers identify, analyse and solve problems systematically rather than by intuition or instinct.</a:t>
            </a:r>
          </a:p>
        </p:txBody>
      </p:sp>
      <p:sp>
        <p:nvSpPr>
          <p:cNvPr id="2" name="Title 1">
            <a:extLst>
              <a:ext uri="{FF2B5EF4-FFF2-40B4-BE49-F238E27FC236}">
                <a16:creationId xmlns:a16="http://schemas.microsoft.com/office/drawing/2014/main" id="{2DC18719-E5F6-4E65-88F8-23A55933EE8C}"/>
              </a:ext>
            </a:extLst>
          </p:cNvPr>
          <p:cNvSpPr>
            <a:spLocks noGrp="1"/>
          </p:cNvSpPr>
          <p:nvPr>
            <p:ph type="title"/>
          </p:nvPr>
        </p:nvSpPr>
        <p:spPr>
          <a:xfrm>
            <a:off x="6096000" y="762000"/>
            <a:ext cx="5334000" cy="1524000"/>
          </a:xfrm>
        </p:spPr>
        <p:txBody>
          <a:bodyPr>
            <a:normAutofit/>
          </a:bodyPr>
          <a:lstStyle/>
          <a:p>
            <a:r>
              <a:rPr lang="en-GB" sz="3200" dirty="0">
                <a:latin typeface="Calibri" panose="020F0502020204030204" pitchFamily="34" charset="0"/>
                <a:cs typeface="Calibri" panose="020F0502020204030204" pitchFamily="34" charset="0"/>
              </a:rPr>
              <a:t>Topic 3 – Critical Thinking</a:t>
            </a:r>
          </a:p>
        </p:txBody>
      </p:sp>
      <p:pic>
        <p:nvPicPr>
          <p:cNvPr id="1026" name="Picture 2" descr="Basic Elements of Critical Thinking | University of Tennessee at Chattanoog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91674"/>
            <a:ext cx="5847008" cy="493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8902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3" y="762000"/>
            <a:ext cx="10992117" cy="899375"/>
          </a:xfrm>
        </p:spPr>
        <p:txBody>
          <a:bodyPr/>
          <a:lstStyle/>
          <a:p>
            <a:r>
              <a:rPr lang="en-GB" dirty="0">
                <a:latin typeface="Calibri" panose="020F0502020204030204" pitchFamily="34" charset="0"/>
                <a:cs typeface="Calibri" panose="020F0502020204030204" pitchFamily="34" charset="0"/>
              </a:rPr>
              <a:t>What is critical thinking?</a:t>
            </a:r>
          </a:p>
        </p:txBody>
      </p:sp>
      <p:sp>
        <p:nvSpPr>
          <p:cNvPr id="3" name="Content Placeholder 2"/>
          <p:cNvSpPr>
            <a:spLocks noGrp="1"/>
          </p:cNvSpPr>
          <p:nvPr>
            <p:ph idx="1"/>
          </p:nvPr>
        </p:nvSpPr>
        <p:spPr>
          <a:xfrm>
            <a:off x="437883" y="1777285"/>
            <a:ext cx="11230376" cy="4790939"/>
          </a:xfrm>
        </p:spPr>
        <p:txBody>
          <a:bodyPr>
            <a:normAutofit/>
          </a:bodyPr>
          <a:lstStyle/>
          <a:p>
            <a:r>
              <a:rPr lang="en-GB" dirty="0">
                <a:latin typeface="Calibri" panose="020F0502020204030204" pitchFamily="34" charset="0"/>
                <a:cs typeface="Calibri" panose="020F0502020204030204" pitchFamily="34" charset="0"/>
              </a:rPr>
              <a:t>Critical thinking is making sure we have good reasons for our beliefs.</a:t>
            </a:r>
          </a:p>
          <a:p>
            <a:endParaRPr lang="en-GB" sz="10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Critical thinkers rigorously question ideas and assumptions rather than accepting them at face value. </a:t>
            </a:r>
          </a:p>
          <a:p>
            <a:endParaRPr lang="en-GB" sz="10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Critical thinkers always seek to determine whether ideas, arguments and findings represent the entire picture and will search for further information to ensure they do.</a:t>
            </a:r>
          </a:p>
          <a:p>
            <a:endParaRPr lang="en-GB" dirty="0">
              <a:latin typeface="Calibri" panose="020F0502020204030204" pitchFamily="34" charset="0"/>
              <a:cs typeface="Calibri" panose="020F0502020204030204" pitchFamily="34" charset="0"/>
            </a:endParaRPr>
          </a:p>
        </p:txBody>
      </p:sp>
      <p:sp>
        <p:nvSpPr>
          <p:cNvPr id="4" name="AutoShape 2" descr="https://ukc-powerpoint.officeapps.live.com/pods/GetClipboardImage.ashx?Id=a14547f4-3c79-4bb6-a7d2-393a090e27e7&amp;DC=GUK4&amp;pkey=85bce114-0394-41a0-b9b1-eb4a63272abf&amp;wdwaccluster=GUK4"/>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349542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cs typeface="Calibri" panose="020F0502020204030204" pitchFamily="34" charset="0"/>
              </a:rPr>
              <a:t>Class Task</a:t>
            </a:r>
          </a:p>
        </p:txBody>
      </p:sp>
      <p:sp>
        <p:nvSpPr>
          <p:cNvPr id="3" name="Content Placeholder 2"/>
          <p:cNvSpPr>
            <a:spLocks noGrp="1"/>
          </p:cNvSpPr>
          <p:nvPr>
            <p:ph idx="1"/>
          </p:nvPr>
        </p:nvSpPr>
        <p:spPr/>
        <p:txBody>
          <a:bodyPr>
            <a:normAutofit/>
          </a:bodyPr>
          <a:lstStyle/>
          <a:p>
            <a:r>
              <a:rPr lang="en-GB" dirty="0">
                <a:latin typeface="Calibri" panose="020F0502020204030204" pitchFamily="34" charset="0"/>
                <a:cs typeface="Calibri" panose="020F0502020204030204" pitchFamily="34" charset="0"/>
              </a:rPr>
              <a:t>Can you think of a commonly believed historical opinion that turned out to be untrue? </a:t>
            </a:r>
          </a:p>
          <a:p>
            <a:endParaRPr lang="en-GB" sz="10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Why did people believe it?</a:t>
            </a:r>
          </a:p>
          <a:p>
            <a:endParaRPr lang="en-GB" sz="10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What has changed opinions?</a:t>
            </a:r>
          </a:p>
          <a:p>
            <a:endParaRPr lang="en-GB" sz="1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33069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245" y="309094"/>
            <a:ext cx="11030755" cy="1197734"/>
          </a:xfrm>
        </p:spPr>
        <p:txBody>
          <a:bodyPr/>
          <a:lstStyle/>
          <a:p>
            <a:r>
              <a:rPr lang="en-GB" dirty="0">
                <a:latin typeface="Calibri" panose="020F0502020204030204" pitchFamily="34" charset="0"/>
                <a:cs typeface="Calibri" panose="020F0502020204030204" pitchFamily="34" charset="0"/>
              </a:rPr>
              <a:t>Barriers to Critical Thinking</a:t>
            </a:r>
          </a:p>
        </p:txBody>
      </p:sp>
      <p:sp>
        <p:nvSpPr>
          <p:cNvPr id="3" name="Content Placeholder 2"/>
          <p:cNvSpPr>
            <a:spLocks noGrp="1"/>
          </p:cNvSpPr>
          <p:nvPr>
            <p:ph idx="1"/>
          </p:nvPr>
        </p:nvSpPr>
        <p:spPr>
          <a:xfrm>
            <a:off x="399245" y="1506828"/>
            <a:ext cx="11397803" cy="4997003"/>
          </a:xfrm>
        </p:spPr>
        <p:txBody>
          <a:bodyPr>
            <a:normAutofit fontScale="92500" lnSpcReduction="10000"/>
          </a:bodyPr>
          <a:lstStyle/>
          <a:p>
            <a:pPr marL="0" indent="0">
              <a:buNone/>
            </a:pPr>
            <a:r>
              <a:rPr lang="en-GB" dirty="0">
                <a:latin typeface="Calibri" panose="020F0502020204030204" pitchFamily="34" charset="0"/>
                <a:cs typeface="Calibri" panose="020F0502020204030204" pitchFamily="34" charset="0"/>
              </a:rPr>
              <a:t>If you don’t think critically you may not make good decisions</a:t>
            </a:r>
          </a:p>
          <a:p>
            <a:pPr marL="0" indent="0">
              <a:buNone/>
            </a:pPr>
            <a:r>
              <a:rPr lang="en-GB" dirty="0">
                <a:latin typeface="Calibri" panose="020F0502020204030204" pitchFamily="34" charset="0"/>
                <a:cs typeface="Calibri" panose="020F0502020204030204" pitchFamily="34" charset="0"/>
              </a:rPr>
              <a:t>Barriers to critical thinking are:</a:t>
            </a:r>
          </a:p>
          <a:p>
            <a:r>
              <a:rPr lang="en-GB" dirty="0">
                <a:latin typeface="Calibri" panose="020F0502020204030204" pitchFamily="34" charset="0"/>
                <a:cs typeface="Calibri" panose="020F0502020204030204" pitchFamily="34" charset="0"/>
              </a:rPr>
              <a:t>Egocentrism – Self focus – thinking your own interests are more important than anyone else’s</a:t>
            </a:r>
          </a:p>
          <a:p>
            <a:r>
              <a:rPr lang="en-GB" dirty="0">
                <a:latin typeface="Calibri" panose="020F0502020204030204" pitchFamily="34" charset="0"/>
                <a:cs typeface="Calibri" panose="020F0502020204030204" pitchFamily="34" charset="0"/>
              </a:rPr>
              <a:t>Socio-Centrism – Focussing on what is best for the group you belong to. Can lead to group bias.</a:t>
            </a:r>
          </a:p>
          <a:p>
            <a:r>
              <a:rPr lang="en-GB" dirty="0">
                <a:latin typeface="Calibri" panose="020F0502020204030204" pitchFamily="34" charset="0"/>
                <a:cs typeface="Calibri" panose="020F0502020204030204" pitchFamily="34" charset="0"/>
              </a:rPr>
              <a:t>Peer Pressure – Pressing for group conformity, feelings or actions</a:t>
            </a:r>
          </a:p>
          <a:p>
            <a:r>
              <a:rPr lang="en-GB" dirty="0">
                <a:latin typeface="Calibri" panose="020F0502020204030204" pitchFamily="34" charset="0"/>
                <a:cs typeface="Calibri" panose="020F0502020204030204" pitchFamily="34" charset="0"/>
              </a:rPr>
              <a:t>Denial – Refuse to consider another perspective</a:t>
            </a:r>
          </a:p>
          <a:p>
            <a:r>
              <a:rPr lang="en-GB" dirty="0">
                <a:latin typeface="Calibri" panose="020F0502020204030204" pitchFamily="34" charset="0"/>
                <a:cs typeface="Calibri" panose="020F0502020204030204" pitchFamily="34" charset="0"/>
              </a:rPr>
              <a:t>Face Saving – Make an excuse to save dignity</a:t>
            </a:r>
          </a:p>
        </p:txBody>
      </p:sp>
    </p:spTree>
    <p:extLst>
      <p:ext uri="{BB962C8B-B14F-4D97-AF65-F5344CB8AC3E}">
        <p14:creationId xmlns:p14="http://schemas.microsoft.com/office/powerpoint/2010/main" val="2878832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487" y="399246"/>
            <a:ext cx="11230378" cy="734095"/>
          </a:xfrm>
        </p:spPr>
        <p:txBody>
          <a:bodyPr>
            <a:normAutofit/>
          </a:bodyPr>
          <a:lstStyle/>
          <a:p>
            <a:r>
              <a:rPr lang="en-GB" dirty="0">
                <a:latin typeface="Calibri" panose="020F0502020204030204" pitchFamily="34" charset="0"/>
                <a:cs typeface="Calibri" panose="020F0502020204030204" pitchFamily="34" charset="0"/>
              </a:rPr>
              <a:t>Class Task – Drawing Conclusions</a:t>
            </a:r>
          </a:p>
        </p:txBody>
      </p:sp>
      <p:sp>
        <p:nvSpPr>
          <p:cNvPr id="3" name="Content Placeholder 2"/>
          <p:cNvSpPr>
            <a:spLocks noGrp="1"/>
          </p:cNvSpPr>
          <p:nvPr>
            <p:ph idx="1"/>
          </p:nvPr>
        </p:nvSpPr>
        <p:spPr>
          <a:xfrm>
            <a:off x="373487" y="1571223"/>
            <a:ext cx="11333409" cy="4803819"/>
          </a:xfrm>
        </p:spPr>
        <p:txBody>
          <a:bodyPr>
            <a:normAutofit lnSpcReduction="10000"/>
          </a:bodyPr>
          <a:lstStyle/>
          <a:p>
            <a:pPr marL="0" indent="0">
              <a:buNone/>
            </a:pPr>
            <a:r>
              <a:rPr lang="en-GB" dirty="0">
                <a:latin typeface="Calibri" panose="020F0502020204030204" pitchFamily="34" charset="0"/>
                <a:cs typeface="Calibri" panose="020F0502020204030204" pitchFamily="34" charset="0"/>
              </a:rPr>
              <a:t>You are going to a business conference in London with a colleague ‘Peter’. You ask Peter if another colleague ‘Frank’ will be attending. Which of these answers allows you to draw a solid conclusion? Why? Would more information strengthen your conclusion?</a:t>
            </a:r>
          </a:p>
          <a:p>
            <a:pPr marL="0" indent="0">
              <a:buNone/>
            </a:pPr>
            <a:endParaRPr lang="en-GB" dirty="0">
              <a:latin typeface="Calibri" panose="020F0502020204030204" pitchFamily="34" charset="0"/>
              <a:cs typeface="Calibri" panose="020F0502020204030204" pitchFamily="34" charset="0"/>
            </a:endParaRPr>
          </a:p>
          <a:p>
            <a:pPr marL="514350" indent="-514350">
              <a:buFont typeface="+mj-lt"/>
              <a:buAutoNum type="arabicPeriod"/>
            </a:pPr>
            <a:r>
              <a:rPr lang="en-GB" dirty="0">
                <a:latin typeface="Calibri" panose="020F0502020204030204" pitchFamily="34" charset="0"/>
                <a:cs typeface="Calibri" panose="020F0502020204030204" pitchFamily="34" charset="0"/>
              </a:rPr>
              <a:t>“I don’t like Frank and I don’t want him to attend.”</a:t>
            </a:r>
          </a:p>
          <a:p>
            <a:pPr marL="514350" indent="-514350">
              <a:buFont typeface="+mj-lt"/>
              <a:buAutoNum type="arabicPeriod"/>
            </a:pPr>
            <a:r>
              <a:rPr lang="en-GB" dirty="0">
                <a:latin typeface="Calibri" panose="020F0502020204030204" pitchFamily="34" charset="0"/>
                <a:cs typeface="Calibri" panose="020F0502020204030204" pitchFamily="34" charset="0"/>
              </a:rPr>
              <a:t>“Frank is very shy, he doesn’t like busy conferences.”</a:t>
            </a:r>
          </a:p>
          <a:p>
            <a:pPr marL="514350" indent="-514350">
              <a:buFont typeface="+mj-lt"/>
              <a:buAutoNum type="arabicPeriod"/>
            </a:pPr>
            <a:r>
              <a:rPr lang="en-GB" dirty="0">
                <a:latin typeface="Calibri" panose="020F0502020204030204" pitchFamily="34" charset="0"/>
                <a:cs typeface="Calibri" panose="020F0502020204030204" pitchFamily="34" charset="0"/>
              </a:rPr>
              <a:t>“Frank is on a business trip to the USA, he won’t be able to attend.”</a:t>
            </a:r>
          </a:p>
        </p:txBody>
      </p:sp>
    </p:spTree>
    <p:extLst>
      <p:ext uri="{BB962C8B-B14F-4D97-AF65-F5344CB8AC3E}">
        <p14:creationId xmlns:p14="http://schemas.microsoft.com/office/powerpoint/2010/main" val="2516080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487" y="762000"/>
            <a:ext cx="11372045" cy="925132"/>
          </a:xfrm>
        </p:spPr>
        <p:txBody>
          <a:bodyPr/>
          <a:lstStyle/>
          <a:p>
            <a:r>
              <a:rPr lang="en-GB" dirty="0">
                <a:latin typeface="Calibri" panose="020F0502020204030204" pitchFamily="34" charset="0"/>
                <a:cs typeface="Calibri" panose="020F0502020204030204" pitchFamily="34" charset="0"/>
              </a:rPr>
              <a:t>Key Aspects of Critical Thinking</a:t>
            </a:r>
          </a:p>
        </p:txBody>
      </p:sp>
      <p:sp>
        <p:nvSpPr>
          <p:cNvPr id="3" name="Content Placeholder 2"/>
          <p:cNvSpPr>
            <a:spLocks noGrp="1"/>
          </p:cNvSpPr>
          <p:nvPr>
            <p:ph idx="1"/>
          </p:nvPr>
        </p:nvSpPr>
        <p:spPr>
          <a:xfrm>
            <a:off x="373487" y="1918952"/>
            <a:ext cx="11372045" cy="4185131"/>
          </a:xfrm>
        </p:spPr>
        <p:txBody>
          <a:bodyPr>
            <a:normAutofit lnSpcReduction="10000"/>
          </a:bodyPr>
          <a:lstStyle/>
          <a:p>
            <a:r>
              <a:rPr lang="en-GB" dirty="0">
                <a:latin typeface="Calibri" panose="020F0502020204030204" pitchFamily="34" charset="0"/>
                <a:cs typeface="Calibri" panose="020F0502020204030204" pitchFamily="34" charset="0"/>
              </a:rPr>
              <a:t>Critical thinking is NOT about being negative</a:t>
            </a:r>
          </a:p>
          <a:p>
            <a:r>
              <a:rPr lang="en-GB" dirty="0">
                <a:latin typeface="Calibri" panose="020F0502020204030204" pitchFamily="34" charset="0"/>
                <a:cs typeface="Calibri" panose="020F0502020204030204" pitchFamily="34" charset="0"/>
              </a:rPr>
              <a:t>It is about being objective, open and inquisitive</a:t>
            </a:r>
          </a:p>
          <a:p>
            <a:r>
              <a:rPr lang="en-GB" dirty="0">
                <a:latin typeface="Calibri" panose="020F0502020204030204" pitchFamily="34" charset="0"/>
                <a:cs typeface="Calibri" panose="020F0502020204030204" pitchFamily="34" charset="0"/>
              </a:rPr>
              <a:t>Analysing issues based on hard evidence to build a thorough understanding of a situation</a:t>
            </a:r>
          </a:p>
          <a:p>
            <a:r>
              <a:rPr lang="en-GB" dirty="0">
                <a:latin typeface="Calibri" panose="020F0502020204030204" pitchFamily="34" charset="0"/>
                <a:cs typeface="Calibri" panose="020F0502020204030204" pitchFamily="34" charset="0"/>
              </a:rPr>
              <a:t>Then you can make decisions and solve problems more effectively arriving at carefully considered conclusions rather than taking information at face value.</a:t>
            </a:r>
          </a:p>
        </p:txBody>
      </p:sp>
    </p:spTree>
    <p:extLst>
      <p:ext uri="{BB962C8B-B14F-4D97-AF65-F5344CB8AC3E}">
        <p14:creationId xmlns:p14="http://schemas.microsoft.com/office/powerpoint/2010/main" val="2765821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124" y="762000"/>
            <a:ext cx="11017876" cy="834980"/>
          </a:xfrm>
        </p:spPr>
        <p:txBody>
          <a:bodyPr/>
          <a:lstStyle/>
          <a:p>
            <a:r>
              <a:rPr lang="en-GB" dirty="0">
                <a:latin typeface="Calibri" panose="020F0502020204030204" pitchFamily="34" charset="0"/>
                <a:cs typeface="Calibri" panose="020F0502020204030204" pitchFamily="34" charset="0"/>
              </a:rPr>
              <a:t>Someone with critical thinking skills can:</a:t>
            </a:r>
          </a:p>
        </p:txBody>
      </p:sp>
      <p:sp>
        <p:nvSpPr>
          <p:cNvPr id="3" name="Content Placeholder 2"/>
          <p:cNvSpPr>
            <a:spLocks noGrp="1"/>
          </p:cNvSpPr>
          <p:nvPr>
            <p:ph idx="1"/>
          </p:nvPr>
        </p:nvSpPr>
        <p:spPr>
          <a:xfrm>
            <a:off x="412124" y="1841679"/>
            <a:ext cx="11017876" cy="4520483"/>
          </a:xfrm>
        </p:spPr>
        <p:txBody>
          <a:bodyPr>
            <a:normAutofit/>
          </a:bodyPr>
          <a:lstStyle/>
          <a:p>
            <a:r>
              <a:rPr lang="en-GB" dirty="0">
                <a:latin typeface="Calibri" panose="020F0502020204030204" pitchFamily="34" charset="0"/>
                <a:cs typeface="Calibri" panose="020F0502020204030204" pitchFamily="34" charset="0"/>
              </a:rPr>
              <a:t>Understand the links between ideas.</a:t>
            </a:r>
          </a:p>
          <a:p>
            <a:r>
              <a:rPr lang="en-GB" dirty="0">
                <a:latin typeface="Calibri" panose="020F0502020204030204" pitchFamily="34" charset="0"/>
                <a:cs typeface="Calibri" panose="020F0502020204030204" pitchFamily="34" charset="0"/>
              </a:rPr>
              <a:t>Determine the importance and relevance of arguments and ideas.</a:t>
            </a:r>
          </a:p>
          <a:p>
            <a:r>
              <a:rPr lang="en-GB" dirty="0">
                <a:latin typeface="Calibri" panose="020F0502020204030204" pitchFamily="34" charset="0"/>
                <a:cs typeface="Calibri" panose="020F0502020204030204" pitchFamily="34" charset="0"/>
              </a:rPr>
              <a:t>Recognise, build and appraise arguments.</a:t>
            </a:r>
          </a:p>
          <a:p>
            <a:r>
              <a:rPr lang="en-GB" dirty="0">
                <a:latin typeface="Calibri" panose="020F0502020204030204" pitchFamily="34" charset="0"/>
                <a:cs typeface="Calibri" panose="020F0502020204030204" pitchFamily="34" charset="0"/>
              </a:rPr>
              <a:t>Identify inconsistencies and errors in reasoning.</a:t>
            </a:r>
          </a:p>
          <a:p>
            <a:r>
              <a:rPr lang="en-GB" dirty="0">
                <a:latin typeface="Calibri" panose="020F0502020204030204" pitchFamily="34" charset="0"/>
                <a:cs typeface="Calibri" panose="020F0502020204030204" pitchFamily="34" charset="0"/>
              </a:rPr>
              <a:t>Approach problems in a consistent and systematic way.</a:t>
            </a:r>
          </a:p>
          <a:p>
            <a:r>
              <a:rPr lang="en-GB" dirty="0">
                <a:latin typeface="Calibri" panose="020F0502020204030204" pitchFamily="34" charset="0"/>
                <a:cs typeface="Calibri" panose="020F0502020204030204" pitchFamily="34" charset="0"/>
              </a:rPr>
              <a:t>Reflect on the justification of their own assumptions, beliefs and values.</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0653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215" y="605307"/>
            <a:ext cx="11133785" cy="991673"/>
          </a:xfrm>
        </p:spPr>
        <p:txBody>
          <a:bodyPr/>
          <a:lstStyle/>
          <a:p>
            <a:r>
              <a:rPr lang="en-GB" dirty="0"/>
              <a:t>Key Components of Critical Thinking</a:t>
            </a:r>
          </a:p>
        </p:txBody>
      </p:sp>
      <p:sp>
        <p:nvSpPr>
          <p:cNvPr id="3" name="Content Placeholder 2"/>
          <p:cNvSpPr>
            <a:spLocks noGrp="1"/>
          </p:cNvSpPr>
          <p:nvPr>
            <p:ph idx="1"/>
          </p:nvPr>
        </p:nvSpPr>
        <p:spPr>
          <a:xfrm>
            <a:off x="296215" y="1803042"/>
            <a:ext cx="11423560" cy="4713668"/>
          </a:xfrm>
        </p:spPr>
        <p:txBody>
          <a:bodyPr>
            <a:normAutofit/>
          </a:bodyPr>
          <a:lstStyle/>
          <a:p>
            <a:r>
              <a:rPr lang="en-GB" dirty="0">
                <a:latin typeface="Calibri" panose="020F0502020204030204" pitchFamily="34" charset="0"/>
                <a:cs typeface="Calibri" panose="020F0502020204030204" pitchFamily="34" charset="0"/>
              </a:rPr>
              <a:t>Critical thinking refers to the objective analysis and evaluation of an issue. It requires 5 central steps: </a:t>
            </a:r>
          </a:p>
          <a:p>
            <a:pPr lvl="1"/>
            <a:r>
              <a:rPr lang="en-GB" dirty="0">
                <a:latin typeface="Calibri" panose="020F0502020204030204" pitchFamily="34" charset="0"/>
                <a:cs typeface="Calibri" panose="020F0502020204030204" pitchFamily="34" charset="0"/>
              </a:rPr>
              <a:t>Identification of an issue </a:t>
            </a:r>
          </a:p>
          <a:p>
            <a:pPr lvl="1"/>
            <a:r>
              <a:rPr lang="en-GB" dirty="0">
                <a:latin typeface="Calibri" panose="020F0502020204030204" pitchFamily="34" charset="0"/>
                <a:cs typeface="Calibri" panose="020F0502020204030204" pitchFamily="34" charset="0"/>
              </a:rPr>
              <a:t>Open-mindedness in bringing to light all sides of the issue</a:t>
            </a:r>
          </a:p>
          <a:p>
            <a:pPr lvl="1"/>
            <a:r>
              <a:rPr lang="en-GB" dirty="0">
                <a:latin typeface="Calibri" panose="020F0502020204030204" pitchFamily="34" charset="0"/>
                <a:cs typeface="Calibri" panose="020F0502020204030204" pitchFamily="34" charset="0"/>
              </a:rPr>
              <a:t>Evaluation of the facts regarding each piece of information</a:t>
            </a:r>
          </a:p>
          <a:p>
            <a:pPr lvl="1"/>
            <a:r>
              <a:rPr lang="en-GB" dirty="0">
                <a:latin typeface="Calibri" panose="020F0502020204030204" pitchFamily="34" charset="0"/>
                <a:cs typeface="Calibri" panose="020F0502020204030204" pitchFamily="34" charset="0"/>
              </a:rPr>
              <a:t>Synthesising the best facts into a cohesive whole</a:t>
            </a:r>
          </a:p>
          <a:p>
            <a:pPr lvl="1"/>
            <a:r>
              <a:rPr lang="en-GB" dirty="0">
                <a:latin typeface="Calibri" panose="020F0502020204030204" pitchFamily="34" charset="0"/>
                <a:cs typeface="Calibri" panose="020F0502020204030204" pitchFamily="34" charset="0"/>
              </a:rPr>
              <a:t>Formulating superior conclusions.</a:t>
            </a:r>
          </a:p>
        </p:txBody>
      </p:sp>
    </p:spTree>
    <p:extLst>
      <p:ext uri="{BB962C8B-B14F-4D97-AF65-F5344CB8AC3E}">
        <p14:creationId xmlns:p14="http://schemas.microsoft.com/office/powerpoint/2010/main" val="2223762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the links to the videos below for more information on critical thinking.</a:t>
            </a:r>
          </a:p>
        </p:txBody>
      </p:sp>
      <p:sp>
        <p:nvSpPr>
          <p:cNvPr id="4" name="Content Placeholder 3"/>
          <p:cNvSpPr>
            <a:spLocks noGrp="1"/>
          </p:cNvSpPr>
          <p:nvPr>
            <p:ph idx="1"/>
          </p:nvPr>
        </p:nvSpPr>
        <p:spPr/>
        <p:txBody>
          <a:bodyPr/>
          <a:lstStyle/>
          <a:p>
            <a:r>
              <a:rPr lang="en-GB" dirty="0">
                <a:hlinkClick r:id="rId2"/>
              </a:rPr>
              <a:t>https://www.youtube.com/watch?v=NHjgKe7JMNE&amp;t=85s</a:t>
            </a:r>
            <a:endParaRPr lang="en-GB" dirty="0"/>
          </a:p>
          <a:p>
            <a:endParaRPr lang="en-GB" dirty="0"/>
          </a:p>
          <a:p>
            <a:r>
              <a:rPr lang="en-GB" dirty="0">
                <a:hlinkClick r:id="rId3"/>
              </a:rPr>
              <a:t>https://www.youtube.com/watch?v=HnJ1bqXUnIM</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402566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cs typeface="Calibri" panose="020F0502020204030204" pitchFamily="34" charset="0"/>
              </a:rPr>
              <a:t>Task</a:t>
            </a:r>
            <a:r>
              <a:rPr lang="en-GB" dirty="0"/>
              <a:t> </a:t>
            </a:r>
          </a:p>
        </p:txBody>
      </p:sp>
      <p:sp>
        <p:nvSpPr>
          <p:cNvPr id="3" name="Content Placeholder 2"/>
          <p:cNvSpPr>
            <a:spLocks noGrp="1"/>
          </p:cNvSpPr>
          <p:nvPr>
            <p:ph sz="half" idx="1"/>
          </p:nvPr>
        </p:nvSpPr>
        <p:spPr/>
        <p:txBody>
          <a:bodyPr/>
          <a:lstStyle/>
          <a:p>
            <a:r>
              <a:rPr lang="en-GB" dirty="0">
                <a:latin typeface="Calibri" panose="020F0502020204030204" pitchFamily="34" charset="0"/>
                <a:cs typeface="Calibri" panose="020F0502020204030204" pitchFamily="34" charset="0"/>
              </a:rPr>
              <a:t>What is fake news?</a:t>
            </a:r>
          </a:p>
          <a:p>
            <a:r>
              <a:rPr lang="en-GB" dirty="0">
                <a:latin typeface="Calibri" panose="020F0502020204030204" pitchFamily="34" charset="0"/>
                <a:cs typeface="Calibri" panose="020F0502020204030204" pitchFamily="34" charset="0"/>
              </a:rPr>
              <a:t>Research a recent fake news story</a:t>
            </a:r>
          </a:p>
          <a:p>
            <a:r>
              <a:rPr lang="en-GB" dirty="0">
                <a:latin typeface="Calibri" panose="020F0502020204030204" pitchFamily="34" charset="0"/>
                <a:cs typeface="Calibri" panose="020F0502020204030204" pitchFamily="34" charset="0"/>
              </a:rPr>
              <a:t>Why did people believe it?</a:t>
            </a:r>
          </a:p>
          <a:p>
            <a:r>
              <a:rPr lang="en-GB" dirty="0">
                <a:latin typeface="Calibri" panose="020F0502020204030204" pitchFamily="34" charset="0"/>
                <a:cs typeface="Calibri" panose="020F0502020204030204" pitchFamily="34" charset="0"/>
              </a:rPr>
              <a:t>Did you believe it?</a:t>
            </a:r>
          </a:p>
        </p:txBody>
      </p:sp>
      <p:pic>
        <p:nvPicPr>
          <p:cNvPr id="2050" name="Picture 2" descr="Fact-Checking – An Effective Weapon Against Misinformation? - Lindau Nobel  Laureate Meeting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447763" y="1043190"/>
            <a:ext cx="6741390" cy="4972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5314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608" y="231820"/>
            <a:ext cx="11069392" cy="1236372"/>
          </a:xfrm>
        </p:spPr>
        <p:txBody>
          <a:bodyPr/>
          <a:lstStyle/>
          <a:p>
            <a:r>
              <a:rPr lang="en-GB" b="1" dirty="0">
                <a:latin typeface="Calibri" panose="020F0502020204030204" pitchFamily="34" charset="0"/>
                <a:cs typeface="Calibri" panose="020F0502020204030204" pitchFamily="34" charset="0"/>
              </a:rPr>
              <a:t>Ways to Improve Critical Thinking </a:t>
            </a:r>
          </a:p>
        </p:txBody>
      </p:sp>
      <p:sp>
        <p:nvSpPr>
          <p:cNvPr id="3" name="Content Placeholder 2"/>
          <p:cNvSpPr>
            <a:spLocks noGrp="1"/>
          </p:cNvSpPr>
          <p:nvPr>
            <p:ph sz="half" idx="1"/>
          </p:nvPr>
        </p:nvSpPr>
        <p:spPr>
          <a:xfrm>
            <a:off x="360608" y="1596981"/>
            <a:ext cx="7405353" cy="4816698"/>
          </a:xfrm>
        </p:spPr>
        <p:txBody>
          <a:bodyPr>
            <a:normAutofit fontScale="92500"/>
          </a:bodyPr>
          <a:lstStyle/>
          <a:p>
            <a:pPr marL="0" indent="0">
              <a:buNone/>
            </a:pPr>
            <a:r>
              <a:rPr lang="en-GB" sz="3500" b="1" u="sng" dirty="0">
                <a:latin typeface="Calibri" panose="020F0502020204030204" pitchFamily="34" charset="0"/>
                <a:cs typeface="Calibri" panose="020F0502020204030204" pitchFamily="34" charset="0"/>
              </a:rPr>
              <a:t>Always view new information cautiously</a:t>
            </a:r>
          </a:p>
          <a:p>
            <a:pPr lvl="1"/>
            <a:r>
              <a:rPr lang="en-GB" sz="2800" dirty="0">
                <a:latin typeface="Calibri" panose="020F0502020204030204" pitchFamily="34" charset="0"/>
                <a:cs typeface="Calibri" panose="020F0502020204030204" pitchFamily="34" charset="0"/>
              </a:rPr>
              <a:t>Check sources of information – is it trustworthy?</a:t>
            </a:r>
          </a:p>
          <a:p>
            <a:pPr lvl="1"/>
            <a:endParaRPr lang="en-GB" sz="1100" dirty="0">
              <a:latin typeface="Calibri" panose="020F0502020204030204" pitchFamily="34" charset="0"/>
              <a:cs typeface="Calibri" panose="020F0502020204030204" pitchFamily="34" charset="0"/>
            </a:endParaRPr>
          </a:p>
          <a:p>
            <a:pPr lvl="1"/>
            <a:r>
              <a:rPr lang="en-GB" sz="2800" dirty="0">
                <a:latin typeface="Calibri" panose="020F0502020204030204" pitchFamily="34" charset="0"/>
                <a:cs typeface="Calibri" panose="020F0502020204030204" pitchFamily="34" charset="0"/>
              </a:rPr>
              <a:t>Assess if the information is complete – the whole picture</a:t>
            </a:r>
          </a:p>
          <a:p>
            <a:pPr lvl="1"/>
            <a:endParaRPr lang="en-GB" sz="1100" dirty="0">
              <a:latin typeface="Calibri" panose="020F0502020204030204" pitchFamily="34" charset="0"/>
              <a:cs typeface="Calibri" panose="020F0502020204030204" pitchFamily="34" charset="0"/>
            </a:endParaRPr>
          </a:p>
          <a:p>
            <a:pPr lvl="1"/>
            <a:r>
              <a:rPr lang="en-GB" sz="2800" dirty="0">
                <a:latin typeface="Calibri" panose="020F0502020204030204" pitchFamily="34" charset="0"/>
                <a:cs typeface="Calibri" panose="020F0502020204030204" pitchFamily="34" charset="0"/>
              </a:rPr>
              <a:t>Is the information up to date?</a:t>
            </a:r>
          </a:p>
          <a:p>
            <a:pPr lvl="1"/>
            <a:endParaRPr lang="en-GB" sz="1100" dirty="0">
              <a:latin typeface="Calibri" panose="020F0502020204030204" pitchFamily="34" charset="0"/>
              <a:cs typeface="Calibri" panose="020F0502020204030204" pitchFamily="34" charset="0"/>
            </a:endParaRPr>
          </a:p>
          <a:p>
            <a:pPr lvl="1"/>
            <a:r>
              <a:rPr lang="en-GB" sz="2800" dirty="0">
                <a:latin typeface="Calibri" panose="020F0502020204030204" pitchFamily="34" charset="0"/>
                <a:cs typeface="Calibri" panose="020F0502020204030204" pitchFamily="34" charset="0"/>
              </a:rPr>
              <a:t>What evidence is given to support the argument?</a:t>
            </a:r>
          </a:p>
        </p:txBody>
      </p:sp>
      <p:pic>
        <p:nvPicPr>
          <p:cNvPr id="3074" name="Picture 2" descr="What Is Included in an Employment Background Check?"/>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8100811" y="1596981"/>
            <a:ext cx="3876540" cy="4292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965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608" y="231820"/>
            <a:ext cx="11069392" cy="1236372"/>
          </a:xfrm>
        </p:spPr>
        <p:txBody>
          <a:bodyPr/>
          <a:lstStyle/>
          <a:p>
            <a:r>
              <a:rPr lang="en-GB" b="1" dirty="0">
                <a:latin typeface="Calibri" panose="020F0502020204030204" pitchFamily="34" charset="0"/>
                <a:cs typeface="Calibri" panose="020F0502020204030204" pitchFamily="34" charset="0"/>
              </a:rPr>
              <a:t>Ways to Improve Critical Thinking</a:t>
            </a:r>
          </a:p>
        </p:txBody>
      </p:sp>
      <p:sp>
        <p:nvSpPr>
          <p:cNvPr id="3" name="Content Placeholder 2"/>
          <p:cNvSpPr>
            <a:spLocks noGrp="1"/>
          </p:cNvSpPr>
          <p:nvPr>
            <p:ph sz="half" idx="1"/>
          </p:nvPr>
        </p:nvSpPr>
        <p:spPr>
          <a:xfrm>
            <a:off x="360608" y="1596981"/>
            <a:ext cx="6735651" cy="4499020"/>
          </a:xfrm>
        </p:spPr>
        <p:txBody>
          <a:bodyPr>
            <a:normAutofit/>
          </a:bodyPr>
          <a:lstStyle/>
          <a:p>
            <a:pPr marL="0" indent="0">
              <a:buNone/>
            </a:pPr>
            <a:r>
              <a:rPr lang="en-GB" sz="3200" b="1" u="sng" dirty="0">
                <a:latin typeface="Calibri" panose="020F0502020204030204" pitchFamily="34" charset="0"/>
                <a:cs typeface="Calibri" panose="020F0502020204030204" pitchFamily="34" charset="0"/>
              </a:rPr>
              <a:t>When reviewing information ask – “What is the motivation for presenting this information?”</a:t>
            </a:r>
          </a:p>
          <a:p>
            <a:pPr lvl="1"/>
            <a:r>
              <a:rPr lang="en-GB" dirty="0">
                <a:latin typeface="Calibri" panose="020F0502020204030204" pitchFamily="34" charset="0"/>
                <a:cs typeface="Calibri" panose="020F0502020204030204" pitchFamily="34" charset="0"/>
              </a:rPr>
              <a:t>Do they have an agenda?</a:t>
            </a:r>
          </a:p>
          <a:p>
            <a:pPr lvl="1"/>
            <a:r>
              <a:rPr lang="en-GB" dirty="0">
                <a:latin typeface="Calibri" panose="020F0502020204030204" pitchFamily="34" charset="0"/>
                <a:cs typeface="Calibri" panose="020F0502020204030204" pitchFamily="34" charset="0"/>
              </a:rPr>
              <a:t>Has this been made clear? </a:t>
            </a:r>
          </a:p>
        </p:txBody>
      </p:sp>
      <p:pic>
        <p:nvPicPr>
          <p:cNvPr id="3076" name="Picture 4" descr="Hidden Agenda - IGN"/>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619999" y="1693571"/>
            <a:ext cx="4280079" cy="4402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1448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Ways to Improve Critical Thinking</a:t>
            </a:r>
          </a:p>
        </p:txBody>
      </p:sp>
      <p:sp>
        <p:nvSpPr>
          <p:cNvPr id="3" name="Content Placeholder 2"/>
          <p:cNvSpPr>
            <a:spLocks noGrp="1"/>
          </p:cNvSpPr>
          <p:nvPr>
            <p:ph sz="half" idx="1"/>
          </p:nvPr>
        </p:nvSpPr>
        <p:spPr>
          <a:xfrm>
            <a:off x="253286" y="2099257"/>
            <a:ext cx="6435050" cy="4365938"/>
          </a:xfrm>
        </p:spPr>
        <p:txBody>
          <a:bodyPr>
            <a:normAutofit/>
          </a:bodyPr>
          <a:lstStyle/>
          <a:p>
            <a:pPr marL="0" indent="0">
              <a:buNone/>
            </a:pPr>
            <a:r>
              <a:rPr lang="en-GB" sz="3200" b="1" u="sng" dirty="0">
                <a:latin typeface="Calibri" panose="020F0502020204030204" pitchFamily="34" charset="0"/>
                <a:cs typeface="Calibri" panose="020F0502020204030204" pitchFamily="34" charset="0"/>
              </a:rPr>
              <a:t>Consider other points of view</a:t>
            </a:r>
          </a:p>
          <a:p>
            <a:pPr lvl="1"/>
            <a:r>
              <a:rPr lang="en-GB" dirty="0">
                <a:latin typeface="Calibri" panose="020F0502020204030204" pitchFamily="34" charset="0"/>
                <a:cs typeface="Calibri" panose="020F0502020204030204" pitchFamily="34" charset="0"/>
              </a:rPr>
              <a:t>Everyone has personal opinions and motivations</a:t>
            </a:r>
          </a:p>
          <a:p>
            <a:pPr lvl="1"/>
            <a:r>
              <a:rPr lang="en-GB" dirty="0">
                <a:latin typeface="Calibri" panose="020F0502020204030204" pitchFamily="34" charset="0"/>
                <a:cs typeface="Calibri" panose="020F0502020204030204" pitchFamily="34" charset="0"/>
              </a:rPr>
              <a:t>Is the view biased? Has this shaped their thinking?</a:t>
            </a:r>
          </a:p>
          <a:p>
            <a:pPr lvl="1"/>
            <a:r>
              <a:rPr lang="en-GB" dirty="0">
                <a:latin typeface="Calibri" panose="020F0502020204030204" pitchFamily="34" charset="0"/>
                <a:cs typeface="Calibri" panose="020F0502020204030204" pitchFamily="34" charset="0"/>
              </a:rPr>
              <a:t>Always look at different perspectives</a:t>
            </a:r>
          </a:p>
        </p:txBody>
      </p:sp>
      <p:pic>
        <p:nvPicPr>
          <p:cNvPr id="5" name="Picture 2" descr="What is the difference between 6 and 9? - Quora"/>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197051" y="2099256"/>
            <a:ext cx="4741664" cy="3996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6811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Ways to Improve Critical Thinking</a:t>
            </a:r>
          </a:p>
        </p:txBody>
      </p:sp>
      <p:sp>
        <p:nvSpPr>
          <p:cNvPr id="3" name="Content Placeholder 2"/>
          <p:cNvSpPr>
            <a:spLocks noGrp="1"/>
          </p:cNvSpPr>
          <p:nvPr>
            <p:ph sz="half" idx="1"/>
          </p:nvPr>
        </p:nvSpPr>
        <p:spPr>
          <a:xfrm>
            <a:off x="373487" y="2285999"/>
            <a:ext cx="6362163" cy="3810001"/>
          </a:xfrm>
        </p:spPr>
        <p:txBody>
          <a:bodyPr>
            <a:normAutofit/>
          </a:bodyPr>
          <a:lstStyle/>
          <a:p>
            <a:pPr marL="0" indent="0">
              <a:buNone/>
            </a:pPr>
            <a:r>
              <a:rPr lang="en-GB" sz="3200" b="1" u="sng" dirty="0">
                <a:latin typeface="Calibri" panose="020F0502020204030204" pitchFamily="34" charset="0"/>
                <a:cs typeface="Calibri" panose="020F0502020204030204" pitchFamily="34" charset="0"/>
              </a:rPr>
              <a:t>Practice active listening</a:t>
            </a:r>
          </a:p>
          <a:p>
            <a:pPr lvl="1"/>
            <a:r>
              <a:rPr lang="en-GB" sz="2800" dirty="0">
                <a:latin typeface="Calibri" panose="020F0502020204030204" pitchFamily="34" charset="0"/>
                <a:cs typeface="Calibri" panose="020F0502020204030204" pitchFamily="34" charset="0"/>
              </a:rPr>
              <a:t>Listen to what people are telling you and build a clear picture of their perspective</a:t>
            </a:r>
          </a:p>
          <a:p>
            <a:pPr lvl="1"/>
            <a:r>
              <a:rPr lang="en-GB" sz="2800" dirty="0">
                <a:latin typeface="Calibri" panose="020F0502020204030204" pitchFamily="34" charset="0"/>
                <a:cs typeface="Calibri" panose="020F0502020204030204" pitchFamily="34" charset="0"/>
              </a:rPr>
              <a:t>Don’t judge and keep an open mind.</a:t>
            </a:r>
          </a:p>
          <a:p>
            <a:pPr lvl="1"/>
            <a:r>
              <a:rPr lang="en-GB" sz="2800" dirty="0">
                <a:latin typeface="Calibri" panose="020F0502020204030204" pitchFamily="34" charset="0"/>
                <a:cs typeface="Calibri" panose="020F0502020204030204" pitchFamily="34" charset="0"/>
              </a:rPr>
              <a:t>Empathise with their perspective</a:t>
            </a:r>
          </a:p>
          <a:p>
            <a:pPr lvl="1"/>
            <a:endParaRPr lang="en-GB" dirty="0">
              <a:latin typeface="Calibri" panose="020F0502020204030204" pitchFamily="34" charset="0"/>
              <a:cs typeface="Calibri" panose="020F0502020204030204" pitchFamily="34" charset="0"/>
            </a:endParaRPr>
          </a:p>
        </p:txBody>
      </p:sp>
      <p:pic>
        <p:nvPicPr>
          <p:cNvPr id="5122" name="Picture 2" descr="Be an active listener. - Taylor in Tim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025271" y="2285999"/>
            <a:ext cx="5074697"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0061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034" y="553792"/>
            <a:ext cx="10901966" cy="901521"/>
          </a:xfrm>
        </p:spPr>
        <p:txBody>
          <a:bodyPr/>
          <a:lstStyle/>
          <a:p>
            <a:r>
              <a:rPr lang="en-GB" b="1" dirty="0">
                <a:latin typeface="Calibri" panose="020F0502020204030204" pitchFamily="34" charset="0"/>
                <a:cs typeface="Calibri" panose="020F0502020204030204" pitchFamily="34" charset="0"/>
              </a:rPr>
              <a:t>Ways to Improve Critical Thinking</a:t>
            </a:r>
          </a:p>
        </p:txBody>
      </p:sp>
      <p:sp>
        <p:nvSpPr>
          <p:cNvPr id="3" name="Content Placeholder 2"/>
          <p:cNvSpPr>
            <a:spLocks noGrp="1"/>
          </p:cNvSpPr>
          <p:nvPr>
            <p:ph idx="1"/>
          </p:nvPr>
        </p:nvSpPr>
        <p:spPr>
          <a:xfrm>
            <a:off x="528034" y="1712890"/>
            <a:ext cx="11037194" cy="4623516"/>
          </a:xfrm>
        </p:spPr>
        <p:txBody>
          <a:bodyPr>
            <a:normAutofit/>
          </a:bodyPr>
          <a:lstStyle/>
          <a:p>
            <a:pPr marL="0" indent="0">
              <a:buNone/>
            </a:pPr>
            <a:r>
              <a:rPr lang="en-GB" sz="3200" b="1" u="sng" dirty="0">
                <a:latin typeface="Calibri" panose="020F0502020204030204" pitchFamily="34" charset="0"/>
                <a:cs typeface="Calibri" panose="020F0502020204030204" pitchFamily="34" charset="0"/>
              </a:rPr>
              <a:t>Gather additional information</a:t>
            </a:r>
          </a:p>
          <a:p>
            <a:pPr lvl="1"/>
            <a:r>
              <a:rPr lang="en-GB" dirty="0">
                <a:latin typeface="Calibri" panose="020F0502020204030204" pitchFamily="34" charset="0"/>
                <a:cs typeface="Calibri" panose="020F0502020204030204" pitchFamily="34" charset="0"/>
              </a:rPr>
              <a:t>Identify gaps in information and do your own research to fill the gaps</a:t>
            </a:r>
          </a:p>
          <a:p>
            <a:pPr marL="457200" lvl="1" indent="0">
              <a:buNone/>
            </a:pPr>
            <a:endParaRPr lang="en-GB" sz="1000" dirty="0">
              <a:latin typeface="Calibri" panose="020F0502020204030204" pitchFamily="34" charset="0"/>
              <a:cs typeface="Calibri" panose="020F0502020204030204" pitchFamily="34" charset="0"/>
            </a:endParaRPr>
          </a:p>
          <a:p>
            <a:pPr marL="0" indent="0">
              <a:buNone/>
            </a:pPr>
            <a:r>
              <a:rPr lang="en-GB" sz="3200" b="1" u="sng" dirty="0">
                <a:latin typeface="Calibri" panose="020F0502020204030204" pitchFamily="34" charset="0"/>
                <a:cs typeface="Calibri" panose="020F0502020204030204" pitchFamily="34" charset="0"/>
              </a:rPr>
              <a:t>Ask open questions</a:t>
            </a:r>
          </a:p>
          <a:p>
            <a:pPr lvl="1"/>
            <a:r>
              <a:rPr lang="en-GB" dirty="0">
                <a:latin typeface="Calibri" panose="020F0502020204030204" pitchFamily="34" charset="0"/>
                <a:cs typeface="Calibri" panose="020F0502020204030204" pitchFamily="34" charset="0"/>
              </a:rPr>
              <a:t>Curiosity is key to critical thinking – Ask who, what and why……</a:t>
            </a:r>
          </a:p>
          <a:p>
            <a:pPr marL="457200" lvl="1" indent="0">
              <a:buNone/>
            </a:pPr>
            <a:endParaRPr lang="en-GB" sz="1000" dirty="0">
              <a:latin typeface="Calibri" panose="020F0502020204030204" pitchFamily="34" charset="0"/>
              <a:cs typeface="Calibri" panose="020F0502020204030204" pitchFamily="34" charset="0"/>
            </a:endParaRPr>
          </a:p>
          <a:p>
            <a:pPr marL="0" indent="0">
              <a:buNone/>
            </a:pPr>
            <a:r>
              <a:rPr lang="en-GB" sz="3200" b="1" u="sng" dirty="0">
                <a:latin typeface="Calibri" panose="020F0502020204030204" pitchFamily="34" charset="0"/>
                <a:cs typeface="Calibri" panose="020F0502020204030204" pitchFamily="34" charset="0"/>
              </a:rPr>
              <a:t>Use reputable sources of Information</a:t>
            </a:r>
          </a:p>
          <a:p>
            <a:pPr lvl="1"/>
            <a:r>
              <a:rPr lang="en-GB" dirty="0">
                <a:latin typeface="Calibri" panose="020F0502020204030204" pitchFamily="34" charset="0"/>
                <a:cs typeface="Calibri" panose="020F0502020204030204" pitchFamily="34" charset="0"/>
              </a:rPr>
              <a:t>Verify information with up to date sources</a:t>
            </a:r>
          </a:p>
        </p:txBody>
      </p:sp>
    </p:spTree>
    <p:extLst>
      <p:ext uri="{BB962C8B-B14F-4D97-AF65-F5344CB8AC3E}">
        <p14:creationId xmlns:p14="http://schemas.microsoft.com/office/powerpoint/2010/main" val="32200302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034" y="553792"/>
            <a:ext cx="10901966" cy="901521"/>
          </a:xfrm>
        </p:spPr>
        <p:txBody>
          <a:bodyPr/>
          <a:lstStyle/>
          <a:p>
            <a:r>
              <a:rPr lang="en-GB" b="1" dirty="0">
                <a:latin typeface="Calibri" panose="020F0502020204030204" pitchFamily="34" charset="0"/>
                <a:cs typeface="Calibri" panose="020F0502020204030204" pitchFamily="34" charset="0"/>
              </a:rPr>
              <a:t>Ways to Improve Critical Thinking</a:t>
            </a:r>
          </a:p>
        </p:txBody>
      </p:sp>
      <p:sp>
        <p:nvSpPr>
          <p:cNvPr id="3" name="Content Placeholder 2"/>
          <p:cNvSpPr>
            <a:spLocks noGrp="1"/>
          </p:cNvSpPr>
          <p:nvPr>
            <p:ph idx="1"/>
          </p:nvPr>
        </p:nvSpPr>
        <p:spPr>
          <a:xfrm>
            <a:off x="528034" y="1712890"/>
            <a:ext cx="11037194" cy="4623516"/>
          </a:xfrm>
        </p:spPr>
        <p:txBody>
          <a:bodyPr>
            <a:normAutofit fontScale="92500"/>
          </a:bodyPr>
          <a:lstStyle/>
          <a:p>
            <a:pPr marL="0" indent="0">
              <a:buNone/>
            </a:pPr>
            <a:r>
              <a:rPr lang="en-GB" sz="3500" b="1" u="sng" dirty="0">
                <a:latin typeface="Calibri" panose="020F0502020204030204" pitchFamily="34" charset="0"/>
                <a:cs typeface="Calibri" panose="020F0502020204030204" pitchFamily="34" charset="0"/>
              </a:rPr>
              <a:t>Identify bias information</a:t>
            </a:r>
          </a:p>
          <a:p>
            <a:pPr lvl="1"/>
            <a:r>
              <a:rPr lang="en-GB" dirty="0">
                <a:latin typeface="Calibri" panose="020F0502020204030204" pitchFamily="34" charset="0"/>
                <a:cs typeface="Calibri" panose="020F0502020204030204" pitchFamily="34" charset="0"/>
              </a:rPr>
              <a:t>Distinguish emotional data from factual data – are they using emotion to influence?</a:t>
            </a:r>
          </a:p>
          <a:p>
            <a:pPr lvl="1"/>
            <a:r>
              <a:rPr lang="en-GB" dirty="0">
                <a:latin typeface="Calibri" panose="020F0502020204030204" pitchFamily="34" charset="0"/>
                <a:cs typeface="Calibri" panose="020F0502020204030204" pitchFamily="34" charset="0"/>
              </a:rPr>
              <a:t>Is the full picture given?</a:t>
            </a:r>
          </a:p>
          <a:p>
            <a:pPr marL="0" indent="0">
              <a:buNone/>
            </a:pPr>
            <a:r>
              <a:rPr lang="en-GB" sz="3500" b="1" u="sng" dirty="0">
                <a:latin typeface="Calibri" panose="020F0502020204030204" pitchFamily="34" charset="0"/>
                <a:cs typeface="Calibri" panose="020F0502020204030204" pitchFamily="34" charset="0"/>
              </a:rPr>
              <a:t>Question your own biases</a:t>
            </a:r>
          </a:p>
          <a:p>
            <a:pPr lvl="1"/>
            <a:r>
              <a:rPr lang="en-GB" dirty="0">
                <a:latin typeface="Calibri" panose="020F0502020204030204" pitchFamily="34" charset="0"/>
                <a:cs typeface="Calibri" panose="020F0502020204030204" pitchFamily="34" charset="0"/>
              </a:rPr>
              <a:t>Think objectively</a:t>
            </a:r>
          </a:p>
          <a:p>
            <a:pPr lvl="1"/>
            <a:r>
              <a:rPr lang="en-GB" dirty="0">
                <a:latin typeface="Calibri" panose="020F0502020204030204" pitchFamily="34" charset="0"/>
                <a:cs typeface="Calibri" panose="020F0502020204030204" pitchFamily="34" charset="0"/>
              </a:rPr>
              <a:t>Consider how your likes, dislikes, values and beliefs might affect your thinking</a:t>
            </a:r>
          </a:p>
          <a:p>
            <a:pPr marL="0" indent="0">
              <a:buNone/>
            </a:pPr>
            <a:r>
              <a:rPr lang="en-GB" sz="3500" b="1" u="sng" dirty="0">
                <a:latin typeface="Calibri" panose="020F0502020204030204" pitchFamily="34" charset="0"/>
                <a:cs typeface="Calibri" panose="020F0502020204030204" pitchFamily="34" charset="0"/>
              </a:rPr>
              <a:t>Form your own conclusions</a:t>
            </a:r>
          </a:p>
          <a:p>
            <a:pPr lvl="1"/>
            <a:r>
              <a:rPr lang="en-GB" dirty="0">
                <a:latin typeface="Calibri" panose="020F0502020204030204" pitchFamily="34" charset="0"/>
                <a:cs typeface="Calibri" panose="020F0502020204030204" pitchFamily="34" charset="0"/>
              </a:rPr>
              <a:t>Critical thinking is about thinking independently</a:t>
            </a:r>
          </a:p>
        </p:txBody>
      </p:sp>
    </p:spTree>
    <p:extLst>
      <p:ext uri="{BB962C8B-B14F-4D97-AF65-F5344CB8AC3E}">
        <p14:creationId xmlns:p14="http://schemas.microsoft.com/office/powerpoint/2010/main" val="1296350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034" y="553792"/>
            <a:ext cx="10901966" cy="901521"/>
          </a:xfrm>
        </p:spPr>
        <p:txBody>
          <a:bodyPr>
            <a:normAutofit fontScale="90000"/>
          </a:bodyPr>
          <a:lstStyle/>
          <a:p>
            <a:r>
              <a:rPr lang="en-GB" b="1" dirty="0">
                <a:latin typeface="Calibri" panose="020F0502020204030204" pitchFamily="34" charset="0"/>
                <a:cs typeface="Calibri" panose="020F0502020204030204" pitchFamily="34" charset="0"/>
              </a:rPr>
              <a:t>Critical Thinking is a Valuable Employability Skill</a:t>
            </a:r>
          </a:p>
        </p:txBody>
      </p:sp>
      <p:sp>
        <p:nvSpPr>
          <p:cNvPr id="3" name="Content Placeholder 2"/>
          <p:cNvSpPr>
            <a:spLocks noGrp="1"/>
          </p:cNvSpPr>
          <p:nvPr>
            <p:ph idx="1"/>
          </p:nvPr>
        </p:nvSpPr>
        <p:spPr>
          <a:xfrm>
            <a:off x="528034" y="1687131"/>
            <a:ext cx="11037194" cy="4816699"/>
          </a:xfrm>
        </p:spPr>
        <p:txBody>
          <a:bodyPr>
            <a:normAutofit fontScale="92500"/>
          </a:bodyPr>
          <a:lstStyle/>
          <a:p>
            <a:pPr fontAlgn="base"/>
            <a:r>
              <a:rPr lang="en-GB" dirty="0">
                <a:latin typeface="Calibri" panose="020F0502020204030204" pitchFamily="34" charset="0"/>
                <a:cs typeface="Calibri" panose="020F0502020204030204" pitchFamily="34" charset="0"/>
              </a:rPr>
              <a:t>Critical thinking skills are a vital part of success in professional environments. If you want to solve complex problems, collect and analyse data, derive insights from information or improve your observation, these skills are a must.</a:t>
            </a:r>
          </a:p>
          <a:p>
            <a:pPr fontAlgn="base"/>
            <a:endParaRPr lang="en-GB" sz="1100" dirty="0">
              <a:latin typeface="Calibri" panose="020F0502020204030204" pitchFamily="34" charset="0"/>
              <a:cs typeface="Calibri" panose="020F0502020204030204" pitchFamily="34" charset="0"/>
            </a:endParaRPr>
          </a:p>
          <a:p>
            <a:pPr fontAlgn="base"/>
            <a:r>
              <a:rPr lang="en-GB" dirty="0">
                <a:latin typeface="Calibri" panose="020F0502020204030204" pitchFamily="34" charset="0"/>
                <a:cs typeface="Calibri" panose="020F0502020204030204" pitchFamily="34" charset="0"/>
              </a:rPr>
              <a:t>Employers want job candidates who can evaluate a situation using logical thought and offer the best solution.</a:t>
            </a:r>
          </a:p>
          <a:p>
            <a:pPr fontAlgn="base"/>
            <a:endParaRPr lang="en-GB" sz="1000" dirty="0">
              <a:latin typeface="Calibri" panose="020F0502020204030204" pitchFamily="34" charset="0"/>
              <a:cs typeface="Calibri" panose="020F0502020204030204" pitchFamily="34" charset="0"/>
            </a:endParaRPr>
          </a:p>
          <a:p>
            <a:pPr fontAlgn="base"/>
            <a:r>
              <a:rPr lang="en-GB" dirty="0">
                <a:latin typeface="Calibri" panose="020F0502020204030204" pitchFamily="34" charset="0"/>
                <a:cs typeface="Calibri" panose="020F0502020204030204" pitchFamily="34" charset="0"/>
              </a:rPr>
              <a:t> Someone with critical thinking skills can be trusted to make decisions independently, and will not need constant handholding.</a:t>
            </a:r>
          </a:p>
          <a:p>
            <a:pPr fontAlgn="base"/>
            <a:endParaRPr lang="en-GB" dirty="0">
              <a:latin typeface="Calibri" panose="020F0502020204030204" pitchFamily="34" charset="0"/>
              <a:cs typeface="Calibri" panose="020F0502020204030204" pitchFamily="34" charset="0"/>
            </a:endParaRPr>
          </a:p>
          <a:p>
            <a:pPr marL="0" indent="0" fontAlgn="base">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899393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034" y="553792"/>
            <a:ext cx="10901966" cy="901521"/>
          </a:xfrm>
        </p:spPr>
        <p:txBody>
          <a:bodyPr/>
          <a:lstStyle/>
          <a:p>
            <a:r>
              <a:rPr lang="en-GB" b="1" dirty="0">
                <a:latin typeface="Calibri" panose="020F0502020204030204" pitchFamily="34" charset="0"/>
                <a:cs typeface="Calibri" panose="020F0502020204030204" pitchFamily="34" charset="0"/>
              </a:rPr>
              <a:t>Class Task:</a:t>
            </a:r>
          </a:p>
        </p:txBody>
      </p:sp>
      <p:sp>
        <p:nvSpPr>
          <p:cNvPr id="3" name="Content Placeholder 2"/>
          <p:cNvSpPr>
            <a:spLocks noGrp="1"/>
          </p:cNvSpPr>
          <p:nvPr>
            <p:ph idx="1"/>
          </p:nvPr>
        </p:nvSpPr>
        <p:spPr>
          <a:xfrm>
            <a:off x="528034" y="1455313"/>
            <a:ext cx="11037194" cy="4881093"/>
          </a:xfrm>
        </p:spPr>
        <p:txBody>
          <a:bodyPr/>
          <a:lstStyle/>
          <a:p>
            <a:r>
              <a:rPr lang="en-GB" dirty="0"/>
              <a:t>Discuss a time when you were faced with a particular problem or challenge at work and explain how you applied critical thinking to solve it.</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519907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365" y="347730"/>
            <a:ext cx="11307651" cy="940157"/>
          </a:xfrm>
        </p:spPr>
        <p:txBody>
          <a:bodyPr>
            <a:normAutofit/>
          </a:bodyPr>
          <a:lstStyle/>
          <a:p>
            <a:r>
              <a:rPr lang="en-GB" b="1" dirty="0">
                <a:latin typeface="Calibri" panose="020F0502020204030204" pitchFamily="34" charset="0"/>
                <a:cs typeface="Calibri" panose="020F0502020204030204" pitchFamily="34" charset="0"/>
              </a:rPr>
              <a:t>Benefits of Critical Thinking Skills </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86365" y="1390918"/>
            <a:ext cx="11307651" cy="5100034"/>
          </a:xfrm>
        </p:spPr>
        <p:txBody>
          <a:bodyPr>
            <a:normAutofit fontScale="70000" lnSpcReduction="20000"/>
          </a:bodyPr>
          <a:lstStyle/>
          <a:p>
            <a:r>
              <a:rPr lang="en-GB" b="1" dirty="0"/>
              <a:t>Increased expertise: </a:t>
            </a:r>
            <a:r>
              <a:rPr lang="en-GB" dirty="0"/>
              <a:t>Critical thinking skills can help you gain increased expertise in your field, no matter what industry you work in. This can help you excel in your current job and become a more competitive candidate for future positions.</a:t>
            </a:r>
          </a:p>
          <a:p>
            <a:r>
              <a:rPr lang="en-GB" b="1" dirty="0"/>
              <a:t>Competitiveness in the knowledge economy:</a:t>
            </a:r>
            <a:r>
              <a:rPr lang="en-GB" dirty="0"/>
              <a:t> The modern economy relies heavily on specialised knowledge and quick learning. Critical thinking skills can help you compete more effectively in the knowledge economy.</a:t>
            </a:r>
          </a:p>
          <a:p>
            <a:r>
              <a:rPr lang="en-GB" b="1" dirty="0"/>
              <a:t>Greater creativity:</a:t>
            </a:r>
            <a:r>
              <a:rPr lang="en-GB" dirty="0"/>
              <a:t> Critical thinking exercises can help increase your mental flexibility and think about topics in a new way. This can lead to increased creativity in your work or daily life.</a:t>
            </a:r>
          </a:p>
          <a:p>
            <a:r>
              <a:rPr lang="en-GB" b="1" dirty="0"/>
              <a:t>Enhanced problem-solving:</a:t>
            </a:r>
            <a:r>
              <a:rPr lang="en-GB" dirty="0"/>
              <a:t> Critical thinking skills can help you define problems more effectively and consider them in new ways. These abilities can help you solve the everyday problems you face in the workplace.</a:t>
            </a:r>
          </a:p>
          <a:p>
            <a:r>
              <a:rPr lang="en-GB" b="1" dirty="0"/>
              <a:t>Facilitates independence:</a:t>
            </a:r>
            <a:r>
              <a:rPr lang="en-GB" dirty="0"/>
              <a:t> Better critical thinking can reduce your reliance on your co-workers and allow you to solve problems on your own. This can allow you to work independently and take on leadership positions.</a:t>
            </a:r>
          </a:p>
          <a:p>
            <a:endParaRPr lang="en-GB" dirty="0"/>
          </a:p>
        </p:txBody>
      </p:sp>
    </p:spTree>
    <p:extLst>
      <p:ext uri="{BB962C8B-B14F-4D97-AF65-F5344CB8AC3E}">
        <p14:creationId xmlns:p14="http://schemas.microsoft.com/office/powerpoint/2010/main" val="24963995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pic>
        <p:nvPicPr>
          <p:cNvPr id="4" name="Picture 4" descr="Text&#10;&#10;Description automatically generated">
            <a:extLst>
              <a:ext uri="{FF2B5EF4-FFF2-40B4-BE49-F238E27FC236}">
                <a16:creationId xmlns:a16="http://schemas.microsoft.com/office/drawing/2014/main" id="{F9843935-3C0B-4132-AFCB-CBBF2FE87DFD}"/>
              </a:ext>
            </a:extLst>
          </p:cNvPr>
          <p:cNvPicPr>
            <a:picLocks noGrp="1" noChangeAspect="1"/>
          </p:cNvPicPr>
          <p:nvPr>
            <p:ph idx="1"/>
          </p:nvPr>
        </p:nvPicPr>
        <p:blipFill rotWithShape="1">
          <a:blip r:embed="rId2"/>
          <a:srcRect l="26857" r="16105" b="2"/>
          <a:stretch/>
        </p:blipFill>
        <p:spPr>
          <a:xfrm>
            <a:off x="762000" y="762001"/>
            <a:ext cx="4572000" cy="5334000"/>
          </a:xfrm>
          <a:prstGeom prst="rect">
            <a:avLst/>
          </a:prstGeom>
        </p:spPr>
      </p:pic>
      <p:grpSp>
        <p:nvGrpSpPr>
          <p:cNvPr id="26" name="Group 25">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27" name="Freeform: Shape 26">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8" name="Freeform: Shape 27">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3" name="TextBox 2">
            <a:extLst>
              <a:ext uri="{FF2B5EF4-FFF2-40B4-BE49-F238E27FC236}">
                <a16:creationId xmlns:a16="http://schemas.microsoft.com/office/drawing/2014/main" id="{FF6F5D7D-2DE8-4496-A36F-0BD3730CF4F9}"/>
              </a:ext>
            </a:extLst>
          </p:cNvPr>
          <p:cNvSpPr txBox="1"/>
          <p:nvPr/>
        </p:nvSpPr>
        <p:spPr>
          <a:xfrm>
            <a:off x="6096000" y="2286001"/>
            <a:ext cx="5334000" cy="28397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25000"/>
              </a:lnSpc>
              <a:spcAft>
                <a:spcPts val="600"/>
              </a:spcAft>
            </a:pPr>
            <a:r>
              <a:rPr lang="en-US" sz="2400" dirty="0">
                <a:solidFill>
                  <a:schemeClr val="tx1">
                    <a:alpha val="70000"/>
                  </a:schemeClr>
                </a:solidFill>
                <a:latin typeface="Calibri" panose="020F0502020204030204" pitchFamily="34" charset="0"/>
                <a:cs typeface="Calibri" panose="020F0502020204030204" pitchFamily="34" charset="0"/>
              </a:rPr>
              <a:t>Based on your learning from Unit 2, evaluate the skills you will need to be successful in your chosen field. Identify those you think are the most significant and justify your selection. </a:t>
            </a:r>
            <a:endParaRPr lang="en-US" dirty="0">
              <a:latin typeface="Calibri" panose="020F0502020204030204" pitchFamily="34" charset="0"/>
              <a:cs typeface="Calibri" panose="020F0502020204030204" pitchFamily="34" charset="0"/>
            </a:endParaRPr>
          </a:p>
        </p:txBody>
      </p:sp>
      <p:sp>
        <p:nvSpPr>
          <p:cNvPr id="2" name="Title 1">
            <a:extLst>
              <a:ext uri="{FF2B5EF4-FFF2-40B4-BE49-F238E27FC236}">
                <a16:creationId xmlns:a16="http://schemas.microsoft.com/office/drawing/2014/main" id="{A03390C4-F255-4CC4-82A4-63CB21ABC439}"/>
              </a:ext>
            </a:extLst>
          </p:cNvPr>
          <p:cNvSpPr>
            <a:spLocks noGrp="1"/>
          </p:cNvSpPr>
          <p:nvPr>
            <p:ph type="title"/>
          </p:nvPr>
        </p:nvSpPr>
        <p:spPr>
          <a:xfrm>
            <a:off x="6096000" y="762000"/>
            <a:ext cx="5334000" cy="1524000"/>
          </a:xfrm>
        </p:spPr>
        <p:txBody>
          <a:bodyPr vert="horz" lIns="91440" tIns="45720" rIns="91440" bIns="45720" rtlCol="0" anchor="ctr">
            <a:normAutofit/>
          </a:bodyPr>
          <a:lstStyle/>
          <a:p>
            <a:r>
              <a:rPr lang="en-US" sz="3200" dirty="0">
                <a:latin typeface="Calibri" panose="020F0502020204030204" pitchFamily="34" charset="0"/>
                <a:cs typeface="Calibri" panose="020F0502020204030204" pitchFamily="34" charset="0"/>
              </a:rPr>
              <a:t>Unit 2 Assessment</a:t>
            </a:r>
          </a:p>
        </p:txBody>
      </p:sp>
    </p:spTree>
    <p:extLst>
      <p:ext uri="{BB962C8B-B14F-4D97-AF65-F5344CB8AC3E}">
        <p14:creationId xmlns:p14="http://schemas.microsoft.com/office/powerpoint/2010/main" val="3687539382"/>
      </p:ext>
    </p:extLst>
  </p:cSld>
  <p:clrMapOvr>
    <a:masterClrMapping/>
  </p:clrMapOvr>
</p:sld>
</file>

<file path=ppt/theme/theme1.xml><?xml version="1.0" encoding="utf-8"?>
<a:theme xmlns:a="http://schemas.openxmlformats.org/drawingml/2006/main" name="PebbleVTI">
  <a:themeElements>
    <a:clrScheme name="AnalogousFromLightSeedRightStep">
      <a:dk1>
        <a:srgbClr val="000000"/>
      </a:dk1>
      <a:lt1>
        <a:srgbClr val="FFFFFF"/>
      </a:lt1>
      <a:dk2>
        <a:srgbClr val="272441"/>
      </a:dk2>
      <a:lt2>
        <a:srgbClr val="E2E8E8"/>
      </a:lt2>
      <a:accent1>
        <a:srgbClr val="EE776E"/>
      </a:accent1>
      <a:accent2>
        <a:srgbClr val="E98E39"/>
      </a:accent2>
      <a:accent3>
        <a:srgbClr val="AEA54B"/>
      </a:accent3>
      <a:accent4>
        <a:srgbClr val="8BB13A"/>
      </a:accent4>
      <a:accent5>
        <a:srgbClr val="59B937"/>
      </a:accent5>
      <a:accent6>
        <a:srgbClr val="2EBA43"/>
      </a:accent6>
      <a:hlink>
        <a:srgbClr val="578D90"/>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2430</TotalTime>
  <Words>1282</Words>
  <Application>Microsoft Office PowerPoint</Application>
  <PresentationFormat>Widescreen</PresentationFormat>
  <Paragraphs>128</Paragraphs>
  <Slides>23</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Avenir Next LT Pro</vt:lpstr>
      <vt:lpstr>Avenir Next LT Pro Light</vt:lpstr>
      <vt:lpstr>Calibri</vt:lpstr>
      <vt:lpstr>Sitka Subheading</vt:lpstr>
      <vt:lpstr>PebbleVTI</vt:lpstr>
      <vt:lpstr>The Future is Human</vt:lpstr>
      <vt:lpstr>The Future is Human</vt:lpstr>
      <vt:lpstr>Human Skills</vt:lpstr>
      <vt:lpstr>Topic 3 – Critical Thinking</vt:lpstr>
      <vt:lpstr>What is critical thinking?</vt:lpstr>
      <vt:lpstr>Class Task</vt:lpstr>
      <vt:lpstr>Barriers to Critical Thinking</vt:lpstr>
      <vt:lpstr>Class Task – Drawing Conclusions</vt:lpstr>
      <vt:lpstr>Key Aspects of Critical Thinking</vt:lpstr>
      <vt:lpstr>Someone with critical thinking skills can:</vt:lpstr>
      <vt:lpstr>Key Components of Critical Thinking</vt:lpstr>
      <vt:lpstr>Click the links to the videos below for more information on critical thinking.</vt:lpstr>
      <vt:lpstr>Task </vt:lpstr>
      <vt:lpstr>Ways to Improve Critical Thinking </vt:lpstr>
      <vt:lpstr>Ways to Improve Critical Thinking</vt:lpstr>
      <vt:lpstr>Ways to Improve Critical Thinking</vt:lpstr>
      <vt:lpstr>Ways to Improve Critical Thinking</vt:lpstr>
      <vt:lpstr>Ways to Improve Critical Thinking</vt:lpstr>
      <vt:lpstr>Ways to Improve Critical Thinking</vt:lpstr>
      <vt:lpstr>Critical Thinking is a Valuable Employability Skill</vt:lpstr>
      <vt:lpstr>Class Task:</vt:lpstr>
      <vt:lpstr>Benefits of Critical Thinking Skills </vt:lpstr>
      <vt:lpstr>Unit 2 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Ub</dc:title>
  <dc:creator>Julie Hayward</dc:creator>
  <cp:lastModifiedBy>Gwyneth</cp:lastModifiedBy>
  <cp:revision>385</cp:revision>
  <dcterms:created xsi:type="dcterms:W3CDTF">2021-02-03T13:42:26Z</dcterms:created>
  <dcterms:modified xsi:type="dcterms:W3CDTF">2023-03-12T20:51:51Z</dcterms:modified>
</cp:coreProperties>
</file>