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15"/>
  </p:notesMasterIdLst>
  <p:handoutMasterIdLst>
    <p:handoutMasterId r:id="rId16"/>
  </p:handoutMasterIdLst>
  <p:sldIdLst>
    <p:sldId id="293" r:id="rId5"/>
    <p:sldId id="258" r:id="rId6"/>
    <p:sldId id="284" r:id="rId7"/>
    <p:sldId id="261" r:id="rId8"/>
    <p:sldId id="286" r:id="rId9"/>
    <p:sldId id="291" r:id="rId10"/>
    <p:sldId id="292" r:id="rId11"/>
    <p:sldId id="263" r:id="rId12"/>
    <p:sldId id="264" r:id="rId13"/>
    <p:sldId id="29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64" autoAdjust="0"/>
    <p:restoredTop sz="94639" autoAdjust="0"/>
  </p:normalViewPr>
  <p:slideViewPr>
    <p:cSldViewPr snapToGrid="0">
      <p:cViewPr varScale="1">
        <p:scale>
          <a:sx n="55" d="100"/>
          <a:sy n="55" d="100"/>
        </p:scale>
        <p:origin x="992" y="36"/>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 Id="rId9" Type="http://schemas.openxmlformats.org/officeDocument/2006/relationships/image" Target="../media/image12.jp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 Id="rId9" Type="http://schemas.openxmlformats.org/officeDocument/2006/relationships/image" Target="../media/image12.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316793-59A3-4AC3-828B-C9CDD137517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6E0BF8F-6663-45BD-A07A-01E063F02B15}">
      <dgm:prSet/>
      <dgm:spPr/>
      <dgm:t>
        <a:bodyPr/>
        <a:lstStyle/>
        <a:p>
          <a:r>
            <a:rPr lang="en-US" b="1" dirty="0">
              <a:latin typeface="Arial" panose="020B0604020202020204" pitchFamily="34" charset="0"/>
              <a:cs typeface="Arial" panose="020B0604020202020204" pitchFamily="34" charset="0"/>
            </a:rPr>
            <a:t>Ahlam Bchini</a:t>
          </a:r>
          <a:endParaRPr lang="en-US" dirty="0">
            <a:latin typeface="Arial" panose="020B0604020202020204" pitchFamily="34" charset="0"/>
            <a:cs typeface="Arial" panose="020B0604020202020204" pitchFamily="34" charset="0"/>
          </a:endParaRPr>
        </a:p>
      </dgm:t>
    </dgm:pt>
    <dgm:pt modelId="{71280469-CF2B-42A3-B15D-2B6592B3800A}" type="parTrans" cxnId="{35A1CF25-6AA9-4B8C-B466-EFD0CEA919C7}">
      <dgm:prSet/>
      <dgm:spPr/>
      <dgm:t>
        <a:bodyPr/>
        <a:lstStyle/>
        <a:p>
          <a:endParaRPr lang="en-US"/>
        </a:p>
      </dgm:t>
    </dgm:pt>
    <dgm:pt modelId="{246158B8-3BA4-4065-83D8-FB3200378670}" type="sibTrans" cxnId="{35A1CF25-6AA9-4B8C-B466-EFD0CEA919C7}">
      <dgm:prSet/>
      <dgm:spPr/>
      <dgm:t>
        <a:bodyPr/>
        <a:lstStyle/>
        <a:p>
          <a:endParaRPr lang="en-US"/>
        </a:p>
      </dgm:t>
    </dgm:pt>
    <dgm:pt modelId="{CEE2D5D4-AEEB-4A8E-804C-265BA7282061}">
      <dgm:prSet/>
      <dgm:spPr/>
      <dgm:t>
        <a:bodyPr/>
        <a:lstStyle/>
        <a:p>
          <a:r>
            <a:rPr lang="en-US" b="1">
              <a:latin typeface="Arial" panose="020B0604020202020204" pitchFamily="34" charset="0"/>
              <a:cs typeface="Arial" panose="020B0604020202020204" pitchFamily="34" charset="0"/>
            </a:rPr>
            <a:t>2439423</a:t>
          </a:r>
          <a:endParaRPr lang="en-US">
            <a:latin typeface="Arial" panose="020B0604020202020204" pitchFamily="34" charset="0"/>
            <a:cs typeface="Arial" panose="020B0604020202020204" pitchFamily="34" charset="0"/>
          </a:endParaRPr>
        </a:p>
      </dgm:t>
    </dgm:pt>
    <dgm:pt modelId="{8BFDCE27-E9CD-4553-992E-3B5CC996225B}" type="parTrans" cxnId="{13857BA1-5902-4731-A831-7D26F7220653}">
      <dgm:prSet/>
      <dgm:spPr/>
      <dgm:t>
        <a:bodyPr/>
        <a:lstStyle/>
        <a:p>
          <a:endParaRPr lang="en-US"/>
        </a:p>
      </dgm:t>
    </dgm:pt>
    <dgm:pt modelId="{F4E83241-2A27-4877-AF0C-AA7DDFD736E1}" type="sibTrans" cxnId="{13857BA1-5902-4731-A831-7D26F7220653}">
      <dgm:prSet/>
      <dgm:spPr/>
      <dgm:t>
        <a:bodyPr/>
        <a:lstStyle/>
        <a:p>
          <a:endParaRPr lang="en-US"/>
        </a:p>
      </dgm:t>
    </dgm:pt>
    <dgm:pt modelId="{4375155E-4A25-4622-AA34-ECD611A8FC86}">
      <dgm:prSet/>
      <dgm:spPr/>
      <dgm:t>
        <a:bodyPr/>
        <a:lstStyle/>
        <a:p>
          <a:r>
            <a:rPr lang="en-US" b="1" dirty="0">
              <a:latin typeface="Arial" panose="020B0604020202020204" pitchFamily="34" charset="0"/>
              <a:cs typeface="Arial" panose="020B0604020202020204" pitchFamily="34" charset="0"/>
            </a:rPr>
            <a:t>Psychology in Health and Social Care</a:t>
          </a:r>
          <a:endParaRPr lang="en-US" dirty="0">
            <a:latin typeface="Arial" panose="020B0604020202020204" pitchFamily="34" charset="0"/>
            <a:cs typeface="Arial" panose="020B0604020202020204" pitchFamily="34" charset="0"/>
          </a:endParaRPr>
        </a:p>
      </dgm:t>
    </dgm:pt>
    <dgm:pt modelId="{909A1CF0-8168-4866-896D-F26FF8398130}" type="parTrans" cxnId="{87B79501-E0EA-438A-8BEC-FB7719F7E168}">
      <dgm:prSet/>
      <dgm:spPr/>
      <dgm:t>
        <a:bodyPr/>
        <a:lstStyle/>
        <a:p>
          <a:endParaRPr lang="en-US"/>
        </a:p>
      </dgm:t>
    </dgm:pt>
    <dgm:pt modelId="{815016C0-DBAC-4730-B1CC-B232A9686E27}" type="sibTrans" cxnId="{87B79501-E0EA-438A-8BEC-FB7719F7E168}">
      <dgm:prSet/>
      <dgm:spPr/>
      <dgm:t>
        <a:bodyPr/>
        <a:lstStyle/>
        <a:p>
          <a:endParaRPr lang="en-US"/>
        </a:p>
      </dgm:t>
    </dgm:pt>
    <dgm:pt modelId="{18CB8DED-07C7-4E77-B144-DE4CA4D001FF}">
      <dgm:prSet/>
      <dgm:spPr/>
      <dgm:t>
        <a:bodyPr/>
        <a:lstStyle/>
        <a:p>
          <a:r>
            <a:rPr lang="en-US" b="1" dirty="0">
              <a:latin typeface="Arial" panose="020B0604020202020204" pitchFamily="34" charset="0"/>
              <a:cs typeface="Arial" panose="020B0604020202020204" pitchFamily="34" charset="0"/>
            </a:rPr>
            <a:t>LCHS 4010</a:t>
          </a:r>
          <a:endParaRPr lang="en-US" dirty="0">
            <a:latin typeface="Arial" panose="020B0604020202020204" pitchFamily="34" charset="0"/>
            <a:cs typeface="Arial" panose="020B0604020202020204" pitchFamily="34" charset="0"/>
          </a:endParaRPr>
        </a:p>
      </dgm:t>
    </dgm:pt>
    <dgm:pt modelId="{F89ACC65-CAEE-4059-A65B-24BEC39F84C0}" type="parTrans" cxnId="{7F5409BD-707A-4BCF-B9AE-4BF36873AF84}">
      <dgm:prSet/>
      <dgm:spPr/>
      <dgm:t>
        <a:bodyPr/>
        <a:lstStyle/>
        <a:p>
          <a:endParaRPr lang="en-US"/>
        </a:p>
      </dgm:t>
    </dgm:pt>
    <dgm:pt modelId="{9F6BC8A1-EC82-454F-ABC5-2C20C67CBE11}" type="sibTrans" cxnId="{7F5409BD-707A-4BCF-B9AE-4BF36873AF84}">
      <dgm:prSet/>
      <dgm:spPr/>
      <dgm:t>
        <a:bodyPr/>
        <a:lstStyle/>
        <a:p>
          <a:endParaRPr lang="en-US"/>
        </a:p>
      </dgm:t>
    </dgm:pt>
    <dgm:pt modelId="{64E18677-368C-49AB-AC7E-F6CC9603D218}">
      <dgm:prSet/>
      <dgm:spPr/>
      <dgm:t>
        <a:bodyPr/>
        <a:lstStyle/>
        <a:p>
          <a:r>
            <a:rPr lang="en-US" b="1" dirty="0">
              <a:latin typeface="Arial" panose="020B0604020202020204" pitchFamily="34" charset="0"/>
              <a:cs typeface="Arial" panose="020B0604020202020204" pitchFamily="34" charset="0"/>
            </a:rPr>
            <a:t>Lecturer: Alice Clayton</a:t>
          </a:r>
          <a:endParaRPr lang="en-US" dirty="0">
            <a:latin typeface="Arial" panose="020B0604020202020204" pitchFamily="34" charset="0"/>
            <a:cs typeface="Arial" panose="020B0604020202020204" pitchFamily="34" charset="0"/>
          </a:endParaRPr>
        </a:p>
      </dgm:t>
    </dgm:pt>
    <dgm:pt modelId="{3689DA5C-0FFB-406B-A6C1-35A372855776}" type="parTrans" cxnId="{08954402-08B3-4734-8FA9-10D2CD6AE170}">
      <dgm:prSet/>
      <dgm:spPr/>
      <dgm:t>
        <a:bodyPr/>
        <a:lstStyle/>
        <a:p>
          <a:endParaRPr lang="en-US"/>
        </a:p>
      </dgm:t>
    </dgm:pt>
    <dgm:pt modelId="{F1117C5D-736A-45CB-9BEB-B25D1D9DF358}" type="sibTrans" cxnId="{08954402-08B3-4734-8FA9-10D2CD6AE170}">
      <dgm:prSet/>
      <dgm:spPr/>
      <dgm:t>
        <a:bodyPr/>
        <a:lstStyle/>
        <a:p>
          <a:endParaRPr lang="en-US"/>
        </a:p>
      </dgm:t>
    </dgm:pt>
    <dgm:pt modelId="{51A31100-DEB6-4002-98DF-3B4B44575A4E}">
      <dgm:prSet/>
      <dgm:spPr/>
      <dgm:t>
        <a:bodyPr/>
        <a:lstStyle/>
        <a:p>
          <a:r>
            <a:rPr lang="en-US" b="1" dirty="0">
              <a:latin typeface="Arial" panose="020B0604020202020204" pitchFamily="34" charset="0"/>
              <a:cs typeface="Arial" panose="020B0604020202020204" pitchFamily="34" charset="0"/>
            </a:rPr>
            <a:t>Assessment Title: Component 1</a:t>
          </a:r>
          <a:endParaRPr lang="en-US" dirty="0">
            <a:latin typeface="Arial" panose="020B0604020202020204" pitchFamily="34" charset="0"/>
            <a:cs typeface="Arial" panose="020B0604020202020204" pitchFamily="34" charset="0"/>
          </a:endParaRPr>
        </a:p>
      </dgm:t>
    </dgm:pt>
    <dgm:pt modelId="{55A3578C-863A-4935-95D1-ECC092AD09DE}" type="parTrans" cxnId="{01422055-C8D8-47E1-AAFF-A4128285CC8B}">
      <dgm:prSet/>
      <dgm:spPr/>
      <dgm:t>
        <a:bodyPr/>
        <a:lstStyle/>
        <a:p>
          <a:endParaRPr lang="en-GB"/>
        </a:p>
      </dgm:t>
    </dgm:pt>
    <dgm:pt modelId="{B7593280-83D4-4303-A2BE-EA361BEB99F7}" type="sibTrans" cxnId="{01422055-C8D8-47E1-AAFF-A4128285CC8B}">
      <dgm:prSet/>
      <dgm:spPr/>
      <dgm:t>
        <a:bodyPr/>
        <a:lstStyle/>
        <a:p>
          <a:endParaRPr lang="en-GB"/>
        </a:p>
      </dgm:t>
    </dgm:pt>
    <dgm:pt modelId="{28B1A6FD-4A29-4049-8DF3-E09F1A22522A}" type="pres">
      <dgm:prSet presAssocID="{64316793-59A3-4AC3-828B-C9CDD137517A}" presName="vert0" presStyleCnt="0">
        <dgm:presLayoutVars>
          <dgm:dir/>
          <dgm:animOne val="branch"/>
          <dgm:animLvl val="lvl"/>
        </dgm:presLayoutVars>
      </dgm:prSet>
      <dgm:spPr/>
    </dgm:pt>
    <dgm:pt modelId="{C6BE5D0D-913F-4EEF-BFF7-F4A34975138B}" type="pres">
      <dgm:prSet presAssocID="{D6E0BF8F-6663-45BD-A07A-01E063F02B15}" presName="thickLine" presStyleLbl="alignNode1" presStyleIdx="0" presStyleCnt="6"/>
      <dgm:spPr/>
    </dgm:pt>
    <dgm:pt modelId="{5AF3C677-9A62-4A21-8950-7B29807CD0DB}" type="pres">
      <dgm:prSet presAssocID="{D6E0BF8F-6663-45BD-A07A-01E063F02B15}" presName="horz1" presStyleCnt="0"/>
      <dgm:spPr/>
    </dgm:pt>
    <dgm:pt modelId="{FD45FAA8-EE0A-438B-A35F-70D3AAA6C18F}" type="pres">
      <dgm:prSet presAssocID="{D6E0BF8F-6663-45BD-A07A-01E063F02B15}" presName="tx1" presStyleLbl="revTx" presStyleIdx="0" presStyleCnt="6"/>
      <dgm:spPr/>
    </dgm:pt>
    <dgm:pt modelId="{62B9377A-B285-4DE9-8246-F1D45F8CEFE5}" type="pres">
      <dgm:prSet presAssocID="{D6E0BF8F-6663-45BD-A07A-01E063F02B15}" presName="vert1" presStyleCnt="0"/>
      <dgm:spPr/>
    </dgm:pt>
    <dgm:pt modelId="{98F374A1-B200-48C5-932C-CDB37FA8015B}" type="pres">
      <dgm:prSet presAssocID="{CEE2D5D4-AEEB-4A8E-804C-265BA7282061}" presName="thickLine" presStyleLbl="alignNode1" presStyleIdx="1" presStyleCnt="6"/>
      <dgm:spPr/>
    </dgm:pt>
    <dgm:pt modelId="{EC8B955D-0330-4BA4-9F56-CB9C4DCC8CDC}" type="pres">
      <dgm:prSet presAssocID="{CEE2D5D4-AEEB-4A8E-804C-265BA7282061}" presName="horz1" presStyleCnt="0"/>
      <dgm:spPr/>
    </dgm:pt>
    <dgm:pt modelId="{1F29AEFE-0781-4442-B03B-B3A35B6F6958}" type="pres">
      <dgm:prSet presAssocID="{CEE2D5D4-AEEB-4A8E-804C-265BA7282061}" presName="tx1" presStyleLbl="revTx" presStyleIdx="1" presStyleCnt="6"/>
      <dgm:spPr/>
    </dgm:pt>
    <dgm:pt modelId="{1D16DE4B-6763-4015-9796-AC3B45459EAB}" type="pres">
      <dgm:prSet presAssocID="{CEE2D5D4-AEEB-4A8E-804C-265BA7282061}" presName="vert1" presStyleCnt="0"/>
      <dgm:spPr/>
    </dgm:pt>
    <dgm:pt modelId="{4239CA31-7D7B-48D4-88DB-F9B8711B546F}" type="pres">
      <dgm:prSet presAssocID="{4375155E-4A25-4622-AA34-ECD611A8FC86}" presName="thickLine" presStyleLbl="alignNode1" presStyleIdx="2" presStyleCnt="6"/>
      <dgm:spPr/>
    </dgm:pt>
    <dgm:pt modelId="{177CBB57-3573-47FD-B5DA-5C250D5E07DF}" type="pres">
      <dgm:prSet presAssocID="{4375155E-4A25-4622-AA34-ECD611A8FC86}" presName="horz1" presStyleCnt="0"/>
      <dgm:spPr/>
    </dgm:pt>
    <dgm:pt modelId="{8953604C-CFBE-47EA-84A8-EA322454CC8A}" type="pres">
      <dgm:prSet presAssocID="{4375155E-4A25-4622-AA34-ECD611A8FC86}" presName="tx1" presStyleLbl="revTx" presStyleIdx="2" presStyleCnt="6"/>
      <dgm:spPr/>
    </dgm:pt>
    <dgm:pt modelId="{D99126A3-C4A4-44DC-9A7D-1F36E2F80E54}" type="pres">
      <dgm:prSet presAssocID="{4375155E-4A25-4622-AA34-ECD611A8FC86}" presName="vert1" presStyleCnt="0"/>
      <dgm:spPr/>
    </dgm:pt>
    <dgm:pt modelId="{8C6E94EC-D52B-456C-9BFB-72432F11CE39}" type="pres">
      <dgm:prSet presAssocID="{18CB8DED-07C7-4E77-B144-DE4CA4D001FF}" presName="thickLine" presStyleLbl="alignNode1" presStyleIdx="3" presStyleCnt="6"/>
      <dgm:spPr/>
    </dgm:pt>
    <dgm:pt modelId="{55FAB230-B742-44E1-AABE-DE5CC4C75954}" type="pres">
      <dgm:prSet presAssocID="{18CB8DED-07C7-4E77-B144-DE4CA4D001FF}" presName="horz1" presStyleCnt="0"/>
      <dgm:spPr/>
    </dgm:pt>
    <dgm:pt modelId="{4BE1F68F-BD9B-498C-B030-54F04D931788}" type="pres">
      <dgm:prSet presAssocID="{18CB8DED-07C7-4E77-B144-DE4CA4D001FF}" presName="tx1" presStyleLbl="revTx" presStyleIdx="3" presStyleCnt="6"/>
      <dgm:spPr/>
    </dgm:pt>
    <dgm:pt modelId="{6ED6E800-EB7D-45B7-91C4-32C1074CBB4D}" type="pres">
      <dgm:prSet presAssocID="{18CB8DED-07C7-4E77-B144-DE4CA4D001FF}" presName="vert1" presStyleCnt="0"/>
      <dgm:spPr/>
    </dgm:pt>
    <dgm:pt modelId="{6D9FB881-1986-4E24-9B0A-90ADCC5B07C2}" type="pres">
      <dgm:prSet presAssocID="{51A31100-DEB6-4002-98DF-3B4B44575A4E}" presName="thickLine" presStyleLbl="alignNode1" presStyleIdx="4" presStyleCnt="6"/>
      <dgm:spPr/>
    </dgm:pt>
    <dgm:pt modelId="{D9D87F47-0D71-4C55-AA67-B21E56EE0BE6}" type="pres">
      <dgm:prSet presAssocID="{51A31100-DEB6-4002-98DF-3B4B44575A4E}" presName="horz1" presStyleCnt="0"/>
      <dgm:spPr/>
    </dgm:pt>
    <dgm:pt modelId="{22C60D80-B3AF-4801-AB0E-DDE423164BAC}" type="pres">
      <dgm:prSet presAssocID="{51A31100-DEB6-4002-98DF-3B4B44575A4E}" presName="tx1" presStyleLbl="revTx" presStyleIdx="4" presStyleCnt="6"/>
      <dgm:spPr/>
    </dgm:pt>
    <dgm:pt modelId="{46795EC1-ADE4-4473-8DAD-453FC47F5869}" type="pres">
      <dgm:prSet presAssocID="{51A31100-DEB6-4002-98DF-3B4B44575A4E}" presName="vert1" presStyleCnt="0"/>
      <dgm:spPr/>
    </dgm:pt>
    <dgm:pt modelId="{C5BCEE4F-3ACA-45BB-A6C8-0F82AE5B026A}" type="pres">
      <dgm:prSet presAssocID="{64E18677-368C-49AB-AC7E-F6CC9603D218}" presName="thickLine" presStyleLbl="alignNode1" presStyleIdx="5" presStyleCnt="6"/>
      <dgm:spPr/>
    </dgm:pt>
    <dgm:pt modelId="{6E4356A4-A606-4B97-8615-D2D9FA025805}" type="pres">
      <dgm:prSet presAssocID="{64E18677-368C-49AB-AC7E-F6CC9603D218}" presName="horz1" presStyleCnt="0"/>
      <dgm:spPr/>
    </dgm:pt>
    <dgm:pt modelId="{6F32FC0D-0DFD-47FE-9771-D680793F8D4A}" type="pres">
      <dgm:prSet presAssocID="{64E18677-368C-49AB-AC7E-F6CC9603D218}" presName="tx1" presStyleLbl="revTx" presStyleIdx="5" presStyleCnt="6"/>
      <dgm:spPr/>
    </dgm:pt>
    <dgm:pt modelId="{CCEEE3A0-65C5-4497-92D6-12376A37B464}" type="pres">
      <dgm:prSet presAssocID="{64E18677-368C-49AB-AC7E-F6CC9603D218}" presName="vert1" presStyleCnt="0"/>
      <dgm:spPr/>
    </dgm:pt>
  </dgm:ptLst>
  <dgm:cxnLst>
    <dgm:cxn modelId="{87B79501-E0EA-438A-8BEC-FB7719F7E168}" srcId="{64316793-59A3-4AC3-828B-C9CDD137517A}" destId="{4375155E-4A25-4622-AA34-ECD611A8FC86}" srcOrd="2" destOrd="0" parTransId="{909A1CF0-8168-4866-896D-F26FF8398130}" sibTransId="{815016C0-DBAC-4730-B1CC-B232A9686E27}"/>
    <dgm:cxn modelId="{08954402-08B3-4734-8FA9-10D2CD6AE170}" srcId="{64316793-59A3-4AC3-828B-C9CDD137517A}" destId="{64E18677-368C-49AB-AC7E-F6CC9603D218}" srcOrd="5" destOrd="0" parTransId="{3689DA5C-0FFB-406B-A6C1-35A372855776}" sibTransId="{F1117C5D-736A-45CB-9BEB-B25D1D9DF358}"/>
    <dgm:cxn modelId="{B5B56C1D-9E43-4C2B-BBD1-9264B4A52177}" type="presOf" srcId="{4375155E-4A25-4622-AA34-ECD611A8FC86}" destId="{8953604C-CFBE-47EA-84A8-EA322454CC8A}" srcOrd="0" destOrd="0" presId="urn:microsoft.com/office/officeart/2008/layout/LinedList"/>
    <dgm:cxn modelId="{D4707E1F-4689-4270-885A-7DE17DD817C1}" type="presOf" srcId="{CEE2D5D4-AEEB-4A8E-804C-265BA7282061}" destId="{1F29AEFE-0781-4442-B03B-B3A35B6F6958}" srcOrd="0" destOrd="0" presId="urn:microsoft.com/office/officeart/2008/layout/LinedList"/>
    <dgm:cxn modelId="{35A1CF25-6AA9-4B8C-B466-EFD0CEA919C7}" srcId="{64316793-59A3-4AC3-828B-C9CDD137517A}" destId="{D6E0BF8F-6663-45BD-A07A-01E063F02B15}" srcOrd="0" destOrd="0" parTransId="{71280469-CF2B-42A3-B15D-2B6592B3800A}" sibTransId="{246158B8-3BA4-4065-83D8-FB3200378670}"/>
    <dgm:cxn modelId="{1378F853-93D1-4704-B1DF-CE58E87BE5AD}" type="presOf" srcId="{64316793-59A3-4AC3-828B-C9CDD137517A}" destId="{28B1A6FD-4A29-4049-8DF3-E09F1A22522A}" srcOrd="0" destOrd="0" presId="urn:microsoft.com/office/officeart/2008/layout/LinedList"/>
    <dgm:cxn modelId="{01422055-C8D8-47E1-AAFF-A4128285CC8B}" srcId="{64316793-59A3-4AC3-828B-C9CDD137517A}" destId="{51A31100-DEB6-4002-98DF-3B4B44575A4E}" srcOrd="4" destOrd="0" parTransId="{55A3578C-863A-4935-95D1-ECC092AD09DE}" sibTransId="{B7593280-83D4-4303-A2BE-EA361BEB99F7}"/>
    <dgm:cxn modelId="{9B2F4C57-4C70-44C8-971C-5F47113E0DFD}" type="presOf" srcId="{18CB8DED-07C7-4E77-B144-DE4CA4D001FF}" destId="{4BE1F68F-BD9B-498C-B030-54F04D931788}" srcOrd="0" destOrd="0" presId="urn:microsoft.com/office/officeart/2008/layout/LinedList"/>
    <dgm:cxn modelId="{13857BA1-5902-4731-A831-7D26F7220653}" srcId="{64316793-59A3-4AC3-828B-C9CDD137517A}" destId="{CEE2D5D4-AEEB-4A8E-804C-265BA7282061}" srcOrd="1" destOrd="0" parTransId="{8BFDCE27-E9CD-4553-992E-3B5CC996225B}" sibTransId="{F4E83241-2A27-4877-AF0C-AA7DDFD736E1}"/>
    <dgm:cxn modelId="{745C9EB2-E662-444D-84E6-6E9B7C2EBFD0}" type="presOf" srcId="{51A31100-DEB6-4002-98DF-3B4B44575A4E}" destId="{22C60D80-B3AF-4801-AB0E-DDE423164BAC}" srcOrd="0" destOrd="0" presId="urn:microsoft.com/office/officeart/2008/layout/LinedList"/>
    <dgm:cxn modelId="{40323FB5-32DC-4CFA-BB98-37FECB4FE188}" type="presOf" srcId="{D6E0BF8F-6663-45BD-A07A-01E063F02B15}" destId="{FD45FAA8-EE0A-438B-A35F-70D3AAA6C18F}" srcOrd="0" destOrd="0" presId="urn:microsoft.com/office/officeart/2008/layout/LinedList"/>
    <dgm:cxn modelId="{7F5409BD-707A-4BCF-B9AE-4BF36873AF84}" srcId="{64316793-59A3-4AC3-828B-C9CDD137517A}" destId="{18CB8DED-07C7-4E77-B144-DE4CA4D001FF}" srcOrd="3" destOrd="0" parTransId="{F89ACC65-CAEE-4059-A65B-24BEC39F84C0}" sibTransId="{9F6BC8A1-EC82-454F-ABC5-2C20C67CBE11}"/>
    <dgm:cxn modelId="{F16043F7-EB33-4605-9D53-38BD7FE5D385}" type="presOf" srcId="{64E18677-368C-49AB-AC7E-F6CC9603D218}" destId="{6F32FC0D-0DFD-47FE-9771-D680793F8D4A}" srcOrd="0" destOrd="0" presId="urn:microsoft.com/office/officeart/2008/layout/LinedList"/>
    <dgm:cxn modelId="{195413CE-FC2D-49A5-8297-CE246C7D2C85}" type="presParOf" srcId="{28B1A6FD-4A29-4049-8DF3-E09F1A22522A}" destId="{C6BE5D0D-913F-4EEF-BFF7-F4A34975138B}" srcOrd="0" destOrd="0" presId="urn:microsoft.com/office/officeart/2008/layout/LinedList"/>
    <dgm:cxn modelId="{DA433853-3D70-4BD7-9F1E-E9A748098407}" type="presParOf" srcId="{28B1A6FD-4A29-4049-8DF3-E09F1A22522A}" destId="{5AF3C677-9A62-4A21-8950-7B29807CD0DB}" srcOrd="1" destOrd="0" presId="urn:microsoft.com/office/officeart/2008/layout/LinedList"/>
    <dgm:cxn modelId="{14C5646B-0D3E-40F9-8CAD-024C99EA283E}" type="presParOf" srcId="{5AF3C677-9A62-4A21-8950-7B29807CD0DB}" destId="{FD45FAA8-EE0A-438B-A35F-70D3AAA6C18F}" srcOrd="0" destOrd="0" presId="urn:microsoft.com/office/officeart/2008/layout/LinedList"/>
    <dgm:cxn modelId="{EF2DCD25-687C-4BB1-9EC3-6DCD96179EB3}" type="presParOf" srcId="{5AF3C677-9A62-4A21-8950-7B29807CD0DB}" destId="{62B9377A-B285-4DE9-8246-F1D45F8CEFE5}" srcOrd="1" destOrd="0" presId="urn:microsoft.com/office/officeart/2008/layout/LinedList"/>
    <dgm:cxn modelId="{53F9C0F3-3E1F-4D6E-BC57-2ABA1E3A647D}" type="presParOf" srcId="{28B1A6FD-4A29-4049-8DF3-E09F1A22522A}" destId="{98F374A1-B200-48C5-932C-CDB37FA8015B}" srcOrd="2" destOrd="0" presId="urn:microsoft.com/office/officeart/2008/layout/LinedList"/>
    <dgm:cxn modelId="{C235EE35-0809-47CD-88F1-DE891D2EEB95}" type="presParOf" srcId="{28B1A6FD-4A29-4049-8DF3-E09F1A22522A}" destId="{EC8B955D-0330-4BA4-9F56-CB9C4DCC8CDC}" srcOrd="3" destOrd="0" presId="urn:microsoft.com/office/officeart/2008/layout/LinedList"/>
    <dgm:cxn modelId="{A54CA669-A526-445A-9AF3-8D6AA46B212B}" type="presParOf" srcId="{EC8B955D-0330-4BA4-9F56-CB9C4DCC8CDC}" destId="{1F29AEFE-0781-4442-B03B-B3A35B6F6958}" srcOrd="0" destOrd="0" presId="urn:microsoft.com/office/officeart/2008/layout/LinedList"/>
    <dgm:cxn modelId="{D1277BDA-6E7A-4F4F-9885-C4614E1499DC}" type="presParOf" srcId="{EC8B955D-0330-4BA4-9F56-CB9C4DCC8CDC}" destId="{1D16DE4B-6763-4015-9796-AC3B45459EAB}" srcOrd="1" destOrd="0" presId="urn:microsoft.com/office/officeart/2008/layout/LinedList"/>
    <dgm:cxn modelId="{6C413DD7-59C3-4205-8C50-22F115C0A463}" type="presParOf" srcId="{28B1A6FD-4A29-4049-8DF3-E09F1A22522A}" destId="{4239CA31-7D7B-48D4-88DB-F9B8711B546F}" srcOrd="4" destOrd="0" presId="urn:microsoft.com/office/officeart/2008/layout/LinedList"/>
    <dgm:cxn modelId="{F827511B-F109-40C4-AB8C-16C30A28D3F4}" type="presParOf" srcId="{28B1A6FD-4A29-4049-8DF3-E09F1A22522A}" destId="{177CBB57-3573-47FD-B5DA-5C250D5E07DF}" srcOrd="5" destOrd="0" presId="urn:microsoft.com/office/officeart/2008/layout/LinedList"/>
    <dgm:cxn modelId="{97186727-5368-43BC-B8E3-666DCCF8A28B}" type="presParOf" srcId="{177CBB57-3573-47FD-B5DA-5C250D5E07DF}" destId="{8953604C-CFBE-47EA-84A8-EA322454CC8A}" srcOrd="0" destOrd="0" presId="urn:microsoft.com/office/officeart/2008/layout/LinedList"/>
    <dgm:cxn modelId="{5DC5CE11-3C6A-4DEA-9F23-1A7D8D832213}" type="presParOf" srcId="{177CBB57-3573-47FD-B5DA-5C250D5E07DF}" destId="{D99126A3-C4A4-44DC-9A7D-1F36E2F80E54}" srcOrd="1" destOrd="0" presId="urn:microsoft.com/office/officeart/2008/layout/LinedList"/>
    <dgm:cxn modelId="{5D4044A3-3ACC-4442-9605-BC08EB883DAA}" type="presParOf" srcId="{28B1A6FD-4A29-4049-8DF3-E09F1A22522A}" destId="{8C6E94EC-D52B-456C-9BFB-72432F11CE39}" srcOrd="6" destOrd="0" presId="urn:microsoft.com/office/officeart/2008/layout/LinedList"/>
    <dgm:cxn modelId="{E3CDC61E-17D5-4750-B275-83F2FAD8148D}" type="presParOf" srcId="{28B1A6FD-4A29-4049-8DF3-E09F1A22522A}" destId="{55FAB230-B742-44E1-AABE-DE5CC4C75954}" srcOrd="7" destOrd="0" presId="urn:microsoft.com/office/officeart/2008/layout/LinedList"/>
    <dgm:cxn modelId="{5746F0E6-84FA-4A25-8752-2B9692140B17}" type="presParOf" srcId="{55FAB230-B742-44E1-AABE-DE5CC4C75954}" destId="{4BE1F68F-BD9B-498C-B030-54F04D931788}" srcOrd="0" destOrd="0" presId="urn:microsoft.com/office/officeart/2008/layout/LinedList"/>
    <dgm:cxn modelId="{0C152A94-05F2-4491-86C7-936EFB3EDC97}" type="presParOf" srcId="{55FAB230-B742-44E1-AABE-DE5CC4C75954}" destId="{6ED6E800-EB7D-45B7-91C4-32C1074CBB4D}" srcOrd="1" destOrd="0" presId="urn:microsoft.com/office/officeart/2008/layout/LinedList"/>
    <dgm:cxn modelId="{DC75A24F-A9CB-41B8-A09D-CAF7D5637D68}" type="presParOf" srcId="{28B1A6FD-4A29-4049-8DF3-E09F1A22522A}" destId="{6D9FB881-1986-4E24-9B0A-90ADCC5B07C2}" srcOrd="8" destOrd="0" presId="urn:microsoft.com/office/officeart/2008/layout/LinedList"/>
    <dgm:cxn modelId="{1B987C75-10B9-43A3-8B5E-52ACF962EC08}" type="presParOf" srcId="{28B1A6FD-4A29-4049-8DF3-E09F1A22522A}" destId="{D9D87F47-0D71-4C55-AA67-B21E56EE0BE6}" srcOrd="9" destOrd="0" presId="urn:microsoft.com/office/officeart/2008/layout/LinedList"/>
    <dgm:cxn modelId="{56143EBD-DFE6-4FA3-8FEB-55A0094DCEC9}" type="presParOf" srcId="{D9D87F47-0D71-4C55-AA67-B21E56EE0BE6}" destId="{22C60D80-B3AF-4801-AB0E-DDE423164BAC}" srcOrd="0" destOrd="0" presId="urn:microsoft.com/office/officeart/2008/layout/LinedList"/>
    <dgm:cxn modelId="{5495E07D-BDD6-49A8-B97E-D60E35BDE584}" type="presParOf" srcId="{D9D87F47-0D71-4C55-AA67-B21E56EE0BE6}" destId="{46795EC1-ADE4-4473-8DAD-453FC47F5869}" srcOrd="1" destOrd="0" presId="urn:microsoft.com/office/officeart/2008/layout/LinedList"/>
    <dgm:cxn modelId="{4D510CB0-E5D7-44B9-8D5D-85EFD0B39D05}" type="presParOf" srcId="{28B1A6FD-4A29-4049-8DF3-E09F1A22522A}" destId="{C5BCEE4F-3ACA-45BB-A6C8-0F82AE5B026A}" srcOrd="10" destOrd="0" presId="urn:microsoft.com/office/officeart/2008/layout/LinedList"/>
    <dgm:cxn modelId="{3C12B3BC-324B-4B98-8EA7-5C8931958540}" type="presParOf" srcId="{28B1A6FD-4A29-4049-8DF3-E09F1A22522A}" destId="{6E4356A4-A606-4B97-8615-D2D9FA025805}" srcOrd="11" destOrd="0" presId="urn:microsoft.com/office/officeart/2008/layout/LinedList"/>
    <dgm:cxn modelId="{9DFA2246-6963-42CD-8783-9FE11245F7A3}" type="presParOf" srcId="{6E4356A4-A606-4B97-8615-D2D9FA025805}" destId="{6F32FC0D-0DFD-47FE-9771-D680793F8D4A}" srcOrd="0" destOrd="0" presId="urn:microsoft.com/office/officeart/2008/layout/LinedList"/>
    <dgm:cxn modelId="{6E7A6141-4051-4469-9B54-6E883BA4592F}" type="presParOf" srcId="{6E4356A4-A606-4B97-8615-D2D9FA025805}" destId="{CCEEE3A0-65C5-4497-92D6-12376A37B4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D2A229-C986-4639-A72D-B262A7C19C92}" type="doc">
      <dgm:prSet loTypeId="urn:microsoft.com/office/officeart/2018/2/layout/IconVerticalSolidList" loCatId="icon" qsTypeId="urn:microsoft.com/office/officeart/2005/8/quickstyle/3d3" qsCatId="3D" csTypeId="urn:microsoft.com/office/officeart/2005/8/colors/accent2_2" csCatId="accent2" phldr="1"/>
      <dgm:spPr/>
      <dgm:t>
        <a:bodyPr/>
        <a:lstStyle/>
        <a:p>
          <a:endParaRPr lang="en-GB"/>
        </a:p>
      </dgm:t>
    </dgm:pt>
    <dgm:pt modelId="{22F1EB36-4A47-499B-BFB3-8A750B951BFE}">
      <dgm:prSet phldrT="[Text]"/>
      <dgm:spPr/>
      <dgm:t>
        <a:bodyPr/>
        <a:lstStyle/>
        <a:p>
          <a:pPr>
            <a:lnSpc>
              <a:spcPct val="100000"/>
            </a:lnSpc>
          </a:pPr>
          <a:r>
            <a:rPr lang="en-GB" b="1" dirty="0">
              <a:latin typeface="Arial" panose="020B0604020202020204" pitchFamily="34" charset="0"/>
              <a:cs typeface="Arial" panose="020B0604020202020204" pitchFamily="34" charset="0"/>
            </a:rPr>
            <a:t>Counselling (</a:t>
          </a:r>
          <a:r>
            <a:rPr lang="en-GB" b="0" dirty="0">
              <a:latin typeface="Arial" panose="020B0604020202020204" pitchFamily="34" charset="0"/>
              <a:cs typeface="Arial" panose="020B0604020202020204" pitchFamily="34" charset="0"/>
            </a:rPr>
            <a:t>school counsellor </a:t>
          </a:r>
          <a:r>
            <a:rPr lang="en-GB" b="1" dirty="0">
              <a:latin typeface="Arial" panose="020B0604020202020204" pitchFamily="34" charset="0"/>
              <a:cs typeface="Arial" panose="020B0604020202020204" pitchFamily="34" charset="0"/>
            </a:rPr>
            <a:t>/</a:t>
          </a:r>
          <a:r>
            <a:rPr lang="en-GB" b="0" dirty="0">
              <a:latin typeface="Arial" panose="020B0604020202020204" pitchFamily="34" charset="0"/>
              <a:cs typeface="Arial" panose="020B0604020202020204" pitchFamily="34" charset="0"/>
            </a:rPr>
            <a:t>CAMHS workers</a:t>
          </a:r>
          <a:r>
            <a:rPr lang="en-GB" b="1" dirty="0">
              <a:latin typeface="Arial" panose="020B0604020202020204" pitchFamily="34" charset="0"/>
              <a:cs typeface="Arial" panose="020B0604020202020204" pitchFamily="34" charset="0"/>
            </a:rPr>
            <a:t>):</a:t>
          </a:r>
          <a:r>
            <a:rPr lang="en-GB" b="0" dirty="0">
              <a:latin typeface="Arial" panose="020B0604020202020204" pitchFamily="34" charset="0"/>
              <a:cs typeface="Arial" panose="020B0604020202020204" pitchFamily="34" charset="0"/>
            </a:rPr>
            <a:t> To support identity building; place to support Jenny’s identity.</a:t>
          </a:r>
        </a:p>
        <a:p>
          <a:pPr>
            <a:lnSpc>
              <a:spcPct val="100000"/>
            </a:lnSpc>
          </a:pPr>
          <a:r>
            <a:rPr lang="en-GB" b="0" dirty="0">
              <a:latin typeface="Arial" panose="020B0604020202020204" pitchFamily="34" charset="0"/>
              <a:cs typeface="Arial" panose="020B0604020202020204" pitchFamily="34" charset="0"/>
            </a:rPr>
            <a:t>( Links to Erikson’s idea that teenagers need a safe space to explore their identities).</a:t>
          </a:r>
        </a:p>
      </dgm:t>
    </dgm:pt>
    <dgm:pt modelId="{0C2B3067-8850-443B-93B5-5F3C032104DF}" type="parTrans" cxnId="{5891C263-B682-456B-8373-9E279E1B7A64}">
      <dgm:prSet/>
      <dgm:spPr/>
      <dgm:t>
        <a:bodyPr/>
        <a:lstStyle/>
        <a:p>
          <a:endParaRPr lang="en-GB"/>
        </a:p>
      </dgm:t>
    </dgm:pt>
    <dgm:pt modelId="{11875CEA-8F1F-499C-A67D-A7DFFC6FB805}" type="sibTrans" cxnId="{5891C263-B682-456B-8373-9E279E1B7A64}">
      <dgm:prSet/>
      <dgm:spPr/>
      <dgm:t>
        <a:bodyPr/>
        <a:lstStyle/>
        <a:p>
          <a:endParaRPr lang="en-GB"/>
        </a:p>
      </dgm:t>
    </dgm:pt>
    <dgm:pt modelId="{D920C2D0-60F3-4714-B616-E2BFA3267B4C}">
      <dgm:prSet phldrT="[Text]"/>
      <dgm:spPr/>
      <dgm:t>
        <a:bodyPr/>
        <a:lstStyle/>
        <a:p>
          <a:pPr>
            <a:lnSpc>
              <a:spcPct val="100000"/>
            </a:lnSpc>
          </a:pPr>
          <a:r>
            <a:rPr lang="en-GB" b="1" dirty="0">
              <a:latin typeface="Arial" panose="020B0604020202020204" pitchFamily="34" charset="0"/>
              <a:cs typeface="Arial" panose="020B0604020202020204" pitchFamily="34" charset="0"/>
            </a:rPr>
            <a:t>Young carer services: </a:t>
          </a:r>
          <a:r>
            <a:rPr lang="en-GB" b="0" dirty="0">
              <a:latin typeface="Arial" panose="020B0604020202020204" pitchFamily="34" charset="0"/>
              <a:cs typeface="Arial" panose="020B0604020202020204" pitchFamily="34" charset="0"/>
            </a:rPr>
            <a:t>Offer practical assist/breaks for caring to reduce pressure.</a:t>
          </a:r>
        </a:p>
        <a:p>
          <a:pPr>
            <a:lnSpc>
              <a:spcPct val="100000"/>
            </a:lnSpc>
          </a:pPr>
          <a:r>
            <a:rPr lang="en-GB" b="0" dirty="0">
              <a:latin typeface="Arial" panose="020B0604020202020204" pitchFamily="34" charset="0"/>
              <a:cs typeface="Arial" panose="020B0604020202020204" pitchFamily="34" charset="0"/>
            </a:rPr>
            <a:t> Aligns with Erikson’s Theory, as too much responsibilities too early can prevent healthy identity development).</a:t>
          </a:r>
        </a:p>
      </dgm:t>
    </dgm:pt>
    <dgm:pt modelId="{E77B639B-B79B-41D3-9C91-9038CD186CDD}" type="parTrans" cxnId="{18705345-C25B-4912-B169-DA03B1FF4817}">
      <dgm:prSet/>
      <dgm:spPr/>
      <dgm:t>
        <a:bodyPr/>
        <a:lstStyle/>
        <a:p>
          <a:endParaRPr lang="en-GB"/>
        </a:p>
      </dgm:t>
    </dgm:pt>
    <dgm:pt modelId="{748FAFB5-C32B-4A87-B87F-978BED916331}" type="sibTrans" cxnId="{18705345-C25B-4912-B169-DA03B1FF4817}">
      <dgm:prSet/>
      <dgm:spPr/>
      <dgm:t>
        <a:bodyPr/>
        <a:lstStyle/>
        <a:p>
          <a:endParaRPr lang="en-GB"/>
        </a:p>
      </dgm:t>
    </dgm:pt>
    <dgm:pt modelId="{0DF3D158-2A75-4C90-BF21-B6D2CCD0FA34}">
      <dgm:prSet phldrT="[Text]"/>
      <dgm:spPr/>
      <dgm:t>
        <a:bodyPr/>
        <a:lstStyle/>
        <a:p>
          <a:pPr>
            <a:lnSpc>
              <a:spcPct val="100000"/>
            </a:lnSpc>
          </a:pPr>
          <a:r>
            <a:rPr lang="en-GB" b="1">
              <a:latin typeface="Arial" panose="020B0604020202020204" pitchFamily="34" charset="0"/>
              <a:cs typeface="Arial" panose="020B0604020202020204" pitchFamily="34" charset="0"/>
            </a:rPr>
            <a:t>Multi agencies support: (GP,  School staff, Counsellors) </a:t>
          </a:r>
          <a:r>
            <a:rPr lang="en-GB">
              <a:latin typeface="Arial" panose="020B0604020202020204" pitchFamily="34" charset="0"/>
              <a:cs typeface="Arial" panose="020B0604020202020204" pitchFamily="34" charset="0"/>
            </a:rPr>
            <a:t>→ Holistic psychosocial support.</a:t>
          </a:r>
        </a:p>
        <a:p>
          <a:pPr>
            <a:lnSpc>
              <a:spcPct val="100000"/>
            </a:lnSpc>
          </a:pPr>
          <a:r>
            <a:rPr lang="en-GB">
              <a:latin typeface="Arial" panose="020B0604020202020204" pitchFamily="34" charset="0"/>
              <a:cs typeface="Arial" panose="020B0604020202020204" pitchFamily="34" charset="0"/>
            </a:rPr>
            <a:t>The most effective for young carer; It addresses difficulties across different areas in them lives </a:t>
          </a:r>
        </a:p>
        <a:p>
          <a:pPr>
            <a:lnSpc>
              <a:spcPct val="100000"/>
            </a:lnSpc>
          </a:pPr>
          <a:r>
            <a:rPr lang="en-GB">
              <a:latin typeface="Arial" panose="020B0604020202020204" pitchFamily="34" charset="0"/>
              <a:cs typeface="Arial" panose="020B0604020202020204" pitchFamily="34" charset="0"/>
            </a:rPr>
            <a:t>(Department for Education, 2017).</a:t>
          </a:r>
          <a:endParaRPr lang="en-GB" dirty="0">
            <a:latin typeface="Arial" panose="020B0604020202020204" pitchFamily="34" charset="0"/>
            <a:cs typeface="Arial" panose="020B0604020202020204" pitchFamily="34" charset="0"/>
          </a:endParaRPr>
        </a:p>
      </dgm:t>
    </dgm:pt>
    <dgm:pt modelId="{2FA13642-CA1C-4B36-A09C-14CEA105611F}" type="parTrans" cxnId="{916B5128-9149-4289-813E-824F7CF69077}">
      <dgm:prSet/>
      <dgm:spPr/>
      <dgm:t>
        <a:bodyPr/>
        <a:lstStyle/>
        <a:p>
          <a:endParaRPr lang="en-GB"/>
        </a:p>
      </dgm:t>
    </dgm:pt>
    <dgm:pt modelId="{2FBFFE13-F163-4F8E-9E29-5CC6C7FB1782}" type="sibTrans" cxnId="{916B5128-9149-4289-813E-824F7CF69077}">
      <dgm:prSet/>
      <dgm:spPr/>
      <dgm:t>
        <a:bodyPr/>
        <a:lstStyle/>
        <a:p>
          <a:endParaRPr lang="en-GB"/>
        </a:p>
      </dgm:t>
    </dgm:pt>
    <dgm:pt modelId="{F0A236DA-3D32-4AAB-A495-3490E08619EE}">
      <dgm:prSet phldrT="[Text]"/>
      <dgm:spPr/>
      <dgm:t>
        <a:bodyPr/>
        <a:lstStyle/>
        <a:p>
          <a:pPr>
            <a:lnSpc>
              <a:spcPct val="100000"/>
            </a:lnSpc>
          </a:pPr>
          <a:r>
            <a:rPr lang="en-GB" b="1">
              <a:latin typeface="Arial" panose="020B0604020202020204" pitchFamily="34" charset="0"/>
              <a:cs typeface="Arial" panose="020B0604020202020204" pitchFamily="34" charset="0"/>
            </a:rPr>
            <a:t>Social connections (clubs/peers): </a:t>
          </a:r>
          <a:r>
            <a:rPr lang="en-GB">
              <a:latin typeface="Arial" panose="020B0604020202020204" pitchFamily="34" charset="0"/>
              <a:cs typeface="Arial" panose="020B0604020202020204" pitchFamily="34" charset="0"/>
            </a:rPr>
            <a:t>Makes friends → Builds confidence, sense of belonging. </a:t>
          </a:r>
        </a:p>
        <a:p>
          <a:pPr>
            <a:lnSpc>
              <a:spcPct val="100000"/>
            </a:lnSpc>
          </a:pPr>
          <a:r>
            <a:rPr lang="en-GB">
              <a:latin typeface="Arial" panose="020B0604020202020204" pitchFamily="34" charset="0"/>
              <a:cs typeface="Arial" panose="020B0604020202020204" pitchFamily="34" charset="0"/>
            </a:rPr>
            <a:t> Social support protect young carers mental health (Stevens et al., 2024; Janes et al, 2022).</a:t>
          </a:r>
          <a:endParaRPr lang="en-GB" dirty="0">
            <a:latin typeface="Arial" panose="020B0604020202020204" pitchFamily="34" charset="0"/>
            <a:cs typeface="Arial" panose="020B0604020202020204" pitchFamily="34" charset="0"/>
          </a:endParaRPr>
        </a:p>
      </dgm:t>
    </dgm:pt>
    <dgm:pt modelId="{CE51AE20-7D74-4189-9DCC-642C73DF3C38}" type="parTrans" cxnId="{5918773E-3E0E-4CFD-B888-F748092661A9}">
      <dgm:prSet/>
      <dgm:spPr/>
      <dgm:t>
        <a:bodyPr/>
        <a:lstStyle/>
        <a:p>
          <a:endParaRPr lang="en-GB"/>
        </a:p>
      </dgm:t>
    </dgm:pt>
    <dgm:pt modelId="{C9A2D80F-B1C0-450E-A752-3B767C89D6F3}" type="sibTrans" cxnId="{5918773E-3E0E-4CFD-B888-F748092661A9}">
      <dgm:prSet/>
      <dgm:spPr/>
      <dgm:t>
        <a:bodyPr/>
        <a:lstStyle/>
        <a:p>
          <a:endParaRPr lang="en-GB"/>
        </a:p>
      </dgm:t>
    </dgm:pt>
    <dgm:pt modelId="{5EF2DB46-A7C5-4DCB-BCC0-23607B448B36}">
      <dgm:prSet phldrT="[Text]"/>
      <dgm:spPr/>
      <dgm:t>
        <a:bodyPr/>
        <a:lstStyle/>
        <a:p>
          <a:pPr>
            <a:lnSpc>
              <a:spcPct val="100000"/>
            </a:lnSpc>
          </a:pPr>
          <a:r>
            <a:rPr lang="en-GB">
              <a:latin typeface="Arial" panose="020B0604020202020204" pitchFamily="34" charset="0"/>
              <a:cs typeface="Arial" panose="020B0604020202020204" pitchFamily="34" charset="0"/>
            </a:rPr>
            <a:t>Erikson believes that these networks of support help teenagers to reduce responsibilities, cope with stress and explore their identity in a safe and positive environment.</a:t>
          </a:r>
          <a:endParaRPr lang="en-GB" dirty="0">
            <a:latin typeface="Arial" panose="020B0604020202020204" pitchFamily="34" charset="0"/>
            <a:cs typeface="Arial" panose="020B0604020202020204" pitchFamily="34" charset="0"/>
          </a:endParaRPr>
        </a:p>
      </dgm:t>
    </dgm:pt>
    <dgm:pt modelId="{A1431E90-95EE-4CE6-ACF3-0DD3B1DC1157}" type="parTrans" cxnId="{880B884D-8653-4564-B5CF-B428D3CDDCE7}">
      <dgm:prSet/>
      <dgm:spPr/>
      <dgm:t>
        <a:bodyPr/>
        <a:lstStyle/>
        <a:p>
          <a:endParaRPr lang="en-GB"/>
        </a:p>
      </dgm:t>
    </dgm:pt>
    <dgm:pt modelId="{ED2F438E-280F-4790-B5BC-91ED5C630123}" type="sibTrans" cxnId="{880B884D-8653-4564-B5CF-B428D3CDDCE7}">
      <dgm:prSet/>
      <dgm:spPr/>
      <dgm:t>
        <a:bodyPr/>
        <a:lstStyle/>
        <a:p>
          <a:endParaRPr lang="en-GB"/>
        </a:p>
      </dgm:t>
    </dgm:pt>
    <dgm:pt modelId="{3F22DCB2-6ECF-4A8E-8654-79CC57C9052F}" type="pres">
      <dgm:prSet presAssocID="{67D2A229-C986-4639-A72D-B262A7C19C92}" presName="root" presStyleCnt="0">
        <dgm:presLayoutVars>
          <dgm:dir/>
          <dgm:resizeHandles val="exact"/>
        </dgm:presLayoutVars>
      </dgm:prSet>
      <dgm:spPr/>
    </dgm:pt>
    <dgm:pt modelId="{5D4966BF-C033-43E7-B8D0-0C86D1B18FA3}" type="pres">
      <dgm:prSet presAssocID="{22F1EB36-4A47-499B-BFB3-8A750B951BFE}" presName="compNode" presStyleCnt="0"/>
      <dgm:spPr/>
    </dgm:pt>
    <dgm:pt modelId="{BEAE8C71-B30C-4DDD-A13F-876D38522C89}" type="pres">
      <dgm:prSet presAssocID="{22F1EB36-4A47-499B-BFB3-8A750B951BFE}" presName="bgRect" presStyleLbl="bgShp" presStyleIdx="0" presStyleCnt="5" custLinFactNeighborX="3571" custLinFactNeighborY="16512"/>
      <dgm:spPr/>
    </dgm:pt>
    <dgm:pt modelId="{13FCB9CF-20AF-4102-B7EA-32467C3658E9}" type="pres">
      <dgm:prSet presAssocID="{22F1EB36-4A47-499B-BFB3-8A750B951BF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ers"/>
        </a:ext>
      </dgm:extLst>
    </dgm:pt>
    <dgm:pt modelId="{F5F75851-83B8-4274-B486-B35E5C9AA605}" type="pres">
      <dgm:prSet presAssocID="{22F1EB36-4A47-499B-BFB3-8A750B951BFE}" presName="spaceRect" presStyleCnt="0"/>
      <dgm:spPr/>
    </dgm:pt>
    <dgm:pt modelId="{9C0A8EA6-03AB-4218-9398-C112595D2F01}" type="pres">
      <dgm:prSet presAssocID="{22F1EB36-4A47-499B-BFB3-8A750B951BFE}" presName="parTx" presStyleLbl="revTx" presStyleIdx="0" presStyleCnt="5">
        <dgm:presLayoutVars>
          <dgm:chMax val="0"/>
          <dgm:chPref val="0"/>
        </dgm:presLayoutVars>
      </dgm:prSet>
      <dgm:spPr/>
    </dgm:pt>
    <dgm:pt modelId="{C2C3135B-E9E4-4844-9D30-BCFE89EE5C9E}" type="pres">
      <dgm:prSet presAssocID="{11875CEA-8F1F-499C-A67D-A7DFFC6FB805}" presName="sibTrans" presStyleCnt="0"/>
      <dgm:spPr/>
    </dgm:pt>
    <dgm:pt modelId="{B588243C-A42C-44C4-8190-BAE795FF1B97}" type="pres">
      <dgm:prSet presAssocID="{D920C2D0-60F3-4714-B616-E2BFA3267B4C}" presName="compNode" presStyleCnt="0"/>
      <dgm:spPr/>
    </dgm:pt>
    <dgm:pt modelId="{ED840440-5470-464D-9ABB-994A5E961AA5}" type="pres">
      <dgm:prSet presAssocID="{D920C2D0-60F3-4714-B616-E2BFA3267B4C}" presName="bgRect" presStyleLbl="bgShp" presStyleIdx="1" presStyleCnt="5" custLinFactNeighborX="-1186" custLinFactNeighborY="2926"/>
      <dgm:spPr/>
    </dgm:pt>
    <dgm:pt modelId="{75873058-7D3C-4C89-B8FF-09517803223C}" type="pres">
      <dgm:prSet presAssocID="{D920C2D0-60F3-4714-B616-E2BFA3267B4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Cane"/>
        </a:ext>
      </dgm:extLst>
    </dgm:pt>
    <dgm:pt modelId="{96CEE07A-8EBC-44E7-9A64-BD34C819B5C9}" type="pres">
      <dgm:prSet presAssocID="{D920C2D0-60F3-4714-B616-E2BFA3267B4C}" presName="spaceRect" presStyleCnt="0"/>
      <dgm:spPr/>
    </dgm:pt>
    <dgm:pt modelId="{6A5FC153-376B-4623-B5EF-1A6F0C05442A}" type="pres">
      <dgm:prSet presAssocID="{D920C2D0-60F3-4714-B616-E2BFA3267B4C}" presName="parTx" presStyleLbl="revTx" presStyleIdx="1" presStyleCnt="5">
        <dgm:presLayoutVars>
          <dgm:chMax val="0"/>
          <dgm:chPref val="0"/>
        </dgm:presLayoutVars>
      </dgm:prSet>
      <dgm:spPr/>
    </dgm:pt>
    <dgm:pt modelId="{DBE4481A-A3D0-446D-BE03-48E419457629}" type="pres">
      <dgm:prSet presAssocID="{748FAFB5-C32B-4A87-B87F-978BED916331}" presName="sibTrans" presStyleCnt="0"/>
      <dgm:spPr/>
    </dgm:pt>
    <dgm:pt modelId="{64237BF7-9A87-421D-87D1-C00615E98724}" type="pres">
      <dgm:prSet presAssocID="{0DF3D158-2A75-4C90-BF21-B6D2CCD0FA34}" presName="compNode" presStyleCnt="0"/>
      <dgm:spPr/>
    </dgm:pt>
    <dgm:pt modelId="{7DBB553D-9EF7-455D-BB7E-3256A985B55C}" type="pres">
      <dgm:prSet presAssocID="{0DF3D158-2A75-4C90-BF21-B6D2CCD0FA34}" presName="bgRect" presStyleLbl="bgShp" presStyleIdx="2" presStyleCnt="5"/>
      <dgm:spPr/>
    </dgm:pt>
    <dgm:pt modelId="{B2C36639-8EB4-4239-9371-00564A3A17BC}" type="pres">
      <dgm:prSet presAssocID="{0DF3D158-2A75-4C90-BF21-B6D2CCD0FA3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fessor"/>
        </a:ext>
      </dgm:extLst>
    </dgm:pt>
    <dgm:pt modelId="{A8D6B463-EF63-4E7A-86B9-B1CF3BDE35E1}" type="pres">
      <dgm:prSet presAssocID="{0DF3D158-2A75-4C90-BF21-B6D2CCD0FA34}" presName="spaceRect" presStyleCnt="0"/>
      <dgm:spPr/>
    </dgm:pt>
    <dgm:pt modelId="{18AFD582-1C78-4519-9C52-09FF0F09940C}" type="pres">
      <dgm:prSet presAssocID="{0DF3D158-2A75-4C90-BF21-B6D2CCD0FA34}" presName="parTx" presStyleLbl="revTx" presStyleIdx="2" presStyleCnt="5" custScaleY="119136">
        <dgm:presLayoutVars>
          <dgm:chMax val="0"/>
          <dgm:chPref val="0"/>
        </dgm:presLayoutVars>
      </dgm:prSet>
      <dgm:spPr/>
    </dgm:pt>
    <dgm:pt modelId="{FF0174AE-669D-417F-A9D8-CE39B52709C5}" type="pres">
      <dgm:prSet presAssocID="{2FBFFE13-F163-4F8E-9E29-5CC6C7FB1782}" presName="sibTrans" presStyleCnt="0"/>
      <dgm:spPr/>
    </dgm:pt>
    <dgm:pt modelId="{5CEC9A13-2FDF-425B-9724-1EEB445B9126}" type="pres">
      <dgm:prSet presAssocID="{F0A236DA-3D32-4AAB-A495-3490E08619EE}" presName="compNode" presStyleCnt="0"/>
      <dgm:spPr/>
    </dgm:pt>
    <dgm:pt modelId="{22B45863-652F-4052-8166-66F3568226F5}" type="pres">
      <dgm:prSet presAssocID="{F0A236DA-3D32-4AAB-A495-3490E08619EE}" presName="bgRect" presStyleLbl="bgShp" presStyleIdx="3" presStyleCnt="5"/>
      <dgm:spPr/>
    </dgm:pt>
    <dgm:pt modelId="{F690100C-1B37-4B49-A246-5874985ECF05}" type="pres">
      <dgm:prSet presAssocID="{F0A236DA-3D32-4AAB-A495-3490E08619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89A440FA-450A-4253-AF04-55BC10BF40F4}" type="pres">
      <dgm:prSet presAssocID="{F0A236DA-3D32-4AAB-A495-3490E08619EE}" presName="spaceRect" presStyleCnt="0"/>
      <dgm:spPr/>
    </dgm:pt>
    <dgm:pt modelId="{680E2993-7684-41B9-91B3-13E078EB9789}" type="pres">
      <dgm:prSet presAssocID="{F0A236DA-3D32-4AAB-A495-3490E08619EE}" presName="parTx" presStyleLbl="revTx" presStyleIdx="3" presStyleCnt="5">
        <dgm:presLayoutVars>
          <dgm:chMax val="0"/>
          <dgm:chPref val="0"/>
        </dgm:presLayoutVars>
      </dgm:prSet>
      <dgm:spPr/>
    </dgm:pt>
    <dgm:pt modelId="{EE376D87-7BC1-4B38-9C3E-CD657E519261}" type="pres">
      <dgm:prSet presAssocID="{C9A2D80F-B1C0-450E-A752-3B767C89D6F3}" presName="sibTrans" presStyleCnt="0"/>
      <dgm:spPr/>
    </dgm:pt>
    <dgm:pt modelId="{4B09EB73-E8F8-4A6F-8508-BEDE396FE576}" type="pres">
      <dgm:prSet presAssocID="{5EF2DB46-A7C5-4DCB-BCC0-23607B448B36}" presName="compNode" presStyleCnt="0"/>
      <dgm:spPr/>
    </dgm:pt>
    <dgm:pt modelId="{89D9F23F-1FCB-4F9F-9CEB-9EDC343589CB}" type="pres">
      <dgm:prSet presAssocID="{5EF2DB46-A7C5-4DCB-BCC0-23607B448B36}" presName="bgRect" presStyleLbl="bgShp" presStyleIdx="4" presStyleCnt="5"/>
      <dgm:spPr/>
    </dgm:pt>
    <dgm:pt modelId="{F88442B4-F754-4FCF-9572-9D350E886B9F}" type="pres">
      <dgm:prSet presAssocID="{5EF2DB46-A7C5-4DCB-BCC0-23607B448B36}" presName="iconRect" presStyleLbl="node1" presStyleIdx="4" presStyleCnt="5"/>
      <dgm:spPr>
        <a:blipFill>
          <a:blip xmlns:r="http://schemas.openxmlformats.org/officeDocument/2006/relationships" r:embed="rId9"/>
          <a:srcRect/>
          <a:stretch>
            <a:fillRect l="-21000" r="-21000"/>
          </a:stretch>
        </a:blipFill>
      </dgm:spPr>
      <dgm:extLst>
        <a:ext uri="{E40237B7-FDA0-4F09-8148-C483321AD2D9}">
          <dgm14:cNvPr xmlns:dgm14="http://schemas.microsoft.com/office/drawing/2010/diagram" id="0" name="" descr="3D arrow graphic"/>
        </a:ext>
      </dgm:extLst>
    </dgm:pt>
    <dgm:pt modelId="{C6FF4BFF-78DB-4E5E-9115-9F7083E55423}" type="pres">
      <dgm:prSet presAssocID="{5EF2DB46-A7C5-4DCB-BCC0-23607B448B36}" presName="spaceRect" presStyleCnt="0"/>
      <dgm:spPr/>
    </dgm:pt>
    <dgm:pt modelId="{28ADA62A-7845-42AC-B4A8-F06521868BA6}" type="pres">
      <dgm:prSet presAssocID="{5EF2DB46-A7C5-4DCB-BCC0-23607B448B36}" presName="parTx" presStyleLbl="revTx" presStyleIdx="4" presStyleCnt="5">
        <dgm:presLayoutVars>
          <dgm:chMax val="0"/>
          <dgm:chPref val="0"/>
        </dgm:presLayoutVars>
      </dgm:prSet>
      <dgm:spPr/>
    </dgm:pt>
  </dgm:ptLst>
  <dgm:cxnLst>
    <dgm:cxn modelId="{B07B131F-06AE-4311-A5BE-33ECC966156B}" type="presOf" srcId="{5EF2DB46-A7C5-4DCB-BCC0-23607B448B36}" destId="{28ADA62A-7845-42AC-B4A8-F06521868BA6}" srcOrd="0" destOrd="0" presId="urn:microsoft.com/office/officeart/2018/2/layout/IconVerticalSolidList"/>
    <dgm:cxn modelId="{916B5128-9149-4289-813E-824F7CF69077}" srcId="{67D2A229-C986-4639-A72D-B262A7C19C92}" destId="{0DF3D158-2A75-4C90-BF21-B6D2CCD0FA34}" srcOrd="2" destOrd="0" parTransId="{2FA13642-CA1C-4B36-A09C-14CEA105611F}" sibTransId="{2FBFFE13-F163-4F8E-9E29-5CC6C7FB1782}"/>
    <dgm:cxn modelId="{5918773E-3E0E-4CFD-B888-F748092661A9}" srcId="{67D2A229-C986-4639-A72D-B262A7C19C92}" destId="{F0A236DA-3D32-4AAB-A495-3490E08619EE}" srcOrd="3" destOrd="0" parTransId="{CE51AE20-7D74-4189-9DCC-642C73DF3C38}" sibTransId="{C9A2D80F-B1C0-450E-A752-3B767C89D6F3}"/>
    <dgm:cxn modelId="{5891C263-B682-456B-8373-9E279E1B7A64}" srcId="{67D2A229-C986-4639-A72D-B262A7C19C92}" destId="{22F1EB36-4A47-499B-BFB3-8A750B951BFE}" srcOrd="0" destOrd="0" parTransId="{0C2B3067-8850-443B-93B5-5F3C032104DF}" sibTransId="{11875CEA-8F1F-499C-A67D-A7DFFC6FB805}"/>
    <dgm:cxn modelId="{18705345-C25B-4912-B169-DA03B1FF4817}" srcId="{67D2A229-C986-4639-A72D-B262A7C19C92}" destId="{D920C2D0-60F3-4714-B616-E2BFA3267B4C}" srcOrd="1" destOrd="0" parTransId="{E77B639B-B79B-41D3-9C91-9038CD186CDD}" sibTransId="{748FAFB5-C32B-4A87-B87F-978BED916331}"/>
    <dgm:cxn modelId="{880B884D-8653-4564-B5CF-B428D3CDDCE7}" srcId="{67D2A229-C986-4639-A72D-B262A7C19C92}" destId="{5EF2DB46-A7C5-4DCB-BCC0-23607B448B36}" srcOrd="4" destOrd="0" parTransId="{A1431E90-95EE-4CE6-ACF3-0DD3B1DC1157}" sibTransId="{ED2F438E-280F-4790-B5BC-91ED5C630123}"/>
    <dgm:cxn modelId="{853CCF52-49D4-4B89-8551-D1D855C420F2}" type="presOf" srcId="{67D2A229-C986-4639-A72D-B262A7C19C92}" destId="{3F22DCB2-6ECF-4A8E-8654-79CC57C9052F}" srcOrd="0" destOrd="0" presId="urn:microsoft.com/office/officeart/2018/2/layout/IconVerticalSolidList"/>
    <dgm:cxn modelId="{885C4AC5-2C18-4DF5-8D32-BE520C504C6F}" type="presOf" srcId="{F0A236DA-3D32-4AAB-A495-3490E08619EE}" destId="{680E2993-7684-41B9-91B3-13E078EB9789}" srcOrd="0" destOrd="0" presId="urn:microsoft.com/office/officeart/2018/2/layout/IconVerticalSolidList"/>
    <dgm:cxn modelId="{AF9DE6CD-F785-4FB6-B84B-274B33EDD9B7}" type="presOf" srcId="{22F1EB36-4A47-499B-BFB3-8A750B951BFE}" destId="{9C0A8EA6-03AB-4218-9398-C112595D2F01}" srcOrd="0" destOrd="0" presId="urn:microsoft.com/office/officeart/2018/2/layout/IconVerticalSolidList"/>
    <dgm:cxn modelId="{A71082E2-00C5-4BA5-8E21-C1B4E94FBCF3}" type="presOf" srcId="{0DF3D158-2A75-4C90-BF21-B6D2CCD0FA34}" destId="{18AFD582-1C78-4519-9C52-09FF0F09940C}" srcOrd="0" destOrd="0" presId="urn:microsoft.com/office/officeart/2018/2/layout/IconVerticalSolidList"/>
    <dgm:cxn modelId="{F28BC8FA-B338-4C2B-93E7-D40F41794F9A}" type="presOf" srcId="{D920C2D0-60F3-4714-B616-E2BFA3267B4C}" destId="{6A5FC153-376B-4623-B5EF-1A6F0C05442A}" srcOrd="0" destOrd="0" presId="urn:microsoft.com/office/officeart/2018/2/layout/IconVerticalSolidList"/>
    <dgm:cxn modelId="{F8E49035-EF3F-46EE-A2D4-BC50D978EF83}" type="presParOf" srcId="{3F22DCB2-6ECF-4A8E-8654-79CC57C9052F}" destId="{5D4966BF-C033-43E7-B8D0-0C86D1B18FA3}" srcOrd="0" destOrd="0" presId="urn:microsoft.com/office/officeart/2018/2/layout/IconVerticalSolidList"/>
    <dgm:cxn modelId="{061DB536-067D-4A71-92CD-72FDC9F67648}" type="presParOf" srcId="{5D4966BF-C033-43E7-B8D0-0C86D1B18FA3}" destId="{BEAE8C71-B30C-4DDD-A13F-876D38522C89}" srcOrd="0" destOrd="0" presId="urn:microsoft.com/office/officeart/2018/2/layout/IconVerticalSolidList"/>
    <dgm:cxn modelId="{973681CD-AD00-4F65-B62A-9867420F5623}" type="presParOf" srcId="{5D4966BF-C033-43E7-B8D0-0C86D1B18FA3}" destId="{13FCB9CF-20AF-4102-B7EA-32467C3658E9}" srcOrd="1" destOrd="0" presId="urn:microsoft.com/office/officeart/2018/2/layout/IconVerticalSolidList"/>
    <dgm:cxn modelId="{C950B2F0-BB39-49C3-A398-DFED1CC8B3B7}" type="presParOf" srcId="{5D4966BF-C033-43E7-B8D0-0C86D1B18FA3}" destId="{F5F75851-83B8-4274-B486-B35E5C9AA605}" srcOrd="2" destOrd="0" presId="urn:microsoft.com/office/officeart/2018/2/layout/IconVerticalSolidList"/>
    <dgm:cxn modelId="{D1061AB8-C983-42A3-8B3C-1F86D8AAFACF}" type="presParOf" srcId="{5D4966BF-C033-43E7-B8D0-0C86D1B18FA3}" destId="{9C0A8EA6-03AB-4218-9398-C112595D2F01}" srcOrd="3" destOrd="0" presId="urn:microsoft.com/office/officeart/2018/2/layout/IconVerticalSolidList"/>
    <dgm:cxn modelId="{8E6635BE-C01F-450B-B0F7-D3FE1B7F08D0}" type="presParOf" srcId="{3F22DCB2-6ECF-4A8E-8654-79CC57C9052F}" destId="{C2C3135B-E9E4-4844-9D30-BCFE89EE5C9E}" srcOrd="1" destOrd="0" presId="urn:microsoft.com/office/officeart/2018/2/layout/IconVerticalSolidList"/>
    <dgm:cxn modelId="{9FB5630A-11F7-4AF5-9D0B-62C35CAE0B62}" type="presParOf" srcId="{3F22DCB2-6ECF-4A8E-8654-79CC57C9052F}" destId="{B588243C-A42C-44C4-8190-BAE795FF1B97}" srcOrd="2" destOrd="0" presId="urn:microsoft.com/office/officeart/2018/2/layout/IconVerticalSolidList"/>
    <dgm:cxn modelId="{45F5B2D6-AA8D-4DEE-9C3D-38B6EAC3AAC6}" type="presParOf" srcId="{B588243C-A42C-44C4-8190-BAE795FF1B97}" destId="{ED840440-5470-464D-9ABB-994A5E961AA5}" srcOrd="0" destOrd="0" presId="urn:microsoft.com/office/officeart/2018/2/layout/IconVerticalSolidList"/>
    <dgm:cxn modelId="{40B1D06C-FF6C-4CEF-98B5-2F54242B9C88}" type="presParOf" srcId="{B588243C-A42C-44C4-8190-BAE795FF1B97}" destId="{75873058-7D3C-4C89-B8FF-09517803223C}" srcOrd="1" destOrd="0" presId="urn:microsoft.com/office/officeart/2018/2/layout/IconVerticalSolidList"/>
    <dgm:cxn modelId="{ADC6B69F-EF83-4F88-94EB-3F77E4BDC1F7}" type="presParOf" srcId="{B588243C-A42C-44C4-8190-BAE795FF1B97}" destId="{96CEE07A-8EBC-44E7-9A64-BD34C819B5C9}" srcOrd="2" destOrd="0" presId="urn:microsoft.com/office/officeart/2018/2/layout/IconVerticalSolidList"/>
    <dgm:cxn modelId="{D18DCEEC-0B04-4317-AC65-B544B3D5934E}" type="presParOf" srcId="{B588243C-A42C-44C4-8190-BAE795FF1B97}" destId="{6A5FC153-376B-4623-B5EF-1A6F0C05442A}" srcOrd="3" destOrd="0" presId="urn:microsoft.com/office/officeart/2018/2/layout/IconVerticalSolidList"/>
    <dgm:cxn modelId="{B216B228-F5B8-43ED-9E72-82BED8AB3538}" type="presParOf" srcId="{3F22DCB2-6ECF-4A8E-8654-79CC57C9052F}" destId="{DBE4481A-A3D0-446D-BE03-48E419457629}" srcOrd="3" destOrd="0" presId="urn:microsoft.com/office/officeart/2018/2/layout/IconVerticalSolidList"/>
    <dgm:cxn modelId="{E754B901-0167-4718-ADA8-FB5C954C216F}" type="presParOf" srcId="{3F22DCB2-6ECF-4A8E-8654-79CC57C9052F}" destId="{64237BF7-9A87-421D-87D1-C00615E98724}" srcOrd="4" destOrd="0" presId="urn:microsoft.com/office/officeart/2018/2/layout/IconVerticalSolidList"/>
    <dgm:cxn modelId="{E4FC4DE6-EFE2-4748-B876-973B1722B2F6}" type="presParOf" srcId="{64237BF7-9A87-421D-87D1-C00615E98724}" destId="{7DBB553D-9EF7-455D-BB7E-3256A985B55C}" srcOrd="0" destOrd="0" presId="urn:microsoft.com/office/officeart/2018/2/layout/IconVerticalSolidList"/>
    <dgm:cxn modelId="{7073739A-9650-4B94-8890-CEE4E5D19633}" type="presParOf" srcId="{64237BF7-9A87-421D-87D1-C00615E98724}" destId="{B2C36639-8EB4-4239-9371-00564A3A17BC}" srcOrd="1" destOrd="0" presId="urn:microsoft.com/office/officeart/2018/2/layout/IconVerticalSolidList"/>
    <dgm:cxn modelId="{3ADA2ACC-2A25-4C70-B6D5-E4E28D0E0396}" type="presParOf" srcId="{64237BF7-9A87-421D-87D1-C00615E98724}" destId="{A8D6B463-EF63-4E7A-86B9-B1CF3BDE35E1}" srcOrd="2" destOrd="0" presId="urn:microsoft.com/office/officeart/2018/2/layout/IconVerticalSolidList"/>
    <dgm:cxn modelId="{81A5D8F0-CB5A-4427-AA29-F44A1C5CC931}" type="presParOf" srcId="{64237BF7-9A87-421D-87D1-C00615E98724}" destId="{18AFD582-1C78-4519-9C52-09FF0F09940C}" srcOrd="3" destOrd="0" presId="urn:microsoft.com/office/officeart/2018/2/layout/IconVerticalSolidList"/>
    <dgm:cxn modelId="{053F6B34-19AA-45E0-BE24-3F793504259A}" type="presParOf" srcId="{3F22DCB2-6ECF-4A8E-8654-79CC57C9052F}" destId="{FF0174AE-669D-417F-A9D8-CE39B52709C5}" srcOrd="5" destOrd="0" presId="urn:microsoft.com/office/officeart/2018/2/layout/IconVerticalSolidList"/>
    <dgm:cxn modelId="{5E506225-4A92-4B4B-AD2D-355B40FD8CE8}" type="presParOf" srcId="{3F22DCB2-6ECF-4A8E-8654-79CC57C9052F}" destId="{5CEC9A13-2FDF-425B-9724-1EEB445B9126}" srcOrd="6" destOrd="0" presId="urn:microsoft.com/office/officeart/2018/2/layout/IconVerticalSolidList"/>
    <dgm:cxn modelId="{C8FFB222-1B81-4196-8817-5D0B5A4B1F56}" type="presParOf" srcId="{5CEC9A13-2FDF-425B-9724-1EEB445B9126}" destId="{22B45863-652F-4052-8166-66F3568226F5}" srcOrd="0" destOrd="0" presId="urn:microsoft.com/office/officeart/2018/2/layout/IconVerticalSolidList"/>
    <dgm:cxn modelId="{E3DC41B0-59D8-4433-AB1F-7FAE01FF82B2}" type="presParOf" srcId="{5CEC9A13-2FDF-425B-9724-1EEB445B9126}" destId="{F690100C-1B37-4B49-A246-5874985ECF05}" srcOrd="1" destOrd="0" presId="urn:microsoft.com/office/officeart/2018/2/layout/IconVerticalSolidList"/>
    <dgm:cxn modelId="{3A804B05-AF92-4D34-B444-981411EC29EC}" type="presParOf" srcId="{5CEC9A13-2FDF-425B-9724-1EEB445B9126}" destId="{89A440FA-450A-4253-AF04-55BC10BF40F4}" srcOrd="2" destOrd="0" presId="urn:microsoft.com/office/officeart/2018/2/layout/IconVerticalSolidList"/>
    <dgm:cxn modelId="{784BC9AC-3553-4A2F-83B8-450952463BEF}" type="presParOf" srcId="{5CEC9A13-2FDF-425B-9724-1EEB445B9126}" destId="{680E2993-7684-41B9-91B3-13E078EB9789}" srcOrd="3" destOrd="0" presId="urn:microsoft.com/office/officeart/2018/2/layout/IconVerticalSolidList"/>
    <dgm:cxn modelId="{816ECDA9-2B70-43CF-B504-43BDE0C09C45}" type="presParOf" srcId="{3F22DCB2-6ECF-4A8E-8654-79CC57C9052F}" destId="{EE376D87-7BC1-4B38-9C3E-CD657E519261}" srcOrd="7" destOrd="0" presId="urn:microsoft.com/office/officeart/2018/2/layout/IconVerticalSolidList"/>
    <dgm:cxn modelId="{E7BAA4E6-DC4A-4C7C-970D-27E7ACC1A143}" type="presParOf" srcId="{3F22DCB2-6ECF-4A8E-8654-79CC57C9052F}" destId="{4B09EB73-E8F8-4A6F-8508-BEDE396FE576}" srcOrd="8" destOrd="0" presId="urn:microsoft.com/office/officeart/2018/2/layout/IconVerticalSolidList"/>
    <dgm:cxn modelId="{29C39949-81F3-4D44-A8E8-FBC98CA80F0E}" type="presParOf" srcId="{4B09EB73-E8F8-4A6F-8508-BEDE396FE576}" destId="{89D9F23F-1FCB-4F9F-9CEB-9EDC343589CB}" srcOrd="0" destOrd="0" presId="urn:microsoft.com/office/officeart/2018/2/layout/IconVerticalSolidList"/>
    <dgm:cxn modelId="{61A354AF-F33B-4718-93DD-F48C1544620A}" type="presParOf" srcId="{4B09EB73-E8F8-4A6F-8508-BEDE396FE576}" destId="{F88442B4-F754-4FCF-9572-9D350E886B9F}" srcOrd="1" destOrd="0" presId="urn:microsoft.com/office/officeart/2018/2/layout/IconVerticalSolidList"/>
    <dgm:cxn modelId="{CA85223C-25F5-4A97-B4ED-61122ACEF4E1}" type="presParOf" srcId="{4B09EB73-E8F8-4A6F-8508-BEDE396FE576}" destId="{C6FF4BFF-78DB-4E5E-9115-9F7083E55423}" srcOrd="2" destOrd="0" presId="urn:microsoft.com/office/officeart/2018/2/layout/IconVerticalSolidList"/>
    <dgm:cxn modelId="{F088A2D8-2F0B-4667-9CCD-A3C2C1A8D1A4}" type="presParOf" srcId="{4B09EB73-E8F8-4A6F-8508-BEDE396FE576}" destId="{28ADA62A-7845-42AC-B4A8-F06521868BA6}" srcOrd="3" destOrd="0" presId="urn:microsoft.com/office/officeart/2018/2/layout/IconVerticalSolidList"/>
  </dgm:cxnLst>
  <dgm:bg/>
  <dgm:whole>
    <a:ln>
      <a:solidFill>
        <a:schemeClr val="bg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E5D0D-913F-4EEF-BFF7-F4A34975138B}">
      <dsp:nvSpPr>
        <dsp:cNvPr id="0" name=""/>
        <dsp:cNvSpPr/>
      </dsp:nvSpPr>
      <dsp:spPr>
        <a:xfrm>
          <a:off x="0" y="2377"/>
          <a:ext cx="57138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5FAA8-EE0A-438B-A35F-70D3AAA6C18F}">
      <dsp:nvSpPr>
        <dsp:cNvPr id="0" name=""/>
        <dsp:cNvSpPr/>
      </dsp:nvSpPr>
      <dsp:spPr>
        <a:xfrm>
          <a:off x="0" y="2377"/>
          <a:ext cx="5713840" cy="810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Ahlam Bchini</a:t>
          </a:r>
          <a:endParaRPr lang="en-US" sz="2400" kern="1200" dirty="0">
            <a:latin typeface="Arial" panose="020B0604020202020204" pitchFamily="34" charset="0"/>
            <a:cs typeface="Arial" panose="020B0604020202020204" pitchFamily="34" charset="0"/>
          </a:endParaRPr>
        </a:p>
      </dsp:txBody>
      <dsp:txXfrm>
        <a:off x="0" y="2377"/>
        <a:ext cx="5713840" cy="810642"/>
      </dsp:txXfrm>
    </dsp:sp>
    <dsp:sp modelId="{98F374A1-B200-48C5-932C-CDB37FA8015B}">
      <dsp:nvSpPr>
        <dsp:cNvPr id="0" name=""/>
        <dsp:cNvSpPr/>
      </dsp:nvSpPr>
      <dsp:spPr>
        <a:xfrm>
          <a:off x="0" y="813019"/>
          <a:ext cx="57138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29AEFE-0781-4442-B03B-B3A35B6F6958}">
      <dsp:nvSpPr>
        <dsp:cNvPr id="0" name=""/>
        <dsp:cNvSpPr/>
      </dsp:nvSpPr>
      <dsp:spPr>
        <a:xfrm>
          <a:off x="0" y="813019"/>
          <a:ext cx="5713840" cy="810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latin typeface="Arial" panose="020B0604020202020204" pitchFamily="34" charset="0"/>
              <a:cs typeface="Arial" panose="020B0604020202020204" pitchFamily="34" charset="0"/>
            </a:rPr>
            <a:t>2439423</a:t>
          </a:r>
          <a:endParaRPr lang="en-US" sz="2400" kern="1200">
            <a:latin typeface="Arial" panose="020B0604020202020204" pitchFamily="34" charset="0"/>
            <a:cs typeface="Arial" panose="020B0604020202020204" pitchFamily="34" charset="0"/>
          </a:endParaRPr>
        </a:p>
      </dsp:txBody>
      <dsp:txXfrm>
        <a:off x="0" y="813019"/>
        <a:ext cx="5713840" cy="810642"/>
      </dsp:txXfrm>
    </dsp:sp>
    <dsp:sp modelId="{4239CA31-7D7B-48D4-88DB-F9B8711B546F}">
      <dsp:nvSpPr>
        <dsp:cNvPr id="0" name=""/>
        <dsp:cNvSpPr/>
      </dsp:nvSpPr>
      <dsp:spPr>
        <a:xfrm>
          <a:off x="0" y="1623662"/>
          <a:ext cx="57138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53604C-CFBE-47EA-84A8-EA322454CC8A}">
      <dsp:nvSpPr>
        <dsp:cNvPr id="0" name=""/>
        <dsp:cNvSpPr/>
      </dsp:nvSpPr>
      <dsp:spPr>
        <a:xfrm>
          <a:off x="0" y="1623662"/>
          <a:ext cx="5713840" cy="810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Psychology in Health and Social Care</a:t>
          </a:r>
          <a:endParaRPr lang="en-US" sz="2400" kern="1200" dirty="0">
            <a:latin typeface="Arial" panose="020B0604020202020204" pitchFamily="34" charset="0"/>
            <a:cs typeface="Arial" panose="020B0604020202020204" pitchFamily="34" charset="0"/>
          </a:endParaRPr>
        </a:p>
      </dsp:txBody>
      <dsp:txXfrm>
        <a:off x="0" y="1623662"/>
        <a:ext cx="5713840" cy="810642"/>
      </dsp:txXfrm>
    </dsp:sp>
    <dsp:sp modelId="{8C6E94EC-D52B-456C-9BFB-72432F11CE39}">
      <dsp:nvSpPr>
        <dsp:cNvPr id="0" name=""/>
        <dsp:cNvSpPr/>
      </dsp:nvSpPr>
      <dsp:spPr>
        <a:xfrm>
          <a:off x="0" y="2434304"/>
          <a:ext cx="57138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E1F68F-BD9B-498C-B030-54F04D931788}">
      <dsp:nvSpPr>
        <dsp:cNvPr id="0" name=""/>
        <dsp:cNvSpPr/>
      </dsp:nvSpPr>
      <dsp:spPr>
        <a:xfrm>
          <a:off x="0" y="2434304"/>
          <a:ext cx="5713840" cy="810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LCHS 4010</a:t>
          </a:r>
          <a:endParaRPr lang="en-US" sz="2400" kern="1200" dirty="0">
            <a:latin typeface="Arial" panose="020B0604020202020204" pitchFamily="34" charset="0"/>
            <a:cs typeface="Arial" panose="020B0604020202020204" pitchFamily="34" charset="0"/>
          </a:endParaRPr>
        </a:p>
      </dsp:txBody>
      <dsp:txXfrm>
        <a:off x="0" y="2434304"/>
        <a:ext cx="5713840" cy="810642"/>
      </dsp:txXfrm>
    </dsp:sp>
    <dsp:sp modelId="{6D9FB881-1986-4E24-9B0A-90ADCC5B07C2}">
      <dsp:nvSpPr>
        <dsp:cNvPr id="0" name=""/>
        <dsp:cNvSpPr/>
      </dsp:nvSpPr>
      <dsp:spPr>
        <a:xfrm>
          <a:off x="0" y="3244946"/>
          <a:ext cx="57138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C60D80-B3AF-4801-AB0E-DDE423164BAC}">
      <dsp:nvSpPr>
        <dsp:cNvPr id="0" name=""/>
        <dsp:cNvSpPr/>
      </dsp:nvSpPr>
      <dsp:spPr>
        <a:xfrm>
          <a:off x="0" y="3244946"/>
          <a:ext cx="5713840" cy="810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Assessment Title: Component 1</a:t>
          </a:r>
          <a:endParaRPr lang="en-US" sz="2400" kern="1200" dirty="0">
            <a:latin typeface="Arial" panose="020B0604020202020204" pitchFamily="34" charset="0"/>
            <a:cs typeface="Arial" panose="020B0604020202020204" pitchFamily="34" charset="0"/>
          </a:endParaRPr>
        </a:p>
      </dsp:txBody>
      <dsp:txXfrm>
        <a:off x="0" y="3244946"/>
        <a:ext cx="5713840" cy="810642"/>
      </dsp:txXfrm>
    </dsp:sp>
    <dsp:sp modelId="{C5BCEE4F-3ACA-45BB-A6C8-0F82AE5B026A}">
      <dsp:nvSpPr>
        <dsp:cNvPr id="0" name=""/>
        <dsp:cNvSpPr/>
      </dsp:nvSpPr>
      <dsp:spPr>
        <a:xfrm>
          <a:off x="0" y="4055589"/>
          <a:ext cx="57138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32FC0D-0DFD-47FE-9771-D680793F8D4A}">
      <dsp:nvSpPr>
        <dsp:cNvPr id="0" name=""/>
        <dsp:cNvSpPr/>
      </dsp:nvSpPr>
      <dsp:spPr>
        <a:xfrm>
          <a:off x="0" y="4055589"/>
          <a:ext cx="5713840" cy="810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Lecturer: Alice Clayton</a:t>
          </a:r>
          <a:endParaRPr lang="en-US" sz="2400" kern="1200" dirty="0">
            <a:latin typeface="Arial" panose="020B0604020202020204" pitchFamily="34" charset="0"/>
            <a:cs typeface="Arial" panose="020B0604020202020204" pitchFamily="34" charset="0"/>
          </a:endParaRPr>
        </a:p>
      </dsp:txBody>
      <dsp:txXfrm>
        <a:off x="0" y="4055589"/>
        <a:ext cx="5713840" cy="8106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E8C71-B30C-4DDD-A13F-876D38522C89}">
      <dsp:nvSpPr>
        <dsp:cNvPr id="0" name=""/>
        <dsp:cNvSpPr/>
      </dsp:nvSpPr>
      <dsp:spPr>
        <a:xfrm>
          <a:off x="0" y="136537"/>
          <a:ext cx="10716952" cy="818382"/>
        </a:xfrm>
        <a:prstGeom prst="roundRect">
          <a:avLst>
            <a:gd name="adj" fmla="val 10000"/>
          </a:avLst>
        </a:prstGeom>
        <a:solidFill>
          <a:schemeClr val="accent2">
            <a:tint val="40000"/>
            <a:hueOff val="0"/>
            <a:satOff val="0"/>
            <a:lumOff val="0"/>
            <a:alphaOff val="0"/>
          </a:schemeClr>
        </a:solidFill>
        <a:ln w="127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13FCB9CF-20AF-4102-B7EA-32467C3658E9}">
      <dsp:nvSpPr>
        <dsp:cNvPr id="0" name=""/>
        <dsp:cNvSpPr/>
      </dsp:nvSpPr>
      <dsp:spPr>
        <a:xfrm>
          <a:off x="247560" y="185542"/>
          <a:ext cx="450110" cy="450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9C0A8EA6-03AB-4218-9398-C112595D2F01}">
      <dsp:nvSpPr>
        <dsp:cNvPr id="0" name=""/>
        <dsp:cNvSpPr/>
      </dsp:nvSpPr>
      <dsp:spPr>
        <a:xfrm>
          <a:off x="945231" y="1406"/>
          <a:ext cx="9771720" cy="818382"/>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86612" tIns="86612" rIns="86612" bIns="86612"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rial" panose="020B0604020202020204" pitchFamily="34" charset="0"/>
              <a:cs typeface="Arial" panose="020B0604020202020204" pitchFamily="34" charset="0"/>
            </a:rPr>
            <a:t>Counselling (</a:t>
          </a:r>
          <a:r>
            <a:rPr lang="en-GB" sz="1400" b="0" kern="1200" dirty="0">
              <a:latin typeface="Arial" panose="020B0604020202020204" pitchFamily="34" charset="0"/>
              <a:cs typeface="Arial" panose="020B0604020202020204" pitchFamily="34" charset="0"/>
            </a:rPr>
            <a:t>school counsellor </a:t>
          </a:r>
          <a:r>
            <a:rPr lang="en-GB" sz="1400" b="1" kern="1200" dirty="0">
              <a:latin typeface="Arial" panose="020B0604020202020204" pitchFamily="34" charset="0"/>
              <a:cs typeface="Arial" panose="020B0604020202020204" pitchFamily="34" charset="0"/>
            </a:rPr>
            <a:t>/</a:t>
          </a:r>
          <a:r>
            <a:rPr lang="en-GB" sz="1400" b="0" kern="1200" dirty="0">
              <a:latin typeface="Arial" panose="020B0604020202020204" pitchFamily="34" charset="0"/>
              <a:cs typeface="Arial" panose="020B0604020202020204" pitchFamily="34" charset="0"/>
            </a:rPr>
            <a:t>CAMHS workers</a:t>
          </a:r>
          <a:r>
            <a:rPr lang="en-GB" sz="1400" b="1" kern="1200" dirty="0">
              <a:latin typeface="Arial" panose="020B0604020202020204" pitchFamily="34" charset="0"/>
              <a:cs typeface="Arial" panose="020B0604020202020204" pitchFamily="34" charset="0"/>
            </a:rPr>
            <a:t>):</a:t>
          </a:r>
          <a:r>
            <a:rPr lang="en-GB" sz="1400" b="0" kern="1200" dirty="0">
              <a:latin typeface="Arial" panose="020B0604020202020204" pitchFamily="34" charset="0"/>
              <a:cs typeface="Arial" panose="020B0604020202020204" pitchFamily="34" charset="0"/>
            </a:rPr>
            <a:t> To support identity building; place to support Jenny’s identity.</a:t>
          </a:r>
        </a:p>
        <a:p>
          <a:pPr marL="0" lvl="0" indent="0" algn="l" defTabSz="622300">
            <a:lnSpc>
              <a:spcPct val="100000"/>
            </a:lnSpc>
            <a:spcBef>
              <a:spcPct val="0"/>
            </a:spcBef>
            <a:spcAft>
              <a:spcPct val="35000"/>
            </a:spcAft>
            <a:buNone/>
          </a:pPr>
          <a:r>
            <a:rPr lang="en-GB" sz="1400" b="0" kern="1200" dirty="0">
              <a:latin typeface="Arial" panose="020B0604020202020204" pitchFamily="34" charset="0"/>
              <a:cs typeface="Arial" panose="020B0604020202020204" pitchFamily="34" charset="0"/>
            </a:rPr>
            <a:t>( Links to Erikson’s idea that teenagers need a safe space to explore their identities).</a:t>
          </a:r>
        </a:p>
      </dsp:txBody>
      <dsp:txXfrm>
        <a:off x="945231" y="1406"/>
        <a:ext cx="9771720" cy="818382"/>
      </dsp:txXfrm>
    </dsp:sp>
    <dsp:sp modelId="{ED840440-5470-464D-9ABB-994A5E961AA5}">
      <dsp:nvSpPr>
        <dsp:cNvPr id="0" name=""/>
        <dsp:cNvSpPr/>
      </dsp:nvSpPr>
      <dsp:spPr>
        <a:xfrm>
          <a:off x="0" y="1048329"/>
          <a:ext cx="10716952" cy="818382"/>
        </a:xfrm>
        <a:prstGeom prst="roundRect">
          <a:avLst>
            <a:gd name="adj" fmla="val 10000"/>
          </a:avLst>
        </a:prstGeom>
        <a:solidFill>
          <a:schemeClr val="accent2">
            <a:tint val="40000"/>
            <a:hueOff val="0"/>
            <a:satOff val="0"/>
            <a:lumOff val="0"/>
            <a:alphaOff val="0"/>
          </a:schemeClr>
        </a:solidFill>
        <a:ln w="127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75873058-7D3C-4C89-B8FF-09517803223C}">
      <dsp:nvSpPr>
        <dsp:cNvPr id="0" name=""/>
        <dsp:cNvSpPr/>
      </dsp:nvSpPr>
      <dsp:spPr>
        <a:xfrm>
          <a:off x="247560" y="1208520"/>
          <a:ext cx="450110" cy="4501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A5FC153-376B-4623-B5EF-1A6F0C05442A}">
      <dsp:nvSpPr>
        <dsp:cNvPr id="0" name=""/>
        <dsp:cNvSpPr/>
      </dsp:nvSpPr>
      <dsp:spPr>
        <a:xfrm>
          <a:off x="945231" y="1024384"/>
          <a:ext cx="9771720" cy="818382"/>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86612" tIns="86612" rIns="86612" bIns="86612"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rial" panose="020B0604020202020204" pitchFamily="34" charset="0"/>
              <a:cs typeface="Arial" panose="020B0604020202020204" pitchFamily="34" charset="0"/>
            </a:rPr>
            <a:t>Young carer services: </a:t>
          </a:r>
          <a:r>
            <a:rPr lang="en-GB" sz="1400" b="0" kern="1200" dirty="0">
              <a:latin typeface="Arial" panose="020B0604020202020204" pitchFamily="34" charset="0"/>
              <a:cs typeface="Arial" panose="020B0604020202020204" pitchFamily="34" charset="0"/>
            </a:rPr>
            <a:t>Offer practical assist/breaks for caring to reduce pressure.</a:t>
          </a:r>
        </a:p>
        <a:p>
          <a:pPr marL="0" lvl="0" indent="0" algn="l" defTabSz="622300">
            <a:lnSpc>
              <a:spcPct val="100000"/>
            </a:lnSpc>
            <a:spcBef>
              <a:spcPct val="0"/>
            </a:spcBef>
            <a:spcAft>
              <a:spcPct val="35000"/>
            </a:spcAft>
            <a:buNone/>
          </a:pPr>
          <a:r>
            <a:rPr lang="en-GB" sz="1400" b="0" kern="1200" dirty="0">
              <a:latin typeface="Arial" panose="020B0604020202020204" pitchFamily="34" charset="0"/>
              <a:cs typeface="Arial" panose="020B0604020202020204" pitchFamily="34" charset="0"/>
            </a:rPr>
            <a:t> Aligns with Erikson’s Theory, as too much responsibilities too early can prevent healthy identity development).</a:t>
          </a:r>
        </a:p>
      </dsp:txBody>
      <dsp:txXfrm>
        <a:off x="945231" y="1024384"/>
        <a:ext cx="9771720" cy="818382"/>
      </dsp:txXfrm>
    </dsp:sp>
    <dsp:sp modelId="{7DBB553D-9EF7-455D-BB7E-3256A985B55C}">
      <dsp:nvSpPr>
        <dsp:cNvPr id="0" name=""/>
        <dsp:cNvSpPr/>
      </dsp:nvSpPr>
      <dsp:spPr>
        <a:xfrm>
          <a:off x="0" y="2125664"/>
          <a:ext cx="10716952" cy="818382"/>
        </a:xfrm>
        <a:prstGeom prst="roundRect">
          <a:avLst>
            <a:gd name="adj" fmla="val 10000"/>
          </a:avLst>
        </a:prstGeom>
        <a:solidFill>
          <a:schemeClr val="accent2">
            <a:tint val="40000"/>
            <a:hueOff val="0"/>
            <a:satOff val="0"/>
            <a:lumOff val="0"/>
            <a:alphaOff val="0"/>
          </a:schemeClr>
        </a:solidFill>
        <a:ln w="127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B2C36639-8EB4-4239-9371-00564A3A17BC}">
      <dsp:nvSpPr>
        <dsp:cNvPr id="0" name=""/>
        <dsp:cNvSpPr/>
      </dsp:nvSpPr>
      <dsp:spPr>
        <a:xfrm>
          <a:off x="247560" y="2309800"/>
          <a:ext cx="450110" cy="4501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8AFD582-1C78-4519-9C52-09FF0F09940C}">
      <dsp:nvSpPr>
        <dsp:cNvPr id="0" name=""/>
        <dsp:cNvSpPr/>
      </dsp:nvSpPr>
      <dsp:spPr>
        <a:xfrm>
          <a:off x="945231" y="2047361"/>
          <a:ext cx="9771720" cy="974987"/>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86612" tIns="86612" rIns="86612" bIns="86612"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Multi agencies support: (GP,  School staff, Counsellors) </a:t>
          </a:r>
          <a:r>
            <a:rPr lang="en-GB" sz="1400" kern="1200">
              <a:latin typeface="Arial" panose="020B0604020202020204" pitchFamily="34" charset="0"/>
              <a:cs typeface="Arial" panose="020B0604020202020204" pitchFamily="34" charset="0"/>
            </a:rPr>
            <a:t>→ Holistic psychosocial support.</a:t>
          </a:r>
        </a:p>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The most effective for young carer; It addresses difficulties across different areas in them lives </a:t>
          </a:r>
        </a:p>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(Department for Education, 2017).</a:t>
          </a:r>
          <a:endParaRPr lang="en-GB" sz="1400" kern="1200" dirty="0">
            <a:latin typeface="Arial" panose="020B0604020202020204" pitchFamily="34" charset="0"/>
            <a:cs typeface="Arial" panose="020B0604020202020204" pitchFamily="34" charset="0"/>
          </a:endParaRPr>
        </a:p>
      </dsp:txBody>
      <dsp:txXfrm>
        <a:off x="945231" y="2047361"/>
        <a:ext cx="9771720" cy="974987"/>
      </dsp:txXfrm>
    </dsp:sp>
    <dsp:sp modelId="{22B45863-652F-4052-8166-66F3568226F5}">
      <dsp:nvSpPr>
        <dsp:cNvPr id="0" name=""/>
        <dsp:cNvSpPr/>
      </dsp:nvSpPr>
      <dsp:spPr>
        <a:xfrm>
          <a:off x="0" y="3226944"/>
          <a:ext cx="10716952" cy="818382"/>
        </a:xfrm>
        <a:prstGeom prst="roundRect">
          <a:avLst>
            <a:gd name="adj" fmla="val 10000"/>
          </a:avLst>
        </a:prstGeom>
        <a:solidFill>
          <a:schemeClr val="accent2">
            <a:tint val="40000"/>
            <a:hueOff val="0"/>
            <a:satOff val="0"/>
            <a:lumOff val="0"/>
            <a:alphaOff val="0"/>
          </a:schemeClr>
        </a:solidFill>
        <a:ln w="127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690100C-1B37-4B49-A246-5874985ECF05}">
      <dsp:nvSpPr>
        <dsp:cNvPr id="0" name=""/>
        <dsp:cNvSpPr/>
      </dsp:nvSpPr>
      <dsp:spPr>
        <a:xfrm>
          <a:off x="247560" y="3411080"/>
          <a:ext cx="450110" cy="4501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80E2993-7684-41B9-91B3-13E078EB9789}">
      <dsp:nvSpPr>
        <dsp:cNvPr id="0" name=""/>
        <dsp:cNvSpPr/>
      </dsp:nvSpPr>
      <dsp:spPr>
        <a:xfrm>
          <a:off x="945231" y="3226944"/>
          <a:ext cx="9771720" cy="818382"/>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86612" tIns="86612" rIns="86612" bIns="86612"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Social connections (clubs/peers): </a:t>
          </a:r>
          <a:r>
            <a:rPr lang="en-GB" sz="1400" kern="1200">
              <a:latin typeface="Arial" panose="020B0604020202020204" pitchFamily="34" charset="0"/>
              <a:cs typeface="Arial" panose="020B0604020202020204" pitchFamily="34" charset="0"/>
            </a:rPr>
            <a:t>Makes friends → Builds confidence, sense of belonging. </a:t>
          </a:r>
        </a:p>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 Social support protect young carers mental health (Stevens et al., 2024; Janes et al, 2022).</a:t>
          </a:r>
          <a:endParaRPr lang="en-GB" sz="1400" kern="1200" dirty="0">
            <a:latin typeface="Arial" panose="020B0604020202020204" pitchFamily="34" charset="0"/>
            <a:cs typeface="Arial" panose="020B0604020202020204" pitchFamily="34" charset="0"/>
          </a:endParaRPr>
        </a:p>
      </dsp:txBody>
      <dsp:txXfrm>
        <a:off x="945231" y="3226944"/>
        <a:ext cx="9771720" cy="818382"/>
      </dsp:txXfrm>
    </dsp:sp>
    <dsp:sp modelId="{89D9F23F-1FCB-4F9F-9CEB-9EDC343589CB}">
      <dsp:nvSpPr>
        <dsp:cNvPr id="0" name=""/>
        <dsp:cNvSpPr/>
      </dsp:nvSpPr>
      <dsp:spPr>
        <a:xfrm>
          <a:off x="0" y="4249922"/>
          <a:ext cx="10716952" cy="818382"/>
        </a:xfrm>
        <a:prstGeom prst="roundRect">
          <a:avLst>
            <a:gd name="adj" fmla="val 10000"/>
          </a:avLst>
        </a:prstGeom>
        <a:solidFill>
          <a:schemeClr val="accent2">
            <a:tint val="40000"/>
            <a:hueOff val="0"/>
            <a:satOff val="0"/>
            <a:lumOff val="0"/>
            <a:alphaOff val="0"/>
          </a:schemeClr>
        </a:solidFill>
        <a:ln w="127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88442B4-F754-4FCF-9572-9D350E886B9F}">
      <dsp:nvSpPr>
        <dsp:cNvPr id="0" name=""/>
        <dsp:cNvSpPr/>
      </dsp:nvSpPr>
      <dsp:spPr>
        <a:xfrm>
          <a:off x="247560" y="4434058"/>
          <a:ext cx="450110" cy="450110"/>
        </a:xfrm>
        <a:prstGeom prst="rect">
          <a:avLst/>
        </a:prstGeom>
        <a:blipFill>
          <a:blip xmlns:r="http://schemas.openxmlformats.org/officeDocument/2006/relationships" r:embed="rId9"/>
          <a:srcRect/>
          <a:stretch>
            <a:fillRect l="-21000" r="-21000"/>
          </a:stretch>
        </a:blip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8ADA62A-7845-42AC-B4A8-F06521868BA6}">
      <dsp:nvSpPr>
        <dsp:cNvPr id="0" name=""/>
        <dsp:cNvSpPr/>
      </dsp:nvSpPr>
      <dsp:spPr>
        <a:xfrm>
          <a:off x="945231" y="4249922"/>
          <a:ext cx="9771720" cy="818382"/>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86612" tIns="86612" rIns="86612" bIns="86612"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Erikson believes that these networks of support help teenagers to reduce responsibilities, cope with stress and explore their identity in a safe and positive environment.</a:t>
          </a:r>
          <a:endParaRPr lang="en-GB" sz="1400" kern="1200" dirty="0">
            <a:latin typeface="Arial" panose="020B0604020202020204" pitchFamily="34" charset="0"/>
            <a:cs typeface="Arial" panose="020B0604020202020204" pitchFamily="34" charset="0"/>
          </a:endParaRPr>
        </a:p>
      </dsp:txBody>
      <dsp:txXfrm>
        <a:off x="945231" y="4249922"/>
        <a:ext cx="9771720" cy="81838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2/15/2026</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2/15/2026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3455333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2445643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2258266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GB"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2/15/2026</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noProof="0"/>
              <a:t>Click to edit Master subtitle style</a:t>
            </a:r>
            <a:endParaRPr lang="en-US" noProof="0"/>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GB" noProof="0"/>
              <a:t>Click to edit Master title style</a:t>
            </a:r>
            <a:endParaRPr lang="en-US" noProof="0"/>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2/15/2026</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GB"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GB" noProof="0"/>
              <a:t>Click to edit Master title style</a:t>
            </a:r>
            <a:endParaRPr lang="en-US" noProof="0"/>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noProof="0"/>
              <a:t>Click to edit Master subtitle style</a:t>
            </a:r>
            <a:endParaRPr lang="en-US" noProof="0"/>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2/15/2026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2/15/2026</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GB"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GB" noProof="0"/>
              <a:t>Click to edit Master title style</a:t>
            </a:r>
            <a:endParaRPr lang="en-US" noProof="0"/>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2/15/2026</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GB"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GB" noProof="0"/>
              <a:t>Click to edit Master title style</a:t>
            </a:r>
            <a:endParaRPr lang="en-US" noProof="0"/>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2/15/2026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2/15/2026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2/15/2026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2/15/2026</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GB" noProof="0"/>
              <a:t>Click to edit Master title style</a:t>
            </a:r>
            <a:endParaRPr lang="en-US" noProof="0"/>
          </a:p>
        </p:txBody>
      </p:sp>
      <p:sp>
        <p:nvSpPr>
          <p:cNvPr id="3" name="Content Placeholder 2"/>
          <p:cNvSpPr>
            <a:spLocks noGrp="1"/>
          </p:cNvSpPr>
          <p:nvPr>
            <p:ph idx="1"/>
          </p:nvPr>
        </p:nvSpPr>
        <p:spPr>
          <a:xfrm>
            <a:off x="5458984" y="812800"/>
            <a:ext cx="5713841" cy="4868609"/>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2/15/2026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5458984" y="497808"/>
            <a:ext cx="5713841" cy="4868609"/>
          </a:xfrm>
        </p:spPr>
        <p:txBody>
          <a:bodyPr anchor="ct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GB" noProof="0"/>
              <a:t>Click to edit Master title style</a:t>
            </a:r>
            <a:endParaRPr lang="en-US" noProof="0"/>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GB"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GB"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GB" noProof="0"/>
              <a:t>Click to edit Master title style</a:t>
            </a:r>
            <a:endParaRPr lang="en-US" noProof="0"/>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GB"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GB"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GB" noProof="0"/>
              <a:t>Click to edit Master title style</a:t>
            </a:r>
            <a:endParaRPr lang="en-US" noProof="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GB" noProof="0"/>
              <a:t>Click to edit Master title style</a:t>
            </a:r>
            <a:endParaRPr lang="en-US" noProof="0"/>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GB" noProof="0"/>
              <a:t>Click to edit Master title style</a:t>
            </a:r>
            <a:endParaRPr lang="en-US" noProof="0"/>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GB" noProof="0"/>
              <a:t>Click to edit Master title style</a:t>
            </a:r>
            <a:endParaRPr lang="en-US" noProof="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2/15/2026</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2/15/2026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GB" noProof="0"/>
              <a:t>Click to edit Master title style</a:t>
            </a:r>
            <a:endParaRPr lang="en-US" noProof="0"/>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2/15/2026</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noProof="0"/>
              <a:t>Click to edit Master title style</a:t>
            </a:r>
            <a:endParaRPr lang="en-US" noProof="0"/>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2/15/2026</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bookshelffantasies.com/2016/09/13/saturation-point/"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ortfolioticsmoraleda.blogspot.com/2011/04/conclusion_14.html"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simplypsychology.org/bowlby.html" TargetMode="External"/><Relationship Id="rId3" Type="http://schemas.openxmlformats.org/officeDocument/2006/relationships/hyperlink" Target="https://www.verywellmind.com/identity-vs-role-confusion-2795735" TargetMode="External"/><Relationship Id="rId7" Type="http://schemas.openxmlformats.org/officeDocument/2006/relationships/hyperlink" Target="https://www.simplypsychology.org/Erik-Erikson.html" TargetMode="External"/><Relationship Id="rId2" Type="http://schemas.openxmlformats.org/officeDocument/2006/relationships/hyperlink" Target="https://www.childrenscommissioner.gov.uk/blog/the-big-ask-voices-shining-a-light-on-young-carers/" TargetMode="External"/><Relationship Id="rId1" Type="http://schemas.openxmlformats.org/officeDocument/2006/relationships/slideLayout" Target="../slideLayouts/slideLayout11.xml"/><Relationship Id="rId6" Type="http://schemas.openxmlformats.org/officeDocument/2006/relationships/hyperlink" Target="https://www.sciencedirect.com/science/article/pii/S2667174322000593" TargetMode="External"/><Relationship Id="rId5" Type="http://schemas.openxmlformats.org/officeDocument/2006/relationships/hyperlink" Target="https://pubmed.ncbi.nlm.nih.gov/34753209/" TargetMode="External"/><Relationship Id="rId4" Type="http://schemas.openxmlformats.org/officeDocument/2006/relationships/hyperlink" Target="https://assets.publishing.service.gov.uk/media/5a80eaec40f0b62305b8de15/DFE-RR499_The_lives_of_young_carers_in_England.pdf" TargetMode="External"/><Relationship Id="rId9" Type="http://schemas.openxmlformats.org/officeDocument/2006/relationships/hyperlink" Target="https://doi.org/10.1371/journal.pone.03005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328280F-6C72-5BD3-1715-37A16073D11A}"/>
              </a:ext>
            </a:extLst>
          </p:cNvPr>
          <p:cNvSpPr>
            <a:spLocks noGrp="1"/>
          </p:cNvSpPr>
          <p:nvPr>
            <p:ph type="title"/>
          </p:nvPr>
        </p:nvSpPr>
        <p:spPr>
          <a:xfrm>
            <a:off x="1092200" y="786383"/>
            <a:ext cx="3068833" cy="2093975"/>
          </a:xfrm>
        </p:spPr>
        <p:txBody>
          <a:bodyPr anchor="b">
            <a:normAutofit/>
          </a:bodyPr>
          <a:lstStyle/>
          <a:p>
            <a:r>
              <a:rPr lang="en-GB" dirty="0"/>
              <a:t> </a:t>
            </a:r>
          </a:p>
        </p:txBody>
      </p:sp>
      <p:graphicFrame>
        <p:nvGraphicFramePr>
          <p:cNvPr id="16" name="Content Placeholder 1">
            <a:extLst>
              <a:ext uri="{FF2B5EF4-FFF2-40B4-BE49-F238E27FC236}">
                <a16:creationId xmlns:a16="http://schemas.microsoft.com/office/drawing/2014/main" id="{17C137D8-DBDA-6CD9-3C85-0EBF0249A57C}"/>
              </a:ext>
            </a:extLst>
          </p:cNvPr>
          <p:cNvGraphicFramePr>
            <a:graphicFrameLocks noGrp="1"/>
          </p:cNvGraphicFramePr>
          <p:nvPr>
            <p:ph idx="1"/>
            <p:extLst>
              <p:ext uri="{D42A27DB-BD31-4B8C-83A1-F6EECF244321}">
                <p14:modId xmlns:p14="http://schemas.microsoft.com/office/powerpoint/2010/main" val="2163688287"/>
              </p:ext>
            </p:extLst>
          </p:nvPr>
        </p:nvGraphicFramePr>
        <p:xfrm>
          <a:off x="5458984" y="812800"/>
          <a:ext cx="5713841" cy="48686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5048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title"/>
          </p:nvPr>
        </p:nvSpPr>
        <p:spPr>
          <a:xfrm>
            <a:off x="1097280" y="286604"/>
            <a:ext cx="10702834" cy="951888"/>
          </a:xfrm>
        </p:spPr>
        <p:txBody>
          <a:bodyPr vert="horz" lIns="91440" tIns="45720" rIns="91440" bIns="45720" rtlCol="0" anchor="b">
            <a:normAutofit fontScale="90000"/>
          </a:bodyPr>
          <a:lstStyle/>
          <a:p>
            <a:r>
              <a:rPr lang="en-GB" sz="3200" dirty="0"/>
              <a:t>  </a:t>
            </a:r>
            <a:r>
              <a:rPr lang="en-GB" sz="3200" dirty="0">
                <a:latin typeface="Arial" panose="020B0604020202020204" pitchFamily="34" charset="0"/>
                <a:cs typeface="Arial" panose="020B0604020202020204" pitchFamily="34" charset="0"/>
              </a:rPr>
              <a:t>Jenny’s Development and Wellbeing Using Erikson’s Theory</a:t>
            </a:r>
          </a:p>
        </p:txBody>
      </p:sp>
      <p:sp>
        <p:nvSpPr>
          <p:cNvPr id="19" name="Text Placeholder 2">
            <a:extLst>
              <a:ext uri="{FF2B5EF4-FFF2-40B4-BE49-F238E27FC236}">
                <a16:creationId xmlns:a16="http://schemas.microsoft.com/office/drawing/2014/main" id="{81E5276B-1143-21C8-4CBB-92D9EB988EA3}"/>
              </a:ext>
            </a:extLst>
          </p:cNvPr>
          <p:cNvSpPr>
            <a:spLocks noGrp="1"/>
          </p:cNvSpPr>
          <p:nvPr>
            <p:ph type="body" idx="1"/>
          </p:nvPr>
        </p:nvSpPr>
        <p:spPr>
          <a:xfrm>
            <a:off x="1097280" y="2057400"/>
            <a:ext cx="4639736" cy="736282"/>
          </a:xfrm>
        </p:spPr>
        <p:txBody>
          <a:bodyPr vert="horz" lIns="91440" tIns="45720" rIns="91440" bIns="45720" rtlCol="0" anchor="ctr">
            <a:normAutofit/>
          </a:bodyPr>
          <a:lstStyle/>
          <a:p>
            <a:r>
              <a:rPr lang="en-GB" sz="2800" kern="1200" cap="all" baseline="0" dirty="0">
                <a:solidFill>
                  <a:schemeClr val="accent2">
                    <a:lumMod val="75000"/>
                  </a:schemeClr>
                </a:solidFill>
                <a:latin typeface="+mn-lt"/>
                <a:ea typeface="+mn-ea"/>
                <a:cs typeface="+mn-cs"/>
              </a:rPr>
              <a:t>Introduction</a:t>
            </a:r>
          </a:p>
        </p:txBody>
      </p:sp>
      <p:sp>
        <p:nvSpPr>
          <p:cNvPr id="10" name="TextBox 9">
            <a:extLst>
              <a:ext uri="{FF2B5EF4-FFF2-40B4-BE49-F238E27FC236}">
                <a16:creationId xmlns:a16="http://schemas.microsoft.com/office/drawing/2014/main" id="{8E4ABAF3-A968-BAD4-BDEB-0FF23ACADE07}"/>
              </a:ext>
            </a:extLst>
          </p:cNvPr>
          <p:cNvSpPr txBox="1"/>
          <p:nvPr/>
        </p:nvSpPr>
        <p:spPr>
          <a:xfrm>
            <a:off x="949124" y="2958274"/>
            <a:ext cx="5416411" cy="2910821"/>
          </a:xfrm>
          <a:prstGeom prst="rect">
            <a:avLst/>
          </a:prstGeom>
        </p:spPr>
        <p:txBody>
          <a:bodyPr vert="horz" lIns="0" tIns="45720" rIns="0" bIns="45720" rtlCol="0">
            <a:normAutofit lnSpcReduction="10000"/>
          </a:bodyPr>
          <a:lstStyle/>
          <a:p>
            <a:pPr marL="266700" indent="-266700">
              <a:lnSpc>
                <a:spcPct val="90000"/>
              </a:lnSpc>
              <a:spcBef>
                <a:spcPts val="1200"/>
              </a:spcBef>
              <a:spcAft>
                <a:spcPts val="200"/>
              </a:spcAft>
              <a:buClr>
                <a:schemeClr val="accent1"/>
              </a:buClr>
              <a:buSzPct val="100000"/>
              <a:buFont typeface="Wingdings" panose="05000000000000000000" pitchFamily="2" charset="2"/>
              <a:buChar char="§"/>
            </a:pPr>
            <a:r>
              <a:rPr lang="en-US" sz="1900" b="1" dirty="0">
                <a:solidFill>
                  <a:schemeClr val="tx1">
                    <a:lumMod val="75000"/>
                    <a:lumOff val="25000"/>
                  </a:schemeClr>
                </a:solidFill>
                <a:latin typeface="Arial" panose="020B0604020202020204" pitchFamily="34" charset="0"/>
                <a:cs typeface="Arial" panose="020B0604020202020204" pitchFamily="34" charset="0"/>
              </a:rPr>
              <a:t>This presentation explores jenny’s development and wellbeing using Erikson's psychosocial theory.</a:t>
            </a:r>
          </a:p>
          <a:p>
            <a:pPr marL="266700" indent="-266700">
              <a:lnSpc>
                <a:spcPct val="90000"/>
              </a:lnSpc>
              <a:spcBef>
                <a:spcPts val="1200"/>
              </a:spcBef>
              <a:spcAft>
                <a:spcPts val="200"/>
              </a:spcAft>
              <a:buClr>
                <a:schemeClr val="accent1"/>
              </a:buClr>
              <a:buSzPct val="100000"/>
              <a:buFont typeface="Wingdings" panose="05000000000000000000" pitchFamily="2" charset="2"/>
              <a:buChar char="§"/>
            </a:pPr>
            <a:r>
              <a:rPr lang="en-US" sz="1900" b="1" dirty="0">
                <a:solidFill>
                  <a:schemeClr val="tx1">
                    <a:lumMod val="75000"/>
                    <a:lumOff val="25000"/>
                  </a:schemeClr>
                </a:solidFill>
                <a:latin typeface="Arial" panose="020B0604020202020204" pitchFamily="34" charset="0"/>
                <a:cs typeface="Arial" panose="020B0604020202020204" pitchFamily="34" charset="0"/>
              </a:rPr>
              <a:t>Jenny: 16 years old, Girl who lost her dad five years earlier, now a young carer for mom's mental health battles.</a:t>
            </a:r>
          </a:p>
          <a:p>
            <a:pPr marL="266700" indent="-266700">
              <a:lnSpc>
                <a:spcPct val="90000"/>
              </a:lnSpc>
              <a:spcBef>
                <a:spcPts val="1200"/>
              </a:spcBef>
              <a:spcAft>
                <a:spcPts val="200"/>
              </a:spcAft>
              <a:buClr>
                <a:schemeClr val="accent1"/>
              </a:buClr>
              <a:buSzPct val="100000"/>
              <a:buFont typeface="Wingdings" panose="05000000000000000000" pitchFamily="2" charset="2"/>
              <a:buChar char="§"/>
            </a:pPr>
            <a:r>
              <a:rPr lang="en-US" sz="1900" b="1" dirty="0">
                <a:solidFill>
                  <a:schemeClr val="tx1">
                    <a:lumMod val="75000"/>
                    <a:lumOff val="25000"/>
                  </a:schemeClr>
                </a:solidFill>
                <a:latin typeface="Arial" panose="020B0604020202020204" pitchFamily="34" charset="0"/>
                <a:cs typeface="Arial" panose="020B0604020202020204" pitchFamily="34" charset="0"/>
              </a:rPr>
              <a:t>Outline: Overview of theory, Apply key concepts to Jenny’s situation, Practical strategies, Natural Vs Nurture, Evaluation and conclusion.</a:t>
            </a:r>
          </a:p>
        </p:txBody>
      </p:sp>
      <p:pic>
        <p:nvPicPr>
          <p:cNvPr id="7" name="Picture 6" descr="A silhouette of a person's head with a brain in her hair&#10;&#10;AI-generated content may be incorrect.">
            <a:extLst>
              <a:ext uri="{FF2B5EF4-FFF2-40B4-BE49-F238E27FC236}">
                <a16:creationId xmlns:a16="http://schemas.microsoft.com/office/drawing/2014/main" id="{910B6D14-65DF-6A52-15B6-DBCA73DBC8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42314" y="1620456"/>
            <a:ext cx="5518506" cy="4543004"/>
          </a:xfrm>
          <a:prstGeom prst="rect">
            <a:avLst/>
          </a:prstGeom>
        </p:spPr>
      </p:pic>
    </p:spTree>
    <p:extLst>
      <p:ext uri="{BB962C8B-B14F-4D97-AF65-F5344CB8AC3E}">
        <p14:creationId xmlns:p14="http://schemas.microsoft.com/office/powerpoint/2010/main" val="4172296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a:xfrm>
            <a:off x="5729468" y="648182"/>
            <a:ext cx="5903090" cy="821803"/>
          </a:xfrm>
        </p:spPr>
        <p:txBody>
          <a:bodyPr>
            <a:normAutofit/>
          </a:bodyPr>
          <a:lstStyle/>
          <a:p>
            <a:pPr algn="ctr"/>
            <a:r>
              <a:rPr lang="en-GB" sz="3600" dirty="0">
                <a:solidFill>
                  <a:schemeClr val="accent1"/>
                </a:solidFill>
              </a:rPr>
              <a:t>Overview of Erikson’s Theory</a:t>
            </a:r>
            <a:endParaRPr lang="en-US" sz="3600" dirty="0">
              <a:solidFill>
                <a:schemeClr val="accent1"/>
              </a:solidFill>
            </a:endParaRPr>
          </a:p>
        </p:txBody>
      </p:sp>
      <p:sp>
        <p:nvSpPr>
          <p:cNvPr id="5" name="TextBox 4">
            <a:extLst>
              <a:ext uri="{FF2B5EF4-FFF2-40B4-BE49-F238E27FC236}">
                <a16:creationId xmlns:a16="http://schemas.microsoft.com/office/drawing/2014/main" id="{4A025382-A28B-FE5E-33B4-834AD77EDCA8}"/>
              </a:ext>
            </a:extLst>
          </p:cNvPr>
          <p:cNvSpPr txBox="1"/>
          <p:nvPr/>
        </p:nvSpPr>
        <p:spPr>
          <a:xfrm>
            <a:off x="5474824" y="1267323"/>
            <a:ext cx="6250329" cy="7232621"/>
          </a:xfrm>
          <a:prstGeom prst="rect">
            <a:avLst/>
          </a:prstGeom>
          <a:noFill/>
        </p:spPr>
        <p:txBody>
          <a:bodyPr wrap="square">
            <a:spAutoFit/>
          </a:bodyPr>
          <a:lstStyle/>
          <a:p>
            <a:pPr>
              <a:lnSpc>
                <a:spcPct val="107000"/>
              </a:lnSpc>
              <a:spcAft>
                <a:spcPts val="800"/>
              </a:spcAft>
              <a:buNone/>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Erikson’s Psychosocial Theory</a:t>
            </a:r>
            <a:r>
              <a:rPr lang="en-GB" sz="1800" kern="100" dirty="0">
                <a:effectLst/>
                <a:latin typeface="Arial" panose="020B0604020202020204" pitchFamily="34" charset="0"/>
                <a:ea typeface="Aptos" panose="020B0004020202020204" pitchFamily="34" charset="0"/>
                <a:cs typeface="Arial" panose="020B0604020202020204" pitchFamily="34" charset="0"/>
              </a:rPr>
              <a:t>: 8 stages of development, </a:t>
            </a:r>
            <a:endParaRPr lang="en-GB"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each with a conflict to resolve (McLeod,2023).</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Development influenced </a:t>
            </a:r>
            <a:r>
              <a:rPr lang="en-GB" sz="1800" kern="100" dirty="0">
                <a:effectLst/>
                <a:latin typeface="Arial" panose="020B0604020202020204" pitchFamily="34" charset="0"/>
                <a:ea typeface="Aptos" panose="020B0004020202020204" pitchFamily="34" charset="0"/>
                <a:cs typeface="Arial" panose="020B0604020202020204" pitchFamily="34" charset="0"/>
              </a:rPr>
              <a:t>: Internal and external factors </a:t>
            </a:r>
            <a:r>
              <a:rPr lang="en-GB" kern="100" dirty="0">
                <a:latin typeface="Arial" panose="020B0604020202020204" pitchFamily="34" charset="0"/>
                <a:ea typeface="Aptos" panose="020B0004020202020204" pitchFamily="34" charset="0"/>
                <a:cs typeface="Arial" panose="020B0604020202020204" pitchFamily="34" charset="0"/>
              </a:rPr>
              <a:t>(cherry, 2024).</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Key concepts: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-Psychosocial stages :8 stages everyone moves through</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(Trust vs Mistrust).</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-Crisis </a:t>
            </a:r>
            <a:r>
              <a:rPr lang="en-GB" kern="100" dirty="0">
                <a:latin typeface="Arial" panose="020B0604020202020204" pitchFamily="34" charset="0"/>
                <a:ea typeface="Aptos" panose="020B0004020202020204" pitchFamily="34" charset="0"/>
                <a:cs typeface="Arial" panose="020B0604020202020204" pitchFamily="34" charset="0"/>
              </a:rPr>
              <a:t>: Conflicts at each stage.</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100" dirty="0">
                <a:latin typeface="Arial" panose="020B0604020202020204" pitchFamily="34" charset="0"/>
                <a:ea typeface="Aptos" panose="020B0004020202020204" pitchFamily="34" charset="0"/>
                <a:cs typeface="Arial" panose="020B0604020202020204" pitchFamily="34" charset="0"/>
              </a:rPr>
              <a:t>-I</a:t>
            </a:r>
            <a:r>
              <a:rPr lang="en-GB" sz="1800" kern="100" dirty="0">
                <a:effectLst/>
                <a:latin typeface="Arial" panose="020B0604020202020204" pitchFamily="34" charset="0"/>
                <a:ea typeface="Aptos" panose="020B0004020202020204" pitchFamily="34" charset="0"/>
                <a:cs typeface="Arial" panose="020B0604020202020204" pitchFamily="34" charset="0"/>
              </a:rPr>
              <a:t>dentity: Teenagers explore who they are</a:t>
            </a:r>
            <a:r>
              <a:rPr lang="en-GB" kern="100" dirty="0">
                <a:latin typeface="Arial" panose="020B0604020202020204" pitchFamily="34" charset="0"/>
                <a:ea typeface="Aptos" panose="020B0004020202020204" pitchFamily="34" charset="0"/>
                <a:cs typeface="Arial" panose="020B0604020202020204" pitchFamily="34" charset="0"/>
              </a:rPr>
              <a:t>.</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-Social influences: Environment  and relationships shape development.</a:t>
            </a:r>
          </a:p>
          <a:p>
            <a:pPr>
              <a:lnSpc>
                <a:spcPct val="107000"/>
              </a:lnSpc>
              <a:spcAft>
                <a:spcPts val="800"/>
              </a:spcAft>
            </a:pPr>
            <a:r>
              <a:rPr lang="en-GB" b="1" kern="100" dirty="0">
                <a:latin typeface="Aptos" panose="020B0004020202020204" pitchFamily="34" charset="0"/>
                <a:ea typeface="Aptos" panose="020B0004020202020204" pitchFamily="34" charset="0"/>
                <a:cs typeface="Times New Roman" panose="02020603050405020304" pitchFamily="18" charset="0"/>
              </a:rPr>
              <a:t> </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6776E879-ADEF-AD8A-F36D-5EF1A9B528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5154311" cy="6632294"/>
          </a:xfrm>
          <a:prstGeom prst="rect">
            <a:avLst/>
          </a:prstGeom>
        </p:spPr>
      </p:pic>
    </p:spTree>
    <p:extLst>
      <p:ext uri="{BB962C8B-B14F-4D97-AF65-F5344CB8AC3E}">
        <p14:creationId xmlns:p14="http://schemas.microsoft.com/office/powerpoint/2010/main" val="2667318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1240972" y="286603"/>
            <a:ext cx="9914708" cy="1450757"/>
          </a:xfrm>
        </p:spPr>
        <p:txBody>
          <a:bodyPr anchor="b">
            <a:normAutofit/>
          </a:bodyPr>
          <a:lstStyle/>
          <a:p>
            <a:r>
              <a:rPr lang="en-GB" dirty="0">
                <a:latin typeface="Arial" panose="020B0604020202020204" pitchFamily="34" charset="0"/>
                <a:cs typeface="Arial" panose="020B0604020202020204" pitchFamily="34" charset="0"/>
              </a:rPr>
              <a:t>Applying Key Concepts to Jenny </a:t>
            </a:r>
          </a:p>
        </p:txBody>
      </p:sp>
      <p:pic>
        <p:nvPicPr>
          <p:cNvPr id="1026" name="Picture 2" descr="Confused woman face. Simple flat vector illustration of question ...">
            <a:extLst>
              <a:ext uri="{FF2B5EF4-FFF2-40B4-BE49-F238E27FC236}">
                <a16:creationId xmlns:a16="http://schemas.microsoft.com/office/drawing/2014/main" id="{435EE74B-1456-D167-7F92-9664F5E7E8C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r="-3" b="19213"/>
          <a:stretch>
            <a:fillRect/>
          </a:stretch>
        </p:blipFill>
        <p:spPr bwMode="auto">
          <a:xfrm>
            <a:off x="368075" y="2213498"/>
            <a:ext cx="4639736" cy="3748193"/>
          </a:xfrm>
          <a:prstGeom prst="rect">
            <a:avLst/>
          </a:prstGeom>
          <a:solidFill>
            <a:srgbClr val="FFFFFF"/>
          </a:solidFill>
        </p:spPr>
      </p:pic>
      <p:sp>
        <p:nvSpPr>
          <p:cNvPr id="8" name="Content Placeholder 7">
            <a:extLst>
              <a:ext uri="{FF2B5EF4-FFF2-40B4-BE49-F238E27FC236}">
                <a16:creationId xmlns:a16="http://schemas.microsoft.com/office/drawing/2014/main" id="{411E9392-71EA-4293-909F-1FE7DD38E31D}"/>
              </a:ext>
            </a:extLst>
          </p:cNvPr>
          <p:cNvSpPr>
            <a:spLocks noGrp="1"/>
          </p:cNvSpPr>
          <p:nvPr>
            <p:ph sz="half" idx="2"/>
          </p:nvPr>
        </p:nvSpPr>
        <p:spPr>
          <a:xfrm>
            <a:off x="5474825" y="2476983"/>
            <a:ext cx="6201715" cy="3959270"/>
          </a:xfrm>
        </p:spPr>
        <p:txBody>
          <a:bodyPr>
            <a:normAutofit fontScale="92500" lnSpcReduction="10000"/>
          </a:bodyPr>
          <a:lstStyle/>
          <a:p>
            <a:pPr>
              <a:lnSpc>
                <a:spcPct val="90000"/>
              </a:lnSpc>
            </a:pPr>
            <a:r>
              <a:rPr lang="en-GB" sz="1800" b="1" dirty="0">
                <a:latin typeface="Arial" panose="020B0604020202020204" pitchFamily="34" charset="0"/>
                <a:cs typeface="Arial" panose="020B0604020202020204" pitchFamily="34" charset="0"/>
              </a:rPr>
              <a:t>Identity vs. Role Confusion (12-18)</a:t>
            </a:r>
            <a:r>
              <a:rPr lang="en-GB" sz="1800" dirty="0">
                <a:latin typeface="Arial" panose="020B0604020202020204" pitchFamily="34" charset="0"/>
                <a:cs typeface="Arial" panose="020B0604020202020204" pitchFamily="34" charset="0"/>
              </a:rPr>
              <a:t>: Teenagers need to develop a sense of self and personal identity (McLeod, 2023)</a:t>
            </a:r>
          </a:p>
          <a:p>
            <a:pPr>
              <a:lnSpc>
                <a:spcPct val="90000"/>
              </a:lnSpc>
            </a:pPr>
            <a:r>
              <a:rPr lang="en-GB" sz="1800" dirty="0">
                <a:latin typeface="Arial" panose="020B0604020202020204" pitchFamily="34" charset="0"/>
                <a:cs typeface="Arial" panose="020B0604020202020204" pitchFamily="34" charset="0"/>
              </a:rPr>
              <a:t>​</a:t>
            </a:r>
            <a:r>
              <a:rPr lang="en-GB" sz="1800" b="1" dirty="0">
                <a:latin typeface="Arial" panose="020B0604020202020204" pitchFamily="34" charset="0"/>
                <a:cs typeface="Arial" panose="020B0604020202020204" pitchFamily="34" charset="0"/>
              </a:rPr>
              <a:t>last 5 years</a:t>
            </a:r>
            <a:r>
              <a:rPr lang="en-GB" sz="1800" dirty="0">
                <a:latin typeface="Arial" panose="020B0604020202020204" pitchFamily="34" charset="0"/>
                <a:cs typeface="Arial" panose="020B0604020202020204" pitchFamily="34" charset="0"/>
              </a:rPr>
              <a:t>: Father’s death and caring role: interrupted her identity exploration (Cherry, 2024).</a:t>
            </a:r>
          </a:p>
          <a:p>
            <a:pPr>
              <a:lnSpc>
                <a:spcPct val="90000"/>
              </a:lnSpc>
            </a:pPr>
            <a:r>
              <a:rPr lang="en-GB" sz="1800" dirty="0">
                <a:latin typeface="Arial" panose="020B0604020202020204" pitchFamily="34" charset="0"/>
                <a:cs typeface="Arial" panose="020B0604020202020204" pitchFamily="34" charset="0"/>
              </a:rPr>
              <a:t>J</a:t>
            </a:r>
            <a:r>
              <a:rPr lang="en-GB" sz="1800" u="sng" dirty="0">
                <a:latin typeface="Arial" panose="020B0604020202020204" pitchFamily="34" charset="0"/>
                <a:cs typeface="Arial" panose="020B0604020202020204" pitchFamily="34" charset="0"/>
              </a:rPr>
              <a:t>enny’s</a:t>
            </a:r>
            <a:r>
              <a:rPr lang="en-GB" sz="1800" dirty="0">
                <a:latin typeface="Arial" panose="020B0604020202020204" pitchFamily="34" charset="0"/>
                <a:cs typeface="Arial" panose="020B0604020202020204" pitchFamily="34" charset="0"/>
              </a:rPr>
              <a:t> caring a role has limited her opportunities to explore her interests, values and future goals.</a:t>
            </a:r>
          </a:p>
          <a:p>
            <a:pPr>
              <a:lnSpc>
                <a:spcPct val="90000"/>
              </a:lnSpc>
            </a:pPr>
            <a:r>
              <a:rPr lang="en-GB" sz="1800" b="1" dirty="0">
                <a:latin typeface="Arial" panose="020B0604020202020204" pitchFamily="34" charset="0"/>
                <a:cs typeface="Arial" panose="020B0604020202020204" pitchFamily="34" charset="0"/>
              </a:rPr>
              <a:t>Social role</a:t>
            </a:r>
            <a:r>
              <a:rPr lang="en-GB" sz="1800" dirty="0">
                <a:latin typeface="Arial" panose="020B0604020202020204" pitchFamily="34" charset="0"/>
                <a:cs typeface="Arial" panose="020B0604020202020204" pitchFamily="34" charset="0"/>
              </a:rPr>
              <a:t>: shape development. </a:t>
            </a:r>
          </a:p>
          <a:p>
            <a:pPr>
              <a:lnSpc>
                <a:spcPct val="90000"/>
              </a:lnSpc>
            </a:pPr>
            <a:r>
              <a:rPr lang="en-GB" sz="1800" dirty="0">
                <a:latin typeface="Arial" panose="020B0604020202020204" pitchFamily="34" charset="0"/>
                <a:cs typeface="Arial" panose="020B0604020202020204" pitchFamily="34" charset="0"/>
              </a:rPr>
              <a:t>Young carer face higher stress, fewer social opportunities and poor mental health. (Department for Education, 2017; Children’s Commissioner for England, 2023).</a:t>
            </a:r>
          </a:p>
          <a:p>
            <a:pPr>
              <a:lnSpc>
                <a:spcPct val="90000"/>
              </a:lnSpc>
            </a:pPr>
            <a:r>
              <a:rPr lang="en-GB" sz="1800" b="1" dirty="0">
                <a:latin typeface="Arial" panose="020B0604020202020204" pitchFamily="34" charset="0"/>
                <a:cs typeface="Arial" panose="020B0604020202020204" pitchFamily="34" charset="0"/>
              </a:rPr>
              <a:t>Impact on well being: </a:t>
            </a:r>
            <a:r>
              <a:rPr lang="en-GB" sz="1800" dirty="0">
                <a:latin typeface="Arial" panose="020B0604020202020204" pitchFamily="34" charset="0"/>
                <a:cs typeface="Arial" panose="020B0604020202020204" pitchFamily="34" charset="0"/>
              </a:rPr>
              <a:t>Jenny may feel confused, overwhelmed and unsure of herself.</a:t>
            </a:r>
          </a:p>
          <a:p>
            <a:pPr marL="0" indent="0">
              <a:lnSpc>
                <a:spcPct val="90000"/>
              </a:lnSpc>
              <a:buNone/>
            </a:pPr>
            <a:r>
              <a:rPr lang="en-GB" sz="1400"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6707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286604"/>
            <a:ext cx="10058400" cy="1125508"/>
          </a:xfrm>
        </p:spPr>
        <p:txBody>
          <a:bodyPr anchor="b">
            <a:normAutofit/>
          </a:bodyPr>
          <a:lstStyle/>
          <a:p>
            <a:r>
              <a:rPr lang="en-GB" dirty="0"/>
              <a:t>Practical Strategies to Support Jenny</a:t>
            </a:r>
            <a:endParaRPr lang="en-IN" dirty="0"/>
          </a:p>
        </p:txBody>
      </p:sp>
      <p:graphicFrame>
        <p:nvGraphicFramePr>
          <p:cNvPr id="7" name="Diagram 6">
            <a:extLst>
              <a:ext uri="{FF2B5EF4-FFF2-40B4-BE49-F238E27FC236}">
                <a16:creationId xmlns:a16="http://schemas.microsoft.com/office/drawing/2014/main" id="{57E42119-4656-AE61-C856-7014A044BDEB}"/>
              </a:ext>
            </a:extLst>
          </p:cNvPr>
          <p:cNvGraphicFramePr/>
          <p:nvPr>
            <p:extLst>
              <p:ext uri="{D42A27DB-BD31-4B8C-83A1-F6EECF244321}">
                <p14:modId xmlns:p14="http://schemas.microsoft.com/office/powerpoint/2010/main" val="1326173094"/>
              </p:ext>
            </p:extLst>
          </p:nvPr>
        </p:nvGraphicFramePr>
        <p:xfrm>
          <a:off x="1216547" y="1620456"/>
          <a:ext cx="10716952" cy="50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33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669A8-27ED-9018-6831-74D9F760722B}"/>
              </a:ext>
            </a:extLst>
          </p:cNvPr>
          <p:cNvSpPr>
            <a:spLocks noGrp="1"/>
          </p:cNvSpPr>
          <p:nvPr>
            <p:ph type="title"/>
          </p:nvPr>
        </p:nvSpPr>
        <p:spPr>
          <a:xfrm>
            <a:off x="1066800" y="506777"/>
            <a:ext cx="6303483" cy="1241000"/>
          </a:xfrm>
        </p:spPr>
        <p:txBody>
          <a:bodyPr>
            <a:normAutofit fontScale="90000"/>
          </a:bodyPr>
          <a:lstStyle/>
          <a:p>
            <a:r>
              <a:rPr lang="en-GB" sz="6000" dirty="0"/>
              <a:t> </a:t>
            </a:r>
            <a:r>
              <a:rPr lang="en-GB" sz="6000" dirty="0">
                <a:latin typeface="Arial" panose="020B0604020202020204" pitchFamily="34" charset="0"/>
                <a:cs typeface="Arial" panose="020B0604020202020204" pitchFamily="34" charset="0"/>
              </a:rPr>
              <a:t>Nature vs Nurture</a:t>
            </a:r>
            <a:br>
              <a:rPr lang="en-GB" dirty="0"/>
            </a:br>
            <a:endParaRPr lang="en-GB" dirty="0"/>
          </a:p>
        </p:txBody>
      </p:sp>
      <p:sp>
        <p:nvSpPr>
          <p:cNvPr id="3" name="Content Placeholder 2">
            <a:extLst>
              <a:ext uri="{FF2B5EF4-FFF2-40B4-BE49-F238E27FC236}">
                <a16:creationId xmlns:a16="http://schemas.microsoft.com/office/drawing/2014/main" id="{C27B3A40-F2AD-89AF-C9F2-4F11B771DC39}"/>
              </a:ext>
            </a:extLst>
          </p:cNvPr>
          <p:cNvSpPr>
            <a:spLocks noGrp="1"/>
          </p:cNvSpPr>
          <p:nvPr>
            <p:ph idx="1"/>
          </p:nvPr>
        </p:nvSpPr>
        <p:spPr>
          <a:xfrm>
            <a:off x="393538" y="2083444"/>
            <a:ext cx="7326776" cy="4606725"/>
          </a:xfrm>
        </p:spPr>
        <p:txBody>
          <a:bodyPr>
            <a:normAutofit fontScale="70000" lnSpcReduction="20000"/>
          </a:bodyPr>
          <a:lstStyle/>
          <a:p>
            <a:r>
              <a:rPr lang="en-GB" sz="2900" b="1" dirty="0">
                <a:latin typeface="Arial" panose="020B0604020202020204" pitchFamily="34" charset="0"/>
                <a:cs typeface="Arial" panose="020B0604020202020204" pitchFamily="34" charset="0"/>
              </a:rPr>
              <a:t>Environmental (Nurture) Influences </a:t>
            </a:r>
            <a:r>
              <a:rPr lang="en-GB" sz="2900" dirty="0">
                <a:latin typeface="Arial" panose="020B0604020202020204" pitchFamily="34" charset="0"/>
                <a:cs typeface="Arial" panose="020B0604020202020204" pitchFamily="34" charset="0"/>
              </a:rPr>
              <a:t>: Jenny’s daily life, father loss, and care giving responsibilities has shaped her emotional environment and sense of identity.</a:t>
            </a:r>
          </a:p>
          <a:p>
            <a:pPr>
              <a:buFont typeface="Wingdings" panose="05000000000000000000" pitchFamily="2" charset="2"/>
              <a:buChar char="v"/>
            </a:pPr>
            <a:r>
              <a:rPr lang="en-GB" sz="2900" dirty="0">
                <a:latin typeface="Arial" panose="020B0604020202020204" pitchFamily="34" charset="0"/>
                <a:cs typeface="Arial" panose="020B0604020202020204" pitchFamily="34" charset="0"/>
              </a:rPr>
              <a:t> Nurture plays a major role in how she see herself and cope with challenges.</a:t>
            </a:r>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Biological (Nature) Influences: </a:t>
            </a:r>
            <a:r>
              <a:rPr lang="en-GB" sz="2900" dirty="0">
                <a:latin typeface="Arial" panose="020B0604020202020204" pitchFamily="34" charset="0"/>
                <a:cs typeface="Arial" panose="020B0604020202020204" pitchFamily="34" charset="0"/>
              </a:rPr>
              <a:t>Genetic temperament or stress sensitivity may make Jenny more vulnerable to stress. </a:t>
            </a:r>
          </a:p>
          <a:p>
            <a:pPr>
              <a:buFont typeface="Wingdings" panose="05000000000000000000" pitchFamily="2" charset="2"/>
              <a:buChar char="v"/>
            </a:pPr>
            <a:r>
              <a:rPr lang="en-GB" sz="2900" dirty="0">
                <a:latin typeface="Arial" panose="020B0604020202020204" pitchFamily="34" charset="0"/>
                <a:cs typeface="Arial" panose="020B0604020202020204" pitchFamily="34" charset="0"/>
              </a:rPr>
              <a:t> Biological factors can increase the impact of environment stress (Jeong et all.,2022).</a:t>
            </a:r>
          </a:p>
          <a:p>
            <a:pPr marL="0" indent="0">
              <a:buNone/>
            </a:pPr>
            <a:r>
              <a:rPr lang="en-GB" sz="2900" b="1" dirty="0">
                <a:latin typeface="Arial" panose="020B0604020202020204" pitchFamily="34" charset="0"/>
                <a:cs typeface="Arial" panose="020B0604020202020204" pitchFamily="34" charset="0"/>
              </a:rPr>
              <a:t>  Impact on strategies: </a:t>
            </a:r>
          </a:p>
          <a:p>
            <a:pPr>
              <a:buFont typeface="Wingdings" panose="05000000000000000000" pitchFamily="2" charset="2"/>
              <a:buChar char="ü"/>
            </a:pPr>
            <a:r>
              <a:rPr lang="en-GB" sz="2900" dirty="0">
                <a:latin typeface="Arial" panose="020B0604020202020204" pitchFamily="34" charset="0"/>
                <a:cs typeface="Arial" panose="020B0604020202020204" pitchFamily="34" charset="0"/>
              </a:rPr>
              <a:t>Environmental: (unload) most efficient; Counselling if biological factors dominate.</a:t>
            </a:r>
          </a:p>
          <a:p>
            <a:pPr>
              <a:buFont typeface="Wingdings" panose="05000000000000000000" pitchFamily="2" charset="2"/>
              <a:buChar char="ü"/>
            </a:pPr>
            <a:r>
              <a:rPr lang="en-GB" sz="2900" dirty="0">
                <a:latin typeface="Arial" panose="020B0604020202020204" pitchFamily="34" charset="0"/>
                <a:cs typeface="Arial" panose="020B0604020202020204" pitchFamily="34" charset="0"/>
              </a:rPr>
              <a:t>Combined approach maximises psychosocial resilience.</a:t>
            </a:r>
          </a:p>
          <a:p>
            <a:pPr marL="0" indent="0">
              <a:buNone/>
            </a:pPr>
            <a:endParaRPr lang="en-GB" dirty="0"/>
          </a:p>
        </p:txBody>
      </p:sp>
      <p:pic>
        <p:nvPicPr>
          <p:cNvPr id="5" name="Picture 4" descr="A black scale with green and blue text&#10;&#10;AI-generated content may be incorrect.">
            <a:extLst>
              <a:ext uri="{FF2B5EF4-FFF2-40B4-BE49-F238E27FC236}">
                <a16:creationId xmlns:a16="http://schemas.microsoft.com/office/drawing/2014/main" id="{D58BCE3C-3CA8-6ABE-D9E8-A6E5575F7C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9600" y="914399"/>
            <a:ext cx="3668486" cy="5124563"/>
          </a:xfrm>
          <a:prstGeom prst="rect">
            <a:avLst/>
          </a:prstGeom>
        </p:spPr>
      </p:pic>
    </p:spTree>
    <p:extLst>
      <p:ext uri="{BB962C8B-B14F-4D97-AF65-F5344CB8AC3E}">
        <p14:creationId xmlns:p14="http://schemas.microsoft.com/office/powerpoint/2010/main" val="2858324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BA9D5-90DA-2984-27E4-A2C4FDBC8176}"/>
              </a:ext>
            </a:extLst>
          </p:cNvPr>
          <p:cNvSpPr>
            <a:spLocks noGrp="1"/>
          </p:cNvSpPr>
          <p:nvPr>
            <p:ph type="title"/>
          </p:nvPr>
        </p:nvSpPr>
        <p:spPr>
          <a:xfrm>
            <a:off x="1097280" y="286603"/>
            <a:ext cx="6394190" cy="1450757"/>
          </a:xfrm>
        </p:spPr>
        <p:txBody>
          <a:bodyPr anchor="b">
            <a:normAutofit/>
          </a:bodyPr>
          <a:lstStyle/>
          <a:p>
            <a:r>
              <a:rPr lang="en-GB" dirty="0"/>
              <a:t>  </a:t>
            </a:r>
            <a:r>
              <a:rPr lang="en-GB" dirty="0">
                <a:latin typeface="Arial" panose="020B0604020202020204" pitchFamily="34" charset="0"/>
                <a:cs typeface="Arial" panose="020B0604020202020204" pitchFamily="34" charset="0"/>
              </a:rPr>
              <a:t>Evaluation</a:t>
            </a:r>
          </a:p>
        </p:txBody>
      </p:sp>
      <p:pic>
        <p:nvPicPr>
          <p:cNvPr id="1026" name="Picture 2" descr="Strength versus weakness scales concept vector illustration of balanced ...">
            <a:extLst>
              <a:ext uri="{FF2B5EF4-FFF2-40B4-BE49-F238E27FC236}">
                <a16:creationId xmlns:a16="http://schemas.microsoft.com/office/drawing/2014/main" id="{922D89B0-6247-4224-629C-E80479317D5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5443" r="1404" b="-4"/>
          <a:stretch>
            <a:fillRect/>
          </a:stretch>
        </p:blipFill>
        <p:spPr bwMode="auto">
          <a:xfrm>
            <a:off x="7805195" y="286603"/>
            <a:ext cx="4386805" cy="57757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919C7C-DEAD-A581-C813-9053A922F644}"/>
              </a:ext>
            </a:extLst>
          </p:cNvPr>
          <p:cNvSpPr>
            <a:spLocks noGrp="1"/>
          </p:cNvSpPr>
          <p:nvPr>
            <p:ph sz="half" idx="2"/>
          </p:nvPr>
        </p:nvSpPr>
        <p:spPr>
          <a:xfrm>
            <a:off x="810227" y="2007220"/>
            <a:ext cx="6852214" cy="4159403"/>
          </a:xfrm>
        </p:spPr>
        <p:txBody>
          <a:bodyPr>
            <a:normAutofit/>
          </a:bodyPr>
          <a:lstStyle/>
          <a:p>
            <a:pPr>
              <a:buFont typeface="Wingdings" panose="05000000000000000000" pitchFamily="2" charset="2"/>
              <a:buChar char="v"/>
            </a:pPr>
            <a:r>
              <a:rPr lang="en-GB" sz="1800" b="1" dirty="0">
                <a:latin typeface="Arial" panose="020B0604020202020204" pitchFamily="34" charset="0"/>
                <a:cs typeface="Arial" panose="020B0604020202020204" pitchFamily="34" charset="0"/>
              </a:rPr>
              <a:t>Strengths of Erikson’s Theory:</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Clear stages linking social experiences to identity development.</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Emphasizes adolescent attraction.</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Aids planning support for exploration and growth.</a:t>
            </a:r>
          </a:p>
          <a:p>
            <a:pPr>
              <a:buFont typeface="Wingdings" panose="05000000000000000000" pitchFamily="2" charset="2"/>
              <a:buChar char="v"/>
            </a:pPr>
            <a:r>
              <a:rPr lang="en-GB" sz="1800" b="1" dirty="0">
                <a:latin typeface="Arial" panose="020B0604020202020204" pitchFamily="34" charset="0"/>
                <a:cs typeface="Arial" panose="020B0604020202020204" pitchFamily="34" charset="0"/>
              </a:rPr>
              <a:t>Limitations of Erikson’s Theory:</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Does not explain the deeper emotional impact of loss and caregiving.</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Its too general because teenagers develop differently.</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A broad theory (does not fully explain individual Trauma impacts).</a:t>
            </a:r>
          </a:p>
        </p:txBody>
      </p:sp>
    </p:spTree>
    <p:extLst>
      <p:ext uri="{BB962C8B-B14F-4D97-AF65-F5344CB8AC3E}">
        <p14:creationId xmlns:p14="http://schemas.microsoft.com/office/powerpoint/2010/main" val="1878839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146B020-2B12-4533-AB98-A078339B314A}"/>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GB" b="1" dirty="0">
                <a:latin typeface="Arial" panose="020B0604020202020204" pitchFamily="34" charset="0"/>
                <a:cs typeface="Arial" panose="020B0604020202020204" pitchFamily="34" charset="0"/>
              </a:rPr>
              <a:t>Alternative Theory</a:t>
            </a:r>
            <a:endParaRPr lang="en-US"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F3D22D53-586E-4F80-B549-03B4A942D854}"/>
              </a:ext>
            </a:extLst>
          </p:cNvPr>
          <p:cNvSpPr>
            <a:spLocks noGrp="1"/>
          </p:cNvSpPr>
          <p:nvPr>
            <p:ph sz="half" idx="1"/>
          </p:nvPr>
        </p:nvSpPr>
        <p:spPr>
          <a:xfrm>
            <a:off x="1097280" y="2120900"/>
            <a:ext cx="4639736" cy="3748193"/>
          </a:xfrm>
        </p:spPr>
        <p:txBody>
          <a:bodyPr vert="horz" lIns="0" tIns="45720" rIns="0" bIns="45720" rtlCol="0">
            <a:normAutofit lnSpcReduction="10000"/>
          </a:bodyPr>
          <a:lstStyle/>
          <a:p>
            <a:r>
              <a:rPr lang="en-GB" sz="1800" b="1" dirty="0">
                <a:latin typeface="Arial" panose="020B0604020202020204" pitchFamily="34" charset="0"/>
                <a:cs typeface="Arial" panose="020B0604020202020204" pitchFamily="34" charset="0"/>
              </a:rPr>
              <a:t>Bowlby's attachment theory:</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Early caregiver relationships shape emotional development (McLeod,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Shows why Jenny may struggle to trust/express emotions.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Explain the impact of loss/ insecurity in Jenny’s life.</a:t>
            </a:r>
          </a:p>
          <a:p>
            <a:pPr marL="0" indent="0">
              <a:buNone/>
            </a:pPr>
            <a:r>
              <a:rPr lang="en-GB" dirty="0"/>
              <a:t>      </a:t>
            </a:r>
          </a:p>
        </p:txBody>
      </p:sp>
      <p:pic>
        <p:nvPicPr>
          <p:cNvPr id="10" name="Picture 9" descr="A person in a sweater&#10;&#10;AI-generated content may be incorrect.">
            <a:extLst>
              <a:ext uri="{FF2B5EF4-FFF2-40B4-BE49-F238E27FC236}">
                <a16:creationId xmlns:a16="http://schemas.microsoft.com/office/drawing/2014/main" id="{9E9B1870-A6A9-1B6A-94A5-5A6F74AE27D9}"/>
              </a:ext>
            </a:extLst>
          </p:cNvPr>
          <p:cNvPicPr>
            <a:picLocks noChangeAspect="1"/>
          </p:cNvPicPr>
          <p:nvPr/>
        </p:nvPicPr>
        <p:blipFill>
          <a:blip r:embed="rId3">
            <a:extLst>
              <a:ext uri="{28A0092B-C50C-407E-A947-70E740481C1C}">
                <a14:useLocalDpi xmlns:a14="http://schemas.microsoft.com/office/drawing/2010/main" val="0"/>
              </a:ext>
            </a:extLst>
          </a:blip>
          <a:srcRect t="8178" r="1" b="34119"/>
          <a:stretch>
            <a:fillRect/>
          </a:stretch>
        </p:blipFill>
        <p:spPr>
          <a:xfrm>
            <a:off x="6515944" y="2120900"/>
            <a:ext cx="4639736" cy="3748194"/>
          </a:xfrm>
          <a:prstGeom prst="rect">
            <a:avLst/>
          </a:prstGeom>
          <a:noFill/>
        </p:spPr>
      </p:pic>
    </p:spTree>
    <p:extLst>
      <p:ext uri="{BB962C8B-B14F-4D97-AF65-F5344CB8AC3E}">
        <p14:creationId xmlns:p14="http://schemas.microsoft.com/office/powerpoint/2010/main" val="893224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n on a spiral notebook&#10;&#10;AI-generated content may be incorrect.">
            <a:extLst>
              <a:ext uri="{FF2B5EF4-FFF2-40B4-BE49-F238E27FC236}">
                <a16:creationId xmlns:a16="http://schemas.microsoft.com/office/drawing/2014/main" id="{668C3465-F7EB-8380-31E3-5728E95D80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125" r="9247" b="-1"/>
          <a:stretch>
            <a:fillRect/>
          </a:stretch>
        </p:blipFill>
        <p:spPr>
          <a:xfrm>
            <a:off x="0" y="879480"/>
            <a:ext cx="6311900" cy="5099039"/>
          </a:xfrm>
          <a:prstGeom prst="rect">
            <a:avLst/>
          </a:prstGeom>
          <a:noFill/>
        </p:spPr>
      </p:pic>
      <p:sp>
        <p:nvSpPr>
          <p:cNvPr id="8" name="Content Placeholder 7">
            <a:extLst>
              <a:ext uri="{FF2B5EF4-FFF2-40B4-BE49-F238E27FC236}">
                <a16:creationId xmlns:a16="http://schemas.microsoft.com/office/drawing/2014/main" id="{6CCBAAA8-DE36-46A7-8728-72C3486FDBF0}"/>
              </a:ext>
            </a:extLst>
          </p:cNvPr>
          <p:cNvSpPr>
            <a:spLocks noGrp="1"/>
          </p:cNvSpPr>
          <p:nvPr>
            <p:ph type="ctrTitle"/>
          </p:nvPr>
        </p:nvSpPr>
        <p:spPr>
          <a:xfrm>
            <a:off x="6742321" y="979289"/>
            <a:ext cx="5089793" cy="4143554"/>
          </a:xfrm>
        </p:spPr>
        <p:txBody>
          <a:bodyPr vert="horz" lIns="0" tIns="45720" rIns="0" bIns="45720" rtlCol="0" anchor="b">
            <a:normAutofit/>
          </a:bodyPr>
          <a:lstStyle/>
          <a:p>
            <a:pPr marL="342900" indent="-342900">
              <a:buFont typeface="Wingdings" panose="05000000000000000000" pitchFamily="2" charset="2"/>
              <a:buChar char="v"/>
            </a:pPr>
            <a:r>
              <a:rPr lang="en-GB" sz="2000" dirty="0">
                <a:solidFill>
                  <a:schemeClr val="tx1"/>
                </a:solidFill>
                <a:latin typeface="Arial" panose="020B0604020202020204" pitchFamily="34" charset="0"/>
                <a:cs typeface="Arial" panose="020B0604020202020204" pitchFamily="34" charset="0"/>
              </a:rPr>
              <a:t>Erikson helps explain Jenny’s development needs.</a:t>
            </a:r>
          </a:p>
          <a:p>
            <a:pPr marL="342900" indent="-342900">
              <a:buFont typeface="Wingdings" panose="05000000000000000000" pitchFamily="2" charset="2"/>
              <a:buChar char="v"/>
            </a:pP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Useful farmwork  for understanding Jenny’s situation.</a:t>
            </a:r>
          </a:p>
          <a:p>
            <a:pPr marL="342900" indent="-342900">
              <a:buFont typeface="Wingdings" panose="05000000000000000000" pitchFamily="2" charset="2"/>
              <a:buChar char="v"/>
            </a:pP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Best combined with Attachment Theory (fully view of her emotions).</a:t>
            </a:r>
          </a:p>
          <a:p>
            <a:endParaRPr lang="en-GB" sz="2000" dirty="0">
              <a:solidFill>
                <a:schemeClr val="tx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Through psychology, we can provide care that is compassionate, meaningful and </a:t>
            </a:r>
            <a:r>
              <a:rPr lang="en-GB" sz="2000">
                <a:solidFill>
                  <a:schemeClr val="tx1"/>
                </a:solidFill>
                <a:latin typeface="Arial" panose="020B0604020202020204" pitchFamily="34" charset="0"/>
                <a:cs typeface="Arial" panose="020B0604020202020204" pitchFamily="34" charset="0"/>
              </a:rPr>
              <a:t>truly transformative.</a:t>
            </a:r>
            <a:endParaRPr lang="en-GB" sz="20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6897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06F69-91FA-EABE-BD94-9C069F3679A9}"/>
              </a:ext>
            </a:extLst>
          </p:cNvPr>
          <p:cNvSpPr>
            <a:spLocks noGrp="1"/>
          </p:cNvSpPr>
          <p:nvPr>
            <p:ph type="title"/>
          </p:nvPr>
        </p:nvSpPr>
        <p:spPr>
          <a:xfrm>
            <a:off x="1097280" y="286603"/>
            <a:ext cx="10058400" cy="1450757"/>
          </a:xfrm>
        </p:spPr>
        <p:txBody>
          <a:bodyPr anchor="b">
            <a:normAutofit/>
          </a:bodyPr>
          <a:lstStyle/>
          <a:p>
            <a:r>
              <a:rPr lang="en-GB" dirty="0"/>
              <a:t>References</a:t>
            </a:r>
          </a:p>
        </p:txBody>
      </p:sp>
      <p:sp>
        <p:nvSpPr>
          <p:cNvPr id="3" name="Content Placeholder 2">
            <a:extLst>
              <a:ext uri="{FF2B5EF4-FFF2-40B4-BE49-F238E27FC236}">
                <a16:creationId xmlns:a16="http://schemas.microsoft.com/office/drawing/2014/main" id="{93BFDAED-6235-68F8-AAE1-2BC321BFF56B}"/>
              </a:ext>
            </a:extLst>
          </p:cNvPr>
          <p:cNvSpPr>
            <a:spLocks noGrp="1"/>
          </p:cNvSpPr>
          <p:nvPr>
            <p:ph idx="1"/>
          </p:nvPr>
        </p:nvSpPr>
        <p:spPr>
          <a:xfrm>
            <a:off x="1216548" y="2071867"/>
            <a:ext cx="10058400" cy="4409955"/>
          </a:xfrm>
        </p:spPr>
        <p:txBody>
          <a:bodyPr>
            <a:normAutofit fontScale="55000" lnSpcReduction="20000"/>
          </a:bodyPr>
          <a:lstStyle/>
          <a:p>
            <a:pPr>
              <a:lnSpc>
                <a:spcPct val="90000"/>
              </a:lnSpc>
            </a:pPr>
            <a:endParaRPr lang="en-GB" sz="1100" dirty="0"/>
          </a:p>
          <a:p>
            <a:r>
              <a:rPr lang="en-GB" dirty="0"/>
              <a:t>Children’s Commissioner for England (2023) </a:t>
            </a:r>
            <a:r>
              <a:rPr lang="en-GB" i="1" dirty="0"/>
              <a:t>The Big Ask: Voices of young carers</a:t>
            </a:r>
            <a:r>
              <a:rPr lang="en-GB" dirty="0"/>
              <a:t>. London: Children’s Commissioner for England. Available at: </a:t>
            </a:r>
            <a:r>
              <a:rPr lang="en-GB" b="1" dirty="0">
                <a:hlinkClick r:id="rId2"/>
              </a:rPr>
              <a:t>https://www.childrenscommissioner.gov.uk/blog/the-big-ask-voices-shining-a-light-on-young-carers/</a:t>
            </a:r>
            <a:r>
              <a:rPr lang="en-GB" dirty="0"/>
              <a:t> (Accessed: 4 February 2026).</a:t>
            </a:r>
          </a:p>
          <a:p>
            <a:r>
              <a:rPr lang="en-GB" dirty="0"/>
              <a:t>Cherry, K. (2024) ‘Identity vs. role confusion in psychosocial development’, </a:t>
            </a:r>
            <a:r>
              <a:rPr lang="en-GB" i="1" dirty="0" err="1"/>
              <a:t>Verywell</a:t>
            </a:r>
            <a:r>
              <a:rPr lang="en-GB" i="1" dirty="0"/>
              <a:t> Mind</a:t>
            </a:r>
            <a:r>
              <a:rPr lang="en-GB" dirty="0"/>
              <a:t>. Available at: </a:t>
            </a:r>
            <a:r>
              <a:rPr lang="en-GB" b="1" dirty="0">
                <a:hlinkClick r:id="rId3"/>
              </a:rPr>
              <a:t>https://www.verywellmind.com/identity-vs-role-confusion-2795735</a:t>
            </a:r>
            <a:r>
              <a:rPr lang="en-GB" dirty="0"/>
              <a:t> (Accessed: 4 February 2026).</a:t>
            </a:r>
          </a:p>
          <a:p>
            <a:r>
              <a:rPr lang="en-GB" dirty="0"/>
              <a:t>Department for Education (2017) </a:t>
            </a:r>
            <a:r>
              <a:rPr lang="en-GB" i="1" dirty="0"/>
              <a:t>The lives of young carers in England (DfE‑RR499)</a:t>
            </a:r>
            <a:r>
              <a:rPr lang="en-GB" dirty="0"/>
              <a:t>. London: Department for Education. Available at: </a:t>
            </a:r>
            <a:r>
              <a:rPr lang="en-GB" b="1" dirty="0">
                <a:hlinkClick r:id="rId4"/>
              </a:rPr>
              <a:t>https://assets.publishing.service.gov.uk/media/5a80eaec40f0b62305b8de15/DFE-RR499_The_lives_of_young_carers_in_England.pdf</a:t>
            </a:r>
            <a:r>
              <a:rPr lang="en-GB" dirty="0"/>
              <a:t> (Accessed: 4 February 2026).</a:t>
            </a:r>
          </a:p>
          <a:p>
            <a:r>
              <a:rPr lang="en-GB" dirty="0"/>
              <a:t>Janes, E. </a:t>
            </a:r>
            <a:r>
              <a:rPr lang="en-GB" i="1" dirty="0"/>
              <a:t>et al.</a:t>
            </a:r>
            <a:r>
              <a:rPr lang="en-GB" dirty="0"/>
              <a:t> (2022) ‘Young carers, mental health and psychosocial wellbeing: A systematic review’, </a:t>
            </a:r>
            <a:r>
              <a:rPr lang="en-GB" i="1" dirty="0"/>
              <a:t>Child: Care, Health and Development</a:t>
            </a:r>
            <a:r>
              <a:rPr lang="en-GB" dirty="0"/>
              <a:t>, 48(6), pp. 1034–1050. Available at: </a:t>
            </a:r>
            <a:r>
              <a:rPr lang="en-GB" b="1" dirty="0">
                <a:hlinkClick r:id="rId5"/>
              </a:rPr>
              <a:t>https://pubmed.ncbi.nlm.nih.gov/34753209/</a:t>
            </a:r>
            <a:r>
              <a:rPr lang="en-GB" dirty="0"/>
              <a:t> (Accessed: 9 February 2026).</a:t>
            </a:r>
          </a:p>
          <a:p>
            <a:r>
              <a:rPr lang="en-GB" dirty="0"/>
              <a:t>Jeong, H.J., Moore, T.M., Durham, E.L., Reimann, G.E., Dupont, R.M., Cardenas‑Iñiguez, C., Berman, M.G., Lahey, B.B. and </a:t>
            </a:r>
            <a:r>
              <a:rPr lang="en-GB" dirty="0" err="1"/>
              <a:t>Kaczkurkin</a:t>
            </a:r>
            <a:r>
              <a:rPr lang="en-GB" dirty="0"/>
              <a:t>, A.N. (2022) ‘General and specific factors of environmental stress and their associations with brain structure and dimensions of psychopathology’, </a:t>
            </a:r>
            <a:r>
              <a:rPr lang="en-GB" i="1" dirty="0"/>
              <a:t>Biological Psychiatry: Global Open Science</a:t>
            </a:r>
            <a:r>
              <a:rPr lang="en-GB" dirty="0"/>
              <a:t>, 3(3), pp. 480–489. Available at: </a:t>
            </a:r>
            <a:r>
              <a:rPr lang="en-GB" b="1" dirty="0">
                <a:hlinkClick r:id="rId6"/>
              </a:rPr>
              <a:t>https://www.sciencedirect.com/science/article/pii/S2667174322000593</a:t>
            </a:r>
            <a:r>
              <a:rPr lang="en-GB" dirty="0"/>
              <a:t> (Accessed: 10 February 2026).</a:t>
            </a:r>
          </a:p>
          <a:p>
            <a:r>
              <a:rPr lang="en-GB" dirty="0"/>
              <a:t>McLeod, S. (2023) ‘Erik Erikson’s stages of psychosocial development’, </a:t>
            </a:r>
            <a:r>
              <a:rPr lang="en-GB" i="1" dirty="0"/>
              <a:t>Simply Psychology</a:t>
            </a:r>
            <a:r>
              <a:rPr lang="en-GB" dirty="0"/>
              <a:t>. Available at: </a:t>
            </a:r>
            <a:r>
              <a:rPr lang="en-GB" b="1" dirty="0">
                <a:hlinkClick r:id="rId7"/>
              </a:rPr>
              <a:t>https://www.simplypsychology.org/Erik-Erikson.html</a:t>
            </a:r>
            <a:r>
              <a:rPr lang="en-GB" dirty="0"/>
              <a:t> (Accessed: 4 February 2026).</a:t>
            </a:r>
          </a:p>
          <a:p>
            <a:r>
              <a:rPr lang="en-GB" dirty="0"/>
              <a:t>McLeod, S. (2025) ‘John Bowlby’s attachment theory’, </a:t>
            </a:r>
            <a:r>
              <a:rPr lang="en-GB" i="1" dirty="0"/>
              <a:t>Simply Psychology</a:t>
            </a:r>
            <a:r>
              <a:rPr lang="en-GB" dirty="0"/>
              <a:t>. Available at: </a:t>
            </a:r>
            <a:r>
              <a:rPr lang="en-GB" b="1" dirty="0">
                <a:hlinkClick r:id="rId8"/>
              </a:rPr>
              <a:t>https://www.simplypsychology.org/bowlby.html</a:t>
            </a:r>
            <a:r>
              <a:rPr lang="en-GB" dirty="0"/>
              <a:t> (Accessed: 9 February 2026).</a:t>
            </a:r>
          </a:p>
          <a:p>
            <a:r>
              <a:rPr lang="en-GB" dirty="0"/>
              <a:t>Stevens, M., Brimblecombe, N., Fernández, J.-L., Knapp, M. and King, D. (2024) ‘Young carers’ experiences of services and support: What is helpful and how can support be improved?’, </a:t>
            </a:r>
            <a:r>
              <a:rPr lang="en-GB" i="1" dirty="0"/>
              <a:t>PLOS ONE</a:t>
            </a:r>
            <a:r>
              <a:rPr lang="en-GB" dirty="0"/>
              <a:t>, 19(3), e0300551. Available at: </a:t>
            </a:r>
            <a:r>
              <a:rPr lang="en-GB" b="1" dirty="0">
                <a:hlinkClick r:id="rId9"/>
              </a:rPr>
              <a:t>https://doi.org/10.1371/journal.pone.0300551</a:t>
            </a:r>
            <a:r>
              <a:rPr lang="en-GB" dirty="0"/>
              <a:t> (Accessed: 13 February 2026).</a:t>
            </a:r>
          </a:p>
          <a:p>
            <a:pPr marL="342900" indent="-342900">
              <a:lnSpc>
                <a:spcPct val="90000"/>
              </a:lnSpc>
              <a:buFont typeface="+mj-lt"/>
              <a:buAutoNum type="arabicPeriod"/>
            </a:pPr>
            <a:endParaRPr lang="en-GB" sz="1000" dirty="0"/>
          </a:p>
        </p:txBody>
      </p:sp>
    </p:spTree>
    <p:extLst>
      <p:ext uri="{BB962C8B-B14F-4D97-AF65-F5344CB8AC3E}">
        <p14:creationId xmlns:p14="http://schemas.microsoft.com/office/powerpoint/2010/main" val="2033322513"/>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4E879E6-8FFE-4154-8F2A-F7518B89B376}">
  <ds:schemaRefs>
    <ds:schemaRef ds:uri="http://schemas.microsoft.com/office/2006/documentManagement/types"/>
    <ds:schemaRef ds:uri="http://purl.org/dc/terms/"/>
    <ds:schemaRef ds:uri="http://schemas.microsoft.com/office/infopath/2007/PartnerControls"/>
    <ds:schemaRef ds:uri="http://purl.org/dc/dcmitype/"/>
    <ds:schemaRef ds:uri="71af3243-3dd4-4a8d-8c0d-dd76da1f02a5"/>
    <ds:schemaRef ds:uri="http://purl.org/dc/elements/1.1/"/>
    <ds:schemaRef ds:uri="16c05727-aa75-4e4a-9b5f-8a80a1165891"/>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7E0A2CB4-6869-426F-8BC4-A32C90CBE2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2287</TotalTime>
  <Words>1214</Words>
  <Application>Microsoft Office PowerPoint</Application>
  <PresentationFormat>Widescreen</PresentationFormat>
  <Paragraphs>90</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Wingdings</vt:lpstr>
      <vt:lpstr>RetrospectVTI</vt:lpstr>
      <vt:lpstr> </vt:lpstr>
      <vt:lpstr>  Jenny’s Development and Wellbeing Using Erikson’s Theory</vt:lpstr>
      <vt:lpstr>Overview of Erikson’s Theory</vt:lpstr>
      <vt:lpstr>Applying Key Concepts to Jenny </vt:lpstr>
      <vt:lpstr>Practical Strategies to Support Jenny</vt:lpstr>
      <vt:lpstr> Nature vs Nurture </vt:lpstr>
      <vt:lpstr>  Evaluation</vt:lpstr>
      <vt:lpstr>Alternative Theory</vt:lpstr>
      <vt:lpstr>Erikson helps explain Jenny’s development needs.  Useful farmwork  for understanding Jenny’s situation.  Best combined with Attachment Theory (fully view of her emotions).  Through psychology, we can provide care that is compassionate, meaningful and truly transformative.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Ahlam Bchini (2439423)</dc:creator>
  <cp:lastModifiedBy>Ahlam Bchini (2439423)</cp:lastModifiedBy>
  <cp:revision>8</cp:revision>
  <dcterms:created xsi:type="dcterms:W3CDTF">2026-02-04T14:05:56Z</dcterms:created>
  <dcterms:modified xsi:type="dcterms:W3CDTF">2026-02-15T14:41:06Z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