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3" r:id="rId5"/>
    <p:sldId id="264" r:id="rId6"/>
    <p:sldId id="265" r:id="rId7"/>
    <p:sldId id="285" r:id="rId8"/>
    <p:sldId id="267" r:id="rId9"/>
    <p:sldId id="269" r:id="rId10"/>
    <p:sldId id="270" r:id="rId11"/>
    <p:sldId id="271" r:id="rId12"/>
    <p:sldId id="272" r:id="rId13"/>
    <p:sldId id="273" r:id="rId14"/>
    <p:sldId id="274" r:id="rId15"/>
    <p:sldId id="275" r:id="rId16"/>
    <p:sldId id="276" r:id="rId17"/>
    <p:sldId id="277" r:id="rId18"/>
    <p:sldId id="280" r:id="rId19"/>
    <p:sldId id="279" r:id="rId20"/>
    <p:sldId id="278" r:id="rId21"/>
    <p:sldId id="281" r:id="rId22"/>
    <p:sldId id="286" r:id="rId23"/>
    <p:sldId id="287" r:id="rId24"/>
    <p:sldId id="282" r:id="rId25"/>
    <p:sldId id="284" r:id="rId26"/>
    <p:sldId id="261" r:id="rId27"/>
    <p:sldId id="26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84" d="100"/>
          <a:sy n="84" d="100"/>
        </p:scale>
        <p:origin x="18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FA1369-C346-4B2D-8798-014836D76D30}"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3007469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A1369-C346-4B2D-8798-014836D76D30}"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196000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FA1369-C346-4B2D-8798-014836D76D30}"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2204836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FA1369-C346-4B2D-8798-014836D76D30}"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2232220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FA1369-C346-4B2D-8798-014836D76D30}" type="datetimeFigureOut">
              <a:rPr lang="en-GB" smtClean="0"/>
              <a:t>18/02/2021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1196875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FA1369-C346-4B2D-8798-014836D76D30}" type="datetimeFigureOut">
              <a:rPr lang="en-GB" smtClean="0"/>
              <a:t>18/02/2021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156217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FA1369-C346-4B2D-8798-014836D76D30}" type="datetimeFigureOut">
              <a:rPr lang="en-GB" smtClean="0"/>
              <a:t>18/02/2021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3868664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FA1369-C346-4B2D-8798-014836D76D30}"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3408036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FA1369-C346-4B2D-8798-014836D76D30}"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1549934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A1369-C346-4B2D-8798-014836D76D30}"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432790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A1369-C346-4B2D-8798-014836D76D30}"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38937-9CE5-4681-8811-30CFAB400372}" type="slidenum">
              <a:rPr lang="en-GB" smtClean="0"/>
              <a:t>‹#›</a:t>
            </a:fld>
            <a:endParaRPr lang="en-GB"/>
          </a:p>
        </p:txBody>
      </p:sp>
    </p:spTree>
    <p:extLst>
      <p:ext uri="{BB962C8B-B14F-4D97-AF65-F5344CB8AC3E}">
        <p14:creationId xmlns:p14="http://schemas.microsoft.com/office/powerpoint/2010/main" val="149488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FA1369-C346-4B2D-8798-014836D76D30}" type="datetimeFigureOut">
              <a:rPr lang="en-GB" smtClean="0"/>
              <a:t>18/02/2021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438937-9CE5-4681-8811-30CFAB400372}" type="slidenum">
              <a:rPr lang="en-GB" smtClean="0"/>
              <a:t>‹#›</a:t>
            </a:fld>
            <a:endParaRPr lang="en-GB"/>
          </a:p>
        </p:txBody>
      </p:sp>
    </p:spTree>
    <p:extLst>
      <p:ext uri="{BB962C8B-B14F-4D97-AF65-F5344CB8AC3E}">
        <p14:creationId xmlns:p14="http://schemas.microsoft.com/office/powerpoint/2010/main" val="2541131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hyperlink" Target="https://www.the-map-as-history.com/Decolonization-after-1945" TargetMode="External"/><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1800" b="1" dirty="0">
                <a:solidFill>
                  <a:schemeClr val="accent1">
                    <a:lumMod val="50000"/>
                  </a:schemeClr>
                </a:solidFill>
                <a:latin typeface="+mn-lt"/>
              </a:rPr>
              <a:t>HPAN5022/6022 </a:t>
            </a:r>
            <a:r>
              <a:rPr lang="en-GB" sz="1800" b="1" dirty="0">
                <a:solidFill>
                  <a:schemeClr val="accent1">
                    <a:lumMod val="50000"/>
                  </a:schemeClr>
                </a:solidFill>
              </a:rPr>
              <a:t>Post-Colonial States and Civil Society</a:t>
            </a:r>
            <a:br>
              <a:rPr lang="en-GB" sz="1800" b="1" dirty="0">
                <a:latin typeface="+mn-lt"/>
              </a:rPr>
            </a:br>
            <a:r>
              <a:rPr lang="en-GB" sz="4800" b="1" dirty="0">
                <a:solidFill>
                  <a:schemeClr val="accent1">
                    <a:lumMod val="50000"/>
                  </a:schemeClr>
                </a:solidFill>
                <a:latin typeface="+mn-lt"/>
              </a:rPr>
              <a:t>Review and Conclusions</a:t>
            </a:r>
          </a:p>
        </p:txBody>
      </p:sp>
      <p:sp>
        <p:nvSpPr>
          <p:cNvPr id="5" name="Content Placeholder 4"/>
          <p:cNvSpPr>
            <a:spLocks noGrp="1"/>
          </p:cNvSpPr>
          <p:nvPr>
            <p:ph idx="1"/>
          </p:nvPr>
        </p:nvSpPr>
        <p:spPr/>
        <p:txBody>
          <a:bodyPr/>
          <a:lstStyle/>
          <a:p>
            <a:pPr marL="0" indent="0">
              <a:buNone/>
            </a:pPr>
            <a:r>
              <a:rPr lang="en-GB" sz="3200" b="1" dirty="0">
                <a:solidFill>
                  <a:schemeClr val="accent1">
                    <a:lumMod val="50000"/>
                  </a:schemeClr>
                </a:solidFill>
              </a:rPr>
              <a:t>Introduction and Overview</a:t>
            </a:r>
          </a:p>
          <a:p>
            <a:pPr marL="0" indent="0">
              <a:buNone/>
            </a:pPr>
            <a:r>
              <a:rPr lang="en-GB" b="1" dirty="0">
                <a:solidFill>
                  <a:schemeClr val="accent1">
                    <a:lumMod val="50000"/>
                  </a:schemeClr>
                </a:solidFill>
              </a:rPr>
              <a:t>Themes:</a:t>
            </a:r>
          </a:p>
          <a:p>
            <a:pPr marL="0" indent="0">
              <a:buNone/>
            </a:pPr>
            <a:r>
              <a:rPr lang="en-GB" b="1" dirty="0">
                <a:solidFill>
                  <a:schemeClr val="accent1">
                    <a:lumMod val="50000"/>
                  </a:schemeClr>
                </a:solidFill>
              </a:rPr>
              <a:t>Euro-Centrism</a:t>
            </a:r>
          </a:p>
          <a:p>
            <a:pPr marL="0" indent="0">
              <a:buNone/>
            </a:pPr>
            <a:r>
              <a:rPr lang="en-GB" b="1" dirty="0">
                <a:solidFill>
                  <a:schemeClr val="accent1">
                    <a:lumMod val="50000"/>
                  </a:schemeClr>
                </a:solidFill>
              </a:rPr>
              <a:t>Colonialism</a:t>
            </a:r>
          </a:p>
          <a:p>
            <a:pPr marL="0" indent="0">
              <a:buNone/>
            </a:pPr>
            <a:r>
              <a:rPr lang="en-GB" b="1" dirty="0">
                <a:solidFill>
                  <a:schemeClr val="accent1">
                    <a:lumMod val="50000"/>
                  </a:schemeClr>
                </a:solidFill>
              </a:rPr>
              <a:t>Post-Colonialism</a:t>
            </a:r>
          </a:p>
          <a:p>
            <a:pPr marL="0" indent="0">
              <a:buNone/>
            </a:pPr>
            <a:r>
              <a:rPr lang="en-GB" b="1" dirty="0">
                <a:solidFill>
                  <a:schemeClr val="accent1">
                    <a:lumMod val="50000"/>
                  </a:schemeClr>
                </a:solidFill>
              </a:rPr>
              <a:t>The State</a:t>
            </a:r>
          </a:p>
          <a:p>
            <a:pPr marL="0" indent="0">
              <a:buNone/>
            </a:pPr>
            <a:r>
              <a:rPr lang="en-GB" b="1" dirty="0">
                <a:solidFill>
                  <a:schemeClr val="accent1">
                    <a:lumMod val="50000"/>
                  </a:schemeClr>
                </a:solidFill>
              </a:rPr>
              <a:t>Civil Society</a:t>
            </a:r>
          </a:p>
          <a:p>
            <a:pPr marL="0" indent="0">
              <a:buNone/>
            </a:pPr>
            <a:endParaRPr lang="en-GB" dirty="0"/>
          </a:p>
        </p:txBody>
      </p:sp>
    </p:spTree>
    <p:extLst>
      <p:ext uri="{BB962C8B-B14F-4D97-AF65-F5344CB8AC3E}">
        <p14:creationId xmlns:p14="http://schemas.microsoft.com/office/powerpoint/2010/main" val="334521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solidFill>
                  <a:schemeClr val="accent1">
                    <a:lumMod val="50000"/>
                  </a:schemeClr>
                </a:solidFill>
                <a:latin typeface="+mn-lt"/>
              </a:rPr>
              <a:t>Module Structure</a:t>
            </a:r>
            <a:br>
              <a:rPr lang="en-GB" b="1" dirty="0">
                <a:solidFill>
                  <a:schemeClr val="accent1">
                    <a:lumMod val="50000"/>
                  </a:schemeClr>
                </a:solidFill>
                <a:latin typeface="+mn-lt"/>
              </a:rPr>
            </a:br>
            <a:r>
              <a:rPr lang="en-GB" sz="2800" b="1" dirty="0">
                <a:solidFill>
                  <a:schemeClr val="accent1">
                    <a:lumMod val="50000"/>
                  </a:schemeClr>
                </a:solidFill>
                <a:latin typeface="+mn-lt"/>
              </a:rPr>
              <a:t>(as set out on the Moodle Page)</a:t>
            </a:r>
          </a:p>
        </p:txBody>
      </p:sp>
      <p:sp>
        <p:nvSpPr>
          <p:cNvPr id="3" name="Content Placeholder 2"/>
          <p:cNvSpPr>
            <a:spLocks noGrp="1"/>
          </p:cNvSpPr>
          <p:nvPr>
            <p:ph idx="1"/>
          </p:nvPr>
        </p:nvSpPr>
        <p:spPr>
          <a:xfrm>
            <a:off x="628650" y="1825625"/>
            <a:ext cx="7886700" cy="3875928"/>
          </a:xfrm>
        </p:spPr>
        <p:txBody>
          <a:bodyPr>
            <a:normAutofit fontScale="92500" lnSpcReduction="10000"/>
          </a:bodyPr>
          <a:lstStyle/>
          <a:p>
            <a:pPr marL="0" indent="0">
              <a:buNone/>
            </a:pPr>
            <a:r>
              <a:rPr lang="en-GB" b="1" dirty="0">
                <a:solidFill>
                  <a:schemeClr val="accent1">
                    <a:lumMod val="50000"/>
                  </a:schemeClr>
                </a:solidFill>
              </a:rPr>
              <a:t>Part 1: Colonialism and its legacies; Independence Struggles and Decolonisation</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Part 2: New States, Rogue States and Failed States: Governance and Globalisation</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Part 3: Case Studies: Latin America, Africa and Asia</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Part 4: Problems of the 21st Century World Order </a:t>
            </a:r>
          </a:p>
          <a:p>
            <a:pPr marL="0" indent="0">
              <a:buNone/>
            </a:pPr>
            <a:endParaRPr lang="en-GB" dirty="0"/>
          </a:p>
        </p:txBody>
      </p:sp>
    </p:spTree>
    <p:extLst>
      <p:ext uri="{BB962C8B-B14F-4D97-AF65-F5344CB8AC3E}">
        <p14:creationId xmlns:p14="http://schemas.microsoft.com/office/powerpoint/2010/main" val="1080493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610631"/>
          </a:xfrm>
        </p:spPr>
        <p:txBody>
          <a:bodyPr>
            <a:normAutofit fontScale="90000"/>
          </a:bodyPr>
          <a:lstStyle/>
          <a:p>
            <a:br>
              <a:rPr lang="en-GB" sz="3600" b="1" dirty="0">
                <a:latin typeface="+mn-lt"/>
              </a:rPr>
            </a:br>
            <a:br>
              <a:rPr lang="en-GB" sz="3600" b="1" dirty="0">
                <a:latin typeface="+mn-lt"/>
              </a:rPr>
            </a:br>
            <a:r>
              <a:rPr lang="en-GB" sz="3600" b="1" dirty="0">
                <a:solidFill>
                  <a:schemeClr val="accent1">
                    <a:lumMod val="50000"/>
                  </a:schemeClr>
                </a:solidFill>
                <a:latin typeface="+mn-lt"/>
              </a:rPr>
              <a:t>Part 1: Colonialism and its legacies</a:t>
            </a:r>
            <a:br>
              <a:rPr lang="en-GB" sz="3600" b="1" dirty="0">
                <a:solidFill>
                  <a:schemeClr val="accent1">
                    <a:lumMod val="50000"/>
                  </a:schemeClr>
                </a:solidFill>
                <a:latin typeface="+mn-lt"/>
              </a:rPr>
            </a:br>
            <a:r>
              <a:rPr lang="en-GB" sz="3100" b="1" dirty="0">
                <a:solidFill>
                  <a:schemeClr val="accent1">
                    <a:lumMod val="50000"/>
                  </a:schemeClr>
                </a:solidFill>
                <a:latin typeface="+mn-lt"/>
              </a:rPr>
              <a:t>The world of today: 190+ nations</a:t>
            </a:r>
            <a:br>
              <a:rPr lang="en-GB" b="1" dirty="0">
                <a:solidFill>
                  <a:schemeClr val="accent1">
                    <a:lumMod val="50000"/>
                  </a:schemeClr>
                </a:solidFill>
                <a:latin typeface="+mn-lt"/>
              </a:rPr>
            </a:br>
            <a:endParaRPr lang="en-GB"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5492" y="2236220"/>
            <a:ext cx="6414747" cy="3697941"/>
          </a:xfrm>
        </p:spPr>
      </p:pic>
    </p:spTree>
    <p:extLst>
      <p:ext uri="{BB962C8B-B14F-4D97-AF65-F5344CB8AC3E}">
        <p14:creationId xmlns:p14="http://schemas.microsoft.com/office/powerpoint/2010/main" val="409243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1">
                    <a:lumMod val="50000"/>
                  </a:schemeClr>
                </a:solidFill>
                <a:latin typeface="+mn-lt"/>
              </a:rPr>
              <a:t>Rich and Poor Countries</a:t>
            </a:r>
            <a:br>
              <a:rPr lang="en-GB" dirty="0">
                <a:solidFill>
                  <a:schemeClr val="accent1">
                    <a:lumMod val="50000"/>
                  </a:schemeClr>
                </a:solidFill>
                <a:latin typeface="+mn-lt"/>
              </a:rPr>
            </a:br>
            <a:r>
              <a:rPr lang="en-GB" sz="2700" dirty="0">
                <a:solidFill>
                  <a:schemeClr val="accent1">
                    <a:lumMod val="50000"/>
                  </a:schemeClr>
                </a:solidFill>
                <a:latin typeface="+mn-lt"/>
              </a:rPr>
              <a:t>Introducing the UNDP’s Human Development Index (HDI)</a:t>
            </a:r>
            <a:br>
              <a:rPr lang="en-GB" sz="2700" dirty="0">
                <a:solidFill>
                  <a:schemeClr val="accent1">
                    <a:lumMod val="50000"/>
                  </a:schemeClr>
                </a:solidFill>
                <a:latin typeface="+mn-lt"/>
              </a:rPr>
            </a:br>
            <a:r>
              <a:rPr lang="en-GB" sz="1800" dirty="0">
                <a:solidFill>
                  <a:schemeClr val="accent1">
                    <a:lumMod val="50000"/>
                  </a:schemeClr>
                </a:solidFill>
                <a:latin typeface="+mn-lt"/>
              </a:rPr>
              <a:t>UNDP Map published 2014</a:t>
            </a:r>
          </a:p>
        </p:txBody>
      </p:sp>
      <p:pic>
        <p:nvPicPr>
          <p:cNvPr id="4"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9405" y="1788459"/>
            <a:ext cx="7465189" cy="3833895"/>
          </a:xfrm>
        </p:spPr>
      </p:pic>
    </p:spTree>
    <p:extLst>
      <p:ext uri="{BB962C8B-B14F-4D97-AF65-F5344CB8AC3E}">
        <p14:creationId xmlns:p14="http://schemas.microsoft.com/office/powerpoint/2010/main" val="3514017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1">
                    <a:lumMod val="50000"/>
                  </a:schemeClr>
                </a:solidFill>
                <a:latin typeface="+mn-lt"/>
              </a:rPr>
              <a:t>Rich and Poor Countries</a:t>
            </a:r>
            <a:br>
              <a:rPr lang="en-GB" b="1" dirty="0">
                <a:solidFill>
                  <a:schemeClr val="accent1">
                    <a:lumMod val="50000"/>
                  </a:schemeClr>
                </a:solidFill>
                <a:latin typeface="+mn-lt"/>
              </a:rPr>
            </a:br>
            <a:r>
              <a:rPr lang="en-GB" sz="3100" dirty="0">
                <a:solidFill>
                  <a:schemeClr val="accent1">
                    <a:lumMod val="50000"/>
                  </a:schemeClr>
                </a:solidFill>
                <a:latin typeface="+mn-lt"/>
              </a:rPr>
              <a:t>What is the “Third World”? A reflection of Cold War political rivalries?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1882589"/>
            <a:ext cx="5903259" cy="3647468"/>
          </a:xfrm>
        </p:spPr>
      </p:pic>
    </p:spTree>
    <p:extLst>
      <p:ext uri="{BB962C8B-B14F-4D97-AF65-F5344CB8AC3E}">
        <p14:creationId xmlns:p14="http://schemas.microsoft.com/office/powerpoint/2010/main" val="592951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50000"/>
                  </a:schemeClr>
                </a:solidFill>
                <a:latin typeface="+mn-lt"/>
              </a:rPr>
              <a:t>The Early Medieval World</a:t>
            </a:r>
            <a:br>
              <a:rPr lang="en-GB" b="1" dirty="0">
                <a:solidFill>
                  <a:schemeClr val="accent1">
                    <a:lumMod val="50000"/>
                  </a:schemeClr>
                </a:solidFill>
                <a:latin typeface="+mn-lt"/>
              </a:rPr>
            </a:br>
            <a:r>
              <a:rPr lang="en-GB" sz="3100" b="1" dirty="0">
                <a:solidFill>
                  <a:schemeClr val="accent1">
                    <a:lumMod val="50000"/>
                  </a:schemeClr>
                </a:solidFill>
                <a:latin typeface="+mn-lt"/>
              </a:rPr>
              <a:t>c. 820 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3342" y="1754352"/>
            <a:ext cx="6606862" cy="4172755"/>
          </a:xfrm>
        </p:spPr>
      </p:pic>
    </p:spTree>
    <p:extLst>
      <p:ext uri="{BB962C8B-B14F-4D97-AF65-F5344CB8AC3E}">
        <p14:creationId xmlns:p14="http://schemas.microsoft.com/office/powerpoint/2010/main" val="194452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508493"/>
          </a:xfrm>
        </p:spPr>
        <p:txBody>
          <a:bodyPr>
            <a:normAutofit/>
          </a:bodyPr>
          <a:lstStyle/>
          <a:p>
            <a:r>
              <a:rPr lang="en-GB" b="1" dirty="0">
                <a:solidFill>
                  <a:schemeClr val="accent1">
                    <a:lumMod val="50000"/>
                  </a:schemeClr>
                </a:solidFill>
                <a:latin typeface="+mn-lt"/>
              </a:rPr>
              <a:t>The Rise of Europe</a:t>
            </a:r>
            <a:br>
              <a:rPr lang="en-GB" sz="3600" b="1" dirty="0">
                <a:solidFill>
                  <a:schemeClr val="accent1">
                    <a:lumMod val="50000"/>
                  </a:schemeClr>
                </a:solidFill>
                <a:latin typeface="+mn-lt"/>
              </a:rPr>
            </a:br>
            <a:r>
              <a:rPr lang="en-GB" sz="3600" b="1" dirty="0">
                <a:solidFill>
                  <a:schemeClr val="accent1">
                    <a:lumMod val="50000"/>
                  </a:schemeClr>
                </a:solidFill>
                <a:latin typeface="+mn-lt"/>
              </a:rPr>
              <a:t>* The Expansion of European Trade</a:t>
            </a:r>
            <a:br>
              <a:rPr lang="en-GB" sz="3600" b="1" dirty="0">
                <a:solidFill>
                  <a:schemeClr val="accent1">
                    <a:lumMod val="50000"/>
                  </a:schemeClr>
                </a:solidFill>
                <a:latin typeface="+mn-lt"/>
              </a:rPr>
            </a:br>
            <a:r>
              <a:rPr lang="en-GB" sz="3600" b="1" dirty="0">
                <a:solidFill>
                  <a:schemeClr val="accent1">
                    <a:lumMod val="50000"/>
                  </a:schemeClr>
                </a:solidFill>
                <a:latin typeface="+mn-lt"/>
              </a:rPr>
              <a:t>* Colonialism and Imperialism</a:t>
            </a:r>
            <a:br>
              <a:rPr lang="en-GB" sz="6000" b="1" dirty="0">
                <a:solidFill>
                  <a:schemeClr val="accent1">
                    <a:lumMod val="50000"/>
                  </a:schemeClr>
                </a:solidFill>
              </a:rPr>
            </a:br>
            <a:r>
              <a:rPr lang="en-GB" sz="6000" b="1" dirty="0">
                <a:solidFill>
                  <a:schemeClr val="accent1">
                    <a:lumMod val="50000"/>
                  </a:schemeClr>
                </a:solidFill>
              </a:rPr>
              <a:t>  </a:t>
            </a:r>
            <a:r>
              <a:rPr lang="en-GB" sz="6000" b="1" dirty="0">
                <a:solidFill>
                  <a:schemeClr val="accent1">
                    <a:lumMod val="50000"/>
                  </a:schemeClr>
                </a:solidFill>
                <a:latin typeface="+mn-lt"/>
              </a:rPr>
              <a:t>1492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7966" y="2873619"/>
            <a:ext cx="4552105" cy="33696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2958" y="2598065"/>
            <a:ext cx="2617190" cy="1960366"/>
          </a:xfrm>
          <a:prstGeom prst="rect">
            <a:avLst/>
          </a:prstGeom>
        </p:spPr>
      </p:pic>
    </p:spTree>
    <p:extLst>
      <p:ext uri="{BB962C8B-B14F-4D97-AF65-F5344CB8AC3E}">
        <p14:creationId xmlns:p14="http://schemas.microsoft.com/office/powerpoint/2010/main" val="273260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Colonialism and Imperialism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9854" y="1825625"/>
            <a:ext cx="6361758" cy="4351338"/>
          </a:xfrm>
        </p:spPr>
      </p:pic>
    </p:spTree>
    <p:extLst>
      <p:ext uri="{BB962C8B-B14F-4D97-AF65-F5344CB8AC3E}">
        <p14:creationId xmlns:p14="http://schemas.microsoft.com/office/powerpoint/2010/main" val="3042291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demographics of colonialism – slaving and genocides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0162" y="1849715"/>
            <a:ext cx="6643676" cy="4244572"/>
          </a:xfrm>
        </p:spPr>
      </p:pic>
    </p:spTree>
    <p:extLst>
      <p:ext uri="{BB962C8B-B14F-4D97-AF65-F5344CB8AC3E}">
        <p14:creationId xmlns:p14="http://schemas.microsoft.com/office/powerpoint/2010/main" val="328230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triangular trade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32462" y="1855694"/>
            <a:ext cx="5072871" cy="3702743"/>
          </a:xfrm>
          <a:prstGeom prst="rect">
            <a:avLst/>
          </a:prstGeom>
        </p:spPr>
      </p:pic>
    </p:spTree>
    <p:extLst>
      <p:ext uri="{BB962C8B-B14F-4D97-AF65-F5344CB8AC3E}">
        <p14:creationId xmlns:p14="http://schemas.microsoft.com/office/powerpoint/2010/main" val="2314043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world of today (recap…)</a:t>
            </a:r>
          </a:p>
        </p:txBody>
      </p:sp>
      <p:sp>
        <p:nvSpPr>
          <p:cNvPr id="3" name="Content Placeholder 2"/>
          <p:cNvSpPr>
            <a:spLocks noGrp="1"/>
          </p:cNvSpPr>
          <p:nvPr>
            <p:ph idx="1"/>
          </p:nvPr>
        </p:nvSpPr>
        <p:spPr>
          <a:solidFill>
            <a:schemeClr val="bg1"/>
          </a:solidFill>
        </p:spPr>
        <p:txBody>
          <a:bodyPr>
            <a:normAutofit/>
          </a:bodyPr>
          <a:lstStyle/>
          <a:p>
            <a:r>
              <a:rPr lang="en-GB" sz="3200" i="1" dirty="0">
                <a:solidFill>
                  <a:schemeClr val="accent1">
                    <a:lumMod val="50000"/>
                  </a:schemeClr>
                </a:solidFill>
              </a:rPr>
              <a:t>Thus the West and the third world are seen as mutually constitutive entities that have emerged with their distinct characteristics due to their interaction</a:t>
            </a:r>
            <a:r>
              <a:rPr lang="en-GB" sz="3200" dirty="0">
                <a:solidFill>
                  <a:schemeClr val="accent1">
                    <a:lumMod val="50000"/>
                  </a:schemeClr>
                </a:solidFill>
              </a:rPr>
              <a:t>.</a:t>
            </a:r>
          </a:p>
          <a:p>
            <a:pPr marL="0" indent="0">
              <a:buNone/>
            </a:pPr>
            <a:r>
              <a:rPr lang="en-GB" sz="3200" dirty="0">
                <a:solidFill>
                  <a:schemeClr val="accent1">
                    <a:lumMod val="50000"/>
                  </a:schemeClr>
                </a:solidFill>
              </a:rPr>
              <a:t>   </a:t>
            </a:r>
            <a:r>
              <a:rPr lang="en-GB" sz="2000" dirty="0">
                <a:solidFill>
                  <a:schemeClr val="accent1">
                    <a:lumMod val="50000"/>
                  </a:schemeClr>
                </a:solidFill>
              </a:rPr>
              <a:t>Krishna, S. (2009)</a:t>
            </a:r>
            <a:endParaRPr lang="en-GB" sz="2000" dirty="0"/>
          </a:p>
          <a:p>
            <a:endParaRPr lang="en-GB" dirty="0"/>
          </a:p>
          <a:p>
            <a:r>
              <a:rPr lang="en-GB" b="1" i="1" dirty="0">
                <a:solidFill>
                  <a:schemeClr val="accent1">
                    <a:lumMod val="50000"/>
                  </a:schemeClr>
                </a:solidFill>
              </a:rPr>
              <a:t>In that sense</a:t>
            </a:r>
            <a:r>
              <a:rPr lang="en-GB" b="1" dirty="0">
                <a:solidFill>
                  <a:schemeClr val="accent1">
                    <a:lumMod val="50000"/>
                  </a:schemeClr>
                </a:solidFill>
              </a:rPr>
              <a:t>, we all live in a postcolonial world  </a:t>
            </a:r>
          </a:p>
        </p:txBody>
      </p:sp>
    </p:spTree>
    <p:extLst>
      <p:ext uri="{BB962C8B-B14F-4D97-AF65-F5344CB8AC3E}">
        <p14:creationId xmlns:p14="http://schemas.microsoft.com/office/powerpoint/2010/main" val="2581248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Counter-vailing narratives -</a:t>
            </a:r>
            <a:br>
              <a:rPr lang="en-GB" b="1" dirty="0">
                <a:solidFill>
                  <a:schemeClr val="accent1">
                    <a:lumMod val="50000"/>
                  </a:schemeClr>
                </a:solidFill>
                <a:latin typeface="+mn-lt"/>
              </a:rPr>
            </a:br>
            <a:r>
              <a:rPr lang="en-GB" b="1" dirty="0">
                <a:solidFill>
                  <a:schemeClr val="accent1">
                    <a:lumMod val="50000"/>
                  </a:schemeClr>
                </a:solidFill>
                <a:latin typeface="+mn-lt"/>
              </a:rPr>
              <a:t>Colonial resistance and revolt</a:t>
            </a:r>
          </a:p>
        </p:txBody>
      </p:sp>
      <p:sp>
        <p:nvSpPr>
          <p:cNvPr id="3" name="Content Placeholder 2"/>
          <p:cNvSpPr>
            <a:spLocks noGrp="1"/>
          </p:cNvSpPr>
          <p:nvPr>
            <p:ph idx="1"/>
          </p:nvPr>
        </p:nvSpPr>
        <p:spPr>
          <a:solidFill>
            <a:schemeClr val="bg1"/>
          </a:solidFill>
        </p:spPr>
        <p:txBody>
          <a:bodyPr>
            <a:normAutofit/>
          </a:bodyPr>
          <a:lstStyle/>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sz="2000" b="1" dirty="0">
                <a:solidFill>
                  <a:schemeClr val="accent1">
                    <a:lumMod val="50000"/>
                  </a:schemeClr>
                </a:solidFill>
              </a:rPr>
              <a:t>Gabriela </a:t>
            </a:r>
            <a:r>
              <a:rPr lang="en-GB" sz="2000" b="1" dirty="0" err="1">
                <a:solidFill>
                  <a:schemeClr val="accent1">
                    <a:lumMod val="50000"/>
                  </a:schemeClr>
                </a:solidFill>
              </a:rPr>
              <a:t>Silang</a:t>
            </a:r>
            <a:r>
              <a:rPr lang="en-GB" sz="2000" b="1" dirty="0">
                <a:solidFill>
                  <a:schemeClr val="accent1">
                    <a:lumMod val="50000"/>
                  </a:schemeClr>
                </a:solidFill>
              </a:rPr>
              <a:t> (1731-1763): Anti-colonial fighter in the Philippines</a:t>
            </a:r>
          </a:p>
          <a:p>
            <a:pPr marL="0" indent="0">
              <a:buNone/>
            </a:pP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2674" y="1690689"/>
            <a:ext cx="4266080" cy="3199560"/>
          </a:xfrm>
          <a:prstGeom prst="rect">
            <a:avLst/>
          </a:prstGeom>
        </p:spPr>
      </p:pic>
    </p:spTree>
    <p:extLst>
      <p:ext uri="{BB962C8B-B14F-4D97-AF65-F5344CB8AC3E}">
        <p14:creationId xmlns:p14="http://schemas.microsoft.com/office/powerpoint/2010/main" val="958328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noAutofit/>
          </a:bodyPr>
          <a:lstStyle/>
          <a:p>
            <a:br>
              <a:rPr lang="en-GB" sz="4800" dirty="0"/>
            </a:br>
            <a:br>
              <a:rPr lang="en-GB" sz="4800" dirty="0"/>
            </a:br>
            <a:br>
              <a:rPr lang="en-GB" sz="4800" dirty="0"/>
            </a:br>
            <a:r>
              <a:rPr lang="en-GB" sz="3600" b="1" dirty="0">
                <a:solidFill>
                  <a:schemeClr val="accent1">
                    <a:lumMod val="50000"/>
                  </a:schemeClr>
                </a:solidFill>
                <a:latin typeface="+mn-lt"/>
              </a:rPr>
              <a:t>Colonial revolts in the Age of Revolution</a:t>
            </a:r>
            <a:br>
              <a:rPr lang="en-GB" sz="3600" b="1" dirty="0">
                <a:solidFill>
                  <a:schemeClr val="accent1">
                    <a:lumMod val="50000"/>
                  </a:schemeClr>
                </a:solidFill>
                <a:latin typeface="+mn-lt"/>
              </a:rPr>
            </a:br>
            <a:r>
              <a:rPr lang="en-GB" sz="3200" b="1" dirty="0">
                <a:solidFill>
                  <a:schemeClr val="accent1">
                    <a:lumMod val="50000"/>
                  </a:schemeClr>
                </a:solidFill>
                <a:latin typeface="+mn-lt"/>
              </a:rPr>
              <a:t>Two very different narratives: USA and Haiti</a:t>
            </a:r>
            <a:br>
              <a:rPr lang="en-GB" sz="3200" dirty="0">
                <a:solidFill>
                  <a:schemeClr val="accent1">
                    <a:lumMod val="50000"/>
                  </a:schemeClr>
                </a:solidFill>
                <a:latin typeface="+mn-lt"/>
              </a:rPr>
            </a:br>
            <a:r>
              <a:rPr lang="en-GB" sz="3600" dirty="0">
                <a:solidFill>
                  <a:schemeClr val="accent1">
                    <a:lumMod val="50000"/>
                  </a:schemeClr>
                </a:solidFill>
                <a:latin typeface="+mn-lt"/>
              </a:rPr>
              <a:t>1. Britain’s American Colonies 1776-1783</a:t>
            </a:r>
            <a:br>
              <a:rPr lang="en-GB" sz="3600" dirty="0">
                <a:solidFill>
                  <a:schemeClr val="accent1">
                    <a:lumMod val="50000"/>
                  </a:schemeClr>
                </a:solidFill>
              </a:rPr>
            </a:br>
            <a:endParaRPr lang="en-GB" sz="3600" dirty="0">
              <a:solidFill>
                <a:schemeClr val="accent1">
                  <a:lumMod val="50000"/>
                </a:schemeClr>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6071" y="2204865"/>
            <a:ext cx="6303259" cy="3611241"/>
          </a:xfrm>
        </p:spPr>
      </p:pic>
    </p:spTree>
    <p:extLst>
      <p:ext uri="{BB962C8B-B14F-4D97-AF65-F5344CB8AC3E}">
        <p14:creationId xmlns:p14="http://schemas.microsoft.com/office/powerpoint/2010/main" val="4042811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512168"/>
          </a:xfrm>
        </p:spPr>
        <p:txBody>
          <a:bodyPr>
            <a:noAutofit/>
          </a:bodyPr>
          <a:lstStyle/>
          <a:p>
            <a:r>
              <a:rPr lang="en-GB" sz="3600" b="1" dirty="0">
                <a:solidFill>
                  <a:schemeClr val="accent1">
                    <a:lumMod val="50000"/>
                  </a:schemeClr>
                </a:solidFill>
              </a:rPr>
              <a:t>2.</a:t>
            </a:r>
            <a:r>
              <a:rPr lang="en-GB" sz="3600" b="1" dirty="0"/>
              <a:t> </a:t>
            </a:r>
            <a:r>
              <a:rPr lang="en-GB" sz="3600" b="1" dirty="0">
                <a:solidFill>
                  <a:schemeClr val="accent1">
                    <a:lumMod val="50000"/>
                  </a:schemeClr>
                </a:solidFill>
                <a:latin typeface="+mn-lt"/>
              </a:rPr>
              <a:t>Slave Revolt in San Domingo 1796-1801</a:t>
            </a:r>
            <a:br>
              <a:rPr lang="en-GB" sz="3600" b="1" dirty="0">
                <a:solidFill>
                  <a:schemeClr val="accent1">
                    <a:lumMod val="50000"/>
                  </a:schemeClr>
                </a:solidFill>
                <a:latin typeface="+mn-lt"/>
              </a:rPr>
            </a:br>
            <a:r>
              <a:rPr lang="en-GB" sz="3600" b="1" dirty="0">
                <a:solidFill>
                  <a:schemeClr val="accent1">
                    <a:lumMod val="50000"/>
                  </a:schemeClr>
                </a:solidFill>
                <a:latin typeface="+mn-lt"/>
              </a:rPr>
              <a:t>    </a:t>
            </a:r>
            <a:r>
              <a:rPr lang="en-GB" sz="2800" dirty="0">
                <a:solidFill>
                  <a:schemeClr val="accent1">
                    <a:lumMod val="50000"/>
                  </a:schemeClr>
                </a:solidFill>
                <a:latin typeface="+mn-lt"/>
              </a:rPr>
              <a:t>Toussaint </a:t>
            </a:r>
            <a:r>
              <a:rPr lang="en-GB" sz="2800" dirty="0" err="1">
                <a:solidFill>
                  <a:schemeClr val="accent1">
                    <a:lumMod val="50000"/>
                  </a:schemeClr>
                </a:solidFill>
                <a:latin typeface="+mn-lt"/>
              </a:rPr>
              <a:t>L’Ouverture</a:t>
            </a:r>
            <a:r>
              <a:rPr lang="en-GB" sz="2800" dirty="0">
                <a:solidFill>
                  <a:schemeClr val="accent1">
                    <a:lumMod val="50000"/>
                  </a:schemeClr>
                </a:solidFill>
                <a:latin typeface="+mn-lt"/>
              </a:rPr>
              <a:t> and Haitian Independence</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988840"/>
            <a:ext cx="4038600" cy="4032447"/>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59560" y="1989138"/>
            <a:ext cx="3015880" cy="4137025"/>
          </a:xfrm>
        </p:spPr>
      </p:pic>
    </p:spTree>
    <p:extLst>
      <p:ext uri="{BB962C8B-B14F-4D97-AF65-F5344CB8AC3E}">
        <p14:creationId xmlns:p14="http://schemas.microsoft.com/office/powerpoint/2010/main" val="214003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Liberation and De-Colonisation</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solidFill>
                  <a:schemeClr val="accent1">
                    <a:lumMod val="50000"/>
                  </a:schemeClr>
                </a:solidFill>
              </a:rPr>
              <a:t>Six Main Phases:</a:t>
            </a:r>
          </a:p>
          <a:p>
            <a:pPr>
              <a:buFont typeface="Arial" charset="0"/>
              <a:buChar char="•"/>
            </a:pPr>
            <a:r>
              <a:rPr lang="en-GB" dirty="0">
                <a:solidFill>
                  <a:schemeClr val="accent1">
                    <a:lumMod val="50000"/>
                  </a:schemeClr>
                </a:solidFill>
              </a:rPr>
              <a:t>1776-1804: USA and Haiti</a:t>
            </a:r>
          </a:p>
          <a:p>
            <a:pPr>
              <a:buFont typeface="Arial" charset="0"/>
              <a:buChar char="•"/>
            </a:pPr>
            <a:r>
              <a:rPr lang="en-GB" dirty="0">
                <a:solidFill>
                  <a:schemeClr val="accent1">
                    <a:lumMod val="50000"/>
                  </a:schemeClr>
                </a:solidFill>
              </a:rPr>
              <a:t>1808-1822: Spanish America and Brazil (1823: The Monroe Doctrine and “Informal Imperialism”)</a:t>
            </a:r>
          </a:p>
          <a:p>
            <a:pPr marL="0" indent="0">
              <a:buNone/>
            </a:pPr>
            <a:r>
              <a:rPr lang="en-GB" dirty="0">
                <a:solidFill>
                  <a:schemeClr val="accent1">
                    <a:lumMod val="50000"/>
                  </a:schemeClr>
                </a:solidFill>
              </a:rPr>
              <a:t>BUT…The Scramble for Africa 1880-1900</a:t>
            </a:r>
          </a:p>
          <a:p>
            <a:pPr>
              <a:buFont typeface="Arial" charset="0"/>
              <a:buChar char="•"/>
            </a:pPr>
            <a:r>
              <a:rPr lang="en-GB" dirty="0">
                <a:solidFill>
                  <a:schemeClr val="accent1">
                    <a:lumMod val="50000"/>
                  </a:schemeClr>
                </a:solidFill>
              </a:rPr>
              <a:t>1914-1931: The British “White Dominions” (including the Irish Free State)</a:t>
            </a:r>
          </a:p>
          <a:p>
            <a:pPr>
              <a:buFont typeface="Arial" charset="0"/>
              <a:buChar char="•"/>
            </a:pPr>
            <a:r>
              <a:rPr lang="en-GB" dirty="0">
                <a:solidFill>
                  <a:schemeClr val="accent1">
                    <a:lumMod val="50000"/>
                  </a:schemeClr>
                </a:solidFill>
              </a:rPr>
              <a:t>1945-1960s: De-colonisation of British, Dutch and French Empires (including anti-colonial struggles in Indo-China and Algeria)</a:t>
            </a:r>
          </a:p>
          <a:p>
            <a:pPr>
              <a:buFont typeface="Arial" charset="0"/>
              <a:buChar char="•"/>
            </a:pPr>
            <a:r>
              <a:rPr lang="en-GB" dirty="0">
                <a:solidFill>
                  <a:schemeClr val="accent1">
                    <a:lumMod val="50000"/>
                  </a:schemeClr>
                </a:solidFill>
              </a:rPr>
              <a:t>1974: The Carnation Revolution in Portugal</a:t>
            </a:r>
          </a:p>
          <a:p>
            <a:pPr>
              <a:buFont typeface="Arial" charset="0"/>
              <a:buChar char="•"/>
            </a:pPr>
            <a:r>
              <a:rPr lang="en-GB" dirty="0">
                <a:solidFill>
                  <a:schemeClr val="accent1">
                    <a:lumMod val="50000"/>
                  </a:schemeClr>
                </a:solidFill>
              </a:rPr>
              <a:t>Completion of the struggles for independence in Southern Africa: Angola (MPLA), Mozambique (Frelimo), Zimbabwe (ZANU/</a:t>
            </a:r>
            <a:r>
              <a:rPr lang="en-GB" dirty="0" err="1">
                <a:solidFill>
                  <a:schemeClr val="accent1">
                    <a:lumMod val="50000"/>
                  </a:schemeClr>
                </a:solidFill>
              </a:rPr>
              <a:t>Zapu</a:t>
            </a:r>
            <a:r>
              <a:rPr lang="en-GB" dirty="0">
                <a:solidFill>
                  <a:schemeClr val="accent1">
                    <a:lumMod val="50000"/>
                  </a:schemeClr>
                </a:solidFill>
              </a:rPr>
              <a:t>), Namibia (SWAPO) and South Africa (ANC)</a:t>
            </a:r>
          </a:p>
          <a:p>
            <a:pPr marL="0" indent="0">
              <a:buNone/>
            </a:pPr>
            <a:r>
              <a:rPr lang="en-GB" b="1" dirty="0">
                <a:solidFill>
                  <a:schemeClr val="accent1">
                    <a:lumMod val="50000"/>
                  </a:schemeClr>
                </a:solidFill>
              </a:rPr>
              <a:t>NB A powerful undercurrent of anti-colonial struggle 1776-today</a:t>
            </a:r>
          </a:p>
          <a:p>
            <a:pPr marL="0" indent="0">
              <a:buNone/>
            </a:pPr>
            <a:endParaRPr lang="en-GB" dirty="0"/>
          </a:p>
          <a:p>
            <a:pPr marL="0" indent="0">
              <a:buNone/>
            </a:pPr>
            <a:endParaRPr lang="en-GB" dirty="0"/>
          </a:p>
          <a:p>
            <a:pPr>
              <a:buFont typeface="Arial" charset="0"/>
              <a:buChar char="•"/>
            </a:pPr>
            <a:endParaRPr lang="en-GB" dirty="0"/>
          </a:p>
        </p:txBody>
      </p:sp>
    </p:spTree>
    <p:extLst>
      <p:ext uri="{BB962C8B-B14F-4D97-AF65-F5344CB8AC3E}">
        <p14:creationId xmlns:p14="http://schemas.microsoft.com/office/powerpoint/2010/main" val="730380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1365"/>
            <a:ext cx="7886700" cy="5795682"/>
          </a:xfrm>
          <a:solidFill>
            <a:schemeClr val="bg1"/>
          </a:solidFill>
        </p:spPr>
        <p:txBody>
          <a:bodyPr>
            <a:normAutofit fontScale="90000"/>
          </a:bodyPr>
          <a:lstStyle/>
          <a:p>
            <a:r>
              <a:rPr lang="en-GB" b="1" dirty="0">
                <a:solidFill>
                  <a:schemeClr val="accent1">
                    <a:lumMod val="50000"/>
                  </a:schemeClr>
                </a:solidFill>
                <a:latin typeface="+mn-lt"/>
              </a:rPr>
              <a:t>     </a:t>
            </a:r>
            <a:br>
              <a:rPr lang="en-GB" b="1" dirty="0">
                <a:solidFill>
                  <a:schemeClr val="accent1">
                    <a:lumMod val="50000"/>
                  </a:schemeClr>
                </a:solidFill>
                <a:latin typeface="+mn-lt"/>
              </a:rPr>
            </a:br>
            <a:r>
              <a:rPr lang="en-GB" b="1" dirty="0">
                <a:solidFill>
                  <a:schemeClr val="accent1">
                    <a:lumMod val="50000"/>
                  </a:schemeClr>
                </a:solidFill>
                <a:latin typeface="+mn-lt"/>
              </a:rPr>
              <a:t>          </a:t>
            </a:r>
            <a:br>
              <a:rPr lang="en-GB" b="1" dirty="0">
                <a:solidFill>
                  <a:schemeClr val="accent1">
                    <a:lumMod val="50000"/>
                  </a:schemeClr>
                </a:solidFill>
                <a:latin typeface="+mn-lt"/>
              </a:rPr>
            </a:br>
            <a:br>
              <a:rPr lang="en-GB" b="1" dirty="0">
                <a:solidFill>
                  <a:schemeClr val="accent1">
                    <a:lumMod val="50000"/>
                  </a:schemeClr>
                </a:solidFill>
                <a:latin typeface="+mn-lt"/>
              </a:rPr>
            </a:br>
            <a:r>
              <a:rPr lang="en-GB" b="1" dirty="0">
                <a:solidFill>
                  <a:schemeClr val="accent1">
                    <a:lumMod val="50000"/>
                  </a:schemeClr>
                </a:solidFill>
                <a:latin typeface="+mn-lt"/>
              </a:rPr>
              <a:t>     Britain’s “White Dominions” </a:t>
            </a:r>
            <a:br>
              <a:rPr lang="en-GB" b="1" dirty="0">
                <a:solidFill>
                  <a:schemeClr val="accent1">
                    <a:lumMod val="50000"/>
                  </a:schemeClr>
                </a:solidFill>
                <a:latin typeface="+mn-lt"/>
              </a:rPr>
            </a:br>
            <a:br>
              <a:rPr lang="en-GB" b="1" dirty="0">
                <a:solidFill>
                  <a:schemeClr val="accent1">
                    <a:lumMod val="50000"/>
                  </a:schemeClr>
                </a:solidFill>
                <a:latin typeface="+mn-lt"/>
              </a:rPr>
            </a:br>
            <a:br>
              <a:rPr lang="en-GB" b="1" dirty="0">
                <a:solidFill>
                  <a:schemeClr val="accent1">
                    <a:lumMod val="50000"/>
                  </a:schemeClr>
                </a:solidFill>
                <a:latin typeface="+mn-lt"/>
              </a:rPr>
            </a:br>
            <a:br>
              <a:rPr lang="en-GB" b="1" dirty="0">
                <a:solidFill>
                  <a:schemeClr val="accent1">
                    <a:lumMod val="50000"/>
                  </a:schemeClr>
                </a:solidFill>
                <a:latin typeface="+mn-lt"/>
              </a:rPr>
            </a:br>
            <a:br>
              <a:rPr lang="en-GB" b="1" dirty="0">
                <a:solidFill>
                  <a:schemeClr val="accent1">
                    <a:lumMod val="50000"/>
                  </a:schemeClr>
                </a:solidFill>
                <a:latin typeface="+mn-lt"/>
              </a:rPr>
            </a:br>
            <a:br>
              <a:rPr lang="en-GB" b="1" dirty="0">
                <a:solidFill>
                  <a:schemeClr val="accent1">
                    <a:lumMod val="50000"/>
                  </a:schemeClr>
                </a:solidFill>
                <a:latin typeface="+mn-lt"/>
              </a:rPr>
            </a:br>
            <a:br>
              <a:rPr lang="en-GB" b="1" dirty="0">
                <a:solidFill>
                  <a:schemeClr val="accent1">
                    <a:lumMod val="50000"/>
                  </a:schemeClr>
                </a:solidFill>
                <a:latin typeface="+mn-lt"/>
              </a:rPr>
            </a:br>
            <a:r>
              <a:rPr lang="en-GB" sz="1800" b="1" dirty="0">
                <a:solidFill>
                  <a:schemeClr val="accent1">
                    <a:lumMod val="50000"/>
                  </a:schemeClr>
                </a:solidFill>
              </a:rPr>
              <a:t>The establishment of the Irish Free State in 1921 and the Statute of Westminster in 1931 set pathways and precedents for colonial freedom.</a:t>
            </a:r>
            <a:br>
              <a:rPr lang="en-GB" sz="1800" b="1" dirty="0">
                <a:solidFill>
                  <a:schemeClr val="accent1">
                    <a:lumMod val="50000"/>
                  </a:schemeClr>
                </a:solidFill>
              </a:rPr>
            </a:br>
            <a:r>
              <a:rPr lang="en-GB" sz="1800" dirty="0">
                <a:solidFill>
                  <a:schemeClr val="accent1">
                    <a:lumMod val="50000"/>
                  </a:schemeClr>
                </a:solidFill>
              </a:rPr>
              <a:t>NB The Government of India was also represented in the Imperial War Cabinet during WW1 but was not included in the Statute of Westminster arrangements.</a:t>
            </a:r>
            <a:br>
              <a:rPr lang="en-GB" sz="1800" dirty="0">
                <a:solidFill>
                  <a:schemeClr val="accent1">
                    <a:lumMod val="50000"/>
                  </a:schemeClr>
                </a:solidFill>
              </a:rPr>
            </a:b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4348" y="1574904"/>
            <a:ext cx="3963240" cy="2968604"/>
          </a:xfrm>
        </p:spPr>
      </p:pic>
    </p:spTree>
    <p:extLst>
      <p:ext uri="{BB962C8B-B14F-4D97-AF65-F5344CB8AC3E}">
        <p14:creationId xmlns:p14="http://schemas.microsoft.com/office/powerpoint/2010/main" val="45763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chemeClr val="accent1">
                    <a:lumMod val="50000"/>
                  </a:schemeClr>
                </a:solidFill>
                <a:latin typeface="+mn-lt"/>
              </a:rPr>
            </a:br>
            <a:r>
              <a:rPr lang="en-GB" sz="4900" b="1" dirty="0">
                <a:solidFill>
                  <a:schemeClr val="accent1">
                    <a:lumMod val="50000"/>
                  </a:schemeClr>
                </a:solidFill>
                <a:latin typeface="+mn-lt"/>
              </a:rPr>
              <a:t>De-Colonisation</a:t>
            </a:r>
            <a:br>
              <a:rPr lang="en-GB" sz="4900" b="1" dirty="0">
                <a:solidFill>
                  <a:schemeClr val="accent1">
                    <a:lumMod val="50000"/>
                  </a:schemeClr>
                </a:solidFill>
                <a:latin typeface="+mn-lt"/>
              </a:rPr>
            </a:br>
            <a:r>
              <a:rPr lang="en-GB" sz="4900" b="1" dirty="0">
                <a:solidFill>
                  <a:schemeClr val="accent1">
                    <a:lumMod val="50000"/>
                  </a:schemeClr>
                </a:solidFill>
                <a:latin typeface="+mn-lt"/>
              </a:rPr>
              <a:t>after 1945 </a:t>
            </a: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1939-1945 A </a:t>
            </a:r>
            <a:r>
              <a:rPr lang="en-GB" i="1" dirty="0">
                <a:solidFill>
                  <a:schemeClr val="accent1">
                    <a:lumMod val="50000"/>
                  </a:schemeClr>
                </a:solidFill>
              </a:rPr>
              <a:t>war against fascism </a:t>
            </a:r>
          </a:p>
          <a:p>
            <a:r>
              <a:rPr lang="en-GB" dirty="0">
                <a:solidFill>
                  <a:schemeClr val="accent1">
                    <a:lumMod val="50000"/>
                  </a:schemeClr>
                </a:solidFill>
              </a:rPr>
              <a:t>Japan and military defeat for US, Dutch and French imperialism</a:t>
            </a:r>
          </a:p>
          <a:p>
            <a:r>
              <a:rPr lang="en-GB" dirty="0">
                <a:solidFill>
                  <a:schemeClr val="accent1">
                    <a:lumMod val="50000"/>
                  </a:schemeClr>
                </a:solidFill>
              </a:rPr>
              <a:t>FDR and the Truman doctrine</a:t>
            </a:r>
          </a:p>
          <a:p>
            <a:r>
              <a:rPr lang="en-GB" dirty="0">
                <a:solidFill>
                  <a:schemeClr val="accent1">
                    <a:lumMod val="50000"/>
                  </a:schemeClr>
                </a:solidFill>
              </a:rPr>
              <a:t>The UN in 1945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30237"/>
            <a:ext cx="3844752" cy="3202175"/>
          </a:xfrm>
          <a:prstGeom prst="rect">
            <a:avLst/>
          </a:prstGeom>
        </p:spPr>
      </p:pic>
    </p:spTree>
    <p:extLst>
      <p:ext uri="{BB962C8B-B14F-4D97-AF65-F5344CB8AC3E}">
        <p14:creationId xmlns:p14="http://schemas.microsoft.com/office/powerpoint/2010/main" val="2178496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Indian Independence (and partition) in 1947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1026" y="1702881"/>
            <a:ext cx="3613056" cy="244840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4386" y="1786843"/>
            <a:ext cx="2857500" cy="16002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5935" y="3384982"/>
            <a:ext cx="3380626" cy="1760969"/>
          </a:xfrm>
          <a:prstGeom prst="rect">
            <a:avLst/>
          </a:prstGeom>
        </p:spPr>
      </p:pic>
      <p:sp>
        <p:nvSpPr>
          <p:cNvPr id="3" name="Rectangle 2"/>
          <p:cNvSpPr/>
          <p:nvPr/>
        </p:nvSpPr>
        <p:spPr>
          <a:xfrm>
            <a:off x="524256" y="2738811"/>
            <a:ext cx="6333744" cy="3448636"/>
          </a:xfrm>
          <a:prstGeom prst="rect">
            <a:avLst/>
          </a:prstGeom>
        </p:spPr>
        <p:txBody>
          <a:bodyPr wrap="square">
            <a:spAutoFit/>
          </a:bodyPr>
          <a:lstStyle/>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Decolonisation Timeline animated maps: Indian Partition (and Bangladesh) 4:29</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https://www.the-map-as-history.com/Decolonization-after-1945</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7408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Post-war liberation struggles</a:t>
            </a: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Malaya</a:t>
            </a:r>
          </a:p>
          <a:p>
            <a:pPr marL="0" indent="0">
              <a:buNone/>
            </a:pPr>
            <a:r>
              <a:rPr lang="en-GB" b="1" dirty="0">
                <a:solidFill>
                  <a:schemeClr val="accent1">
                    <a:lumMod val="50000"/>
                  </a:schemeClr>
                </a:solidFill>
              </a:rPr>
              <a:t>Kenya</a:t>
            </a:r>
          </a:p>
          <a:p>
            <a:pPr marL="0" indent="0">
              <a:buNone/>
            </a:pPr>
            <a:r>
              <a:rPr lang="en-GB" b="1" dirty="0">
                <a:solidFill>
                  <a:schemeClr val="accent1">
                    <a:lumMod val="50000"/>
                  </a:schemeClr>
                </a:solidFill>
              </a:rPr>
              <a:t>Ghana</a:t>
            </a:r>
          </a:p>
          <a:p>
            <a:pPr marL="0" indent="0">
              <a:buNone/>
            </a:pPr>
            <a:r>
              <a:rPr lang="en-GB" b="1" dirty="0">
                <a:solidFill>
                  <a:schemeClr val="accent1">
                    <a:lumMod val="50000"/>
                  </a:schemeClr>
                </a:solidFill>
              </a:rPr>
              <a:t>Guyana</a:t>
            </a:r>
          </a:p>
          <a:p>
            <a:pPr marL="0" indent="0">
              <a:buNone/>
            </a:pPr>
            <a:r>
              <a:rPr lang="en-GB" b="1" dirty="0">
                <a:solidFill>
                  <a:schemeClr val="accent1">
                    <a:lumMod val="50000"/>
                  </a:schemeClr>
                </a:solidFill>
              </a:rPr>
              <a:t>Algeria </a:t>
            </a:r>
          </a:p>
          <a:p>
            <a:pPr marL="0" indent="0">
              <a:buNone/>
            </a:pPr>
            <a:r>
              <a:rPr lang="en-GB" b="1" dirty="0">
                <a:solidFill>
                  <a:schemeClr val="accent1">
                    <a:lumMod val="50000"/>
                  </a:schemeClr>
                </a:solidFill>
              </a:rPr>
              <a:t>Vietnam...</a:t>
            </a:r>
          </a:p>
          <a:p>
            <a:pPr marL="0" indent="0">
              <a:buNone/>
            </a:pPr>
            <a:r>
              <a:rPr lang="en-GB" sz="2000" b="1" dirty="0">
                <a:solidFill>
                  <a:schemeClr val="accent1">
                    <a:lumMod val="50000"/>
                  </a:schemeClr>
                </a:solidFill>
              </a:rPr>
              <a:t>and many more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5476" y="1825625"/>
            <a:ext cx="4662489" cy="3492367"/>
          </a:xfrm>
          <a:prstGeom prst="rect">
            <a:avLst/>
          </a:prstGeom>
        </p:spPr>
      </p:pic>
    </p:spTree>
    <p:extLst>
      <p:ext uri="{BB962C8B-B14F-4D97-AF65-F5344CB8AC3E}">
        <p14:creationId xmlns:p14="http://schemas.microsoft.com/office/powerpoint/2010/main" val="2207823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4000" b="1" dirty="0">
                <a:solidFill>
                  <a:schemeClr val="accent1">
                    <a:lumMod val="50000"/>
                  </a:schemeClr>
                </a:solidFill>
                <a:latin typeface="+mn-lt"/>
              </a:rPr>
              <a:t>Post-Colonial Imperialism?</a:t>
            </a:r>
            <a:br>
              <a:rPr lang="en-GB" sz="4000" b="1" dirty="0">
                <a:solidFill>
                  <a:schemeClr val="accent1">
                    <a:lumMod val="50000"/>
                  </a:schemeClr>
                </a:solidFill>
                <a:latin typeface="+mn-lt"/>
              </a:rPr>
            </a:br>
            <a:r>
              <a:rPr lang="en-GB" sz="4000" b="1" dirty="0">
                <a:solidFill>
                  <a:schemeClr val="accent1">
                    <a:lumMod val="50000"/>
                  </a:schemeClr>
                </a:solidFill>
                <a:latin typeface="+mn-lt"/>
              </a:rPr>
              <a:t>“Informal” Imperialism?</a:t>
            </a:r>
            <a:br>
              <a:rPr lang="en-GB" sz="4000" b="1" dirty="0">
                <a:solidFill>
                  <a:schemeClr val="accent1">
                    <a:lumMod val="50000"/>
                  </a:schemeClr>
                </a:solidFill>
                <a:latin typeface="+mn-lt"/>
              </a:rPr>
            </a:br>
            <a:r>
              <a:rPr lang="en-GB" sz="4000" b="1" dirty="0">
                <a:solidFill>
                  <a:schemeClr val="accent1">
                    <a:lumMod val="50000"/>
                  </a:schemeClr>
                </a:solidFill>
                <a:latin typeface="+mn-lt"/>
              </a:rPr>
              <a:t>The Post-Imperial World Order?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2026435"/>
            <a:ext cx="7272808" cy="4530666"/>
          </a:xfrm>
        </p:spPr>
      </p:pic>
    </p:spTree>
    <p:extLst>
      <p:ext uri="{BB962C8B-B14F-4D97-AF65-F5344CB8AC3E}">
        <p14:creationId xmlns:p14="http://schemas.microsoft.com/office/powerpoint/2010/main" val="927622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r>
              <a:rPr lang="en-GB" b="1" dirty="0">
                <a:solidFill>
                  <a:schemeClr val="accent1">
                    <a:lumMod val="50000"/>
                  </a:schemeClr>
                </a:solidFill>
                <a:latin typeface="+mn-lt"/>
              </a:rPr>
              <a:t>Theories of “Development” in the post-colonial epoch</a:t>
            </a:r>
          </a:p>
        </p:txBody>
      </p:sp>
      <p:sp>
        <p:nvSpPr>
          <p:cNvPr id="3" name="Content Placeholder 2"/>
          <p:cNvSpPr>
            <a:spLocks noGrp="1"/>
          </p:cNvSpPr>
          <p:nvPr>
            <p:ph idx="1"/>
          </p:nvPr>
        </p:nvSpPr>
        <p:spPr/>
        <p:txBody>
          <a:bodyPr>
            <a:normAutofit fontScale="92500" lnSpcReduction="10000"/>
          </a:bodyPr>
          <a:lstStyle/>
          <a:p>
            <a:r>
              <a:rPr lang="en-GB" b="1" dirty="0">
                <a:solidFill>
                  <a:schemeClr val="accent1">
                    <a:lumMod val="50000"/>
                  </a:schemeClr>
                </a:solidFill>
              </a:rPr>
              <a:t>Modernisation Theory: </a:t>
            </a:r>
            <a:r>
              <a:rPr lang="en-GB" sz="2800" b="1" dirty="0">
                <a:solidFill>
                  <a:schemeClr val="accent1">
                    <a:lumMod val="50000"/>
                  </a:schemeClr>
                </a:solidFill>
              </a:rPr>
              <a:t>popular in the 1950s-</a:t>
            </a:r>
          </a:p>
          <a:p>
            <a:pPr marL="0" indent="0">
              <a:buNone/>
            </a:pPr>
            <a:r>
              <a:rPr lang="en-GB" sz="2800" b="1" dirty="0">
                <a:solidFill>
                  <a:schemeClr val="accent1">
                    <a:lumMod val="50000"/>
                  </a:schemeClr>
                </a:solidFill>
              </a:rPr>
              <a:t>     mid-1960s</a:t>
            </a:r>
          </a:p>
          <a:p>
            <a:r>
              <a:rPr lang="en-GB" b="1" dirty="0">
                <a:solidFill>
                  <a:schemeClr val="accent1">
                    <a:lumMod val="50000"/>
                  </a:schemeClr>
                </a:solidFill>
              </a:rPr>
              <a:t>Structuralism and Dependency Theory: </a:t>
            </a:r>
            <a:r>
              <a:rPr lang="en-GB" sz="2800" b="1" dirty="0">
                <a:solidFill>
                  <a:schemeClr val="accent1">
                    <a:lumMod val="50000"/>
                  </a:schemeClr>
                </a:solidFill>
              </a:rPr>
              <a:t>mid-1960s-1970s</a:t>
            </a:r>
          </a:p>
          <a:p>
            <a:r>
              <a:rPr lang="en-GB" sz="3300" b="1" dirty="0">
                <a:solidFill>
                  <a:schemeClr val="accent1">
                    <a:lumMod val="50000"/>
                  </a:schemeClr>
                </a:solidFill>
              </a:rPr>
              <a:t>Basic Needs Theory</a:t>
            </a:r>
            <a:r>
              <a:rPr lang="en-GB" sz="2800" b="1" dirty="0">
                <a:solidFill>
                  <a:schemeClr val="accent1">
                    <a:lumMod val="50000"/>
                  </a:schemeClr>
                </a:solidFill>
              </a:rPr>
              <a:t>: 1970s</a:t>
            </a:r>
          </a:p>
          <a:p>
            <a:r>
              <a:rPr lang="en-GB" b="1" dirty="0">
                <a:solidFill>
                  <a:schemeClr val="accent1">
                    <a:lumMod val="50000"/>
                  </a:schemeClr>
                </a:solidFill>
              </a:rPr>
              <a:t>Neo-Classical Counter-Revolution/Neo-Liberalism/The Washington Consensus: </a:t>
            </a:r>
            <a:r>
              <a:rPr lang="en-GB" sz="2600" b="1" dirty="0">
                <a:solidFill>
                  <a:schemeClr val="accent1">
                    <a:lumMod val="50000"/>
                  </a:schemeClr>
                </a:solidFill>
              </a:rPr>
              <a:t>1980s-1990s</a:t>
            </a:r>
          </a:p>
          <a:p>
            <a:r>
              <a:rPr lang="en-GB" b="1" dirty="0">
                <a:solidFill>
                  <a:schemeClr val="accent1">
                    <a:lumMod val="50000"/>
                  </a:schemeClr>
                </a:solidFill>
              </a:rPr>
              <a:t>Human Development Theory: </a:t>
            </a:r>
            <a:r>
              <a:rPr lang="en-GB" sz="2600" b="1" dirty="0">
                <a:solidFill>
                  <a:schemeClr val="accent1">
                    <a:lumMod val="50000"/>
                  </a:schemeClr>
                </a:solidFill>
              </a:rPr>
              <a:t>1990s</a:t>
            </a:r>
          </a:p>
          <a:p>
            <a:r>
              <a:rPr lang="en-GB" b="1" dirty="0">
                <a:solidFill>
                  <a:schemeClr val="accent1">
                    <a:lumMod val="50000"/>
                  </a:schemeClr>
                </a:solidFill>
              </a:rPr>
              <a:t>Post-Development Theory: </a:t>
            </a:r>
            <a:r>
              <a:rPr lang="en-GB" sz="2600" b="1" dirty="0">
                <a:solidFill>
                  <a:schemeClr val="accent1">
                    <a:lumMod val="50000"/>
                  </a:schemeClr>
                </a:solidFill>
              </a:rPr>
              <a:t>2000s</a:t>
            </a:r>
          </a:p>
          <a:p>
            <a:r>
              <a:rPr lang="en-GB" b="1" dirty="0">
                <a:solidFill>
                  <a:schemeClr val="accent1">
                    <a:lumMod val="50000"/>
                  </a:schemeClr>
                </a:solidFill>
              </a:rPr>
              <a:t>Sustainable Development: </a:t>
            </a:r>
            <a:r>
              <a:rPr lang="en-GB" sz="2600" b="1" dirty="0">
                <a:solidFill>
                  <a:schemeClr val="accent1">
                    <a:lumMod val="50000"/>
                  </a:schemeClr>
                </a:solidFill>
              </a:rPr>
              <a:t>the latest thing?</a:t>
            </a:r>
          </a:p>
          <a:p>
            <a:pPr marL="0" indent="0">
              <a:buNone/>
            </a:pPr>
            <a:endParaRPr lang="en-GB" dirty="0"/>
          </a:p>
        </p:txBody>
      </p:sp>
    </p:spTree>
    <p:extLst>
      <p:ext uri="{BB962C8B-B14F-4D97-AF65-F5344CB8AC3E}">
        <p14:creationId xmlns:p14="http://schemas.microsoft.com/office/powerpoint/2010/main" val="3611144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State (and Civil Society)</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solidFill>
                  <a:schemeClr val="accent1">
                    <a:lumMod val="50000"/>
                  </a:schemeClr>
                </a:solidFill>
              </a:rPr>
              <a:t>What is “the State”?</a:t>
            </a:r>
          </a:p>
          <a:p>
            <a:pPr marL="0" indent="0">
              <a:buNone/>
            </a:pPr>
            <a:r>
              <a:rPr lang="en-GB" b="1" dirty="0">
                <a:solidFill>
                  <a:schemeClr val="accent1">
                    <a:lumMod val="50000"/>
                  </a:schemeClr>
                </a:solidFill>
              </a:rPr>
              <a:t>Different views</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The State:</a:t>
            </a:r>
          </a:p>
          <a:p>
            <a:r>
              <a:rPr lang="en-GB" b="1" dirty="0">
                <a:solidFill>
                  <a:schemeClr val="accent1">
                    <a:lumMod val="50000"/>
                  </a:schemeClr>
                </a:solidFill>
              </a:rPr>
              <a:t>Things a state must do </a:t>
            </a:r>
            <a:r>
              <a:rPr lang="en-GB" b="1" i="1" u="sng" dirty="0">
                <a:solidFill>
                  <a:schemeClr val="accent1">
                    <a:lumMod val="50000"/>
                  </a:schemeClr>
                </a:solidFill>
              </a:rPr>
              <a:t>to be </a:t>
            </a:r>
            <a:r>
              <a:rPr lang="en-GB" b="1" dirty="0">
                <a:solidFill>
                  <a:schemeClr val="accent1">
                    <a:lumMod val="50000"/>
                  </a:schemeClr>
                </a:solidFill>
              </a:rPr>
              <a:t>a state</a:t>
            </a:r>
          </a:p>
          <a:p>
            <a:r>
              <a:rPr lang="en-GB" b="1" dirty="0">
                <a:solidFill>
                  <a:schemeClr val="accent1">
                    <a:lumMod val="50000"/>
                  </a:schemeClr>
                </a:solidFill>
              </a:rPr>
              <a:t>Things a state can do </a:t>
            </a:r>
            <a:r>
              <a:rPr lang="en-GB" b="1" i="1" u="sng" dirty="0">
                <a:solidFill>
                  <a:schemeClr val="accent1">
                    <a:lumMod val="50000"/>
                  </a:schemeClr>
                </a:solidFill>
              </a:rPr>
              <a:t>because it is </a:t>
            </a:r>
            <a:r>
              <a:rPr lang="en-GB" b="1" dirty="0">
                <a:solidFill>
                  <a:schemeClr val="accent1">
                    <a:lumMod val="50000"/>
                  </a:schemeClr>
                </a:solidFill>
              </a:rPr>
              <a:t>a state</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Concepts:</a:t>
            </a:r>
          </a:p>
          <a:p>
            <a:pPr marL="0" indent="0">
              <a:buNone/>
            </a:pPr>
            <a:r>
              <a:rPr lang="en-GB" b="1" i="1" dirty="0">
                <a:solidFill>
                  <a:schemeClr val="accent1">
                    <a:lumMod val="50000"/>
                  </a:schemeClr>
                </a:solidFill>
              </a:rPr>
              <a:t>State</a:t>
            </a:r>
            <a:r>
              <a:rPr lang="en-GB" b="1" dirty="0">
                <a:solidFill>
                  <a:schemeClr val="accent1">
                    <a:lumMod val="50000"/>
                  </a:schemeClr>
                </a:solidFill>
              </a:rPr>
              <a:t> and </a:t>
            </a:r>
            <a:r>
              <a:rPr lang="en-GB" b="1" i="1" dirty="0">
                <a:solidFill>
                  <a:schemeClr val="accent1">
                    <a:lumMod val="50000"/>
                  </a:schemeClr>
                </a:solidFill>
              </a:rPr>
              <a:t>Nation</a:t>
            </a:r>
            <a:r>
              <a:rPr lang="en-GB" b="1" dirty="0">
                <a:solidFill>
                  <a:schemeClr val="accent1">
                    <a:lumMod val="50000"/>
                  </a:schemeClr>
                </a:solidFill>
              </a:rPr>
              <a:t>/</a:t>
            </a:r>
            <a:r>
              <a:rPr lang="en-GB" b="1" i="1" dirty="0">
                <a:solidFill>
                  <a:schemeClr val="accent1">
                    <a:lumMod val="50000"/>
                  </a:schemeClr>
                </a:solidFill>
              </a:rPr>
              <a:t>Nation State</a:t>
            </a:r>
          </a:p>
          <a:p>
            <a:pPr marL="0" indent="0">
              <a:buNone/>
            </a:pPr>
            <a:r>
              <a:rPr lang="en-GB" b="1" dirty="0">
                <a:solidFill>
                  <a:schemeClr val="accent1">
                    <a:lumMod val="50000"/>
                  </a:schemeClr>
                </a:solidFill>
              </a:rPr>
              <a:t>The State and </a:t>
            </a:r>
            <a:r>
              <a:rPr lang="en-GB" b="1" i="1" dirty="0">
                <a:solidFill>
                  <a:schemeClr val="accent1">
                    <a:lumMod val="50000"/>
                  </a:schemeClr>
                </a:solidFill>
              </a:rPr>
              <a:t>Civil Society</a:t>
            </a:r>
          </a:p>
          <a:p>
            <a:pPr marL="0" indent="0">
              <a:buNone/>
            </a:pPr>
            <a:endParaRPr lang="en-GB" dirty="0"/>
          </a:p>
        </p:txBody>
      </p:sp>
    </p:spTree>
    <p:extLst>
      <p:ext uri="{BB962C8B-B14F-4D97-AF65-F5344CB8AC3E}">
        <p14:creationId xmlns:p14="http://schemas.microsoft.com/office/powerpoint/2010/main" val="1093063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Civil Society</a:t>
            </a: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Components of Civil Society</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Civil society and democratic rights</a:t>
            </a:r>
          </a:p>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Civil rights vis-à-vis state power</a:t>
            </a:r>
          </a:p>
        </p:txBody>
      </p:sp>
    </p:spTree>
    <p:extLst>
      <p:ext uri="{BB962C8B-B14F-4D97-AF65-F5344CB8AC3E}">
        <p14:creationId xmlns:p14="http://schemas.microsoft.com/office/powerpoint/2010/main" val="698924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Case Studies</a:t>
            </a:r>
          </a:p>
        </p:txBody>
      </p:sp>
      <p:sp>
        <p:nvSpPr>
          <p:cNvPr id="3" name="Content Placeholder 2"/>
          <p:cNvSpPr>
            <a:spLocks noGrp="1"/>
          </p:cNvSpPr>
          <p:nvPr>
            <p:ph idx="1"/>
          </p:nvPr>
        </p:nvSpPr>
        <p:spPr/>
        <p:txBody>
          <a:bodyPr>
            <a:normAutofit fontScale="92500"/>
          </a:bodyPr>
          <a:lstStyle/>
          <a:p>
            <a:r>
              <a:rPr lang="en-GB" dirty="0">
                <a:solidFill>
                  <a:schemeClr val="accent1">
                    <a:lumMod val="50000"/>
                  </a:schemeClr>
                </a:solidFill>
              </a:rPr>
              <a:t>India/Pakistan/Bangladesh</a:t>
            </a:r>
          </a:p>
          <a:p>
            <a:r>
              <a:rPr lang="en-GB" dirty="0">
                <a:solidFill>
                  <a:schemeClr val="accent1">
                    <a:lumMod val="50000"/>
                  </a:schemeClr>
                </a:solidFill>
              </a:rPr>
              <a:t>Pakistan, Ghana and military rule</a:t>
            </a:r>
          </a:p>
          <a:p>
            <a:r>
              <a:rPr lang="en-GB" dirty="0">
                <a:solidFill>
                  <a:schemeClr val="accent1">
                    <a:lumMod val="50000"/>
                  </a:schemeClr>
                </a:solidFill>
              </a:rPr>
              <a:t>Impact of the Russian Revolution on the colonial world</a:t>
            </a:r>
          </a:p>
          <a:p>
            <a:r>
              <a:rPr lang="en-GB" dirty="0">
                <a:solidFill>
                  <a:schemeClr val="accent1">
                    <a:lumMod val="50000"/>
                  </a:schemeClr>
                </a:solidFill>
              </a:rPr>
              <a:t>Vietnam</a:t>
            </a:r>
          </a:p>
          <a:p>
            <a:r>
              <a:rPr lang="en-GB" dirty="0">
                <a:solidFill>
                  <a:schemeClr val="accent1">
                    <a:lumMod val="50000"/>
                  </a:schemeClr>
                </a:solidFill>
              </a:rPr>
              <a:t>The rise of China</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In week 1, we had also looked at Haiti, informal imperialism in Latin America, the scramble for Africa and Japan’s impact (1931-1945) on western Imperialism</a:t>
            </a:r>
          </a:p>
          <a:p>
            <a:endParaRPr lang="en-GB" dirty="0">
              <a:solidFill>
                <a:schemeClr val="accent1">
                  <a:lumMod val="50000"/>
                </a:schemeClr>
              </a:solidFill>
            </a:endParaRPr>
          </a:p>
        </p:txBody>
      </p:sp>
    </p:spTree>
    <p:extLst>
      <p:ext uri="{BB962C8B-B14F-4D97-AF65-F5344CB8AC3E}">
        <p14:creationId xmlns:p14="http://schemas.microsoft.com/office/powerpoint/2010/main" val="3057068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br>
              <a:rPr lang="en-GB" b="1" dirty="0">
                <a:solidFill>
                  <a:schemeClr val="accent1">
                    <a:lumMod val="50000"/>
                  </a:schemeClr>
                </a:solidFill>
              </a:rPr>
            </a:br>
            <a:br>
              <a:rPr lang="en-GB" b="1" dirty="0">
                <a:solidFill>
                  <a:schemeClr val="accent1">
                    <a:lumMod val="50000"/>
                  </a:schemeClr>
                </a:solidFill>
              </a:rPr>
            </a:br>
            <a:r>
              <a:rPr lang="en-GB" b="1" dirty="0">
                <a:solidFill>
                  <a:schemeClr val="accent1">
                    <a:lumMod val="50000"/>
                  </a:schemeClr>
                </a:solidFill>
                <a:latin typeface="+mn-lt"/>
              </a:rPr>
              <a:t>Problems of the 21st Century World Order </a:t>
            </a:r>
            <a:br>
              <a:rPr lang="en-GB" b="1" dirty="0">
                <a:solidFill>
                  <a:schemeClr val="accent1">
                    <a:lumMod val="50000"/>
                  </a:schemeClr>
                </a:solidFill>
                <a:latin typeface="+mn-lt"/>
              </a:rPr>
            </a:br>
            <a:br>
              <a:rPr lang="en-GB" dirty="0"/>
            </a:br>
            <a:endParaRPr lang="en-GB" dirty="0"/>
          </a:p>
        </p:txBody>
      </p:sp>
      <p:sp>
        <p:nvSpPr>
          <p:cNvPr id="3" name="Content Placeholder 2"/>
          <p:cNvSpPr>
            <a:spLocks noGrp="1"/>
          </p:cNvSpPr>
          <p:nvPr>
            <p:ph idx="1"/>
          </p:nvPr>
        </p:nvSpPr>
        <p:spPr/>
        <p:txBody>
          <a:bodyPr/>
          <a:lstStyle/>
          <a:p>
            <a:r>
              <a:rPr lang="en-GB" dirty="0">
                <a:solidFill>
                  <a:schemeClr val="accent1">
                    <a:lumMod val="50000"/>
                  </a:schemeClr>
                </a:solidFill>
              </a:rPr>
              <a:t>Unipolar or multipolar world?</a:t>
            </a:r>
          </a:p>
          <a:p>
            <a:r>
              <a:rPr lang="en-GB" dirty="0">
                <a:solidFill>
                  <a:schemeClr val="accent1">
                    <a:lumMod val="50000"/>
                  </a:schemeClr>
                </a:solidFill>
              </a:rPr>
              <a:t>The role and effectiveness of the UN</a:t>
            </a:r>
          </a:p>
          <a:p>
            <a:r>
              <a:rPr lang="en-GB" dirty="0">
                <a:solidFill>
                  <a:schemeClr val="accent1">
                    <a:lumMod val="50000"/>
                  </a:schemeClr>
                </a:solidFill>
              </a:rPr>
              <a:t>China’s growing influence in the developing world</a:t>
            </a:r>
          </a:p>
        </p:txBody>
      </p:sp>
    </p:spTree>
    <p:extLst>
      <p:ext uri="{BB962C8B-B14F-4D97-AF65-F5344CB8AC3E}">
        <p14:creationId xmlns:p14="http://schemas.microsoft.com/office/powerpoint/2010/main" val="387497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world of today: a key text</a:t>
            </a:r>
          </a:p>
        </p:txBody>
      </p:sp>
      <p:sp>
        <p:nvSpPr>
          <p:cNvPr id="3" name="Content Placeholder 2"/>
          <p:cNvSpPr>
            <a:spLocks noGrp="1"/>
          </p:cNvSpPr>
          <p:nvPr>
            <p:ph idx="1"/>
          </p:nvPr>
        </p:nvSpPr>
        <p:spPr>
          <a:xfrm>
            <a:off x="628650" y="1411941"/>
            <a:ext cx="7886700" cy="4765022"/>
          </a:xfrm>
        </p:spPr>
        <p:txBody>
          <a:bodyPr>
            <a:normAutofit/>
          </a:bodyPr>
          <a:lstStyle/>
          <a:p>
            <a:pPr marL="0" indent="0">
              <a:buNone/>
            </a:pPr>
            <a:r>
              <a:rPr lang="en-GB" sz="2200" b="1" dirty="0">
                <a:solidFill>
                  <a:schemeClr val="accent1">
                    <a:lumMod val="50000"/>
                  </a:schemeClr>
                </a:solidFill>
              </a:rPr>
              <a:t>Capitalist colonialism has rendered our understanding of the world </a:t>
            </a:r>
            <a:r>
              <a:rPr lang="en-GB" sz="2200" b="1" i="1" dirty="0">
                <a:solidFill>
                  <a:schemeClr val="accent1">
                    <a:lumMod val="50000"/>
                  </a:schemeClr>
                </a:solidFill>
              </a:rPr>
              <a:t>Eurocentric</a:t>
            </a:r>
            <a:r>
              <a:rPr lang="en-GB" sz="2200" b="1" dirty="0">
                <a:solidFill>
                  <a:schemeClr val="accent1">
                    <a:lumMod val="50000"/>
                  </a:schemeClr>
                </a:solidFill>
              </a:rPr>
              <a:t>, and we are unable to think outside the categories and concepts that emerged in post-Columbian Europe…It is only through the relentless focus on the world historical experience of capitalist colonialism…that we can begin to understand and reverse its effects and embark on </a:t>
            </a:r>
            <a:r>
              <a:rPr lang="en-GB" sz="2200" b="1" i="1" dirty="0">
                <a:solidFill>
                  <a:schemeClr val="accent1">
                    <a:lumMod val="50000"/>
                  </a:schemeClr>
                </a:solidFill>
              </a:rPr>
              <a:t>human development</a:t>
            </a:r>
            <a:r>
              <a:rPr lang="en-GB" sz="2200" b="1" dirty="0">
                <a:solidFill>
                  <a:schemeClr val="accent1">
                    <a:lumMod val="50000"/>
                  </a:schemeClr>
                </a:solidFill>
              </a:rPr>
              <a:t>. </a:t>
            </a:r>
          </a:p>
          <a:p>
            <a:pPr marL="0" indent="0">
              <a:buNone/>
            </a:pPr>
            <a:r>
              <a:rPr lang="en-GB" sz="2200" b="1" dirty="0">
                <a:solidFill>
                  <a:schemeClr val="accent1">
                    <a:lumMod val="50000"/>
                  </a:schemeClr>
                </a:solidFill>
              </a:rPr>
              <a:t>Such human development must...also be an act of </a:t>
            </a:r>
            <a:r>
              <a:rPr lang="en-GB" sz="2200" b="1" i="1" dirty="0">
                <a:solidFill>
                  <a:schemeClr val="accent1">
                    <a:lumMod val="50000"/>
                  </a:schemeClr>
                </a:solidFill>
              </a:rPr>
              <a:t>profound decolonization </a:t>
            </a:r>
            <a:r>
              <a:rPr lang="en-GB" sz="2200" b="1" dirty="0">
                <a:solidFill>
                  <a:schemeClr val="accent1">
                    <a:lumMod val="50000"/>
                  </a:schemeClr>
                </a:solidFill>
              </a:rPr>
              <a:t>that tries to reverse the political, social, economic, and cultural domination of the rest by the West. </a:t>
            </a:r>
          </a:p>
          <a:p>
            <a:pPr marL="0" indent="0">
              <a:buNone/>
            </a:pPr>
            <a:endParaRPr lang="en-GB" sz="2200" i="1" dirty="0">
              <a:solidFill>
                <a:schemeClr val="accent1">
                  <a:lumMod val="50000"/>
                </a:schemeClr>
              </a:solidFill>
            </a:endParaRPr>
          </a:p>
          <a:p>
            <a:pPr marL="0" indent="0">
              <a:buNone/>
            </a:pPr>
            <a:r>
              <a:rPr lang="en-GB" sz="2200" i="1" dirty="0">
                <a:solidFill>
                  <a:schemeClr val="accent1">
                    <a:lumMod val="50000"/>
                  </a:schemeClr>
                </a:solidFill>
              </a:rPr>
              <a:t>[Continued over…]</a:t>
            </a:r>
            <a:endParaRPr lang="en-GB" i="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37456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8224" y="797511"/>
            <a:ext cx="7705164" cy="5509200"/>
          </a:xfrm>
          <a:prstGeom prst="rect">
            <a:avLst/>
          </a:prstGeom>
        </p:spPr>
        <p:txBody>
          <a:bodyPr wrap="square">
            <a:spAutoFit/>
          </a:bodyPr>
          <a:lstStyle/>
          <a:p>
            <a:r>
              <a:rPr lang="en-GB" sz="2200" b="1" dirty="0">
                <a:solidFill>
                  <a:schemeClr val="accent1">
                    <a:lumMod val="50000"/>
                  </a:schemeClr>
                </a:solidFill>
              </a:rPr>
              <a:t>The underdevelopment approach emphasizes the role of the third world in the making of Europe. The latter would not be what it is without the material, social, intellectual, and cultural interactions with the colonial world over the past few centuries. </a:t>
            </a:r>
            <a:r>
              <a:rPr lang="en-GB" sz="2200" b="1" i="1" dirty="0">
                <a:solidFill>
                  <a:schemeClr val="accent1">
                    <a:lumMod val="50000"/>
                  </a:schemeClr>
                </a:solidFill>
              </a:rPr>
              <a:t>Thus the West and the third world are seen as mutually constitutive entities that have emerged with their distinct characteristics due to their interaction</a:t>
            </a:r>
            <a:r>
              <a:rPr lang="en-GB" sz="2200" b="1" dirty="0">
                <a:solidFill>
                  <a:schemeClr val="accent1">
                    <a:lumMod val="50000"/>
                  </a:schemeClr>
                </a:solidFill>
              </a:rPr>
              <a:t>. The idea that one of them (the West) is the source of modernity and that the other (the third world) has to learn how to modernize itself through imitation is fundamentally flawed for this reason. </a:t>
            </a:r>
          </a:p>
          <a:p>
            <a:endParaRPr lang="en-GB" sz="2000" b="1" dirty="0">
              <a:solidFill>
                <a:schemeClr val="accent1">
                  <a:lumMod val="50000"/>
                </a:schemeClr>
              </a:solidFill>
            </a:endParaRPr>
          </a:p>
          <a:p>
            <a:endParaRPr lang="en-GB" sz="1600" b="1" dirty="0">
              <a:solidFill>
                <a:schemeClr val="accent1">
                  <a:lumMod val="50000"/>
                </a:schemeClr>
              </a:solidFill>
            </a:endParaRPr>
          </a:p>
          <a:p>
            <a:r>
              <a:rPr lang="en-GB" sz="1600" dirty="0">
                <a:solidFill>
                  <a:schemeClr val="accent1">
                    <a:lumMod val="50000"/>
                  </a:schemeClr>
                </a:solidFill>
              </a:rPr>
              <a:t>Krishna, S. 2009. Globalization and </a:t>
            </a:r>
            <a:r>
              <a:rPr lang="en-GB" sz="1600" dirty="0" err="1">
                <a:solidFill>
                  <a:schemeClr val="accent1">
                    <a:lumMod val="50000"/>
                  </a:schemeClr>
                </a:solidFill>
              </a:rPr>
              <a:t>Postcolonialism</a:t>
            </a:r>
            <a:r>
              <a:rPr lang="en-GB" sz="1600" dirty="0">
                <a:solidFill>
                  <a:schemeClr val="accent1">
                    <a:lumMod val="50000"/>
                  </a:schemeClr>
                </a:solidFill>
              </a:rPr>
              <a:t>. Lanham MD: Rowman and Littlefield (Ch. 1, p.29-30) (My emphasis)</a:t>
            </a:r>
            <a:endParaRPr lang="en-GB" dirty="0">
              <a:solidFill>
                <a:schemeClr val="accent1">
                  <a:lumMod val="50000"/>
                </a:schemeClr>
              </a:solidFill>
            </a:endParaRPr>
          </a:p>
          <a:p>
            <a:endParaRPr lang="en-GB" b="1" i="1" dirty="0">
              <a:solidFill>
                <a:schemeClr val="accent1">
                  <a:lumMod val="50000"/>
                </a:schemeClr>
              </a:solidFill>
            </a:endParaRPr>
          </a:p>
          <a:p>
            <a:endParaRPr lang="en-GB" b="1" i="1" dirty="0">
              <a:solidFill>
                <a:schemeClr val="accent1">
                  <a:lumMod val="50000"/>
                </a:schemeClr>
              </a:solidFill>
            </a:endParaRPr>
          </a:p>
          <a:p>
            <a:r>
              <a:rPr lang="en-GB" sz="2800" b="1" i="1" u="sng" dirty="0">
                <a:solidFill>
                  <a:schemeClr val="accent1">
                    <a:lumMod val="50000"/>
                  </a:schemeClr>
                </a:solidFill>
              </a:rPr>
              <a:t>In that sense</a:t>
            </a:r>
            <a:r>
              <a:rPr lang="en-GB" sz="2800" b="1" u="sng" dirty="0">
                <a:solidFill>
                  <a:schemeClr val="accent1">
                    <a:lumMod val="50000"/>
                  </a:schemeClr>
                </a:solidFill>
              </a:rPr>
              <a:t>, we all live in a postcolonial world</a:t>
            </a:r>
          </a:p>
        </p:txBody>
      </p:sp>
    </p:spTree>
    <p:extLst>
      <p:ext uri="{BB962C8B-B14F-4D97-AF65-F5344CB8AC3E}">
        <p14:creationId xmlns:p14="http://schemas.microsoft.com/office/powerpoint/2010/main" val="14863904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TotalTime>
  <Words>810</Words>
  <Application>Microsoft Office PowerPoint</Application>
  <PresentationFormat>On-screen Show (4:3)</PresentationFormat>
  <Paragraphs>131</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HPAN5022/6022 Post-Colonial States and Civil Society Review and Conclusions</vt:lpstr>
      <vt:lpstr>Module Structure (as set out on the Moodle Page)</vt:lpstr>
      <vt:lpstr>  Part 1: Colonialism and its legacies The world of today: 190+ nations </vt:lpstr>
      <vt:lpstr>Rich and Poor Countries Introducing the UNDP’s Human Development Index (HDI) UNDP Map published 2014</vt:lpstr>
      <vt:lpstr>Rich and Poor Countries What is the “Third World”? A reflection of Cold War political rivalries?</vt:lpstr>
      <vt:lpstr>The Early Medieval World c. 820 CE</vt:lpstr>
      <vt:lpstr>The Rise of Europe * The Expansion of European Trade * Colonialism and Imperialism   1492</vt:lpstr>
      <vt:lpstr>Colonialism and Imperialism</vt:lpstr>
      <vt:lpstr>The demographics of colonialism – slaving and genocides</vt:lpstr>
      <vt:lpstr>The triangular trade</vt:lpstr>
      <vt:lpstr>The world of today (recap…)</vt:lpstr>
      <vt:lpstr>Counter-vailing narratives - Colonial resistance and revolt</vt:lpstr>
      <vt:lpstr>   Colonial revolts in the Age of Revolution Two very different narratives: USA and Haiti 1. Britain’s American Colonies 1776-1783 </vt:lpstr>
      <vt:lpstr>2. Slave Revolt in San Domingo 1796-1801     Toussaint L’Ouverture and Haitian Independence</vt:lpstr>
      <vt:lpstr>Liberation and De-Colonisation</vt:lpstr>
      <vt:lpstr>                       Britain’s “White Dominions”        The establishment of the Irish Free State in 1921 and the Statute of Westminster in 1931 set pathways and precedents for colonial freedom. NB The Government of India was also represented in the Imperial War Cabinet during WW1 but was not included in the Statute of Westminster arrangements.  </vt:lpstr>
      <vt:lpstr> De-Colonisation after 1945 </vt:lpstr>
      <vt:lpstr>Indian Independence (and partition) in 1947</vt:lpstr>
      <vt:lpstr>Post-war liberation struggles</vt:lpstr>
      <vt:lpstr> Post-Colonial Imperialism? “Informal” Imperialism? The Post-Imperial World Order?</vt:lpstr>
      <vt:lpstr>Theories of “Development” in the post-colonial epoch</vt:lpstr>
      <vt:lpstr>The State (and Civil Society)</vt:lpstr>
      <vt:lpstr>Civil Society</vt:lpstr>
      <vt:lpstr>Case Studies</vt:lpstr>
      <vt:lpstr>  Problems of the 21st Century World Order   </vt:lpstr>
      <vt:lpstr>The world of today: a key text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HPAN5022/6022 Post-Colonial States and Civil Society Review and Conclusions</dc:title>
  <dc:creator>Andy Bevan</dc:creator>
  <cp:lastModifiedBy>Andy Bevan</cp:lastModifiedBy>
  <cp:revision>11</cp:revision>
  <dcterms:created xsi:type="dcterms:W3CDTF">2018-11-13T12:39:20Z</dcterms:created>
  <dcterms:modified xsi:type="dcterms:W3CDTF">2021-02-18T12:07:39Z</dcterms:modified>
</cp:coreProperties>
</file>