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9" r:id="rId1"/>
  </p:sldMasterIdLst>
  <p:notesMasterIdLst>
    <p:notesMasterId r:id="rId13"/>
  </p:notesMasterIdLst>
  <p:sldIdLst>
    <p:sldId id="256" r:id="rId2"/>
    <p:sldId id="257" r:id="rId3"/>
    <p:sldId id="265" r:id="rId4"/>
    <p:sldId id="258" r:id="rId5"/>
    <p:sldId id="259" r:id="rId6"/>
    <p:sldId id="260" r:id="rId7"/>
    <p:sldId id="266" r:id="rId8"/>
    <p:sldId id="261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29" autoAdjust="0"/>
    <p:restoredTop sz="27255" autoAdjust="0"/>
  </p:normalViewPr>
  <p:slideViewPr>
    <p:cSldViewPr snapToGrid="0">
      <p:cViewPr varScale="1">
        <p:scale>
          <a:sx n="18" d="100"/>
          <a:sy n="18" d="100"/>
        </p:scale>
        <p:origin x="269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56D165-F0EE-4B75-AA06-526E1EBA5CF9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8CCFAC-6C81-4772-8C2A-1EA6381055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90840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8CCFAC-6C81-4772-8C2A-1EA6381055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6255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8CCFAC-6C81-4772-8C2A-1EA63810557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46693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8CCFAC-6C81-4772-8C2A-1EA63810557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6914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8CCFAC-6C81-4772-8C2A-1EA63810557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881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8CCFAC-6C81-4772-8C2A-1EA63810557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57617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58CCFAC-6C81-4772-8C2A-1EA63810557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7228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8CCFAC-6C81-4772-8C2A-1EA63810557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28561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C998A-F9EB-483B-893D-3B6B7F0C7AC4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3EE0A-9944-4E9C-8E78-29FFBC11AF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2531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C998A-F9EB-483B-893D-3B6B7F0C7AC4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3EE0A-9944-4E9C-8E78-29FFBC11AF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5024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C998A-F9EB-483B-893D-3B6B7F0C7AC4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3EE0A-9944-4E9C-8E78-29FFBC11AF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0576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C998A-F9EB-483B-893D-3B6B7F0C7AC4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3EE0A-9944-4E9C-8E78-29FFBC11AF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577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C998A-F9EB-483B-893D-3B6B7F0C7AC4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3EE0A-9944-4E9C-8E78-29FFBC11AF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6089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C998A-F9EB-483B-893D-3B6B7F0C7AC4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3EE0A-9944-4E9C-8E78-29FFBC11AF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8187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C998A-F9EB-483B-893D-3B6B7F0C7AC4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3EE0A-9944-4E9C-8E78-29FFBC11AF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930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C998A-F9EB-483B-893D-3B6B7F0C7AC4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3EE0A-9944-4E9C-8E78-29FFBC11AF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56788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C998A-F9EB-483B-893D-3B6B7F0C7AC4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3EE0A-9944-4E9C-8E78-29FFBC11AF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3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C998A-F9EB-483B-893D-3B6B7F0C7AC4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3EE0A-9944-4E9C-8E78-29FFBC11AF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97012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C998A-F9EB-483B-893D-3B6B7F0C7AC4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E3EE0A-9944-4E9C-8E78-29FFBC11AF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4741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6C998A-F9EB-483B-893D-3B6B7F0C7AC4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E3EE0A-9944-4E9C-8E78-29FFBC11AF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19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E3367-709D-563E-6879-4D90709A0E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8271" y="757757"/>
            <a:ext cx="6815669" cy="1515533"/>
          </a:xfrm>
        </p:spPr>
        <p:txBody>
          <a:bodyPr>
            <a:normAutofit fontScale="90000"/>
          </a:bodyPr>
          <a:lstStyle/>
          <a:p>
            <a:r>
              <a:rPr lang="en-US" sz="4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Importance of Employee Engagement in Hotel Industry</a:t>
            </a:r>
            <a:br>
              <a:rPr lang="en-US" sz="40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96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FA7126-6C6C-8316-FD96-6404B312F8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05521" y="1406259"/>
            <a:ext cx="5418427" cy="4886285"/>
          </a:xfrm>
        </p:spPr>
        <p:txBody>
          <a:bodyPr>
            <a:normAutofit fontScale="92500" lnSpcReduction="20000"/>
          </a:bodyPr>
          <a:lstStyle/>
          <a:p>
            <a:r>
              <a:rPr lang="en-US" sz="2000" dirty="0"/>
              <a:t>SHERATON SKYLINE</a:t>
            </a:r>
          </a:p>
          <a:p>
            <a:endParaRPr lang="en-US" sz="2000" dirty="0"/>
          </a:p>
          <a:p>
            <a:pPr marL="0" marR="0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Student’s name :</a:t>
            </a:r>
          </a:p>
          <a:p>
            <a:pPr marL="0" marR="0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Alexandru Lucian Calin</a:t>
            </a:r>
            <a:endParaRPr lang="en-US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Student’s ID Number 2121885</a:t>
            </a:r>
          </a:p>
          <a:p>
            <a:pPr marL="0" marR="0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Course:</a:t>
            </a:r>
            <a:endParaRPr lang="en-US" sz="2000" b="1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Operating Hotel Facilities (BMIH4006)</a:t>
            </a:r>
          </a:p>
          <a:p>
            <a:pPr marL="0" marR="0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6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Lecturer:</a:t>
            </a:r>
          </a:p>
          <a:p>
            <a:pPr marL="0" marR="0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000" dirty="0"/>
              <a:t>Tristan Hawkins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175" y="1703672"/>
            <a:ext cx="7796464" cy="4886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4274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1BEE8-0AC6-9B5A-402C-7627600D69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Introduction</a:t>
            </a:r>
            <a:b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9AE1D0-E998-45B2-80A3-995D614FA0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55032"/>
            <a:ext cx="10515600" cy="5553776"/>
          </a:xfrm>
        </p:spPr>
        <p:txBody>
          <a:bodyPr numCol="2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Engagement is when an individual is fully invested in a particular thing, such as an activity or work. It is a feeling of investment and dedication that calls for active participation and participation from both sides. 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In the modern era, the hotel business is becoming more intricate due to rising rivalry, greater demands on profitability, and great expectations from clients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 employee who is emotionally invested in a company and its objectives is said to be engaged. Their motives go well beyond receiving a paycheck each month because they believe in the work they are performing.</a:t>
            </a:r>
          </a:p>
          <a:p>
            <a:pPr marL="0" indent="0">
              <a:lnSpc>
                <a:spcPct val="150000"/>
              </a:lnSpc>
              <a:buNone/>
            </a:pP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6016" t="5813" r="6535" b="6471"/>
          <a:stretch/>
        </p:blipFill>
        <p:spPr>
          <a:xfrm>
            <a:off x="6906928" y="1434165"/>
            <a:ext cx="4951396" cy="4494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08442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1BEE8-0AC6-9B5A-402C-7627600D69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Engagement model</a:t>
            </a:r>
            <a:endParaRPr lang="en-US" sz="8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9AE1D0-E998-45B2-80A3-995D614FA0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6412"/>
            <a:ext cx="10515600" cy="5481587"/>
          </a:xfrm>
        </p:spPr>
        <p:txBody>
          <a:bodyPr numCol="2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Positive employee engagement is crucial to the hotel industry's success because it raises the quality of service to guests, encourages staff retention, and strengthens bottom lines.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 theoretical engagement model is a comprehensive, multi-dimensional framework describing the dynamic relationship between employees and work. 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An example of an engagement model is the </a:t>
            </a: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</a:rPr>
              <a:t>Khan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model, which highlighted the physical, cognitive, and emotional qualities as the three main components of employee engagement.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9044" y="1578544"/>
            <a:ext cx="6002955" cy="39644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79099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6034A-1D62-DF28-D794-9128C37D52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Importance of employee engagement</a:t>
            </a:r>
            <a:b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6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7C8A3-C042-60B0-F2E4-C640DD95A8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2026"/>
            <a:ext cx="10515600" cy="5500466"/>
          </a:xfrm>
        </p:spPr>
        <p:txBody>
          <a:bodyPr numCol="2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</a:rPr>
              <a:t>I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 can help to foster a positive work environment and motivate employees to reach their full potential 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(Govender, and </a:t>
            </a:r>
            <a:r>
              <a:rPr lang="en-US" sz="18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Bussin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2020 pp.10)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Improved customer relations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</a:rPr>
              <a:t>I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mproved operational efficiency and increased profitability for the hotel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(Lemon, and </a:t>
            </a:r>
            <a:r>
              <a:rPr lang="en-US" sz="18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Boman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, 2022, p.102232)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Reduced staff turnover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Improved customer relations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1447" y="1761954"/>
            <a:ext cx="4114800" cy="3903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49769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664C5-7581-E93C-9C5E-1558EBA344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D1A4F-312C-C98B-9016-94C49E4C61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3415"/>
            <a:ext cx="10515600" cy="5260206"/>
          </a:xfrm>
        </p:spPr>
        <p:txBody>
          <a:bodyPr numCol="2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</a:rPr>
              <a:t>E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mployee engagement can lead to increased employee productivity and lower staff turnover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Employee engagement can also lead to improved team dynamics and better collaboration.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</a:rPr>
              <a:t>B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etter problem-solving, increased innovation, and improved morale.</a:t>
            </a:r>
          </a:p>
          <a:p>
            <a:pPr>
              <a:lnSpc>
                <a:spcPct val="150000"/>
              </a:lnSpc>
            </a:pPr>
            <a:r>
              <a:rPr lang="en-US" sz="2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Engaged employees also tend to be more proactive in their roles and take on more responsibility, which can help to improve the overall quality of service provided to guests.</a:t>
            </a:r>
            <a:endParaRPr lang="en-US" sz="1800" dirty="0"/>
          </a:p>
          <a:p>
            <a:pPr marL="0" indent="0">
              <a:lnSpc>
                <a:spcPct val="150000"/>
              </a:lnSpc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486" y="1453415"/>
            <a:ext cx="6037514" cy="4798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34635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BE71F-39A1-E931-8393-707DBB5CD7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Who should ensure engagement in employees</a:t>
            </a:r>
            <a:b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5D2D46-D858-A1A5-0EEC-D8A88DED35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92702"/>
            <a:ext cx="10515600" cy="510017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 Sheraton skyline, which has more customers like crew and families, ensures the employees are engaged.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responsibility of fostering enthusiastic participation among hotel staff rests squarely on the shoulders of the industry's managers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(Book. Gatling, and Kim, 2019 pp.369)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Managers should work to foster an atmosphere that encourages participation from workers. This entails creating a pleasant workplace, equipping workers with the resources they need, and outlining precise objectives and standards for their work. 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must become familiar with a burnout in the workplace before taking any action.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31654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Sheraton skyline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000" dirty="0"/>
              <a:t>To maintain the "family" atmosphere of work at the hotel, the hotel hires staff based on attitude rather than skills, trains them, </a:t>
            </a:r>
          </a:p>
          <a:p>
            <a:pPr>
              <a:lnSpc>
                <a:spcPct val="100000"/>
              </a:lnSpc>
            </a:pPr>
            <a:r>
              <a:rPr lang="en-US" sz="2000" dirty="0"/>
              <a:t>uses 360-degree feedback to determine their growth priorities, communicates with them in a creative way, and implements a variety of incentive programs.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3878" y="3638348"/>
            <a:ext cx="6718033" cy="2791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4549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74CD4-592F-D63A-261E-C4D884C21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How employee engagement can be achieved</a:t>
            </a:r>
            <a:b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6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041207-E3D7-C691-BEB6-5B59D4500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45406"/>
            <a:ext cx="10515600" cy="5712594"/>
          </a:xfrm>
        </p:spPr>
        <p:txBody>
          <a:bodyPr numCol="2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800" dirty="0"/>
              <a:t>Provide regular feedback and praise- Among highly engaged workers, 43%, feedback is given at least once each week, compared to only 18% of disengaged employees.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Enable career development</a:t>
            </a:r>
          </a:p>
          <a:p>
            <a:pPr>
              <a:lnSpc>
                <a:spcPct val="100000"/>
              </a:lnSpc>
            </a:pPr>
            <a:r>
              <a:rPr lang="en-US" sz="1800" dirty="0"/>
              <a:t>Focus on direct managerial relationships- Up to 70% of the variance in team engagement can be attributed to the importance of good working relationships between employees and their managers.</a:t>
            </a: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sense of ownership over their work. 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reating a sense of team spirit and camaraderie among their employees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US" sz="18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Karumuri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2016, pp.125)</a:t>
            </a: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en-US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0542" y="1145406"/>
            <a:ext cx="6041457" cy="373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56206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065B6-1CF0-6E71-F4A8-733A8A21DD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</a:t>
            </a:r>
            <a:br>
              <a:rPr lang="en-US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4ABB5-B58A-CBB7-6EE2-A13F08876B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 summary, Employee engagement is essential for any hotel, as it can help to create a positive work environment and motivate employees to reach their full potential. 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By implementing the strategies outlined above, hotels can ensure that their employees are fully engaged, leading to increased customer satisfaction, improved operational efficiency, and profitability. 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Hotels that invest in engaging their employees can expect improved customer service, increased employee productivity, lower staff turnover, better team dynamics, and improved financial performance.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07009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CCE8F-0248-B15A-6CCC-32B2EE9D73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23924-4E7A-FB84-C306-FB0729123B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457200" marR="0" indent="-457200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Book, L., Gatling, A. and Kim, J., 2019. The effects of leadership satisfaction on employee engagement, loyalty, and retention in the hospitality industry. </a:t>
            </a:r>
            <a:r>
              <a:rPr lang="en-US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Human Resources in Hospitality &amp; Tourism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18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(3), pp.368-393.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Cattermole, G., 2018. Creating an employee engagement strategy for millennials. </a:t>
            </a:r>
            <a:r>
              <a:rPr lang="en-US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Strategic HR Review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Govender, M. and </a:t>
            </a:r>
            <a:r>
              <a:rPr lang="en-US" sz="18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Bussin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M.H., 2020. Performance management and employee engagement: A South African perspective. </a:t>
            </a:r>
            <a:r>
              <a:rPr lang="en-US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SA Journal of Human Resource Management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18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pp.1-19.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Gürlek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 and Tuna, M., 2019. Corporate social responsibility and work engagement: Evidence from the hotel industry. </a:t>
            </a:r>
            <a:r>
              <a:rPr lang="en-US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Tourism Management Perspectives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31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pp.195-208.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>
              <a:lnSpc>
                <a:spcPct val="20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Karumuri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V., 2016. Employee engagement: Hotel industry. </a:t>
            </a:r>
            <a:r>
              <a:rPr lang="en-US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SCMS Journal of Indian management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13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(3), pp.120-128.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1475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CCE8F-0248-B15A-6CCC-32B2EE9D73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C23924-4E7A-FB84-C306-FB0729123B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434905"/>
            <a:ext cx="8915400" cy="4476317"/>
          </a:xfrm>
        </p:spPr>
        <p:txBody>
          <a:bodyPr>
            <a:normAutofit fontScale="85000" lnSpcReduction="10000"/>
          </a:bodyPr>
          <a:lstStyle/>
          <a:p>
            <a:pPr marL="457200" marR="0" indent="-457200">
              <a:lnSpc>
                <a:spcPct val="17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Lee, J.Y., Rocco, T.S. and Shuck, B., 2020. What is a resource: Toward a taxonomy of resources for employee engagement. </a:t>
            </a:r>
            <a:r>
              <a:rPr lang="en-US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Human Resource Development Review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19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(1), pp.5-38.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>
              <a:lnSpc>
                <a:spcPct val="17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Lemon, L.L. and </a:t>
            </a:r>
            <a:r>
              <a:rPr lang="en-US" sz="18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Boman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C.D., 2022. Ethics of care in action: Overview of holistic framework with application to employee engagement. </a:t>
            </a:r>
            <a:r>
              <a:rPr lang="en-US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Public Relations Review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48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(4), p.102232.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>
              <a:lnSpc>
                <a:spcPct val="17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Motyka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B., 2018. Employee engagement and performance: a systematic literature review. </a:t>
            </a:r>
            <a:r>
              <a:rPr lang="en-US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Management and Economics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US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54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(3), pp.227-244.</a:t>
            </a:r>
          </a:p>
          <a:p>
            <a:pPr marL="457200" marR="0" indent="-457200">
              <a:lnSpc>
                <a:spcPct val="17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Park, S., Johnson, K.R. and Chaudhuri, S., 2019. Promoting work engagement in the hotel sector: review and analysis. </a:t>
            </a:r>
            <a:r>
              <a:rPr lang="en-US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Management Research Review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indent="-457200">
              <a:lnSpc>
                <a:spcPct val="17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Rawat, P.A. and Dadas, A.B., 2019. A study of employee engagement models to build new business approaches. </a:t>
            </a:r>
            <a:r>
              <a:rPr lang="en-US" sz="180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Neville Wadia Institute of Management Studies &amp; Research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7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74094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123</TotalTime>
  <Words>1061</Words>
  <Application>Microsoft Office PowerPoint</Application>
  <PresentationFormat>Widescreen</PresentationFormat>
  <Paragraphs>66</Paragraphs>
  <Slides>11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Office Theme</vt:lpstr>
      <vt:lpstr>Importance of Employee Engagement in Hotel Industry </vt:lpstr>
      <vt:lpstr>Introduction </vt:lpstr>
      <vt:lpstr>Engagement model</vt:lpstr>
      <vt:lpstr>Importance of employee engagement </vt:lpstr>
      <vt:lpstr>CONT:</vt:lpstr>
      <vt:lpstr>Who should ensure engagement in employees </vt:lpstr>
      <vt:lpstr>Sheraton skyline</vt:lpstr>
      <vt:lpstr>How employee engagement can be achieved </vt:lpstr>
      <vt:lpstr>Conclusion 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Importance of Employee Engagement in Hotel Industry</dc:title>
  <dc:creator>ADMIN</dc:creator>
  <cp:lastModifiedBy>Alexandru Calin (2121885)</cp:lastModifiedBy>
  <cp:revision>45</cp:revision>
  <dcterms:created xsi:type="dcterms:W3CDTF">2022-11-30T21:55:42Z</dcterms:created>
  <dcterms:modified xsi:type="dcterms:W3CDTF">2022-12-04T11:37:14Z</dcterms:modified>
</cp:coreProperties>
</file>