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handoutMasterIdLst>
    <p:handoutMasterId r:id="rId16"/>
  </p:handoutMasterIdLst>
  <p:sldIdLst>
    <p:sldId id="256" r:id="rId3"/>
    <p:sldId id="258" r:id="rId4"/>
    <p:sldId id="261" r:id="rId5"/>
    <p:sldId id="259" r:id="rId6"/>
    <p:sldId id="263" r:id="rId7"/>
    <p:sldId id="260" r:id="rId8"/>
    <p:sldId id="257" r:id="rId9"/>
    <p:sldId id="262" r:id="rId10"/>
    <p:sldId id="264" r:id="rId11"/>
    <p:sldId id="265" r:id="rId12"/>
    <p:sldId id="266" r:id="rId13"/>
    <p:sldId id="267"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AAF"/>
    <a:srgbClr val="4754D5"/>
    <a:srgbClr val="5C73E7"/>
    <a:srgbClr val="3238AA"/>
    <a:srgbClr val="4957D1"/>
    <a:srgbClr val="677AE8"/>
    <a:srgbClr val="8199F1"/>
    <a:srgbClr val="F66218"/>
    <a:srgbClr val="9DCAAD"/>
    <a:srgbClr val="FFFE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p:scale>
          <a:sx n="71" d="100"/>
          <a:sy n="71" d="100"/>
        </p:scale>
        <p:origin x="696" y="168"/>
      </p:cViewPr>
      <p:guideLst>
        <p:guide orient="horz" pos="2160"/>
        <p:guide pos="3840"/>
      </p:guideLst>
    </p:cSldViewPr>
  </p:slideViewPr>
  <p:notesTextViewPr>
    <p:cViewPr>
      <p:scale>
        <a:sx n="1" d="1"/>
        <a:sy n="1" d="1"/>
      </p:scale>
      <p:origin x="0" y="0"/>
    </p:cViewPr>
  </p:notesTextViewPr>
  <p:sorterViewPr>
    <p:cViewPr>
      <p:scale>
        <a:sx n="73" d="100"/>
        <a:sy n="73"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handoutMaster" Target="handoutMasters/handoutMaster1.xml"/><Relationship Id="rId15" Type="http://schemas.openxmlformats.org/officeDocument/2006/relationships/notesMaster" Target="notesMasters/notesMaster1.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标题 1"/>
          <p:cNvSpPr>
            <a:spLocks noGrp="1"/>
          </p:cNvSpPr>
          <p:nvPr>
            <p:ph type="ctrTitle"/>
          </p:nvPr>
        </p:nvSpPr>
        <p:spPr>
          <a:xfrm>
            <a:off x="1511300" y="1503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2273300" y="3932238"/>
            <a:ext cx="7632700" cy="1655762"/>
          </a:xfrm>
        </p:spPr>
        <p:txBody>
          <a:bodyPr>
            <a:normAutofit/>
          </a:bodyPr>
          <a:lstStyle>
            <a:lvl1pPr marL="0" indent="0" algn="ctr">
              <a:buNone/>
              <a:defRPr sz="1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399E137E-057F-490F-90A2-B87AB8FB8F6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3DF6400-144F-4930-A314-33A28FA73F82}"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399E137E-057F-490F-90A2-B87AB8FB8F6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3DF6400-144F-4930-A314-33A28FA73F82}"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2" name="标题 1"/>
          <p:cNvSpPr>
            <a:spLocks noGrp="1"/>
          </p:cNvSpPr>
          <p:nvPr>
            <p:ph type="title"/>
          </p:nvPr>
        </p:nvSpPr>
        <p:spPr>
          <a:xfrm>
            <a:off x="839788" y="663164"/>
            <a:ext cx="10539558" cy="2852737"/>
          </a:xfrm>
        </p:spPr>
        <p:txBody>
          <a:bodyPr anchor="b"/>
          <a:lstStyle>
            <a:lvl1pPr algn="l">
              <a:defRPr sz="6000">
                <a:solidFill>
                  <a:schemeClr val="bg1"/>
                </a:solidFill>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9" y="3542889"/>
            <a:ext cx="10539558" cy="1500187"/>
          </a:xfrm>
        </p:spPr>
        <p:txBody>
          <a:bodyPr>
            <a:normAutofit/>
          </a:bodyPr>
          <a:lstStyle>
            <a:lvl1pPr marL="0" indent="0" algn="l">
              <a:buNone/>
              <a:defRPr sz="1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399E137E-057F-490F-90A2-B87AB8FB8F6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F3DF6400-144F-4930-A314-33A28FA73F82}"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lgn="ctr">
              <a:defRPr>
                <a:solidFill>
                  <a:schemeClr val="bg1"/>
                </a:solidFill>
                <a:latin typeface="+mj-lt"/>
              </a:defRPr>
            </a:lvl1p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399E137E-057F-490F-90A2-B87AB8FB8F60}"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F3DF6400-144F-4930-A314-33A28FA73F82}"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99E137E-057F-490F-90A2-B87AB8FB8F6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F3DF6400-144F-4930-A314-33A28FA73F82}"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7" Type="http://schemas.openxmlformats.org/officeDocument/2006/relationships/theme" Target="../theme/theme1.xml"/><Relationship Id="rId6" Type="http://schemas.openxmlformats.org/officeDocument/2006/relationships/image" Target="../media/image2.jpeg"/><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6">
            <a:lum/>
          </a:blip>
          <a:srcRect/>
          <a:stretch>
            <a:fillRect t="-4000" b="-4000"/>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smtClean="0"/>
              <a:t>单击此处编辑母版标题样式</a:t>
            </a:r>
            <a:endParaRPr lang="zh-CN" altLang="en-US" dirty="0"/>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9E137E-057F-490F-90A2-B87AB8FB8F60}"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DF6400-144F-4930-A314-33A28FA73F82}"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image" Target="../media/image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lstStyle/>
          <a:p>
            <a:r>
              <a:rPr lang="en-GB" sz="7200" dirty="0">
                <a:effectLst/>
                <a:latin typeface="Arial" panose="020B0604020202020204" pitchFamily="34" charset="0"/>
                <a:ea typeface="Calibri" panose="020F0502020204030204" charset="0"/>
                <a:cs typeface="Vrinda" panose="020B0502040204020203" pitchFamily="34" charset="0"/>
                <a:sym typeface="+mn-ea"/>
              </a:rPr>
              <a:t>BMIH4006 Operating Hotel Facilities</a:t>
            </a:r>
            <a:r>
              <a:rPr lang="en-US" sz="7200" dirty="0">
                <a:effectLst/>
                <a:sym typeface="+mn-ea"/>
              </a:rPr>
              <a:t> </a:t>
            </a:r>
            <a:endParaRPr lang="zh-CN" altLang="en-US" sz="7200" dirty="0">
              <a:solidFill>
                <a:schemeClr val="bg1"/>
              </a:solidFill>
            </a:endParaRPr>
          </a:p>
        </p:txBody>
      </p:sp>
      <p:sp>
        <p:nvSpPr>
          <p:cNvPr id="3" name="副标题 2"/>
          <p:cNvSpPr>
            <a:spLocks noGrp="1"/>
          </p:cNvSpPr>
          <p:nvPr>
            <p:ph type="subTitle" idx="1"/>
          </p:nvPr>
        </p:nvSpPr>
        <p:spPr>
          <a:xfrm>
            <a:off x="2971800" y="4322763"/>
            <a:ext cx="6286500" cy="1655762"/>
          </a:xfrm>
        </p:spPr>
        <p:txBody>
          <a:bodyPr/>
          <a:lstStyle/>
          <a:p>
            <a:endParaRPr lang="zh-CN" altLang="en-US" dirty="0">
              <a:solidFill>
                <a:srgbClr val="FFFEC6"/>
              </a:solidFill>
            </a:endParaRPr>
          </a:p>
          <a:p>
            <a:pPr algn="ctr">
              <a:lnSpc>
                <a:spcPct val="150000"/>
              </a:lnSpc>
              <a:spcAft>
                <a:spcPts val="1000"/>
              </a:spcAft>
            </a:pPr>
            <a:r>
              <a:rPr lang="en-GB" dirty="0">
                <a:effectLst/>
                <a:latin typeface="Arial" panose="020B0604020202020204" pitchFamily="34" charset="0"/>
                <a:ea typeface="Calibri" panose="020F0502020204030204" charset="0"/>
                <a:cs typeface="Vrinda" panose="020B0502040204020203" pitchFamily="34" charset="0"/>
                <a:sym typeface="+mn-ea"/>
              </a:rPr>
              <a:t>Student Name: </a:t>
            </a:r>
            <a:r>
              <a:rPr lang="en-GB" dirty="0" err="1">
                <a:effectLst/>
                <a:latin typeface="Arial" panose="020B0604020202020204" pitchFamily="34" charset="0"/>
                <a:ea typeface="Calibri" panose="020F0502020204030204" charset="0"/>
                <a:cs typeface="Vrinda" panose="020B0502040204020203" pitchFamily="34" charset="0"/>
                <a:sym typeface="+mn-ea"/>
              </a:rPr>
              <a:t>Ipsita</a:t>
            </a:r>
            <a:r>
              <a:rPr lang="en-GB" dirty="0">
                <a:effectLst/>
                <a:latin typeface="Arial" panose="020B0604020202020204" pitchFamily="34" charset="0"/>
                <a:ea typeface="Calibri" panose="020F0502020204030204" charset="0"/>
                <a:cs typeface="Vrinda" panose="020B0502040204020203" pitchFamily="34" charset="0"/>
                <a:sym typeface="+mn-ea"/>
              </a:rPr>
              <a:t> Patra</a:t>
            </a:r>
            <a:endParaRPr lang="en-US" dirty="0">
              <a:effectLst/>
              <a:latin typeface="Arial" panose="020B0604020202020204" pitchFamily="34" charset="0"/>
              <a:ea typeface="Calibri" panose="020F0502020204030204" charset="0"/>
              <a:cs typeface="Vrinda" panose="020B0502040204020203" pitchFamily="34" charset="0"/>
            </a:endParaRPr>
          </a:p>
          <a:p>
            <a:pPr algn="ctr">
              <a:lnSpc>
                <a:spcPct val="150000"/>
              </a:lnSpc>
              <a:spcAft>
                <a:spcPts val="1000"/>
              </a:spcAft>
            </a:pPr>
            <a:r>
              <a:rPr lang="en-GB" dirty="0">
                <a:effectLst/>
                <a:latin typeface="Arial" panose="020B0604020202020204" pitchFamily="34" charset="0"/>
                <a:ea typeface="Calibri" panose="020F0502020204030204" charset="0"/>
                <a:cs typeface="Vrinda" panose="020B0502040204020203" pitchFamily="34" charset="0"/>
                <a:sym typeface="+mn-ea"/>
              </a:rPr>
              <a:t>Student ID: 2231297</a:t>
            </a:r>
            <a:endParaRPr lang="zh-CN" altLang="en-US" dirty="0">
              <a:solidFill>
                <a:srgbClr val="FFFEC6"/>
              </a:solidFill>
            </a:endParaRPr>
          </a:p>
        </p:txBody>
      </p:sp>
      <p:cxnSp>
        <p:nvCxnSpPr>
          <p:cNvPr id="5" name="直接连接符 4"/>
          <p:cNvCxnSpPr/>
          <p:nvPr/>
        </p:nvCxnSpPr>
        <p:spPr>
          <a:xfrm>
            <a:off x="2489200" y="3771900"/>
            <a:ext cx="7213600" cy="0"/>
          </a:xfrm>
          <a:prstGeom prst="line">
            <a:avLst/>
          </a:prstGeom>
          <a:ln w="3175">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1943100" y="349885"/>
            <a:ext cx="9410700" cy="864870"/>
          </a:xfrm>
        </p:spPr>
        <p:txBody>
          <a:bodyPr/>
          <a:lstStyle/>
          <a:p>
            <a:r>
              <a:rPr lang="en-US" dirty="0">
                <a:sym typeface="+mn-ea"/>
              </a:rPr>
              <a:t>Table of contents</a:t>
            </a:r>
            <a:endParaRPr lang="zh-CN" altLang="en-US" dirty="0"/>
          </a:p>
        </p:txBody>
      </p:sp>
      <p:cxnSp>
        <p:nvCxnSpPr>
          <p:cNvPr id="7" name="直接连接符 6"/>
          <p:cNvCxnSpPr/>
          <p:nvPr/>
        </p:nvCxnSpPr>
        <p:spPr>
          <a:xfrm flipH="1">
            <a:off x="4811729" y="2368331"/>
            <a:ext cx="294109" cy="637073"/>
          </a:xfrm>
          <a:prstGeom prst="line">
            <a:avLst/>
          </a:prstGeom>
          <a:ln>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flipH="1">
            <a:off x="4971921" y="2265981"/>
            <a:ext cx="294109" cy="637073"/>
          </a:xfrm>
          <a:prstGeom prst="line">
            <a:avLst/>
          </a:prstGeom>
          <a:ln>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flipH="1">
            <a:off x="4749126" y="3492541"/>
            <a:ext cx="294109" cy="637073"/>
          </a:xfrm>
          <a:prstGeom prst="line">
            <a:avLst/>
          </a:prstGeom>
          <a:ln>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flipH="1">
            <a:off x="4924558" y="3390191"/>
            <a:ext cx="294109" cy="637073"/>
          </a:xfrm>
          <a:prstGeom prst="line">
            <a:avLst/>
          </a:prstGeom>
          <a:ln>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H="1">
            <a:off x="4811729" y="4730604"/>
            <a:ext cx="294109" cy="637073"/>
          </a:xfrm>
          <a:prstGeom prst="line">
            <a:avLst/>
          </a:prstGeom>
          <a:ln>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sp>
        <p:nvSpPr>
          <p:cNvPr id="21" name="矩形 20"/>
          <p:cNvSpPr/>
          <p:nvPr/>
        </p:nvSpPr>
        <p:spPr>
          <a:xfrm>
            <a:off x="5359113" y="4767960"/>
            <a:ext cx="309880" cy="521970"/>
          </a:xfrm>
          <a:prstGeom prst="rect">
            <a:avLst/>
          </a:prstGeom>
        </p:spPr>
        <p:txBody>
          <a:bodyPr wrap="none">
            <a:spAutoFit/>
          </a:bodyPr>
          <a:lstStyle/>
          <a:p>
            <a:endParaRPr lang="zh-CN" altLang="en-US" sz="2800" dirty="0">
              <a:latin typeface="+mj-lt"/>
            </a:endParaRPr>
          </a:p>
        </p:txBody>
      </p:sp>
      <p:cxnSp>
        <p:nvCxnSpPr>
          <p:cNvPr id="22" name="直接连接符 21"/>
          <p:cNvCxnSpPr/>
          <p:nvPr/>
        </p:nvCxnSpPr>
        <p:spPr>
          <a:xfrm flipH="1">
            <a:off x="4971921" y="4628254"/>
            <a:ext cx="294109" cy="637073"/>
          </a:xfrm>
          <a:prstGeom prst="line">
            <a:avLst/>
          </a:prstGeom>
          <a:ln>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sp>
        <p:nvSpPr>
          <p:cNvPr id="2" name="Text Box 1"/>
          <p:cNvSpPr txBox="1"/>
          <p:nvPr/>
        </p:nvSpPr>
        <p:spPr>
          <a:xfrm>
            <a:off x="1374140" y="1525270"/>
            <a:ext cx="5881370" cy="5542280"/>
          </a:xfrm>
          <a:prstGeom prst="rect">
            <a:avLst/>
          </a:prstGeom>
          <a:noFill/>
        </p:spPr>
        <p:txBody>
          <a:bodyPr wrap="square" rtlCol="0">
            <a:noAutofit/>
          </a:bodyPr>
          <a:p>
            <a:pPr algn="just">
              <a:lnSpc>
                <a:spcPct val="150000"/>
              </a:lnSpc>
              <a:spcBef>
                <a:spcPts val="1200"/>
              </a:spcBef>
            </a:pPr>
            <a:r>
              <a:rPr lang="en-GB"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*Introduction</a:t>
            </a:r>
            <a:endPar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*Working Safely in Housekeeping</a:t>
            </a:r>
            <a:endPar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*Sorting Linen - Housekeeping</a:t>
            </a:r>
            <a:endPar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*Housekeeping and Trolley Set Up</a:t>
            </a:r>
            <a:endPar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*Room Types - Housekeeping</a:t>
            </a:r>
            <a:endPar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*Vacuum Maintenance - Housekeeping</a:t>
            </a:r>
            <a:endPar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*Lost Property - Housekeeping</a:t>
            </a:r>
            <a:endPar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*Conclusion</a:t>
            </a:r>
            <a:endPar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alt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a:t>
            </a:r>
            <a:r>
              <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sym typeface="+mn-ea"/>
              </a:rPr>
              <a:t>References</a:t>
            </a:r>
            <a:endParaRPr lang="en-US"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endParaRPr lang="en-GB" altLang="en-US"/>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6616035" y="4915769"/>
            <a:ext cx="4217293" cy="306705"/>
          </a:xfrm>
          <a:prstGeom prst="rect">
            <a:avLst/>
          </a:prstGeom>
        </p:spPr>
        <p:txBody>
          <a:bodyPr wrap="square">
            <a:spAutoFit/>
          </a:bodyPr>
          <a:lstStyle/>
          <a:p>
            <a:r>
              <a:rPr lang="zh-CN" altLang="en-US" sz="1400" dirty="0">
                <a:solidFill>
                  <a:schemeClr val="bg1"/>
                </a:solidFill>
              </a:rPr>
              <a:t> </a:t>
            </a:r>
            <a:endParaRPr lang="zh-CN" altLang="en-US" sz="1400" dirty="0">
              <a:solidFill>
                <a:schemeClr val="bg1"/>
              </a:solidFill>
            </a:endParaRPr>
          </a:p>
        </p:txBody>
      </p:sp>
      <p:sp>
        <p:nvSpPr>
          <p:cNvPr id="15" name="矩形 14"/>
          <p:cNvSpPr/>
          <p:nvPr/>
        </p:nvSpPr>
        <p:spPr>
          <a:xfrm>
            <a:off x="6616035" y="2269931"/>
            <a:ext cx="4466493" cy="306705"/>
          </a:xfrm>
          <a:prstGeom prst="rect">
            <a:avLst/>
          </a:prstGeom>
        </p:spPr>
        <p:txBody>
          <a:bodyPr wrap="square">
            <a:spAutoFit/>
          </a:bodyPr>
          <a:lstStyle/>
          <a:p>
            <a:r>
              <a:rPr lang="zh-CN" altLang="en-US" sz="1400" dirty="0" smtClean="0">
                <a:solidFill>
                  <a:schemeClr val="bg1"/>
                </a:solidFill>
                <a:latin typeface="+mj-lt"/>
              </a:rPr>
              <a:t> </a:t>
            </a:r>
            <a:endParaRPr lang="zh-CN" altLang="en-US" sz="1400" dirty="0">
              <a:latin typeface="+mj-lt"/>
            </a:endParaRPr>
          </a:p>
        </p:txBody>
      </p:sp>
      <p:sp>
        <p:nvSpPr>
          <p:cNvPr id="6" name="Text Box 5"/>
          <p:cNvSpPr txBox="1"/>
          <p:nvPr/>
        </p:nvSpPr>
        <p:spPr>
          <a:xfrm>
            <a:off x="1510665" y="728980"/>
            <a:ext cx="4909820" cy="812165"/>
          </a:xfrm>
          <a:prstGeom prst="rect">
            <a:avLst/>
          </a:prstGeom>
          <a:noFill/>
        </p:spPr>
        <p:txBody>
          <a:bodyPr wrap="square" rtlCol="0">
            <a:noAutofit/>
          </a:bodyPr>
          <a:p>
            <a:r>
              <a:rPr lang="en-US" sz="2000" dirty="0">
                <a:sym typeface="+mn-ea"/>
              </a:rPr>
              <a:t>Introduction</a:t>
            </a:r>
            <a:endParaRPr lang="en-US" altLang="en-US" sz="2000" dirty="0">
              <a:sym typeface="+mn-ea"/>
            </a:endParaRPr>
          </a:p>
        </p:txBody>
      </p:sp>
      <p:sp>
        <p:nvSpPr>
          <p:cNvPr id="7" name="Text Box 6"/>
          <p:cNvSpPr txBox="1"/>
          <p:nvPr/>
        </p:nvSpPr>
        <p:spPr>
          <a:xfrm>
            <a:off x="701040" y="1593850"/>
            <a:ext cx="5848985" cy="3415030"/>
          </a:xfrm>
          <a:prstGeom prst="rect">
            <a:avLst/>
          </a:prstGeom>
          <a:noFill/>
        </p:spPr>
        <p:txBody>
          <a:bodyPr wrap="square" rtlCol="0" anchor="t">
            <a:spAutoFit/>
          </a:bodyPr>
          <a:p>
            <a:r>
              <a:rPr lang="en-GB" dirty="0">
                <a:effectLst/>
                <a:latin typeface="Arial" panose="020B0604020202020204" pitchFamily="34" charset="0"/>
                <a:ea typeface="Calibri" panose="020F0502020204030204" charset="0"/>
                <a:cs typeface="Vrinda" panose="020B0502040204020203" pitchFamily="34" charset="0"/>
                <a:sym typeface="+mn-ea"/>
              </a:rPr>
              <a:t>*We place a significant priority on our competence, devotion to your safety, and upholding the highest standards. </a:t>
            </a:r>
            <a:endParaRPr lang="en-GB" sz="1800" dirty="0">
              <a:effectLst/>
              <a:latin typeface="Arial" panose="020B0604020202020204" pitchFamily="34" charset="0"/>
              <a:ea typeface="Calibri" panose="020F0502020204030204" charset="0"/>
              <a:cs typeface="Vrinda" panose="020B0502040204020203" pitchFamily="34" charset="0"/>
            </a:endParaRPr>
          </a:p>
          <a:p>
            <a:r>
              <a:rPr lang="en-GB" dirty="0">
                <a:effectLst/>
                <a:latin typeface="Arial" panose="020B0604020202020204" pitchFamily="34" charset="0"/>
                <a:ea typeface="Calibri" panose="020F0502020204030204" charset="0"/>
                <a:cs typeface="Vrinda" panose="020B0502040204020203" pitchFamily="34" charset="0"/>
                <a:sym typeface="+mn-ea"/>
              </a:rPr>
              <a:t>*We wil</a:t>
            </a:r>
            <a:r>
              <a:rPr lang="en-GB" dirty="0">
                <a:effectLst/>
                <a:latin typeface="Arial" panose="020B0604020202020204" pitchFamily="34" charset="0"/>
                <a:ea typeface="Calibri" panose="020F0502020204030204" charset="0"/>
                <a:cs typeface="Vrinda" panose="020B0502040204020203" pitchFamily="34" charset="0"/>
                <a:sym typeface="+mn-ea"/>
              </a:rPr>
              <a:t>information </a:t>
            </a:r>
            <a:r>
              <a:rPr lang="en-GB" dirty="0">
                <a:effectLst/>
                <a:latin typeface="Arial" panose="020B0604020202020204" pitchFamily="34" charset="0"/>
                <a:ea typeface="Calibri" panose="020F0502020204030204" charset="0"/>
                <a:cs typeface="Vrinda" panose="020B0502040204020203" pitchFamily="34" charset="0"/>
                <a:sym typeface="+mn-ea"/>
              </a:rPr>
              <a:t>l provide you with the and abilities required to succeed in housekeeping throughout this course series. </a:t>
            </a:r>
            <a:endParaRPr lang="en-GB" sz="1800" dirty="0">
              <a:effectLst/>
              <a:latin typeface="Arial" panose="020B0604020202020204" pitchFamily="34" charset="0"/>
              <a:ea typeface="Calibri" panose="020F0502020204030204" charset="0"/>
              <a:cs typeface="Vrinda" panose="020B0502040204020203" pitchFamily="34" charset="0"/>
            </a:endParaRPr>
          </a:p>
          <a:p>
            <a:r>
              <a:rPr lang="en-GB" dirty="0">
                <a:effectLst/>
                <a:latin typeface="Arial" panose="020B0604020202020204" pitchFamily="34" charset="0"/>
                <a:ea typeface="Calibri" panose="020F0502020204030204" charset="0"/>
                <a:cs typeface="Vrinda" panose="020B0502040204020203" pitchFamily="34" charset="0"/>
                <a:sym typeface="+mn-ea"/>
              </a:rPr>
              <a:t>*You will acquire knowledge that adds to the outstanding experience we provide at Ibis Nottingham Centre, from safety protocols and room classifications to the careful maintenance of necessary equipment like vacuum cleaners.</a:t>
            </a:r>
            <a:endParaRPr lang="en-US" sz="1800" dirty="0">
              <a:effectLst/>
              <a:latin typeface="Arial" panose="020B0604020202020204" pitchFamily="34" charset="0"/>
              <a:ea typeface="Calibri" panose="020F0502020204030204" charset="0"/>
              <a:cs typeface="Vrinda" panose="020B0502040204020203" pitchFamily="34" charset="0"/>
            </a:endParaRPr>
          </a:p>
          <a:p>
            <a:endParaRPr lang="en-US" altLang="en-US" sz="1800" dirty="0">
              <a:effectLst/>
              <a:latin typeface="Arial" panose="020B0604020202020204" pitchFamily="34" charset="0"/>
              <a:ea typeface="Calibri" panose="020F0502020204030204" charset="0"/>
              <a:cs typeface="Vrinda" panose="020B0502040204020203" pitchFamily="34" charset="0"/>
            </a:endParaRPr>
          </a:p>
        </p:txBody>
      </p:sp>
      <p:pic>
        <p:nvPicPr>
          <p:cNvPr id="1026" name="Picture 2" descr="Image result for housekeepin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417675" y="1070061"/>
            <a:ext cx="2664836" cy="253148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矩形 36"/>
          <p:cNvSpPr/>
          <p:nvPr/>
        </p:nvSpPr>
        <p:spPr>
          <a:xfrm>
            <a:off x="3846830" y="2784475"/>
            <a:ext cx="5998210" cy="3064510"/>
          </a:xfrm>
          <a:prstGeom prst="rect">
            <a:avLst/>
          </a:prstGeom>
        </p:spPr>
        <p:txBody>
          <a:bodyPr wrap="square">
            <a:noAutofit/>
          </a:bodyPr>
          <a:lstStyle/>
          <a:p>
            <a:r>
              <a:rPr lang="zh-CN" altLang="en-US" sz="1400" dirty="0" smtClean="0">
                <a:solidFill>
                  <a:schemeClr val="bg1"/>
                </a:solidFill>
              </a:rPr>
              <a:t> </a:t>
            </a:r>
            <a:endParaRPr lang="zh-CN" altLang="en-US" sz="1400" dirty="0">
              <a:solidFill>
                <a:schemeClr val="bg1"/>
              </a:solidFill>
            </a:endParaRPr>
          </a:p>
        </p:txBody>
      </p:sp>
      <p:sp>
        <p:nvSpPr>
          <p:cNvPr id="3" name="Text Box 2"/>
          <p:cNvSpPr txBox="1"/>
          <p:nvPr/>
        </p:nvSpPr>
        <p:spPr>
          <a:xfrm>
            <a:off x="2595880" y="1573530"/>
            <a:ext cx="7893050" cy="1517650"/>
          </a:xfrm>
          <a:prstGeom prst="rect">
            <a:avLst/>
          </a:prstGeom>
          <a:noFill/>
        </p:spPr>
        <p:txBody>
          <a:bodyPr wrap="square" rtlCol="0">
            <a:noAutofit/>
          </a:bodyPr>
          <a:p>
            <a:r>
              <a:rPr lang="en-GB" sz="3200" b="1" kern="0" dirty="0">
                <a:solidFill>
                  <a:srgbClr val="FF0000"/>
                </a:solidFill>
                <a:effectLst/>
                <a:latin typeface="Arial" panose="020B0604020202020204" pitchFamily="34" charset="0"/>
                <a:ea typeface="Times New Roman" panose="02020603050405020304" pitchFamily="18" charset="0"/>
                <a:cs typeface="Vrinda" panose="020B0502040204020203" pitchFamily="34" charset="0"/>
                <a:sym typeface="+mn-ea"/>
              </a:rPr>
              <a:t>Working Safely in Housekeeping</a:t>
            </a:r>
            <a:endParaRPr lang="en-US" sz="3200" dirty="0">
              <a:solidFill>
                <a:srgbClr val="FF0000"/>
              </a:solidFill>
            </a:endParaRPr>
          </a:p>
          <a:p>
            <a:endParaRPr lang="en-US" altLang="en-US" sz="3200" dirty="0">
              <a:solidFill>
                <a:srgbClr val="FF0000"/>
              </a:solidFill>
            </a:endParaRPr>
          </a:p>
        </p:txBody>
      </p:sp>
      <p:sp>
        <p:nvSpPr>
          <p:cNvPr id="4" name="Text Box 3"/>
          <p:cNvSpPr txBox="1"/>
          <p:nvPr/>
        </p:nvSpPr>
        <p:spPr>
          <a:xfrm>
            <a:off x="3724910" y="1031875"/>
            <a:ext cx="4064000" cy="1395730"/>
          </a:xfrm>
          <a:prstGeom prst="rect">
            <a:avLst/>
          </a:prstGeom>
          <a:noFill/>
        </p:spPr>
        <p:txBody>
          <a:bodyPr wrap="square" rtlCol="0">
            <a:noAutofit/>
          </a:bodyPr>
          <a:p>
            <a:endParaRPr lang="en-GB" altLang="en-US"/>
          </a:p>
        </p:txBody>
      </p:sp>
      <p:sp>
        <p:nvSpPr>
          <p:cNvPr id="10" name="Text Box 9"/>
          <p:cNvSpPr txBox="1"/>
          <p:nvPr/>
        </p:nvSpPr>
        <p:spPr>
          <a:xfrm>
            <a:off x="669925" y="2491105"/>
            <a:ext cx="7287260" cy="3651250"/>
          </a:xfrm>
          <a:prstGeom prst="rect">
            <a:avLst/>
          </a:prstGeom>
          <a:noFill/>
        </p:spPr>
        <p:txBody>
          <a:bodyPr wrap="square" rtlCol="0">
            <a:spAutoFit/>
          </a:bodyPr>
          <a:p>
            <a:pPr algn="just">
              <a:lnSpc>
                <a:spcPct val="150000"/>
              </a:lnSpc>
              <a:spcAft>
                <a:spcPts val="1000"/>
              </a:spcAft>
            </a:pPr>
            <a:r>
              <a:rPr lang="en-GB" dirty="0">
                <a:effectLst/>
                <a:latin typeface="Vrinda" panose="020B0502040204020203" pitchFamily="34" charset="0"/>
                <a:ea typeface="Calibri" panose="020F0502020204030204" charset="0"/>
                <a:cs typeface="Vrinda" panose="020B0502040204020203" pitchFamily="34" charset="0"/>
                <a:sym typeface="+mn-ea"/>
              </a:rPr>
              <a:t>*</a:t>
            </a:r>
            <a:r>
              <a:rPr lang="en-GB" dirty="0">
                <a:effectLst/>
                <a:highlight>
                  <a:srgbClr val="FFFF00"/>
                </a:highlight>
                <a:latin typeface="Vrinda" panose="020B0502040204020203" pitchFamily="34" charset="0"/>
                <a:ea typeface="Calibri" panose="020F0502020204030204" charset="0"/>
                <a:cs typeface="Vrinda" panose="020B0502040204020203" pitchFamily="34" charset="0"/>
                <a:sym typeface="+mn-ea"/>
              </a:rPr>
              <a:t>Prioritize safety and well-being</a:t>
            </a:r>
            <a:endParaRPr lang="en-US" dirty="0">
              <a:effectLst/>
              <a:highlight>
                <a:srgbClr val="FFFF0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effectLst/>
                <a:highlight>
                  <a:srgbClr val="FFFF00"/>
                </a:highlight>
                <a:latin typeface="Vrinda" panose="020B0502040204020203" pitchFamily="34" charset="0"/>
                <a:ea typeface="Calibri" panose="020F0502020204030204" charset="0"/>
                <a:cs typeface="Vrinda" panose="020B0502040204020203" pitchFamily="34" charset="0"/>
                <a:sym typeface="+mn-ea"/>
              </a:rPr>
              <a:t>*General safety procedures, use of cleaning agents, equipment handling</a:t>
            </a:r>
            <a:endParaRPr lang="en-US" dirty="0">
              <a:effectLst/>
              <a:highlight>
                <a:srgbClr val="FFFF0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highlight>
                  <a:srgbClr val="FFFF00"/>
                </a:highlight>
                <a:latin typeface="Vrinda" panose="020B0502040204020203" pitchFamily="34" charset="0"/>
                <a:cs typeface="Vrinda" panose="020B0502040204020203" pitchFamily="34" charset="0"/>
                <a:sym typeface="+mn-ea"/>
              </a:rPr>
              <a:t>*Importance of following safety protocols for achievement (</a:t>
            </a:r>
            <a:r>
              <a:rPr lang="en-GB" dirty="0" err="1">
                <a:highlight>
                  <a:srgbClr val="FFFF00"/>
                </a:highlight>
                <a:latin typeface="Vrinda" panose="020B0502040204020203" pitchFamily="34" charset="0"/>
                <a:cs typeface="Vrinda" panose="020B0502040204020203" pitchFamily="34" charset="0"/>
                <a:sym typeface="+mn-ea"/>
              </a:rPr>
              <a:t>Boella</a:t>
            </a:r>
            <a:r>
              <a:rPr lang="en-GB" dirty="0">
                <a:highlight>
                  <a:srgbClr val="FFFF00"/>
                </a:highlight>
                <a:latin typeface="Vrinda" panose="020B0502040204020203" pitchFamily="34" charset="0"/>
                <a:cs typeface="Vrinda" panose="020B0502040204020203" pitchFamily="34" charset="0"/>
                <a:sym typeface="+mn-ea"/>
              </a:rPr>
              <a:t> and Goss-Turner, 2020).</a:t>
            </a:r>
            <a:endParaRPr lang="en-US" dirty="0">
              <a:highlight>
                <a:srgbClr val="FFFF00"/>
              </a:highlight>
              <a:latin typeface="Vrinda" panose="020B0502040204020203" pitchFamily="34" charset="0"/>
              <a:cs typeface="Vrinda" panose="020B0502040204020203" pitchFamily="34" charset="0"/>
            </a:endParaRPr>
          </a:p>
          <a:p>
            <a:pPr algn="just">
              <a:lnSpc>
                <a:spcPct val="150000"/>
              </a:lnSpc>
              <a:spcAft>
                <a:spcPts val="1000"/>
              </a:spcAft>
            </a:pPr>
            <a:r>
              <a:rPr lang="en-GB" dirty="0">
                <a:effectLst/>
                <a:highlight>
                  <a:srgbClr val="FFFF00"/>
                </a:highlight>
                <a:latin typeface="Vrinda" panose="020B0502040204020203" pitchFamily="34" charset="0"/>
                <a:ea typeface="Calibri" panose="020F0502020204030204" charset="0"/>
                <a:cs typeface="Vrinda" panose="020B0502040204020203" pitchFamily="34" charset="0"/>
                <a:sym typeface="+mn-ea"/>
              </a:rPr>
              <a:t>*Quick demonstration of safe work procedures</a:t>
            </a:r>
            <a:endParaRPr lang="en-US" dirty="0">
              <a:effectLst/>
              <a:highlight>
                <a:srgbClr val="FFFF00"/>
              </a:highlight>
              <a:latin typeface="Vrinda" panose="020B0502040204020203" pitchFamily="34" charset="0"/>
              <a:ea typeface="Calibri" panose="020F0502020204030204" charset="0"/>
              <a:cs typeface="Vrinda" panose="020B0502040204020203" pitchFamily="34" charset="0"/>
            </a:endParaRPr>
          </a:p>
          <a:p>
            <a:r>
              <a:rPr lang="en-GB" dirty="0">
                <a:effectLst/>
                <a:highlight>
                  <a:srgbClr val="FFFF00"/>
                </a:highlight>
                <a:latin typeface="Vrinda" panose="020B0502040204020203" pitchFamily="34" charset="0"/>
                <a:ea typeface="Calibri" panose="020F0502020204030204" charset="0"/>
                <a:sym typeface="+mn-ea"/>
              </a:rPr>
              <a:t>Practical abilities for tasks with confidence</a:t>
            </a:r>
            <a:r>
              <a:rPr lang="en-US" dirty="0">
                <a:effectLst/>
                <a:highlight>
                  <a:srgbClr val="FFFF00"/>
                </a:highlight>
                <a:sym typeface="+mn-ea"/>
              </a:rPr>
              <a:t> </a:t>
            </a:r>
            <a:endParaRPr lang="en-US" dirty="0">
              <a:highlight>
                <a:srgbClr val="FFFF00"/>
              </a:highlight>
            </a:endParaRPr>
          </a:p>
          <a:p>
            <a:endParaRPr lang="en-US" altLang="en-US" dirty="0">
              <a:highlight>
                <a:srgbClr val="FFFF00"/>
              </a:highlight>
            </a:endParaRPr>
          </a:p>
        </p:txBody>
      </p:sp>
      <p:sp>
        <p:nvSpPr>
          <p:cNvPr id="12" name="Text Box 11"/>
          <p:cNvSpPr txBox="1"/>
          <p:nvPr/>
        </p:nvSpPr>
        <p:spPr>
          <a:xfrm>
            <a:off x="9173210" y="3780155"/>
            <a:ext cx="4064000" cy="1699260"/>
          </a:xfrm>
          <a:prstGeom prst="rect">
            <a:avLst/>
          </a:prstGeom>
          <a:noFill/>
        </p:spPr>
        <p:txBody>
          <a:bodyPr wrap="square" rtlCol="0">
            <a:noAutofit/>
          </a:bodyPr>
          <a:p>
            <a:endParaRPr lang="en-GB" altLang="en-US"/>
          </a:p>
        </p:txBody>
      </p:sp>
      <p:pic>
        <p:nvPicPr>
          <p:cNvPr id="2050" name="Picture 2" descr="Image result for Safer housekeepin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9100705" y="2848080"/>
            <a:ext cx="2426277" cy="24859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p:cNvSpPr>
            <a:spLocks noGrp="1"/>
          </p:cNvSpPr>
          <p:nvPr/>
        </p:nvSpPr>
        <p:spPr>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Sorting Linen - Housekeeping</a:t>
            </a:r>
            <a:endParaRPr lang="en-US" dirty="0"/>
          </a:p>
        </p:txBody>
      </p:sp>
      <p:sp>
        <p:nvSpPr>
          <p:cNvPr id="30" name="Content Placeholder 2"/>
          <p:cNvSpPr>
            <a:spLocks noGrp="1"/>
          </p:cNvSpPr>
          <p:nvPr/>
        </p:nvSpPr>
        <p:spPr>
          <a:xfrm>
            <a:off x="1193165" y="2432685"/>
            <a:ext cx="9006205" cy="3307080"/>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algn="just">
              <a:lnSpc>
                <a:spcPct val="150000"/>
              </a:lnSpc>
              <a:spcAft>
                <a:spcPts val="1000"/>
              </a:spcAft>
            </a:pPr>
            <a:r>
              <a:rPr lang="en-GB" sz="2000" dirty="0">
                <a:solidFill>
                  <a:srgbClr val="FFFF00"/>
                </a:solidFill>
                <a:effectLst/>
                <a:latin typeface="Vrinda" panose="020B0502040204020203" pitchFamily="34" charset="0"/>
                <a:ea typeface="Calibri" panose="020F0502020204030204" charset="0"/>
                <a:cs typeface="Vrinda" panose="020B0502040204020203" pitchFamily="34" charset="0"/>
              </a:rPr>
              <a:t>Acquire skills for differentiating linens, spotting stains, and proper classification</a:t>
            </a:r>
            <a:endParaRPr lang="en-US" sz="2000" dirty="0">
              <a:solidFill>
                <a:srgbClr val="FFFF00"/>
              </a:solidFill>
              <a:effectLst/>
              <a:latin typeface="Vrinda" panose="020B0502040204020203" pitchFamily="34" charset="0"/>
              <a:ea typeface="Calibri" panose="020F0502020204030204" charset="0"/>
              <a:cs typeface="Vrinda" panose="020B0502040204020203" pitchFamily="34" charset="0"/>
            </a:endParaRPr>
          </a:p>
          <a:p>
            <a:pPr algn="just">
              <a:lnSpc>
                <a:spcPct val="160000"/>
              </a:lnSpc>
              <a:spcAft>
                <a:spcPts val="1000"/>
              </a:spcAft>
            </a:pPr>
            <a:r>
              <a:rPr lang="en-GB" sz="2000" dirty="0">
                <a:solidFill>
                  <a:srgbClr val="FFFF00"/>
                </a:solidFill>
                <a:effectLst/>
                <a:latin typeface="Vrinda" panose="020B0502040204020203" pitchFamily="34" charset="0"/>
                <a:ea typeface="Calibri" panose="020F0502020204030204" charset="0"/>
                <a:cs typeface="Vrinda" panose="020B0502040204020203" pitchFamily="34" charset="0"/>
              </a:rPr>
              <a:t>Ensure </a:t>
            </a:r>
            <a:r>
              <a:rPr lang="en-GB" sz="2000" dirty="0">
                <a:solidFill>
                  <a:srgbClr val="FFFF00"/>
                </a:solidFill>
                <a:latin typeface="Vrinda" panose="020B0502040204020203" pitchFamily="34" charset="0"/>
                <a:cs typeface="Vrinda" panose="020B0502040204020203" pitchFamily="34" charset="0"/>
              </a:rPr>
              <a:t>linens are handled with care, emphasizing high standards of quality (Yan, 2019).</a:t>
            </a:r>
            <a:endParaRPr lang="en-US" sz="2000" dirty="0">
              <a:solidFill>
                <a:srgbClr val="FFFF00"/>
              </a:solidFill>
              <a:latin typeface="Vrinda" panose="020B0502040204020203" pitchFamily="34" charset="0"/>
              <a:cs typeface="Vrinda" panose="020B0502040204020203" pitchFamily="34" charset="0"/>
            </a:endParaRPr>
          </a:p>
          <a:p>
            <a:pPr algn="just">
              <a:lnSpc>
                <a:spcPct val="150000"/>
              </a:lnSpc>
              <a:spcAft>
                <a:spcPts val="1000"/>
              </a:spcAft>
            </a:pPr>
            <a:r>
              <a:rPr lang="en-GB" sz="2000" dirty="0">
                <a:solidFill>
                  <a:srgbClr val="FFFF00"/>
                </a:solidFill>
                <a:effectLst/>
                <a:latin typeface="Vrinda" panose="020B0502040204020203" pitchFamily="34" charset="0"/>
                <a:ea typeface="Calibri" panose="020F0502020204030204" charset="0"/>
                <a:cs typeface="Vrinda" panose="020B0502040204020203" pitchFamily="34" charset="0"/>
              </a:rPr>
              <a:t>Practical example of effective linen handling and organization</a:t>
            </a:r>
            <a:endParaRPr lang="en-US" sz="2000" dirty="0">
              <a:solidFill>
                <a:srgbClr val="FFFF00"/>
              </a:solidFill>
              <a:effectLst/>
              <a:latin typeface="Vrinda" panose="020B0502040204020203" pitchFamily="34" charset="0"/>
              <a:ea typeface="Calibri" panose="020F0502020204030204" charset="0"/>
              <a:cs typeface="Vrinda" panose="020B0502040204020203" pitchFamily="34" charset="0"/>
            </a:endParaRPr>
          </a:p>
          <a:p>
            <a:r>
              <a:rPr lang="en-GB" sz="2000" dirty="0">
                <a:solidFill>
                  <a:srgbClr val="FFFF00"/>
                </a:solidFill>
                <a:effectLst/>
                <a:latin typeface="Vrinda" panose="020B0502040204020203" pitchFamily="34" charset="0"/>
                <a:ea typeface="Calibri" panose="020F0502020204030204" charset="0"/>
              </a:rPr>
              <a:t>Emphasis on hygienic standards during sorting</a:t>
            </a:r>
            <a:r>
              <a:rPr lang="en-US" sz="2000" dirty="0">
                <a:solidFill>
                  <a:srgbClr val="FFFF00"/>
                </a:solidFill>
                <a:effectLst/>
              </a:rPr>
              <a:t> </a:t>
            </a:r>
            <a:endParaRPr lang="en-US" sz="2000" dirty="0">
              <a:solidFill>
                <a:srgbClr val="FFFF00"/>
              </a:solidFill>
              <a:effectLs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矩形 89"/>
          <p:cNvSpPr/>
          <p:nvPr/>
        </p:nvSpPr>
        <p:spPr>
          <a:xfrm>
            <a:off x="779459" y="2142916"/>
            <a:ext cx="3482697" cy="306705"/>
          </a:xfrm>
          <a:prstGeom prst="rect">
            <a:avLst/>
          </a:prstGeom>
        </p:spPr>
        <p:txBody>
          <a:bodyPr wrap="square">
            <a:spAutoFit/>
          </a:bodyPr>
          <a:lstStyle/>
          <a:p>
            <a:pPr algn="r"/>
            <a:r>
              <a:rPr lang="en-US" altLang="zh-CN" sz="1400" dirty="0">
                <a:solidFill>
                  <a:schemeClr val="bg1"/>
                </a:solidFill>
                <a:latin typeface="+mj-lt"/>
              </a:rPr>
              <a:t>.</a:t>
            </a:r>
            <a:endParaRPr lang="zh-CN" altLang="en-US" sz="1400" dirty="0">
              <a:solidFill>
                <a:schemeClr val="bg1"/>
              </a:solidFill>
              <a:latin typeface="+mj-lt"/>
            </a:endParaRPr>
          </a:p>
        </p:txBody>
      </p:sp>
      <p:sp>
        <p:nvSpPr>
          <p:cNvPr id="4" name="Title 1"/>
          <p:cNvSpPr>
            <a:spLocks noGrp="1"/>
          </p:cNvSpPr>
          <p:nvPr/>
        </p:nvSpPr>
        <p:spPr>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Housekeeping and Trolley Set Up</a:t>
            </a:r>
            <a:endParaRPr lang="en-US" dirty="0"/>
          </a:p>
        </p:txBody>
      </p:sp>
      <p:sp>
        <p:nvSpPr>
          <p:cNvPr id="5" name="Text Box 4"/>
          <p:cNvSpPr txBox="1"/>
          <p:nvPr/>
        </p:nvSpPr>
        <p:spPr>
          <a:xfrm>
            <a:off x="2588260" y="3044190"/>
            <a:ext cx="7372350" cy="2691765"/>
          </a:xfrm>
          <a:prstGeom prst="rect">
            <a:avLst/>
          </a:prstGeom>
          <a:noFill/>
        </p:spPr>
        <p:txBody>
          <a:bodyPr wrap="square" rtlCol="0">
            <a:spAutoFit/>
          </a:bodyPr>
          <a:p>
            <a:r>
              <a:rPr lang="en-GB" dirty="0">
                <a:solidFill>
                  <a:schemeClr val="accent6">
                    <a:lumMod val="20000"/>
                    <a:lumOff val="80000"/>
                  </a:schemeClr>
                </a:solidFill>
                <a:effectLst/>
                <a:latin typeface="Vrinda" panose="020B0502040204020203" pitchFamily="34" charset="0"/>
                <a:ea typeface="Calibri" panose="020F0502020204030204" charset="0"/>
                <a:cs typeface="Vrinda" panose="020B0502040204020203" pitchFamily="34" charset="0"/>
                <a:sym typeface="+mn-ea"/>
              </a:rPr>
              <a:t>*Comprehensive instructions for arranging cleaning items</a:t>
            </a:r>
            <a:endParaRPr lang="en-US" dirty="0">
              <a:solidFill>
                <a:schemeClr val="accent6">
                  <a:lumMod val="20000"/>
                  <a:lumOff val="80000"/>
                </a:schemeClr>
              </a:solidFill>
              <a:effectLs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solidFill>
                  <a:schemeClr val="accent6">
                    <a:lumMod val="20000"/>
                    <a:lumOff val="80000"/>
                  </a:schemeClr>
                </a:solidFill>
                <a:effectLst/>
                <a:latin typeface="Vrinda" panose="020B0502040204020203" pitchFamily="34" charset="0"/>
                <a:ea typeface="Calibri" panose="020F0502020204030204" charset="0"/>
                <a:cs typeface="Vrinda" panose="020B0502040204020203" pitchFamily="34" charset="0"/>
                <a:sym typeface="+mn-ea"/>
              </a:rPr>
              <a:t>*Well-organized trolley essential for daily chores</a:t>
            </a:r>
            <a:endParaRPr lang="en-US" dirty="0">
              <a:solidFill>
                <a:schemeClr val="accent6">
                  <a:lumMod val="20000"/>
                  <a:lumOff val="80000"/>
                </a:schemeClr>
              </a:solidFill>
              <a:effectLs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solidFill>
                  <a:schemeClr val="accent6">
                    <a:lumMod val="20000"/>
                    <a:lumOff val="80000"/>
                  </a:schemeClr>
                </a:solidFill>
                <a:effectLst/>
                <a:latin typeface="Vrinda" panose="020B0502040204020203" pitchFamily="34" charset="0"/>
                <a:ea typeface="Calibri" panose="020F0502020204030204" charset="0"/>
                <a:cs typeface="Vrinda" panose="020B0502040204020203" pitchFamily="34" charset="0"/>
                <a:sym typeface="+mn-ea"/>
              </a:rPr>
              <a:t>*Methodical placement of towels, cleaning supplies, and     necessities</a:t>
            </a:r>
            <a:endParaRPr lang="en-US" dirty="0">
              <a:solidFill>
                <a:schemeClr val="accent6">
                  <a:lumMod val="20000"/>
                  <a:lumOff val="80000"/>
                </a:schemeClr>
              </a:solidFill>
              <a:effectLs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solidFill>
                  <a:schemeClr val="accent6">
                    <a:lumMod val="20000"/>
                    <a:lumOff val="80000"/>
                  </a:schemeClr>
                </a:solidFill>
                <a:latin typeface="Vrinda" panose="020B0502040204020203" pitchFamily="34" charset="0"/>
                <a:cs typeface="Vrinda" panose="020B0502040204020203" pitchFamily="34" charset="0"/>
                <a:sym typeface="+mn-ea"/>
              </a:rPr>
              <a:t>*Reflects professionalism and attention to detail at Ibis Nottingham Centre (Cannon </a:t>
            </a:r>
            <a:r>
              <a:rPr lang="en-GB" i="1" dirty="0">
                <a:solidFill>
                  <a:schemeClr val="accent6">
                    <a:lumMod val="20000"/>
                    <a:lumOff val="80000"/>
                  </a:schemeClr>
                </a:solidFill>
                <a:latin typeface="Vrinda" panose="020B0502040204020203" pitchFamily="34" charset="0"/>
                <a:cs typeface="Vrinda" panose="020B0502040204020203" pitchFamily="34" charset="0"/>
                <a:sym typeface="+mn-ea"/>
              </a:rPr>
              <a:t>et al</a:t>
            </a:r>
            <a:r>
              <a:rPr lang="en-GB" dirty="0">
                <a:solidFill>
                  <a:schemeClr val="accent6">
                    <a:lumMod val="20000"/>
                    <a:lumOff val="80000"/>
                  </a:schemeClr>
                </a:solidFill>
                <a:latin typeface="Vrinda" panose="020B0502040204020203" pitchFamily="34" charset="0"/>
                <a:cs typeface="Vrinda" panose="020B0502040204020203" pitchFamily="34" charset="0"/>
                <a:sym typeface="+mn-ea"/>
              </a:rPr>
              <a:t>., 2013)</a:t>
            </a:r>
            <a:r>
              <a:rPr lang="en-US" dirty="0">
                <a:solidFill>
                  <a:schemeClr val="accent6">
                    <a:lumMod val="20000"/>
                    <a:lumOff val="80000"/>
                  </a:schemeClr>
                </a:solidFill>
                <a:latin typeface="Vrinda" panose="020B0502040204020203" pitchFamily="34" charset="0"/>
                <a:cs typeface="Vrinda" panose="020B0502040204020203" pitchFamily="34" charset="0"/>
                <a:sym typeface="+mn-ea"/>
              </a:rPr>
              <a:t>.</a:t>
            </a:r>
            <a:endParaRPr lang="en-US" dirty="0">
              <a:solidFill>
                <a:schemeClr val="accent6">
                  <a:lumMod val="20000"/>
                  <a:lumOff val="80000"/>
                </a:schemeClr>
              </a:solidFill>
              <a:latin typeface="Vrinda" panose="020B0502040204020203" pitchFamily="34" charset="0"/>
              <a:cs typeface="Vrinda" panose="020B0502040204020203" pitchFamily="34" charset="0"/>
            </a:endParaRPr>
          </a:p>
          <a:p>
            <a:endParaRPr lang="en-US" altLang="en-US" dirty="0">
              <a:solidFill>
                <a:schemeClr val="accent6">
                  <a:lumMod val="20000"/>
                  <a:lumOff val="80000"/>
                </a:schemeClr>
              </a:solidFill>
              <a:latin typeface="Vrinda" panose="020B0502040204020203" pitchFamily="34" charset="0"/>
              <a:cs typeface="Vrinda" panose="020B0502040204020203"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a:spLocks noGrp="1"/>
          </p:cNvSpPr>
          <p:nvPr/>
        </p:nvSpPr>
        <p:spPr>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Room Types - Housekeeping</a:t>
            </a:r>
            <a:endParaRPr lang="en-US" dirty="0"/>
          </a:p>
        </p:txBody>
      </p:sp>
      <p:sp>
        <p:nvSpPr>
          <p:cNvPr id="16" name="Content Placeholder 2"/>
          <p:cNvSpPr>
            <a:spLocks noGrp="1"/>
          </p:cNvSpPr>
          <p:nvPr/>
        </p:nvSpPr>
        <p:spPr>
          <a:xfrm>
            <a:off x="500380" y="2562225"/>
            <a:ext cx="7853680" cy="4031615"/>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algn="just">
              <a:lnSpc>
                <a:spcPct val="150000"/>
              </a:lnSpc>
              <a:spcAft>
                <a:spcPts val="1000"/>
              </a:spcAft>
            </a:pPr>
            <a:r>
              <a:rPr lang="en-GB"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rPr>
              <a:t>Comprehend differences for a customized visitor experience</a:t>
            </a:r>
            <a:endParaRPr lang="en-US"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rPr>
              <a:t>Understanding unique qualities of normal rooms, suites, and extraordinary accommodations </a:t>
            </a:r>
            <a:r>
              <a:rPr lang="en-GB" dirty="0">
                <a:solidFill>
                  <a:schemeClr val="accent1">
                    <a:lumMod val="40000"/>
                    <a:lumOff val="60000"/>
                  </a:schemeClr>
                </a:solidFill>
                <a:highlight>
                  <a:srgbClr val="FF0000"/>
                </a:highlight>
              </a:rPr>
              <a:t>(</a:t>
            </a:r>
            <a:r>
              <a:rPr lang="en-GB" dirty="0" err="1">
                <a:solidFill>
                  <a:schemeClr val="accent1">
                    <a:lumMod val="40000"/>
                    <a:lumOff val="60000"/>
                  </a:schemeClr>
                </a:solidFill>
                <a:highlight>
                  <a:srgbClr val="FF0000"/>
                </a:highlight>
              </a:rPr>
              <a:t>Enaohwo</a:t>
            </a:r>
            <a:r>
              <a:rPr lang="en-GB" dirty="0">
                <a:solidFill>
                  <a:schemeClr val="accent1">
                    <a:lumMod val="40000"/>
                    <a:lumOff val="60000"/>
                  </a:schemeClr>
                </a:solidFill>
                <a:highlight>
                  <a:srgbClr val="FF0000"/>
                </a:highlight>
              </a:rPr>
              <a:t>, 2022).</a:t>
            </a:r>
            <a:endParaRPr lang="en-US"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rPr>
              <a:t>Particular cleaning needs for each type of space</a:t>
            </a:r>
            <a:endParaRPr lang="en-US"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rPr>
              <a:t>Ultimate objective: Uniformity in cleaning across different room types</a:t>
            </a:r>
            <a:endParaRPr lang="en-US"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rPr>
              <a:t>Maintain consistency and harmonious cleanliness at Ibis Nottingham Centre </a:t>
            </a:r>
            <a:r>
              <a:rPr lang="en-GB" dirty="0">
                <a:solidFill>
                  <a:schemeClr val="accent1">
                    <a:lumMod val="40000"/>
                    <a:lumOff val="60000"/>
                  </a:schemeClr>
                </a:solidFill>
                <a:highlight>
                  <a:srgbClr val="FF0000"/>
                </a:highlight>
              </a:rPr>
              <a:t>(Rutherford, 2019).</a:t>
            </a:r>
            <a:endParaRPr lang="en-US"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endParaRPr>
          </a:p>
          <a:p>
            <a:pPr marL="0" indent="0">
              <a:buNone/>
            </a:pPr>
            <a:endParaRPr lang="en-US" sz="900" dirty="0">
              <a:solidFill>
                <a:schemeClr val="accent1">
                  <a:lumMod val="40000"/>
                  <a:lumOff val="60000"/>
                </a:schemeClr>
              </a:solidFill>
              <a:effectLst/>
              <a:highlight>
                <a:srgbClr val="FF0000"/>
              </a:highlight>
              <a:latin typeface="Vrinda" panose="020B0502040204020203" pitchFamily="34" charset="0"/>
              <a:ea typeface="Calibri" panose="020F0502020204030204" charset="0"/>
              <a:cs typeface="Vrinda" panose="020B0502040204020203" pitchFamily="34" charset="0"/>
            </a:endParaRPr>
          </a:p>
        </p:txBody>
      </p:sp>
      <p:pic>
        <p:nvPicPr>
          <p:cNvPr id="5122" name="Picture 2" descr="THE DELUXE ROOM (2 QUEEN BEDS) | City Garden GRAND Hotel"/>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345805" y="2638045"/>
            <a:ext cx="3230117" cy="27236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3808658" y="2816384"/>
            <a:ext cx="231775" cy="306705"/>
          </a:xfrm>
          <a:prstGeom prst="rect">
            <a:avLst/>
          </a:prstGeom>
        </p:spPr>
        <p:txBody>
          <a:bodyPr wrap="none">
            <a:spAutoFit/>
          </a:bodyPr>
          <a:lstStyle/>
          <a:p>
            <a:pPr algn="ctr"/>
            <a:r>
              <a:rPr lang="en-US" altLang="zh-CN" sz="1400" dirty="0">
                <a:solidFill>
                  <a:schemeClr val="bg1"/>
                </a:solidFill>
              </a:rPr>
              <a:t> </a:t>
            </a:r>
            <a:endParaRPr lang="zh-CN" altLang="en-US" sz="1400" dirty="0">
              <a:solidFill>
                <a:schemeClr val="bg1"/>
              </a:solidFill>
            </a:endParaRPr>
          </a:p>
        </p:txBody>
      </p:sp>
      <p:sp>
        <p:nvSpPr>
          <p:cNvPr id="11" name="矩形 10"/>
          <p:cNvSpPr/>
          <p:nvPr/>
        </p:nvSpPr>
        <p:spPr>
          <a:xfrm>
            <a:off x="10321925" y="2816384"/>
            <a:ext cx="231775" cy="306705"/>
          </a:xfrm>
          <a:prstGeom prst="rect">
            <a:avLst/>
          </a:prstGeom>
        </p:spPr>
        <p:txBody>
          <a:bodyPr wrap="none">
            <a:spAutoFit/>
          </a:bodyPr>
          <a:lstStyle/>
          <a:p>
            <a:pPr algn="ctr"/>
            <a:r>
              <a:rPr lang="en-US" altLang="zh-CN" sz="1400" dirty="0">
                <a:solidFill>
                  <a:schemeClr val="bg1"/>
                </a:solidFill>
              </a:rPr>
              <a:t> </a:t>
            </a:r>
            <a:endParaRPr lang="zh-CN" altLang="en-US" sz="1400" dirty="0">
              <a:solidFill>
                <a:schemeClr val="bg1"/>
              </a:solidFill>
            </a:endParaRPr>
          </a:p>
        </p:txBody>
      </p:sp>
      <p:sp>
        <p:nvSpPr>
          <p:cNvPr id="23" name="Title 1"/>
          <p:cNvSpPr>
            <a:spLocks noGrp="1"/>
          </p:cNvSpPr>
          <p:nvPr/>
        </p:nvSpPr>
        <p:spPr>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Vacuum Maintenance - Housekeeping</a:t>
            </a:r>
            <a:endParaRPr lang="en-US" dirty="0"/>
          </a:p>
        </p:txBody>
      </p:sp>
      <p:sp>
        <p:nvSpPr>
          <p:cNvPr id="25" name="Content Placeholder 2"/>
          <p:cNvSpPr>
            <a:spLocks noGrp="1"/>
          </p:cNvSpPr>
          <p:nvPr/>
        </p:nvSpPr>
        <p:spPr>
          <a:xfrm>
            <a:off x="2231136" y="2638044"/>
            <a:ext cx="7729728" cy="3101983"/>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318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63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algn="just">
              <a:lnSpc>
                <a:spcPct val="150000"/>
              </a:lnSpc>
              <a:spcAft>
                <a:spcPts val="1000"/>
              </a:spcAft>
            </a:pPr>
            <a:r>
              <a:rPr lang="en-GB"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sym typeface="+mn-ea"/>
              </a:rPr>
              <a:t>Effective </a:t>
            </a:r>
            <a:r>
              <a:rPr lang="en-GB"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rPr>
              <a:t>maintenance prolongs vacuum life and ensures cleanliness</a:t>
            </a:r>
            <a:endParaRPr lang="en-US"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rPr>
              <a:t>Explicit instructions on use and maintenance of vacuum cleaners</a:t>
            </a:r>
            <a:endParaRPr lang="en-US"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rPr>
              <a:t>Hands-on demonstration for practical knowledge </a:t>
            </a:r>
            <a:r>
              <a:rPr lang="en-GB" sz="1900" dirty="0">
                <a:solidFill>
                  <a:schemeClr val="tx1"/>
                </a:solidFill>
                <a:highlight>
                  <a:srgbClr val="C0C0C0"/>
                </a:highlight>
              </a:rPr>
              <a:t>(</a:t>
            </a:r>
            <a:r>
              <a:rPr lang="en-GB" sz="1900" dirty="0" err="1">
                <a:solidFill>
                  <a:schemeClr val="tx1"/>
                </a:solidFill>
                <a:highlight>
                  <a:srgbClr val="C0C0C0"/>
                </a:highlight>
              </a:rPr>
              <a:t>Harnisch</a:t>
            </a:r>
            <a:r>
              <a:rPr lang="en-GB" sz="1900" dirty="0">
                <a:solidFill>
                  <a:schemeClr val="tx1"/>
                </a:solidFill>
                <a:highlight>
                  <a:srgbClr val="C0C0C0"/>
                </a:highlight>
              </a:rPr>
              <a:t>, 2021)</a:t>
            </a:r>
            <a:r>
              <a:rPr lang="en-GB" sz="1900" dirty="0">
                <a:solidFill>
                  <a:schemeClr val="tx1"/>
                </a:solidFill>
                <a:highlight>
                  <a:srgbClr val="C0C0C0"/>
                </a:highlight>
                <a:latin typeface="Vrinda" panose="020B0502040204020203" pitchFamily="34" charset="0"/>
                <a:cs typeface="Vrinda" panose="020B0502040204020203" pitchFamily="34" charset="0"/>
              </a:rPr>
              <a:t>.</a:t>
            </a:r>
            <a:endParaRPr lang="en-US"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rPr>
              <a:t>Contribution to durability and functionality of essential instruments</a:t>
            </a:r>
            <a:endParaRPr lang="en-US"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rPr>
              <a:t>Impact on room cleanliness and workflow efficiency</a:t>
            </a:r>
            <a:endParaRPr lang="en-US" sz="19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endParaRPr>
          </a:p>
          <a:p>
            <a:endParaRPr lang="en-US" sz="1700" dirty="0">
              <a:solidFill>
                <a:schemeClr val="tx1"/>
              </a:solidFill>
              <a:effectLst/>
              <a:highlight>
                <a:srgbClr val="C0C0C0"/>
              </a:highlight>
              <a:latin typeface="Vrinda" panose="020B0502040204020203" pitchFamily="34" charset="0"/>
              <a:ea typeface="Calibri" panose="020F0502020204030204" charset="0"/>
              <a:cs typeface="Vrinda" panose="020B0502040204020203"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矩形 11"/>
          <p:cNvSpPr/>
          <p:nvPr/>
        </p:nvSpPr>
        <p:spPr>
          <a:xfrm>
            <a:off x="7684121" y="5239979"/>
            <a:ext cx="3668093" cy="306705"/>
          </a:xfrm>
          <a:prstGeom prst="rect">
            <a:avLst/>
          </a:prstGeom>
        </p:spPr>
        <p:txBody>
          <a:bodyPr wrap="square">
            <a:spAutoFit/>
          </a:bodyPr>
          <a:lstStyle/>
          <a:p>
            <a:r>
              <a:rPr lang="en-US" altLang="zh-CN" sz="1400" dirty="0">
                <a:solidFill>
                  <a:schemeClr val="bg1"/>
                </a:solidFill>
              </a:rPr>
              <a:t>.</a:t>
            </a:r>
            <a:endParaRPr lang="zh-CN" altLang="en-US" sz="1400" dirty="0">
              <a:solidFill>
                <a:schemeClr val="bg1"/>
              </a:solidFill>
            </a:endParaRPr>
          </a:p>
        </p:txBody>
      </p:sp>
      <p:sp>
        <p:nvSpPr>
          <p:cNvPr id="14" name="Title 1"/>
          <p:cNvSpPr>
            <a:spLocks noGrp="1"/>
          </p:cNvSpPr>
          <p:nvPr/>
        </p:nvSpPr>
        <p:spPr>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sz="1800" dirty="0">
                <a:effectLst/>
                <a:latin typeface="Vrinda" panose="020B0502040204020203" pitchFamily="34" charset="0"/>
                <a:ea typeface="Calibri" panose="020F0502020204030204" charset="0"/>
                <a:cs typeface="Vrinda" panose="020B0502040204020203" pitchFamily="34" charset="0"/>
              </a:rPr>
              <a:t>Lost Property - Housekeeping</a:t>
            </a:r>
            <a:endParaRPr lang="en-US" dirty="0"/>
          </a:p>
        </p:txBody>
      </p:sp>
      <p:sp>
        <p:nvSpPr>
          <p:cNvPr id="15" name="Text Box 14"/>
          <p:cNvSpPr txBox="1"/>
          <p:nvPr/>
        </p:nvSpPr>
        <p:spPr>
          <a:xfrm>
            <a:off x="324485" y="2611755"/>
            <a:ext cx="8942070" cy="3123565"/>
          </a:xfrm>
          <a:prstGeom prst="rect">
            <a:avLst/>
          </a:prstGeom>
          <a:noFill/>
        </p:spPr>
        <p:txBody>
          <a:bodyPr wrap="square" rtlCol="0">
            <a:noAutofit/>
          </a:bodyPr>
          <a:p>
            <a:pPr algn="just">
              <a:lnSpc>
                <a:spcPct val="150000"/>
              </a:lnSpc>
              <a:spcAft>
                <a:spcPts val="1000"/>
              </a:spcAft>
            </a:pPr>
            <a:r>
              <a:rPr lang="en-GB" dirty="0">
                <a:effectLst/>
                <a:latin typeface="Vrinda" panose="020B0502040204020203" pitchFamily="34" charset="0"/>
                <a:ea typeface="Calibri" panose="020F0502020204030204" charset="0"/>
                <a:cs typeface="Vrinda" panose="020B0502040204020203" pitchFamily="34" charset="0"/>
                <a:sym typeface="+mn-ea"/>
              </a:rPr>
              <a:t>*Methodical approach to handling and recording misplaced belongings</a:t>
            </a:r>
            <a:endParaRPr lang="en-US" dirty="0">
              <a:effectLs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effectLst/>
                <a:latin typeface="Vrinda" panose="020B0502040204020203" pitchFamily="34" charset="0"/>
                <a:ea typeface="Calibri" panose="020F0502020204030204" charset="0"/>
                <a:cs typeface="Vrinda" panose="020B0502040204020203" pitchFamily="34" charset="0"/>
                <a:sym typeface="+mn-ea"/>
              </a:rPr>
              <a:t>*Guarantee </a:t>
            </a:r>
            <a:r>
              <a:rPr lang="en-GB" dirty="0">
                <a:latin typeface="Vrinda" panose="020B0502040204020203" pitchFamily="34" charset="0"/>
                <a:cs typeface="Vrinda" panose="020B0502040204020203" pitchFamily="34" charset="0"/>
                <a:sym typeface="+mn-ea"/>
              </a:rPr>
              <a:t>every item is found and treated with care (Hayes and </a:t>
            </a:r>
            <a:r>
              <a:rPr lang="en-GB" dirty="0" err="1">
                <a:latin typeface="Vrinda" panose="020B0502040204020203" pitchFamily="34" charset="0"/>
                <a:cs typeface="Vrinda" panose="020B0502040204020203" pitchFamily="34" charset="0"/>
                <a:sym typeface="+mn-ea"/>
              </a:rPr>
              <a:t>Ninemeier</a:t>
            </a:r>
            <a:r>
              <a:rPr lang="en-GB" dirty="0">
                <a:latin typeface="Vrinda" panose="020B0502040204020203" pitchFamily="34" charset="0"/>
                <a:cs typeface="Vrinda" panose="020B0502040204020203" pitchFamily="34" charset="0"/>
                <a:sym typeface="+mn-ea"/>
              </a:rPr>
              <a:t>, 2019).</a:t>
            </a:r>
            <a:endParaRPr lang="en-US" dirty="0">
              <a:latin typeface="Vrinda" panose="020B0502040204020203" pitchFamily="34" charset="0"/>
              <a:cs typeface="Vrinda" panose="020B0502040204020203" pitchFamily="34" charset="0"/>
            </a:endParaRPr>
          </a:p>
          <a:p>
            <a:pPr algn="just">
              <a:lnSpc>
                <a:spcPct val="150000"/>
              </a:lnSpc>
              <a:spcAft>
                <a:spcPts val="1000"/>
              </a:spcAft>
            </a:pPr>
            <a:r>
              <a:rPr lang="en-GB" dirty="0">
                <a:effectLst/>
                <a:latin typeface="Vrinda" panose="020B0502040204020203" pitchFamily="34" charset="0"/>
                <a:ea typeface="Calibri" panose="020F0502020204030204" charset="0"/>
                <a:cs typeface="Vrinda" panose="020B0502040204020203" pitchFamily="34" charset="0"/>
                <a:sym typeface="+mn-ea"/>
              </a:rPr>
              <a:t>*Exudes professionalism and promotes visitor pleasure and confidence</a:t>
            </a:r>
            <a:endParaRPr lang="en-US" dirty="0">
              <a:effectLst/>
              <a:latin typeface="Vrinda" panose="020B0502040204020203" pitchFamily="34" charset="0"/>
              <a:ea typeface="Calibri" panose="020F0502020204030204" charset="0"/>
              <a:cs typeface="Vrinda" panose="020B0502040204020203" pitchFamily="34" charset="0"/>
            </a:endParaRPr>
          </a:p>
          <a:p>
            <a:pPr algn="just">
              <a:lnSpc>
                <a:spcPct val="150000"/>
              </a:lnSpc>
              <a:spcAft>
                <a:spcPts val="1000"/>
              </a:spcAft>
            </a:pPr>
            <a:r>
              <a:rPr lang="en-GB" dirty="0">
                <a:effectLst/>
                <a:latin typeface="Vrinda" panose="020B0502040204020203" pitchFamily="34" charset="0"/>
                <a:ea typeface="Calibri" panose="020F0502020204030204" charset="0"/>
                <a:cs typeface="Vrinda" panose="020B0502040204020203" pitchFamily="34" charset="0"/>
                <a:sym typeface="+mn-ea"/>
              </a:rPr>
              <a:t>*Effective communication with front desk for seamless reunification</a:t>
            </a:r>
            <a:endParaRPr lang="en-US" dirty="0">
              <a:effectLst/>
              <a:latin typeface="Vrinda" panose="020B0502040204020203" pitchFamily="34" charset="0"/>
              <a:ea typeface="Calibri" panose="020F0502020204030204" charset="0"/>
              <a:cs typeface="Vrinda" panose="020B0502040204020203" pitchFamily="34" charset="0"/>
            </a:endParaRPr>
          </a:p>
          <a:p>
            <a:endParaRPr lang="en-GB" alt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6163235" y="4628299"/>
            <a:ext cx="2064707" cy="368300"/>
          </a:xfrm>
          <a:prstGeom prst="rect">
            <a:avLst/>
          </a:prstGeom>
          <a:noFill/>
        </p:spPr>
        <p:txBody>
          <a:bodyPr wrap="square">
            <a:spAutoFit/>
          </a:bodyPr>
          <a:lstStyle/>
          <a:p>
            <a:r>
              <a:rPr lang="zh-CN" altLang="en-US" dirty="0" smtClean="0">
                <a:solidFill>
                  <a:schemeClr val="bg1"/>
                </a:solidFill>
                <a:latin typeface="+mj-lt"/>
              </a:rPr>
              <a:t> </a:t>
            </a:r>
            <a:endParaRPr lang="zh-CN" altLang="en-US" dirty="0">
              <a:solidFill>
                <a:schemeClr val="bg1"/>
              </a:solidFill>
              <a:latin typeface="+mj-lt"/>
            </a:endParaRPr>
          </a:p>
        </p:txBody>
      </p:sp>
      <p:sp>
        <p:nvSpPr>
          <p:cNvPr id="18" name="Text Box 17"/>
          <p:cNvSpPr txBox="1"/>
          <p:nvPr/>
        </p:nvSpPr>
        <p:spPr>
          <a:xfrm>
            <a:off x="3515360" y="1302385"/>
            <a:ext cx="4064000" cy="645160"/>
          </a:xfrm>
          <a:prstGeom prst="rect">
            <a:avLst/>
          </a:prstGeom>
          <a:noFill/>
        </p:spPr>
        <p:txBody>
          <a:bodyPr wrap="square" rtlCol="0">
            <a:spAutoFit/>
          </a:bodyPr>
          <a:p>
            <a:endParaRPr lang="en-US" dirty="0"/>
          </a:p>
          <a:p>
            <a:endParaRPr lang="en-GB" altLang="en-US" b="1"/>
          </a:p>
        </p:txBody>
      </p:sp>
      <p:sp>
        <p:nvSpPr>
          <p:cNvPr id="19" name="Title 1"/>
          <p:cNvSpPr>
            <a:spLocks noGrp="1"/>
          </p:cNvSpPr>
          <p:nvPr/>
        </p:nvSpPr>
        <p:spPr>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sz="2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Conclusion</a:t>
            </a:r>
            <a:br>
              <a:rPr lang="en-US" sz="2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br>
            <a:endParaRPr lang="en-US" dirty="0"/>
          </a:p>
        </p:txBody>
      </p:sp>
      <p:sp>
        <p:nvSpPr>
          <p:cNvPr id="22" name="Text Box 21"/>
          <p:cNvSpPr txBox="1"/>
          <p:nvPr/>
        </p:nvSpPr>
        <p:spPr>
          <a:xfrm>
            <a:off x="778510" y="2298065"/>
            <a:ext cx="9483725" cy="3222625"/>
          </a:xfrm>
          <a:prstGeom prst="rect">
            <a:avLst/>
          </a:prstGeom>
          <a:noFill/>
        </p:spPr>
        <p:txBody>
          <a:bodyPr wrap="square" rtlCol="0">
            <a:noAutofit/>
          </a:bodyPr>
          <a:p>
            <a:r>
              <a:rPr lang="en-GB" dirty="0">
                <a:effectLst/>
                <a:latin typeface="Arial" panose="020B0604020202020204" pitchFamily="34" charset="0"/>
                <a:ea typeface="Calibri" panose="020F0502020204030204" charset="0"/>
                <a:cs typeface="Vrinda" panose="020B0502040204020203" pitchFamily="34" charset="0"/>
                <a:sym typeface="+mn-ea"/>
              </a:rPr>
              <a:t>*After completing this extensive housekeeping training, you will have the knowledge and resources needed to raise our bar for quality. </a:t>
            </a:r>
            <a:endParaRPr lang="en-GB" dirty="0">
              <a:effectLst/>
              <a:latin typeface="Arial" panose="020B0604020202020204" pitchFamily="34" charset="0"/>
              <a:ea typeface="Calibri" panose="020F0502020204030204" charset="0"/>
              <a:cs typeface="Vrinda" panose="020B0502040204020203" pitchFamily="34" charset="0"/>
              <a:sym typeface="+mn-ea"/>
            </a:endParaRPr>
          </a:p>
          <a:p>
            <a:endParaRPr lang="en-GB" dirty="0">
              <a:effectLst/>
              <a:latin typeface="Arial" panose="020B0604020202020204" pitchFamily="34" charset="0"/>
              <a:ea typeface="Calibri" panose="020F0502020204030204" charset="0"/>
              <a:cs typeface="Vrinda" panose="020B0502040204020203" pitchFamily="34" charset="0"/>
            </a:endParaRPr>
          </a:p>
          <a:p>
            <a:r>
              <a:rPr lang="en-GB" dirty="0">
                <a:effectLst/>
                <a:latin typeface="Arial" panose="020B0604020202020204" pitchFamily="34" charset="0"/>
                <a:ea typeface="Calibri" panose="020F0502020204030204" charset="0"/>
                <a:cs typeface="Vrinda" panose="020B0502040204020203" pitchFamily="34" charset="0"/>
                <a:sym typeface="+mn-ea"/>
              </a:rPr>
              <a:t>*Maintaining the Ibis Nottingham Centre's reputation is critically dependent on you.</a:t>
            </a:r>
            <a:endParaRPr lang="en-GB" dirty="0">
              <a:effectLst/>
              <a:latin typeface="Arial" panose="020B0604020202020204" pitchFamily="34" charset="0"/>
              <a:ea typeface="Calibri" panose="020F0502020204030204" charset="0"/>
              <a:cs typeface="Vrinda" panose="020B0502040204020203" pitchFamily="34" charset="0"/>
              <a:sym typeface="+mn-ea"/>
            </a:endParaRPr>
          </a:p>
          <a:p>
            <a:r>
              <a:rPr lang="en-GB" dirty="0">
                <a:effectLst/>
                <a:latin typeface="Arial" panose="020B0604020202020204" pitchFamily="34" charset="0"/>
                <a:ea typeface="Calibri" panose="020F0502020204030204" charset="0"/>
                <a:cs typeface="Vrinda" panose="020B0502040204020203" pitchFamily="34" charset="0"/>
                <a:sym typeface="+mn-ea"/>
              </a:rPr>
              <a:t> </a:t>
            </a:r>
            <a:endParaRPr lang="en-GB" dirty="0">
              <a:effectLst/>
              <a:latin typeface="Arial" panose="020B0604020202020204" pitchFamily="34" charset="0"/>
              <a:ea typeface="Calibri" panose="020F0502020204030204" charset="0"/>
              <a:cs typeface="Vrinda" panose="020B0502040204020203" pitchFamily="34" charset="0"/>
            </a:endParaRPr>
          </a:p>
          <a:p>
            <a:r>
              <a:rPr lang="en-GB" dirty="0">
                <a:effectLst/>
                <a:latin typeface="Arial" panose="020B0604020202020204" pitchFamily="34" charset="0"/>
                <a:ea typeface="Calibri" panose="020F0502020204030204" charset="0"/>
                <a:cs typeface="Vrinda" panose="020B0502040204020203" pitchFamily="34" charset="0"/>
                <a:sym typeface="+mn-ea"/>
              </a:rPr>
              <a:t>*Every activity that goes into making our hotel run well, whether it's keeping vacuum cleaners running smoothly, managing misplaced items, identifying room kinds, carefully arranging trolleys, or treating linens with care. </a:t>
            </a:r>
            <a:endParaRPr lang="en-US" dirty="0">
              <a:effectLst/>
              <a:latin typeface="Arial" panose="020B0604020202020204" pitchFamily="34" charset="0"/>
              <a:ea typeface="Calibri" panose="020F0502020204030204" charset="0"/>
              <a:cs typeface="Vrinda" panose="020B0502040204020203" pitchFamily="34" charset="0"/>
            </a:endParaRPr>
          </a:p>
          <a:p>
            <a:endParaRPr lang="en-US" dirty="0"/>
          </a:p>
          <a:p>
            <a:endParaRPr lang="en-GB" altLang="en-US"/>
          </a:p>
        </p:txBody>
      </p:sp>
      <p:pic>
        <p:nvPicPr>
          <p:cNvPr id="6146" name="Picture 2" descr="Picture Perfect Cleaning | Cleaning Services in New York"/>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0049453" y="1754909"/>
            <a:ext cx="2034886" cy="31019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6328331" y="4300435"/>
            <a:ext cx="4379426" cy="306705"/>
          </a:xfrm>
          <a:prstGeom prst="rect">
            <a:avLst/>
          </a:prstGeom>
        </p:spPr>
        <p:txBody>
          <a:bodyPr wrap="square">
            <a:spAutoFit/>
          </a:bodyPr>
          <a:lstStyle/>
          <a:p>
            <a:r>
              <a:rPr lang="en-US" altLang="zh-CN" sz="1400" dirty="0">
                <a:solidFill>
                  <a:schemeClr val="bg1"/>
                </a:solidFill>
                <a:latin typeface="+mj-lt"/>
              </a:rPr>
              <a:t>.</a:t>
            </a:r>
            <a:endParaRPr lang="zh-CN" altLang="en-US" sz="1400" dirty="0">
              <a:solidFill>
                <a:schemeClr val="bg1"/>
              </a:solidFill>
              <a:latin typeface="+mj-lt"/>
            </a:endParaRPr>
          </a:p>
        </p:txBody>
      </p:sp>
      <p:sp>
        <p:nvSpPr>
          <p:cNvPr id="23" name="Title 1"/>
          <p:cNvSpPr>
            <a:spLocks noGrp="1"/>
          </p:cNvSpPr>
          <p:nvPr/>
        </p:nvSpPr>
        <p:spPr>
          <a:xfrm>
            <a:off x="1939036" y="26111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br>
              <a:rPr lang="en-US" dirty="0"/>
            </a:br>
            <a:r>
              <a:rPr lang="en-US" dirty="0"/>
              <a:t>References</a:t>
            </a:r>
            <a:endParaRPr lang="en-US" dirty="0"/>
          </a:p>
        </p:txBody>
      </p:sp>
      <p:sp>
        <p:nvSpPr>
          <p:cNvPr id="24" name="Text Box 23"/>
          <p:cNvSpPr txBox="1"/>
          <p:nvPr/>
        </p:nvSpPr>
        <p:spPr>
          <a:xfrm>
            <a:off x="288290" y="1680210"/>
            <a:ext cx="11484610" cy="4693920"/>
          </a:xfrm>
          <a:prstGeom prst="rect">
            <a:avLst/>
          </a:prstGeom>
          <a:noFill/>
        </p:spPr>
        <p:txBody>
          <a:bodyPr wrap="square" rtlCol="0">
            <a:noAutofit/>
          </a:bodyPr>
          <a:p>
            <a:pPr>
              <a:lnSpc>
                <a:spcPct val="150000"/>
              </a:lnSpc>
            </a:pPr>
            <a:r>
              <a:rPr lang="en-GB" sz="1200" dirty="0" err="1">
                <a:effectLst/>
                <a:latin typeface="Arial" panose="020B0604020202020204" pitchFamily="34" charset="0"/>
                <a:cs typeface="Arial" panose="020B0604020202020204" pitchFamily="34" charset="0"/>
                <a:sym typeface="+mn-ea"/>
              </a:rPr>
              <a:t>*Boella</a:t>
            </a:r>
            <a:r>
              <a:rPr lang="en-GB" sz="1200" dirty="0">
                <a:effectLst/>
                <a:latin typeface="Arial" panose="020B0604020202020204" pitchFamily="34" charset="0"/>
                <a:cs typeface="Arial" panose="020B0604020202020204" pitchFamily="34" charset="0"/>
                <a:sym typeface="+mn-ea"/>
              </a:rPr>
              <a:t>, M.J. and Goss-Turner, S. (2020). </a:t>
            </a:r>
            <a:r>
              <a:rPr lang="en-GB" sz="1200" i="1" dirty="0">
                <a:effectLst/>
                <a:latin typeface="Arial" panose="020B0604020202020204" pitchFamily="34" charset="0"/>
                <a:cs typeface="Arial" panose="020B0604020202020204" pitchFamily="34" charset="0"/>
                <a:sym typeface="+mn-ea"/>
              </a:rPr>
              <a:t>Human resource management in the hospitality industry : a guide to best practice</a:t>
            </a:r>
            <a:r>
              <a:rPr lang="en-GB" sz="1200" dirty="0">
                <a:effectLst/>
                <a:latin typeface="Arial" panose="020B0604020202020204" pitchFamily="34" charset="0"/>
                <a:cs typeface="Arial" panose="020B0604020202020204" pitchFamily="34" charset="0"/>
                <a:sym typeface="+mn-ea"/>
              </a:rPr>
              <a:t>. 3rd ed. Abingdon, Oxon ; New York, Ny:  Routledge.</a:t>
            </a:r>
            <a:endParaRPr lang="en-GB" sz="1200" dirty="0">
              <a:effectLst/>
              <a:latin typeface="Arial" panose="020B0604020202020204" pitchFamily="34" charset="0"/>
              <a:cs typeface="Arial" panose="020B0604020202020204" pitchFamily="34" charset="0"/>
            </a:endParaRPr>
          </a:p>
          <a:p>
            <a:pPr>
              <a:lnSpc>
                <a:spcPct val="150000"/>
              </a:lnSpc>
            </a:pPr>
            <a:r>
              <a:rPr lang="en-GB" sz="1200" dirty="0">
                <a:effectLst/>
                <a:latin typeface="Arial" panose="020B0604020202020204" pitchFamily="34" charset="0"/>
                <a:cs typeface="Arial" panose="020B0604020202020204" pitchFamily="34" charset="0"/>
                <a:sym typeface="+mn-ea"/>
              </a:rPr>
              <a:t>*Cannon, D.F., Gustafson, C.M. and American (2013). </a:t>
            </a:r>
            <a:r>
              <a:rPr lang="en-GB" sz="1200" i="1" dirty="0">
                <a:effectLst/>
                <a:latin typeface="Arial" panose="020B0604020202020204" pitchFamily="34" charset="0"/>
                <a:cs typeface="Arial" panose="020B0604020202020204" pitchFamily="34" charset="0"/>
                <a:sym typeface="+mn-ea"/>
              </a:rPr>
              <a:t>Training and Development for the Hospitality Industry (AHLEI)</a:t>
            </a:r>
            <a:r>
              <a:rPr lang="en-GB" sz="1200" dirty="0">
                <a:effectLst/>
                <a:latin typeface="Arial" panose="020B0604020202020204" pitchFamily="34" charset="0"/>
                <a:cs typeface="Arial" panose="020B0604020202020204" pitchFamily="34" charset="0"/>
                <a:sym typeface="+mn-ea"/>
              </a:rPr>
              <a:t>. 3rd ed. Pearson Higher Ed.</a:t>
            </a:r>
            <a:endParaRPr lang="en-GB" sz="1200" dirty="0">
              <a:effectLst/>
              <a:latin typeface="Arial" panose="020B0604020202020204" pitchFamily="34" charset="0"/>
              <a:cs typeface="Arial" panose="020B0604020202020204" pitchFamily="34" charset="0"/>
            </a:endParaRPr>
          </a:p>
          <a:p>
            <a:pPr>
              <a:lnSpc>
                <a:spcPct val="150000"/>
              </a:lnSpc>
            </a:pPr>
            <a:r>
              <a:rPr lang="en-GB" sz="1200" dirty="0" err="1">
                <a:effectLst/>
                <a:latin typeface="Arial" panose="020B0604020202020204" pitchFamily="34" charset="0"/>
                <a:cs typeface="Arial" panose="020B0604020202020204" pitchFamily="34" charset="0"/>
                <a:sym typeface="+mn-ea"/>
              </a:rPr>
              <a:t>*Enaohwo</a:t>
            </a:r>
            <a:r>
              <a:rPr lang="en-GB" sz="1200" dirty="0">
                <a:effectLst/>
                <a:latin typeface="Arial" panose="020B0604020202020204" pitchFamily="34" charset="0"/>
                <a:cs typeface="Arial" panose="020B0604020202020204" pitchFamily="34" charset="0"/>
                <a:sym typeface="+mn-ea"/>
              </a:rPr>
              <a:t>, O.M. (2022). </a:t>
            </a:r>
            <a:r>
              <a:rPr lang="en-GB" sz="1200" i="1" dirty="0">
                <a:effectLst/>
                <a:latin typeface="Arial" panose="020B0604020202020204" pitchFamily="34" charset="0"/>
                <a:cs typeface="Arial" panose="020B0604020202020204" pitchFamily="34" charset="0"/>
                <a:sym typeface="+mn-ea"/>
              </a:rPr>
              <a:t>How to Create an Effective Training Manual for Employees</a:t>
            </a:r>
            <a:r>
              <a:rPr lang="en-GB" sz="1200" dirty="0">
                <a:effectLst/>
                <a:latin typeface="Arial" panose="020B0604020202020204" pitchFamily="34" charset="0"/>
                <a:cs typeface="Arial" panose="020B0604020202020204" pitchFamily="34" charset="0"/>
                <a:sym typeface="+mn-ea"/>
              </a:rPr>
              <a:t>. [online] </a:t>
            </a:r>
            <a:r>
              <a:rPr lang="en-GB" sz="1200" dirty="0" err="1">
                <a:effectLst/>
                <a:latin typeface="Arial" panose="020B0604020202020204" pitchFamily="34" charset="0"/>
                <a:cs typeface="Arial" panose="020B0604020202020204" pitchFamily="34" charset="0"/>
                <a:sym typeface="+mn-ea"/>
              </a:rPr>
              <a:t>SweetProcess</a:t>
            </a:r>
            <a:r>
              <a:rPr lang="en-GB" sz="1200" dirty="0">
                <a:effectLst/>
                <a:latin typeface="Arial" panose="020B0604020202020204" pitchFamily="34" charset="0"/>
                <a:cs typeface="Arial" panose="020B0604020202020204" pitchFamily="34" charset="0"/>
                <a:sym typeface="+mn-ea"/>
              </a:rPr>
              <a:t>. Available at: https://sweetprocess.com/training-manual/ [Accessed 8 Nov. 2023].</a:t>
            </a:r>
            <a:endParaRPr lang="en-GB" sz="1200" dirty="0">
              <a:effectLst/>
              <a:latin typeface="Arial" panose="020B0604020202020204" pitchFamily="34" charset="0"/>
              <a:cs typeface="Arial" panose="020B0604020202020204" pitchFamily="34" charset="0"/>
            </a:endParaRPr>
          </a:p>
          <a:p>
            <a:pPr>
              <a:lnSpc>
                <a:spcPct val="150000"/>
              </a:lnSpc>
            </a:pPr>
            <a:r>
              <a:rPr lang="en-GB" sz="1200" dirty="0">
                <a:effectLst/>
                <a:latin typeface="Arial" panose="020B0604020202020204" pitchFamily="34" charset="0"/>
                <a:cs typeface="Arial" panose="020B0604020202020204" pitchFamily="34" charset="0"/>
                <a:sym typeface="+mn-ea"/>
              </a:rPr>
              <a:t>*Forrest, L.C. (2018). </a:t>
            </a:r>
            <a:r>
              <a:rPr lang="en-GB" sz="1200" i="1" dirty="0">
                <a:effectLst/>
                <a:latin typeface="Arial" panose="020B0604020202020204" pitchFamily="34" charset="0"/>
                <a:cs typeface="Arial" panose="020B0604020202020204" pitchFamily="34" charset="0"/>
                <a:sym typeface="+mn-ea"/>
              </a:rPr>
              <a:t>Training for the Hospitality Industry</a:t>
            </a:r>
            <a:r>
              <a:rPr lang="en-GB" sz="1200" dirty="0">
                <a:effectLst/>
                <a:latin typeface="Arial" panose="020B0604020202020204" pitchFamily="34" charset="0"/>
                <a:cs typeface="Arial" panose="020B0604020202020204" pitchFamily="34" charset="0"/>
                <a:sym typeface="+mn-ea"/>
              </a:rPr>
              <a:t>. 3rd ed. Educational Inst of the Amer Hotel.</a:t>
            </a:r>
            <a:endParaRPr lang="en-GB" sz="1200" dirty="0">
              <a:effectLst/>
              <a:latin typeface="Arial" panose="020B0604020202020204" pitchFamily="34" charset="0"/>
              <a:cs typeface="Arial" panose="020B0604020202020204" pitchFamily="34" charset="0"/>
            </a:endParaRPr>
          </a:p>
          <a:p>
            <a:pPr>
              <a:lnSpc>
                <a:spcPct val="150000"/>
              </a:lnSpc>
            </a:pPr>
            <a:r>
              <a:rPr lang="en-GB" sz="1200" dirty="0" err="1">
                <a:effectLst/>
                <a:latin typeface="Arial" panose="020B0604020202020204" pitchFamily="34" charset="0"/>
                <a:cs typeface="Arial" panose="020B0604020202020204" pitchFamily="34" charset="0"/>
                <a:sym typeface="+mn-ea"/>
              </a:rPr>
              <a:t>*Harnisch</a:t>
            </a:r>
            <a:r>
              <a:rPr lang="en-GB" sz="1200" dirty="0">
                <a:effectLst/>
                <a:latin typeface="Arial" panose="020B0604020202020204" pitchFamily="34" charset="0"/>
                <a:cs typeface="Arial" panose="020B0604020202020204" pitchFamily="34" charset="0"/>
                <a:sym typeface="+mn-ea"/>
              </a:rPr>
              <a:t>, O. (2021). </a:t>
            </a:r>
            <a:r>
              <a:rPr lang="en-GB" sz="1200" i="1" dirty="0">
                <a:effectLst/>
                <a:latin typeface="Arial" panose="020B0604020202020204" pitchFamily="34" charset="0"/>
                <a:cs typeface="Arial" panose="020B0604020202020204" pitchFamily="34" charset="0"/>
                <a:sym typeface="+mn-ea"/>
              </a:rPr>
              <a:t>Analysis of Senior Management Training Needs in International Hotel Companies - A Field Study</a:t>
            </a:r>
            <a:r>
              <a:rPr lang="en-GB" sz="1200" dirty="0">
                <a:effectLst/>
                <a:latin typeface="Arial" panose="020B0604020202020204" pitchFamily="34" charset="0"/>
                <a:cs typeface="Arial" panose="020B0604020202020204" pitchFamily="34" charset="0"/>
                <a:sym typeface="+mn-ea"/>
              </a:rPr>
              <a:t>. 5th ed. GRIN Verlag.</a:t>
            </a:r>
            <a:endParaRPr lang="en-GB" sz="1200" dirty="0">
              <a:effectLst/>
              <a:latin typeface="Arial" panose="020B0604020202020204" pitchFamily="34" charset="0"/>
              <a:cs typeface="Arial" panose="020B0604020202020204" pitchFamily="34" charset="0"/>
            </a:endParaRPr>
          </a:p>
          <a:p>
            <a:pPr>
              <a:lnSpc>
                <a:spcPct val="150000"/>
              </a:lnSpc>
            </a:pPr>
            <a:r>
              <a:rPr lang="en-GB" sz="1200" dirty="0">
                <a:effectLst/>
                <a:latin typeface="Arial" panose="020B0604020202020204" pitchFamily="34" charset="0"/>
                <a:cs typeface="Arial" panose="020B0604020202020204" pitchFamily="34" charset="0"/>
                <a:sym typeface="+mn-ea"/>
              </a:rPr>
              <a:t>*Hayes, D.K. and </a:t>
            </a:r>
            <a:r>
              <a:rPr lang="en-GB" sz="1200" dirty="0" err="1">
                <a:effectLst/>
                <a:latin typeface="Arial" panose="020B0604020202020204" pitchFamily="34" charset="0"/>
                <a:cs typeface="Arial" panose="020B0604020202020204" pitchFamily="34" charset="0"/>
                <a:sym typeface="+mn-ea"/>
              </a:rPr>
              <a:t>Ninemeier</a:t>
            </a:r>
            <a:r>
              <a:rPr lang="en-GB" sz="1200" dirty="0">
                <a:effectLst/>
                <a:latin typeface="Arial" panose="020B0604020202020204" pitchFamily="34" charset="0"/>
                <a:cs typeface="Arial" panose="020B0604020202020204" pitchFamily="34" charset="0"/>
                <a:sym typeface="+mn-ea"/>
              </a:rPr>
              <a:t>, J.D. (2019). </a:t>
            </a:r>
            <a:r>
              <a:rPr lang="en-GB" sz="1200" i="1" dirty="0">
                <a:effectLst/>
                <a:latin typeface="Arial" panose="020B0604020202020204" pitchFamily="34" charset="0"/>
                <a:cs typeface="Arial" panose="020B0604020202020204" pitchFamily="34" charset="0"/>
                <a:sym typeface="+mn-ea"/>
              </a:rPr>
              <a:t>Human resources management in the hospitality industry</a:t>
            </a:r>
            <a:r>
              <a:rPr lang="en-GB" sz="1200" dirty="0">
                <a:effectLst/>
                <a:latin typeface="Arial" panose="020B0604020202020204" pitchFamily="34" charset="0"/>
                <a:cs typeface="Arial" panose="020B0604020202020204" pitchFamily="34" charset="0"/>
                <a:sym typeface="+mn-ea"/>
              </a:rPr>
              <a:t>. 3rd ed. Hoboken, N.J.: John Wiley &amp; Sons.</a:t>
            </a:r>
            <a:endParaRPr lang="en-GB" sz="1200" dirty="0">
              <a:effectLst/>
              <a:latin typeface="Arial" panose="020B0604020202020204" pitchFamily="34" charset="0"/>
              <a:cs typeface="Arial" panose="020B0604020202020204" pitchFamily="34" charset="0"/>
            </a:endParaRPr>
          </a:p>
          <a:p>
            <a:pPr>
              <a:lnSpc>
                <a:spcPct val="150000"/>
              </a:lnSpc>
            </a:pPr>
            <a:r>
              <a:rPr lang="en-GB" sz="1200" dirty="0" err="1">
                <a:effectLst/>
                <a:latin typeface="Arial" panose="020B0604020202020204" pitchFamily="34" charset="0"/>
                <a:cs typeface="Arial" panose="020B0604020202020204" pitchFamily="34" charset="0"/>
                <a:sym typeface="+mn-ea"/>
              </a:rPr>
              <a:t>*Jaszay</a:t>
            </a:r>
            <a:r>
              <a:rPr lang="en-GB" sz="1200" dirty="0">
                <a:effectLst/>
                <a:latin typeface="Arial" panose="020B0604020202020204" pitchFamily="34" charset="0"/>
                <a:cs typeface="Arial" panose="020B0604020202020204" pitchFamily="34" charset="0"/>
                <a:sym typeface="+mn-ea"/>
              </a:rPr>
              <a:t>, C. and Dunk, P. (2023). </a:t>
            </a:r>
            <a:r>
              <a:rPr lang="en-GB" sz="1200" i="1" dirty="0">
                <a:effectLst/>
                <a:latin typeface="Arial" panose="020B0604020202020204" pitchFamily="34" charset="0"/>
                <a:cs typeface="Arial" panose="020B0604020202020204" pitchFamily="34" charset="0"/>
                <a:sym typeface="+mn-ea"/>
              </a:rPr>
              <a:t>Training design for the hospitality industry</a:t>
            </a:r>
            <a:r>
              <a:rPr lang="en-GB" sz="1200" dirty="0">
                <a:effectLst/>
                <a:latin typeface="Arial" panose="020B0604020202020204" pitchFamily="34" charset="0"/>
                <a:cs typeface="Arial" panose="020B0604020202020204" pitchFamily="34" charset="0"/>
                <a:sym typeface="+mn-ea"/>
              </a:rPr>
              <a:t>. 3rd ed. Clifton Park, Ny: Delmar Learning.</a:t>
            </a:r>
            <a:endParaRPr lang="en-GB" sz="1200" dirty="0">
              <a:effectLst/>
              <a:latin typeface="Arial" panose="020B0604020202020204" pitchFamily="34" charset="0"/>
              <a:cs typeface="Arial" panose="020B0604020202020204" pitchFamily="34" charset="0"/>
            </a:endParaRPr>
          </a:p>
          <a:p>
            <a:pPr>
              <a:lnSpc>
                <a:spcPct val="150000"/>
              </a:lnSpc>
            </a:pPr>
            <a:r>
              <a:rPr lang="en-GB" sz="1200" dirty="0">
                <a:effectLst/>
                <a:latin typeface="Arial" panose="020B0604020202020204" pitchFamily="34" charset="0"/>
                <a:cs typeface="Arial" panose="020B0604020202020204" pitchFamily="34" charset="0"/>
                <a:sym typeface="+mn-ea"/>
              </a:rPr>
              <a:t>*Paul, W.J. (2019). </a:t>
            </a:r>
            <a:r>
              <a:rPr lang="en-GB" sz="1200" i="1" dirty="0">
                <a:effectLst/>
                <a:latin typeface="Arial" panose="020B0604020202020204" pitchFamily="34" charset="0"/>
                <a:cs typeface="Arial" panose="020B0604020202020204" pitchFamily="34" charset="0"/>
                <a:sym typeface="+mn-ea"/>
              </a:rPr>
              <a:t>Understanding and training employees.</a:t>
            </a:r>
            <a:r>
              <a:rPr lang="en-GB" sz="1200" dirty="0">
                <a:effectLst/>
                <a:latin typeface="Arial" panose="020B0604020202020204" pitchFamily="34" charset="0"/>
                <a:cs typeface="Arial" panose="020B0604020202020204" pitchFamily="34" charset="0"/>
                <a:sym typeface="+mn-ea"/>
              </a:rPr>
              <a:t> 3rd ed. New York], [Kraus Reprint.</a:t>
            </a:r>
            <a:endParaRPr lang="en-GB" sz="1200" dirty="0">
              <a:effectLst/>
              <a:latin typeface="Arial" panose="020B0604020202020204" pitchFamily="34" charset="0"/>
              <a:cs typeface="Arial" panose="020B0604020202020204" pitchFamily="34" charset="0"/>
            </a:endParaRPr>
          </a:p>
          <a:p>
            <a:pPr>
              <a:lnSpc>
                <a:spcPct val="150000"/>
              </a:lnSpc>
            </a:pPr>
            <a:r>
              <a:rPr lang="en-GB" sz="1200" dirty="0">
                <a:effectLst/>
                <a:latin typeface="Arial" panose="020B0604020202020204" pitchFamily="34" charset="0"/>
                <a:cs typeface="Arial" panose="020B0604020202020204" pitchFamily="34" charset="0"/>
                <a:sym typeface="+mn-ea"/>
              </a:rPr>
              <a:t>*Rutherford, D.G. (2019). </a:t>
            </a:r>
            <a:r>
              <a:rPr lang="en-GB" sz="1200" i="1" dirty="0">
                <a:effectLst/>
                <a:latin typeface="Arial" panose="020B0604020202020204" pitchFamily="34" charset="0"/>
                <a:cs typeface="Arial" panose="020B0604020202020204" pitchFamily="34" charset="0"/>
                <a:sym typeface="+mn-ea"/>
              </a:rPr>
              <a:t>Hotel management and operations</a:t>
            </a:r>
            <a:r>
              <a:rPr lang="en-GB" sz="1200" dirty="0">
                <a:effectLst/>
                <a:latin typeface="Arial" panose="020B0604020202020204" pitchFamily="34" charset="0"/>
                <a:cs typeface="Arial" panose="020B0604020202020204" pitchFamily="34" charset="0"/>
                <a:sym typeface="+mn-ea"/>
              </a:rPr>
              <a:t>. 4th ed. Hoboken, N.J.: Wiley.</a:t>
            </a:r>
            <a:endParaRPr lang="en-GB" sz="1200" dirty="0">
              <a:effectLst/>
              <a:latin typeface="Arial" panose="020B0604020202020204" pitchFamily="34" charset="0"/>
              <a:cs typeface="Arial" panose="020B0604020202020204" pitchFamily="34" charset="0"/>
            </a:endParaRPr>
          </a:p>
          <a:p>
            <a:pPr>
              <a:lnSpc>
                <a:spcPct val="150000"/>
              </a:lnSpc>
            </a:pPr>
            <a:r>
              <a:rPr lang="en-GB" sz="1200" dirty="0">
                <a:effectLst/>
                <a:latin typeface="Arial" panose="020B0604020202020204" pitchFamily="34" charset="0"/>
                <a:cs typeface="Arial" panose="020B0604020202020204" pitchFamily="34" charset="0"/>
                <a:sym typeface="+mn-ea"/>
              </a:rPr>
              <a:t>*Yan, H. (2019). </a:t>
            </a:r>
            <a:r>
              <a:rPr lang="en-GB" sz="1200" i="1" dirty="0">
                <a:effectLst/>
                <a:latin typeface="Arial" panose="020B0604020202020204" pitchFamily="34" charset="0"/>
                <a:cs typeface="Arial" panose="020B0604020202020204" pitchFamily="34" charset="0"/>
                <a:sym typeface="+mn-ea"/>
              </a:rPr>
              <a:t>Technical Training for the Hotel and Catering Industry</a:t>
            </a:r>
            <a:r>
              <a:rPr lang="en-GB" sz="1200" dirty="0">
                <a:effectLst/>
                <a:latin typeface="Arial" panose="020B0604020202020204" pitchFamily="34" charset="0"/>
                <a:cs typeface="Arial" panose="020B0604020202020204" pitchFamily="34" charset="0"/>
                <a:sym typeface="+mn-ea"/>
              </a:rPr>
              <a:t>. 3rd ed. Brothers.</a:t>
            </a:r>
            <a:endParaRPr lang="en-GB" sz="1200" dirty="0">
              <a:effectLst/>
              <a:latin typeface="Arial" panose="020B0604020202020204" pitchFamily="34" charset="0"/>
              <a:cs typeface="Arial" panose="020B0604020202020204" pitchFamily="34" charset="0"/>
            </a:endParaRPr>
          </a:p>
          <a:p>
            <a:endParaRPr lang="en-GB" altLang="en-US" sz="120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1511300" y="1174179"/>
            <a:ext cx="9144000" cy="2387600"/>
          </a:xfrm>
        </p:spPr>
        <p:txBody>
          <a:bodyPr/>
          <a:lstStyle/>
          <a:p>
            <a:r>
              <a:rPr lang="en-US" altLang="zh-CN" dirty="0" smtClean="0"/>
              <a:t>THANK YOU</a:t>
            </a:r>
            <a:endParaRPr lang="zh-CN" altLang="en-US" sz="7200" dirty="0">
              <a:solidFill>
                <a:schemeClr val="bg1"/>
              </a:solidFill>
            </a:endParaRPr>
          </a:p>
        </p:txBody>
      </p:sp>
      <p:sp>
        <p:nvSpPr>
          <p:cNvPr id="3" name="副标题 2"/>
          <p:cNvSpPr>
            <a:spLocks noGrp="1"/>
          </p:cNvSpPr>
          <p:nvPr>
            <p:ph type="subTitle" idx="1"/>
          </p:nvPr>
        </p:nvSpPr>
        <p:spPr>
          <a:xfrm>
            <a:off x="2971800" y="3526854"/>
            <a:ext cx="6286500" cy="1655762"/>
          </a:xfrm>
        </p:spPr>
        <p:txBody>
          <a:bodyPr/>
          <a:lstStyle/>
          <a:p>
            <a:endParaRPr lang="zh-CN" altLang="en-US" dirty="0">
              <a:solidFill>
                <a:srgbClr val="FFFEC6"/>
              </a:solidFill>
            </a:endParaRPr>
          </a:p>
        </p:txBody>
      </p:sp>
      <p:cxnSp>
        <p:nvCxnSpPr>
          <p:cNvPr id="5" name="直接连接符 4"/>
          <p:cNvCxnSpPr/>
          <p:nvPr/>
        </p:nvCxnSpPr>
        <p:spPr>
          <a:xfrm>
            <a:off x="2489200" y="3442716"/>
            <a:ext cx="7213600" cy="0"/>
          </a:xfrm>
          <a:prstGeom prst="line">
            <a:avLst/>
          </a:prstGeom>
          <a:ln w="3175">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细字体">
      <a:majorFont>
        <a:latin typeface="Segoe UI Light"/>
        <a:ea typeface="微软雅黑"/>
        <a:cs typeface=""/>
      </a:majorFont>
      <a:minorFont>
        <a:latin typeface="Segoe UI"/>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4522</Words>
  <Application>WPS Presentation</Application>
  <PresentationFormat>宽屏</PresentationFormat>
  <Paragraphs>122</Paragraphs>
  <Slides>12</Slides>
  <Notes>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12</vt:i4>
      </vt:variant>
    </vt:vector>
  </HeadingPairs>
  <TitlesOfParts>
    <vt:vector size="24" baseType="lpstr">
      <vt:lpstr>Arial</vt:lpstr>
      <vt:lpstr>SimSun</vt:lpstr>
      <vt:lpstr>Wingdings</vt:lpstr>
      <vt:lpstr>Segoe UI Light</vt:lpstr>
      <vt:lpstr>Segoe UI</vt:lpstr>
      <vt:lpstr>Microsoft YaHei</vt:lpstr>
      <vt:lpstr>Arial Unicode MS</vt:lpstr>
      <vt:lpstr>Calibri</vt:lpstr>
      <vt:lpstr>Vrinda</vt:lpstr>
      <vt:lpstr>Segoe UI Symbol</vt:lpstr>
      <vt:lpstr>Times New Roman</vt:lpstr>
      <vt:lpstr>Office Theme</vt:lpstr>
      <vt:lpstr>PowerPoint 演示文稿</vt:lpstr>
      <vt:lpstr>PowerPoint 演示文稿</vt:lpstr>
      <vt:lpstr>PowerPoint 演示文稿</vt:lpstr>
      <vt:lpstr>PowerPoint 演示文稿</vt:lpstr>
      <vt:lpstr>Sorting Linen - Housekeeping</vt:lpstr>
      <vt:lpstr>Housekeeping and Trolley Set Up</vt:lpstr>
      <vt:lpstr>Room Types - Housekeeping</vt:lpstr>
      <vt:lpstr>Vacuum Maintenance - Housekeeping</vt:lpstr>
      <vt:lpstr>Lost Property - Housekeeping</vt:lpstr>
      <vt:lpstr>Conclusion </vt:lpstr>
      <vt:lpstr> References</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AnnJo</dc:creator>
  <cp:lastModifiedBy>ipsita</cp:lastModifiedBy>
  <cp:revision>60</cp:revision>
  <dcterms:created xsi:type="dcterms:W3CDTF">2014-12-02T08:58:00Z</dcterms:created>
  <dcterms:modified xsi:type="dcterms:W3CDTF">2023-11-11T21:13:51Z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2057-12.2.0.13266</vt:lpwstr>
  </property>
  <property fmtid="{D5CDD505-2E9C-101B-9397-08002B2CF9AE}" pid="3" name="ICV">
    <vt:lpwstr>615BEDB91469471EA5A188825A684BED_13</vt:lpwstr>
  </property>
</Properties>
</file>