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embeddings/oleObject1.docx" ContentType="application/vnd.openxmlformats-officedocument.wordprocessingml.document"/>
  <Override PartName="/ppt/media/image53.jpeg" ContentType="image/jpeg"/>
  <Override PartName="/ppt/media/image1.jpeg" ContentType="image/jpeg"/>
  <Override PartName="/ppt/media/image142.jpeg" ContentType="image/jpeg"/>
  <Override PartName="/ppt/media/image269.png" ContentType="image/png"/>
  <Override PartName="/ppt/media/image1.emf" ContentType="image/x-emf"/>
  <Override PartName="/ppt/media/image110.png" ContentType="image/png"/>
  <Override PartName="/ppt/media/image145.jpeg" ContentType="image/jpeg"/>
  <Override PartName="/ppt/media/image299.png" ContentType="image/png"/>
  <Override PartName="/ppt/media/image4.jpeg" ContentType="image/jpeg"/>
  <Override PartName="/ppt/media/image2.png" ContentType="image/png"/>
  <Override PartName="/ppt/media/image56.jpeg" ContentType="image/jpeg"/>
  <Override PartName="/ppt/media/image71.png" ContentType="image/png"/>
  <Override PartName="/ppt/media/image5.png" ContentType="image/png"/>
  <Override PartName="/ppt/media/image289.png" ContentType="image/png"/>
  <Override PartName="/ppt/media/image144.jpeg" ContentType="image/jpeg"/>
  <Override PartName="/ppt/media/image3.jpeg" ContentType="image/jpeg"/>
  <Override PartName="/ppt/media/image48.png" ContentType="image/png"/>
  <Override PartName="/ppt/media/image347.jpeg" ContentType="image/jpeg"/>
  <Override PartName="/ppt/media/image301.png" ContentType="image/png"/>
  <Override PartName="/ppt/media/image72.png" ContentType="image/png"/>
  <Override PartName="/ppt/media/image6.png" ContentType="image/png"/>
  <Override PartName="/ppt/media/image31.png" ContentType="image/png"/>
  <Override PartName="/ppt/media/image7.jpeg" ContentType="image/jpeg"/>
  <Override PartName="/ppt/media/image59.jpeg" ContentType="image/jpeg"/>
  <Override PartName="/ppt/media/image8.jpeg" ContentType="image/jpeg"/>
  <Override PartName="/ppt/media/image304.png" ContentType="image/png"/>
  <Override PartName="/ppt/media/image75.png" ContentType="image/png"/>
  <Override PartName="/ppt/media/image9.png" ContentType="image/png"/>
  <Override PartName="/ppt/media/image249.png" ContentType="image/png"/>
  <Override PartName="/ppt/media/image51.jpeg" ContentType="image/jpeg"/>
  <Override PartName="/ppt/media/image10.png" ContentType="image/png"/>
  <Override PartName="/ppt/media/image11.png" ContentType="image/png"/>
  <Override PartName="/ppt/media/image57.jpeg" ContentType="image/jpeg"/>
  <Override PartName="/ppt/media/image12.png" ContentType="image/png"/>
  <Override PartName="/ppt/media/image365.png" ContentType="image/png"/>
  <Override PartName="/ppt/media/image18.jpeg" ContentType="image/jpeg"/>
  <Override PartName="/ppt/media/image315.png" ContentType="image/png"/>
  <Override PartName="/ppt/media/image102.jpeg" ContentType="image/jpeg"/>
  <Override PartName="/ppt/media/image86.png" ContentType="image/png"/>
  <Override PartName="/ppt/media/image13.jpeg" ContentType="image/jpeg"/>
  <Override PartName="/ppt/media/image382.png" ContentType="image/png"/>
  <Override PartName="/ppt/media/image80.jpeg" ContentType="image/jpeg"/>
  <Override PartName="/ppt/media/image19.png" ContentType="image/png"/>
  <Override PartName="/ppt/media/image14.png" ContentType="image/png"/>
  <Override PartName="/ppt/media/image15.png" ContentType="image/png"/>
  <Override PartName="/ppt/media/image105.jpeg" ContentType="image/jpeg"/>
  <Override PartName="/ppt/media/image16.jpeg" ContentType="image/jpeg"/>
  <Override PartName="/ppt/media/image172.jpeg" ContentType="image/jpeg"/>
  <Override PartName="/ppt/media/image49.png" ContentType="image/png"/>
  <Override PartName="/ppt/media/image355.png" ContentType="image/png"/>
  <Override PartName="/ppt/media/image106.jpeg" ContentType="image/jpeg"/>
  <Override PartName="/ppt/media/image17.jpeg" ContentType="image/jpeg"/>
  <Override PartName="/ppt/media/image20.png" ContentType="image/png"/>
  <Override PartName="/ppt/media/image21.jpeg" ContentType="image/jpeg"/>
  <Override PartName="/ppt/media/image54.png" ContentType="image/png"/>
  <Override PartName="/ppt/media/image22.png" ContentType="image/png"/>
  <Override PartName="/ppt/media/image23.jpeg" ContentType="image/jpeg"/>
  <Override PartName="/ppt/media/image24.jpeg" ContentType="image/jpeg"/>
  <Override PartName="/ppt/media/image25.jpeg" ContentType="image/jpeg"/>
  <Override PartName="/ppt/media/image26.jpeg" ContentType="image/jpeg"/>
  <Override PartName="/ppt/media/image37.png" ContentType="image/png"/>
  <Override PartName="/ppt/media/image27.jpeg" ContentType="image/jpeg"/>
  <Override PartName="/ppt/media/image28.jpeg" ContentType="image/jpeg"/>
  <Override PartName="/ppt/media/image29.png" ContentType="image/png"/>
  <Override PartName="/ppt/media/image101.png" ContentType="image/png"/>
  <Override PartName="/ppt/media/image170.jpeg" ContentType="image/jpeg"/>
  <Override PartName="/ppt/media/image41.jpeg" ContentType="image/jpeg"/>
  <Override PartName="/ppt/media/image149.png" ContentType="image/png"/>
  <Override PartName="/ppt/media/image30.png" ContentType="image/png"/>
  <Override PartName="/ppt/media/image32.png" ContentType="image/png"/>
  <Override PartName="/ppt/media/image343.jpeg" ContentType="image/jpeg"/>
  <Override PartName="/ppt/media/image33.png" ContentType="image/png"/>
  <Override PartName="/ppt/media/image34.png" ContentType="image/png"/>
  <Override PartName="/ppt/media/image35.png" ContentType="image/png"/>
  <Override PartName="/ppt/media/image126.jpeg" ContentType="image/jpeg"/>
  <Override PartName="/ppt/media/image36.png" ContentType="image/png"/>
  <Override PartName="/ppt/media/image38.jpeg" ContentType="image/jpeg"/>
  <Override PartName="/ppt/media/image55.png" ContentType="image/png"/>
  <Override PartName="/ppt/media/image39.jpeg" ContentType="image/jpeg"/>
  <Override PartName="/ppt/media/image40.png" ContentType="image/png"/>
  <Override PartName="/ppt/media/image42.png" ContentType="image/png"/>
  <Override PartName="/ppt/media/image43.png" ContentType="image/png"/>
  <Override PartName="/ppt/media/image44.png" ContentType="image/png"/>
  <Override PartName="/ppt/media/image45.jpeg" ContentType="image/jpeg"/>
  <Override PartName="/ppt/media/image189.png" ContentType="image/png"/>
  <Override PartName="/ppt/media/image46.jpeg" ContentType="image/jpeg"/>
  <Override PartName="/ppt/media/image135.jpeg" ContentType="image/jpeg"/>
  <Override PartName="/ppt/media/image199.png" ContentType="image/png"/>
  <Override PartName="/ppt/media/image47.jpeg" ContentType="image/jpeg"/>
  <Override PartName="/ppt/media/image50.png" ContentType="image/png"/>
  <Override PartName="/ppt/media/image52.png" ContentType="image/png"/>
  <Override PartName="/ppt/media/image345.jpeg" ContentType="image/jpeg"/>
  <Override PartName="/ppt/media/image58.jpeg" ContentType="image/jpeg"/>
  <Override PartName="/ppt/media/image60.jpeg" ContentType="image/jpeg"/>
  <Override PartName="/ppt/media/image182.png" ContentType="image/png"/>
  <Override PartName="/ppt/media/image306.jpeg" ContentType="image/jpeg"/>
  <Override PartName="/ppt/media/image339.png" ContentType="image/png"/>
  <Override PartName="/ppt/media/image63.png" ContentType="image/png"/>
  <Override PartName="/ppt/media/image61.jpeg" ContentType="image/jpeg"/>
  <Override PartName="/ppt/media/image192.png" ContentType="image/png"/>
  <Override PartName="/ppt/media/image307.jpeg" ContentType="image/jpeg"/>
  <Override PartName="/ppt/media/image62.png" ContentType="image/png"/>
  <Override PartName="/ppt/media/image346.jpeg" ContentType="image/jpeg"/>
  <Override PartName="/ppt/media/image64.png" ContentType="image/png"/>
  <Override PartName="/ppt/media/image290.jpeg" ContentType="image/jpeg"/>
  <Override PartName="/ppt/media/image65.png" ContentType="image/png"/>
  <Override PartName="/ppt/media/image66.png" ContentType="image/png"/>
  <Override PartName="/ppt/media/image100.jpeg" ContentType="image/jpeg"/>
  <Override PartName="/ppt/media/image67.png" ContentType="image/png"/>
  <Override PartName="/ppt/media/image68.jpeg" ContentType="image/jpeg"/>
  <Override PartName="/ppt/media/image128.png" ContentType="image/png"/>
  <Override PartName="/ppt/media/image69.jpeg" ContentType="image/jpeg"/>
  <Override PartName="/ppt/media/image138.png" ContentType="image/png"/>
  <Override PartName="/ppt/media/image70.jpeg" ContentType="image/jpeg"/>
  <Override PartName="/ppt/media/image282.png" ContentType="image/png"/>
  <Override PartName="/ppt/media/image73.png" ContentType="image/png"/>
  <Override PartName="/ppt/media/image302.png" ContentType="image/png"/>
  <Override PartName="/ppt/media/image74.png" ContentType="image/png"/>
  <Override PartName="/ppt/media/image76.png" ContentType="image/png"/>
  <Override PartName="/ppt/media/image305.png" ContentType="image/png"/>
  <Override PartName="/ppt/media/image77.png" ContentType="image/png"/>
  <Override PartName="/ppt/media/image78.jpeg" ContentType="image/jpeg"/>
  <Override PartName="/ppt/media/image228.png" ContentType="image/png"/>
  <Override PartName="/ppt/media/image79.jpeg" ContentType="image/jpeg"/>
  <Override PartName="/ppt/media/image168.jpeg" ContentType="image/jpeg"/>
  <Override PartName="/ppt/media/image238.png" ContentType="image/png"/>
  <Override PartName="/ppt/media/image81.png" ContentType="image/png"/>
  <Override PartName="/ppt/media/image310.png" ContentType="image/png"/>
  <Override PartName="/ppt/media/image82.png" ContentType="image/png"/>
  <Override PartName="/ppt/media/image311.png" ContentType="image/png"/>
  <Override PartName="/ppt/media/image348.jpeg" ContentType="image/jpeg"/>
  <Override PartName="/ppt/media/image83.png" ContentType="image/png"/>
  <Override PartName="/ppt/media/image312.png" ContentType="image/png"/>
  <Override PartName="/ppt/media/image84.png" ContentType="image/png"/>
  <Override PartName="/ppt/media/image313.png" ContentType="image/png"/>
  <Override PartName="/ppt/media/image85.png" ContentType="image/png"/>
  <Override PartName="/ppt/media/image314.png" ContentType="image/png"/>
  <Override PartName="/ppt/media/image87.png" ContentType="image/png"/>
  <Override PartName="/ppt/media/image316.png" ContentType="image/png"/>
  <Override PartName="/ppt/media/image88.png" ContentType="image/png"/>
  <Override PartName="/ppt/media/image160.png" ContentType="image/png"/>
  <Override PartName="/ppt/media/image317.png" ContentType="image/png"/>
  <Override PartName="/ppt/media/image89.png" ContentType="image/png"/>
  <Override PartName="/ppt/media/image161.png" ContentType="image/png"/>
  <Override PartName="/ppt/media/image318.png" ContentType="image/png"/>
  <Override PartName="/ppt/media/image90.png" ContentType="image/png"/>
  <Override PartName="/ppt/media/image91.png" ContentType="image/png"/>
  <Override PartName="/ppt/media/image320.png" ContentType="image/png"/>
  <Override PartName="/ppt/media/image92.png" ContentType="image/png"/>
  <Override PartName="/ppt/media/image321.png" ContentType="image/png"/>
  <Override PartName="/ppt/media/image349.jpeg" ContentType="image/jpeg"/>
  <Override PartName="/ppt/media/image93.png" ContentType="image/png"/>
  <Override PartName="/ppt/media/image322.png" ContentType="image/png"/>
  <Override PartName="/ppt/media/image94.png" ContentType="image/png"/>
  <Override PartName="/ppt/media/image323.png" ContentType="image/png"/>
  <Override PartName="/ppt/media/image95.png" ContentType="image/png"/>
  <Override PartName="/ppt/media/image324.png" ContentType="image/png"/>
  <Override PartName="/ppt/media/image96.png" ContentType="image/png"/>
  <Override PartName="/ppt/media/image325.png" ContentType="image/png"/>
  <Override PartName="/ppt/media/image97.png" ContentType="image/png"/>
  <Override PartName="/ppt/media/image326.png" ContentType="image/png"/>
  <Override PartName="/ppt/media/image98.jpeg" ContentType="image/jpeg"/>
  <Override PartName="/ppt/media/image271.png" ContentType="image/png"/>
  <Override PartName="/ppt/media/image99.png" ContentType="image/png"/>
  <Override PartName="/ppt/media/image171.png" ContentType="image/png"/>
  <Override PartName="/ppt/media/image328.png" ContentType="image/png"/>
  <Override PartName="/ppt/media/image103.png" ContentType="image/png"/>
  <Override PartName="/ppt/media/image104.jpeg" ContentType="image/jpeg"/>
  <Override PartName="/ppt/media/image335.png" ContentType="image/png"/>
  <Override PartName="/ppt/media/image107.png" ContentType="image/png"/>
  <Override PartName="/ppt/media/image108.png" ContentType="image/png"/>
  <Override PartName="/ppt/media/image155.jpeg" ContentType="image/jpeg"/>
  <Override PartName="/ppt/media/image109.png" ContentType="image/png"/>
  <Override PartName="/ppt/media/image111.png" ContentType="image/png"/>
  <Override PartName="/ppt/media/image112.png" ContentType="image/png"/>
  <Override PartName="/ppt/media/image113.png" ContentType="image/png"/>
  <Override PartName="/ppt/media/image114.png" ContentType="image/png"/>
  <Override PartName="/ppt/media/image115.png" ContentType="image/png"/>
  <Override PartName="/ppt/media/image373.jpeg" ContentType="image/jpeg"/>
  <Override PartName="/ppt/media/image116.png" ContentType="image/png"/>
  <Override PartName="/ppt/media/image117.png" ContentType="image/png"/>
  <Override PartName="/ppt/media/image118.png" ContentType="image/png"/>
  <Override PartName="/ppt/media/image119.png" ContentType="image/png"/>
  <Override PartName="/ppt/media/image120.jpeg" ContentType="image/jpeg"/>
  <Override PartName="/ppt/media/image121.jpeg" ContentType="image/jpeg"/>
  <Override PartName="/ppt/media/image122.jpeg" ContentType="image/jpeg"/>
  <Override PartName="/ppt/media/image123.jpeg" ContentType="image/jpeg"/>
  <Override PartName="/ppt/media/image124.png" ContentType="image/png"/>
  <Override PartName="/ppt/media/image125.png" ContentType="image/png"/>
  <Override PartName="/ppt/media/image374.jpeg" ContentType="image/jpeg"/>
  <Override PartName="/ppt/media/image127.png" ContentType="image/png"/>
  <Override PartName="/ppt/media/image129.png" ContentType="image/png"/>
  <Override PartName="/ppt/media/image130.png" ContentType="image/png"/>
  <Override PartName="/ppt/media/image131.png" ContentType="image/png"/>
  <Override PartName="/ppt/media/image173.jpeg" ContentType="image/jpeg"/>
  <Override PartName="/ppt/media/image132.png" ContentType="image/png"/>
  <Override PartName="/ppt/media/image133.png" ContentType="image/png"/>
  <Override PartName="/ppt/media/image134.png" ContentType="image/png"/>
  <Override PartName="/ppt/media/image136.png" ContentType="image/png"/>
  <Override PartName="/ppt/media/image137.png" ContentType="image/png"/>
  <Override PartName="/ppt/media/image139.png" ContentType="image/png"/>
  <Override PartName="/ppt/media/image140.png" ContentType="image/png"/>
  <Override PartName="/ppt/media/image141.png" ContentType="image/png"/>
  <Override PartName="/ppt/media/image174.jpeg" ContentType="image/jpeg"/>
  <Override PartName="/ppt/media/image143.jpeg" ContentType="image/jpeg"/>
  <Override PartName="/ppt/media/image279.png" ContentType="image/png"/>
  <Override PartName="/ppt/media/image146.png" ContentType="image/png"/>
  <Override PartName="/ppt/media/image147.png" ContentType="image/png"/>
  <Override PartName="/ppt/media/image148.png" ContentType="image/png"/>
  <Override PartName="/ppt/media/image150.png" ContentType="image/png"/>
  <Override PartName="/ppt/media/image151.png" ContentType="image/png"/>
  <Override PartName="/ppt/media/image152.png" ContentType="image/png"/>
  <Override PartName="/ppt/media/image303.jpeg" ContentType="image/jpeg"/>
  <Override PartName="/ppt/media/image309.png" ContentType="image/png"/>
  <Override PartName="/ppt/media/image153.png" ContentType="image/png"/>
  <Override PartName="/ppt/media/image154.jpeg" ContentType="image/jpeg"/>
  <Override PartName="/ppt/media/image156.png" ContentType="image/png"/>
  <Override PartName="/ppt/media/image157.png" ContentType="image/png"/>
  <Override PartName="/ppt/media/image158.png" ContentType="image/png"/>
  <Override PartName="/ppt/media/image159.png" ContentType="image/png"/>
  <Override PartName="/ppt/media/image162.png" ContentType="image/png"/>
  <Override PartName="/ppt/media/image319.png" ContentType="image/png"/>
  <Override PartName="/ppt/media/image163.png" ContentType="image/png"/>
  <Override PartName="/ppt/media/image277.jpeg" ContentType="image/jpeg"/>
  <Override PartName="/ppt/media/image164.png" ContentType="image/png"/>
  <Override PartName="/ppt/media/image165.png" ContentType="image/png"/>
  <Override PartName="/ppt/media/image166.png" ContentType="image/png"/>
  <Override PartName="/ppt/media/image167.png" ContentType="image/png"/>
  <Override PartName="/ppt/media/image169.jpeg" ContentType="image/jpeg"/>
  <Override PartName="/ppt/media/image248.png" ContentType="image/png"/>
  <Override PartName="/ppt/media/image175.png" ContentType="image/png"/>
  <Override PartName="/ppt/media/image379.jpeg" ContentType="image/jpeg"/>
  <Override PartName="/ppt/media/image176.png" ContentType="image/png"/>
  <Override PartName="/ppt/media/image350.jpeg" ContentType="image/jpeg"/>
  <Override PartName="/ppt/media/image177.png" ContentType="image/png"/>
  <Override PartName="/ppt/media/image178.png" ContentType="image/png"/>
  <Override PartName="/ppt/media/image179.png" ContentType="image/png"/>
  <Override PartName="/ppt/media/image180.png" ContentType="image/png"/>
  <Override PartName="/ppt/media/image337.png" ContentType="image/png"/>
  <Override PartName="/ppt/media/image181.png" ContentType="image/png"/>
  <Override PartName="/ppt/media/image338.png" ContentType="image/png"/>
  <Override PartName="/ppt/media/image183.png" ContentType="image/png"/>
  <Override PartName="/ppt/media/image184.png" ContentType="image/png"/>
  <Override PartName="/ppt/media/image185.png" ContentType="image/png"/>
  <Override PartName="/ppt/media/image186.png" ContentType="image/png"/>
  <Override PartName="/ppt/media/image187.png" ContentType="image/png"/>
  <Override PartName="/ppt/media/image188.png" ContentType="image/png"/>
  <Override PartName="/ppt/media/image190.png" ContentType="image/png"/>
  <Override PartName="/ppt/media/image191.png" ContentType="image/png"/>
  <Override PartName="/ppt/media/image193.png" ContentType="image/png"/>
  <Override PartName="/ppt/media/image194.png" ContentType="image/png"/>
  <Override PartName="/ppt/media/image195.png" ContentType="image/png"/>
  <Override PartName="/ppt/media/image196.png" ContentType="image/png"/>
  <Override PartName="/ppt/media/image197.png" ContentType="image/png"/>
  <Override PartName="/ppt/media/image198.png" ContentType="image/png"/>
  <Override PartName="/ppt/media/image200.png" ContentType="image/png"/>
  <Override PartName="/ppt/media/image201.png" ContentType="image/png"/>
  <Override PartName="/ppt/media/image202.png" ContentType="image/png"/>
  <Override PartName="/ppt/media/image203.png" ContentType="image/png"/>
  <Override PartName="/ppt/media/image281.jpeg" ContentType="image/jpeg"/>
  <Override PartName="/ppt/media/image204.png" ContentType="image/png"/>
  <Override PartName="/ppt/media/image205.png" ContentType="image/png"/>
  <Override PartName="/ppt/media/image206.png" ContentType="image/png"/>
  <Override PartName="/ppt/media/image207.png" ContentType="image/png"/>
  <Override PartName="/ppt/media/image208.png" ContentType="image/png"/>
  <Override PartName="/ppt/media/image209.png" ContentType="image/png"/>
  <Override PartName="/ppt/media/image210.png" ContentType="image/png"/>
  <Override PartName="/ppt/media/image211.png" ContentType="image/png"/>
  <Override PartName="/ppt/media/image212.png" ContentType="image/png"/>
  <Override PartName="/ppt/media/image213.png" ContentType="image/png"/>
  <Override PartName="/ppt/media/image214.png" ContentType="image/png"/>
  <Override PartName="/ppt/media/image215.png" ContentType="image/png"/>
  <Override PartName="/ppt/media/image216.png" ContentType="image/png"/>
  <Override PartName="/ppt/media/image217.png" ContentType="image/png"/>
  <Override PartName="/ppt/media/image218.png" ContentType="image/png"/>
  <Override PartName="/ppt/media/image219.png" ContentType="image/png"/>
  <Override PartName="/ppt/media/image220.png" ContentType="image/png"/>
  <Override PartName="/ppt/media/image221.png" ContentType="image/png"/>
  <Override PartName="/ppt/media/image222.png" ContentType="image/png"/>
  <Override PartName="/ppt/media/image223.png" ContentType="image/png"/>
  <Override PartName="/ppt/media/image224.png" ContentType="image/png"/>
  <Override PartName="/ppt/media/image225.png" ContentType="image/png"/>
  <Override PartName="/ppt/media/image384.jpeg" ContentType="image/jpeg"/>
  <Override PartName="/ppt/media/image226.png" ContentType="image/png"/>
  <Override PartName="/ppt/media/image227.png" ContentType="image/png"/>
  <Override PartName="/ppt/media/image229.png" ContentType="image/png"/>
  <Override PartName="/ppt/media/image230.png" ContentType="image/png"/>
  <Override PartName="/ppt/media/image231.png" ContentType="image/png"/>
  <Override PartName="/ppt/media/image232.png" ContentType="image/png"/>
  <Override PartName="/ppt/media/image233.png" ContentType="image/png"/>
  <Override PartName="/ppt/media/image284.jpeg" ContentType="image/jpeg"/>
  <Override PartName="/ppt/media/image234.png" ContentType="image/png"/>
  <Override PartName="/ppt/media/image235.png" ContentType="image/png"/>
  <Override PartName="/ppt/media/image236.png" ContentType="image/png"/>
  <Override PartName="/ppt/media/image237.png" ContentType="image/png"/>
  <Override PartName="/ppt/media/image239.png" ContentType="image/png"/>
  <Override PartName="/ppt/media/image240.png" ContentType="image/png"/>
  <Override PartName="/ppt/media/image241.png" ContentType="image/png"/>
  <Override PartName="/ppt/media/image242.png" ContentType="image/png"/>
  <Override PartName="/ppt/media/image243.png" ContentType="image/png"/>
  <Override PartName="/ppt/media/image285.jpeg" ContentType="image/jpeg"/>
  <Override PartName="/ppt/media/image244.png" ContentType="image/png"/>
  <Override PartName="/ppt/media/image245.png" ContentType="image/png"/>
  <Override PartName="/ppt/media/image386.jpeg" ContentType="image/jpeg"/>
  <Override PartName="/ppt/media/image246.png" ContentType="image/png"/>
  <Override PartName="/ppt/media/image247.png" ContentType="image/png"/>
  <Override PartName="/ppt/media/image250.png" ContentType="image/png"/>
  <Override PartName="/ppt/media/image251.png" ContentType="image/png"/>
  <Override PartName="/ppt/media/image252.png" ContentType="image/png"/>
  <Override PartName="/ppt/media/image253.png" ContentType="image/png"/>
  <Override PartName="/ppt/media/image286.jpeg" ContentType="image/jpeg"/>
  <Override PartName="/ppt/media/image254.png" ContentType="image/png"/>
  <Override PartName="/ppt/media/image255.png" ContentType="image/png"/>
  <Override PartName="/ppt/media/image387.jpeg" ContentType="image/jpeg"/>
  <Override PartName="/ppt/media/image256.png" ContentType="image/png"/>
  <Override PartName="/ppt/media/image257.png" ContentType="image/png"/>
  <Override PartName="/ppt/media/image258.png" ContentType="image/png"/>
  <Override PartName="/ppt/media/image259.png" ContentType="image/png"/>
  <Override PartName="/ppt/media/image260.png" ContentType="image/png"/>
  <Override PartName="/ppt/media/image261.png" ContentType="image/png"/>
  <Override PartName="/ppt/media/image262.png" ContentType="image/png"/>
  <Override PartName="/ppt/media/image263.png" ContentType="image/png"/>
  <Override PartName="/ppt/media/image264.png" ContentType="image/png"/>
  <Override PartName="/ppt/media/image265.png" ContentType="image/png"/>
  <Override PartName="/ppt/media/image266.png" ContentType="image/png"/>
  <Override PartName="/ppt/media/image267.png" ContentType="image/png"/>
  <Override PartName="/ppt/media/image268.png" ContentType="image/png"/>
  <Override PartName="/ppt/media/image270.png" ContentType="image/png"/>
  <Override PartName="/ppt/media/image272.png" ContentType="image/png"/>
  <Override PartName="/ppt/media/image273.png" ContentType="image/png"/>
  <Override PartName="/ppt/media/image274.png" ContentType="image/png"/>
  <Override PartName="/ppt/media/image275.png" ContentType="image/png"/>
  <Override PartName="/ppt/media/image276.png" ContentType="image/png"/>
  <Override PartName="/ppt/media/image278.png" ContentType="image/png"/>
  <Override PartName="/ppt/media/image280.png" ContentType="image/png"/>
  <Override PartName="/ppt/media/image283.png" ContentType="image/png"/>
  <Override PartName="/ppt/media/image287.png" ContentType="image/png"/>
  <Override PartName="/ppt/media/image288.png" ContentType="image/png"/>
  <Override PartName="/ppt/media/image291.png" ContentType="image/png"/>
  <Override PartName="/ppt/media/image292.png" ContentType="image/png"/>
  <Override PartName="/ppt/media/image293.png" ContentType="image/png"/>
  <Override PartName="/ppt/media/image294.jpeg" ContentType="image/jpeg"/>
  <Override PartName="/ppt/media/image333.png" ContentType="image/png"/>
  <Override PartName="/ppt/media/image295.png" ContentType="image/png"/>
  <Override PartName="/ppt/media/image296.png" ContentType="image/png"/>
  <Override PartName="/ppt/media/image297.png" ContentType="image/png"/>
  <Override PartName="/ppt/media/image298.jpeg" ContentType="image/jpeg"/>
  <Override PartName="/ppt/media/image300.jpeg" ContentType="image/jpeg"/>
  <Override PartName="/ppt/media/image308.jpeg" ContentType="image/jpeg"/>
  <Override PartName="/ppt/media/image359.png" ContentType="image/png"/>
  <Override PartName="/ppt/media/image327.png" ContentType="image/png"/>
  <Override PartName="/ppt/media/image329.png" ContentType="image/png"/>
  <Override PartName="/ppt/media/image330.png" ContentType="image/png"/>
  <Override PartName="/ppt/media/image331.png" ContentType="image/png"/>
  <Override PartName="/ppt/media/image332.png" ContentType="image/png"/>
  <Override PartName="/ppt/media/image334.png" ContentType="image/png"/>
  <Override PartName="/ppt/media/image336.png" ContentType="image/png"/>
  <Override PartName="/ppt/media/image340.png" ContentType="image/png"/>
  <Override PartName="/ppt/media/image341.png" ContentType="image/png"/>
  <Override PartName="/ppt/media/image342.png" ContentType="image/png"/>
  <Override PartName="/ppt/media/image344.png" ContentType="image/png"/>
  <Override PartName="/ppt/media/image351.png" ContentType="image/png"/>
  <Override PartName="/ppt/media/image352.png" ContentType="image/png"/>
  <Override PartName="/ppt/media/image353.png" ContentType="image/png"/>
  <Override PartName="/ppt/media/image354.png" ContentType="image/png"/>
  <Override PartName="/ppt/media/image356.png" ContentType="image/png"/>
  <Override PartName="/ppt/media/image357.png" ContentType="image/png"/>
  <Override PartName="/ppt/media/image358.png" ContentType="image/png"/>
  <Override PartName="/ppt/media/image360.png" ContentType="image/png"/>
  <Override PartName="/ppt/media/image361.png" ContentType="image/png"/>
  <Override PartName="/ppt/media/image362.png" ContentType="image/png"/>
  <Override PartName="/ppt/media/image363.png" ContentType="image/png"/>
  <Override PartName="/ppt/media/image364.png" ContentType="image/png"/>
  <Override PartName="/ppt/media/image366.png" ContentType="image/png"/>
  <Override PartName="/ppt/media/image367.png" ContentType="image/png"/>
  <Override PartName="/ppt/media/image368.png" ContentType="image/png"/>
  <Override PartName="/ppt/media/image369.jpeg" ContentType="image/jpeg"/>
  <Override PartName="/ppt/media/image370.png" ContentType="image/png"/>
  <Override PartName="/ppt/media/image371.jpeg" ContentType="image/jpeg"/>
  <Override PartName="/ppt/media/image372.jpeg" ContentType="image/jpeg"/>
  <Override PartName="/ppt/media/image375.jpeg" ContentType="image/jpeg"/>
  <Override PartName="/ppt/media/image376.png" ContentType="image/png"/>
  <Override PartName="/ppt/media/image377.png" ContentType="image/png"/>
  <Override PartName="/ppt/media/image378.png" ContentType="image/png"/>
  <Override PartName="/ppt/media/image380.jpeg" ContentType="image/jpeg"/>
  <Override PartName="/ppt/media/image381.png" ContentType="image/png"/>
  <Override PartName="/ppt/media/image383.png" ContentType="image/png"/>
  <Override PartName="/ppt/media/image385.png" ContentType="image/png"/>
  <Override PartName="/ppt/media/image388.png" ContentType="image/pn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5.xml.rels" ContentType="application/vnd.openxmlformats-package.relationships+xml"/>
  <Override PartName="/ppt/slides/_rels/slide39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50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51.xml.rels" ContentType="application/vnd.openxmlformats-package.relationships+xml"/>
  <Override PartName="/ppt/slides/_rels/slide25.xml.rels" ContentType="application/vnd.openxmlformats-package.relationships+xml"/>
  <Override PartName="/ppt/slides/_rels/slide8.xml.rels" ContentType="application/vnd.openxmlformats-package.relationships+xml"/>
  <Override PartName="/ppt/slides/_rels/slide52.xml.rels" ContentType="application/vnd.openxmlformats-package.relationships+xml"/>
  <Override PartName="/ppt/slides/_rels/slide26.xml.rels" ContentType="application/vnd.openxmlformats-package.relationships+xml"/>
  <Override PartName="/ppt/slides/_rels/slide9.xml.rels" ContentType="application/vnd.openxmlformats-package.relationships+xml"/>
  <Override PartName="/ppt/slides/_rels/slide53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  <Override PartName="/ppt/slides/_rels/slide40.xml.rels" ContentType="application/vnd.openxmlformats-package.relationships+xml"/>
  <Override PartName="/ppt/slides/_rels/slide41.xml.rels" ContentType="application/vnd.openxmlformats-package.relationships+xml"/>
  <Override PartName="/ppt/slides/_rels/slide42.xml.rels" ContentType="application/vnd.openxmlformats-package.relationships+xml"/>
  <Override PartName="/ppt/slides/_rels/slide43.xml.rels" ContentType="application/vnd.openxmlformats-package.relationships+xml"/>
  <Override PartName="/ppt/slides/_rels/slide44.xml.rels" ContentType="application/vnd.openxmlformats-package.relationships+xml"/>
  <Override PartName="/ppt/slides/_rels/slide45.xml.rels" ContentType="application/vnd.openxmlformats-package.relationships+xml"/>
  <Override PartName="/ppt/slides/_rels/slide46.xml.rels" ContentType="application/vnd.openxmlformats-package.relationships+xml"/>
  <Override PartName="/ppt/slides/_rels/slide47.xml.rels" ContentType="application/vnd.openxmlformats-package.relationships+xml"/>
  <Override PartName="/ppt/slides/_rels/slide48.xml.rels" ContentType="application/vnd.openxmlformats-package.relationships+xml"/>
  <Override PartName="/ppt/slides/_rels/slide49.xml.rels" ContentType="application/vnd.openxmlformats-package.relationships+xml"/>
  <Override PartName="/ppt/slides/_rels/slide54.xml.rels" ContentType="application/vnd.openxmlformats-package.relationships+xml"/>
  <Override PartName="/ppt/slides/_rels/slide55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09" r:id="rId57"/>
    <p:sldId id="310" r:id="rId58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37" Type="http://schemas.openxmlformats.org/officeDocument/2006/relationships/slide" Target="slides/slide34.xml"/><Relationship Id="rId38" Type="http://schemas.openxmlformats.org/officeDocument/2006/relationships/slide" Target="slides/slide35.xml"/><Relationship Id="rId39" Type="http://schemas.openxmlformats.org/officeDocument/2006/relationships/slide" Target="slides/slide36.xml"/><Relationship Id="rId40" Type="http://schemas.openxmlformats.org/officeDocument/2006/relationships/slide" Target="slides/slide37.xml"/><Relationship Id="rId41" Type="http://schemas.openxmlformats.org/officeDocument/2006/relationships/slide" Target="slides/slide38.xml"/><Relationship Id="rId42" Type="http://schemas.openxmlformats.org/officeDocument/2006/relationships/slide" Target="slides/slide39.xml"/><Relationship Id="rId43" Type="http://schemas.openxmlformats.org/officeDocument/2006/relationships/slide" Target="slides/slide40.xml"/><Relationship Id="rId44" Type="http://schemas.openxmlformats.org/officeDocument/2006/relationships/slide" Target="slides/slide41.xml"/><Relationship Id="rId45" Type="http://schemas.openxmlformats.org/officeDocument/2006/relationships/slide" Target="slides/slide42.xml"/><Relationship Id="rId46" Type="http://schemas.openxmlformats.org/officeDocument/2006/relationships/slide" Target="slides/slide43.xml"/><Relationship Id="rId47" Type="http://schemas.openxmlformats.org/officeDocument/2006/relationships/slide" Target="slides/slide44.xml"/><Relationship Id="rId48" Type="http://schemas.openxmlformats.org/officeDocument/2006/relationships/slide" Target="slides/slide45.xml"/><Relationship Id="rId49" Type="http://schemas.openxmlformats.org/officeDocument/2006/relationships/slide" Target="slides/slide46.xml"/><Relationship Id="rId50" Type="http://schemas.openxmlformats.org/officeDocument/2006/relationships/slide" Target="slides/slide47.xml"/><Relationship Id="rId51" Type="http://schemas.openxmlformats.org/officeDocument/2006/relationships/slide" Target="slides/slide48.xml"/><Relationship Id="rId52" Type="http://schemas.openxmlformats.org/officeDocument/2006/relationships/slide" Target="slides/slide49.xml"/><Relationship Id="rId53" Type="http://schemas.openxmlformats.org/officeDocument/2006/relationships/slide" Target="slides/slide50.xml"/><Relationship Id="rId54" Type="http://schemas.openxmlformats.org/officeDocument/2006/relationships/slide" Target="slides/slide51.xml"/><Relationship Id="rId55" Type="http://schemas.openxmlformats.org/officeDocument/2006/relationships/slide" Target="slides/slide52.xml"/><Relationship Id="rId56" Type="http://schemas.openxmlformats.org/officeDocument/2006/relationships/slide" Target="slides/slide53.xml"/><Relationship Id="rId57" Type="http://schemas.openxmlformats.org/officeDocument/2006/relationships/slide" Target="slides/slide54.xml"/><Relationship Id="rId58" Type="http://schemas.openxmlformats.org/officeDocument/2006/relationships/slide" Target="slides/slide55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280" cy="946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package" Target="../embeddings/oleObject1.docx"/><Relationship Id="rId2" Type="http://schemas.openxmlformats.org/officeDocument/2006/relationships/image" Target="../media/image1.emf"/><Relationship Id="rId3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3.jpeg"/><Relationship Id="rId3" Type="http://schemas.openxmlformats.org/officeDocument/2006/relationships/image" Target="../media/image4.jpe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6" Type="http://schemas.openxmlformats.org/officeDocument/2006/relationships/image" Target="../media/image7.jpeg"/><Relationship Id="rId7" Type="http://schemas.openxmlformats.org/officeDocument/2006/relationships/image" Target="../media/image8.jpeg"/><Relationship Id="rId8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9.png"/><Relationship Id="rId2" Type="http://schemas.openxmlformats.org/officeDocument/2006/relationships/image" Target="../media/image10.png"/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5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13.jpeg"/><Relationship Id="rId2" Type="http://schemas.openxmlformats.org/officeDocument/2006/relationships/image" Target="../media/image14.png"/><Relationship Id="rId3" Type="http://schemas.openxmlformats.org/officeDocument/2006/relationships/image" Target="../media/image15.png"/><Relationship Id="rId4" Type="http://schemas.openxmlformats.org/officeDocument/2006/relationships/image" Target="../media/image16.jpeg"/><Relationship Id="rId5" Type="http://schemas.openxmlformats.org/officeDocument/2006/relationships/image" Target="../media/image17.jpeg"/><Relationship Id="rId6" Type="http://schemas.openxmlformats.org/officeDocument/2006/relationships/image" Target="../media/image18.jpeg"/><Relationship Id="rId7" Type="http://schemas.openxmlformats.org/officeDocument/2006/relationships/image" Target="../media/image19.png"/><Relationship Id="rId8" Type="http://schemas.openxmlformats.org/officeDocument/2006/relationships/image" Target="../media/image20.png"/><Relationship Id="rId9" Type="http://schemas.openxmlformats.org/officeDocument/2006/relationships/image" Target="../media/image21.jpeg"/><Relationship Id="rId10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22.png"/><Relationship Id="rId2" Type="http://schemas.openxmlformats.org/officeDocument/2006/relationships/image" Target="../media/image23.jpeg"/><Relationship Id="rId3" Type="http://schemas.openxmlformats.org/officeDocument/2006/relationships/image" Target="../media/image24.jpeg"/><Relationship Id="rId4" Type="http://schemas.openxmlformats.org/officeDocument/2006/relationships/image" Target="../media/image25.jpeg"/><Relationship Id="rId5" Type="http://schemas.openxmlformats.org/officeDocument/2006/relationships/image" Target="../media/image26.jpeg"/><Relationship Id="rId6" Type="http://schemas.openxmlformats.org/officeDocument/2006/relationships/image" Target="../media/image27.jpeg"/><Relationship Id="rId7" Type="http://schemas.openxmlformats.org/officeDocument/2006/relationships/image" Target="../media/image28.jpeg"/><Relationship Id="rId8" Type="http://schemas.openxmlformats.org/officeDocument/2006/relationships/image" Target="../media/image29.png"/><Relationship Id="rId9" Type="http://schemas.openxmlformats.org/officeDocument/2006/relationships/image" Target="../media/image30.png"/><Relationship Id="rId10" Type="http://schemas.openxmlformats.org/officeDocument/2006/relationships/image" Target="../media/image31.png"/><Relationship Id="rId11" Type="http://schemas.openxmlformats.org/officeDocument/2006/relationships/image" Target="../media/image32.png"/><Relationship Id="rId12" Type="http://schemas.openxmlformats.org/officeDocument/2006/relationships/image" Target="../media/image33.png"/><Relationship Id="rId13" Type="http://schemas.openxmlformats.org/officeDocument/2006/relationships/image" Target="../media/image34.png"/><Relationship Id="rId14" Type="http://schemas.openxmlformats.org/officeDocument/2006/relationships/image" Target="../media/image35.png"/><Relationship Id="rId15" Type="http://schemas.openxmlformats.org/officeDocument/2006/relationships/image" Target="../media/image36.png"/><Relationship Id="rId16" Type="http://schemas.openxmlformats.org/officeDocument/2006/relationships/image" Target="../media/image37.png"/><Relationship Id="rId17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38.jpeg"/><Relationship Id="rId2" Type="http://schemas.openxmlformats.org/officeDocument/2006/relationships/image" Target="../media/image39.jpeg"/><Relationship Id="rId3" Type="http://schemas.openxmlformats.org/officeDocument/2006/relationships/image" Target="../media/image40.png"/><Relationship Id="rId4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41.jpeg"/><Relationship Id="rId2" Type="http://schemas.openxmlformats.org/officeDocument/2006/relationships/image" Target="../media/image42.png"/><Relationship Id="rId3" Type="http://schemas.openxmlformats.org/officeDocument/2006/relationships/image" Target="../media/image43.png"/><Relationship Id="rId4" Type="http://schemas.openxmlformats.org/officeDocument/2006/relationships/image" Target="../media/image44.png"/><Relationship Id="rId5" Type="http://schemas.openxmlformats.org/officeDocument/2006/relationships/image" Target="../media/image45.jpeg"/><Relationship Id="rId6" Type="http://schemas.openxmlformats.org/officeDocument/2006/relationships/image" Target="../media/image46.jpeg"/><Relationship Id="rId7" Type="http://schemas.openxmlformats.org/officeDocument/2006/relationships/image" Target="../media/image47.jpeg"/><Relationship Id="rId8" Type="http://schemas.openxmlformats.org/officeDocument/2006/relationships/image" Target="../media/image48.png"/><Relationship Id="rId9" Type="http://schemas.openxmlformats.org/officeDocument/2006/relationships/image" Target="../media/image49.png"/><Relationship Id="rId10" Type="http://schemas.openxmlformats.org/officeDocument/2006/relationships/image" Target="../media/image50.png"/><Relationship Id="rId11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51.jpeg"/><Relationship Id="rId2" Type="http://schemas.openxmlformats.org/officeDocument/2006/relationships/image" Target="../media/image52.png"/><Relationship Id="rId3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53.jpeg"/><Relationship Id="rId2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54.png"/><Relationship Id="rId2" Type="http://schemas.openxmlformats.org/officeDocument/2006/relationships/image" Target="../media/image55.png"/><Relationship Id="rId3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56.jpeg"/><Relationship Id="rId2" Type="http://schemas.openxmlformats.org/officeDocument/2006/relationships/image" Target="../media/image57.jpeg"/><Relationship Id="rId3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58.jpeg"/><Relationship Id="rId2" Type="http://schemas.openxmlformats.org/officeDocument/2006/relationships/image" Target="../media/image59.jpeg"/><Relationship Id="rId3" Type="http://schemas.openxmlformats.org/officeDocument/2006/relationships/image" Target="../media/image60.jpeg"/><Relationship Id="rId4" Type="http://schemas.openxmlformats.org/officeDocument/2006/relationships/image" Target="../media/image61.jpeg"/><Relationship Id="rId5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62.png"/><Relationship Id="rId2" Type="http://schemas.openxmlformats.org/officeDocument/2006/relationships/image" Target="../media/image63.png"/><Relationship Id="rId3" Type="http://schemas.openxmlformats.org/officeDocument/2006/relationships/image" Target="../media/image64.png"/><Relationship Id="rId4" Type="http://schemas.openxmlformats.org/officeDocument/2006/relationships/image" Target="../media/image65.png"/><Relationship Id="rId5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66.png"/><Relationship Id="rId2" Type="http://schemas.openxmlformats.org/officeDocument/2006/relationships/image" Target="../media/image67.png"/><Relationship Id="rId3" Type="http://schemas.openxmlformats.org/officeDocument/2006/relationships/image" Target="../media/image68.jpeg"/><Relationship Id="rId4" Type="http://schemas.openxmlformats.org/officeDocument/2006/relationships/image" Target="../media/image69.jpeg"/><Relationship Id="rId5" Type="http://schemas.openxmlformats.org/officeDocument/2006/relationships/image" Target="../media/image70.jpeg"/><Relationship Id="rId6" Type="http://schemas.openxmlformats.org/officeDocument/2006/relationships/image" Target="../media/image71.png"/><Relationship Id="rId7" Type="http://schemas.openxmlformats.org/officeDocument/2006/relationships/image" Target="../media/image72.png"/><Relationship Id="rId8" Type="http://schemas.openxmlformats.org/officeDocument/2006/relationships/image" Target="../media/image73.png"/><Relationship Id="rId9" Type="http://schemas.openxmlformats.org/officeDocument/2006/relationships/image" Target="../media/image74.png"/><Relationship Id="rId10" Type="http://schemas.openxmlformats.org/officeDocument/2006/relationships/image" Target="../media/image75.png"/><Relationship Id="rId11" Type="http://schemas.openxmlformats.org/officeDocument/2006/relationships/image" Target="../media/image76.png"/><Relationship Id="rId12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77.png"/><Relationship Id="rId2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78.jpeg"/><Relationship Id="rId2" Type="http://schemas.openxmlformats.org/officeDocument/2006/relationships/image" Target="../media/image79.jpeg"/><Relationship Id="rId3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80.jpeg"/><Relationship Id="rId2" Type="http://schemas.openxmlformats.org/officeDocument/2006/relationships/image" Target="../media/image81.png"/><Relationship Id="rId3" Type="http://schemas.openxmlformats.org/officeDocument/2006/relationships/image" Target="../media/image82.png"/><Relationship Id="rId4" Type="http://schemas.openxmlformats.org/officeDocument/2006/relationships/image" Target="../media/image83.png"/><Relationship Id="rId5" Type="http://schemas.openxmlformats.org/officeDocument/2006/relationships/image" Target="../media/image84.png"/><Relationship Id="rId6" Type="http://schemas.openxmlformats.org/officeDocument/2006/relationships/image" Target="../media/image85.png"/><Relationship Id="rId7" Type="http://schemas.openxmlformats.org/officeDocument/2006/relationships/image" Target="../media/image86.png"/><Relationship Id="rId8" Type="http://schemas.openxmlformats.org/officeDocument/2006/relationships/image" Target="../media/image87.png"/><Relationship Id="rId9" Type="http://schemas.openxmlformats.org/officeDocument/2006/relationships/image" Target="../media/image88.png"/><Relationship Id="rId10" Type="http://schemas.openxmlformats.org/officeDocument/2006/relationships/image" Target="../media/image89.png"/><Relationship Id="rId11" Type="http://schemas.openxmlformats.org/officeDocument/2006/relationships/image" Target="../media/image90.png"/><Relationship Id="rId12" Type="http://schemas.openxmlformats.org/officeDocument/2006/relationships/image" Target="../media/image91.png"/><Relationship Id="rId13" Type="http://schemas.openxmlformats.org/officeDocument/2006/relationships/image" Target="../media/image92.png"/><Relationship Id="rId14" Type="http://schemas.openxmlformats.org/officeDocument/2006/relationships/image" Target="../media/image93.png"/><Relationship Id="rId15" Type="http://schemas.openxmlformats.org/officeDocument/2006/relationships/image" Target="../media/image94.png"/><Relationship Id="rId16" Type="http://schemas.openxmlformats.org/officeDocument/2006/relationships/image" Target="../media/image95.png"/><Relationship Id="rId17" Type="http://schemas.openxmlformats.org/officeDocument/2006/relationships/image" Target="../media/image96.png"/><Relationship Id="rId18" Type="http://schemas.openxmlformats.org/officeDocument/2006/relationships/image" Target="../media/image97.png"/><Relationship Id="rId19" Type="http://schemas.openxmlformats.org/officeDocument/2006/relationships/image" Target="../media/image98.jpeg"/><Relationship Id="rId20" Type="http://schemas.openxmlformats.org/officeDocument/2006/relationships/image" Target="../media/image99.png"/><Relationship Id="rId21" Type="http://schemas.openxmlformats.org/officeDocument/2006/relationships/image" Target="../media/image100.jpeg"/><Relationship Id="rId22" Type="http://schemas.openxmlformats.org/officeDocument/2006/relationships/image" Target="../media/image101.png"/><Relationship Id="rId23" Type="http://schemas.openxmlformats.org/officeDocument/2006/relationships/image" Target="../media/image102.jpeg"/><Relationship Id="rId24" Type="http://schemas.openxmlformats.org/officeDocument/2006/relationships/image" Target="../media/image103.png"/><Relationship Id="rId25" Type="http://schemas.openxmlformats.org/officeDocument/2006/relationships/image" Target="../media/image104.jpeg"/><Relationship Id="rId26" Type="http://schemas.openxmlformats.org/officeDocument/2006/relationships/image" Target="../media/image105.jpeg"/><Relationship Id="rId27" Type="http://schemas.openxmlformats.org/officeDocument/2006/relationships/image" Target="../media/image106.jpeg"/><Relationship Id="rId28" Type="http://schemas.openxmlformats.org/officeDocument/2006/relationships/image" Target="../media/image107.png"/><Relationship Id="rId29" Type="http://schemas.openxmlformats.org/officeDocument/2006/relationships/image" Target="../media/image108.png"/><Relationship Id="rId30" Type="http://schemas.openxmlformats.org/officeDocument/2006/relationships/image" Target="../media/image109.png"/><Relationship Id="rId31" Type="http://schemas.openxmlformats.org/officeDocument/2006/relationships/image" Target="../media/image110.png"/><Relationship Id="rId32" Type="http://schemas.openxmlformats.org/officeDocument/2006/relationships/image" Target="../media/image111.png"/><Relationship Id="rId33" Type="http://schemas.openxmlformats.org/officeDocument/2006/relationships/image" Target="../media/image112.png"/><Relationship Id="rId34" Type="http://schemas.openxmlformats.org/officeDocument/2006/relationships/image" Target="../media/image113.png"/><Relationship Id="rId35" Type="http://schemas.openxmlformats.org/officeDocument/2006/relationships/image" Target="../media/image114.png"/><Relationship Id="rId36" Type="http://schemas.openxmlformats.org/officeDocument/2006/relationships/image" Target="../media/image115.png"/><Relationship Id="rId37" Type="http://schemas.openxmlformats.org/officeDocument/2006/relationships/image" Target="../media/image116.png"/><Relationship Id="rId38" Type="http://schemas.openxmlformats.org/officeDocument/2006/relationships/image" Target="../media/image117.png"/><Relationship Id="rId39" Type="http://schemas.openxmlformats.org/officeDocument/2006/relationships/image" Target="../media/image118.png"/><Relationship Id="rId40" Type="http://schemas.openxmlformats.org/officeDocument/2006/relationships/image" Target="../media/image119.png"/><Relationship Id="rId41" Type="http://schemas.openxmlformats.org/officeDocument/2006/relationships/image" Target="../media/image120.jpeg"/><Relationship Id="rId42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121.jpeg"/><Relationship Id="rId2" Type="http://schemas.openxmlformats.org/officeDocument/2006/relationships/image" Target="../media/image122.jpeg"/><Relationship Id="rId3" Type="http://schemas.openxmlformats.org/officeDocument/2006/relationships/image" Target="../media/image123.jpeg"/><Relationship Id="rId4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124.png"/><Relationship Id="rId2" Type="http://schemas.openxmlformats.org/officeDocument/2006/relationships/image" Target="../media/image125.png"/><Relationship Id="rId3" Type="http://schemas.openxmlformats.org/officeDocument/2006/relationships/image" Target="../media/image126.jpeg"/><Relationship Id="rId4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127.png"/><Relationship Id="rId2" Type="http://schemas.openxmlformats.org/officeDocument/2006/relationships/image" Target="../media/image128.png"/><Relationship Id="rId3" Type="http://schemas.openxmlformats.org/officeDocument/2006/relationships/image" Target="../media/image129.png"/><Relationship Id="rId4" Type="http://schemas.openxmlformats.org/officeDocument/2006/relationships/image" Target="../media/image130.png"/><Relationship Id="rId5" Type="http://schemas.openxmlformats.org/officeDocument/2006/relationships/image" Target="../media/image131.png"/><Relationship Id="rId6" Type="http://schemas.openxmlformats.org/officeDocument/2006/relationships/image" Target="../media/image132.png"/><Relationship Id="rId7" Type="http://schemas.openxmlformats.org/officeDocument/2006/relationships/image" Target="../media/image133.png"/><Relationship Id="rId8" Type="http://schemas.openxmlformats.org/officeDocument/2006/relationships/image" Target="../media/image134.png"/><Relationship Id="rId9" Type="http://schemas.openxmlformats.org/officeDocument/2006/relationships/image" Target="../media/image135.jpeg"/><Relationship Id="rId10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136.png"/><Relationship Id="rId2" Type="http://schemas.openxmlformats.org/officeDocument/2006/relationships/image" Target="../media/image137.png"/><Relationship Id="rId3" Type="http://schemas.openxmlformats.org/officeDocument/2006/relationships/image" Target="../media/image138.png"/><Relationship Id="rId4" Type="http://schemas.openxmlformats.org/officeDocument/2006/relationships/image" Target="../media/image139.png"/><Relationship Id="rId5" Type="http://schemas.openxmlformats.org/officeDocument/2006/relationships/image" Target="../media/image140.png"/><Relationship Id="rId6" Type="http://schemas.openxmlformats.org/officeDocument/2006/relationships/image" Target="../media/image141.png"/><Relationship Id="rId7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image" Target="../media/image142.jpeg"/><Relationship Id="rId2" Type="http://schemas.openxmlformats.org/officeDocument/2006/relationships/image" Target="../media/image143.jpeg"/><Relationship Id="rId3" Type="http://schemas.openxmlformats.org/officeDocument/2006/relationships/image" Target="../media/image144.jpeg"/><Relationship Id="rId4" Type="http://schemas.openxmlformats.org/officeDocument/2006/relationships/image" Target="../media/image145.jpeg"/><Relationship Id="rId5" Type="http://schemas.openxmlformats.org/officeDocument/2006/relationships/image" Target="../media/image146.png"/><Relationship Id="rId6" Type="http://schemas.openxmlformats.org/officeDocument/2006/relationships/image" Target="../media/image147.png"/><Relationship Id="rId7" Type="http://schemas.openxmlformats.org/officeDocument/2006/relationships/image" Target="../media/image148.png"/><Relationship Id="rId8" Type="http://schemas.openxmlformats.org/officeDocument/2006/relationships/image" Target="../media/image149.png"/><Relationship Id="rId9" Type="http://schemas.openxmlformats.org/officeDocument/2006/relationships/image" Target="../media/image150.png"/><Relationship Id="rId10" Type="http://schemas.openxmlformats.org/officeDocument/2006/relationships/image" Target="../media/image151.png"/><Relationship Id="rId11" Type="http://schemas.openxmlformats.org/officeDocument/2006/relationships/image" Target="../media/image152.png"/><Relationship Id="rId12" Type="http://schemas.openxmlformats.org/officeDocument/2006/relationships/image" Target="../media/image153.png"/><Relationship Id="rId13" Type="http://schemas.openxmlformats.org/officeDocument/2006/relationships/image" Target="../media/image154.jpeg"/><Relationship Id="rId14" Type="http://schemas.openxmlformats.org/officeDocument/2006/relationships/image" Target="../media/image155.jpeg"/><Relationship Id="rId15" Type="http://schemas.openxmlformats.org/officeDocument/2006/relationships/image" Target="../media/image156.png"/><Relationship Id="rId16" Type="http://schemas.openxmlformats.org/officeDocument/2006/relationships/image" Target="../media/image157.png"/><Relationship Id="rId17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image" Target="../media/image158.png"/><Relationship Id="rId2" Type="http://schemas.openxmlformats.org/officeDocument/2006/relationships/image" Target="../media/image159.png"/><Relationship Id="rId3" Type="http://schemas.openxmlformats.org/officeDocument/2006/relationships/image" Target="../media/image160.png"/><Relationship Id="rId4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161.png"/><Relationship Id="rId2" Type="http://schemas.openxmlformats.org/officeDocument/2006/relationships/image" Target="../media/image162.png"/><Relationship Id="rId3" Type="http://schemas.openxmlformats.org/officeDocument/2006/relationships/image" Target="../media/image163.png"/><Relationship Id="rId4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164.png"/><Relationship Id="rId2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image" Target="../media/image165.png"/><Relationship Id="rId2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image" Target="../media/image166.png"/><Relationship Id="rId2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167.png"/><Relationship Id="rId2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image" Target="../media/image168.jpeg"/><Relationship Id="rId2" Type="http://schemas.openxmlformats.org/officeDocument/2006/relationships/image" Target="../media/image169.jpeg"/><Relationship Id="rId3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image" Target="../media/image170.jpeg"/><Relationship Id="rId2" Type="http://schemas.openxmlformats.org/officeDocument/2006/relationships/image" Target="../media/image171.png"/><Relationship Id="rId3" Type="http://schemas.openxmlformats.org/officeDocument/2006/relationships/image" Target="../media/image172.jpeg"/><Relationship Id="rId4" Type="http://schemas.openxmlformats.org/officeDocument/2006/relationships/image" Target="../media/image173.jpeg"/><Relationship Id="rId5" Type="http://schemas.openxmlformats.org/officeDocument/2006/relationships/image" Target="../media/image174.jpeg"/><Relationship Id="rId6" Type="http://schemas.openxmlformats.org/officeDocument/2006/relationships/image" Target="../media/image175.png"/><Relationship Id="rId7" Type="http://schemas.openxmlformats.org/officeDocument/2006/relationships/image" Target="../media/image176.png"/><Relationship Id="rId8" Type="http://schemas.openxmlformats.org/officeDocument/2006/relationships/image" Target="../media/image177.png"/><Relationship Id="rId9" Type="http://schemas.openxmlformats.org/officeDocument/2006/relationships/image" Target="../media/image178.png"/><Relationship Id="rId10" Type="http://schemas.openxmlformats.org/officeDocument/2006/relationships/image" Target="../media/image179.png"/><Relationship Id="rId11" Type="http://schemas.openxmlformats.org/officeDocument/2006/relationships/image" Target="../media/image180.png"/><Relationship Id="rId12" Type="http://schemas.openxmlformats.org/officeDocument/2006/relationships/image" Target="../media/image181.png"/><Relationship Id="rId13" Type="http://schemas.openxmlformats.org/officeDocument/2006/relationships/image" Target="../media/image182.png"/><Relationship Id="rId14" Type="http://schemas.openxmlformats.org/officeDocument/2006/relationships/image" Target="../media/image183.png"/><Relationship Id="rId15" Type="http://schemas.openxmlformats.org/officeDocument/2006/relationships/image" Target="../media/image184.png"/><Relationship Id="rId16" Type="http://schemas.openxmlformats.org/officeDocument/2006/relationships/image" Target="../media/image185.png"/><Relationship Id="rId17" Type="http://schemas.openxmlformats.org/officeDocument/2006/relationships/image" Target="../media/image186.png"/><Relationship Id="rId18" Type="http://schemas.openxmlformats.org/officeDocument/2006/relationships/image" Target="../media/image187.png"/><Relationship Id="rId19" Type="http://schemas.openxmlformats.org/officeDocument/2006/relationships/image" Target="../media/image188.png"/><Relationship Id="rId20" Type="http://schemas.openxmlformats.org/officeDocument/2006/relationships/image" Target="../media/image189.png"/><Relationship Id="rId21" Type="http://schemas.openxmlformats.org/officeDocument/2006/relationships/image" Target="../media/image190.png"/><Relationship Id="rId22" Type="http://schemas.openxmlformats.org/officeDocument/2006/relationships/image" Target="../media/image191.png"/><Relationship Id="rId23" Type="http://schemas.openxmlformats.org/officeDocument/2006/relationships/image" Target="../media/image192.png"/><Relationship Id="rId24" Type="http://schemas.openxmlformats.org/officeDocument/2006/relationships/image" Target="../media/image193.png"/><Relationship Id="rId25" Type="http://schemas.openxmlformats.org/officeDocument/2006/relationships/image" Target="../media/image194.png"/><Relationship Id="rId26" Type="http://schemas.openxmlformats.org/officeDocument/2006/relationships/image" Target="../media/image195.png"/><Relationship Id="rId27" Type="http://schemas.openxmlformats.org/officeDocument/2006/relationships/image" Target="../media/image196.png"/><Relationship Id="rId28" Type="http://schemas.openxmlformats.org/officeDocument/2006/relationships/image" Target="../media/image197.png"/><Relationship Id="rId29" Type="http://schemas.openxmlformats.org/officeDocument/2006/relationships/image" Target="../media/image198.png"/><Relationship Id="rId30" Type="http://schemas.openxmlformats.org/officeDocument/2006/relationships/image" Target="../media/image199.png"/><Relationship Id="rId31" Type="http://schemas.openxmlformats.org/officeDocument/2006/relationships/image" Target="../media/image200.png"/><Relationship Id="rId32" Type="http://schemas.openxmlformats.org/officeDocument/2006/relationships/image" Target="../media/image201.png"/><Relationship Id="rId33" Type="http://schemas.openxmlformats.org/officeDocument/2006/relationships/image" Target="../media/image202.png"/><Relationship Id="rId34" Type="http://schemas.openxmlformats.org/officeDocument/2006/relationships/image" Target="../media/image203.png"/><Relationship Id="rId35" Type="http://schemas.openxmlformats.org/officeDocument/2006/relationships/image" Target="../media/image204.png"/><Relationship Id="rId36" Type="http://schemas.openxmlformats.org/officeDocument/2006/relationships/image" Target="../media/image205.png"/><Relationship Id="rId37" Type="http://schemas.openxmlformats.org/officeDocument/2006/relationships/image" Target="../media/image206.png"/><Relationship Id="rId38" Type="http://schemas.openxmlformats.org/officeDocument/2006/relationships/image" Target="../media/image207.png"/><Relationship Id="rId39" Type="http://schemas.openxmlformats.org/officeDocument/2006/relationships/image" Target="../media/image208.png"/><Relationship Id="rId40" Type="http://schemas.openxmlformats.org/officeDocument/2006/relationships/image" Target="../media/image209.png"/><Relationship Id="rId41" Type="http://schemas.openxmlformats.org/officeDocument/2006/relationships/image" Target="../media/image210.png"/><Relationship Id="rId42" Type="http://schemas.openxmlformats.org/officeDocument/2006/relationships/image" Target="../media/image211.png"/><Relationship Id="rId43" Type="http://schemas.openxmlformats.org/officeDocument/2006/relationships/image" Target="../media/image212.png"/><Relationship Id="rId44" Type="http://schemas.openxmlformats.org/officeDocument/2006/relationships/image" Target="../media/image213.png"/><Relationship Id="rId45" Type="http://schemas.openxmlformats.org/officeDocument/2006/relationships/image" Target="../media/image214.png"/><Relationship Id="rId46" Type="http://schemas.openxmlformats.org/officeDocument/2006/relationships/image" Target="../media/image215.png"/><Relationship Id="rId47" Type="http://schemas.openxmlformats.org/officeDocument/2006/relationships/image" Target="../media/image216.png"/><Relationship Id="rId48" Type="http://schemas.openxmlformats.org/officeDocument/2006/relationships/image" Target="../media/image217.png"/><Relationship Id="rId49" Type="http://schemas.openxmlformats.org/officeDocument/2006/relationships/image" Target="../media/image218.png"/><Relationship Id="rId50" Type="http://schemas.openxmlformats.org/officeDocument/2006/relationships/image" Target="../media/image219.png"/><Relationship Id="rId51" Type="http://schemas.openxmlformats.org/officeDocument/2006/relationships/image" Target="../media/image220.png"/><Relationship Id="rId52" Type="http://schemas.openxmlformats.org/officeDocument/2006/relationships/image" Target="../media/image221.png"/><Relationship Id="rId53" Type="http://schemas.openxmlformats.org/officeDocument/2006/relationships/image" Target="../media/image222.png"/><Relationship Id="rId54" Type="http://schemas.openxmlformats.org/officeDocument/2006/relationships/image" Target="../media/image223.png"/><Relationship Id="rId55" Type="http://schemas.openxmlformats.org/officeDocument/2006/relationships/image" Target="../media/image224.png"/><Relationship Id="rId56" Type="http://schemas.openxmlformats.org/officeDocument/2006/relationships/image" Target="../media/image225.png"/><Relationship Id="rId57" Type="http://schemas.openxmlformats.org/officeDocument/2006/relationships/image" Target="../media/image226.png"/><Relationship Id="rId58" Type="http://schemas.openxmlformats.org/officeDocument/2006/relationships/image" Target="../media/image227.png"/><Relationship Id="rId59" Type="http://schemas.openxmlformats.org/officeDocument/2006/relationships/image" Target="../media/image228.png"/><Relationship Id="rId60" Type="http://schemas.openxmlformats.org/officeDocument/2006/relationships/image" Target="../media/image229.png"/><Relationship Id="rId61" Type="http://schemas.openxmlformats.org/officeDocument/2006/relationships/image" Target="../media/image230.png"/><Relationship Id="rId62" Type="http://schemas.openxmlformats.org/officeDocument/2006/relationships/image" Target="../media/image231.png"/><Relationship Id="rId63" Type="http://schemas.openxmlformats.org/officeDocument/2006/relationships/image" Target="../media/image232.png"/><Relationship Id="rId64" Type="http://schemas.openxmlformats.org/officeDocument/2006/relationships/image" Target="../media/image233.png"/><Relationship Id="rId65" Type="http://schemas.openxmlformats.org/officeDocument/2006/relationships/image" Target="../media/image234.png"/><Relationship Id="rId66" Type="http://schemas.openxmlformats.org/officeDocument/2006/relationships/image" Target="../media/image235.png"/><Relationship Id="rId67" Type="http://schemas.openxmlformats.org/officeDocument/2006/relationships/image" Target="../media/image236.png"/><Relationship Id="rId68" Type="http://schemas.openxmlformats.org/officeDocument/2006/relationships/image" Target="../media/image237.png"/><Relationship Id="rId69" Type="http://schemas.openxmlformats.org/officeDocument/2006/relationships/image" Target="../media/image238.png"/><Relationship Id="rId70" Type="http://schemas.openxmlformats.org/officeDocument/2006/relationships/image" Target="../media/image239.png"/><Relationship Id="rId71" Type="http://schemas.openxmlformats.org/officeDocument/2006/relationships/image" Target="../media/image240.png"/><Relationship Id="rId72" Type="http://schemas.openxmlformats.org/officeDocument/2006/relationships/image" Target="../media/image241.png"/><Relationship Id="rId73" Type="http://schemas.openxmlformats.org/officeDocument/2006/relationships/image" Target="../media/image242.png"/><Relationship Id="rId74" Type="http://schemas.openxmlformats.org/officeDocument/2006/relationships/image" Target="../media/image243.png"/><Relationship Id="rId75" Type="http://schemas.openxmlformats.org/officeDocument/2006/relationships/image" Target="../media/image244.png"/><Relationship Id="rId76" Type="http://schemas.openxmlformats.org/officeDocument/2006/relationships/image" Target="../media/image245.png"/><Relationship Id="rId77" Type="http://schemas.openxmlformats.org/officeDocument/2006/relationships/image" Target="../media/image246.png"/><Relationship Id="rId78" Type="http://schemas.openxmlformats.org/officeDocument/2006/relationships/image" Target="../media/image247.png"/><Relationship Id="rId79" Type="http://schemas.openxmlformats.org/officeDocument/2006/relationships/image" Target="../media/image248.png"/><Relationship Id="rId80" Type="http://schemas.openxmlformats.org/officeDocument/2006/relationships/image" Target="../media/image249.png"/><Relationship Id="rId81" Type="http://schemas.openxmlformats.org/officeDocument/2006/relationships/image" Target="../media/image250.png"/><Relationship Id="rId82" Type="http://schemas.openxmlformats.org/officeDocument/2006/relationships/image" Target="../media/image251.png"/><Relationship Id="rId83" Type="http://schemas.openxmlformats.org/officeDocument/2006/relationships/image" Target="../media/image252.png"/><Relationship Id="rId84" Type="http://schemas.openxmlformats.org/officeDocument/2006/relationships/image" Target="../media/image253.png"/><Relationship Id="rId85" Type="http://schemas.openxmlformats.org/officeDocument/2006/relationships/image" Target="../media/image254.png"/><Relationship Id="rId86" Type="http://schemas.openxmlformats.org/officeDocument/2006/relationships/image" Target="../media/image255.png"/><Relationship Id="rId87" Type="http://schemas.openxmlformats.org/officeDocument/2006/relationships/image" Target="../media/image256.png"/><Relationship Id="rId88" Type="http://schemas.openxmlformats.org/officeDocument/2006/relationships/image" Target="../media/image257.png"/><Relationship Id="rId89" Type="http://schemas.openxmlformats.org/officeDocument/2006/relationships/image" Target="../media/image258.png"/><Relationship Id="rId90" Type="http://schemas.openxmlformats.org/officeDocument/2006/relationships/image" Target="../media/image259.png"/><Relationship Id="rId91" Type="http://schemas.openxmlformats.org/officeDocument/2006/relationships/image" Target="../media/image260.png"/><Relationship Id="rId92" Type="http://schemas.openxmlformats.org/officeDocument/2006/relationships/image" Target="../media/image261.png"/><Relationship Id="rId93" Type="http://schemas.openxmlformats.org/officeDocument/2006/relationships/image" Target="../media/image262.png"/><Relationship Id="rId94" Type="http://schemas.openxmlformats.org/officeDocument/2006/relationships/image" Target="../media/image263.png"/><Relationship Id="rId95" Type="http://schemas.openxmlformats.org/officeDocument/2006/relationships/image" Target="../media/image264.png"/><Relationship Id="rId96" Type="http://schemas.openxmlformats.org/officeDocument/2006/relationships/image" Target="../media/image265.png"/><Relationship Id="rId97" Type="http://schemas.openxmlformats.org/officeDocument/2006/relationships/image" Target="../media/image266.png"/><Relationship Id="rId98" Type="http://schemas.openxmlformats.org/officeDocument/2006/relationships/image" Target="../media/image267.png"/><Relationship Id="rId99" Type="http://schemas.openxmlformats.org/officeDocument/2006/relationships/image" Target="../media/image268.png"/><Relationship Id="rId100" Type="http://schemas.openxmlformats.org/officeDocument/2006/relationships/image" Target="../media/image269.png"/><Relationship Id="rId101" Type="http://schemas.openxmlformats.org/officeDocument/2006/relationships/image" Target="../media/image270.png"/><Relationship Id="rId102" Type="http://schemas.openxmlformats.org/officeDocument/2006/relationships/image" Target="../media/image271.png"/><Relationship Id="rId103" Type="http://schemas.openxmlformats.org/officeDocument/2006/relationships/image" Target="../media/image272.png"/><Relationship Id="rId104" Type="http://schemas.openxmlformats.org/officeDocument/2006/relationships/image" Target="../media/image273.png"/><Relationship Id="rId105" Type="http://schemas.openxmlformats.org/officeDocument/2006/relationships/image" Target="../media/image274.png"/><Relationship Id="rId106" Type="http://schemas.openxmlformats.org/officeDocument/2006/relationships/image" Target="../media/image275.png"/><Relationship Id="rId107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image" Target="../media/image276.png"/><Relationship Id="rId2" Type="http://schemas.openxmlformats.org/officeDocument/2006/relationships/image" Target="../media/image277.jpeg"/><Relationship Id="rId3" Type="http://schemas.openxmlformats.org/officeDocument/2006/relationships/image" Target="../media/image278.png"/><Relationship Id="rId4" Type="http://schemas.openxmlformats.org/officeDocument/2006/relationships/image" Target="../media/image279.png"/><Relationship Id="rId5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image" Target="../media/image280.png"/><Relationship Id="rId2" Type="http://schemas.openxmlformats.org/officeDocument/2006/relationships/image" Target="../media/image281.jpeg"/><Relationship Id="rId3" Type="http://schemas.openxmlformats.org/officeDocument/2006/relationships/image" Target="../media/image282.png"/><Relationship Id="rId4" Type="http://schemas.openxmlformats.org/officeDocument/2006/relationships/image" Target="../media/image283.png"/><Relationship Id="rId5" Type="http://schemas.openxmlformats.org/officeDocument/2006/relationships/image" Target="../media/image284.jpeg"/><Relationship Id="rId6" Type="http://schemas.openxmlformats.org/officeDocument/2006/relationships/image" Target="../media/image285.jpeg"/><Relationship Id="rId7" Type="http://schemas.openxmlformats.org/officeDocument/2006/relationships/image" Target="../media/image286.jpeg"/><Relationship Id="rId8" Type="http://schemas.openxmlformats.org/officeDocument/2006/relationships/image" Target="../media/image287.png"/><Relationship Id="rId9" Type="http://schemas.openxmlformats.org/officeDocument/2006/relationships/image" Target="../media/image288.png"/><Relationship Id="rId10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289.png"/><Relationship Id="rId2" Type="http://schemas.openxmlformats.org/officeDocument/2006/relationships/image" Target="../media/image290.jpeg"/><Relationship Id="rId3" Type="http://schemas.openxmlformats.org/officeDocument/2006/relationships/image" Target="../media/image291.png"/><Relationship Id="rId4" Type="http://schemas.openxmlformats.org/officeDocument/2006/relationships/image" Target="../media/image292.png"/><Relationship Id="rId5" Type="http://schemas.openxmlformats.org/officeDocument/2006/relationships/image" Target="../media/image293.png"/><Relationship Id="rId6" Type="http://schemas.openxmlformats.org/officeDocument/2006/relationships/image" Target="../media/image294.jpeg"/><Relationship Id="rId7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image" Target="../media/image295.png"/><Relationship Id="rId2" Type="http://schemas.openxmlformats.org/officeDocument/2006/relationships/image" Target="../media/image296.png"/><Relationship Id="rId3" Type="http://schemas.openxmlformats.org/officeDocument/2006/relationships/slideLayout" Target="../slideLayouts/slideLayout13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image" Target="../media/image297.png"/><Relationship Id="rId2" Type="http://schemas.openxmlformats.org/officeDocument/2006/relationships/image" Target="../media/image298.jpeg"/><Relationship Id="rId3" Type="http://schemas.openxmlformats.org/officeDocument/2006/relationships/image" Target="../media/image299.png"/><Relationship Id="rId4" Type="http://schemas.openxmlformats.org/officeDocument/2006/relationships/image" Target="../media/image300.jpeg"/><Relationship Id="rId5" Type="http://schemas.openxmlformats.org/officeDocument/2006/relationships/slideLayout" Target="../slideLayouts/slideLayout13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image" Target="../media/image301.png"/><Relationship Id="rId2" Type="http://schemas.openxmlformats.org/officeDocument/2006/relationships/slideLayout" Target="../slideLayouts/slideLayout13.xml"/>
</Relationships>
</file>

<file path=ppt/slides/_rels/slide41.xml.rels><?xml version="1.0" encoding="UTF-8"?>
<Relationships xmlns="http://schemas.openxmlformats.org/package/2006/relationships"><Relationship Id="rId1" Type="http://schemas.openxmlformats.org/officeDocument/2006/relationships/image" Target="../media/image302.png"/><Relationship Id="rId2" Type="http://schemas.openxmlformats.org/officeDocument/2006/relationships/image" Target="../media/image303.jpeg"/><Relationship Id="rId3" Type="http://schemas.openxmlformats.org/officeDocument/2006/relationships/image" Target="../media/image304.png"/><Relationship Id="rId4" Type="http://schemas.openxmlformats.org/officeDocument/2006/relationships/image" Target="../media/image305.png"/><Relationship Id="rId5" Type="http://schemas.openxmlformats.org/officeDocument/2006/relationships/image" Target="../media/image306.jpeg"/><Relationship Id="rId6" Type="http://schemas.openxmlformats.org/officeDocument/2006/relationships/image" Target="../media/image307.jpeg"/><Relationship Id="rId7" Type="http://schemas.openxmlformats.org/officeDocument/2006/relationships/image" Target="../media/image308.jpeg"/><Relationship Id="rId8" Type="http://schemas.openxmlformats.org/officeDocument/2006/relationships/image" Target="../media/image309.png"/><Relationship Id="rId9" Type="http://schemas.openxmlformats.org/officeDocument/2006/relationships/image" Target="../media/image310.png"/><Relationship Id="rId10" Type="http://schemas.openxmlformats.org/officeDocument/2006/relationships/image" Target="../media/image311.png"/><Relationship Id="rId11" Type="http://schemas.openxmlformats.org/officeDocument/2006/relationships/image" Target="../media/image312.png"/><Relationship Id="rId12" Type="http://schemas.openxmlformats.org/officeDocument/2006/relationships/image" Target="../media/image313.png"/><Relationship Id="rId13" Type="http://schemas.openxmlformats.org/officeDocument/2006/relationships/image" Target="../media/image314.png"/><Relationship Id="rId14" Type="http://schemas.openxmlformats.org/officeDocument/2006/relationships/image" Target="../media/image315.png"/><Relationship Id="rId15" Type="http://schemas.openxmlformats.org/officeDocument/2006/relationships/image" Target="../media/image316.png"/><Relationship Id="rId16" Type="http://schemas.openxmlformats.org/officeDocument/2006/relationships/image" Target="../media/image317.png"/><Relationship Id="rId17" Type="http://schemas.openxmlformats.org/officeDocument/2006/relationships/image" Target="../media/image318.png"/><Relationship Id="rId18" Type="http://schemas.openxmlformats.org/officeDocument/2006/relationships/image" Target="../media/image319.png"/><Relationship Id="rId19" Type="http://schemas.openxmlformats.org/officeDocument/2006/relationships/image" Target="../media/image320.png"/><Relationship Id="rId20" Type="http://schemas.openxmlformats.org/officeDocument/2006/relationships/image" Target="../media/image321.png"/><Relationship Id="rId21" Type="http://schemas.openxmlformats.org/officeDocument/2006/relationships/image" Target="../media/image322.png"/><Relationship Id="rId22" Type="http://schemas.openxmlformats.org/officeDocument/2006/relationships/image" Target="../media/image323.png"/><Relationship Id="rId23" Type="http://schemas.openxmlformats.org/officeDocument/2006/relationships/image" Target="../media/image324.png"/><Relationship Id="rId24" Type="http://schemas.openxmlformats.org/officeDocument/2006/relationships/slideLayout" Target="../slideLayouts/slideLayout13.xml"/>
</Relationships>
</file>

<file path=ppt/slides/_rels/slide42.xml.rels><?xml version="1.0" encoding="UTF-8"?>
<Relationships xmlns="http://schemas.openxmlformats.org/package/2006/relationships"><Relationship Id="rId1" Type="http://schemas.openxmlformats.org/officeDocument/2006/relationships/image" Target="../media/image325.png"/><Relationship Id="rId2" Type="http://schemas.openxmlformats.org/officeDocument/2006/relationships/image" Target="../media/image326.png"/><Relationship Id="rId3" Type="http://schemas.openxmlformats.org/officeDocument/2006/relationships/image" Target="../media/image327.png"/><Relationship Id="rId4" Type="http://schemas.openxmlformats.org/officeDocument/2006/relationships/image" Target="../media/image328.png"/><Relationship Id="rId5" Type="http://schemas.openxmlformats.org/officeDocument/2006/relationships/image" Target="../media/image329.png"/><Relationship Id="rId6" Type="http://schemas.openxmlformats.org/officeDocument/2006/relationships/image" Target="../media/image330.png"/><Relationship Id="rId7" Type="http://schemas.openxmlformats.org/officeDocument/2006/relationships/image" Target="../media/image331.png"/><Relationship Id="rId8" Type="http://schemas.openxmlformats.org/officeDocument/2006/relationships/image" Target="../media/image332.png"/><Relationship Id="rId9" Type="http://schemas.openxmlformats.org/officeDocument/2006/relationships/image" Target="../media/image333.png"/><Relationship Id="rId10" Type="http://schemas.openxmlformats.org/officeDocument/2006/relationships/image" Target="../media/image334.png"/><Relationship Id="rId11" Type="http://schemas.openxmlformats.org/officeDocument/2006/relationships/image" Target="../media/image335.png"/><Relationship Id="rId12" Type="http://schemas.openxmlformats.org/officeDocument/2006/relationships/image" Target="../media/image336.png"/><Relationship Id="rId13" Type="http://schemas.openxmlformats.org/officeDocument/2006/relationships/image" Target="../media/image337.png"/><Relationship Id="rId14" Type="http://schemas.openxmlformats.org/officeDocument/2006/relationships/image" Target="../media/image338.png"/><Relationship Id="rId15" Type="http://schemas.openxmlformats.org/officeDocument/2006/relationships/image" Target="../media/image339.png"/><Relationship Id="rId16" Type="http://schemas.openxmlformats.org/officeDocument/2006/relationships/image" Target="../media/image340.png"/><Relationship Id="rId17" Type="http://schemas.openxmlformats.org/officeDocument/2006/relationships/image" Target="../media/image341.png"/><Relationship Id="rId18" Type="http://schemas.openxmlformats.org/officeDocument/2006/relationships/image" Target="../media/image342.png"/><Relationship Id="rId19" Type="http://schemas.openxmlformats.org/officeDocument/2006/relationships/slideLayout" Target="../slideLayouts/slideLayout13.xml"/>
</Relationships>
</file>

<file path=ppt/slides/_rels/slide43.xml.rels><?xml version="1.0" encoding="UTF-8"?>
<Relationships xmlns="http://schemas.openxmlformats.org/package/2006/relationships"><Relationship Id="rId1" Type="http://schemas.openxmlformats.org/officeDocument/2006/relationships/image" Target="../media/image343.jpeg"/><Relationship Id="rId2" Type="http://schemas.openxmlformats.org/officeDocument/2006/relationships/image" Target="../media/image344.png"/><Relationship Id="rId3" Type="http://schemas.openxmlformats.org/officeDocument/2006/relationships/image" Target="../media/image345.jpeg"/><Relationship Id="rId4" Type="http://schemas.openxmlformats.org/officeDocument/2006/relationships/image" Target="../media/image346.jpeg"/><Relationship Id="rId5" Type="http://schemas.openxmlformats.org/officeDocument/2006/relationships/image" Target="../media/image347.jpeg"/><Relationship Id="rId6" Type="http://schemas.openxmlformats.org/officeDocument/2006/relationships/image" Target="../media/image348.jpeg"/><Relationship Id="rId7" Type="http://schemas.openxmlformats.org/officeDocument/2006/relationships/image" Target="../media/image349.jpeg"/><Relationship Id="rId8" Type="http://schemas.openxmlformats.org/officeDocument/2006/relationships/image" Target="../media/image350.jpeg"/><Relationship Id="rId9" Type="http://schemas.openxmlformats.org/officeDocument/2006/relationships/slideLayout" Target="../slideLayouts/slideLayout13.xml"/>
</Relationships>
</file>

<file path=ppt/slides/_rels/slide44.xml.rels><?xml version="1.0" encoding="UTF-8"?>
<Relationships xmlns="http://schemas.openxmlformats.org/package/2006/relationships"><Relationship Id="rId1" Type="http://schemas.openxmlformats.org/officeDocument/2006/relationships/image" Target="../media/image351.png"/><Relationship Id="rId2" Type="http://schemas.openxmlformats.org/officeDocument/2006/relationships/image" Target="../media/image352.png"/><Relationship Id="rId3" Type="http://schemas.openxmlformats.org/officeDocument/2006/relationships/image" Target="../media/image353.png"/><Relationship Id="rId4" Type="http://schemas.openxmlformats.org/officeDocument/2006/relationships/image" Target="../media/image354.png"/><Relationship Id="rId5" Type="http://schemas.openxmlformats.org/officeDocument/2006/relationships/image" Target="../media/image355.png"/><Relationship Id="rId6" Type="http://schemas.openxmlformats.org/officeDocument/2006/relationships/image" Target="../media/image356.png"/><Relationship Id="rId7" Type="http://schemas.openxmlformats.org/officeDocument/2006/relationships/image" Target="../media/image357.png"/><Relationship Id="rId8" Type="http://schemas.openxmlformats.org/officeDocument/2006/relationships/image" Target="../media/image358.png"/><Relationship Id="rId9" Type="http://schemas.openxmlformats.org/officeDocument/2006/relationships/image" Target="../media/image359.png"/><Relationship Id="rId10" Type="http://schemas.openxmlformats.org/officeDocument/2006/relationships/image" Target="../media/image360.png"/><Relationship Id="rId11" Type="http://schemas.openxmlformats.org/officeDocument/2006/relationships/image" Target="../media/image361.png"/><Relationship Id="rId12" Type="http://schemas.openxmlformats.org/officeDocument/2006/relationships/image" Target="../media/image362.png"/><Relationship Id="rId13" Type="http://schemas.openxmlformats.org/officeDocument/2006/relationships/image" Target="../media/image363.png"/><Relationship Id="rId14" Type="http://schemas.openxmlformats.org/officeDocument/2006/relationships/image" Target="../media/image364.png"/><Relationship Id="rId15" Type="http://schemas.openxmlformats.org/officeDocument/2006/relationships/image" Target="../media/image365.png"/><Relationship Id="rId16" Type="http://schemas.openxmlformats.org/officeDocument/2006/relationships/image" Target="../media/image366.png"/><Relationship Id="rId17" Type="http://schemas.openxmlformats.org/officeDocument/2006/relationships/image" Target="../media/image367.png"/><Relationship Id="rId18" Type="http://schemas.openxmlformats.org/officeDocument/2006/relationships/image" Target="../media/image368.png"/><Relationship Id="rId19" Type="http://schemas.openxmlformats.org/officeDocument/2006/relationships/image" Target="../media/image369.jpeg"/><Relationship Id="rId20" Type="http://schemas.openxmlformats.org/officeDocument/2006/relationships/image" Target="../media/image370.png"/><Relationship Id="rId21" Type="http://schemas.openxmlformats.org/officeDocument/2006/relationships/slideLayout" Target="../slideLayouts/slideLayout13.xml"/>
</Relationships>
</file>

<file path=ppt/slides/_rels/slide45.xml.rels><?xml version="1.0" encoding="UTF-8"?>
<Relationships xmlns="http://schemas.openxmlformats.org/package/2006/relationships"><Relationship Id="rId1" Type="http://schemas.openxmlformats.org/officeDocument/2006/relationships/image" Target="../media/image371.jpeg"/><Relationship Id="rId2" Type="http://schemas.openxmlformats.org/officeDocument/2006/relationships/image" Target="../media/image372.jpeg"/><Relationship Id="rId3" Type="http://schemas.openxmlformats.org/officeDocument/2006/relationships/image" Target="../media/image373.jpeg"/><Relationship Id="rId4" Type="http://schemas.openxmlformats.org/officeDocument/2006/relationships/slideLayout" Target="../slideLayouts/slideLayout13.xml"/>
</Relationships>
</file>

<file path=ppt/slides/_rels/slide46.xml.rels><?xml version="1.0" encoding="UTF-8"?>
<Relationships xmlns="http://schemas.openxmlformats.org/package/2006/relationships"><Relationship Id="rId1" Type="http://schemas.openxmlformats.org/officeDocument/2006/relationships/image" Target="../media/image374.jpeg"/><Relationship Id="rId2" Type="http://schemas.openxmlformats.org/officeDocument/2006/relationships/image" Target="../media/image375.jpeg"/><Relationship Id="rId3" Type="http://schemas.openxmlformats.org/officeDocument/2006/relationships/image" Target="../media/image376.png"/><Relationship Id="rId4" Type="http://schemas.openxmlformats.org/officeDocument/2006/relationships/image" Target="../media/image377.png"/><Relationship Id="rId5" Type="http://schemas.openxmlformats.org/officeDocument/2006/relationships/slideLayout" Target="../slideLayouts/slideLayout13.xml"/>
</Relationships>
</file>

<file path=ppt/slides/_rels/slide47.xml.rels><?xml version="1.0" encoding="UTF-8"?>
<Relationships xmlns="http://schemas.openxmlformats.org/package/2006/relationships"><Relationship Id="rId1" Type="http://schemas.openxmlformats.org/officeDocument/2006/relationships/image" Target="../media/image378.png"/><Relationship Id="rId2" Type="http://schemas.openxmlformats.org/officeDocument/2006/relationships/image" Target="../media/image379.jpeg"/><Relationship Id="rId3" Type="http://schemas.openxmlformats.org/officeDocument/2006/relationships/image" Target="../media/image380.jpeg"/><Relationship Id="rId4" Type="http://schemas.openxmlformats.org/officeDocument/2006/relationships/image" Target="../media/image381.png"/><Relationship Id="rId5" Type="http://schemas.openxmlformats.org/officeDocument/2006/relationships/image" Target="../media/image382.png"/><Relationship Id="rId6" Type="http://schemas.openxmlformats.org/officeDocument/2006/relationships/image" Target="../media/image383.png"/><Relationship Id="rId7" Type="http://schemas.openxmlformats.org/officeDocument/2006/relationships/slideLayout" Target="../slideLayouts/slideLayout13.xml"/>
</Relationships>
</file>

<file path=ppt/slides/_rels/slide48.xml.rels><?xml version="1.0" encoding="UTF-8"?>
<Relationships xmlns="http://schemas.openxmlformats.org/package/2006/relationships"><Relationship Id="rId1" Type="http://schemas.openxmlformats.org/officeDocument/2006/relationships/image" Target="../media/image384.jpeg"/><Relationship Id="rId2" Type="http://schemas.openxmlformats.org/officeDocument/2006/relationships/image" Target="../media/image385.png"/><Relationship Id="rId3" Type="http://schemas.openxmlformats.org/officeDocument/2006/relationships/slideLayout" Target="../slideLayouts/slideLayout13.xml"/>
</Relationships>
</file>

<file path=ppt/slides/_rels/slide49.xml.rels><?xml version="1.0" encoding="UTF-8"?>
<Relationships xmlns="http://schemas.openxmlformats.org/package/2006/relationships"><Relationship Id="rId1" Type="http://schemas.openxmlformats.org/officeDocument/2006/relationships/image" Target="../media/image386.jpeg"/><Relationship Id="rId2" Type="http://schemas.openxmlformats.org/officeDocument/2006/relationships/image" Target="../media/image387.jpeg"/><Relationship Id="rId3" Type="http://schemas.openxmlformats.org/officeDocument/2006/relationships/slideLayout" Target="../slideLayouts/slideLayout13.xml"/>
</Relationships>
</file>

<file path=ppt/slides/_rels/slide5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5.xml.rels><?xml version="1.0" encoding="UTF-8"?>
<Relationships xmlns="http://schemas.openxmlformats.org/package/2006/relationships"><Relationship Id="rId1" Type="http://schemas.openxmlformats.org/officeDocument/2006/relationships/image" Target="../media/image388.pn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CustomShape 1"/>
          <p:cNvSpPr/>
          <p:nvPr/>
        </p:nvSpPr>
        <p:spPr>
          <a:xfrm>
            <a:off x="832680" y="1108080"/>
            <a:ext cx="8810280" cy="121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59000"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 </a:t>
            </a:r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Big Data</a:t>
            </a:r>
            <a:br/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ACUA6002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CustomShape 2"/>
          <p:cNvSpPr/>
          <p:nvPr/>
        </p:nvSpPr>
        <p:spPr>
          <a:xfrm>
            <a:off x="5657040" y="3353760"/>
            <a:ext cx="4444200" cy="61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Myriad Pro"/>
                <a:ea typeface="DejaVu Sans"/>
              </a:rPr>
              <a:t>Week 9: PAAS </a:t>
            </a:r>
            <a:endParaRPr b="0" lang="en-GB" sz="2400" spc="-1" strike="noStrike">
              <a:latin typeface="Arial"/>
            </a:endParaRPr>
          </a:p>
        </p:txBody>
      </p:sp>
      <p:graphicFrame>
        <p:nvGraphicFramePr>
          <p:cNvPr id="78" name="Object 3"/>
          <p:cNvGraphicFramePr/>
          <p:nvPr/>
        </p:nvGraphicFramePr>
        <p:xfrm>
          <a:off x="-179280" y="4142160"/>
          <a:ext cx="6119280" cy="1077840"/>
        </p:xfrm>
        <a:graphic>
          <a:graphicData uri="http://schemas.openxmlformats.org/presentationml/2006/ole">
            <p:oleObj progId="Word.Document.12" r:id="rId1" spid="">
              <p:embed/>
              <p:pic>
                <p:nvPicPr>
                  <p:cNvPr id="79" name="" descr=""/>
                  <p:cNvPicPr/>
                  <p:nvPr/>
                </p:nvPicPr>
                <p:blipFill>
                  <a:blip r:embed="rId2"/>
                  <a:stretch/>
                </p:blipFill>
                <p:spPr>
                  <a:xfrm>
                    <a:off x="-179280" y="4142160"/>
                    <a:ext cx="6119280" cy="1077840"/>
                  </a:xfrm>
                  <a:prstGeom prst="rect">
                    <a:avLst/>
                  </a:prstGeom>
                  <a:ln w="0">
                    <a:noFill/>
                  </a:ln>
                </p:spPr>
              </p:pic>
            </p:oleObj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1" name="" descr=""/>
          <p:cNvPicPr/>
          <p:nvPr/>
        </p:nvPicPr>
        <p:blipFill>
          <a:blip r:embed="rId1"/>
          <a:stretch/>
        </p:blipFill>
        <p:spPr>
          <a:xfrm>
            <a:off x="3122640" y="3580200"/>
            <a:ext cx="2945160" cy="1411200"/>
          </a:xfrm>
          <a:prstGeom prst="rect">
            <a:avLst/>
          </a:prstGeom>
          <a:ln w="0">
            <a:noFill/>
          </a:ln>
        </p:spPr>
      </p:pic>
      <p:pic>
        <p:nvPicPr>
          <p:cNvPr id="82" name="" descr=""/>
          <p:cNvPicPr/>
          <p:nvPr/>
        </p:nvPicPr>
        <p:blipFill>
          <a:blip r:embed="rId2"/>
          <a:stretch/>
        </p:blipFill>
        <p:spPr>
          <a:xfrm>
            <a:off x="208800" y="1242720"/>
            <a:ext cx="4622040" cy="2214000"/>
          </a:xfrm>
          <a:prstGeom prst="rect">
            <a:avLst/>
          </a:prstGeom>
          <a:ln w="0">
            <a:noFill/>
          </a:ln>
        </p:spPr>
      </p:pic>
      <p:sp>
        <p:nvSpPr>
          <p:cNvPr id="83" name="CustomShape 2"/>
          <p:cNvSpPr/>
          <p:nvPr/>
        </p:nvSpPr>
        <p:spPr>
          <a:xfrm>
            <a:off x="500040" y="370440"/>
            <a:ext cx="8665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Review of Lecture 8 – Infrastructure-As-A-Service (IAAS)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4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5" name="CustomShape 4"/>
          <p:cNvSpPr/>
          <p:nvPr/>
        </p:nvSpPr>
        <p:spPr>
          <a:xfrm>
            <a:off x="957960" y="1032120"/>
            <a:ext cx="2265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IAAS Provisioning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" name="CustomShape 5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7" name="CustomShape 6"/>
          <p:cNvSpPr/>
          <p:nvPr/>
        </p:nvSpPr>
        <p:spPr>
          <a:xfrm>
            <a:off x="502920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8" name="CustomShape 7"/>
          <p:cNvSpPr/>
          <p:nvPr/>
        </p:nvSpPr>
        <p:spPr>
          <a:xfrm>
            <a:off x="5390280" y="1032120"/>
            <a:ext cx="3843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Not only compute resources,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9" name="CustomShape 8"/>
          <p:cNvSpPr/>
          <p:nvPr/>
        </p:nvSpPr>
        <p:spPr>
          <a:xfrm>
            <a:off x="5390280" y="1333800"/>
            <a:ext cx="3651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but also storage resources…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" name="CustomShape 9"/>
          <p:cNvSpPr/>
          <p:nvPr/>
        </p:nvSpPr>
        <p:spPr>
          <a:xfrm>
            <a:off x="106920" y="2417040"/>
            <a:ext cx="4821120" cy="1100520"/>
          </a:xfrm>
          <a:custGeom>
            <a:avLst/>
            <a:gdLst/>
            <a:ahLst/>
            <a:rect l="l" t="t" r="r" b="b"/>
            <a:pathLst>
              <a:path w="13393" h="3058">
                <a:moveTo>
                  <a:pt x="0" y="44"/>
                </a:moveTo>
                <a:cubicBezTo>
                  <a:pt x="0" y="19"/>
                  <a:pt x="26" y="0"/>
                  <a:pt x="55" y="0"/>
                </a:cubicBezTo>
                <a:lnTo>
                  <a:pt x="13336" y="0"/>
                </a:lnTo>
                <a:cubicBezTo>
                  <a:pt x="13368" y="0"/>
                  <a:pt x="13392" y="19"/>
                  <a:pt x="13392" y="44"/>
                </a:cubicBezTo>
                <a:lnTo>
                  <a:pt x="13392" y="3013"/>
                </a:lnTo>
                <a:cubicBezTo>
                  <a:pt x="13392" y="3038"/>
                  <a:pt x="13368" y="3057"/>
                  <a:pt x="13336" y="3057"/>
                </a:cubicBezTo>
                <a:lnTo>
                  <a:pt x="55" y="3057"/>
                </a:lnTo>
                <a:cubicBezTo>
                  <a:pt x="26" y="3057"/>
                  <a:pt x="0" y="3038"/>
                  <a:pt x="0" y="3013"/>
                </a:cubicBezTo>
                <a:lnTo>
                  <a:pt x="0" y="44"/>
                </a:lnTo>
                <a:moveTo>
                  <a:pt x="111" y="3013"/>
                </a:moveTo>
                <a:lnTo>
                  <a:pt x="55" y="2970"/>
                </a:lnTo>
                <a:lnTo>
                  <a:pt x="13336" y="2970"/>
                </a:lnTo>
                <a:lnTo>
                  <a:pt x="13281" y="3013"/>
                </a:lnTo>
                <a:lnTo>
                  <a:pt x="13281" y="44"/>
                </a:lnTo>
                <a:lnTo>
                  <a:pt x="1333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301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1" name="" descr=""/>
          <p:cNvPicPr/>
          <p:nvPr/>
        </p:nvPicPr>
        <p:blipFill>
          <a:blip r:embed="rId3"/>
          <a:stretch/>
        </p:blipFill>
        <p:spPr>
          <a:xfrm>
            <a:off x="19440" y="3542760"/>
            <a:ext cx="3148560" cy="1443960"/>
          </a:xfrm>
          <a:prstGeom prst="rect">
            <a:avLst/>
          </a:prstGeom>
          <a:ln w="0">
            <a:noFill/>
          </a:ln>
        </p:spPr>
      </p:pic>
      <p:sp>
        <p:nvSpPr>
          <p:cNvPr id="92" name="CustomShape 10"/>
          <p:cNvSpPr/>
          <p:nvPr/>
        </p:nvSpPr>
        <p:spPr>
          <a:xfrm>
            <a:off x="102960" y="509616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93" name="" descr=""/>
          <p:cNvPicPr/>
          <p:nvPr/>
        </p:nvPicPr>
        <p:blipFill>
          <a:blip r:embed="rId4"/>
          <a:stretch/>
        </p:blipFill>
        <p:spPr>
          <a:xfrm rot="5400000">
            <a:off x="300960" y="4028760"/>
            <a:ext cx="335520" cy="697320"/>
          </a:xfrm>
          <a:prstGeom prst="rect">
            <a:avLst/>
          </a:prstGeom>
          <a:ln w="0">
            <a:noFill/>
          </a:ln>
        </p:spPr>
      </p:pic>
      <p:pic>
        <p:nvPicPr>
          <p:cNvPr id="94" name="" descr=""/>
          <p:cNvPicPr/>
          <p:nvPr/>
        </p:nvPicPr>
        <p:blipFill>
          <a:blip r:embed="rId5"/>
          <a:stretch/>
        </p:blipFill>
        <p:spPr>
          <a:xfrm>
            <a:off x="6398640" y="1660680"/>
            <a:ext cx="3219120" cy="1829520"/>
          </a:xfrm>
          <a:prstGeom prst="rect">
            <a:avLst/>
          </a:prstGeom>
          <a:ln w="0">
            <a:noFill/>
          </a:ln>
        </p:spPr>
      </p:pic>
      <p:sp>
        <p:nvSpPr>
          <p:cNvPr id="95" name="CustomShape 11"/>
          <p:cNvSpPr/>
          <p:nvPr/>
        </p:nvSpPr>
        <p:spPr>
          <a:xfrm>
            <a:off x="4963680" y="2616840"/>
            <a:ext cx="1409400" cy="295560"/>
          </a:xfrm>
          <a:custGeom>
            <a:avLst/>
            <a:gdLst/>
            <a:ahLst/>
            <a:rect l="l" t="t" r="r" b="b"/>
            <a:pathLst>
              <a:path w="3916" h="822">
                <a:moveTo>
                  <a:pt x="0" y="410"/>
                </a:moveTo>
                <a:lnTo>
                  <a:pt x="526" y="0"/>
                </a:lnTo>
                <a:lnTo>
                  <a:pt x="526" y="204"/>
                </a:lnTo>
                <a:lnTo>
                  <a:pt x="3392" y="204"/>
                </a:lnTo>
                <a:lnTo>
                  <a:pt x="3392" y="0"/>
                </a:lnTo>
                <a:lnTo>
                  <a:pt x="3915" y="410"/>
                </a:lnTo>
                <a:lnTo>
                  <a:pt x="3392" y="821"/>
                </a:lnTo>
                <a:lnTo>
                  <a:pt x="3392" y="617"/>
                </a:lnTo>
                <a:lnTo>
                  <a:pt x="526" y="617"/>
                </a:lnTo>
                <a:lnTo>
                  <a:pt x="526" y="821"/>
                </a:lnTo>
                <a:lnTo>
                  <a:pt x="0" y="41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" name="CustomShape 12"/>
          <p:cNvSpPr/>
          <p:nvPr/>
        </p:nvSpPr>
        <p:spPr>
          <a:xfrm>
            <a:off x="4949640" y="2605680"/>
            <a:ext cx="1438200" cy="318240"/>
          </a:xfrm>
          <a:custGeom>
            <a:avLst/>
            <a:gdLst/>
            <a:ahLst/>
            <a:rect l="l" t="t" r="r" b="b"/>
            <a:pathLst>
              <a:path w="3996" h="885">
                <a:moveTo>
                  <a:pt x="13" y="464"/>
                </a:moveTo>
                <a:cubicBezTo>
                  <a:pt x="0" y="451"/>
                  <a:pt x="0" y="434"/>
                  <a:pt x="13" y="422"/>
                </a:cubicBezTo>
                <a:lnTo>
                  <a:pt x="538" y="11"/>
                </a:lnTo>
                <a:cubicBezTo>
                  <a:pt x="548" y="2"/>
                  <a:pt x="566" y="0"/>
                  <a:pt x="578" y="3"/>
                </a:cubicBezTo>
                <a:cubicBezTo>
                  <a:pt x="592" y="8"/>
                  <a:pt x="601" y="19"/>
                  <a:pt x="601" y="31"/>
                </a:cubicBezTo>
                <a:lnTo>
                  <a:pt x="601" y="236"/>
                </a:lnTo>
                <a:lnTo>
                  <a:pt x="566" y="208"/>
                </a:lnTo>
                <a:lnTo>
                  <a:pt x="3432" y="208"/>
                </a:lnTo>
                <a:lnTo>
                  <a:pt x="3394" y="236"/>
                </a:lnTo>
                <a:lnTo>
                  <a:pt x="3394" y="31"/>
                </a:lnTo>
                <a:cubicBezTo>
                  <a:pt x="3394" y="19"/>
                  <a:pt x="3402" y="8"/>
                  <a:pt x="3416" y="3"/>
                </a:cubicBezTo>
                <a:cubicBezTo>
                  <a:pt x="3430" y="0"/>
                  <a:pt x="3447" y="2"/>
                  <a:pt x="3456" y="11"/>
                </a:cubicBezTo>
                <a:lnTo>
                  <a:pt x="3981" y="422"/>
                </a:lnTo>
                <a:cubicBezTo>
                  <a:pt x="3995" y="434"/>
                  <a:pt x="3995" y="451"/>
                  <a:pt x="3981" y="464"/>
                </a:cubicBezTo>
                <a:lnTo>
                  <a:pt x="3456" y="873"/>
                </a:lnTo>
                <a:cubicBezTo>
                  <a:pt x="3447" y="883"/>
                  <a:pt x="3430" y="884"/>
                  <a:pt x="3416" y="881"/>
                </a:cubicBezTo>
                <a:cubicBezTo>
                  <a:pt x="3402" y="875"/>
                  <a:pt x="3394" y="865"/>
                  <a:pt x="3394" y="853"/>
                </a:cubicBezTo>
                <a:lnTo>
                  <a:pt x="3394" y="648"/>
                </a:lnTo>
                <a:lnTo>
                  <a:pt x="3432" y="676"/>
                </a:lnTo>
                <a:lnTo>
                  <a:pt x="566" y="676"/>
                </a:lnTo>
                <a:lnTo>
                  <a:pt x="601" y="648"/>
                </a:lnTo>
                <a:lnTo>
                  <a:pt x="601" y="853"/>
                </a:lnTo>
                <a:cubicBezTo>
                  <a:pt x="601" y="865"/>
                  <a:pt x="592" y="875"/>
                  <a:pt x="578" y="881"/>
                </a:cubicBezTo>
                <a:cubicBezTo>
                  <a:pt x="566" y="884"/>
                  <a:pt x="548" y="883"/>
                  <a:pt x="538" y="873"/>
                </a:cubicBezTo>
                <a:lnTo>
                  <a:pt x="13" y="464"/>
                </a:lnTo>
                <a:moveTo>
                  <a:pt x="590" y="834"/>
                </a:moveTo>
                <a:lnTo>
                  <a:pt x="528" y="853"/>
                </a:lnTo>
                <a:lnTo>
                  <a:pt x="528" y="648"/>
                </a:lnTo>
                <a:cubicBezTo>
                  <a:pt x="528" y="633"/>
                  <a:pt x="543" y="619"/>
                  <a:pt x="566" y="619"/>
                </a:cubicBezTo>
                <a:lnTo>
                  <a:pt x="3432" y="619"/>
                </a:lnTo>
                <a:cubicBezTo>
                  <a:pt x="3452" y="619"/>
                  <a:pt x="3468" y="633"/>
                  <a:pt x="3468" y="648"/>
                </a:cubicBezTo>
                <a:lnTo>
                  <a:pt x="3468" y="853"/>
                </a:lnTo>
                <a:lnTo>
                  <a:pt x="3404" y="834"/>
                </a:lnTo>
                <a:lnTo>
                  <a:pt x="3929" y="422"/>
                </a:lnTo>
                <a:lnTo>
                  <a:pt x="3929" y="464"/>
                </a:lnTo>
                <a:lnTo>
                  <a:pt x="3404" y="50"/>
                </a:lnTo>
                <a:lnTo>
                  <a:pt x="3468" y="31"/>
                </a:lnTo>
                <a:lnTo>
                  <a:pt x="3468" y="236"/>
                </a:lnTo>
                <a:cubicBezTo>
                  <a:pt x="3468" y="252"/>
                  <a:pt x="3452" y="266"/>
                  <a:pt x="3432" y="266"/>
                </a:cubicBezTo>
                <a:lnTo>
                  <a:pt x="566" y="266"/>
                </a:lnTo>
                <a:cubicBezTo>
                  <a:pt x="543" y="266"/>
                  <a:pt x="528" y="252"/>
                  <a:pt x="528" y="236"/>
                </a:cubicBezTo>
                <a:lnTo>
                  <a:pt x="528" y="31"/>
                </a:lnTo>
                <a:lnTo>
                  <a:pt x="590" y="50"/>
                </a:lnTo>
                <a:lnTo>
                  <a:pt x="66" y="464"/>
                </a:lnTo>
                <a:lnTo>
                  <a:pt x="66" y="422"/>
                </a:lnTo>
                <a:lnTo>
                  <a:pt x="590" y="8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" name="CustomShape 13"/>
          <p:cNvSpPr/>
          <p:nvPr/>
        </p:nvSpPr>
        <p:spPr>
          <a:xfrm>
            <a:off x="4963680" y="2616840"/>
            <a:ext cx="1409400" cy="295560"/>
          </a:xfrm>
          <a:custGeom>
            <a:avLst/>
            <a:gdLst/>
            <a:ahLst/>
            <a:rect l="l" t="t" r="r" b="b"/>
            <a:pathLst>
              <a:path w="3916" h="822">
                <a:moveTo>
                  <a:pt x="0" y="410"/>
                </a:moveTo>
                <a:lnTo>
                  <a:pt x="526" y="0"/>
                </a:lnTo>
                <a:lnTo>
                  <a:pt x="526" y="204"/>
                </a:lnTo>
                <a:lnTo>
                  <a:pt x="3392" y="204"/>
                </a:lnTo>
                <a:lnTo>
                  <a:pt x="3392" y="0"/>
                </a:lnTo>
                <a:lnTo>
                  <a:pt x="3915" y="410"/>
                </a:lnTo>
                <a:lnTo>
                  <a:pt x="3392" y="821"/>
                </a:lnTo>
                <a:lnTo>
                  <a:pt x="3392" y="617"/>
                </a:lnTo>
                <a:lnTo>
                  <a:pt x="526" y="617"/>
                </a:lnTo>
                <a:lnTo>
                  <a:pt x="526" y="821"/>
                </a:lnTo>
                <a:lnTo>
                  <a:pt x="0" y="41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" name="CustomShape 14"/>
          <p:cNvSpPr/>
          <p:nvPr/>
        </p:nvSpPr>
        <p:spPr>
          <a:xfrm>
            <a:off x="4949640" y="2605680"/>
            <a:ext cx="1438200" cy="318240"/>
          </a:xfrm>
          <a:custGeom>
            <a:avLst/>
            <a:gdLst/>
            <a:ahLst/>
            <a:rect l="l" t="t" r="r" b="b"/>
            <a:pathLst>
              <a:path w="3996" h="885">
                <a:moveTo>
                  <a:pt x="13" y="464"/>
                </a:moveTo>
                <a:cubicBezTo>
                  <a:pt x="0" y="451"/>
                  <a:pt x="0" y="434"/>
                  <a:pt x="13" y="422"/>
                </a:cubicBezTo>
                <a:lnTo>
                  <a:pt x="538" y="11"/>
                </a:lnTo>
                <a:cubicBezTo>
                  <a:pt x="548" y="2"/>
                  <a:pt x="566" y="0"/>
                  <a:pt x="578" y="3"/>
                </a:cubicBezTo>
                <a:cubicBezTo>
                  <a:pt x="592" y="8"/>
                  <a:pt x="601" y="19"/>
                  <a:pt x="601" y="31"/>
                </a:cubicBezTo>
                <a:lnTo>
                  <a:pt x="601" y="236"/>
                </a:lnTo>
                <a:lnTo>
                  <a:pt x="566" y="208"/>
                </a:lnTo>
                <a:lnTo>
                  <a:pt x="3432" y="208"/>
                </a:lnTo>
                <a:lnTo>
                  <a:pt x="3394" y="236"/>
                </a:lnTo>
                <a:lnTo>
                  <a:pt x="3394" y="31"/>
                </a:lnTo>
                <a:cubicBezTo>
                  <a:pt x="3394" y="19"/>
                  <a:pt x="3402" y="8"/>
                  <a:pt x="3416" y="3"/>
                </a:cubicBezTo>
                <a:cubicBezTo>
                  <a:pt x="3430" y="0"/>
                  <a:pt x="3447" y="2"/>
                  <a:pt x="3456" y="11"/>
                </a:cubicBezTo>
                <a:lnTo>
                  <a:pt x="3981" y="422"/>
                </a:lnTo>
                <a:cubicBezTo>
                  <a:pt x="3995" y="434"/>
                  <a:pt x="3995" y="451"/>
                  <a:pt x="3981" y="464"/>
                </a:cubicBezTo>
                <a:lnTo>
                  <a:pt x="3456" y="873"/>
                </a:lnTo>
                <a:cubicBezTo>
                  <a:pt x="3447" y="883"/>
                  <a:pt x="3430" y="884"/>
                  <a:pt x="3416" y="881"/>
                </a:cubicBezTo>
                <a:cubicBezTo>
                  <a:pt x="3402" y="875"/>
                  <a:pt x="3394" y="865"/>
                  <a:pt x="3394" y="853"/>
                </a:cubicBezTo>
                <a:lnTo>
                  <a:pt x="3394" y="648"/>
                </a:lnTo>
                <a:lnTo>
                  <a:pt x="3432" y="676"/>
                </a:lnTo>
                <a:lnTo>
                  <a:pt x="566" y="676"/>
                </a:lnTo>
                <a:lnTo>
                  <a:pt x="601" y="648"/>
                </a:lnTo>
                <a:lnTo>
                  <a:pt x="601" y="853"/>
                </a:lnTo>
                <a:cubicBezTo>
                  <a:pt x="601" y="865"/>
                  <a:pt x="592" y="875"/>
                  <a:pt x="578" y="881"/>
                </a:cubicBezTo>
                <a:cubicBezTo>
                  <a:pt x="566" y="884"/>
                  <a:pt x="548" y="883"/>
                  <a:pt x="538" y="873"/>
                </a:cubicBezTo>
                <a:lnTo>
                  <a:pt x="13" y="464"/>
                </a:lnTo>
                <a:moveTo>
                  <a:pt x="590" y="834"/>
                </a:moveTo>
                <a:lnTo>
                  <a:pt x="528" y="853"/>
                </a:lnTo>
                <a:lnTo>
                  <a:pt x="528" y="648"/>
                </a:lnTo>
                <a:cubicBezTo>
                  <a:pt x="528" y="633"/>
                  <a:pt x="543" y="619"/>
                  <a:pt x="566" y="619"/>
                </a:cubicBezTo>
                <a:lnTo>
                  <a:pt x="3432" y="619"/>
                </a:lnTo>
                <a:cubicBezTo>
                  <a:pt x="3452" y="619"/>
                  <a:pt x="3468" y="633"/>
                  <a:pt x="3468" y="648"/>
                </a:cubicBezTo>
                <a:lnTo>
                  <a:pt x="3468" y="853"/>
                </a:lnTo>
                <a:lnTo>
                  <a:pt x="3404" y="834"/>
                </a:lnTo>
                <a:lnTo>
                  <a:pt x="3929" y="422"/>
                </a:lnTo>
                <a:lnTo>
                  <a:pt x="3929" y="464"/>
                </a:lnTo>
                <a:lnTo>
                  <a:pt x="3404" y="50"/>
                </a:lnTo>
                <a:lnTo>
                  <a:pt x="3468" y="31"/>
                </a:lnTo>
                <a:lnTo>
                  <a:pt x="3468" y="236"/>
                </a:lnTo>
                <a:cubicBezTo>
                  <a:pt x="3468" y="252"/>
                  <a:pt x="3452" y="266"/>
                  <a:pt x="3432" y="266"/>
                </a:cubicBezTo>
                <a:lnTo>
                  <a:pt x="566" y="266"/>
                </a:lnTo>
                <a:cubicBezTo>
                  <a:pt x="543" y="266"/>
                  <a:pt x="528" y="252"/>
                  <a:pt x="528" y="236"/>
                </a:cubicBezTo>
                <a:lnTo>
                  <a:pt x="528" y="31"/>
                </a:lnTo>
                <a:lnTo>
                  <a:pt x="590" y="50"/>
                </a:lnTo>
                <a:lnTo>
                  <a:pt x="66" y="464"/>
                </a:lnTo>
                <a:lnTo>
                  <a:pt x="66" y="422"/>
                </a:lnTo>
                <a:lnTo>
                  <a:pt x="590" y="8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" name="CustomShape 15"/>
          <p:cNvSpPr/>
          <p:nvPr/>
        </p:nvSpPr>
        <p:spPr>
          <a:xfrm>
            <a:off x="3352680" y="5093280"/>
            <a:ext cx="227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[2] Key-Based Authentication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0" name="CustomShape 16"/>
          <p:cNvSpPr/>
          <p:nvPr/>
        </p:nvSpPr>
        <p:spPr>
          <a:xfrm>
            <a:off x="5100120" y="1803960"/>
            <a:ext cx="1325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(e.g. AWS Simple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1" name="CustomShape 17"/>
          <p:cNvSpPr/>
          <p:nvPr/>
        </p:nvSpPr>
        <p:spPr>
          <a:xfrm>
            <a:off x="5100120" y="1980000"/>
            <a:ext cx="1198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Storage Service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2" name="CustomShape 18"/>
          <p:cNvSpPr/>
          <p:nvPr/>
        </p:nvSpPr>
        <p:spPr>
          <a:xfrm>
            <a:off x="5100120" y="2155680"/>
            <a:ext cx="1152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S3 is a scalable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03" name="" descr=""/>
          <p:cNvPicPr/>
          <p:nvPr/>
        </p:nvPicPr>
        <p:blipFill>
          <a:blip r:embed="rId6"/>
          <a:stretch/>
        </p:blipFill>
        <p:spPr>
          <a:xfrm>
            <a:off x="8293320" y="1589040"/>
            <a:ext cx="1317960" cy="355680"/>
          </a:xfrm>
          <a:prstGeom prst="rect">
            <a:avLst/>
          </a:prstGeom>
          <a:ln w="0">
            <a:noFill/>
          </a:ln>
        </p:spPr>
      </p:pic>
      <p:sp>
        <p:nvSpPr>
          <p:cNvPr id="104" name="CustomShape 19"/>
          <p:cNvSpPr/>
          <p:nvPr/>
        </p:nvSpPr>
        <p:spPr>
          <a:xfrm>
            <a:off x="5100120" y="2331720"/>
            <a:ext cx="1174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object storage)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" name="CustomShape 20"/>
          <p:cNvSpPr/>
          <p:nvPr/>
        </p:nvSpPr>
        <p:spPr>
          <a:xfrm>
            <a:off x="6102000" y="36183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6" name="CustomShape 21"/>
          <p:cNvSpPr/>
          <p:nvPr/>
        </p:nvSpPr>
        <p:spPr>
          <a:xfrm>
            <a:off x="6463080" y="3655800"/>
            <a:ext cx="2999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Choosing Deployments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107" name="" descr=""/>
          <p:cNvPicPr/>
          <p:nvPr/>
        </p:nvPicPr>
        <p:blipFill>
          <a:blip r:embed="rId7"/>
          <a:stretch/>
        </p:blipFill>
        <p:spPr>
          <a:xfrm>
            <a:off x="6104520" y="4012200"/>
            <a:ext cx="3472200" cy="538920"/>
          </a:xfrm>
          <a:prstGeom prst="rect">
            <a:avLst/>
          </a:prstGeom>
          <a:ln w="0">
            <a:noFill/>
          </a:ln>
        </p:spPr>
      </p:pic>
      <p:sp>
        <p:nvSpPr>
          <p:cNvPr id="108" name="CustomShape 22"/>
          <p:cNvSpPr/>
          <p:nvPr/>
        </p:nvSpPr>
        <p:spPr>
          <a:xfrm>
            <a:off x="5756400" y="5090040"/>
            <a:ext cx="379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[3] Accenture Deployment Models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9" name="CustomShape 23"/>
          <p:cNvSpPr/>
          <p:nvPr/>
        </p:nvSpPr>
        <p:spPr>
          <a:xfrm>
            <a:off x="6410880" y="4660560"/>
            <a:ext cx="2680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(example: map-reduce that can be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0" name="CustomShape 24"/>
          <p:cNvSpPr/>
          <p:nvPr/>
        </p:nvSpPr>
        <p:spPr>
          <a:xfrm>
            <a:off x="5937480" y="4836600"/>
            <a:ext cx="3681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considered as an infrastructure for some users)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1" name="CustomShape 25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" name="CustomShape 2"/>
          <p:cNvSpPr/>
          <p:nvPr/>
        </p:nvSpPr>
        <p:spPr>
          <a:xfrm>
            <a:off x="3173040" y="370440"/>
            <a:ext cx="3315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 of the Course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4" name="CustomShape 3"/>
          <p:cNvSpPr/>
          <p:nvPr/>
        </p:nvSpPr>
        <p:spPr>
          <a:xfrm>
            <a:off x="218520" y="10972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" name="CustomShape 4"/>
          <p:cNvSpPr/>
          <p:nvPr/>
        </p:nvSpPr>
        <p:spPr>
          <a:xfrm>
            <a:off x="699480" y="1097280"/>
            <a:ext cx="3096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Cloud Computing &amp;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" name="CustomShape 5"/>
          <p:cNvSpPr/>
          <p:nvPr/>
        </p:nvSpPr>
        <p:spPr>
          <a:xfrm>
            <a:off x="218520" y="14990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" name="CustomShape 6"/>
          <p:cNvSpPr/>
          <p:nvPr/>
        </p:nvSpPr>
        <p:spPr>
          <a:xfrm>
            <a:off x="699480" y="1499040"/>
            <a:ext cx="387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Machine Learning Models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8" name="CustomShape 7"/>
          <p:cNvSpPr/>
          <p:nvPr/>
        </p:nvSpPr>
        <p:spPr>
          <a:xfrm>
            <a:off x="218520" y="19015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" name="CustomShape 8"/>
          <p:cNvSpPr/>
          <p:nvPr/>
        </p:nvSpPr>
        <p:spPr>
          <a:xfrm>
            <a:off x="699480" y="1901520"/>
            <a:ext cx="394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Apache Spark for Cloud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" name="CustomShape 9"/>
          <p:cNvSpPr/>
          <p:nvPr/>
        </p:nvSpPr>
        <p:spPr>
          <a:xfrm>
            <a:off x="218520" y="23036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" name="CustomShape 10"/>
          <p:cNvSpPr/>
          <p:nvPr/>
        </p:nvSpPr>
        <p:spPr>
          <a:xfrm>
            <a:off x="699480" y="2303640"/>
            <a:ext cx="385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Virtualization &amp; Data Center Design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" name="CustomShape 11"/>
          <p:cNvSpPr/>
          <p:nvPr/>
        </p:nvSpPr>
        <p:spPr>
          <a:xfrm>
            <a:off x="218520" y="2705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" name="CustomShape 12"/>
          <p:cNvSpPr/>
          <p:nvPr/>
        </p:nvSpPr>
        <p:spPr>
          <a:xfrm>
            <a:off x="699480" y="2705760"/>
            <a:ext cx="3737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Map-Reduce Computing Paradigm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" name="CustomShape 13"/>
          <p:cNvSpPr/>
          <p:nvPr/>
        </p:nvSpPr>
        <p:spPr>
          <a:xfrm>
            <a:off x="218520" y="31078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" name="CustomShape 14"/>
          <p:cNvSpPr/>
          <p:nvPr/>
        </p:nvSpPr>
        <p:spPr>
          <a:xfrm>
            <a:off x="699480" y="3107880"/>
            <a:ext cx="3612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driven by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" name="CustomShape 15"/>
          <p:cNvSpPr/>
          <p:nvPr/>
        </p:nvSpPr>
        <p:spPr>
          <a:xfrm>
            <a:off x="218520" y="35103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" name="CustomShape 16"/>
          <p:cNvSpPr/>
          <p:nvPr/>
        </p:nvSpPr>
        <p:spPr>
          <a:xfrm>
            <a:off x="699480" y="3510360"/>
            <a:ext cx="402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Applications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" name="CustomShape 17"/>
          <p:cNvSpPr/>
          <p:nvPr/>
        </p:nvSpPr>
        <p:spPr>
          <a:xfrm>
            <a:off x="218520" y="39121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8.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" name="CustomShape 18"/>
          <p:cNvSpPr/>
          <p:nvPr/>
        </p:nvSpPr>
        <p:spPr>
          <a:xfrm>
            <a:off x="699480" y="3912120"/>
            <a:ext cx="367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Infrastructure-As-A-Service (IAAS)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" name="CustomShape 19"/>
          <p:cNvSpPr/>
          <p:nvPr/>
        </p:nvSpPr>
        <p:spPr>
          <a:xfrm>
            <a:off x="218520" y="431460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9.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1" name="CustomShape 20"/>
          <p:cNvSpPr/>
          <p:nvPr/>
        </p:nvSpPr>
        <p:spPr>
          <a:xfrm>
            <a:off x="699480" y="4314600"/>
            <a:ext cx="3174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Platform-As-A-Service (PAAS)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" name="CustomShape 21"/>
          <p:cNvSpPr/>
          <p:nvPr/>
        </p:nvSpPr>
        <p:spPr>
          <a:xfrm>
            <a:off x="218520" y="471672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" name="CustomShape 22"/>
          <p:cNvSpPr/>
          <p:nvPr/>
        </p:nvSpPr>
        <p:spPr>
          <a:xfrm>
            <a:off x="700200" y="4716720"/>
            <a:ext cx="31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Software-As-A-Service (SAAS)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" name="CustomShape 23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" name="CustomShape 24"/>
          <p:cNvSpPr/>
          <p:nvPr/>
        </p:nvSpPr>
        <p:spPr>
          <a:xfrm>
            <a:off x="4927680" y="3679920"/>
            <a:ext cx="4020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</a:rPr>
              <a:t>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" name="CustomShape 25"/>
          <p:cNvSpPr/>
          <p:nvPr/>
        </p:nvSpPr>
        <p:spPr>
          <a:xfrm>
            <a:off x="4811400" y="1051560"/>
            <a:ext cx="40680" cy="4145400"/>
          </a:xfrm>
          <a:custGeom>
            <a:avLst/>
            <a:gdLst/>
            <a:ahLst/>
            <a:rect l="l" t="t" r="r" b="b"/>
            <a:pathLst>
              <a:path w="114" h="11516">
                <a:moveTo>
                  <a:pt x="113" y="44"/>
                </a:moveTo>
                <a:lnTo>
                  <a:pt x="113" y="11471"/>
                </a:lnTo>
                <a:cubicBezTo>
                  <a:pt x="113" y="11495"/>
                  <a:pt x="87" y="11515"/>
                  <a:pt x="56" y="11515"/>
                </a:cubicBezTo>
                <a:cubicBezTo>
                  <a:pt x="26" y="11515"/>
                  <a:pt x="0" y="11495"/>
                  <a:pt x="0" y="11471"/>
                </a:cubicBezTo>
                <a:lnTo>
                  <a:pt x="0" y="44"/>
                </a:lnTo>
                <a:cubicBezTo>
                  <a:pt x="0" y="20"/>
                  <a:pt x="26" y="0"/>
                  <a:pt x="56" y="0"/>
                </a:cubicBezTo>
                <a:cubicBezTo>
                  <a:pt x="87" y="0"/>
                  <a:pt x="113" y="20"/>
                  <a:pt x="113" y="4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" name="CustomShape 26"/>
          <p:cNvSpPr/>
          <p:nvPr/>
        </p:nvSpPr>
        <p:spPr>
          <a:xfrm>
            <a:off x="135720" y="4179240"/>
            <a:ext cx="3845880" cy="443160"/>
          </a:xfrm>
          <a:custGeom>
            <a:avLst/>
            <a:gdLst/>
            <a:ahLst/>
            <a:rect l="l" t="t" r="r" b="b"/>
            <a:pathLst>
              <a:path w="10684" h="1232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0627" y="0"/>
                </a:lnTo>
                <a:cubicBezTo>
                  <a:pt x="10659" y="0"/>
                  <a:pt x="10683" y="19"/>
                  <a:pt x="10683" y="44"/>
                </a:cubicBezTo>
                <a:lnTo>
                  <a:pt x="10683" y="1188"/>
                </a:lnTo>
                <a:cubicBezTo>
                  <a:pt x="10683" y="1212"/>
                  <a:pt x="10659" y="1231"/>
                  <a:pt x="10627" y="1231"/>
                </a:cubicBezTo>
                <a:lnTo>
                  <a:pt x="56" y="1231"/>
                </a:lnTo>
                <a:cubicBezTo>
                  <a:pt x="24" y="1231"/>
                  <a:pt x="0" y="1212"/>
                  <a:pt x="0" y="1188"/>
                </a:cubicBezTo>
                <a:lnTo>
                  <a:pt x="0" y="44"/>
                </a:lnTo>
                <a:moveTo>
                  <a:pt x="112" y="1188"/>
                </a:moveTo>
                <a:lnTo>
                  <a:pt x="56" y="1144"/>
                </a:lnTo>
                <a:lnTo>
                  <a:pt x="10627" y="1144"/>
                </a:lnTo>
                <a:lnTo>
                  <a:pt x="10571" y="1188"/>
                </a:lnTo>
                <a:lnTo>
                  <a:pt x="10571" y="44"/>
                </a:lnTo>
                <a:lnTo>
                  <a:pt x="1062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1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" name="CustomShape 27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" name="CustomShape 2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1" name="CustomShape 3"/>
          <p:cNvSpPr/>
          <p:nvPr/>
        </p:nvSpPr>
        <p:spPr>
          <a:xfrm>
            <a:off x="4252680" y="370440"/>
            <a:ext cx="1155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2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3" name="CustomShape 5"/>
          <p:cNvSpPr/>
          <p:nvPr/>
        </p:nvSpPr>
        <p:spPr>
          <a:xfrm>
            <a:off x="957960" y="1032120"/>
            <a:ext cx="4572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Understanding PAAS Environments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4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" name="CustomShape 7"/>
          <p:cNvSpPr/>
          <p:nvPr/>
        </p:nvSpPr>
        <p:spPr>
          <a:xfrm>
            <a:off x="1379160" y="1376640"/>
            <a:ext cx="434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Different Cloud Service Levels Reviewed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" name="CustomShape 8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" name="CustomShape 9"/>
          <p:cNvSpPr/>
          <p:nvPr/>
        </p:nvSpPr>
        <p:spPr>
          <a:xfrm>
            <a:off x="1379160" y="1678320"/>
            <a:ext cx="4449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Google Cloud Products &amp; PAAS Examples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" name="CustomShape 10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" name="CustomShape 11"/>
          <p:cNvSpPr/>
          <p:nvPr/>
        </p:nvSpPr>
        <p:spPr>
          <a:xfrm>
            <a:off x="1379160" y="1980000"/>
            <a:ext cx="4724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Google App Engine (GAE) &amp; NoSQL Services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" name="CustomShape 12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" name="CustomShape 13"/>
          <p:cNvSpPr/>
          <p:nvPr/>
        </p:nvSpPr>
        <p:spPr>
          <a:xfrm>
            <a:off x="1378800" y="2281680"/>
            <a:ext cx="4090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GAE Software Development Kit (SDK)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" name="CustomShape 14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3" name="CustomShape 15"/>
          <p:cNvSpPr/>
          <p:nvPr/>
        </p:nvSpPr>
        <p:spPr>
          <a:xfrm>
            <a:off x="1378800" y="2583360"/>
            <a:ext cx="468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Philipps Application Example &amp; GAE Pricing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" name="CustomShape 16"/>
          <p:cNvSpPr/>
          <p:nvPr/>
        </p:nvSpPr>
        <p:spPr>
          <a:xfrm>
            <a:off x="596880" y="32270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5" name="CustomShape 17"/>
          <p:cNvSpPr/>
          <p:nvPr/>
        </p:nvSpPr>
        <p:spPr>
          <a:xfrm>
            <a:off x="957960" y="3264480"/>
            <a:ext cx="3016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Advanced PAAS Topics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6" name="CustomShape 18"/>
          <p:cNvSpPr/>
          <p:nvPr/>
        </p:nvSpPr>
        <p:spPr>
          <a:xfrm>
            <a:off x="1078200" y="3577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" name="CustomShape 19"/>
          <p:cNvSpPr/>
          <p:nvPr/>
        </p:nvSpPr>
        <p:spPr>
          <a:xfrm>
            <a:off x="1379160" y="3608640"/>
            <a:ext cx="5043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Startup Voodoo Quiz Run Application Example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" name="CustomShape 20"/>
          <p:cNvSpPr/>
          <p:nvPr/>
        </p:nvSpPr>
        <p:spPr>
          <a:xfrm>
            <a:off x="1078200" y="3879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" name="CustomShape 21"/>
          <p:cNvSpPr/>
          <p:nvPr/>
        </p:nvSpPr>
        <p:spPr>
          <a:xfrm>
            <a:off x="1378800" y="3910320"/>
            <a:ext cx="4890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PAAS Services Big Query &amp; Machine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0" name="CustomShape 22"/>
          <p:cNvSpPr/>
          <p:nvPr/>
        </p:nvSpPr>
        <p:spPr>
          <a:xfrm>
            <a:off x="1078200" y="4181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" name="CustomShape 23"/>
          <p:cNvSpPr/>
          <p:nvPr/>
        </p:nvSpPr>
        <p:spPr>
          <a:xfrm>
            <a:off x="1378800" y="4212000"/>
            <a:ext cx="403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GAE AppStats &amp; MemCache Features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" name="CustomShape 24"/>
          <p:cNvSpPr/>
          <p:nvPr/>
        </p:nvSpPr>
        <p:spPr>
          <a:xfrm>
            <a:off x="1078200" y="4482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" name="CustomShape 25"/>
          <p:cNvSpPr/>
          <p:nvPr/>
        </p:nvSpPr>
        <p:spPr>
          <a:xfrm>
            <a:off x="1378800" y="4513680"/>
            <a:ext cx="5003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Rovio Games Angry Birds Application Example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" name="CustomShape 26"/>
          <p:cNvSpPr/>
          <p:nvPr/>
        </p:nvSpPr>
        <p:spPr>
          <a:xfrm>
            <a:off x="1078200" y="4784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" name="CustomShape 27"/>
          <p:cNvSpPr/>
          <p:nvPr/>
        </p:nvSpPr>
        <p:spPr>
          <a:xfrm>
            <a:off x="6505920" y="1007640"/>
            <a:ext cx="2949480" cy="3622680"/>
          </a:xfrm>
          <a:custGeom>
            <a:avLst/>
            <a:gdLst/>
            <a:ahLst/>
            <a:rect l="l" t="t" r="r" b="b"/>
            <a:pathLst>
              <a:path w="8194" h="10064">
                <a:moveTo>
                  <a:pt x="0" y="0"/>
                </a:moveTo>
                <a:lnTo>
                  <a:pt x="0" y="10063"/>
                </a:lnTo>
                <a:lnTo>
                  <a:pt x="8193" y="10063"/>
                </a:lnTo>
                <a:lnTo>
                  <a:pt x="819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" name="CustomShape 28"/>
          <p:cNvSpPr/>
          <p:nvPr/>
        </p:nvSpPr>
        <p:spPr>
          <a:xfrm>
            <a:off x="6486120" y="991800"/>
            <a:ext cx="2989080" cy="3654000"/>
          </a:xfrm>
          <a:custGeom>
            <a:avLst/>
            <a:gdLst/>
            <a:ahLst/>
            <a:rect l="l" t="t" r="r" b="b"/>
            <a:pathLst>
              <a:path w="8304" h="10151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8247" y="0"/>
                </a:lnTo>
                <a:cubicBezTo>
                  <a:pt x="8279" y="0"/>
                  <a:pt x="8303" y="20"/>
                  <a:pt x="8303" y="44"/>
                </a:cubicBezTo>
                <a:lnTo>
                  <a:pt x="8303" y="10107"/>
                </a:lnTo>
                <a:cubicBezTo>
                  <a:pt x="8303" y="10131"/>
                  <a:pt x="8279" y="10150"/>
                  <a:pt x="8247" y="10150"/>
                </a:cubicBezTo>
                <a:lnTo>
                  <a:pt x="55" y="10150"/>
                </a:lnTo>
                <a:cubicBezTo>
                  <a:pt x="24" y="10150"/>
                  <a:pt x="0" y="10131"/>
                  <a:pt x="0" y="10107"/>
                </a:cubicBezTo>
                <a:lnTo>
                  <a:pt x="0" y="44"/>
                </a:lnTo>
                <a:moveTo>
                  <a:pt x="111" y="10107"/>
                </a:moveTo>
                <a:lnTo>
                  <a:pt x="55" y="10063"/>
                </a:lnTo>
                <a:lnTo>
                  <a:pt x="8247" y="10063"/>
                </a:lnTo>
                <a:lnTo>
                  <a:pt x="8192" y="10107"/>
                </a:lnTo>
                <a:lnTo>
                  <a:pt x="8192" y="44"/>
                </a:lnTo>
                <a:lnTo>
                  <a:pt x="824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010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" name="CustomShape 29"/>
          <p:cNvSpPr/>
          <p:nvPr/>
        </p:nvSpPr>
        <p:spPr>
          <a:xfrm>
            <a:off x="1379160" y="4815360"/>
            <a:ext cx="515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Google Cloud TPU &amp; Machine Learning Services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" name="CustomShape 30"/>
          <p:cNvSpPr/>
          <p:nvPr/>
        </p:nvSpPr>
        <p:spPr>
          <a:xfrm>
            <a:off x="6602760" y="1051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9" name="CustomShape 31"/>
          <p:cNvSpPr/>
          <p:nvPr/>
        </p:nvSpPr>
        <p:spPr>
          <a:xfrm>
            <a:off x="6963480" y="1076760"/>
            <a:ext cx="1336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Promises from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0" name="CustomShape 32"/>
          <p:cNvSpPr/>
          <p:nvPr/>
        </p:nvSpPr>
        <p:spPr>
          <a:xfrm>
            <a:off x="6963480" y="1277640"/>
            <a:ext cx="1710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previous lecture(s):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" name="CustomShape 33"/>
          <p:cNvSpPr/>
          <p:nvPr/>
        </p:nvSpPr>
        <p:spPr>
          <a:xfrm>
            <a:off x="6602760" y="1494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2" name="CustomShape 34"/>
          <p:cNvSpPr/>
          <p:nvPr/>
        </p:nvSpPr>
        <p:spPr>
          <a:xfrm>
            <a:off x="6963480" y="1518840"/>
            <a:ext cx="2326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Lecture 1: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 Lecture 8 &amp; 9 &amp;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3" name="CustomShape 35"/>
          <p:cNvSpPr/>
          <p:nvPr/>
        </p:nvSpPr>
        <p:spPr>
          <a:xfrm>
            <a:off x="6963480" y="1720080"/>
            <a:ext cx="2388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10 offer more insights into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4" name="CustomShape 36"/>
          <p:cNvSpPr/>
          <p:nvPr/>
        </p:nvSpPr>
        <p:spPr>
          <a:xfrm>
            <a:off x="6963480" y="1921320"/>
            <a:ext cx="2114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concrete cloud systems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5" name="CustomShape 37"/>
          <p:cNvSpPr/>
          <p:nvPr/>
        </p:nvSpPr>
        <p:spPr>
          <a:xfrm>
            <a:off x="6963480" y="2122200"/>
            <a:ext cx="2066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their architectures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6" name="CustomShape 38"/>
          <p:cNvSpPr/>
          <p:nvPr/>
        </p:nvSpPr>
        <p:spPr>
          <a:xfrm>
            <a:off x="6963480" y="2323440"/>
            <a:ext cx="510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today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7" name="CustomShape 39"/>
          <p:cNvSpPr/>
          <p:nvPr/>
        </p:nvSpPr>
        <p:spPr>
          <a:xfrm>
            <a:off x="6602760" y="25398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8" name="CustomShape 40"/>
          <p:cNvSpPr/>
          <p:nvPr/>
        </p:nvSpPr>
        <p:spPr>
          <a:xfrm>
            <a:off x="6963480" y="2564640"/>
            <a:ext cx="2127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Lecture 3 &amp; 5: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 Lecture 9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9" name="CustomShape 41"/>
          <p:cNvSpPr/>
          <p:nvPr/>
        </p:nvSpPr>
        <p:spPr>
          <a:xfrm>
            <a:off x="6963480" y="2765880"/>
            <a:ext cx="2061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provides more detailed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" name="CustomShape 42"/>
          <p:cNvSpPr/>
          <p:nvPr/>
        </p:nvSpPr>
        <p:spPr>
          <a:xfrm>
            <a:off x="6963480" y="2966760"/>
            <a:ext cx="2355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information about Google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1" name="CustomShape 43"/>
          <p:cNvSpPr/>
          <p:nvPr/>
        </p:nvSpPr>
        <p:spPr>
          <a:xfrm>
            <a:off x="6963480" y="3168000"/>
            <a:ext cx="1870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Platform-As-A-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2" name="CustomShape 44"/>
          <p:cNvSpPr/>
          <p:nvPr/>
        </p:nvSpPr>
        <p:spPr>
          <a:xfrm>
            <a:off x="6963480" y="3369240"/>
            <a:ext cx="1158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Service Tools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" name="CustomShape 45"/>
          <p:cNvSpPr/>
          <p:nvPr/>
        </p:nvSpPr>
        <p:spPr>
          <a:xfrm>
            <a:off x="6602760" y="35852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4" name="CustomShape 46"/>
          <p:cNvSpPr/>
          <p:nvPr/>
        </p:nvSpPr>
        <p:spPr>
          <a:xfrm>
            <a:off x="6963480" y="3610440"/>
            <a:ext cx="2326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Lecture 4: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 Lecture 8 &amp; 9 &amp;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5" name="CustomShape 47"/>
          <p:cNvSpPr/>
          <p:nvPr/>
        </p:nvSpPr>
        <p:spPr>
          <a:xfrm>
            <a:off x="6963480" y="3811680"/>
            <a:ext cx="2388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10 offer more insights into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6" name="CustomShape 48"/>
          <p:cNvSpPr/>
          <p:nvPr/>
        </p:nvSpPr>
        <p:spPr>
          <a:xfrm>
            <a:off x="6963480" y="4012560"/>
            <a:ext cx="2114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concrete cloud systems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7" name="CustomShape 49"/>
          <p:cNvSpPr/>
          <p:nvPr/>
        </p:nvSpPr>
        <p:spPr>
          <a:xfrm>
            <a:off x="6963480" y="4213440"/>
            <a:ext cx="1438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their use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" name="CustomShape 50"/>
          <p:cNvSpPr/>
          <p:nvPr/>
        </p:nvSpPr>
        <p:spPr>
          <a:xfrm>
            <a:off x="6963480" y="4415040"/>
            <a:ext cx="1174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virtualization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9" name="CustomShape 51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" name="CustomShape 2"/>
          <p:cNvSpPr/>
          <p:nvPr/>
        </p:nvSpPr>
        <p:spPr>
          <a:xfrm>
            <a:off x="2125080" y="370440"/>
            <a:ext cx="5454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Understanding PAAS Environments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2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6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7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8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9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1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" name="CustomShape 15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5" name="CustomShape 16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" name="CustomShape 2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8" name="CustomShape 3"/>
          <p:cNvSpPr/>
          <p:nvPr/>
        </p:nvSpPr>
        <p:spPr>
          <a:xfrm>
            <a:off x="1450440" y="370440"/>
            <a:ext cx="6748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Three Levels of Cloud Service Models: *AAS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9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0" name="CustomShape 5"/>
          <p:cNvSpPr/>
          <p:nvPr/>
        </p:nvSpPr>
        <p:spPr>
          <a:xfrm>
            <a:off x="957960" y="1032120"/>
            <a:ext cx="5103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Levels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oriented towards different users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1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2" name="CustomShape 7"/>
          <p:cNvSpPr/>
          <p:nvPr/>
        </p:nvSpPr>
        <p:spPr>
          <a:xfrm>
            <a:off x="1379160" y="1376640"/>
            <a:ext cx="5104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Full customization to direct usable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3" name="CustomShape 8"/>
          <p:cNvSpPr/>
          <p:nvPr/>
        </p:nvSpPr>
        <p:spPr>
          <a:xfrm>
            <a:off x="596880" y="1658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4" name="CustomShape 9"/>
          <p:cNvSpPr/>
          <p:nvPr/>
        </p:nvSpPr>
        <p:spPr>
          <a:xfrm>
            <a:off x="957960" y="1695600"/>
            <a:ext cx="3689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Software as a Service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SAAS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5" name="CustomShape 10"/>
          <p:cNvSpPr/>
          <p:nvPr/>
        </p:nvSpPr>
        <p:spPr>
          <a:xfrm>
            <a:off x="1078200" y="2009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6" name="CustomShape 11"/>
          <p:cNvSpPr/>
          <p:nvPr/>
        </p:nvSpPr>
        <p:spPr>
          <a:xfrm>
            <a:off x="1379160" y="2040480"/>
            <a:ext cx="475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specific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‘ready-to-run applications’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" name="CustomShape 12"/>
          <p:cNvSpPr/>
          <p:nvPr/>
        </p:nvSpPr>
        <p:spPr>
          <a:xfrm>
            <a:off x="1078200" y="23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8" name="CustomShape 13"/>
          <p:cNvSpPr/>
          <p:nvPr/>
        </p:nvSpPr>
        <p:spPr>
          <a:xfrm>
            <a:off x="1379160" y="2342160"/>
            <a:ext cx="473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Sometimes related to geographical location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9" name="CustomShape 14"/>
          <p:cNvSpPr/>
          <p:nvPr/>
        </p:nvSpPr>
        <p:spPr>
          <a:xfrm>
            <a:off x="596880" y="2623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0" name="CustomShape 15"/>
          <p:cNvSpPr/>
          <p:nvPr/>
        </p:nvSpPr>
        <p:spPr>
          <a:xfrm>
            <a:off x="957960" y="2661120"/>
            <a:ext cx="3789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Platform as a Services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PAAS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1" name="CustomShape 16"/>
          <p:cNvSpPr/>
          <p:nvPr/>
        </p:nvSpPr>
        <p:spPr>
          <a:xfrm>
            <a:off x="1078200" y="2974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2" name="CustomShape 17"/>
          <p:cNvSpPr/>
          <p:nvPr/>
        </p:nvSpPr>
        <p:spPr>
          <a:xfrm>
            <a:off x="1379160" y="3005640"/>
            <a:ext cx="4900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Virtual images ready to deploy your software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3" name="CustomShape 18"/>
          <p:cNvSpPr/>
          <p:nvPr/>
        </p:nvSpPr>
        <p:spPr>
          <a:xfrm>
            <a:off x="1078200" y="3276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4" name="CustomShape 19"/>
          <p:cNvSpPr/>
          <p:nvPr/>
        </p:nvSpPr>
        <p:spPr>
          <a:xfrm>
            <a:off x="1379160" y="3307320"/>
            <a:ext cx="5333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Includes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‘platform for creation of your services’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5" name="CustomShape 20"/>
          <p:cNvSpPr/>
          <p:nvPr/>
        </p:nvSpPr>
        <p:spPr>
          <a:xfrm>
            <a:off x="596880" y="3588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6" name="CustomShape 21"/>
          <p:cNvSpPr/>
          <p:nvPr/>
        </p:nvSpPr>
        <p:spPr>
          <a:xfrm>
            <a:off x="957960" y="3626280"/>
            <a:ext cx="4263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Infrastructure as a Service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IAAS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7" name="CustomShape 22"/>
          <p:cNvSpPr/>
          <p:nvPr/>
        </p:nvSpPr>
        <p:spPr>
          <a:xfrm>
            <a:off x="1078200" y="3939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8" name="CustomShape 23"/>
          <p:cNvSpPr/>
          <p:nvPr/>
        </p:nvSpPr>
        <p:spPr>
          <a:xfrm>
            <a:off x="1379160" y="3970800"/>
            <a:ext cx="781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‘bare metal infrastructure’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&amp;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 IT resources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(cf. Lecture 8)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9" name="CustomShape 24"/>
          <p:cNvSpPr/>
          <p:nvPr/>
        </p:nvSpPr>
        <p:spPr>
          <a:xfrm>
            <a:off x="1078200" y="4241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30" name="" descr=""/>
          <p:cNvPicPr/>
          <p:nvPr/>
        </p:nvPicPr>
        <p:blipFill>
          <a:blip r:embed="rId1"/>
          <a:stretch/>
        </p:blipFill>
        <p:spPr>
          <a:xfrm rot="5400000">
            <a:off x="7610040" y="-152280"/>
            <a:ext cx="832680" cy="2925000"/>
          </a:xfrm>
          <a:prstGeom prst="rect">
            <a:avLst/>
          </a:prstGeom>
          <a:ln w="0">
            <a:noFill/>
          </a:ln>
        </p:spPr>
      </p:pic>
      <p:pic>
        <p:nvPicPr>
          <p:cNvPr id="231" name="" descr=""/>
          <p:cNvPicPr/>
          <p:nvPr/>
        </p:nvPicPr>
        <p:blipFill>
          <a:blip r:embed="rId2"/>
          <a:stretch/>
        </p:blipFill>
        <p:spPr>
          <a:xfrm>
            <a:off x="6823080" y="1715760"/>
            <a:ext cx="2405160" cy="21960"/>
          </a:xfrm>
          <a:prstGeom prst="rect">
            <a:avLst/>
          </a:prstGeom>
          <a:ln w="0">
            <a:noFill/>
          </a:ln>
        </p:spPr>
      </p:pic>
      <p:pic>
        <p:nvPicPr>
          <p:cNvPr id="232" name="" descr=""/>
          <p:cNvPicPr/>
          <p:nvPr/>
        </p:nvPicPr>
        <p:blipFill>
          <a:blip r:embed="rId3"/>
          <a:stretch/>
        </p:blipFill>
        <p:spPr>
          <a:xfrm rot="5400000">
            <a:off x="7409880" y="871560"/>
            <a:ext cx="1228320" cy="2939400"/>
          </a:xfrm>
          <a:prstGeom prst="rect">
            <a:avLst/>
          </a:prstGeom>
          <a:ln w="0">
            <a:noFill/>
          </a:ln>
        </p:spPr>
      </p:pic>
      <p:pic>
        <p:nvPicPr>
          <p:cNvPr id="233" name="" descr=""/>
          <p:cNvPicPr/>
          <p:nvPr/>
        </p:nvPicPr>
        <p:blipFill>
          <a:blip r:embed="rId4"/>
          <a:stretch/>
        </p:blipFill>
        <p:spPr>
          <a:xfrm>
            <a:off x="8676000" y="2941560"/>
            <a:ext cx="37800" cy="3240"/>
          </a:xfrm>
          <a:prstGeom prst="rect">
            <a:avLst/>
          </a:prstGeom>
          <a:ln w="0">
            <a:noFill/>
          </a:ln>
        </p:spPr>
      </p:pic>
      <p:sp>
        <p:nvSpPr>
          <p:cNvPr id="234" name="CustomShape 25"/>
          <p:cNvSpPr/>
          <p:nvPr/>
        </p:nvSpPr>
        <p:spPr>
          <a:xfrm>
            <a:off x="208440" y="4748400"/>
            <a:ext cx="9246960" cy="504000"/>
          </a:xfrm>
          <a:custGeom>
            <a:avLst/>
            <a:gdLst/>
            <a:ahLst/>
            <a:rect l="l" t="t" r="r" b="b"/>
            <a:pathLst>
              <a:path w="25687" h="1401">
                <a:moveTo>
                  <a:pt x="0" y="0"/>
                </a:moveTo>
                <a:lnTo>
                  <a:pt x="0" y="1400"/>
                </a:lnTo>
                <a:lnTo>
                  <a:pt x="25686" y="1400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" name="CustomShape 26"/>
          <p:cNvSpPr/>
          <p:nvPr/>
        </p:nvSpPr>
        <p:spPr>
          <a:xfrm>
            <a:off x="188640" y="4732920"/>
            <a:ext cx="9286920" cy="535680"/>
          </a:xfrm>
          <a:custGeom>
            <a:avLst/>
            <a:gdLst/>
            <a:ahLst/>
            <a:rect l="l" t="t" r="r" b="b"/>
            <a:pathLst>
              <a:path w="25798" h="148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1444"/>
                </a:lnTo>
                <a:cubicBezTo>
                  <a:pt x="25797" y="1469"/>
                  <a:pt x="25773" y="1488"/>
                  <a:pt x="25741" y="1488"/>
                </a:cubicBezTo>
                <a:lnTo>
                  <a:pt x="56" y="1488"/>
                </a:lnTo>
                <a:cubicBezTo>
                  <a:pt x="25" y="1488"/>
                  <a:pt x="0" y="1469"/>
                  <a:pt x="0" y="1444"/>
                </a:cubicBezTo>
                <a:lnTo>
                  <a:pt x="0" y="44"/>
                </a:lnTo>
                <a:moveTo>
                  <a:pt x="112" y="1444"/>
                </a:moveTo>
                <a:lnTo>
                  <a:pt x="56" y="1400"/>
                </a:lnTo>
                <a:lnTo>
                  <a:pt x="25741" y="1400"/>
                </a:lnTo>
                <a:lnTo>
                  <a:pt x="25686" y="1444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4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" name="CustomShape 27"/>
          <p:cNvSpPr/>
          <p:nvPr/>
        </p:nvSpPr>
        <p:spPr>
          <a:xfrm>
            <a:off x="1379160" y="4272480"/>
            <a:ext cx="8014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and tune infrastructure as needed (compute, storage, networking, …)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7" name="CustomShape 28"/>
          <p:cNvSpPr/>
          <p:nvPr/>
        </p:nvSpPr>
        <p:spPr>
          <a:xfrm>
            <a:off x="305280" y="4792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8" name="CustomShape 29"/>
          <p:cNvSpPr/>
          <p:nvPr/>
        </p:nvSpPr>
        <p:spPr>
          <a:xfrm>
            <a:off x="666000" y="4817880"/>
            <a:ext cx="7167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computing infrastructures typically offer services on three different levels: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9" name="CustomShape 30"/>
          <p:cNvSpPr/>
          <p:nvPr/>
        </p:nvSpPr>
        <p:spPr>
          <a:xfrm>
            <a:off x="666000" y="5018760"/>
            <a:ext cx="8508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Infrastructure as a Service (IAAS), Platform as a Service (PAAS), and Software as a Service (SAAS)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0" name="CustomShape 31"/>
          <p:cNvSpPr/>
          <p:nvPr/>
        </p:nvSpPr>
        <p:spPr>
          <a:xfrm>
            <a:off x="7259400" y="3036240"/>
            <a:ext cx="1190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[4] Wikipedia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1" name="CustomShape 32"/>
          <p:cNvSpPr/>
          <p:nvPr/>
        </p:nvSpPr>
        <p:spPr>
          <a:xfrm>
            <a:off x="398160" y="2570760"/>
            <a:ext cx="6424200" cy="1041120"/>
          </a:xfrm>
          <a:custGeom>
            <a:avLst/>
            <a:gdLst/>
            <a:ahLst/>
            <a:rect l="l" t="t" r="r" b="b"/>
            <a:pathLst>
              <a:path w="17846" h="2893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7790" y="0"/>
                </a:lnTo>
                <a:cubicBezTo>
                  <a:pt x="17821" y="0"/>
                  <a:pt x="17845" y="20"/>
                  <a:pt x="17845" y="44"/>
                </a:cubicBezTo>
                <a:lnTo>
                  <a:pt x="17845" y="2848"/>
                </a:lnTo>
                <a:cubicBezTo>
                  <a:pt x="17845" y="2872"/>
                  <a:pt x="17821" y="2892"/>
                  <a:pt x="17790" y="2892"/>
                </a:cubicBezTo>
                <a:lnTo>
                  <a:pt x="56" y="2892"/>
                </a:lnTo>
                <a:cubicBezTo>
                  <a:pt x="24" y="2892"/>
                  <a:pt x="0" y="2872"/>
                  <a:pt x="0" y="2848"/>
                </a:cubicBezTo>
                <a:lnTo>
                  <a:pt x="0" y="44"/>
                </a:lnTo>
                <a:moveTo>
                  <a:pt x="112" y="2848"/>
                </a:moveTo>
                <a:lnTo>
                  <a:pt x="56" y="2805"/>
                </a:lnTo>
                <a:lnTo>
                  <a:pt x="17790" y="2805"/>
                </a:lnTo>
                <a:lnTo>
                  <a:pt x="17735" y="2848"/>
                </a:lnTo>
                <a:lnTo>
                  <a:pt x="17735" y="44"/>
                </a:lnTo>
                <a:lnTo>
                  <a:pt x="177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84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" name="CustomShape 33"/>
          <p:cNvSpPr/>
          <p:nvPr/>
        </p:nvSpPr>
        <p:spPr>
          <a:xfrm>
            <a:off x="7259400" y="3237120"/>
            <a:ext cx="160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Cloud computing’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3" name="CustomShape 34"/>
          <p:cNvSpPr/>
          <p:nvPr/>
        </p:nvSpPr>
        <p:spPr>
          <a:xfrm>
            <a:off x="5177520" y="2651040"/>
            <a:ext cx="152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focus in this lecture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4" name="CustomShape 35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6" name="" descr=""/>
          <p:cNvPicPr/>
          <p:nvPr/>
        </p:nvPicPr>
        <p:blipFill>
          <a:blip r:embed="rId1"/>
          <a:stretch/>
        </p:blipFill>
        <p:spPr>
          <a:xfrm>
            <a:off x="3041640" y="2076480"/>
            <a:ext cx="6564600" cy="2955600"/>
          </a:xfrm>
          <a:prstGeom prst="rect">
            <a:avLst/>
          </a:prstGeom>
          <a:ln w="0">
            <a:noFill/>
          </a:ln>
        </p:spPr>
      </p:pic>
      <p:sp>
        <p:nvSpPr>
          <p:cNvPr id="247" name="CustomShape 2"/>
          <p:cNvSpPr/>
          <p:nvPr/>
        </p:nvSpPr>
        <p:spPr>
          <a:xfrm>
            <a:off x="7931160" y="2925720"/>
            <a:ext cx="1619280" cy="88560"/>
          </a:xfrm>
          <a:custGeom>
            <a:avLst/>
            <a:gdLst/>
            <a:ahLst/>
            <a:rect l="l" t="t" r="r" b="b"/>
            <a:pathLst>
              <a:path w="4499" h="247">
                <a:moveTo>
                  <a:pt x="0" y="0"/>
                </a:moveTo>
                <a:lnTo>
                  <a:pt x="0" y="246"/>
                </a:lnTo>
                <a:lnTo>
                  <a:pt x="4498" y="246"/>
                </a:lnTo>
                <a:lnTo>
                  <a:pt x="44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8" name="" descr=""/>
          <p:cNvPicPr/>
          <p:nvPr/>
        </p:nvPicPr>
        <p:blipFill>
          <a:blip r:embed="rId2"/>
          <a:stretch/>
        </p:blipFill>
        <p:spPr>
          <a:xfrm>
            <a:off x="7930800" y="2925720"/>
            <a:ext cx="1620000" cy="87840"/>
          </a:xfrm>
          <a:prstGeom prst="rect">
            <a:avLst/>
          </a:prstGeom>
          <a:ln w="0">
            <a:noFill/>
          </a:ln>
        </p:spPr>
      </p:pic>
      <p:sp>
        <p:nvSpPr>
          <p:cNvPr id="249" name="CustomShape 3"/>
          <p:cNvSpPr/>
          <p:nvPr/>
        </p:nvSpPr>
        <p:spPr>
          <a:xfrm>
            <a:off x="7931160" y="3014280"/>
            <a:ext cx="1619280" cy="88200"/>
          </a:xfrm>
          <a:custGeom>
            <a:avLst/>
            <a:gdLst/>
            <a:ahLst/>
            <a:rect l="l" t="t" r="r" b="b"/>
            <a:pathLst>
              <a:path w="4499" h="246">
                <a:moveTo>
                  <a:pt x="0" y="0"/>
                </a:moveTo>
                <a:lnTo>
                  <a:pt x="0" y="245"/>
                </a:lnTo>
                <a:lnTo>
                  <a:pt x="4498" y="245"/>
                </a:lnTo>
                <a:lnTo>
                  <a:pt x="44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0" name="" descr=""/>
          <p:cNvPicPr/>
          <p:nvPr/>
        </p:nvPicPr>
        <p:blipFill>
          <a:blip r:embed="rId3"/>
          <a:stretch/>
        </p:blipFill>
        <p:spPr>
          <a:xfrm>
            <a:off x="7930800" y="3014280"/>
            <a:ext cx="1620000" cy="87840"/>
          </a:xfrm>
          <a:prstGeom prst="rect">
            <a:avLst/>
          </a:prstGeom>
          <a:ln w="0">
            <a:noFill/>
          </a:ln>
        </p:spPr>
      </p:pic>
      <p:pic>
        <p:nvPicPr>
          <p:cNvPr id="251" name="" descr=""/>
          <p:cNvPicPr/>
          <p:nvPr/>
        </p:nvPicPr>
        <p:blipFill>
          <a:blip r:embed="rId4"/>
          <a:stretch/>
        </p:blipFill>
        <p:spPr>
          <a:xfrm>
            <a:off x="7930800" y="3102840"/>
            <a:ext cx="1622520" cy="87840"/>
          </a:xfrm>
          <a:prstGeom prst="rect">
            <a:avLst/>
          </a:prstGeom>
          <a:ln w="0">
            <a:noFill/>
          </a:ln>
        </p:spPr>
      </p:pic>
      <p:pic>
        <p:nvPicPr>
          <p:cNvPr id="252" name="" descr=""/>
          <p:cNvPicPr/>
          <p:nvPr/>
        </p:nvPicPr>
        <p:blipFill>
          <a:blip r:embed="rId5"/>
          <a:stretch/>
        </p:blipFill>
        <p:spPr>
          <a:xfrm>
            <a:off x="7930800" y="3191400"/>
            <a:ext cx="1622520" cy="87840"/>
          </a:xfrm>
          <a:prstGeom prst="rect">
            <a:avLst/>
          </a:prstGeom>
          <a:ln w="0">
            <a:noFill/>
          </a:ln>
        </p:spPr>
      </p:pic>
      <p:pic>
        <p:nvPicPr>
          <p:cNvPr id="253" name="" descr=""/>
          <p:cNvPicPr/>
          <p:nvPr/>
        </p:nvPicPr>
        <p:blipFill>
          <a:blip r:embed="rId6"/>
          <a:stretch/>
        </p:blipFill>
        <p:spPr>
          <a:xfrm>
            <a:off x="7930800" y="3280320"/>
            <a:ext cx="1622520" cy="87840"/>
          </a:xfrm>
          <a:prstGeom prst="rect">
            <a:avLst/>
          </a:prstGeom>
          <a:ln w="0">
            <a:noFill/>
          </a:ln>
        </p:spPr>
      </p:pic>
      <p:sp>
        <p:nvSpPr>
          <p:cNvPr id="254" name="CustomShape 4"/>
          <p:cNvSpPr/>
          <p:nvPr/>
        </p:nvSpPr>
        <p:spPr>
          <a:xfrm>
            <a:off x="7931160" y="3368880"/>
            <a:ext cx="1619280" cy="88200"/>
          </a:xfrm>
          <a:custGeom>
            <a:avLst/>
            <a:gdLst/>
            <a:ahLst/>
            <a:rect l="l" t="t" r="r" b="b"/>
            <a:pathLst>
              <a:path w="4499" h="246">
                <a:moveTo>
                  <a:pt x="0" y="0"/>
                </a:moveTo>
                <a:lnTo>
                  <a:pt x="0" y="245"/>
                </a:lnTo>
                <a:lnTo>
                  <a:pt x="4498" y="245"/>
                </a:lnTo>
                <a:lnTo>
                  <a:pt x="44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5" name="" descr=""/>
          <p:cNvPicPr/>
          <p:nvPr/>
        </p:nvPicPr>
        <p:blipFill>
          <a:blip r:embed="rId7"/>
          <a:stretch/>
        </p:blipFill>
        <p:spPr>
          <a:xfrm>
            <a:off x="7930800" y="3368520"/>
            <a:ext cx="1620000" cy="87840"/>
          </a:xfrm>
          <a:prstGeom prst="rect">
            <a:avLst/>
          </a:prstGeom>
          <a:ln w="0">
            <a:noFill/>
          </a:ln>
        </p:spPr>
      </p:pic>
      <p:sp>
        <p:nvSpPr>
          <p:cNvPr id="256" name="CustomShape 5"/>
          <p:cNvSpPr/>
          <p:nvPr/>
        </p:nvSpPr>
        <p:spPr>
          <a:xfrm>
            <a:off x="7931160" y="3457440"/>
            <a:ext cx="1619280" cy="87480"/>
          </a:xfrm>
          <a:custGeom>
            <a:avLst/>
            <a:gdLst/>
            <a:ahLst/>
            <a:rect l="l" t="t" r="r" b="b"/>
            <a:pathLst>
              <a:path w="4499" h="244">
                <a:moveTo>
                  <a:pt x="0" y="0"/>
                </a:moveTo>
                <a:lnTo>
                  <a:pt x="0" y="243"/>
                </a:lnTo>
                <a:lnTo>
                  <a:pt x="4498" y="243"/>
                </a:lnTo>
                <a:lnTo>
                  <a:pt x="44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7" name="" descr=""/>
          <p:cNvPicPr/>
          <p:nvPr/>
        </p:nvPicPr>
        <p:blipFill>
          <a:blip r:embed="rId8"/>
          <a:stretch/>
        </p:blipFill>
        <p:spPr>
          <a:xfrm>
            <a:off x="7930800" y="3457080"/>
            <a:ext cx="1620360" cy="87120"/>
          </a:xfrm>
          <a:prstGeom prst="rect">
            <a:avLst/>
          </a:prstGeom>
          <a:ln w="0">
            <a:noFill/>
          </a:ln>
        </p:spPr>
      </p:pic>
      <p:sp>
        <p:nvSpPr>
          <p:cNvPr id="258" name="CustomShape 6"/>
          <p:cNvSpPr/>
          <p:nvPr/>
        </p:nvSpPr>
        <p:spPr>
          <a:xfrm>
            <a:off x="954000" y="370800"/>
            <a:ext cx="79372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Different Cloud Service Models – PAAS – Revisited 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59" name="CustomShape 7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0" name="CustomShape 8"/>
          <p:cNvSpPr/>
          <p:nvPr/>
        </p:nvSpPr>
        <p:spPr>
          <a:xfrm>
            <a:off x="957960" y="1032840"/>
            <a:ext cx="3804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Platform-As-A-Service (PAAS)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1" name="CustomShape 9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2" name="CustomShape 10"/>
          <p:cNvSpPr/>
          <p:nvPr/>
        </p:nvSpPr>
        <p:spPr>
          <a:xfrm>
            <a:off x="1379160" y="1377360"/>
            <a:ext cx="7218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used to provision billing services, handle compute job queing,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3" name="CustomShape 11"/>
          <p:cNvSpPr/>
          <p:nvPr/>
        </p:nvSpPr>
        <p:spPr>
          <a:xfrm>
            <a:off x="1379160" y="1629000"/>
            <a:ext cx="7711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launching of images, and monitoring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support application developers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4" name="CustomShape 12"/>
          <p:cNvSpPr/>
          <p:nvPr/>
        </p:nvSpPr>
        <p:spPr>
          <a:xfrm>
            <a:off x="208440" y="2195280"/>
            <a:ext cx="2833200" cy="2932920"/>
          </a:xfrm>
          <a:custGeom>
            <a:avLst/>
            <a:gdLst/>
            <a:ahLst/>
            <a:rect l="l" t="t" r="r" b="b"/>
            <a:pathLst>
              <a:path w="7871" h="8148">
                <a:moveTo>
                  <a:pt x="0" y="0"/>
                </a:moveTo>
                <a:lnTo>
                  <a:pt x="0" y="8147"/>
                </a:lnTo>
                <a:lnTo>
                  <a:pt x="7870" y="8147"/>
                </a:lnTo>
                <a:lnTo>
                  <a:pt x="787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" name="CustomShape 13"/>
          <p:cNvSpPr/>
          <p:nvPr/>
        </p:nvSpPr>
        <p:spPr>
          <a:xfrm>
            <a:off x="188640" y="2179440"/>
            <a:ext cx="2873160" cy="2964600"/>
          </a:xfrm>
          <a:custGeom>
            <a:avLst/>
            <a:gdLst/>
            <a:ahLst/>
            <a:rect l="l" t="t" r="r" b="b"/>
            <a:pathLst>
              <a:path w="7982" h="8236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7925" y="0"/>
                </a:lnTo>
                <a:cubicBezTo>
                  <a:pt x="7957" y="0"/>
                  <a:pt x="7981" y="19"/>
                  <a:pt x="7981" y="44"/>
                </a:cubicBezTo>
                <a:lnTo>
                  <a:pt x="7981" y="8191"/>
                </a:lnTo>
                <a:cubicBezTo>
                  <a:pt x="7981" y="8214"/>
                  <a:pt x="7957" y="8235"/>
                  <a:pt x="7925" y="8235"/>
                </a:cubicBezTo>
                <a:lnTo>
                  <a:pt x="56" y="8235"/>
                </a:lnTo>
                <a:cubicBezTo>
                  <a:pt x="25" y="8235"/>
                  <a:pt x="0" y="8214"/>
                  <a:pt x="0" y="8191"/>
                </a:cubicBezTo>
                <a:lnTo>
                  <a:pt x="0" y="44"/>
                </a:lnTo>
                <a:moveTo>
                  <a:pt x="112" y="8191"/>
                </a:moveTo>
                <a:lnTo>
                  <a:pt x="56" y="8147"/>
                </a:lnTo>
                <a:lnTo>
                  <a:pt x="7925" y="8147"/>
                </a:lnTo>
                <a:lnTo>
                  <a:pt x="7871" y="8191"/>
                </a:lnTo>
                <a:lnTo>
                  <a:pt x="7871" y="44"/>
                </a:lnTo>
                <a:lnTo>
                  <a:pt x="792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19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6" name="CustomShape 14"/>
          <p:cNvSpPr/>
          <p:nvPr/>
        </p:nvSpPr>
        <p:spPr>
          <a:xfrm>
            <a:off x="608400" y="537012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7" name="CustomShape 15"/>
          <p:cNvSpPr/>
          <p:nvPr/>
        </p:nvSpPr>
        <p:spPr>
          <a:xfrm>
            <a:off x="305280" y="2239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8" name="CustomShape 16"/>
          <p:cNvSpPr/>
          <p:nvPr/>
        </p:nvSpPr>
        <p:spPr>
          <a:xfrm>
            <a:off x="666000" y="2264400"/>
            <a:ext cx="2318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Conceptual ideas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9" name="CustomShape 17"/>
          <p:cNvSpPr/>
          <p:nvPr/>
        </p:nvSpPr>
        <p:spPr>
          <a:xfrm>
            <a:off x="666000" y="2465640"/>
            <a:ext cx="2018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key usage of the PAAS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0" name="CustomShape 18"/>
          <p:cNvSpPr/>
          <p:nvPr/>
        </p:nvSpPr>
        <p:spPr>
          <a:xfrm>
            <a:off x="666000" y="2666520"/>
            <a:ext cx="1999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service model is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1" name="CustomShape 19"/>
          <p:cNvSpPr/>
          <p:nvPr/>
        </p:nvSpPr>
        <p:spPr>
          <a:xfrm>
            <a:off x="666000" y="2867760"/>
            <a:ext cx="1298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building cloud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2" name="CustomShape 20"/>
          <p:cNvSpPr/>
          <p:nvPr/>
        </p:nvSpPr>
        <p:spPr>
          <a:xfrm>
            <a:off x="666000" y="3068640"/>
            <a:ext cx="1570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applications with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3" name="CustomShape 21"/>
          <p:cNvSpPr/>
          <p:nvPr/>
        </p:nvSpPr>
        <p:spPr>
          <a:xfrm>
            <a:off x="666000" y="3269880"/>
            <a:ext cx="2061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software development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4" name="CustomShape 22"/>
          <p:cNvSpPr/>
          <p:nvPr/>
        </p:nvSpPr>
        <p:spPr>
          <a:xfrm>
            <a:off x="666000" y="3471120"/>
            <a:ext cx="2216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kits (SDKs) &amp; application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5" name="CustomShape 23"/>
          <p:cNvSpPr/>
          <p:nvPr/>
        </p:nvSpPr>
        <p:spPr>
          <a:xfrm>
            <a:off x="666000" y="3672000"/>
            <a:ext cx="2180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programming Interfaces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6" name="CustomShape 24"/>
          <p:cNvSpPr/>
          <p:nvPr/>
        </p:nvSpPr>
        <p:spPr>
          <a:xfrm>
            <a:off x="666000" y="3872880"/>
            <a:ext cx="2072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(APIs) via basic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7" name="CustomShape 25"/>
          <p:cNvSpPr/>
          <p:nvPr/>
        </p:nvSpPr>
        <p:spPr>
          <a:xfrm>
            <a:off x="305280" y="4089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8" name="CustomShape 26"/>
          <p:cNvSpPr/>
          <p:nvPr/>
        </p:nvSpPr>
        <p:spPr>
          <a:xfrm>
            <a:off x="666000" y="4114440"/>
            <a:ext cx="2214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PAAS is based on known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9" name="CustomShape 27"/>
          <p:cNvSpPr/>
          <p:nvPr/>
        </p:nvSpPr>
        <p:spPr>
          <a:xfrm>
            <a:off x="666000" y="4315320"/>
            <a:ext cx="2152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 frameworks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0" name="CustomShape 28"/>
          <p:cNvSpPr/>
          <p:nvPr/>
        </p:nvSpPr>
        <p:spPr>
          <a:xfrm>
            <a:off x="666000" y="4516560"/>
            <a:ext cx="2159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similiar to ASP, J2EE, JSP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1" name="CustomShape 29"/>
          <p:cNvSpPr/>
          <p:nvPr/>
        </p:nvSpPr>
        <p:spPr>
          <a:xfrm>
            <a:off x="666000" y="4717800"/>
            <a:ext cx="1681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languages like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2" name="CustomShape 30"/>
          <p:cNvSpPr/>
          <p:nvPr/>
        </p:nvSpPr>
        <p:spPr>
          <a:xfrm>
            <a:off x="666000" y="4918680"/>
            <a:ext cx="2101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Python, Java, Ruby, etc.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83" name="" descr=""/>
          <p:cNvPicPr/>
          <p:nvPr/>
        </p:nvPicPr>
        <p:blipFill>
          <a:blip r:embed="rId9"/>
          <a:stretch/>
        </p:blipFill>
        <p:spPr>
          <a:xfrm>
            <a:off x="8388000" y="1867680"/>
            <a:ext cx="1110960" cy="811800"/>
          </a:xfrm>
          <a:prstGeom prst="rect">
            <a:avLst/>
          </a:prstGeom>
          <a:ln w="0">
            <a:noFill/>
          </a:ln>
        </p:spPr>
      </p:pic>
      <p:sp>
        <p:nvSpPr>
          <p:cNvPr id="284" name="CustomShape 31"/>
          <p:cNvSpPr/>
          <p:nvPr/>
        </p:nvSpPr>
        <p:spPr>
          <a:xfrm>
            <a:off x="6367680" y="509832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5" name="CustomShape 32"/>
          <p:cNvSpPr/>
          <p:nvPr/>
        </p:nvSpPr>
        <p:spPr>
          <a:xfrm>
            <a:off x="8743680" y="537012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87" name="" descr=""/>
          <p:cNvPicPr/>
          <p:nvPr/>
        </p:nvPicPr>
        <p:blipFill>
          <a:blip r:embed="rId1"/>
          <a:stretch/>
        </p:blipFill>
        <p:spPr>
          <a:xfrm>
            <a:off x="1042920" y="926640"/>
            <a:ext cx="7728840" cy="4147560"/>
          </a:xfrm>
          <a:prstGeom prst="rect">
            <a:avLst/>
          </a:prstGeom>
          <a:ln w="0">
            <a:noFill/>
          </a:ln>
        </p:spPr>
      </p:pic>
      <p:pic>
        <p:nvPicPr>
          <p:cNvPr id="288" name="" descr=""/>
          <p:cNvPicPr/>
          <p:nvPr/>
        </p:nvPicPr>
        <p:blipFill>
          <a:blip r:embed="rId2"/>
          <a:stretch/>
        </p:blipFill>
        <p:spPr>
          <a:xfrm>
            <a:off x="6961680" y="1151280"/>
            <a:ext cx="952200" cy="374760"/>
          </a:xfrm>
          <a:prstGeom prst="rect">
            <a:avLst/>
          </a:prstGeom>
          <a:ln w="0">
            <a:noFill/>
          </a:ln>
        </p:spPr>
      </p:pic>
      <p:sp>
        <p:nvSpPr>
          <p:cNvPr id="289" name="CustomShape 2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90" name="" descr=""/>
          <p:cNvPicPr/>
          <p:nvPr/>
        </p:nvPicPr>
        <p:blipFill>
          <a:blip r:embed="rId3"/>
          <a:stretch/>
        </p:blipFill>
        <p:spPr>
          <a:xfrm>
            <a:off x="8312760" y="1781280"/>
            <a:ext cx="680760" cy="665640"/>
          </a:xfrm>
          <a:prstGeom prst="rect">
            <a:avLst/>
          </a:prstGeom>
          <a:ln w="0">
            <a:noFill/>
          </a:ln>
        </p:spPr>
      </p:pic>
      <p:pic>
        <p:nvPicPr>
          <p:cNvPr id="291" name="" descr=""/>
          <p:cNvPicPr/>
          <p:nvPr/>
        </p:nvPicPr>
        <p:blipFill>
          <a:blip r:embed="rId4"/>
          <a:stretch/>
        </p:blipFill>
        <p:spPr>
          <a:xfrm>
            <a:off x="2428200" y="1838880"/>
            <a:ext cx="1493280" cy="1092240"/>
          </a:xfrm>
          <a:prstGeom prst="rect">
            <a:avLst/>
          </a:prstGeom>
          <a:ln w="0">
            <a:noFill/>
          </a:ln>
        </p:spPr>
      </p:pic>
      <p:sp>
        <p:nvSpPr>
          <p:cNvPr id="292" name="CustomShape 3"/>
          <p:cNvSpPr/>
          <p:nvPr/>
        </p:nvSpPr>
        <p:spPr>
          <a:xfrm>
            <a:off x="5106600" y="3580200"/>
            <a:ext cx="2880360" cy="232200"/>
          </a:xfrm>
          <a:custGeom>
            <a:avLst/>
            <a:gdLst/>
            <a:ahLst/>
            <a:rect l="l" t="t" r="r" b="b"/>
            <a:pathLst>
              <a:path w="8002" h="646">
                <a:moveTo>
                  <a:pt x="0" y="0"/>
                </a:moveTo>
                <a:lnTo>
                  <a:pt x="0" y="645"/>
                </a:lnTo>
                <a:lnTo>
                  <a:pt x="8001" y="645"/>
                </a:lnTo>
                <a:lnTo>
                  <a:pt x="800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3" name="CustomShape 4"/>
          <p:cNvSpPr/>
          <p:nvPr/>
        </p:nvSpPr>
        <p:spPr>
          <a:xfrm>
            <a:off x="5093640" y="3569760"/>
            <a:ext cx="2907000" cy="253440"/>
          </a:xfrm>
          <a:custGeom>
            <a:avLst/>
            <a:gdLst/>
            <a:ahLst/>
            <a:rect l="l" t="t" r="r" b="b"/>
            <a:pathLst>
              <a:path w="8076" h="705">
                <a:moveTo>
                  <a:pt x="0" y="30"/>
                </a:moveTo>
                <a:cubicBezTo>
                  <a:pt x="0" y="14"/>
                  <a:pt x="16" y="0"/>
                  <a:pt x="36" y="0"/>
                </a:cubicBezTo>
                <a:lnTo>
                  <a:pt x="8037" y="0"/>
                </a:lnTo>
                <a:cubicBezTo>
                  <a:pt x="8057" y="0"/>
                  <a:pt x="8075" y="14"/>
                  <a:pt x="8075" y="30"/>
                </a:cubicBezTo>
                <a:lnTo>
                  <a:pt x="8075" y="675"/>
                </a:lnTo>
                <a:cubicBezTo>
                  <a:pt x="8075" y="692"/>
                  <a:pt x="8057" y="704"/>
                  <a:pt x="8037" y="704"/>
                </a:cubicBezTo>
                <a:lnTo>
                  <a:pt x="36" y="704"/>
                </a:lnTo>
                <a:cubicBezTo>
                  <a:pt x="16" y="704"/>
                  <a:pt x="0" y="692"/>
                  <a:pt x="0" y="675"/>
                </a:cubicBezTo>
                <a:lnTo>
                  <a:pt x="0" y="30"/>
                </a:lnTo>
                <a:moveTo>
                  <a:pt x="74" y="675"/>
                </a:moveTo>
                <a:lnTo>
                  <a:pt x="36" y="647"/>
                </a:lnTo>
                <a:lnTo>
                  <a:pt x="8037" y="647"/>
                </a:lnTo>
                <a:lnTo>
                  <a:pt x="7999" y="675"/>
                </a:lnTo>
                <a:lnTo>
                  <a:pt x="7999" y="30"/>
                </a:lnTo>
                <a:lnTo>
                  <a:pt x="8037" y="58"/>
                </a:lnTo>
                <a:lnTo>
                  <a:pt x="36" y="58"/>
                </a:lnTo>
                <a:lnTo>
                  <a:pt x="74" y="30"/>
                </a:lnTo>
                <a:lnTo>
                  <a:pt x="74" y="675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94" name="" descr=""/>
          <p:cNvPicPr/>
          <p:nvPr/>
        </p:nvPicPr>
        <p:blipFill>
          <a:blip r:embed="rId5"/>
          <a:stretch/>
        </p:blipFill>
        <p:spPr>
          <a:xfrm>
            <a:off x="6939360" y="697680"/>
            <a:ext cx="707400" cy="550800"/>
          </a:xfrm>
          <a:prstGeom prst="rect">
            <a:avLst/>
          </a:prstGeom>
          <a:ln w="0">
            <a:noFill/>
          </a:ln>
        </p:spPr>
      </p:pic>
      <p:pic>
        <p:nvPicPr>
          <p:cNvPr id="295" name="" descr=""/>
          <p:cNvPicPr/>
          <p:nvPr/>
        </p:nvPicPr>
        <p:blipFill>
          <a:blip r:embed="rId6"/>
          <a:stretch/>
        </p:blipFill>
        <p:spPr>
          <a:xfrm>
            <a:off x="5914440" y="1062360"/>
            <a:ext cx="851760" cy="678600"/>
          </a:xfrm>
          <a:prstGeom prst="rect">
            <a:avLst/>
          </a:prstGeom>
          <a:ln w="0">
            <a:noFill/>
          </a:ln>
        </p:spPr>
      </p:pic>
      <p:pic>
        <p:nvPicPr>
          <p:cNvPr id="296" name="" descr=""/>
          <p:cNvPicPr/>
          <p:nvPr/>
        </p:nvPicPr>
        <p:blipFill>
          <a:blip r:embed="rId7"/>
          <a:stretch/>
        </p:blipFill>
        <p:spPr>
          <a:xfrm>
            <a:off x="7657920" y="413640"/>
            <a:ext cx="1985040" cy="1296360"/>
          </a:xfrm>
          <a:prstGeom prst="rect">
            <a:avLst/>
          </a:prstGeom>
          <a:ln w="0">
            <a:noFill/>
          </a:ln>
        </p:spPr>
      </p:pic>
      <p:sp>
        <p:nvSpPr>
          <p:cNvPr id="297" name="CustomShape 5"/>
          <p:cNvSpPr/>
          <p:nvPr/>
        </p:nvSpPr>
        <p:spPr>
          <a:xfrm>
            <a:off x="5250240" y="5142240"/>
            <a:ext cx="4242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8" name="CustomShape 6"/>
          <p:cNvSpPr/>
          <p:nvPr/>
        </p:nvSpPr>
        <p:spPr>
          <a:xfrm>
            <a:off x="6195960" y="3551040"/>
            <a:ext cx="928440" cy="50760"/>
          </a:xfrm>
          <a:custGeom>
            <a:avLst/>
            <a:gdLst/>
            <a:ahLst/>
            <a:rect l="l" t="t" r="r" b="b"/>
            <a:pathLst>
              <a:path w="2580" h="142">
                <a:moveTo>
                  <a:pt x="0" y="0"/>
                </a:moveTo>
                <a:lnTo>
                  <a:pt x="0" y="141"/>
                </a:lnTo>
                <a:lnTo>
                  <a:pt x="2579" y="141"/>
                </a:lnTo>
                <a:lnTo>
                  <a:pt x="257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99" name="" descr=""/>
          <p:cNvPicPr/>
          <p:nvPr/>
        </p:nvPicPr>
        <p:blipFill>
          <a:blip r:embed="rId8"/>
          <a:stretch/>
        </p:blipFill>
        <p:spPr>
          <a:xfrm>
            <a:off x="6195960" y="3551040"/>
            <a:ext cx="928440" cy="50040"/>
          </a:xfrm>
          <a:prstGeom prst="rect">
            <a:avLst/>
          </a:prstGeom>
          <a:ln w="0">
            <a:noFill/>
          </a:ln>
        </p:spPr>
      </p:pic>
      <p:sp>
        <p:nvSpPr>
          <p:cNvPr id="300" name="CustomShape 7"/>
          <p:cNvSpPr/>
          <p:nvPr/>
        </p:nvSpPr>
        <p:spPr>
          <a:xfrm>
            <a:off x="6195960" y="3602160"/>
            <a:ext cx="928440" cy="50400"/>
          </a:xfrm>
          <a:custGeom>
            <a:avLst/>
            <a:gdLst/>
            <a:ahLst/>
            <a:rect l="l" t="t" r="r" b="b"/>
            <a:pathLst>
              <a:path w="2580" h="141">
                <a:moveTo>
                  <a:pt x="0" y="0"/>
                </a:moveTo>
                <a:lnTo>
                  <a:pt x="0" y="140"/>
                </a:lnTo>
                <a:lnTo>
                  <a:pt x="2579" y="140"/>
                </a:lnTo>
                <a:lnTo>
                  <a:pt x="257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1" name="" descr=""/>
          <p:cNvPicPr/>
          <p:nvPr/>
        </p:nvPicPr>
        <p:blipFill>
          <a:blip r:embed="rId9"/>
          <a:stretch/>
        </p:blipFill>
        <p:spPr>
          <a:xfrm>
            <a:off x="6195960" y="3601800"/>
            <a:ext cx="928440" cy="50040"/>
          </a:xfrm>
          <a:prstGeom prst="rect">
            <a:avLst/>
          </a:prstGeom>
          <a:ln w="0">
            <a:noFill/>
          </a:ln>
        </p:spPr>
      </p:pic>
      <p:pic>
        <p:nvPicPr>
          <p:cNvPr id="302" name="" descr=""/>
          <p:cNvPicPr/>
          <p:nvPr/>
        </p:nvPicPr>
        <p:blipFill>
          <a:blip r:embed="rId10"/>
          <a:stretch/>
        </p:blipFill>
        <p:spPr>
          <a:xfrm>
            <a:off x="6195960" y="3652920"/>
            <a:ext cx="930600" cy="50040"/>
          </a:xfrm>
          <a:prstGeom prst="rect">
            <a:avLst/>
          </a:prstGeom>
          <a:ln w="0">
            <a:noFill/>
          </a:ln>
        </p:spPr>
      </p:pic>
      <p:pic>
        <p:nvPicPr>
          <p:cNvPr id="303" name="" descr=""/>
          <p:cNvPicPr/>
          <p:nvPr/>
        </p:nvPicPr>
        <p:blipFill>
          <a:blip r:embed="rId11"/>
          <a:stretch/>
        </p:blipFill>
        <p:spPr>
          <a:xfrm>
            <a:off x="6195960" y="3703680"/>
            <a:ext cx="930600" cy="50040"/>
          </a:xfrm>
          <a:prstGeom prst="rect">
            <a:avLst/>
          </a:prstGeom>
          <a:ln w="0">
            <a:noFill/>
          </a:ln>
        </p:spPr>
      </p:pic>
      <p:pic>
        <p:nvPicPr>
          <p:cNvPr id="304" name="" descr=""/>
          <p:cNvPicPr/>
          <p:nvPr/>
        </p:nvPicPr>
        <p:blipFill>
          <a:blip r:embed="rId12"/>
          <a:stretch/>
        </p:blipFill>
        <p:spPr>
          <a:xfrm>
            <a:off x="6195960" y="3754440"/>
            <a:ext cx="930600" cy="50040"/>
          </a:xfrm>
          <a:prstGeom prst="rect">
            <a:avLst/>
          </a:prstGeom>
          <a:ln w="0">
            <a:noFill/>
          </a:ln>
        </p:spPr>
      </p:pic>
      <p:sp>
        <p:nvSpPr>
          <p:cNvPr id="305" name="CustomShape 8"/>
          <p:cNvSpPr/>
          <p:nvPr/>
        </p:nvSpPr>
        <p:spPr>
          <a:xfrm>
            <a:off x="6195960" y="3805560"/>
            <a:ext cx="928440" cy="50400"/>
          </a:xfrm>
          <a:custGeom>
            <a:avLst/>
            <a:gdLst/>
            <a:ahLst/>
            <a:rect l="l" t="t" r="r" b="b"/>
            <a:pathLst>
              <a:path w="2580" h="141">
                <a:moveTo>
                  <a:pt x="0" y="0"/>
                </a:moveTo>
                <a:lnTo>
                  <a:pt x="0" y="140"/>
                </a:lnTo>
                <a:lnTo>
                  <a:pt x="2579" y="140"/>
                </a:lnTo>
                <a:lnTo>
                  <a:pt x="257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6" name="" descr=""/>
          <p:cNvPicPr/>
          <p:nvPr/>
        </p:nvPicPr>
        <p:blipFill>
          <a:blip r:embed="rId13"/>
          <a:stretch/>
        </p:blipFill>
        <p:spPr>
          <a:xfrm>
            <a:off x="6195960" y="3805200"/>
            <a:ext cx="928440" cy="50040"/>
          </a:xfrm>
          <a:prstGeom prst="rect">
            <a:avLst/>
          </a:prstGeom>
          <a:ln w="0">
            <a:noFill/>
          </a:ln>
        </p:spPr>
      </p:pic>
      <p:sp>
        <p:nvSpPr>
          <p:cNvPr id="307" name="CustomShape 9"/>
          <p:cNvSpPr/>
          <p:nvPr/>
        </p:nvSpPr>
        <p:spPr>
          <a:xfrm>
            <a:off x="6195960" y="3856320"/>
            <a:ext cx="928440" cy="49320"/>
          </a:xfrm>
          <a:custGeom>
            <a:avLst/>
            <a:gdLst/>
            <a:ahLst/>
            <a:rect l="l" t="t" r="r" b="b"/>
            <a:pathLst>
              <a:path w="2580" h="138">
                <a:moveTo>
                  <a:pt x="0" y="0"/>
                </a:moveTo>
                <a:lnTo>
                  <a:pt x="0" y="137"/>
                </a:lnTo>
                <a:lnTo>
                  <a:pt x="2579" y="137"/>
                </a:lnTo>
                <a:lnTo>
                  <a:pt x="257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8" name="" descr=""/>
          <p:cNvPicPr/>
          <p:nvPr/>
        </p:nvPicPr>
        <p:blipFill>
          <a:blip r:embed="rId14"/>
          <a:stretch/>
        </p:blipFill>
        <p:spPr>
          <a:xfrm>
            <a:off x="6195960" y="3856320"/>
            <a:ext cx="928080" cy="48960"/>
          </a:xfrm>
          <a:prstGeom prst="rect">
            <a:avLst/>
          </a:prstGeom>
          <a:ln w="0">
            <a:noFill/>
          </a:ln>
        </p:spPr>
      </p:pic>
      <p:pic>
        <p:nvPicPr>
          <p:cNvPr id="309" name="" descr=""/>
          <p:cNvPicPr/>
          <p:nvPr/>
        </p:nvPicPr>
        <p:blipFill>
          <a:blip r:embed="rId15"/>
          <a:stretch/>
        </p:blipFill>
        <p:spPr>
          <a:xfrm rot="5400000">
            <a:off x="835200" y="124560"/>
            <a:ext cx="904320" cy="2268720"/>
          </a:xfrm>
          <a:prstGeom prst="rect">
            <a:avLst/>
          </a:prstGeom>
          <a:ln w="0">
            <a:noFill/>
          </a:ln>
        </p:spPr>
      </p:pic>
      <p:pic>
        <p:nvPicPr>
          <p:cNvPr id="310" name="" descr=""/>
          <p:cNvPicPr/>
          <p:nvPr/>
        </p:nvPicPr>
        <p:blipFill>
          <a:blip r:embed="rId16"/>
          <a:stretch/>
        </p:blipFill>
        <p:spPr>
          <a:xfrm>
            <a:off x="1182240" y="1702800"/>
            <a:ext cx="7200" cy="2520"/>
          </a:xfrm>
          <a:prstGeom prst="rect">
            <a:avLst/>
          </a:prstGeom>
          <a:ln w="0">
            <a:noFill/>
          </a:ln>
        </p:spPr>
      </p:pic>
      <p:sp>
        <p:nvSpPr>
          <p:cNvPr id="311" name="CustomShape 10"/>
          <p:cNvSpPr/>
          <p:nvPr/>
        </p:nvSpPr>
        <p:spPr>
          <a:xfrm>
            <a:off x="1578960" y="370440"/>
            <a:ext cx="6514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PAAS – Building Cloud Solutions Overview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12" name="CustomShape 11"/>
          <p:cNvSpPr/>
          <p:nvPr/>
        </p:nvSpPr>
        <p:spPr>
          <a:xfrm>
            <a:off x="504720" y="1844280"/>
            <a:ext cx="1222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[20] Lego Bricks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3" name="CustomShape 12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5" name="CustomShape 2"/>
          <p:cNvSpPr/>
          <p:nvPr/>
        </p:nvSpPr>
        <p:spPr>
          <a:xfrm>
            <a:off x="516240" y="370440"/>
            <a:ext cx="8625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Cloud – Cloud Computing Products &amp; Categories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316" name="" descr=""/>
          <p:cNvPicPr/>
          <p:nvPr/>
        </p:nvPicPr>
        <p:blipFill>
          <a:blip r:embed="rId1"/>
          <a:stretch/>
        </p:blipFill>
        <p:spPr>
          <a:xfrm>
            <a:off x="19440" y="948600"/>
            <a:ext cx="9586800" cy="3506040"/>
          </a:xfrm>
          <a:prstGeom prst="rect">
            <a:avLst/>
          </a:prstGeom>
          <a:ln w="0">
            <a:noFill/>
          </a:ln>
        </p:spPr>
      </p:pic>
      <p:pic>
        <p:nvPicPr>
          <p:cNvPr id="317" name="" descr=""/>
          <p:cNvPicPr/>
          <p:nvPr/>
        </p:nvPicPr>
        <p:blipFill>
          <a:blip r:embed="rId2"/>
          <a:stretch/>
        </p:blipFill>
        <p:spPr>
          <a:xfrm>
            <a:off x="19440" y="4455360"/>
            <a:ext cx="9586800" cy="875520"/>
          </a:xfrm>
          <a:prstGeom prst="rect">
            <a:avLst/>
          </a:prstGeom>
          <a:ln w="0">
            <a:noFill/>
          </a:ln>
        </p:spPr>
      </p:pic>
      <p:sp>
        <p:nvSpPr>
          <p:cNvPr id="318" name="CustomShape 3"/>
          <p:cNvSpPr/>
          <p:nvPr/>
        </p:nvSpPr>
        <p:spPr>
          <a:xfrm>
            <a:off x="3902040" y="3663720"/>
            <a:ext cx="1404720" cy="388080"/>
          </a:xfrm>
          <a:custGeom>
            <a:avLst/>
            <a:gdLst/>
            <a:ahLst/>
            <a:rect l="l" t="t" r="r" b="b"/>
            <a:pathLst>
              <a:path w="3903" h="1079">
                <a:moveTo>
                  <a:pt x="0" y="44"/>
                </a:moveTo>
                <a:cubicBezTo>
                  <a:pt x="0" y="21"/>
                  <a:pt x="26" y="0"/>
                  <a:pt x="56" y="0"/>
                </a:cubicBezTo>
                <a:lnTo>
                  <a:pt x="3846" y="0"/>
                </a:lnTo>
                <a:cubicBezTo>
                  <a:pt x="3878" y="0"/>
                  <a:pt x="3902" y="21"/>
                  <a:pt x="3902" y="44"/>
                </a:cubicBezTo>
                <a:lnTo>
                  <a:pt x="3902" y="1034"/>
                </a:lnTo>
                <a:cubicBezTo>
                  <a:pt x="3902" y="1059"/>
                  <a:pt x="3878" y="1078"/>
                  <a:pt x="3846" y="1078"/>
                </a:cubicBezTo>
                <a:lnTo>
                  <a:pt x="56" y="1078"/>
                </a:lnTo>
                <a:cubicBezTo>
                  <a:pt x="26" y="1078"/>
                  <a:pt x="0" y="1059"/>
                  <a:pt x="0" y="1034"/>
                </a:cubicBezTo>
                <a:lnTo>
                  <a:pt x="0" y="44"/>
                </a:lnTo>
                <a:moveTo>
                  <a:pt x="111" y="1034"/>
                </a:moveTo>
                <a:lnTo>
                  <a:pt x="56" y="991"/>
                </a:lnTo>
                <a:lnTo>
                  <a:pt x="3846" y="991"/>
                </a:lnTo>
                <a:lnTo>
                  <a:pt x="3790" y="1034"/>
                </a:lnTo>
                <a:lnTo>
                  <a:pt x="3790" y="44"/>
                </a:lnTo>
                <a:lnTo>
                  <a:pt x="3846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10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9" name="CustomShape 4"/>
          <p:cNvSpPr/>
          <p:nvPr/>
        </p:nvSpPr>
        <p:spPr>
          <a:xfrm>
            <a:off x="1249920" y="1754640"/>
            <a:ext cx="2086200" cy="2832120"/>
          </a:xfrm>
          <a:custGeom>
            <a:avLst/>
            <a:gdLst/>
            <a:ahLst/>
            <a:rect l="l" t="t" r="r" b="b"/>
            <a:pathLst>
              <a:path w="5796" h="7868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5739" y="0"/>
                </a:lnTo>
                <a:cubicBezTo>
                  <a:pt x="5771" y="0"/>
                  <a:pt x="5795" y="19"/>
                  <a:pt x="5795" y="44"/>
                </a:cubicBezTo>
                <a:lnTo>
                  <a:pt x="5795" y="7823"/>
                </a:lnTo>
                <a:cubicBezTo>
                  <a:pt x="5795" y="7847"/>
                  <a:pt x="5771" y="7867"/>
                  <a:pt x="5739" y="7867"/>
                </a:cubicBezTo>
                <a:lnTo>
                  <a:pt x="56" y="7867"/>
                </a:lnTo>
                <a:cubicBezTo>
                  <a:pt x="24" y="7867"/>
                  <a:pt x="0" y="7847"/>
                  <a:pt x="0" y="7823"/>
                </a:cubicBezTo>
                <a:lnTo>
                  <a:pt x="0" y="44"/>
                </a:lnTo>
                <a:moveTo>
                  <a:pt x="112" y="7823"/>
                </a:moveTo>
                <a:lnTo>
                  <a:pt x="56" y="7779"/>
                </a:lnTo>
                <a:lnTo>
                  <a:pt x="5739" y="7779"/>
                </a:lnTo>
                <a:lnTo>
                  <a:pt x="5684" y="7823"/>
                </a:lnTo>
                <a:lnTo>
                  <a:pt x="5684" y="44"/>
                </a:lnTo>
                <a:lnTo>
                  <a:pt x="573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2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0" name="" descr=""/>
          <p:cNvPicPr/>
          <p:nvPr/>
        </p:nvPicPr>
        <p:blipFill>
          <a:blip r:embed="rId3"/>
          <a:stretch/>
        </p:blipFill>
        <p:spPr>
          <a:xfrm rot="5400000">
            <a:off x="5718240" y="3206160"/>
            <a:ext cx="910440" cy="1302840"/>
          </a:xfrm>
          <a:prstGeom prst="rect">
            <a:avLst/>
          </a:prstGeom>
          <a:ln w="0">
            <a:noFill/>
          </a:ln>
        </p:spPr>
      </p:pic>
      <p:sp>
        <p:nvSpPr>
          <p:cNvPr id="321" name="CustomShape 5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2" name="CustomShape 6"/>
          <p:cNvSpPr/>
          <p:nvPr/>
        </p:nvSpPr>
        <p:spPr>
          <a:xfrm>
            <a:off x="6413040" y="1356120"/>
            <a:ext cx="2996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[19] Google Cloud – Compute Products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3" name="CustomShape 7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9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5" name="CustomShape 2"/>
          <p:cNvSpPr/>
          <p:nvPr/>
        </p:nvSpPr>
        <p:spPr>
          <a:xfrm>
            <a:off x="580320" y="370440"/>
            <a:ext cx="8498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Cloud – Cloud Computing – Compute &amp; Storage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26" name="CustomShape 3"/>
          <p:cNvSpPr/>
          <p:nvPr/>
        </p:nvSpPr>
        <p:spPr>
          <a:xfrm>
            <a:off x="208440" y="3973680"/>
            <a:ext cx="9246960" cy="919800"/>
          </a:xfrm>
          <a:custGeom>
            <a:avLst/>
            <a:gdLst/>
            <a:ahLst/>
            <a:rect l="l" t="t" r="r" b="b"/>
            <a:pathLst>
              <a:path w="25687" h="2556">
                <a:moveTo>
                  <a:pt x="0" y="0"/>
                </a:moveTo>
                <a:lnTo>
                  <a:pt x="0" y="2555"/>
                </a:lnTo>
                <a:lnTo>
                  <a:pt x="25686" y="2555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7" name="CustomShape 4"/>
          <p:cNvSpPr/>
          <p:nvPr/>
        </p:nvSpPr>
        <p:spPr>
          <a:xfrm>
            <a:off x="188640" y="3957840"/>
            <a:ext cx="9286920" cy="950760"/>
          </a:xfrm>
          <a:custGeom>
            <a:avLst/>
            <a:gdLst/>
            <a:ahLst/>
            <a:rect l="l" t="t" r="r" b="b"/>
            <a:pathLst>
              <a:path w="25798" h="2642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4"/>
                </a:cubicBezTo>
                <a:lnTo>
                  <a:pt x="25797" y="2599"/>
                </a:lnTo>
                <a:cubicBezTo>
                  <a:pt x="25797" y="2623"/>
                  <a:pt x="25773" y="2641"/>
                  <a:pt x="25741" y="2641"/>
                </a:cubicBezTo>
                <a:lnTo>
                  <a:pt x="56" y="2641"/>
                </a:lnTo>
                <a:cubicBezTo>
                  <a:pt x="25" y="2641"/>
                  <a:pt x="0" y="2623"/>
                  <a:pt x="0" y="2599"/>
                </a:cubicBezTo>
                <a:lnTo>
                  <a:pt x="0" y="44"/>
                </a:lnTo>
                <a:moveTo>
                  <a:pt x="112" y="2599"/>
                </a:moveTo>
                <a:lnTo>
                  <a:pt x="56" y="2555"/>
                </a:lnTo>
                <a:lnTo>
                  <a:pt x="25741" y="2555"/>
                </a:lnTo>
                <a:lnTo>
                  <a:pt x="25686" y="2599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59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8" name="CustomShape 5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9" name="CustomShape 6"/>
          <p:cNvSpPr/>
          <p:nvPr/>
        </p:nvSpPr>
        <p:spPr>
          <a:xfrm>
            <a:off x="305280" y="40168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0" name="CustomShape 7"/>
          <p:cNvSpPr/>
          <p:nvPr/>
        </p:nvSpPr>
        <p:spPr>
          <a:xfrm>
            <a:off x="666000" y="4042440"/>
            <a:ext cx="8599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Google Cloud Platform offers a wide variety of IAAS/PAAS/SAAS technologies in the areas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1" name="CustomShape 8"/>
          <p:cNvSpPr/>
          <p:nvPr/>
        </p:nvSpPr>
        <p:spPr>
          <a:xfrm>
            <a:off x="666000" y="4243320"/>
            <a:ext cx="8320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compute, storage and databases, networking, big data, machine learning, management tools,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2" name="CustomShape 9"/>
          <p:cNvSpPr/>
          <p:nvPr/>
        </p:nvSpPr>
        <p:spPr>
          <a:xfrm>
            <a:off x="666000" y="4444200"/>
            <a:ext cx="8633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developer tools, as well as identity and security – many of them can be combined for applications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3" name="CustomShape 10"/>
          <p:cNvSpPr/>
          <p:nvPr/>
        </p:nvSpPr>
        <p:spPr>
          <a:xfrm>
            <a:off x="305280" y="4660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4" name="CustomShape 11"/>
          <p:cNvSpPr/>
          <p:nvPr/>
        </p:nvSpPr>
        <p:spPr>
          <a:xfrm>
            <a:off x="133200" y="4976640"/>
            <a:ext cx="9357840" cy="26748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5" name="CustomShape 12"/>
          <p:cNvSpPr/>
          <p:nvPr/>
        </p:nvSpPr>
        <p:spPr>
          <a:xfrm>
            <a:off x="113040" y="4960800"/>
            <a:ext cx="9397440" cy="29880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6" name="CustomShape 13"/>
          <p:cNvSpPr/>
          <p:nvPr/>
        </p:nvSpPr>
        <p:spPr>
          <a:xfrm>
            <a:off x="666000" y="4685760"/>
            <a:ext cx="8644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Google App Engine (GAE) PAAS solution is taking advantage of the IAAS Google infrastructure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7" name="CustomShape 14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38" name="" descr=""/>
          <p:cNvPicPr/>
          <p:nvPr/>
        </p:nvPicPr>
        <p:blipFill>
          <a:blip r:embed="rId1"/>
          <a:stretch/>
        </p:blipFill>
        <p:spPr>
          <a:xfrm>
            <a:off x="1645560" y="711000"/>
            <a:ext cx="6672240" cy="1621800"/>
          </a:xfrm>
          <a:prstGeom prst="rect">
            <a:avLst/>
          </a:prstGeom>
          <a:ln w="0">
            <a:noFill/>
          </a:ln>
        </p:spPr>
      </p:pic>
      <p:pic>
        <p:nvPicPr>
          <p:cNvPr id="339" name="" descr=""/>
          <p:cNvPicPr/>
          <p:nvPr/>
        </p:nvPicPr>
        <p:blipFill>
          <a:blip r:embed="rId2"/>
          <a:stretch/>
        </p:blipFill>
        <p:spPr>
          <a:xfrm>
            <a:off x="1645560" y="2333520"/>
            <a:ext cx="6672240" cy="1621080"/>
          </a:xfrm>
          <a:prstGeom prst="rect">
            <a:avLst/>
          </a:prstGeom>
          <a:ln w="0">
            <a:noFill/>
          </a:ln>
        </p:spPr>
      </p:pic>
      <p:sp>
        <p:nvSpPr>
          <p:cNvPr id="340" name="CustomShape 15"/>
          <p:cNvSpPr/>
          <p:nvPr/>
        </p:nvSpPr>
        <p:spPr>
          <a:xfrm>
            <a:off x="7266960" y="829800"/>
            <a:ext cx="2151360" cy="117720"/>
          </a:xfrm>
          <a:custGeom>
            <a:avLst/>
            <a:gdLst/>
            <a:ahLst/>
            <a:rect l="l" t="t" r="r" b="b"/>
            <a:pathLst>
              <a:path w="5977" h="328">
                <a:moveTo>
                  <a:pt x="0" y="0"/>
                </a:moveTo>
                <a:lnTo>
                  <a:pt x="0" y="327"/>
                </a:lnTo>
                <a:lnTo>
                  <a:pt x="5976" y="327"/>
                </a:lnTo>
                <a:lnTo>
                  <a:pt x="59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41" name="" descr=""/>
          <p:cNvPicPr/>
          <p:nvPr/>
        </p:nvPicPr>
        <p:blipFill>
          <a:blip r:embed="rId3"/>
          <a:stretch/>
        </p:blipFill>
        <p:spPr>
          <a:xfrm>
            <a:off x="7266960" y="829800"/>
            <a:ext cx="2151000" cy="117360"/>
          </a:xfrm>
          <a:prstGeom prst="rect">
            <a:avLst/>
          </a:prstGeom>
          <a:ln w="0">
            <a:noFill/>
          </a:ln>
        </p:spPr>
      </p:pic>
      <p:sp>
        <p:nvSpPr>
          <p:cNvPr id="342" name="CustomShape 16"/>
          <p:cNvSpPr/>
          <p:nvPr/>
        </p:nvSpPr>
        <p:spPr>
          <a:xfrm>
            <a:off x="7266960" y="948240"/>
            <a:ext cx="2151360" cy="117720"/>
          </a:xfrm>
          <a:custGeom>
            <a:avLst/>
            <a:gdLst/>
            <a:ahLst/>
            <a:rect l="l" t="t" r="r" b="b"/>
            <a:pathLst>
              <a:path w="5977" h="328">
                <a:moveTo>
                  <a:pt x="0" y="0"/>
                </a:moveTo>
                <a:lnTo>
                  <a:pt x="0" y="327"/>
                </a:lnTo>
                <a:lnTo>
                  <a:pt x="5976" y="327"/>
                </a:lnTo>
                <a:lnTo>
                  <a:pt x="59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43" name="" descr=""/>
          <p:cNvPicPr/>
          <p:nvPr/>
        </p:nvPicPr>
        <p:blipFill>
          <a:blip r:embed="rId4"/>
          <a:stretch/>
        </p:blipFill>
        <p:spPr>
          <a:xfrm>
            <a:off x="7266960" y="948240"/>
            <a:ext cx="2151000" cy="117360"/>
          </a:xfrm>
          <a:prstGeom prst="rect">
            <a:avLst/>
          </a:prstGeom>
          <a:ln w="0">
            <a:noFill/>
          </a:ln>
        </p:spPr>
      </p:pic>
      <p:pic>
        <p:nvPicPr>
          <p:cNvPr id="344" name="" descr=""/>
          <p:cNvPicPr/>
          <p:nvPr/>
        </p:nvPicPr>
        <p:blipFill>
          <a:blip r:embed="rId5"/>
          <a:stretch/>
        </p:blipFill>
        <p:spPr>
          <a:xfrm>
            <a:off x="7266960" y="1066320"/>
            <a:ext cx="2153160" cy="117360"/>
          </a:xfrm>
          <a:prstGeom prst="rect">
            <a:avLst/>
          </a:prstGeom>
          <a:ln w="0">
            <a:noFill/>
          </a:ln>
        </p:spPr>
      </p:pic>
      <p:pic>
        <p:nvPicPr>
          <p:cNvPr id="345" name="" descr=""/>
          <p:cNvPicPr/>
          <p:nvPr/>
        </p:nvPicPr>
        <p:blipFill>
          <a:blip r:embed="rId6"/>
          <a:stretch/>
        </p:blipFill>
        <p:spPr>
          <a:xfrm>
            <a:off x="7266960" y="1184400"/>
            <a:ext cx="2153160" cy="117360"/>
          </a:xfrm>
          <a:prstGeom prst="rect">
            <a:avLst/>
          </a:prstGeom>
          <a:ln w="0">
            <a:noFill/>
          </a:ln>
        </p:spPr>
      </p:pic>
      <p:pic>
        <p:nvPicPr>
          <p:cNvPr id="346" name="" descr=""/>
          <p:cNvPicPr/>
          <p:nvPr/>
        </p:nvPicPr>
        <p:blipFill>
          <a:blip r:embed="rId7"/>
          <a:stretch/>
        </p:blipFill>
        <p:spPr>
          <a:xfrm>
            <a:off x="7266960" y="1302120"/>
            <a:ext cx="2153160" cy="117360"/>
          </a:xfrm>
          <a:prstGeom prst="rect">
            <a:avLst/>
          </a:prstGeom>
          <a:ln w="0">
            <a:noFill/>
          </a:ln>
        </p:spPr>
      </p:pic>
      <p:sp>
        <p:nvSpPr>
          <p:cNvPr id="347" name="CustomShape 17"/>
          <p:cNvSpPr/>
          <p:nvPr/>
        </p:nvSpPr>
        <p:spPr>
          <a:xfrm>
            <a:off x="7266960" y="1420560"/>
            <a:ext cx="2151360" cy="117720"/>
          </a:xfrm>
          <a:custGeom>
            <a:avLst/>
            <a:gdLst/>
            <a:ahLst/>
            <a:rect l="l" t="t" r="r" b="b"/>
            <a:pathLst>
              <a:path w="5977" h="328">
                <a:moveTo>
                  <a:pt x="0" y="0"/>
                </a:moveTo>
                <a:lnTo>
                  <a:pt x="0" y="327"/>
                </a:lnTo>
                <a:lnTo>
                  <a:pt x="5976" y="327"/>
                </a:lnTo>
                <a:lnTo>
                  <a:pt x="59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48" name="" descr=""/>
          <p:cNvPicPr/>
          <p:nvPr/>
        </p:nvPicPr>
        <p:blipFill>
          <a:blip r:embed="rId8"/>
          <a:stretch/>
        </p:blipFill>
        <p:spPr>
          <a:xfrm>
            <a:off x="7266960" y="1420560"/>
            <a:ext cx="2151000" cy="117360"/>
          </a:xfrm>
          <a:prstGeom prst="rect">
            <a:avLst/>
          </a:prstGeom>
          <a:ln w="0">
            <a:noFill/>
          </a:ln>
        </p:spPr>
      </p:pic>
      <p:sp>
        <p:nvSpPr>
          <p:cNvPr id="349" name="CustomShape 18"/>
          <p:cNvSpPr/>
          <p:nvPr/>
        </p:nvSpPr>
        <p:spPr>
          <a:xfrm>
            <a:off x="7266960" y="1539000"/>
            <a:ext cx="2151360" cy="114480"/>
          </a:xfrm>
          <a:custGeom>
            <a:avLst/>
            <a:gdLst/>
            <a:ahLst/>
            <a:rect l="l" t="t" r="r" b="b"/>
            <a:pathLst>
              <a:path w="5977" h="319">
                <a:moveTo>
                  <a:pt x="0" y="0"/>
                </a:moveTo>
                <a:lnTo>
                  <a:pt x="0" y="318"/>
                </a:lnTo>
                <a:lnTo>
                  <a:pt x="5976" y="318"/>
                </a:lnTo>
                <a:lnTo>
                  <a:pt x="59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50" name="" descr=""/>
          <p:cNvPicPr/>
          <p:nvPr/>
        </p:nvPicPr>
        <p:blipFill>
          <a:blip r:embed="rId9"/>
          <a:stretch/>
        </p:blipFill>
        <p:spPr>
          <a:xfrm>
            <a:off x="7266960" y="1538640"/>
            <a:ext cx="2151000" cy="114120"/>
          </a:xfrm>
          <a:prstGeom prst="rect">
            <a:avLst/>
          </a:prstGeom>
          <a:ln w="0">
            <a:noFill/>
          </a:ln>
        </p:spPr>
      </p:pic>
      <p:sp>
        <p:nvSpPr>
          <p:cNvPr id="351" name="CustomShape 19"/>
          <p:cNvSpPr/>
          <p:nvPr/>
        </p:nvSpPr>
        <p:spPr>
          <a:xfrm>
            <a:off x="589680" y="5045040"/>
            <a:ext cx="8561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12 provides more details about Kubernetes, containers &amp; registries including tool Docker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2" name="CustomShape 20"/>
          <p:cNvSpPr/>
          <p:nvPr/>
        </p:nvSpPr>
        <p:spPr>
          <a:xfrm>
            <a:off x="4094640" y="3159000"/>
            <a:ext cx="943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(PAAS level)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" name="CustomShape 21"/>
          <p:cNvSpPr/>
          <p:nvPr/>
        </p:nvSpPr>
        <p:spPr>
          <a:xfrm>
            <a:off x="4094640" y="2675520"/>
            <a:ext cx="89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(IAAS level)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" name="CustomShape 22"/>
          <p:cNvSpPr/>
          <p:nvPr/>
        </p:nvSpPr>
        <p:spPr>
          <a:xfrm>
            <a:off x="2196000" y="3026520"/>
            <a:ext cx="2959200" cy="388080"/>
          </a:xfrm>
          <a:custGeom>
            <a:avLst/>
            <a:gdLst/>
            <a:ahLst/>
            <a:rect l="l" t="t" r="r" b="b"/>
            <a:pathLst>
              <a:path w="8221" h="107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8164" y="0"/>
                </a:lnTo>
                <a:cubicBezTo>
                  <a:pt x="8196" y="0"/>
                  <a:pt x="8220" y="21"/>
                  <a:pt x="8220" y="44"/>
                </a:cubicBezTo>
                <a:lnTo>
                  <a:pt x="8220" y="1033"/>
                </a:lnTo>
                <a:cubicBezTo>
                  <a:pt x="8220" y="1058"/>
                  <a:pt x="8196" y="1078"/>
                  <a:pt x="8164" y="1078"/>
                </a:cubicBezTo>
                <a:lnTo>
                  <a:pt x="56" y="1078"/>
                </a:lnTo>
                <a:cubicBezTo>
                  <a:pt x="25" y="1078"/>
                  <a:pt x="0" y="1058"/>
                  <a:pt x="0" y="1033"/>
                </a:cubicBezTo>
                <a:lnTo>
                  <a:pt x="0" y="44"/>
                </a:lnTo>
                <a:moveTo>
                  <a:pt x="112" y="1033"/>
                </a:moveTo>
                <a:lnTo>
                  <a:pt x="56" y="990"/>
                </a:lnTo>
                <a:lnTo>
                  <a:pt x="8164" y="990"/>
                </a:lnTo>
                <a:lnTo>
                  <a:pt x="8109" y="1033"/>
                </a:lnTo>
                <a:lnTo>
                  <a:pt x="8109" y="44"/>
                </a:lnTo>
                <a:lnTo>
                  <a:pt x="816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3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5" name="CustomShape 23"/>
          <p:cNvSpPr/>
          <p:nvPr/>
        </p:nvSpPr>
        <p:spPr>
          <a:xfrm>
            <a:off x="4094640" y="3673440"/>
            <a:ext cx="1728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(follows in Lecture 12)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56" name="" descr=""/>
          <p:cNvPicPr/>
          <p:nvPr/>
        </p:nvPicPr>
        <p:blipFill>
          <a:blip r:embed="rId10"/>
          <a:stretch/>
        </p:blipFill>
        <p:spPr>
          <a:xfrm rot="5400000">
            <a:off x="537480" y="2568600"/>
            <a:ext cx="910440" cy="1302840"/>
          </a:xfrm>
          <a:prstGeom prst="rect">
            <a:avLst/>
          </a:prstGeom>
          <a:ln w="0">
            <a:noFill/>
          </a:ln>
        </p:spPr>
      </p:pic>
      <p:sp>
        <p:nvSpPr>
          <p:cNvPr id="357" name="CustomShape 24"/>
          <p:cNvSpPr/>
          <p:nvPr/>
        </p:nvSpPr>
        <p:spPr>
          <a:xfrm>
            <a:off x="6413040" y="1460880"/>
            <a:ext cx="2996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[19] Google Cloud – Compute Products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8" name="CustomShape 2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10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60" name="CustomShape 2"/>
          <p:cNvSpPr/>
          <p:nvPr/>
        </p:nvSpPr>
        <p:spPr>
          <a:xfrm>
            <a:off x="1596600" y="370440"/>
            <a:ext cx="6488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PAAS Example – Google App Engine (GAE)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61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62" name="CustomShape 4"/>
          <p:cNvSpPr/>
          <p:nvPr/>
        </p:nvSpPr>
        <p:spPr>
          <a:xfrm>
            <a:off x="957960" y="1032120"/>
            <a:ext cx="6140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Platform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building scalable Web applications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63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4" name="CustomShape 6"/>
          <p:cNvSpPr/>
          <p:nvPr/>
        </p:nvSpPr>
        <p:spPr>
          <a:xfrm>
            <a:off x="1379160" y="1376640"/>
            <a:ext cx="5877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Based on 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Google Cloud Platform – ‘Compute‘ area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5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6" name="CustomShape 8"/>
          <p:cNvSpPr/>
          <p:nvPr/>
        </p:nvSpPr>
        <p:spPr>
          <a:xfrm>
            <a:off x="1379160" y="1678320"/>
            <a:ext cx="5725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Offers built-in services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common to most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7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8" name="CustomShape 10"/>
          <p:cNvSpPr/>
          <p:nvPr/>
        </p:nvSpPr>
        <p:spPr>
          <a:xfrm>
            <a:off x="1379160" y="1980000"/>
            <a:ext cx="5882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Upload app code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Google manages app availability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9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0" name="CustomShape 12"/>
          <p:cNvSpPr/>
          <p:nvPr/>
        </p:nvSpPr>
        <p:spPr>
          <a:xfrm>
            <a:off x="1379160" y="2281680"/>
            <a:ext cx="4735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No need for servers to buy and/or maintain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1" name="CustomShape 13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2" name="CustomShape 14"/>
          <p:cNvSpPr/>
          <p:nvPr/>
        </p:nvSpPr>
        <p:spPr>
          <a:xfrm>
            <a:off x="1379160" y="2583360"/>
            <a:ext cx="4719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Scales automatically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from 1 to million users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3" name="CustomShape 15"/>
          <p:cNvSpPr/>
          <p:nvPr/>
        </p:nvSpPr>
        <p:spPr>
          <a:xfrm>
            <a:off x="1078200" y="2853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4" name="CustomShape 16"/>
          <p:cNvSpPr/>
          <p:nvPr/>
        </p:nvSpPr>
        <p:spPr>
          <a:xfrm>
            <a:off x="1379160" y="2885040"/>
            <a:ext cx="7563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Supports known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programming languages like Java, Python, PHP or Go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5" name="CustomShape 17"/>
          <p:cNvSpPr/>
          <p:nvPr/>
        </p:nvSpPr>
        <p:spPr>
          <a:xfrm>
            <a:off x="596880" y="31665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76" name="CustomShape 18"/>
          <p:cNvSpPr/>
          <p:nvPr/>
        </p:nvSpPr>
        <p:spPr>
          <a:xfrm>
            <a:off x="957960" y="3204000"/>
            <a:ext cx="3116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Business Cases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77" name="CustomShape 19"/>
          <p:cNvSpPr/>
          <p:nvPr/>
        </p:nvSpPr>
        <p:spPr>
          <a:xfrm>
            <a:off x="1078200" y="3517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8" name="CustomShape 20"/>
          <p:cNvSpPr/>
          <p:nvPr/>
        </p:nvSpPr>
        <p:spPr>
          <a:xfrm>
            <a:off x="1379160" y="3548520"/>
            <a:ext cx="8142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powerful platform &amp; existing services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manage apps for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‘uncertainty‘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9" name="CustomShape 21"/>
          <p:cNvSpPr/>
          <p:nvPr/>
        </p:nvSpPr>
        <p:spPr>
          <a:xfrm>
            <a:off x="1078200" y="3818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80" name="CustomShape 22"/>
          <p:cNvSpPr/>
          <p:nvPr/>
        </p:nvSpPr>
        <p:spPr>
          <a:xfrm>
            <a:off x="1379160" y="3850200"/>
            <a:ext cx="8010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Build server-based Apps that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instantly launch as many servers as required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81" name="CustomShape 23"/>
          <p:cNvSpPr/>
          <p:nvPr/>
        </p:nvSpPr>
        <p:spPr>
          <a:xfrm>
            <a:off x="208440" y="4154400"/>
            <a:ext cx="9246960" cy="1098360"/>
          </a:xfrm>
          <a:custGeom>
            <a:avLst/>
            <a:gdLst/>
            <a:ahLst/>
            <a:rect l="l" t="t" r="r" b="b"/>
            <a:pathLst>
              <a:path w="25687" h="3052">
                <a:moveTo>
                  <a:pt x="0" y="0"/>
                </a:moveTo>
                <a:lnTo>
                  <a:pt x="0" y="3051"/>
                </a:lnTo>
                <a:lnTo>
                  <a:pt x="25686" y="3051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2" name="CustomShape 24"/>
          <p:cNvSpPr/>
          <p:nvPr/>
        </p:nvSpPr>
        <p:spPr>
          <a:xfrm>
            <a:off x="188640" y="4139280"/>
            <a:ext cx="9286920" cy="1129320"/>
          </a:xfrm>
          <a:custGeom>
            <a:avLst/>
            <a:gdLst/>
            <a:ahLst/>
            <a:rect l="l" t="t" r="r" b="b"/>
            <a:pathLst>
              <a:path w="25798" h="3138">
                <a:moveTo>
                  <a:pt x="0" y="43"/>
                </a:moveTo>
                <a:cubicBezTo>
                  <a:pt x="0" y="20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0"/>
                  <a:pt x="25797" y="43"/>
                </a:cubicBezTo>
                <a:lnTo>
                  <a:pt x="25797" y="3093"/>
                </a:lnTo>
                <a:cubicBezTo>
                  <a:pt x="25797" y="3118"/>
                  <a:pt x="25773" y="3137"/>
                  <a:pt x="25741" y="3137"/>
                </a:cubicBezTo>
                <a:lnTo>
                  <a:pt x="56" y="3137"/>
                </a:lnTo>
                <a:cubicBezTo>
                  <a:pt x="25" y="3137"/>
                  <a:pt x="0" y="3118"/>
                  <a:pt x="0" y="3093"/>
                </a:cubicBezTo>
                <a:lnTo>
                  <a:pt x="0" y="43"/>
                </a:lnTo>
                <a:moveTo>
                  <a:pt x="112" y="3093"/>
                </a:moveTo>
                <a:lnTo>
                  <a:pt x="56" y="3050"/>
                </a:lnTo>
                <a:lnTo>
                  <a:pt x="25741" y="3050"/>
                </a:lnTo>
                <a:lnTo>
                  <a:pt x="25686" y="3093"/>
                </a:lnTo>
                <a:lnTo>
                  <a:pt x="25686" y="43"/>
                </a:lnTo>
                <a:lnTo>
                  <a:pt x="25741" y="86"/>
                </a:lnTo>
                <a:lnTo>
                  <a:pt x="56" y="86"/>
                </a:lnTo>
                <a:lnTo>
                  <a:pt x="112" y="43"/>
                </a:lnTo>
                <a:lnTo>
                  <a:pt x="112" y="309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3" name="CustomShape 25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84" name="CustomShape 26"/>
          <p:cNvSpPr/>
          <p:nvPr/>
        </p:nvSpPr>
        <p:spPr>
          <a:xfrm>
            <a:off x="305280" y="4198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5" name="CustomShape 27"/>
          <p:cNvSpPr/>
          <p:nvPr/>
        </p:nvSpPr>
        <p:spPr>
          <a:xfrm>
            <a:off x="666000" y="4223520"/>
            <a:ext cx="8627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Google App Engine (GAE) is a PAAS-based cloud model for building scalable Web applications and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6" name="CustomShape 28"/>
          <p:cNvSpPr/>
          <p:nvPr/>
        </p:nvSpPr>
        <p:spPr>
          <a:xfrm>
            <a:off x="666000" y="4425120"/>
            <a:ext cx="7994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mobile backends that scale automatically in response to the amount of traffic they receive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7" name="CustomShape 29"/>
          <p:cNvSpPr/>
          <p:nvPr/>
        </p:nvSpPr>
        <p:spPr>
          <a:xfrm>
            <a:off x="305280" y="4641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8" name="CustomShape 30"/>
          <p:cNvSpPr/>
          <p:nvPr/>
        </p:nvSpPr>
        <p:spPr>
          <a:xfrm>
            <a:off x="666000" y="4665960"/>
            <a:ext cx="8599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GAE offers services of the Google infrastructure common to most applications: NoSQL datastore,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9" name="CustomShape 31"/>
          <p:cNvSpPr/>
          <p:nvPr/>
        </p:nvSpPr>
        <p:spPr>
          <a:xfrm>
            <a:off x="666000" y="4867200"/>
            <a:ext cx="8594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user authentication API, memcache, Google cloud SQL, Google-like search, load balancing, health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90" name="" descr=""/>
          <p:cNvPicPr/>
          <p:nvPr/>
        </p:nvPicPr>
        <p:blipFill>
          <a:blip r:embed="rId1"/>
          <a:stretch/>
        </p:blipFill>
        <p:spPr>
          <a:xfrm>
            <a:off x="7813440" y="770400"/>
            <a:ext cx="1805400" cy="1319040"/>
          </a:xfrm>
          <a:prstGeom prst="rect">
            <a:avLst/>
          </a:prstGeom>
          <a:ln w="0">
            <a:noFill/>
          </a:ln>
        </p:spPr>
      </p:pic>
      <p:sp>
        <p:nvSpPr>
          <p:cNvPr id="391" name="CustomShape 32"/>
          <p:cNvSpPr/>
          <p:nvPr/>
        </p:nvSpPr>
        <p:spPr>
          <a:xfrm>
            <a:off x="666000" y="5068440"/>
            <a:ext cx="7983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checks, application logging, security vulnerabilities scans, traffic splitting, task queues, etc.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2" name="CustomShape 33"/>
          <p:cNvSpPr/>
          <p:nvPr/>
        </p:nvSpPr>
        <p:spPr>
          <a:xfrm>
            <a:off x="7413480" y="2282400"/>
            <a:ext cx="1211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[5] Google App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93" name="" descr=""/>
          <p:cNvPicPr/>
          <p:nvPr/>
        </p:nvPicPr>
        <p:blipFill>
          <a:blip r:embed="rId2"/>
          <a:stretch/>
        </p:blipFill>
        <p:spPr>
          <a:xfrm rot="5400000">
            <a:off x="8931240" y="2078640"/>
            <a:ext cx="495720" cy="705240"/>
          </a:xfrm>
          <a:prstGeom prst="rect">
            <a:avLst/>
          </a:prstGeom>
          <a:ln w="0">
            <a:noFill/>
          </a:ln>
        </p:spPr>
      </p:pic>
      <p:sp>
        <p:nvSpPr>
          <p:cNvPr id="394" name="CustomShape 34"/>
          <p:cNvSpPr/>
          <p:nvPr/>
        </p:nvSpPr>
        <p:spPr>
          <a:xfrm>
            <a:off x="7320240" y="2458440"/>
            <a:ext cx="1362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Engine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95" name="CustomShape 3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11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97" name="" descr=""/>
          <p:cNvPicPr/>
          <p:nvPr/>
        </p:nvPicPr>
        <p:blipFill>
          <a:blip r:embed="rId1"/>
          <a:stretch/>
        </p:blipFill>
        <p:spPr>
          <a:xfrm>
            <a:off x="7813440" y="770400"/>
            <a:ext cx="1805400" cy="1319040"/>
          </a:xfrm>
          <a:prstGeom prst="rect">
            <a:avLst/>
          </a:prstGeom>
          <a:ln w="0">
            <a:noFill/>
          </a:ln>
        </p:spPr>
      </p:pic>
      <p:sp>
        <p:nvSpPr>
          <p:cNvPr id="398" name="CustomShape 2"/>
          <p:cNvSpPr/>
          <p:nvPr/>
        </p:nvSpPr>
        <p:spPr>
          <a:xfrm>
            <a:off x="1765800" y="370440"/>
            <a:ext cx="6122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GAE based on Google Cloud – Examples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99" name="CustomShape 3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00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1" name="CustomShape 5"/>
          <p:cNvSpPr/>
          <p:nvPr/>
        </p:nvSpPr>
        <p:spPr>
          <a:xfrm>
            <a:off x="957960" y="1032120"/>
            <a:ext cx="3056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NoSQL Cloud Datastore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2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3" name="CustomShape 7"/>
          <p:cNvSpPr/>
          <p:nvPr/>
        </p:nvSpPr>
        <p:spPr>
          <a:xfrm>
            <a:off x="1379160" y="1376640"/>
            <a:ext cx="643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schemaless object datastore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 scalable storage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4" name="CustomShape 8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5" name="CustomShape 9"/>
          <p:cNvSpPr/>
          <p:nvPr/>
        </p:nvSpPr>
        <p:spPr>
          <a:xfrm>
            <a:off x="1379160" y="1678320"/>
            <a:ext cx="6530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Includes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rich data modeling API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&amp; SQL-like query language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6" name="CustomShape 10"/>
          <p:cNvSpPr/>
          <p:nvPr/>
        </p:nvSpPr>
        <p:spPr>
          <a:xfrm>
            <a:off x="596880" y="1959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7" name="CustomShape 11"/>
          <p:cNvSpPr/>
          <p:nvPr/>
        </p:nvSpPr>
        <p:spPr>
          <a:xfrm>
            <a:off x="957960" y="1997280"/>
            <a:ext cx="3121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User Authentication API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8" name="CustomShape 12"/>
          <p:cNvSpPr/>
          <p:nvPr/>
        </p:nvSpPr>
        <p:spPr>
          <a:xfrm>
            <a:off x="1078200" y="23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9" name="CustomShape 13"/>
          <p:cNvSpPr/>
          <p:nvPr/>
        </p:nvSpPr>
        <p:spPr>
          <a:xfrm>
            <a:off x="1379160" y="2342160"/>
            <a:ext cx="6486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 authentication via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known existing Google accounts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0" name="CustomShape 14"/>
          <p:cNvSpPr/>
          <p:nvPr/>
        </p:nvSpPr>
        <p:spPr>
          <a:xfrm>
            <a:off x="596880" y="2623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11" name="CustomShape 15"/>
          <p:cNvSpPr/>
          <p:nvPr/>
        </p:nvSpPr>
        <p:spPr>
          <a:xfrm>
            <a:off x="957960" y="2661120"/>
            <a:ext cx="1447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Memcache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12" name="CustomShape 16"/>
          <p:cNvSpPr/>
          <p:nvPr/>
        </p:nvSpPr>
        <p:spPr>
          <a:xfrm>
            <a:off x="1078200" y="2974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3" name="CustomShape 17"/>
          <p:cNvSpPr/>
          <p:nvPr/>
        </p:nvSpPr>
        <p:spPr>
          <a:xfrm>
            <a:off x="1379160" y="3005640"/>
            <a:ext cx="7826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Offers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distributed in-memory data cache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(improved app performance)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4" name="CustomShape 18"/>
          <p:cNvSpPr/>
          <p:nvPr/>
        </p:nvSpPr>
        <p:spPr>
          <a:xfrm>
            <a:off x="596880" y="3287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15" name="CustomShape 19"/>
          <p:cNvSpPr/>
          <p:nvPr/>
        </p:nvSpPr>
        <p:spPr>
          <a:xfrm>
            <a:off x="957960" y="3324600"/>
            <a:ext cx="2318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Google Cloud SQL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16" name="CustomShape 20"/>
          <p:cNvSpPr/>
          <p:nvPr/>
        </p:nvSpPr>
        <p:spPr>
          <a:xfrm>
            <a:off x="1078200" y="3637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7" name="CustomShape 21"/>
          <p:cNvSpPr/>
          <p:nvPr/>
        </p:nvSpPr>
        <p:spPr>
          <a:xfrm>
            <a:off x="1379160" y="3669120"/>
            <a:ext cx="7927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Access to a Web service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 relational databases in the cloud (MySQL)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8" name="CustomShape 22"/>
          <p:cNvSpPr/>
          <p:nvPr/>
        </p:nvSpPr>
        <p:spPr>
          <a:xfrm>
            <a:off x="596880" y="3951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19" name="CustomShape 23"/>
          <p:cNvSpPr/>
          <p:nvPr/>
        </p:nvSpPr>
        <p:spPr>
          <a:xfrm>
            <a:off x="957960" y="3988080"/>
            <a:ext cx="2427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Google-like Search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20" name="CustomShape 24"/>
          <p:cNvSpPr/>
          <p:nvPr/>
        </p:nvSpPr>
        <p:spPr>
          <a:xfrm>
            <a:off x="1078200" y="4301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1" name="CustomShape 25"/>
          <p:cNvSpPr/>
          <p:nvPr/>
        </p:nvSpPr>
        <p:spPr>
          <a:xfrm>
            <a:off x="1379160" y="4332960"/>
            <a:ext cx="7852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Performs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searches over structured data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(text, HTML, geo-locations, etc.)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2" name="CustomShape 26"/>
          <p:cNvSpPr/>
          <p:nvPr/>
        </p:nvSpPr>
        <p:spPr>
          <a:xfrm>
            <a:off x="596880" y="4614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23" name="CustomShape 27"/>
          <p:cNvSpPr/>
          <p:nvPr/>
        </p:nvSpPr>
        <p:spPr>
          <a:xfrm>
            <a:off x="957960" y="4651920"/>
            <a:ext cx="1652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Task Queues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24" name="CustomShape 28"/>
          <p:cNvSpPr/>
          <p:nvPr/>
        </p:nvSpPr>
        <p:spPr>
          <a:xfrm>
            <a:off x="1078200" y="4965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5" name="CustomShape 29"/>
          <p:cNvSpPr/>
          <p:nvPr/>
        </p:nvSpPr>
        <p:spPr>
          <a:xfrm>
            <a:off x="1379160" y="4996440"/>
            <a:ext cx="7871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Execute work outside of user requests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small tasks performed ‘later‘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6" name="CustomShape 30"/>
          <p:cNvSpPr/>
          <p:nvPr/>
        </p:nvSpPr>
        <p:spPr>
          <a:xfrm>
            <a:off x="8147520" y="2093760"/>
            <a:ext cx="1211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[5] Google App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27" name="CustomShape 31"/>
          <p:cNvSpPr/>
          <p:nvPr/>
        </p:nvSpPr>
        <p:spPr>
          <a:xfrm>
            <a:off x="492120" y="909360"/>
            <a:ext cx="7467840" cy="1040760"/>
          </a:xfrm>
          <a:custGeom>
            <a:avLst/>
            <a:gdLst/>
            <a:ahLst/>
            <a:rect l="l" t="t" r="r" b="b"/>
            <a:pathLst>
              <a:path w="20745" h="2892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0688" y="0"/>
                </a:lnTo>
                <a:cubicBezTo>
                  <a:pt x="20720" y="0"/>
                  <a:pt x="20744" y="19"/>
                  <a:pt x="20744" y="44"/>
                </a:cubicBezTo>
                <a:lnTo>
                  <a:pt x="20744" y="2848"/>
                </a:lnTo>
                <a:cubicBezTo>
                  <a:pt x="20744" y="2872"/>
                  <a:pt x="20720" y="2891"/>
                  <a:pt x="20688" y="2891"/>
                </a:cubicBezTo>
                <a:lnTo>
                  <a:pt x="55" y="2891"/>
                </a:lnTo>
                <a:cubicBezTo>
                  <a:pt x="24" y="2891"/>
                  <a:pt x="0" y="2872"/>
                  <a:pt x="0" y="2848"/>
                </a:cubicBezTo>
                <a:lnTo>
                  <a:pt x="0" y="44"/>
                </a:lnTo>
                <a:moveTo>
                  <a:pt x="111" y="2848"/>
                </a:moveTo>
                <a:lnTo>
                  <a:pt x="55" y="2804"/>
                </a:lnTo>
                <a:lnTo>
                  <a:pt x="20688" y="2804"/>
                </a:lnTo>
                <a:lnTo>
                  <a:pt x="20632" y="2848"/>
                </a:lnTo>
                <a:lnTo>
                  <a:pt x="20632" y="44"/>
                </a:lnTo>
                <a:lnTo>
                  <a:pt x="2068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84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28" name="CustomShape 32"/>
          <p:cNvSpPr/>
          <p:nvPr/>
        </p:nvSpPr>
        <p:spPr>
          <a:xfrm>
            <a:off x="8054280" y="2269800"/>
            <a:ext cx="1362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Engine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29" name="CustomShape 3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12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31" name="CustomShape 2"/>
          <p:cNvSpPr/>
          <p:nvPr/>
        </p:nvSpPr>
        <p:spPr>
          <a:xfrm>
            <a:off x="3199680" y="370440"/>
            <a:ext cx="3261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What means NoSQL?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32" name="CustomShape 3"/>
          <p:cNvSpPr/>
          <p:nvPr/>
        </p:nvSpPr>
        <p:spPr>
          <a:xfrm>
            <a:off x="596880" y="1945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3" name="CustomShape 4"/>
          <p:cNvSpPr/>
          <p:nvPr/>
        </p:nvSpPr>
        <p:spPr>
          <a:xfrm>
            <a:off x="957960" y="1982520"/>
            <a:ext cx="1559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Motivations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4" name="CustomShape 5"/>
          <p:cNvSpPr/>
          <p:nvPr/>
        </p:nvSpPr>
        <p:spPr>
          <a:xfrm>
            <a:off x="1078200" y="2295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35" name="CustomShape 6"/>
          <p:cNvSpPr/>
          <p:nvPr/>
        </p:nvSpPr>
        <p:spPr>
          <a:xfrm>
            <a:off x="1379160" y="2326680"/>
            <a:ext cx="4257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Simplicity of design, horizontal scaling,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36" name="CustomShape 7"/>
          <p:cNvSpPr/>
          <p:nvPr/>
        </p:nvSpPr>
        <p:spPr>
          <a:xfrm>
            <a:off x="1379160" y="2578320"/>
            <a:ext cx="359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finer control over availability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37" name="CustomShape 8"/>
          <p:cNvSpPr/>
          <p:nvPr/>
        </p:nvSpPr>
        <p:spPr>
          <a:xfrm>
            <a:off x="596880" y="2859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8" name="CustomShape 9"/>
          <p:cNvSpPr/>
          <p:nvPr/>
        </p:nvSpPr>
        <p:spPr>
          <a:xfrm>
            <a:off x="957960" y="2897640"/>
            <a:ext cx="6207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Implementation concepts’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of NoSQL Databases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9" name="CustomShape 10"/>
          <p:cNvSpPr/>
          <p:nvPr/>
        </p:nvSpPr>
        <p:spPr>
          <a:xfrm>
            <a:off x="1078200" y="32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0" name="CustomShape 11"/>
          <p:cNvSpPr/>
          <p:nvPr/>
        </p:nvSpPr>
        <p:spPr>
          <a:xfrm>
            <a:off x="1379160" y="3241800"/>
            <a:ext cx="4494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Often highly optimized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‘key–value stores’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1" name="CustomShape 12"/>
          <p:cNvSpPr/>
          <p:nvPr/>
        </p:nvSpPr>
        <p:spPr>
          <a:xfrm>
            <a:off x="1078200" y="3512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2" name="CustomShape 13"/>
          <p:cNvSpPr/>
          <p:nvPr/>
        </p:nvSpPr>
        <p:spPr>
          <a:xfrm>
            <a:off x="1379160" y="3543480"/>
            <a:ext cx="7598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Intended for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‘simple retrieval and appending operations’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(no update!)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3" name="CustomShape 14"/>
          <p:cNvSpPr/>
          <p:nvPr/>
        </p:nvSpPr>
        <p:spPr>
          <a:xfrm>
            <a:off x="1078200" y="3813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4" name="CustomShape 15"/>
          <p:cNvSpPr/>
          <p:nvPr/>
        </p:nvSpPr>
        <p:spPr>
          <a:xfrm>
            <a:off x="1379160" y="3845160"/>
            <a:ext cx="4008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Increasing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‘latency’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‘throughput’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5" name="CustomShape 16"/>
          <p:cNvSpPr/>
          <p:nvPr/>
        </p:nvSpPr>
        <p:spPr>
          <a:xfrm>
            <a:off x="596880" y="41270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46" name="CustomShape 17"/>
          <p:cNvSpPr/>
          <p:nvPr/>
        </p:nvSpPr>
        <p:spPr>
          <a:xfrm>
            <a:off x="957960" y="4164120"/>
            <a:ext cx="5078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Big Data – ‘Accumulate data over time’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47" name="CustomShape 18"/>
          <p:cNvSpPr/>
          <p:nvPr/>
        </p:nvSpPr>
        <p:spPr>
          <a:xfrm>
            <a:off x="1078200" y="4477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8" name="CustomShape 19"/>
          <p:cNvSpPr/>
          <p:nvPr/>
        </p:nvSpPr>
        <p:spPr>
          <a:xfrm>
            <a:off x="1379160" y="4508640"/>
            <a:ext cx="524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is indexed using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‘row’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‘column names’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9" name="CustomShape 20"/>
          <p:cNvSpPr/>
          <p:nvPr/>
        </p:nvSpPr>
        <p:spPr>
          <a:xfrm>
            <a:off x="6701760" y="4508640"/>
            <a:ext cx="2350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arbitrary strings)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0" name="CustomShape 21"/>
          <p:cNvSpPr/>
          <p:nvPr/>
        </p:nvSpPr>
        <p:spPr>
          <a:xfrm>
            <a:off x="1078200" y="4779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1" name="CustomShape 22"/>
          <p:cNvSpPr/>
          <p:nvPr/>
        </p:nvSpPr>
        <p:spPr>
          <a:xfrm>
            <a:off x="1379160" y="4810320"/>
            <a:ext cx="5157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are represented by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‘uninterpreted strings’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2" name="CustomShape 23"/>
          <p:cNvSpPr/>
          <p:nvPr/>
        </p:nvSpPr>
        <p:spPr>
          <a:xfrm>
            <a:off x="6614640" y="4810320"/>
            <a:ext cx="2863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(but clients often serialize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3" name="CustomShape 24"/>
          <p:cNvSpPr/>
          <p:nvPr/>
        </p:nvSpPr>
        <p:spPr>
          <a:xfrm>
            <a:off x="1379160" y="5061960"/>
            <a:ext cx="720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various forms of  structured and semi-structured data into strings)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4" name="CustomShape 25"/>
          <p:cNvSpPr/>
          <p:nvPr/>
        </p:nvSpPr>
        <p:spPr>
          <a:xfrm>
            <a:off x="133200" y="964080"/>
            <a:ext cx="9357840" cy="769680"/>
          </a:xfrm>
          <a:custGeom>
            <a:avLst/>
            <a:gdLst/>
            <a:ahLst/>
            <a:rect l="l" t="t" r="r" b="b"/>
            <a:pathLst>
              <a:path w="25995" h="2139">
                <a:moveTo>
                  <a:pt x="0" y="0"/>
                </a:moveTo>
                <a:lnTo>
                  <a:pt x="0" y="2138"/>
                </a:lnTo>
                <a:lnTo>
                  <a:pt x="25994" y="2138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5" name="CustomShape 26"/>
          <p:cNvSpPr/>
          <p:nvPr/>
        </p:nvSpPr>
        <p:spPr>
          <a:xfrm>
            <a:off x="113040" y="948240"/>
            <a:ext cx="9397440" cy="801000"/>
          </a:xfrm>
          <a:custGeom>
            <a:avLst/>
            <a:gdLst/>
            <a:ahLst/>
            <a:rect l="l" t="t" r="r" b="b"/>
            <a:pathLst>
              <a:path w="26105" h="2226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20"/>
                  <a:pt x="26104" y="44"/>
                </a:cubicBezTo>
                <a:lnTo>
                  <a:pt x="26104" y="2180"/>
                </a:lnTo>
                <a:cubicBezTo>
                  <a:pt x="26104" y="2206"/>
                  <a:pt x="26080" y="2225"/>
                  <a:pt x="26050" y="2225"/>
                </a:cubicBezTo>
                <a:lnTo>
                  <a:pt x="56" y="2225"/>
                </a:lnTo>
                <a:cubicBezTo>
                  <a:pt x="25" y="2225"/>
                  <a:pt x="0" y="2206"/>
                  <a:pt x="0" y="2180"/>
                </a:cubicBezTo>
                <a:lnTo>
                  <a:pt x="0" y="44"/>
                </a:lnTo>
                <a:moveTo>
                  <a:pt x="112" y="2180"/>
                </a:moveTo>
                <a:lnTo>
                  <a:pt x="56" y="2137"/>
                </a:lnTo>
                <a:lnTo>
                  <a:pt x="26050" y="2137"/>
                </a:lnTo>
                <a:lnTo>
                  <a:pt x="25994" y="2180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8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6" name="CustomShape 27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57" name="CustomShape 28"/>
          <p:cNvSpPr/>
          <p:nvPr/>
        </p:nvSpPr>
        <p:spPr>
          <a:xfrm>
            <a:off x="228960" y="100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58" name="CustomShape 29"/>
          <p:cNvSpPr/>
          <p:nvPr/>
        </p:nvSpPr>
        <p:spPr>
          <a:xfrm>
            <a:off x="8126280" y="1177920"/>
            <a:ext cx="331560" cy="11160"/>
          </a:xfrm>
          <a:custGeom>
            <a:avLst/>
            <a:gdLst/>
            <a:ahLst/>
            <a:rect l="l" t="t" r="r" b="b"/>
            <a:pathLst>
              <a:path w="922" h="32">
                <a:moveTo>
                  <a:pt x="0" y="0"/>
                </a:moveTo>
                <a:lnTo>
                  <a:pt x="0" y="31"/>
                </a:lnTo>
                <a:lnTo>
                  <a:pt x="921" y="31"/>
                </a:lnTo>
                <a:lnTo>
                  <a:pt x="921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9" name="CustomShape 30"/>
          <p:cNvSpPr/>
          <p:nvPr/>
        </p:nvSpPr>
        <p:spPr>
          <a:xfrm>
            <a:off x="589680" y="1032840"/>
            <a:ext cx="7934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NoSQL databases provide mechanisms for storage and retrieval of data that employs less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60" name="CustomShape 31"/>
          <p:cNvSpPr/>
          <p:nvPr/>
        </p:nvSpPr>
        <p:spPr>
          <a:xfrm>
            <a:off x="590400" y="1378800"/>
            <a:ext cx="2815200" cy="11160"/>
          </a:xfrm>
          <a:custGeom>
            <a:avLst/>
            <a:gdLst/>
            <a:ahLst/>
            <a:rect l="l" t="t" r="r" b="b"/>
            <a:pathLst>
              <a:path w="7821" h="32">
                <a:moveTo>
                  <a:pt x="0" y="31"/>
                </a:moveTo>
                <a:lnTo>
                  <a:pt x="0" y="0"/>
                </a:lnTo>
                <a:lnTo>
                  <a:pt x="7820" y="0"/>
                </a:lnTo>
                <a:lnTo>
                  <a:pt x="7820" y="31"/>
                </a:lnTo>
                <a:lnTo>
                  <a:pt x="0" y="3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1" name="CustomShape 32"/>
          <p:cNvSpPr/>
          <p:nvPr/>
        </p:nvSpPr>
        <p:spPr>
          <a:xfrm>
            <a:off x="589680" y="1233720"/>
            <a:ext cx="8819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constrained consistency models than traditional relational databases (i.e. non-relational databases)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62" name="CustomShape 33"/>
          <p:cNvSpPr/>
          <p:nvPr/>
        </p:nvSpPr>
        <p:spPr>
          <a:xfrm>
            <a:off x="228960" y="1450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63" name="CustomShape 34"/>
          <p:cNvSpPr/>
          <p:nvPr/>
        </p:nvSpPr>
        <p:spPr>
          <a:xfrm>
            <a:off x="589680" y="1474920"/>
            <a:ext cx="8715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NoSQL databases are also referred to as ‘Not only SQL’ to indicate that SQL-like queries still usable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64" name="CustomShape 35"/>
          <p:cNvSpPr/>
          <p:nvPr/>
        </p:nvSpPr>
        <p:spPr>
          <a:xfrm>
            <a:off x="3563640" y="1824840"/>
            <a:ext cx="2035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Wikipedia on ‘NoSQL’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65" name="CustomShape 36"/>
          <p:cNvSpPr/>
          <p:nvPr/>
        </p:nvSpPr>
        <p:spPr>
          <a:xfrm>
            <a:off x="7326000" y="3119760"/>
            <a:ext cx="1997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(e.g. databases optimized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66" name="" descr=""/>
          <p:cNvPicPr/>
          <p:nvPr/>
        </p:nvPicPr>
        <p:blipFill>
          <a:blip r:embed="rId1"/>
          <a:stretch/>
        </p:blipFill>
        <p:spPr>
          <a:xfrm rot="5400000">
            <a:off x="7922160" y="1147680"/>
            <a:ext cx="901080" cy="2268720"/>
          </a:xfrm>
          <a:prstGeom prst="rect">
            <a:avLst/>
          </a:prstGeom>
          <a:ln w="0">
            <a:noFill/>
          </a:ln>
        </p:spPr>
      </p:pic>
      <p:pic>
        <p:nvPicPr>
          <p:cNvPr id="467" name="" descr=""/>
          <p:cNvPicPr/>
          <p:nvPr/>
        </p:nvPicPr>
        <p:blipFill>
          <a:blip r:embed="rId2"/>
          <a:stretch/>
        </p:blipFill>
        <p:spPr>
          <a:xfrm>
            <a:off x="8272440" y="2723760"/>
            <a:ext cx="7200" cy="2520"/>
          </a:xfrm>
          <a:prstGeom prst="rect">
            <a:avLst/>
          </a:prstGeom>
          <a:ln w="0">
            <a:noFill/>
          </a:ln>
        </p:spPr>
      </p:pic>
      <p:sp>
        <p:nvSpPr>
          <p:cNvPr id="468" name="CustomShape 37"/>
          <p:cNvSpPr/>
          <p:nvPr/>
        </p:nvSpPr>
        <p:spPr>
          <a:xfrm>
            <a:off x="7459920" y="3295800"/>
            <a:ext cx="1735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for reading from data)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69" name="CustomShape 38"/>
          <p:cNvSpPr/>
          <p:nvPr/>
        </p:nvSpPr>
        <p:spPr>
          <a:xfrm>
            <a:off x="6063480" y="2282760"/>
            <a:ext cx="1030320" cy="399960"/>
          </a:xfrm>
          <a:custGeom>
            <a:avLst/>
            <a:gdLst/>
            <a:ahLst/>
            <a:rect l="l" t="t" r="r" b="b"/>
            <a:pathLst>
              <a:path w="2863" h="1112">
                <a:moveTo>
                  <a:pt x="0" y="278"/>
                </a:moveTo>
                <a:lnTo>
                  <a:pt x="2152" y="278"/>
                </a:lnTo>
                <a:lnTo>
                  <a:pt x="2152" y="0"/>
                </a:lnTo>
                <a:lnTo>
                  <a:pt x="2862" y="556"/>
                </a:lnTo>
                <a:lnTo>
                  <a:pt x="2152" y="1111"/>
                </a:lnTo>
                <a:lnTo>
                  <a:pt x="2152" y="834"/>
                </a:lnTo>
                <a:lnTo>
                  <a:pt x="0" y="834"/>
                </a:lnTo>
                <a:lnTo>
                  <a:pt x="0" y="2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70" name="CustomShape 39"/>
          <p:cNvSpPr/>
          <p:nvPr/>
        </p:nvSpPr>
        <p:spPr>
          <a:xfrm>
            <a:off x="6050520" y="2257560"/>
            <a:ext cx="1062360" cy="450360"/>
          </a:xfrm>
          <a:custGeom>
            <a:avLst/>
            <a:gdLst/>
            <a:ahLst/>
            <a:rect l="l" t="t" r="r" b="b"/>
            <a:pathLst>
              <a:path w="2952" h="1252">
                <a:moveTo>
                  <a:pt x="0" y="318"/>
                </a:moveTo>
                <a:lnTo>
                  <a:pt x="2189" y="318"/>
                </a:lnTo>
                <a:lnTo>
                  <a:pt x="2153" y="347"/>
                </a:lnTo>
                <a:lnTo>
                  <a:pt x="2153" y="0"/>
                </a:lnTo>
                <a:lnTo>
                  <a:pt x="2951" y="625"/>
                </a:lnTo>
                <a:lnTo>
                  <a:pt x="2153" y="1251"/>
                </a:lnTo>
                <a:lnTo>
                  <a:pt x="2153" y="903"/>
                </a:lnTo>
                <a:lnTo>
                  <a:pt x="2189" y="933"/>
                </a:lnTo>
                <a:lnTo>
                  <a:pt x="0" y="933"/>
                </a:lnTo>
                <a:lnTo>
                  <a:pt x="0" y="318"/>
                </a:lnTo>
                <a:moveTo>
                  <a:pt x="74" y="903"/>
                </a:moveTo>
                <a:lnTo>
                  <a:pt x="36" y="873"/>
                </a:lnTo>
                <a:lnTo>
                  <a:pt x="2227" y="873"/>
                </a:lnTo>
                <a:lnTo>
                  <a:pt x="2227" y="1181"/>
                </a:lnTo>
                <a:lnTo>
                  <a:pt x="2164" y="1160"/>
                </a:lnTo>
                <a:lnTo>
                  <a:pt x="2873" y="604"/>
                </a:lnTo>
                <a:lnTo>
                  <a:pt x="2873" y="646"/>
                </a:lnTo>
                <a:lnTo>
                  <a:pt x="2164" y="91"/>
                </a:lnTo>
                <a:lnTo>
                  <a:pt x="2227" y="70"/>
                </a:lnTo>
                <a:lnTo>
                  <a:pt x="2227" y="377"/>
                </a:lnTo>
                <a:lnTo>
                  <a:pt x="36" y="377"/>
                </a:lnTo>
                <a:lnTo>
                  <a:pt x="74" y="347"/>
                </a:lnTo>
                <a:lnTo>
                  <a:pt x="74" y="90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71" name="CustomShape 40"/>
          <p:cNvSpPr/>
          <p:nvPr/>
        </p:nvSpPr>
        <p:spPr>
          <a:xfrm>
            <a:off x="7592400" y="2865960"/>
            <a:ext cx="1222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[20] Lego Bricks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72" name="CustomShape 4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13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74" name="CustomShape 2"/>
          <p:cNvSpPr/>
          <p:nvPr/>
        </p:nvSpPr>
        <p:spPr>
          <a:xfrm>
            <a:off x="731880" y="370800"/>
            <a:ext cx="82947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Philipps Example – GAE &amp; NoSQL Cloud Datastore (1)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75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76" name="CustomShape 4"/>
          <p:cNvSpPr/>
          <p:nvPr/>
        </p:nvSpPr>
        <p:spPr>
          <a:xfrm>
            <a:off x="957960" y="1032840"/>
            <a:ext cx="1805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Business Case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77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8" name="CustomShape 6"/>
          <p:cNvSpPr/>
          <p:nvPr/>
        </p:nvSpPr>
        <p:spPr>
          <a:xfrm>
            <a:off x="1379160" y="1377360"/>
            <a:ext cx="5661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Enhance interactice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home lighting with Philipps Hue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9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0" name="CustomShape 8"/>
          <p:cNvSpPr/>
          <p:nvPr/>
        </p:nvSpPr>
        <p:spPr>
          <a:xfrm>
            <a:off x="1379160" y="1679040"/>
            <a:ext cx="4982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Control home lighting from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smartphone apps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1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2" name="CustomShape 10"/>
          <p:cNvSpPr/>
          <p:nvPr/>
        </p:nvSpPr>
        <p:spPr>
          <a:xfrm>
            <a:off x="1379160" y="1980720"/>
            <a:ext cx="6164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Revenue: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new product lines interconnected with phones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3" name="CustomShape 11"/>
          <p:cNvSpPr/>
          <p:nvPr/>
        </p:nvSpPr>
        <p:spPr>
          <a:xfrm>
            <a:off x="596880" y="22622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84" name="CustomShape 12"/>
          <p:cNvSpPr/>
          <p:nvPr/>
        </p:nvSpPr>
        <p:spPr>
          <a:xfrm>
            <a:off x="957960" y="2299680"/>
            <a:ext cx="1067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Benefits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85" name="CustomShape 13"/>
          <p:cNvSpPr/>
          <p:nvPr/>
        </p:nvSpPr>
        <p:spPr>
          <a:xfrm>
            <a:off x="1078200" y="2612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6" name="CustomShape 14"/>
          <p:cNvSpPr/>
          <p:nvPr/>
        </p:nvSpPr>
        <p:spPr>
          <a:xfrm>
            <a:off x="1379160" y="2644200"/>
            <a:ext cx="394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Frees engineers to work on product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7" name="CustomShape 15"/>
          <p:cNvSpPr/>
          <p:nvPr/>
        </p:nvSpPr>
        <p:spPr>
          <a:xfrm>
            <a:off x="1379160" y="2895840"/>
            <a:ext cx="4135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development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rather than managing IT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8" name="CustomShape 16"/>
          <p:cNvSpPr/>
          <p:nvPr/>
        </p:nvSpPr>
        <p:spPr>
          <a:xfrm>
            <a:off x="1078200" y="3166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9" name="CustomShape 17"/>
          <p:cNvSpPr/>
          <p:nvPr/>
        </p:nvSpPr>
        <p:spPr>
          <a:xfrm>
            <a:off x="1379160" y="3197160"/>
            <a:ext cx="4150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Serve 200 million transactions per day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0" name="CustomShape 18"/>
          <p:cNvSpPr/>
          <p:nvPr/>
        </p:nvSpPr>
        <p:spPr>
          <a:xfrm>
            <a:off x="596880" y="3478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91" name="CustomShape 19"/>
          <p:cNvSpPr/>
          <p:nvPr/>
        </p:nvSpPr>
        <p:spPr>
          <a:xfrm>
            <a:off x="957960" y="3516120"/>
            <a:ext cx="1262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92" name="CustomShape 20"/>
          <p:cNvSpPr/>
          <p:nvPr/>
        </p:nvSpPr>
        <p:spPr>
          <a:xfrm>
            <a:off x="1078200" y="3829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3" name="CustomShape 21"/>
          <p:cNvSpPr/>
          <p:nvPr/>
        </p:nvSpPr>
        <p:spPr>
          <a:xfrm>
            <a:off x="1379160" y="3861000"/>
            <a:ext cx="4050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Google Cloud Platform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with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GAE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4" name="CustomShape 22"/>
          <p:cNvSpPr/>
          <p:nvPr/>
        </p:nvSpPr>
        <p:spPr>
          <a:xfrm>
            <a:off x="1379160" y="4112280"/>
            <a:ext cx="458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NoSQL-based Google Cloud Datastore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5" name="CustomShape 23"/>
          <p:cNvSpPr/>
          <p:nvPr/>
        </p:nvSpPr>
        <p:spPr>
          <a:xfrm>
            <a:off x="608400" y="537012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96" name="CustomShape 24"/>
          <p:cNvSpPr/>
          <p:nvPr/>
        </p:nvSpPr>
        <p:spPr>
          <a:xfrm>
            <a:off x="208440" y="4503240"/>
            <a:ext cx="9246960" cy="749520"/>
          </a:xfrm>
          <a:custGeom>
            <a:avLst/>
            <a:gdLst/>
            <a:ahLst/>
            <a:rect l="l" t="t" r="r" b="b"/>
            <a:pathLst>
              <a:path w="25687" h="2083">
                <a:moveTo>
                  <a:pt x="0" y="0"/>
                </a:moveTo>
                <a:lnTo>
                  <a:pt x="0" y="2082"/>
                </a:lnTo>
                <a:lnTo>
                  <a:pt x="25686" y="2082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7" name="CustomShape 25"/>
          <p:cNvSpPr/>
          <p:nvPr/>
        </p:nvSpPr>
        <p:spPr>
          <a:xfrm>
            <a:off x="188640" y="4487760"/>
            <a:ext cx="9286920" cy="780840"/>
          </a:xfrm>
          <a:custGeom>
            <a:avLst/>
            <a:gdLst/>
            <a:ahLst/>
            <a:rect l="l" t="t" r="r" b="b"/>
            <a:pathLst>
              <a:path w="25798" h="2170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0"/>
                  <a:pt x="25797" y="44"/>
                </a:cubicBezTo>
                <a:lnTo>
                  <a:pt x="25797" y="2125"/>
                </a:lnTo>
                <a:cubicBezTo>
                  <a:pt x="25797" y="2150"/>
                  <a:pt x="25773" y="2169"/>
                  <a:pt x="25741" y="2169"/>
                </a:cubicBezTo>
                <a:lnTo>
                  <a:pt x="56" y="2169"/>
                </a:lnTo>
                <a:cubicBezTo>
                  <a:pt x="25" y="2169"/>
                  <a:pt x="0" y="2150"/>
                  <a:pt x="0" y="2125"/>
                </a:cubicBezTo>
                <a:lnTo>
                  <a:pt x="0" y="44"/>
                </a:lnTo>
                <a:moveTo>
                  <a:pt x="112" y="2125"/>
                </a:moveTo>
                <a:lnTo>
                  <a:pt x="56" y="2082"/>
                </a:lnTo>
                <a:lnTo>
                  <a:pt x="25741" y="2082"/>
                </a:lnTo>
                <a:lnTo>
                  <a:pt x="25686" y="2125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2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8" name="CustomShape 26"/>
          <p:cNvSpPr/>
          <p:nvPr/>
        </p:nvSpPr>
        <p:spPr>
          <a:xfrm>
            <a:off x="7800120" y="2260440"/>
            <a:ext cx="1755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Philipps Case Study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99" name="CustomShape 27"/>
          <p:cNvSpPr/>
          <p:nvPr/>
        </p:nvSpPr>
        <p:spPr>
          <a:xfrm>
            <a:off x="305280" y="4547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00" name="CustomShape 28"/>
          <p:cNvSpPr/>
          <p:nvPr/>
        </p:nvSpPr>
        <p:spPr>
          <a:xfrm>
            <a:off x="666000" y="4572360"/>
            <a:ext cx="7722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Philipps connects light bulbs to the Internet and offers interactive app by using the GAE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01" name="CustomShape 29"/>
          <p:cNvSpPr/>
          <p:nvPr/>
        </p:nvSpPr>
        <p:spPr>
          <a:xfrm>
            <a:off x="305280" y="4789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02" name="CustomShape 30"/>
          <p:cNvSpPr/>
          <p:nvPr/>
        </p:nvSpPr>
        <p:spPr>
          <a:xfrm>
            <a:off x="666000" y="4813920"/>
            <a:ext cx="8557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GAE provides a powerful backend PAAS solution that let Philipps apps securely access, monitor, 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503" name="" descr=""/>
          <p:cNvPicPr/>
          <p:nvPr/>
        </p:nvPicPr>
        <p:blipFill>
          <a:blip r:embed="rId1"/>
          <a:stretch/>
        </p:blipFill>
        <p:spPr>
          <a:xfrm>
            <a:off x="7901280" y="948600"/>
            <a:ext cx="1216080" cy="1186200"/>
          </a:xfrm>
          <a:prstGeom prst="rect">
            <a:avLst/>
          </a:prstGeom>
          <a:ln w="0">
            <a:noFill/>
          </a:ln>
        </p:spPr>
      </p:pic>
      <p:pic>
        <p:nvPicPr>
          <p:cNvPr id="504" name="" descr=""/>
          <p:cNvPicPr/>
          <p:nvPr/>
        </p:nvPicPr>
        <p:blipFill>
          <a:blip r:embed="rId2"/>
          <a:stretch/>
        </p:blipFill>
        <p:spPr>
          <a:xfrm>
            <a:off x="6104520" y="2608200"/>
            <a:ext cx="3346200" cy="1747800"/>
          </a:xfrm>
          <a:prstGeom prst="rect">
            <a:avLst/>
          </a:prstGeom>
          <a:ln w="0">
            <a:noFill/>
          </a:ln>
        </p:spPr>
      </p:pic>
      <p:sp>
        <p:nvSpPr>
          <p:cNvPr id="505" name="CustomShape 31"/>
          <p:cNvSpPr/>
          <p:nvPr/>
        </p:nvSpPr>
        <p:spPr>
          <a:xfrm>
            <a:off x="666000" y="5014800"/>
            <a:ext cx="8535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interact through the Internet connected Philipps Hue Bridge with the home lightning system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06" name="CustomShape 32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14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08" name="CustomShape 2"/>
          <p:cNvSpPr/>
          <p:nvPr/>
        </p:nvSpPr>
        <p:spPr>
          <a:xfrm>
            <a:off x="731880" y="370800"/>
            <a:ext cx="82947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Philipps Example – GAE &amp; NoSQL Cloud Datastore (2)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09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10" name="CustomShape 4"/>
          <p:cNvSpPr/>
          <p:nvPr/>
        </p:nvSpPr>
        <p:spPr>
          <a:xfrm>
            <a:off x="957960" y="1032840"/>
            <a:ext cx="1805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Business Case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11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2" name="CustomShape 6"/>
          <p:cNvSpPr/>
          <p:nvPr/>
        </p:nvSpPr>
        <p:spPr>
          <a:xfrm>
            <a:off x="1379160" y="1377360"/>
            <a:ext cx="5661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Enhance interactice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home lighting with Philipps Hue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3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4" name="CustomShape 8"/>
          <p:cNvSpPr/>
          <p:nvPr/>
        </p:nvSpPr>
        <p:spPr>
          <a:xfrm>
            <a:off x="1379160" y="1679040"/>
            <a:ext cx="4982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Control home lighting from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smartphone apps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5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6" name="CustomShape 10"/>
          <p:cNvSpPr/>
          <p:nvPr/>
        </p:nvSpPr>
        <p:spPr>
          <a:xfrm>
            <a:off x="1379160" y="1980720"/>
            <a:ext cx="6164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Revenue: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new product lines interconnected with phones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17" name="CustomShape 11"/>
          <p:cNvSpPr/>
          <p:nvPr/>
        </p:nvSpPr>
        <p:spPr>
          <a:xfrm>
            <a:off x="596880" y="22622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18" name="CustomShape 12"/>
          <p:cNvSpPr/>
          <p:nvPr/>
        </p:nvSpPr>
        <p:spPr>
          <a:xfrm>
            <a:off x="957960" y="2299680"/>
            <a:ext cx="2528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Facts &amp; Statements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19" name="CustomShape 13"/>
          <p:cNvSpPr/>
          <p:nvPr/>
        </p:nvSpPr>
        <p:spPr>
          <a:xfrm>
            <a:off x="608400" y="537012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520" name="" descr=""/>
          <p:cNvPicPr/>
          <p:nvPr/>
        </p:nvPicPr>
        <p:blipFill>
          <a:blip r:embed="rId1"/>
          <a:stretch/>
        </p:blipFill>
        <p:spPr>
          <a:xfrm>
            <a:off x="7901280" y="948600"/>
            <a:ext cx="1216080" cy="1186200"/>
          </a:xfrm>
          <a:prstGeom prst="rect">
            <a:avLst/>
          </a:prstGeom>
          <a:ln w="0">
            <a:noFill/>
          </a:ln>
        </p:spPr>
      </p:pic>
      <p:pic>
        <p:nvPicPr>
          <p:cNvPr id="521" name="" descr=""/>
          <p:cNvPicPr/>
          <p:nvPr/>
        </p:nvPicPr>
        <p:blipFill>
          <a:blip r:embed="rId2"/>
          <a:stretch/>
        </p:blipFill>
        <p:spPr>
          <a:xfrm>
            <a:off x="6104520" y="2608200"/>
            <a:ext cx="3346200" cy="1747800"/>
          </a:xfrm>
          <a:prstGeom prst="rect">
            <a:avLst/>
          </a:prstGeom>
          <a:ln w="0">
            <a:noFill/>
          </a:ln>
        </p:spPr>
      </p:pic>
      <p:pic>
        <p:nvPicPr>
          <p:cNvPr id="522" name="" descr=""/>
          <p:cNvPicPr/>
          <p:nvPr/>
        </p:nvPicPr>
        <p:blipFill>
          <a:blip r:embed="rId3"/>
          <a:stretch/>
        </p:blipFill>
        <p:spPr>
          <a:xfrm>
            <a:off x="990000" y="4333320"/>
            <a:ext cx="4475880" cy="908280"/>
          </a:xfrm>
          <a:prstGeom prst="rect">
            <a:avLst/>
          </a:prstGeom>
          <a:ln w="0">
            <a:noFill/>
          </a:ln>
        </p:spPr>
      </p:pic>
      <p:pic>
        <p:nvPicPr>
          <p:cNvPr id="523" name="" descr=""/>
          <p:cNvPicPr/>
          <p:nvPr/>
        </p:nvPicPr>
        <p:blipFill>
          <a:blip r:embed="rId4"/>
          <a:stretch/>
        </p:blipFill>
        <p:spPr>
          <a:xfrm>
            <a:off x="885600" y="2608200"/>
            <a:ext cx="5153040" cy="1734480"/>
          </a:xfrm>
          <a:prstGeom prst="rect">
            <a:avLst/>
          </a:prstGeom>
          <a:ln w="0">
            <a:noFill/>
          </a:ln>
        </p:spPr>
      </p:pic>
      <p:sp>
        <p:nvSpPr>
          <p:cNvPr id="524" name="CustomShape 14"/>
          <p:cNvSpPr/>
          <p:nvPr/>
        </p:nvSpPr>
        <p:spPr>
          <a:xfrm>
            <a:off x="5665680" y="4392360"/>
            <a:ext cx="3789720" cy="860400"/>
          </a:xfrm>
          <a:custGeom>
            <a:avLst/>
            <a:gdLst/>
            <a:ahLst/>
            <a:rect l="l" t="t" r="r" b="b"/>
            <a:pathLst>
              <a:path w="10528" h="2391">
                <a:moveTo>
                  <a:pt x="0" y="0"/>
                </a:moveTo>
                <a:lnTo>
                  <a:pt x="0" y="2390"/>
                </a:lnTo>
                <a:lnTo>
                  <a:pt x="10527" y="2390"/>
                </a:lnTo>
                <a:lnTo>
                  <a:pt x="1052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5" name="CustomShape 15"/>
          <p:cNvSpPr/>
          <p:nvPr/>
        </p:nvSpPr>
        <p:spPr>
          <a:xfrm>
            <a:off x="5645520" y="4376520"/>
            <a:ext cx="3830040" cy="891720"/>
          </a:xfrm>
          <a:custGeom>
            <a:avLst/>
            <a:gdLst/>
            <a:ahLst/>
            <a:rect l="l" t="t" r="r" b="b"/>
            <a:pathLst>
              <a:path w="10640" h="2478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10583" y="0"/>
                </a:lnTo>
                <a:cubicBezTo>
                  <a:pt x="10615" y="0"/>
                  <a:pt x="10639" y="21"/>
                  <a:pt x="10639" y="44"/>
                </a:cubicBezTo>
                <a:lnTo>
                  <a:pt x="10639" y="2434"/>
                </a:lnTo>
                <a:cubicBezTo>
                  <a:pt x="10639" y="2458"/>
                  <a:pt x="10615" y="2477"/>
                  <a:pt x="10583" y="2477"/>
                </a:cubicBezTo>
                <a:lnTo>
                  <a:pt x="56" y="2477"/>
                </a:lnTo>
                <a:cubicBezTo>
                  <a:pt x="25" y="2477"/>
                  <a:pt x="0" y="2458"/>
                  <a:pt x="0" y="2434"/>
                </a:cubicBezTo>
                <a:lnTo>
                  <a:pt x="0" y="44"/>
                </a:lnTo>
                <a:moveTo>
                  <a:pt x="112" y="2434"/>
                </a:moveTo>
                <a:lnTo>
                  <a:pt x="56" y="2390"/>
                </a:lnTo>
                <a:lnTo>
                  <a:pt x="10583" y="2390"/>
                </a:lnTo>
                <a:lnTo>
                  <a:pt x="10527" y="2434"/>
                </a:lnTo>
                <a:lnTo>
                  <a:pt x="10527" y="44"/>
                </a:lnTo>
                <a:lnTo>
                  <a:pt x="1058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4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6" name="CustomShape 16"/>
          <p:cNvSpPr/>
          <p:nvPr/>
        </p:nvSpPr>
        <p:spPr>
          <a:xfrm>
            <a:off x="7800120" y="2260440"/>
            <a:ext cx="1755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Philipps Case Study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27" name="CustomShape 17"/>
          <p:cNvSpPr/>
          <p:nvPr/>
        </p:nvSpPr>
        <p:spPr>
          <a:xfrm>
            <a:off x="5762160" y="4437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28" name="CustomShape 18"/>
          <p:cNvSpPr/>
          <p:nvPr/>
        </p:nvSpPr>
        <p:spPr>
          <a:xfrm>
            <a:off x="6122880" y="4462200"/>
            <a:ext cx="3118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Benefits for Philipps &amp; other Cloud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29" name="CustomShape 19"/>
          <p:cNvSpPr/>
          <p:nvPr/>
        </p:nvSpPr>
        <p:spPr>
          <a:xfrm>
            <a:off x="6122880" y="4663080"/>
            <a:ext cx="2969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PAAS users is to free engineers to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30" name="CustomShape 20"/>
          <p:cNvSpPr/>
          <p:nvPr/>
        </p:nvSpPr>
        <p:spPr>
          <a:xfrm>
            <a:off x="6122880" y="4863960"/>
            <a:ext cx="2703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work on product development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31" name="CustomShape 21"/>
          <p:cNvSpPr/>
          <p:nvPr/>
        </p:nvSpPr>
        <p:spPr>
          <a:xfrm>
            <a:off x="6122880" y="5065200"/>
            <a:ext cx="3195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rather than managing infrastructure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32" name="CustomShape 22"/>
          <p:cNvSpPr/>
          <p:nvPr/>
        </p:nvSpPr>
        <p:spPr>
          <a:xfrm>
            <a:off x="1174320" y="3302280"/>
            <a:ext cx="2919600" cy="274320"/>
          </a:xfrm>
          <a:custGeom>
            <a:avLst/>
            <a:gdLst/>
            <a:ahLst/>
            <a:rect l="l" t="t" r="r" b="b"/>
            <a:pathLst>
              <a:path w="8111" h="763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8055" y="0"/>
                </a:lnTo>
                <a:cubicBezTo>
                  <a:pt x="8085" y="0"/>
                  <a:pt x="8110" y="21"/>
                  <a:pt x="8110" y="44"/>
                </a:cubicBezTo>
                <a:lnTo>
                  <a:pt x="8110" y="718"/>
                </a:lnTo>
                <a:cubicBezTo>
                  <a:pt x="8110" y="743"/>
                  <a:pt x="8085" y="762"/>
                  <a:pt x="8055" y="762"/>
                </a:cubicBezTo>
                <a:lnTo>
                  <a:pt x="56" y="762"/>
                </a:lnTo>
                <a:cubicBezTo>
                  <a:pt x="24" y="762"/>
                  <a:pt x="0" y="743"/>
                  <a:pt x="0" y="718"/>
                </a:cubicBezTo>
                <a:lnTo>
                  <a:pt x="0" y="44"/>
                </a:lnTo>
                <a:moveTo>
                  <a:pt x="112" y="718"/>
                </a:moveTo>
                <a:lnTo>
                  <a:pt x="56" y="675"/>
                </a:lnTo>
                <a:lnTo>
                  <a:pt x="8055" y="675"/>
                </a:lnTo>
                <a:lnTo>
                  <a:pt x="7999" y="718"/>
                </a:lnTo>
                <a:lnTo>
                  <a:pt x="7999" y="44"/>
                </a:lnTo>
                <a:lnTo>
                  <a:pt x="805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1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3" name="CustomShape 23"/>
          <p:cNvSpPr/>
          <p:nvPr/>
        </p:nvSpPr>
        <p:spPr>
          <a:xfrm>
            <a:off x="1022760" y="4392720"/>
            <a:ext cx="2919600" cy="274320"/>
          </a:xfrm>
          <a:custGeom>
            <a:avLst/>
            <a:gdLst/>
            <a:ahLst/>
            <a:rect l="l" t="t" r="r" b="b"/>
            <a:pathLst>
              <a:path w="8111" h="76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8055" y="0"/>
                </a:lnTo>
                <a:cubicBezTo>
                  <a:pt x="8085" y="0"/>
                  <a:pt x="8110" y="19"/>
                  <a:pt x="8110" y="44"/>
                </a:cubicBezTo>
                <a:lnTo>
                  <a:pt x="8110" y="718"/>
                </a:lnTo>
                <a:cubicBezTo>
                  <a:pt x="8110" y="742"/>
                  <a:pt x="8085" y="762"/>
                  <a:pt x="8055" y="762"/>
                </a:cubicBezTo>
                <a:lnTo>
                  <a:pt x="56" y="762"/>
                </a:lnTo>
                <a:cubicBezTo>
                  <a:pt x="24" y="762"/>
                  <a:pt x="0" y="742"/>
                  <a:pt x="0" y="718"/>
                </a:cubicBezTo>
                <a:lnTo>
                  <a:pt x="0" y="44"/>
                </a:lnTo>
                <a:moveTo>
                  <a:pt x="112" y="718"/>
                </a:moveTo>
                <a:lnTo>
                  <a:pt x="56" y="675"/>
                </a:lnTo>
                <a:lnTo>
                  <a:pt x="8055" y="675"/>
                </a:lnTo>
                <a:lnTo>
                  <a:pt x="7999" y="718"/>
                </a:lnTo>
                <a:lnTo>
                  <a:pt x="7999" y="44"/>
                </a:lnTo>
                <a:lnTo>
                  <a:pt x="805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1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4" name="CustomShape 24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15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36" name="CustomShape 2"/>
          <p:cNvSpPr/>
          <p:nvPr/>
        </p:nvSpPr>
        <p:spPr>
          <a:xfrm>
            <a:off x="1524240" y="370440"/>
            <a:ext cx="6618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GAE – Using NoSQL-based Cloud Datastore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3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38" name="CustomShape 4"/>
          <p:cNvSpPr/>
          <p:nvPr/>
        </p:nvSpPr>
        <p:spPr>
          <a:xfrm>
            <a:off x="957960" y="1032120"/>
            <a:ext cx="2082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NoSQL Features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39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0" name="CustomShape 6"/>
          <p:cNvSpPr/>
          <p:nvPr/>
        </p:nvSpPr>
        <p:spPr>
          <a:xfrm>
            <a:off x="1379160" y="1376640"/>
            <a:ext cx="775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Built for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automatic scaling and high performance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(including replication)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1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2" name="CustomShape 8"/>
          <p:cNvSpPr/>
          <p:nvPr/>
        </p:nvSpPr>
        <p:spPr>
          <a:xfrm>
            <a:off x="1379160" y="1678320"/>
            <a:ext cx="7040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Easier application development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(e.g. no database schema means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3" name="CustomShape 9"/>
          <p:cNvSpPr/>
          <p:nvPr/>
        </p:nvSpPr>
        <p:spPr>
          <a:xfrm>
            <a:off x="1379160" y="1929600"/>
            <a:ext cx="7797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changes to the underlying data structure possible as application evolve)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4" name="CustomShape 10"/>
          <p:cNvSpPr/>
          <p:nvPr/>
        </p:nvSpPr>
        <p:spPr>
          <a:xfrm>
            <a:off x="1078200" y="2199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5" name="CustomShape 11"/>
          <p:cNvSpPr/>
          <p:nvPr/>
        </p:nvSpPr>
        <p:spPr>
          <a:xfrm>
            <a:off x="1379160" y="2231280"/>
            <a:ext cx="7284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Interface similar like SQL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traditional databases (API with REST calls)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6" name="CustomShape 12"/>
          <p:cNvSpPr/>
          <p:nvPr/>
        </p:nvSpPr>
        <p:spPr>
          <a:xfrm>
            <a:off x="1078200" y="2501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7" name="CustomShape 13"/>
          <p:cNvSpPr/>
          <p:nvPr/>
        </p:nvSpPr>
        <p:spPr>
          <a:xfrm>
            <a:off x="1379160" y="2532960"/>
            <a:ext cx="7104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Different way how relationships are described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(compared to SQL)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8" name="CustomShape 14"/>
          <p:cNvSpPr/>
          <p:nvPr/>
        </p:nvSpPr>
        <p:spPr>
          <a:xfrm>
            <a:off x="1078200" y="2803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49" name="CustomShape 15"/>
          <p:cNvSpPr/>
          <p:nvPr/>
        </p:nvSpPr>
        <p:spPr>
          <a:xfrm>
            <a:off x="1379160" y="2834640"/>
            <a:ext cx="8163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Offers powerful query engine with search for data across properties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(+sort)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0" name="CustomShape 16"/>
          <p:cNvSpPr/>
          <p:nvPr/>
        </p:nvSpPr>
        <p:spPr>
          <a:xfrm>
            <a:off x="596880" y="3116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51" name="CustomShape 17"/>
          <p:cNvSpPr/>
          <p:nvPr/>
        </p:nvSpPr>
        <p:spPr>
          <a:xfrm>
            <a:off x="957960" y="3153600"/>
            <a:ext cx="3718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Philipps application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552" name="CustomShape 18"/>
          <p:cNvSpPr/>
          <p:nvPr/>
        </p:nvSpPr>
        <p:spPr>
          <a:xfrm>
            <a:off x="1078200" y="3467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3" name="CustomShape 19"/>
          <p:cNvSpPr/>
          <p:nvPr/>
        </p:nvSpPr>
        <p:spPr>
          <a:xfrm>
            <a:off x="1379160" y="3498480"/>
            <a:ext cx="3477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store data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like which light is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4" name="CustomShape 20"/>
          <p:cNvSpPr/>
          <p:nvPr/>
        </p:nvSpPr>
        <p:spPr>
          <a:xfrm>
            <a:off x="1379160" y="3749400"/>
            <a:ext cx="3298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on/off in which room of which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5" name="CustomShape 21"/>
          <p:cNvSpPr/>
          <p:nvPr/>
        </p:nvSpPr>
        <p:spPr>
          <a:xfrm>
            <a:off x="1379160" y="4001040"/>
            <a:ext cx="2934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building in which country…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6" name="CustomShape 22"/>
          <p:cNvSpPr/>
          <p:nvPr/>
        </p:nvSpPr>
        <p:spPr>
          <a:xfrm>
            <a:off x="1078200" y="4271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7" name="CustomShape 23"/>
          <p:cNvSpPr/>
          <p:nvPr/>
        </p:nvSpPr>
        <p:spPr>
          <a:xfrm>
            <a:off x="1379160" y="4302720"/>
            <a:ext cx="3521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flexible data structure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lamp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8" name="CustomShape 24"/>
          <p:cNvSpPr/>
          <p:nvPr/>
        </p:nvSpPr>
        <p:spPr>
          <a:xfrm>
            <a:off x="1379160" y="4554000"/>
            <a:ext cx="3556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moved from room A into room B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59" name="CustomShape 25"/>
          <p:cNvSpPr/>
          <p:nvPr/>
        </p:nvSpPr>
        <p:spPr>
          <a:xfrm>
            <a:off x="1078200" y="4824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0" name="CustomShape 26"/>
          <p:cNvSpPr/>
          <p:nvPr/>
        </p:nvSpPr>
        <p:spPr>
          <a:xfrm>
            <a:off x="1379160" y="4855680"/>
            <a:ext cx="3203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scaling the solution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while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1" name="CustomShape 27"/>
          <p:cNvSpPr/>
          <p:nvPr/>
        </p:nvSpPr>
        <p:spPr>
          <a:xfrm>
            <a:off x="1379160" y="5106960"/>
            <a:ext cx="3269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growing with number of users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562" name="" descr=""/>
          <p:cNvPicPr/>
          <p:nvPr/>
        </p:nvPicPr>
        <p:blipFill>
          <a:blip r:embed="rId1"/>
          <a:stretch/>
        </p:blipFill>
        <p:spPr>
          <a:xfrm>
            <a:off x="5211360" y="3861360"/>
            <a:ext cx="4184280" cy="1204560"/>
          </a:xfrm>
          <a:prstGeom prst="rect">
            <a:avLst/>
          </a:prstGeom>
          <a:ln w="0">
            <a:noFill/>
          </a:ln>
        </p:spPr>
      </p:pic>
      <p:sp>
        <p:nvSpPr>
          <p:cNvPr id="563" name="CustomShape 28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564" name="" descr=""/>
          <p:cNvPicPr/>
          <p:nvPr/>
        </p:nvPicPr>
        <p:blipFill>
          <a:blip r:embed="rId2"/>
          <a:stretch/>
        </p:blipFill>
        <p:spPr>
          <a:xfrm rot="5400000">
            <a:off x="5481720" y="2849760"/>
            <a:ext cx="666720" cy="1226520"/>
          </a:xfrm>
          <a:prstGeom prst="rect">
            <a:avLst/>
          </a:prstGeom>
          <a:ln w="0">
            <a:noFill/>
          </a:ln>
        </p:spPr>
      </p:pic>
      <p:pic>
        <p:nvPicPr>
          <p:cNvPr id="565" name="" descr=""/>
          <p:cNvPicPr/>
          <p:nvPr/>
        </p:nvPicPr>
        <p:blipFill>
          <a:blip r:embed="rId3"/>
          <a:stretch/>
        </p:blipFill>
        <p:spPr>
          <a:xfrm rot="5400000">
            <a:off x="7048800" y="2662200"/>
            <a:ext cx="615240" cy="1543320"/>
          </a:xfrm>
          <a:prstGeom prst="rect">
            <a:avLst/>
          </a:prstGeom>
          <a:ln w="0">
            <a:noFill/>
          </a:ln>
        </p:spPr>
      </p:pic>
      <p:pic>
        <p:nvPicPr>
          <p:cNvPr id="566" name="" descr=""/>
          <p:cNvPicPr/>
          <p:nvPr/>
        </p:nvPicPr>
        <p:blipFill>
          <a:blip r:embed="rId4"/>
          <a:stretch/>
        </p:blipFill>
        <p:spPr>
          <a:xfrm>
            <a:off x="7293600" y="3732480"/>
            <a:ext cx="3600" cy="2520"/>
          </a:xfrm>
          <a:prstGeom prst="rect">
            <a:avLst/>
          </a:prstGeom>
          <a:ln w="0">
            <a:noFill/>
          </a:ln>
        </p:spPr>
      </p:pic>
      <p:sp>
        <p:nvSpPr>
          <p:cNvPr id="567" name="CustomShape 29"/>
          <p:cNvSpPr/>
          <p:nvPr/>
        </p:nvSpPr>
        <p:spPr>
          <a:xfrm>
            <a:off x="5286240" y="5196960"/>
            <a:ext cx="2120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[7] Google Cloud Datastore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68" name="CustomShape 30"/>
          <p:cNvSpPr/>
          <p:nvPr/>
        </p:nvSpPr>
        <p:spPr>
          <a:xfrm>
            <a:off x="8308440" y="3335400"/>
            <a:ext cx="1222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[20] Lego Bricks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69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16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1" name="CustomShape 2"/>
          <p:cNvSpPr/>
          <p:nvPr/>
        </p:nvSpPr>
        <p:spPr>
          <a:xfrm>
            <a:off x="1294200" y="370800"/>
            <a:ext cx="7061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Cloud – Cloud Computing – Databases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72" name="CustomShape 3"/>
          <p:cNvSpPr/>
          <p:nvPr/>
        </p:nvSpPr>
        <p:spPr>
          <a:xfrm>
            <a:off x="208440" y="4433040"/>
            <a:ext cx="9246960" cy="460440"/>
          </a:xfrm>
          <a:custGeom>
            <a:avLst/>
            <a:gdLst/>
            <a:ahLst/>
            <a:rect l="l" t="t" r="r" b="b"/>
            <a:pathLst>
              <a:path w="25687" h="1280">
                <a:moveTo>
                  <a:pt x="0" y="0"/>
                </a:moveTo>
                <a:lnTo>
                  <a:pt x="0" y="1279"/>
                </a:lnTo>
                <a:lnTo>
                  <a:pt x="25686" y="1279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3" name="CustomShape 4"/>
          <p:cNvSpPr/>
          <p:nvPr/>
        </p:nvSpPr>
        <p:spPr>
          <a:xfrm>
            <a:off x="188640" y="4417200"/>
            <a:ext cx="9286920" cy="491760"/>
          </a:xfrm>
          <a:custGeom>
            <a:avLst/>
            <a:gdLst/>
            <a:ahLst/>
            <a:rect l="l" t="t" r="r" b="b"/>
            <a:pathLst>
              <a:path w="25798" h="1367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1"/>
                  <a:pt x="25797" y="44"/>
                </a:cubicBezTo>
                <a:lnTo>
                  <a:pt x="25797" y="1323"/>
                </a:lnTo>
                <a:cubicBezTo>
                  <a:pt x="25797" y="1347"/>
                  <a:pt x="25773" y="1366"/>
                  <a:pt x="25741" y="1366"/>
                </a:cubicBezTo>
                <a:lnTo>
                  <a:pt x="56" y="1366"/>
                </a:lnTo>
                <a:cubicBezTo>
                  <a:pt x="25" y="1366"/>
                  <a:pt x="0" y="1347"/>
                  <a:pt x="0" y="1323"/>
                </a:cubicBezTo>
                <a:lnTo>
                  <a:pt x="0" y="44"/>
                </a:lnTo>
                <a:moveTo>
                  <a:pt x="112" y="1323"/>
                </a:moveTo>
                <a:lnTo>
                  <a:pt x="56" y="1278"/>
                </a:lnTo>
                <a:lnTo>
                  <a:pt x="25741" y="1278"/>
                </a:lnTo>
                <a:lnTo>
                  <a:pt x="25686" y="1323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2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74" name="CustomShape 5"/>
          <p:cNvSpPr/>
          <p:nvPr/>
        </p:nvSpPr>
        <p:spPr>
          <a:xfrm>
            <a:off x="608400" y="537012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75" name="CustomShape 6"/>
          <p:cNvSpPr/>
          <p:nvPr/>
        </p:nvSpPr>
        <p:spPr>
          <a:xfrm>
            <a:off x="305280" y="4477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76" name="CustomShape 7"/>
          <p:cNvSpPr/>
          <p:nvPr/>
        </p:nvSpPr>
        <p:spPr>
          <a:xfrm>
            <a:off x="666000" y="4502880"/>
            <a:ext cx="8318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GAE services re-use other existing services of the Google Cloud Platform through well defined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77" name="CustomShape 8"/>
          <p:cNvSpPr/>
          <p:nvPr/>
        </p:nvSpPr>
        <p:spPr>
          <a:xfrm>
            <a:off x="7266960" y="829800"/>
            <a:ext cx="2151360" cy="117720"/>
          </a:xfrm>
          <a:custGeom>
            <a:avLst/>
            <a:gdLst/>
            <a:ahLst/>
            <a:rect l="l" t="t" r="r" b="b"/>
            <a:pathLst>
              <a:path w="5977" h="328">
                <a:moveTo>
                  <a:pt x="0" y="0"/>
                </a:moveTo>
                <a:lnTo>
                  <a:pt x="0" y="327"/>
                </a:lnTo>
                <a:lnTo>
                  <a:pt x="5976" y="327"/>
                </a:lnTo>
                <a:lnTo>
                  <a:pt x="59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78" name="" descr=""/>
          <p:cNvPicPr/>
          <p:nvPr/>
        </p:nvPicPr>
        <p:blipFill>
          <a:blip r:embed="rId1"/>
          <a:stretch/>
        </p:blipFill>
        <p:spPr>
          <a:xfrm>
            <a:off x="7266960" y="829800"/>
            <a:ext cx="2151000" cy="117360"/>
          </a:xfrm>
          <a:prstGeom prst="rect">
            <a:avLst/>
          </a:prstGeom>
          <a:ln w="0">
            <a:noFill/>
          </a:ln>
        </p:spPr>
      </p:pic>
      <p:sp>
        <p:nvSpPr>
          <p:cNvPr id="579" name="CustomShape 9"/>
          <p:cNvSpPr/>
          <p:nvPr/>
        </p:nvSpPr>
        <p:spPr>
          <a:xfrm>
            <a:off x="7266960" y="948240"/>
            <a:ext cx="2151360" cy="117720"/>
          </a:xfrm>
          <a:custGeom>
            <a:avLst/>
            <a:gdLst/>
            <a:ahLst/>
            <a:rect l="l" t="t" r="r" b="b"/>
            <a:pathLst>
              <a:path w="5977" h="328">
                <a:moveTo>
                  <a:pt x="0" y="0"/>
                </a:moveTo>
                <a:lnTo>
                  <a:pt x="0" y="327"/>
                </a:lnTo>
                <a:lnTo>
                  <a:pt x="5976" y="327"/>
                </a:lnTo>
                <a:lnTo>
                  <a:pt x="59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80" name="" descr=""/>
          <p:cNvPicPr/>
          <p:nvPr/>
        </p:nvPicPr>
        <p:blipFill>
          <a:blip r:embed="rId2"/>
          <a:stretch/>
        </p:blipFill>
        <p:spPr>
          <a:xfrm>
            <a:off x="7266960" y="948240"/>
            <a:ext cx="2151000" cy="117360"/>
          </a:xfrm>
          <a:prstGeom prst="rect">
            <a:avLst/>
          </a:prstGeom>
          <a:ln w="0">
            <a:noFill/>
          </a:ln>
        </p:spPr>
      </p:pic>
      <p:pic>
        <p:nvPicPr>
          <p:cNvPr id="581" name="" descr=""/>
          <p:cNvPicPr/>
          <p:nvPr/>
        </p:nvPicPr>
        <p:blipFill>
          <a:blip r:embed="rId3"/>
          <a:stretch/>
        </p:blipFill>
        <p:spPr>
          <a:xfrm>
            <a:off x="7266960" y="1066320"/>
            <a:ext cx="2153160" cy="117360"/>
          </a:xfrm>
          <a:prstGeom prst="rect">
            <a:avLst/>
          </a:prstGeom>
          <a:ln w="0">
            <a:noFill/>
          </a:ln>
        </p:spPr>
      </p:pic>
      <p:pic>
        <p:nvPicPr>
          <p:cNvPr id="582" name="" descr=""/>
          <p:cNvPicPr/>
          <p:nvPr/>
        </p:nvPicPr>
        <p:blipFill>
          <a:blip r:embed="rId4"/>
          <a:stretch/>
        </p:blipFill>
        <p:spPr>
          <a:xfrm>
            <a:off x="7266960" y="1184400"/>
            <a:ext cx="2153160" cy="117360"/>
          </a:xfrm>
          <a:prstGeom prst="rect">
            <a:avLst/>
          </a:prstGeom>
          <a:ln w="0">
            <a:noFill/>
          </a:ln>
        </p:spPr>
      </p:pic>
      <p:pic>
        <p:nvPicPr>
          <p:cNvPr id="583" name="" descr=""/>
          <p:cNvPicPr/>
          <p:nvPr/>
        </p:nvPicPr>
        <p:blipFill>
          <a:blip r:embed="rId5"/>
          <a:stretch/>
        </p:blipFill>
        <p:spPr>
          <a:xfrm>
            <a:off x="7266960" y="1302120"/>
            <a:ext cx="2153160" cy="117360"/>
          </a:xfrm>
          <a:prstGeom prst="rect">
            <a:avLst/>
          </a:prstGeom>
          <a:ln w="0">
            <a:noFill/>
          </a:ln>
        </p:spPr>
      </p:pic>
      <p:sp>
        <p:nvSpPr>
          <p:cNvPr id="584" name="CustomShape 10"/>
          <p:cNvSpPr/>
          <p:nvPr/>
        </p:nvSpPr>
        <p:spPr>
          <a:xfrm>
            <a:off x="7266960" y="1420560"/>
            <a:ext cx="2151360" cy="117720"/>
          </a:xfrm>
          <a:custGeom>
            <a:avLst/>
            <a:gdLst/>
            <a:ahLst/>
            <a:rect l="l" t="t" r="r" b="b"/>
            <a:pathLst>
              <a:path w="5977" h="328">
                <a:moveTo>
                  <a:pt x="0" y="0"/>
                </a:moveTo>
                <a:lnTo>
                  <a:pt x="0" y="327"/>
                </a:lnTo>
                <a:lnTo>
                  <a:pt x="5976" y="327"/>
                </a:lnTo>
                <a:lnTo>
                  <a:pt x="59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85" name="" descr=""/>
          <p:cNvPicPr/>
          <p:nvPr/>
        </p:nvPicPr>
        <p:blipFill>
          <a:blip r:embed="rId6"/>
          <a:stretch/>
        </p:blipFill>
        <p:spPr>
          <a:xfrm>
            <a:off x="7266960" y="1420560"/>
            <a:ext cx="2151000" cy="117360"/>
          </a:xfrm>
          <a:prstGeom prst="rect">
            <a:avLst/>
          </a:prstGeom>
          <a:ln w="0">
            <a:noFill/>
          </a:ln>
        </p:spPr>
      </p:pic>
      <p:sp>
        <p:nvSpPr>
          <p:cNvPr id="586" name="CustomShape 11"/>
          <p:cNvSpPr/>
          <p:nvPr/>
        </p:nvSpPr>
        <p:spPr>
          <a:xfrm>
            <a:off x="7266960" y="1539000"/>
            <a:ext cx="2151360" cy="114480"/>
          </a:xfrm>
          <a:custGeom>
            <a:avLst/>
            <a:gdLst/>
            <a:ahLst/>
            <a:rect l="l" t="t" r="r" b="b"/>
            <a:pathLst>
              <a:path w="5977" h="319">
                <a:moveTo>
                  <a:pt x="0" y="0"/>
                </a:moveTo>
                <a:lnTo>
                  <a:pt x="0" y="318"/>
                </a:lnTo>
                <a:lnTo>
                  <a:pt x="5976" y="318"/>
                </a:lnTo>
                <a:lnTo>
                  <a:pt x="59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87" name="" descr=""/>
          <p:cNvPicPr/>
          <p:nvPr/>
        </p:nvPicPr>
        <p:blipFill>
          <a:blip r:embed="rId7"/>
          <a:stretch/>
        </p:blipFill>
        <p:spPr>
          <a:xfrm>
            <a:off x="7266960" y="1538640"/>
            <a:ext cx="2151000" cy="114120"/>
          </a:xfrm>
          <a:prstGeom prst="rect">
            <a:avLst/>
          </a:prstGeom>
          <a:ln w="0">
            <a:noFill/>
          </a:ln>
        </p:spPr>
      </p:pic>
      <p:sp>
        <p:nvSpPr>
          <p:cNvPr id="588" name="CustomShape 12"/>
          <p:cNvSpPr/>
          <p:nvPr/>
        </p:nvSpPr>
        <p:spPr>
          <a:xfrm>
            <a:off x="666000" y="4703760"/>
            <a:ext cx="8543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interfaces such as the Cloud SQL service or the NoSQL services Cloud BigTable &amp; Cloud Datastore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589" name="" descr=""/>
          <p:cNvPicPr/>
          <p:nvPr/>
        </p:nvPicPr>
        <p:blipFill>
          <a:blip r:embed="rId8"/>
          <a:stretch/>
        </p:blipFill>
        <p:spPr>
          <a:xfrm>
            <a:off x="1194480" y="829800"/>
            <a:ext cx="3864240" cy="3573000"/>
          </a:xfrm>
          <a:prstGeom prst="rect">
            <a:avLst/>
          </a:prstGeom>
          <a:ln w="0">
            <a:noFill/>
          </a:ln>
        </p:spPr>
      </p:pic>
      <p:sp>
        <p:nvSpPr>
          <p:cNvPr id="590" name="CustomShape 13"/>
          <p:cNvSpPr/>
          <p:nvPr/>
        </p:nvSpPr>
        <p:spPr>
          <a:xfrm>
            <a:off x="1553040" y="1938240"/>
            <a:ext cx="2617560" cy="536400"/>
          </a:xfrm>
          <a:custGeom>
            <a:avLst/>
            <a:gdLst/>
            <a:ahLst/>
            <a:rect l="l" t="t" r="r" b="b"/>
            <a:pathLst>
              <a:path w="7272" h="1491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7215" y="0"/>
                </a:lnTo>
                <a:cubicBezTo>
                  <a:pt x="7246" y="0"/>
                  <a:pt x="7271" y="19"/>
                  <a:pt x="7271" y="44"/>
                </a:cubicBezTo>
                <a:lnTo>
                  <a:pt x="7271" y="1446"/>
                </a:lnTo>
                <a:cubicBezTo>
                  <a:pt x="7271" y="1470"/>
                  <a:pt x="7246" y="1490"/>
                  <a:pt x="7215" y="1490"/>
                </a:cubicBezTo>
                <a:lnTo>
                  <a:pt x="56" y="1490"/>
                </a:lnTo>
                <a:cubicBezTo>
                  <a:pt x="24" y="1490"/>
                  <a:pt x="0" y="1470"/>
                  <a:pt x="0" y="1446"/>
                </a:cubicBezTo>
                <a:lnTo>
                  <a:pt x="0" y="44"/>
                </a:lnTo>
                <a:moveTo>
                  <a:pt x="112" y="1446"/>
                </a:moveTo>
                <a:lnTo>
                  <a:pt x="56" y="1403"/>
                </a:lnTo>
                <a:lnTo>
                  <a:pt x="7215" y="1403"/>
                </a:lnTo>
                <a:lnTo>
                  <a:pt x="7159" y="1446"/>
                </a:lnTo>
                <a:lnTo>
                  <a:pt x="7159" y="44"/>
                </a:lnTo>
                <a:lnTo>
                  <a:pt x="721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4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1" name="CustomShape 14"/>
          <p:cNvSpPr/>
          <p:nvPr/>
        </p:nvSpPr>
        <p:spPr>
          <a:xfrm>
            <a:off x="1553040" y="3188160"/>
            <a:ext cx="2617560" cy="536400"/>
          </a:xfrm>
          <a:custGeom>
            <a:avLst/>
            <a:gdLst/>
            <a:ahLst/>
            <a:rect l="l" t="t" r="r" b="b"/>
            <a:pathLst>
              <a:path w="7272" h="1491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7215" y="0"/>
                </a:lnTo>
                <a:cubicBezTo>
                  <a:pt x="7246" y="0"/>
                  <a:pt x="7271" y="19"/>
                  <a:pt x="7271" y="44"/>
                </a:cubicBezTo>
                <a:lnTo>
                  <a:pt x="7271" y="1447"/>
                </a:lnTo>
                <a:cubicBezTo>
                  <a:pt x="7271" y="1470"/>
                  <a:pt x="7246" y="1490"/>
                  <a:pt x="7215" y="1490"/>
                </a:cubicBezTo>
                <a:lnTo>
                  <a:pt x="56" y="1490"/>
                </a:lnTo>
                <a:cubicBezTo>
                  <a:pt x="24" y="1490"/>
                  <a:pt x="0" y="1470"/>
                  <a:pt x="0" y="1447"/>
                </a:cubicBezTo>
                <a:lnTo>
                  <a:pt x="0" y="44"/>
                </a:lnTo>
                <a:moveTo>
                  <a:pt x="112" y="1447"/>
                </a:moveTo>
                <a:lnTo>
                  <a:pt x="56" y="1403"/>
                </a:lnTo>
                <a:lnTo>
                  <a:pt x="7215" y="1403"/>
                </a:lnTo>
                <a:lnTo>
                  <a:pt x="7159" y="1447"/>
                </a:lnTo>
                <a:lnTo>
                  <a:pt x="7159" y="44"/>
                </a:lnTo>
                <a:lnTo>
                  <a:pt x="7215" y="88"/>
                </a:lnTo>
                <a:lnTo>
                  <a:pt x="56" y="88"/>
                </a:lnTo>
                <a:lnTo>
                  <a:pt x="112" y="44"/>
                </a:lnTo>
                <a:lnTo>
                  <a:pt x="112" y="144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92" name="" descr=""/>
          <p:cNvPicPr/>
          <p:nvPr/>
        </p:nvPicPr>
        <p:blipFill>
          <a:blip r:embed="rId9"/>
          <a:stretch/>
        </p:blipFill>
        <p:spPr>
          <a:xfrm>
            <a:off x="4625640" y="1497240"/>
            <a:ext cx="4869000" cy="1621080"/>
          </a:xfrm>
          <a:prstGeom prst="rect">
            <a:avLst/>
          </a:prstGeom>
          <a:ln w="0">
            <a:noFill/>
          </a:ln>
        </p:spPr>
      </p:pic>
      <p:pic>
        <p:nvPicPr>
          <p:cNvPr id="593" name="" descr=""/>
          <p:cNvPicPr/>
          <p:nvPr/>
        </p:nvPicPr>
        <p:blipFill>
          <a:blip r:embed="rId10"/>
          <a:stretch/>
        </p:blipFill>
        <p:spPr>
          <a:xfrm rot="5400000">
            <a:off x="7096680" y="2475360"/>
            <a:ext cx="904320" cy="2273040"/>
          </a:xfrm>
          <a:prstGeom prst="rect">
            <a:avLst/>
          </a:prstGeom>
          <a:ln w="0">
            <a:noFill/>
          </a:ln>
        </p:spPr>
      </p:pic>
      <p:pic>
        <p:nvPicPr>
          <p:cNvPr id="594" name="" descr=""/>
          <p:cNvPicPr/>
          <p:nvPr/>
        </p:nvPicPr>
        <p:blipFill>
          <a:blip r:embed="rId11"/>
          <a:stretch/>
        </p:blipFill>
        <p:spPr>
          <a:xfrm>
            <a:off x="7446600" y="4056120"/>
            <a:ext cx="7200" cy="2520"/>
          </a:xfrm>
          <a:prstGeom prst="rect">
            <a:avLst/>
          </a:prstGeom>
          <a:ln w="0">
            <a:noFill/>
          </a:ln>
        </p:spPr>
      </p:pic>
      <p:sp>
        <p:nvSpPr>
          <p:cNvPr id="595" name="CustomShape 15"/>
          <p:cNvSpPr/>
          <p:nvPr/>
        </p:nvSpPr>
        <p:spPr>
          <a:xfrm>
            <a:off x="6413040" y="1461240"/>
            <a:ext cx="2996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[19] Google Cloud – Compute Products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96" name="CustomShape 16"/>
          <p:cNvSpPr/>
          <p:nvPr/>
        </p:nvSpPr>
        <p:spPr>
          <a:xfrm>
            <a:off x="6766920" y="4197600"/>
            <a:ext cx="1222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[20] Lego Bricks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97" name="CustomShape 17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17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9" name="CustomShape 2"/>
          <p:cNvSpPr/>
          <p:nvPr/>
        </p:nvSpPr>
        <p:spPr>
          <a:xfrm>
            <a:off x="1608120" y="370440"/>
            <a:ext cx="6477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BigTable – General Characteristica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00" name="CustomShape 3"/>
          <p:cNvSpPr/>
          <p:nvPr/>
        </p:nvSpPr>
        <p:spPr>
          <a:xfrm>
            <a:off x="596880" y="20638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01" name="CustomShape 4"/>
          <p:cNvSpPr/>
          <p:nvPr/>
        </p:nvSpPr>
        <p:spPr>
          <a:xfrm>
            <a:off x="957960" y="2101320"/>
            <a:ext cx="1235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02" name="CustomShape 5"/>
          <p:cNvSpPr/>
          <p:nvPr/>
        </p:nvSpPr>
        <p:spPr>
          <a:xfrm>
            <a:off x="1078200" y="2414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3" name="CustomShape 6"/>
          <p:cNvSpPr/>
          <p:nvPr/>
        </p:nvSpPr>
        <p:spPr>
          <a:xfrm>
            <a:off x="1379160" y="2445480"/>
            <a:ext cx="4389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Massive data stored’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for Web indexing,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4" name="CustomShape 7"/>
          <p:cNvSpPr/>
          <p:nvPr/>
        </p:nvSpPr>
        <p:spPr>
          <a:xfrm>
            <a:off x="1379160" y="2697120"/>
            <a:ext cx="3691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Google Earth, and Google Finance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5" name="CustomShape 8"/>
          <p:cNvSpPr/>
          <p:nvPr/>
        </p:nvSpPr>
        <p:spPr>
          <a:xfrm>
            <a:off x="596880" y="2978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06" name="CustomShape 9"/>
          <p:cNvSpPr/>
          <p:nvPr/>
        </p:nvSpPr>
        <p:spPr>
          <a:xfrm>
            <a:off x="957960" y="3016080"/>
            <a:ext cx="1944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Characteristica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07" name="CustomShape 10"/>
          <p:cNvSpPr/>
          <p:nvPr/>
        </p:nvSpPr>
        <p:spPr>
          <a:xfrm>
            <a:off x="1078200" y="3329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8" name="CustomShape 11"/>
          <p:cNvSpPr/>
          <p:nvPr/>
        </p:nvSpPr>
        <p:spPr>
          <a:xfrm>
            <a:off x="1379160" y="3360600"/>
            <a:ext cx="7375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Scalability: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Bigtable is designed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‘reliably scale to PBs of data’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and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09" name="CustomShape 12"/>
          <p:cNvSpPr/>
          <p:nvPr/>
        </p:nvSpPr>
        <p:spPr>
          <a:xfrm>
            <a:off x="1379160" y="3612240"/>
            <a:ext cx="511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thousands of machines for processing this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0" name="CustomShape 13"/>
          <p:cNvSpPr/>
          <p:nvPr/>
        </p:nvSpPr>
        <p:spPr>
          <a:xfrm>
            <a:off x="1078200" y="3882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1" name="CustomShape 14"/>
          <p:cNvSpPr/>
          <p:nvPr/>
        </p:nvSpPr>
        <p:spPr>
          <a:xfrm>
            <a:off x="1379160" y="3913560"/>
            <a:ext cx="6423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String-based approach’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to support large quantities of texts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2" name="CustomShape 15"/>
          <p:cNvSpPr/>
          <p:nvPr/>
        </p:nvSpPr>
        <p:spPr>
          <a:xfrm>
            <a:off x="1078200" y="4184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3" name="CustomShape 16"/>
          <p:cNvSpPr/>
          <p:nvPr/>
        </p:nvSpPr>
        <p:spPr>
          <a:xfrm>
            <a:off x="1379160" y="4215240"/>
            <a:ext cx="735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Shares many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‘implementation strategies’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with traditional databases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4" name="CustomShape 17"/>
          <p:cNvSpPr/>
          <p:nvPr/>
        </p:nvSpPr>
        <p:spPr>
          <a:xfrm>
            <a:off x="1078200" y="4485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5" name="CustomShape 18"/>
          <p:cNvSpPr/>
          <p:nvPr/>
        </p:nvSpPr>
        <p:spPr>
          <a:xfrm>
            <a:off x="1379160" y="4516920"/>
            <a:ext cx="4640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Deployed on top of distributed file system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6" name="CustomShape 19"/>
          <p:cNvSpPr/>
          <p:nvPr/>
        </p:nvSpPr>
        <p:spPr>
          <a:xfrm>
            <a:off x="1379160" y="4770360"/>
            <a:ext cx="2512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Google file system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7" name="CustomShape 20"/>
          <p:cNvSpPr/>
          <p:nvPr/>
        </p:nvSpPr>
        <p:spPr>
          <a:xfrm>
            <a:off x="3879720" y="473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8" name="CustomShape 21"/>
          <p:cNvSpPr/>
          <p:nvPr/>
        </p:nvSpPr>
        <p:spPr>
          <a:xfrm>
            <a:off x="4203000" y="4770360"/>
            <a:ext cx="2274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~HDFS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(cf. Lecture 5)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19" name="CustomShape 22"/>
          <p:cNvSpPr/>
          <p:nvPr/>
        </p:nvSpPr>
        <p:spPr>
          <a:xfrm>
            <a:off x="284760" y="964080"/>
            <a:ext cx="9094320" cy="772920"/>
          </a:xfrm>
          <a:custGeom>
            <a:avLst/>
            <a:gdLst/>
            <a:ahLst/>
            <a:rect l="l" t="t" r="r" b="b"/>
            <a:pathLst>
              <a:path w="25263" h="2148">
                <a:moveTo>
                  <a:pt x="0" y="0"/>
                </a:moveTo>
                <a:lnTo>
                  <a:pt x="0" y="2147"/>
                </a:lnTo>
                <a:lnTo>
                  <a:pt x="25262" y="2147"/>
                </a:lnTo>
                <a:lnTo>
                  <a:pt x="2526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0" name="CustomShape 23"/>
          <p:cNvSpPr/>
          <p:nvPr/>
        </p:nvSpPr>
        <p:spPr>
          <a:xfrm>
            <a:off x="264960" y="948240"/>
            <a:ext cx="9134280" cy="803880"/>
          </a:xfrm>
          <a:custGeom>
            <a:avLst/>
            <a:gdLst/>
            <a:ahLst/>
            <a:rect l="l" t="t" r="r" b="b"/>
            <a:pathLst>
              <a:path w="25374" h="2234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5317" y="0"/>
                </a:lnTo>
                <a:cubicBezTo>
                  <a:pt x="25349" y="0"/>
                  <a:pt x="25373" y="20"/>
                  <a:pt x="25373" y="44"/>
                </a:cubicBezTo>
                <a:lnTo>
                  <a:pt x="25373" y="2190"/>
                </a:lnTo>
                <a:cubicBezTo>
                  <a:pt x="25373" y="2214"/>
                  <a:pt x="25349" y="2233"/>
                  <a:pt x="25317" y="2233"/>
                </a:cubicBezTo>
                <a:lnTo>
                  <a:pt x="55" y="2233"/>
                </a:lnTo>
                <a:cubicBezTo>
                  <a:pt x="24" y="2233"/>
                  <a:pt x="0" y="2214"/>
                  <a:pt x="0" y="2190"/>
                </a:cubicBezTo>
                <a:lnTo>
                  <a:pt x="0" y="44"/>
                </a:lnTo>
                <a:moveTo>
                  <a:pt x="111" y="2190"/>
                </a:moveTo>
                <a:lnTo>
                  <a:pt x="55" y="2146"/>
                </a:lnTo>
                <a:lnTo>
                  <a:pt x="25317" y="2146"/>
                </a:lnTo>
                <a:lnTo>
                  <a:pt x="25261" y="2190"/>
                </a:lnTo>
                <a:lnTo>
                  <a:pt x="25261" y="44"/>
                </a:lnTo>
                <a:lnTo>
                  <a:pt x="2531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1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1" name="CustomShape 24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22" name="CustomShape 25"/>
          <p:cNvSpPr/>
          <p:nvPr/>
        </p:nvSpPr>
        <p:spPr>
          <a:xfrm>
            <a:off x="380520" y="1007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23" name="CustomShape 26"/>
          <p:cNvSpPr/>
          <p:nvPr/>
        </p:nvSpPr>
        <p:spPr>
          <a:xfrm>
            <a:off x="741240" y="1032840"/>
            <a:ext cx="6199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BigTable is a distributed storage system for managing structured data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24" name="CustomShape 27"/>
          <p:cNvSpPr/>
          <p:nvPr/>
        </p:nvSpPr>
        <p:spPr>
          <a:xfrm>
            <a:off x="380520" y="1248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25" name="CustomShape 28"/>
          <p:cNvSpPr/>
          <p:nvPr/>
        </p:nvSpPr>
        <p:spPr>
          <a:xfrm>
            <a:off x="741240" y="1274040"/>
            <a:ext cx="8333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Designed to scale to a very large size (e.g. PBs) of data across thousands of commodity servers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26" name="CustomShape 29"/>
          <p:cNvSpPr/>
          <p:nvPr/>
        </p:nvSpPr>
        <p:spPr>
          <a:xfrm>
            <a:off x="380520" y="1490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27" name="CustomShape 30"/>
          <p:cNvSpPr/>
          <p:nvPr/>
        </p:nvSpPr>
        <p:spPr>
          <a:xfrm>
            <a:off x="741240" y="1515240"/>
            <a:ext cx="855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BigTable is based on a flexible data model that enables dynamic control over data layout/format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628" name="" descr=""/>
          <p:cNvPicPr/>
          <p:nvPr/>
        </p:nvPicPr>
        <p:blipFill>
          <a:blip r:embed="rId1"/>
          <a:stretch/>
        </p:blipFill>
        <p:spPr>
          <a:xfrm>
            <a:off x="7560000" y="2135520"/>
            <a:ext cx="1503000" cy="431640"/>
          </a:xfrm>
          <a:prstGeom prst="rect">
            <a:avLst/>
          </a:prstGeom>
          <a:ln w="0">
            <a:noFill/>
          </a:ln>
        </p:spPr>
      </p:pic>
      <p:sp>
        <p:nvSpPr>
          <p:cNvPr id="629" name="CustomShape 31"/>
          <p:cNvSpPr/>
          <p:nvPr/>
        </p:nvSpPr>
        <p:spPr>
          <a:xfrm>
            <a:off x="7860960" y="1800720"/>
            <a:ext cx="1633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[22] Google BigTable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30" name="CustomShape 3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18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32" name="CustomShape 2"/>
          <p:cNvSpPr/>
          <p:nvPr/>
        </p:nvSpPr>
        <p:spPr>
          <a:xfrm>
            <a:off x="2497320" y="370440"/>
            <a:ext cx="4689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BigTable – Data Model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33" name="CustomShape 3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34" name="CustomShape 4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35" name="CustomShape 5"/>
          <p:cNvSpPr/>
          <p:nvPr/>
        </p:nvSpPr>
        <p:spPr>
          <a:xfrm>
            <a:off x="957960" y="1032120"/>
            <a:ext cx="8054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Sparse, distributed, persistent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‘multidimensional sorted map’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36" name="CustomShape 6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7" name="CustomShape 7"/>
          <p:cNvSpPr/>
          <p:nvPr/>
        </p:nvSpPr>
        <p:spPr>
          <a:xfrm>
            <a:off x="1379160" y="1376640"/>
            <a:ext cx="6885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Map is indexed by: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‘row key, column key, and a timestamp key’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8" name="CustomShape 8"/>
          <p:cNvSpPr/>
          <p:nvPr/>
        </p:nvSpPr>
        <p:spPr>
          <a:xfrm>
            <a:off x="1379160" y="1630080"/>
            <a:ext cx="4227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(row:string, column:string, time:int64)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9" name="CustomShape 9"/>
          <p:cNvSpPr/>
          <p:nvPr/>
        </p:nvSpPr>
        <p:spPr>
          <a:xfrm>
            <a:off x="5592960" y="1598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0" name="CustomShape 10"/>
          <p:cNvSpPr/>
          <p:nvPr/>
        </p:nvSpPr>
        <p:spPr>
          <a:xfrm>
            <a:off x="5915160" y="1630080"/>
            <a:ext cx="61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string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1" name="CustomShape 11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2" name="CustomShape 12"/>
          <p:cNvSpPr/>
          <p:nvPr/>
        </p:nvSpPr>
        <p:spPr>
          <a:xfrm>
            <a:off x="1379160" y="1929600"/>
            <a:ext cx="4951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Map values are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‘uninterpreted’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array of bytes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3" name="CustomShape 13"/>
          <p:cNvSpPr/>
          <p:nvPr/>
        </p:nvSpPr>
        <p:spPr>
          <a:xfrm>
            <a:off x="596880" y="2211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44" name="CustomShape 14"/>
          <p:cNvSpPr/>
          <p:nvPr/>
        </p:nvSpPr>
        <p:spPr>
          <a:xfrm>
            <a:off x="957960" y="2248920"/>
            <a:ext cx="3875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‘Storing Web pages’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45" name="CustomShape 15"/>
          <p:cNvSpPr/>
          <p:nvPr/>
        </p:nvSpPr>
        <p:spPr>
          <a:xfrm>
            <a:off x="1078200" y="2562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646" name="" descr=""/>
          <p:cNvPicPr/>
          <p:nvPr/>
        </p:nvPicPr>
        <p:blipFill>
          <a:blip r:embed="rId1"/>
          <a:stretch/>
        </p:blipFill>
        <p:spPr>
          <a:xfrm>
            <a:off x="650880" y="3368520"/>
            <a:ext cx="6372000" cy="1206360"/>
          </a:xfrm>
          <a:prstGeom prst="rect">
            <a:avLst/>
          </a:prstGeom>
          <a:ln w="0">
            <a:noFill/>
          </a:ln>
        </p:spPr>
      </p:pic>
      <p:sp>
        <p:nvSpPr>
          <p:cNvPr id="647" name="CustomShape 16"/>
          <p:cNvSpPr/>
          <p:nvPr/>
        </p:nvSpPr>
        <p:spPr>
          <a:xfrm>
            <a:off x="630720" y="3956040"/>
            <a:ext cx="1253160" cy="259920"/>
          </a:xfrm>
          <a:custGeom>
            <a:avLst/>
            <a:gdLst/>
            <a:ahLst/>
            <a:rect l="l" t="t" r="r" b="b"/>
            <a:pathLst>
              <a:path w="3482" h="72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3425" y="0"/>
                </a:lnTo>
                <a:cubicBezTo>
                  <a:pt x="3456" y="0"/>
                  <a:pt x="3481" y="19"/>
                  <a:pt x="3481" y="44"/>
                </a:cubicBezTo>
                <a:lnTo>
                  <a:pt x="3481" y="678"/>
                </a:lnTo>
                <a:cubicBezTo>
                  <a:pt x="3481" y="700"/>
                  <a:pt x="3456" y="722"/>
                  <a:pt x="3425" y="722"/>
                </a:cubicBezTo>
                <a:lnTo>
                  <a:pt x="56" y="722"/>
                </a:lnTo>
                <a:cubicBezTo>
                  <a:pt x="24" y="722"/>
                  <a:pt x="0" y="700"/>
                  <a:pt x="0" y="678"/>
                </a:cubicBezTo>
                <a:lnTo>
                  <a:pt x="0" y="44"/>
                </a:lnTo>
                <a:moveTo>
                  <a:pt x="112" y="678"/>
                </a:moveTo>
                <a:lnTo>
                  <a:pt x="56" y="634"/>
                </a:lnTo>
                <a:lnTo>
                  <a:pt x="3425" y="634"/>
                </a:lnTo>
                <a:lnTo>
                  <a:pt x="3369" y="678"/>
                </a:lnTo>
                <a:lnTo>
                  <a:pt x="3369" y="44"/>
                </a:lnTo>
                <a:lnTo>
                  <a:pt x="342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8" name="CustomShape 17"/>
          <p:cNvSpPr/>
          <p:nvPr/>
        </p:nvSpPr>
        <p:spPr>
          <a:xfrm>
            <a:off x="650880" y="4916160"/>
            <a:ext cx="2816640" cy="259200"/>
          </a:xfrm>
          <a:custGeom>
            <a:avLst/>
            <a:gdLst/>
            <a:ahLst/>
            <a:rect l="l" t="t" r="r" b="b"/>
            <a:pathLst>
              <a:path w="7825" h="721">
                <a:moveTo>
                  <a:pt x="0" y="0"/>
                </a:moveTo>
                <a:lnTo>
                  <a:pt x="0" y="720"/>
                </a:lnTo>
                <a:lnTo>
                  <a:pt x="7824" y="720"/>
                </a:lnTo>
                <a:lnTo>
                  <a:pt x="782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9" name="CustomShape 18"/>
          <p:cNvSpPr/>
          <p:nvPr/>
        </p:nvSpPr>
        <p:spPr>
          <a:xfrm>
            <a:off x="630720" y="4900680"/>
            <a:ext cx="2856960" cy="290520"/>
          </a:xfrm>
          <a:custGeom>
            <a:avLst/>
            <a:gdLst/>
            <a:ahLst/>
            <a:rect l="l" t="t" r="r" b="b"/>
            <a:pathLst>
              <a:path w="7937" h="808">
                <a:moveTo>
                  <a:pt x="0" y="44"/>
                </a:moveTo>
                <a:cubicBezTo>
                  <a:pt x="0" y="19"/>
                  <a:pt x="25" y="0"/>
                  <a:pt x="57" y="0"/>
                </a:cubicBezTo>
                <a:lnTo>
                  <a:pt x="7880" y="0"/>
                </a:lnTo>
                <a:cubicBezTo>
                  <a:pt x="7912" y="0"/>
                  <a:pt x="7936" y="19"/>
                  <a:pt x="7936" y="44"/>
                </a:cubicBezTo>
                <a:lnTo>
                  <a:pt x="7936" y="764"/>
                </a:lnTo>
                <a:cubicBezTo>
                  <a:pt x="7936" y="788"/>
                  <a:pt x="7912" y="807"/>
                  <a:pt x="7880" y="807"/>
                </a:cubicBezTo>
                <a:lnTo>
                  <a:pt x="57" y="807"/>
                </a:lnTo>
                <a:cubicBezTo>
                  <a:pt x="25" y="807"/>
                  <a:pt x="0" y="788"/>
                  <a:pt x="0" y="764"/>
                </a:cubicBezTo>
                <a:lnTo>
                  <a:pt x="0" y="44"/>
                </a:lnTo>
                <a:moveTo>
                  <a:pt x="113" y="764"/>
                </a:moveTo>
                <a:lnTo>
                  <a:pt x="57" y="720"/>
                </a:lnTo>
                <a:lnTo>
                  <a:pt x="7880" y="720"/>
                </a:lnTo>
                <a:lnTo>
                  <a:pt x="7824" y="764"/>
                </a:lnTo>
                <a:lnTo>
                  <a:pt x="7824" y="44"/>
                </a:lnTo>
                <a:lnTo>
                  <a:pt x="7880" y="87"/>
                </a:lnTo>
                <a:lnTo>
                  <a:pt x="57" y="87"/>
                </a:lnTo>
                <a:lnTo>
                  <a:pt x="113" y="44"/>
                </a:lnTo>
                <a:lnTo>
                  <a:pt x="113" y="7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0" name="CustomShape 19"/>
          <p:cNvSpPr/>
          <p:nvPr/>
        </p:nvSpPr>
        <p:spPr>
          <a:xfrm>
            <a:off x="1379160" y="2593440"/>
            <a:ext cx="5721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‘PageRank needs links to this page’, cf. Lecture 3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1" name="CustomShape 20"/>
          <p:cNvSpPr/>
          <p:nvPr/>
        </p:nvSpPr>
        <p:spPr>
          <a:xfrm>
            <a:off x="747000" y="4959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52" name="CustomShape 21"/>
          <p:cNvSpPr/>
          <p:nvPr/>
        </p:nvSpPr>
        <p:spPr>
          <a:xfrm>
            <a:off x="1240200" y="4186440"/>
            <a:ext cx="788040" cy="699840"/>
          </a:xfrm>
          <a:custGeom>
            <a:avLst/>
            <a:gdLst/>
            <a:ahLst/>
            <a:rect l="l" t="t" r="r" b="b"/>
            <a:pathLst>
              <a:path w="2190" h="1945">
                <a:moveTo>
                  <a:pt x="77" y="14"/>
                </a:moveTo>
                <a:lnTo>
                  <a:pt x="245" y="162"/>
                </a:lnTo>
                <a:cubicBezTo>
                  <a:pt x="258" y="176"/>
                  <a:pt x="258" y="198"/>
                  <a:pt x="241" y="208"/>
                </a:cubicBezTo>
                <a:cubicBezTo>
                  <a:pt x="223" y="221"/>
                  <a:pt x="196" y="219"/>
                  <a:pt x="181" y="207"/>
                </a:cubicBezTo>
                <a:lnTo>
                  <a:pt x="15" y="58"/>
                </a:lnTo>
                <a:cubicBezTo>
                  <a:pt x="0" y="44"/>
                  <a:pt x="3" y="23"/>
                  <a:pt x="20" y="12"/>
                </a:cubicBezTo>
                <a:cubicBezTo>
                  <a:pt x="37" y="0"/>
                  <a:pt x="63" y="2"/>
                  <a:pt x="77" y="14"/>
                </a:cubicBezTo>
                <a:moveTo>
                  <a:pt x="464" y="360"/>
                </a:moveTo>
                <a:lnTo>
                  <a:pt x="630" y="507"/>
                </a:lnTo>
                <a:cubicBezTo>
                  <a:pt x="644" y="521"/>
                  <a:pt x="644" y="542"/>
                  <a:pt x="626" y="554"/>
                </a:cubicBezTo>
                <a:cubicBezTo>
                  <a:pt x="608" y="565"/>
                  <a:pt x="582" y="565"/>
                  <a:pt x="566" y="551"/>
                </a:cubicBezTo>
                <a:lnTo>
                  <a:pt x="401" y="402"/>
                </a:lnTo>
                <a:cubicBezTo>
                  <a:pt x="386" y="390"/>
                  <a:pt x="388" y="369"/>
                  <a:pt x="406" y="357"/>
                </a:cubicBezTo>
                <a:cubicBezTo>
                  <a:pt x="424" y="345"/>
                  <a:pt x="450" y="347"/>
                  <a:pt x="464" y="360"/>
                </a:cubicBezTo>
                <a:moveTo>
                  <a:pt x="851" y="704"/>
                </a:moveTo>
                <a:lnTo>
                  <a:pt x="1016" y="853"/>
                </a:lnTo>
                <a:cubicBezTo>
                  <a:pt x="1031" y="865"/>
                  <a:pt x="1029" y="886"/>
                  <a:pt x="1011" y="898"/>
                </a:cubicBezTo>
                <a:cubicBezTo>
                  <a:pt x="993" y="910"/>
                  <a:pt x="967" y="909"/>
                  <a:pt x="953" y="895"/>
                </a:cubicBezTo>
                <a:lnTo>
                  <a:pt x="787" y="748"/>
                </a:lnTo>
                <a:cubicBezTo>
                  <a:pt x="773" y="734"/>
                  <a:pt x="773" y="713"/>
                  <a:pt x="791" y="701"/>
                </a:cubicBezTo>
                <a:cubicBezTo>
                  <a:pt x="809" y="688"/>
                  <a:pt x="835" y="691"/>
                  <a:pt x="851" y="704"/>
                </a:cubicBezTo>
                <a:moveTo>
                  <a:pt x="1236" y="1048"/>
                </a:moveTo>
                <a:lnTo>
                  <a:pt x="1401" y="1196"/>
                </a:lnTo>
                <a:cubicBezTo>
                  <a:pt x="1417" y="1210"/>
                  <a:pt x="1414" y="1230"/>
                  <a:pt x="1397" y="1242"/>
                </a:cubicBezTo>
                <a:cubicBezTo>
                  <a:pt x="1379" y="1254"/>
                  <a:pt x="1354" y="1253"/>
                  <a:pt x="1339" y="1240"/>
                </a:cubicBezTo>
                <a:lnTo>
                  <a:pt x="1172" y="1092"/>
                </a:lnTo>
                <a:cubicBezTo>
                  <a:pt x="1158" y="1078"/>
                  <a:pt x="1158" y="1057"/>
                  <a:pt x="1176" y="1046"/>
                </a:cubicBezTo>
                <a:cubicBezTo>
                  <a:pt x="1194" y="1035"/>
                  <a:pt x="1220" y="1035"/>
                  <a:pt x="1236" y="1048"/>
                </a:cubicBezTo>
                <a:moveTo>
                  <a:pt x="1621" y="1394"/>
                </a:moveTo>
                <a:lnTo>
                  <a:pt x="1787" y="1540"/>
                </a:lnTo>
                <a:cubicBezTo>
                  <a:pt x="1803" y="1554"/>
                  <a:pt x="1800" y="1576"/>
                  <a:pt x="1783" y="1587"/>
                </a:cubicBezTo>
                <a:cubicBezTo>
                  <a:pt x="1765" y="1598"/>
                  <a:pt x="1740" y="1598"/>
                  <a:pt x="1725" y="1584"/>
                </a:cubicBezTo>
                <a:lnTo>
                  <a:pt x="1559" y="1436"/>
                </a:lnTo>
                <a:cubicBezTo>
                  <a:pt x="1544" y="1424"/>
                  <a:pt x="1546" y="1403"/>
                  <a:pt x="1561" y="1390"/>
                </a:cubicBezTo>
                <a:cubicBezTo>
                  <a:pt x="1579" y="1378"/>
                  <a:pt x="1607" y="1380"/>
                  <a:pt x="1621" y="1394"/>
                </a:cubicBezTo>
                <a:moveTo>
                  <a:pt x="2009" y="1738"/>
                </a:moveTo>
                <a:lnTo>
                  <a:pt x="2173" y="1884"/>
                </a:lnTo>
                <a:cubicBezTo>
                  <a:pt x="2189" y="1898"/>
                  <a:pt x="2187" y="1920"/>
                  <a:pt x="2169" y="1931"/>
                </a:cubicBezTo>
                <a:cubicBezTo>
                  <a:pt x="2153" y="1944"/>
                  <a:pt x="2127" y="1942"/>
                  <a:pt x="2111" y="1928"/>
                </a:cubicBezTo>
                <a:lnTo>
                  <a:pt x="1945" y="1781"/>
                </a:lnTo>
                <a:cubicBezTo>
                  <a:pt x="1929" y="1768"/>
                  <a:pt x="1932" y="1747"/>
                  <a:pt x="1947" y="1734"/>
                </a:cubicBezTo>
                <a:cubicBezTo>
                  <a:pt x="1966" y="1722"/>
                  <a:pt x="1993" y="1724"/>
                  <a:pt x="2009" y="1738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3" name="CustomShape 22"/>
          <p:cNvSpPr/>
          <p:nvPr/>
        </p:nvSpPr>
        <p:spPr>
          <a:xfrm>
            <a:off x="3520080" y="4915080"/>
            <a:ext cx="5994000" cy="259920"/>
          </a:xfrm>
          <a:custGeom>
            <a:avLst/>
            <a:gdLst/>
            <a:ahLst/>
            <a:rect l="l" t="t" r="r" b="b"/>
            <a:pathLst>
              <a:path w="16651" h="723">
                <a:moveTo>
                  <a:pt x="0" y="0"/>
                </a:moveTo>
                <a:lnTo>
                  <a:pt x="0" y="722"/>
                </a:lnTo>
                <a:lnTo>
                  <a:pt x="16650" y="722"/>
                </a:lnTo>
                <a:lnTo>
                  <a:pt x="1665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4" name="CustomShape 23"/>
          <p:cNvSpPr/>
          <p:nvPr/>
        </p:nvSpPr>
        <p:spPr>
          <a:xfrm>
            <a:off x="3500280" y="4899240"/>
            <a:ext cx="6033960" cy="291240"/>
          </a:xfrm>
          <a:custGeom>
            <a:avLst/>
            <a:gdLst/>
            <a:ahLst/>
            <a:rect l="l" t="t" r="r" b="b"/>
            <a:pathLst>
              <a:path w="16762" h="810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6705" y="0"/>
                </a:lnTo>
                <a:cubicBezTo>
                  <a:pt x="16734" y="0"/>
                  <a:pt x="16761" y="21"/>
                  <a:pt x="16761" y="44"/>
                </a:cubicBezTo>
                <a:lnTo>
                  <a:pt x="16761" y="765"/>
                </a:lnTo>
                <a:cubicBezTo>
                  <a:pt x="16761" y="789"/>
                  <a:pt x="16734" y="809"/>
                  <a:pt x="16705" y="809"/>
                </a:cubicBezTo>
                <a:lnTo>
                  <a:pt x="56" y="809"/>
                </a:lnTo>
                <a:cubicBezTo>
                  <a:pt x="24" y="809"/>
                  <a:pt x="0" y="789"/>
                  <a:pt x="0" y="765"/>
                </a:cubicBezTo>
                <a:lnTo>
                  <a:pt x="0" y="44"/>
                </a:lnTo>
                <a:moveTo>
                  <a:pt x="112" y="765"/>
                </a:moveTo>
                <a:lnTo>
                  <a:pt x="56" y="722"/>
                </a:lnTo>
                <a:lnTo>
                  <a:pt x="16705" y="722"/>
                </a:lnTo>
                <a:lnTo>
                  <a:pt x="16650" y="765"/>
                </a:lnTo>
                <a:lnTo>
                  <a:pt x="16650" y="44"/>
                </a:lnTo>
                <a:lnTo>
                  <a:pt x="1670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5" name="CustomShape 24"/>
          <p:cNvSpPr/>
          <p:nvPr/>
        </p:nvSpPr>
        <p:spPr>
          <a:xfrm>
            <a:off x="1108080" y="4984920"/>
            <a:ext cx="2266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Row name: Reversed URL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56" name="CustomShape 25"/>
          <p:cNvSpPr/>
          <p:nvPr/>
        </p:nvSpPr>
        <p:spPr>
          <a:xfrm>
            <a:off x="3615840" y="49590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57" name="CustomShape 26"/>
          <p:cNvSpPr/>
          <p:nvPr/>
        </p:nvSpPr>
        <p:spPr>
          <a:xfrm>
            <a:off x="2235240" y="3353040"/>
            <a:ext cx="1025280" cy="1221120"/>
          </a:xfrm>
          <a:custGeom>
            <a:avLst/>
            <a:gdLst/>
            <a:ahLst/>
            <a:rect l="l" t="t" r="r" b="b"/>
            <a:pathLst>
              <a:path w="2849" h="339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792" y="0"/>
                </a:lnTo>
                <a:cubicBezTo>
                  <a:pt x="2824" y="0"/>
                  <a:pt x="2848" y="19"/>
                  <a:pt x="2848" y="44"/>
                </a:cubicBezTo>
                <a:lnTo>
                  <a:pt x="2848" y="3348"/>
                </a:lnTo>
                <a:cubicBezTo>
                  <a:pt x="2848" y="3371"/>
                  <a:pt x="2824" y="3392"/>
                  <a:pt x="2792" y="3392"/>
                </a:cubicBezTo>
                <a:lnTo>
                  <a:pt x="56" y="3392"/>
                </a:lnTo>
                <a:cubicBezTo>
                  <a:pt x="24" y="3392"/>
                  <a:pt x="0" y="3371"/>
                  <a:pt x="0" y="3348"/>
                </a:cubicBezTo>
                <a:lnTo>
                  <a:pt x="0" y="44"/>
                </a:lnTo>
                <a:moveTo>
                  <a:pt x="112" y="3348"/>
                </a:moveTo>
                <a:lnTo>
                  <a:pt x="56" y="3305"/>
                </a:lnTo>
                <a:lnTo>
                  <a:pt x="2792" y="3305"/>
                </a:lnTo>
                <a:lnTo>
                  <a:pt x="2737" y="3348"/>
                </a:lnTo>
                <a:lnTo>
                  <a:pt x="2737" y="44"/>
                </a:lnTo>
                <a:lnTo>
                  <a:pt x="279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34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8" name="CustomShape 27"/>
          <p:cNvSpPr/>
          <p:nvPr/>
        </p:nvSpPr>
        <p:spPr>
          <a:xfrm>
            <a:off x="2731320" y="4545360"/>
            <a:ext cx="3801240" cy="382680"/>
          </a:xfrm>
          <a:custGeom>
            <a:avLst/>
            <a:gdLst/>
            <a:ahLst/>
            <a:rect l="l" t="t" r="r" b="b"/>
            <a:pathLst>
              <a:path w="10560" h="1064">
                <a:moveTo>
                  <a:pt x="50" y="2"/>
                </a:moveTo>
                <a:lnTo>
                  <a:pt x="299" y="27"/>
                </a:lnTo>
                <a:cubicBezTo>
                  <a:pt x="321" y="28"/>
                  <a:pt x="337" y="44"/>
                  <a:pt x="335" y="61"/>
                </a:cubicBezTo>
                <a:cubicBezTo>
                  <a:pt x="333" y="80"/>
                  <a:pt x="311" y="93"/>
                  <a:pt x="288" y="91"/>
                </a:cubicBezTo>
                <a:lnTo>
                  <a:pt x="40" y="66"/>
                </a:lnTo>
                <a:cubicBezTo>
                  <a:pt x="16" y="65"/>
                  <a:pt x="0" y="49"/>
                  <a:pt x="3" y="30"/>
                </a:cubicBezTo>
                <a:cubicBezTo>
                  <a:pt x="6" y="13"/>
                  <a:pt x="28" y="0"/>
                  <a:pt x="50" y="2"/>
                </a:cubicBezTo>
                <a:moveTo>
                  <a:pt x="631" y="58"/>
                </a:moveTo>
                <a:lnTo>
                  <a:pt x="878" y="80"/>
                </a:lnTo>
                <a:cubicBezTo>
                  <a:pt x="903" y="83"/>
                  <a:pt x="918" y="100"/>
                  <a:pt x="916" y="117"/>
                </a:cubicBezTo>
                <a:cubicBezTo>
                  <a:pt x="912" y="135"/>
                  <a:pt x="892" y="149"/>
                  <a:pt x="870" y="145"/>
                </a:cubicBezTo>
                <a:lnTo>
                  <a:pt x="620" y="122"/>
                </a:lnTo>
                <a:cubicBezTo>
                  <a:pt x="598" y="121"/>
                  <a:pt x="580" y="103"/>
                  <a:pt x="584" y="86"/>
                </a:cubicBezTo>
                <a:cubicBezTo>
                  <a:pt x="586" y="69"/>
                  <a:pt x="606" y="55"/>
                  <a:pt x="631" y="58"/>
                </a:cubicBezTo>
                <a:moveTo>
                  <a:pt x="1211" y="112"/>
                </a:moveTo>
                <a:lnTo>
                  <a:pt x="1460" y="136"/>
                </a:lnTo>
                <a:cubicBezTo>
                  <a:pt x="1482" y="138"/>
                  <a:pt x="1498" y="154"/>
                  <a:pt x="1496" y="171"/>
                </a:cubicBezTo>
                <a:cubicBezTo>
                  <a:pt x="1494" y="191"/>
                  <a:pt x="1474" y="203"/>
                  <a:pt x="1449" y="201"/>
                </a:cubicBezTo>
                <a:lnTo>
                  <a:pt x="1201" y="177"/>
                </a:lnTo>
                <a:cubicBezTo>
                  <a:pt x="1177" y="175"/>
                  <a:pt x="1161" y="159"/>
                  <a:pt x="1163" y="140"/>
                </a:cubicBezTo>
                <a:cubicBezTo>
                  <a:pt x="1169" y="122"/>
                  <a:pt x="1189" y="110"/>
                  <a:pt x="1211" y="112"/>
                </a:cubicBezTo>
                <a:moveTo>
                  <a:pt x="1792" y="168"/>
                </a:moveTo>
                <a:lnTo>
                  <a:pt x="2039" y="191"/>
                </a:lnTo>
                <a:cubicBezTo>
                  <a:pt x="2063" y="192"/>
                  <a:pt x="2079" y="210"/>
                  <a:pt x="2077" y="227"/>
                </a:cubicBezTo>
                <a:cubicBezTo>
                  <a:pt x="2075" y="244"/>
                  <a:pt x="2053" y="258"/>
                  <a:pt x="2031" y="255"/>
                </a:cubicBezTo>
                <a:lnTo>
                  <a:pt x="1781" y="233"/>
                </a:lnTo>
                <a:cubicBezTo>
                  <a:pt x="1758" y="230"/>
                  <a:pt x="1743" y="213"/>
                  <a:pt x="1745" y="196"/>
                </a:cubicBezTo>
                <a:cubicBezTo>
                  <a:pt x="1747" y="178"/>
                  <a:pt x="1770" y="164"/>
                  <a:pt x="1792" y="168"/>
                </a:cubicBezTo>
                <a:moveTo>
                  <a:pt x="2372" y="222"/>
                </a:moveTo>
                <a:lnTo>
                  <a:pt x="2621" y="247"/>
                </a:lnTo>
                <a:cubicBezTo>
                  <a:pt x="2643" y="249"/>
                  <a:pt x="2661" y="264"/>
                  <a:pt x="2656" y="283"/>
                </a:cubicBezTo>
                <a:cubicBezTo>
                  <a:pt x="2654" y="301"/>
                  <a:pt x="2634" y="313"/>
                  <a:pt x="2612" y="311"/>
                </a:cubicBezTo>
                <a:lnTo>
                  <a:pt x="2362" y="286"/>
                </a:lnTo>
                <a:cubicBezTo>
                  <a:pt x="2340" y="285"/>
                  <a:pt x="2322" y="269"/>
                  <a:pt x="2326" y="252"/>
                </a:cubicBezTo>
                <a:cubicBezTo>
                  <a:pt x="2328" y="233"/>
                  <a:pt x="2348" y="221"/>
                  <a:pt x="2372" y="222"/>
                </a:cubicBezTo>
                <a:moveTo>
                  <a:pt x="2953" y="278"/>
                </a:moveTo>
                <a:lnTo>
                  <a:pt x="3202" y="301"/>
                </a:lnTo>
                <a:cubicBezTo>
                  <a:pt x="3224" y="302"/>
                  <a:pt x="3240" y="319"/>
                  <a:pt x="3238" y="338"/>
                </a:cubicBezTo>
                <a:cubicBezTo>
                  <a:pt x="3236" y="355"/>
                  <a:pt x="3214" y="369"/>
                  <a:pt x="3190" y="365"/>
                </a:cubicBezTo>
                <a:lnTo>
                  <a:pt x="2941" y="343"/>
                </a:lnTo>
                <a:cubicBezTo>
                  <a:pt x="2919" y="341"/>
                  <a:pt x="2903" y="324"/>
                  <a:pt x="2906" y="305"/>
                </a:cubicBezTo>
                <a:cubicBezTo>
                  <a:pt x="2908" y="288"/>
                  <a:pt x="2930" y="274"/>
                  <a:pt x="2953" y="278"/>
                </a:cubicBezTo>
                <a:moveTo>
                  <a:pt x="3534" y="332"/>
                </a:moveTo>
                <a:lnTo>
                  <a:pt x="3781" y="357"/>
                </a:lnTo>
                <a:cubicBezTo>
                  <a:pt x="3806" y="358"/>
                  <a:pt x="3821" y="374"/>
                  <a:pt x="3819" y="393"/>
                </a:cubicBezTo>
                <a:cubicBezTo>
                  <a:pt x="3815" y="410"/>
                  <a:pt x="3795" y="423"/>
                  <a:pt x="3772" y="421"/>
                </a:cubicBezTo>
                <a:lnTo>
                  <a:pt x="3523" y="397"/>
                </a:lnTo>
                <a:cubicBezTo>
                  <a:pt x="3501" y="395"/>
                  <a:pt x="3483" y="379"/>
                  <a:pt x="3487" y="362"/>
                </a:cubicBezTo>
                <a:cubicBezTo>
                  <a:pt x="3489" y="343"/>
                  <a:pt x="3509" y="330"/>
                  <a:pt x="3534" y="332"/>
                </a:cubicBezTo>
                <a:moveTo>
                  <a:pt x="4113" y="388"/>
                </a:moveTo>
                <a:lnTo>
                  <a:pt x="4363" y="410"/>
                </a:lnTo>
                <a:cubicBezTo>
                  <a:pt x="4385" y="414"/>
                  <a:pt x="4401" y="430"/>
                  <a:pt x="4399" y="447"/>
                </a:cubicBezTo>
                <a:cubicBezTo>
                  <a:pt x="4397" y="465"/>
                  <a:pt x="4377" y="479"/>
                  <a:pt x="4351" y="477"/>
                </a:cubicBezTo>
                <a:lnTo>
                  <a:pt x="4104" y="452"/>
                </a:lnTo>
                <a:cubicBezTo>
                  <a:pt x="4080" y="451"/>
                  <a:pt x="4064" y="433"/>
                  <a:pt x="4066" y="416"/>
                </a:cubicBezTo>
                <a:cubicBezTo>
                  <a:pt x="4071" y="399"/>
                  <a:pt x="4091" y="386"/>
                  <a:pt x="4113" y="388"/>
                </a:cubicBezTo>
                <a:moveTo>
                  <a:pt x="4694" y="442"/>
                </a:moveTo>
                <a:lnTo>
                  <a:pt x="4942" y="466"/>
                </a:lnTo>
                <a:cubicBezTo>
                  <a:pt x="4966" y="468"/>
                  <a:pt x="4982" y="484"/>
                  <a:pt x="4980" y="503"/>
                </a:cubicBezTo>
                <a:cubicBezTo>
                  <a:pt x="4978" y="521"/>
                  <a:pt x="4955" y="533"/>
                  <a:pt x="4933" y="531"/>
                </a:cubicBezTo>
                <a:lnTo>
                  <a:pt x="4684" y="508"/>
                </a:lnTo>
                <a:cubicBezTo>
                  <a:pt x="4661" y="505"/>
                  <a:pt x="4646" y="489"/>
                  <a:pt x="4648" y="472"/>
                </a:cubicBezTo>
                <a:cubicBezTo>
                  <a:pt x="4650" y="452"/>
                  <a:pt x="4672" y="440"/>
                  <a:pt x="4694" y="442"/>
                </a:cubicBezTo>
                <a:moveTo>
                  <a:pt x="5274" y="498"/>
                </a:moveTo>
                <a:lnTo>
                  <a:pt x="5524" y="521"/>
                </a:lnTo>
                <a:cubicBezTo>
                  <a:pt x="5546" y="524"/>
                  <a:pt x="5564" y="540"/>
                  <a:pt x="5559" y="557"/>
                </a:cubicBezTo>
                <a:cubicBezTo>
                  <a:pt x="5556" y="577"/>
                  <a:pt x="5536" y="588"/>
                  <a:pt x="5514" y="587"/>
                </a:cubicBezTo>
                <a:lnTo>
                  <a:pt x="5265" y="563"/>
                </a:lnTo>
                <a:cubicBezTo>
                  <a:pt x="5243" y="561"/>
                  <a:pt x="5225" y="545"/>
                  <a:pt x="5229" y="526"/>
                </a:cubicBezTo>
                <a:cubicBezTo>
                  <a:pt x="5231" y="508"/>
                  <a:pt x="5251" y="496"/>
                  <a:pt x="5274" y="498"/>
                </a:cubicBezTo>
                <a:moveTo>
                  <a:pt x="5855" y="552"/>
                </a:moveTo>
                <a:lnTo>
                  <a:pt x="6106" y="577"/>
                </a:lnTo>
                <a:cubicBezTo>
                  <a:pt x="6128" y="578"/>
                  <a:pt x="6144" y="596"/>
                  <a:pt x="6142" y="613"/>
                </a:cubicBezTo>
                <a:cubicBezTo>
                  <a:pt x="6140" y="630"/>
                  <a:pt x="6117" y="643"/>
                  <a:pt x="6094" y="641"/>
                </a:cubicBezTo>
                <a:lnTo>
                  <a:pt x="5844" y="618"/>
                </a:lnTo>
                <a:cubicBezTo>
                  <a:pt x="5822" y="615"/>
                  <a:pt x="5806" y="599"/>
                  <a:pt x="5809" y="582"/>
                </a:cubicBezTo>
                <a:cubicBezTo>
                  <a:pt x="5811" y="563"/>
                  <a:pt x="5833" y="550"/>
                  <a:pt x="5855" y="552"/>
                </a:cubicBezTo>
                <a:moveTo>
                  <a:pt x="6437" y="608"/>
                </a:moveTo>
                <a:lnTo>
                  <a:pt x="6685" y="630"/>
                </a:lnTo>
                <a:cubicBezTo>
                  <a:pt x="6710" y="634"/>
                  <a:pt x="6725" y="649"/>
                  <a:pt x="6723" y="667"/>
                </a:cubicBezTo>
                <a:cubicBezTo>
                  <a:pt x="6718" y="686"/>
                  <a:pt x="6698" y="699"/>
                  <a:pt x="6676" y="697"/>
                </a:cubicBezTo>
                <a:lnTo>
                  <a:pt x="6427" y="672"/>
                </a:lnTo>
                <a:cubicBezTo>
                  <a:pt x="6405" y="671"/>
                  <a:pt x="6387" y="655"/>
                  <a:pt x="6391" y="636"/>
                </a:cubicBezTo>
                <a:cubicBezTo>
                  <a:pt x="6393" y="618"/>
                  <a:pt x="6413" y="606"/>
                  <a:pt x="6437" y="608"/>
                </a:cubicBezTo>
                <a:moveTo>
                  <a:pt x="7017" y="662"/>
                </a:moveTo>
                <a:lnTo>
                  <a:pt x="7267" y="686"/>
                </a:lnTo>
                <a:cubicBezTo>
                  <a:pt x="7289" y="688"/>
                  <a:pt x="7305" y="705"/>
                  <a:pt x="7303" y="723"/>
                </a:cubicBezTo>
                <a:cubicBezTo>
                  <a:pt x="7300" y="741"/>
                  <a:pt x="7280" y="752"/>
                  <a:pt x="7255" y="751"/>
                </a:cubicBezTo>
                <a:lnTo>
                  <a:pt x="7008" y="729"/>
                </a:lnTo>
                <a:cubicBezTo>
                  <a:pt x="6984" y="724"/>
                  <a:pt x="6968" y="709"/>
                  <a:pt x="6970" y="691"/>
                </a:cubicBezTo>
                <a:cubicBezTo>
                  <a:pt x="6975" y="674"/>
                  <a:pt x="6995" y="660"/>
                  <a:pt x="7017" y="662"/>
                </a:cubicBezTo>
                <a:moveTo>
                  <a:pt x="7598" y="718"/>
                </a:moveTo>
                <a:lnTo>
                  <a:pt x="7846" y="743"/>
                </a:lnTo>
                <a:cubicBezTo>
                  <a:pt x="7870" y="744"/>
                  <a:pt x="7886" y="760"/>
                  <a:pt x="7884" y="777"/>
                </a:cubicBezTo>
                <a:cubicBezTo>
                  <a:pt x="7881" y="796"/>
                  <a:pt x="7859" y="809"/>
                  <a:pt x="7837" y="807"/>
                </a:cubicBezTo>
                <a:lnTo>
                  <a:pt x="7588" y="782"/>
                </a:lnTo>
                <a:cubicBezTo>
                  <a:pt x="7565" y="780"/>
                  <a:pt x="7550" y="765"/>
                  <a:pt x="7552" y="746"/>
                </a:cubicBezTo>
                <a:cubicBezTo>
                  <a:pt x="7554" y="729"/>
                  <a:pt x="7576" y="716"/>
                  <a:pt x="7598" y="718"/>
                </a:cubicBezTo>
                <a:moveTo>
                  <a:pt x="8178" y="774"/>
                </a:moveTo>
                <a:lnTo>
                  <a:pt x="8428" y="796"/>
                </a:lnTo>
                <a:cubicBezTo>
                  <a:pt x="8450" y="798"/>
                  <a:pt x="8468" y="816"/>
                  <a:pt x="8462" y="833"/>
                </a:cubicBezTo>
                <a:cubicBezTo>
                  <a:pt x="8460" y="851"/>
                  <a:pt x="8440" y="865"/>
                  <a:pt x="8418" y="861"/>
                </a:cubicBezTo>
                <a:lnTo>
                  <a:pt x="8169" y="838"/>
                </a:lnTo>
                <a:cubicBezTo>
                  <a:pt x="8147" y="837"/>
                  <a:pt x="8129" y="819"/>
                  <a:pt x="8133" y="802"/>
                </a:cubicBezTo>
                <a:cubicBezTo>
                  <a:pt x="8135" y="784"/>
                  <a:pt x="8155" y="771"/>
                  <a:pt x="8178" y="774"/>
                </a:cubicBezTo>
                <a:moveTo>
                  <a:pt x="8759" y="827"/>
                </a:moveTo>
                <a:lnTo>
                  <a:pt x="9009" y="852"/>
                </a:lnTo>
                <a:cubicBezTo>
                  <a:pt x="9031" y="854"/>
                  <a:pt x="9047" y="870"/>
                  <a:pt x="9044" y="887"/>
                </a:cubicBezTo>
                <a:cubicBezTo>
                  <a:pt x="9042" y="907"/>
                  <a:pt x="9020" y="919"/>
                  <a:pt x="8997" y="917"/>
                </a:cubicBezTo>
                <a:lnTo>
                  <a:pt x="8748" y="893"/>
                </a:lnTo>
                <a:cubicBezTo>
                  <a:pt x="8726" y="891"/>
                  <a:pt x="8710" y="875"/>
                  <a:pt x="8713" y="856"/>
                </a:cubicBezTo>
                <a:cubicBezTo>
                  <a:pt x="8715" y="838"/>
                  <a:pt x="8737" y="826"/>
                  <a:pt x="8759" y="827"/>
                </a:cubicBezTo>
                <a:moveTo>
                  <a:pt x="9340" y="884"/>
                </a:moveTo>
                <a:lnTo>
                  <a:pt x="9588" y="907"/>
                </a:lnTo>
                <a:cubicBezTo>
                  <a:pt x="9613" y="908"/>
                  <a:pt x="9629" y="926"/>
                  <a:pt x="9625" y="944"/>
                </a:cubicBezTo>
                <a:cubicBezTo>
                  <a:pt x="9621" y="961"/>
                  <a:pt x="9601" y="975"/>
                  <a:pt x="9579" y="972"/>
                </a:cubicBezTo>
                <a:lnTo>
                  <a:pt x="9330" y="949"/>
                </a:lnTo>
                <a:cubicBezTo>
                  <a:pt x="9308" y="947"/>
                  <a:pt x="9290" y="930"/>
                  <a:pt x="9294" y="912"/>
                </a:cubicBezTo>
                <a:cubicBezTo>
                  <a:pt x="9296" y="894"/>
                  <a:pt x="9316" y="880"/>
                  <a:pt x="9340" y="884"/>
                </a:cubicBezTo>
                <a:moveTo>
                  <a:pt x="9920" y="939"/>
                </a:moveTo>
                <a:lnTo>
                  <a:pt x="10170" y="963"/>
                </a:lnTo>
                <a:cubicBezTo>
                  <a:pt x="10192" y="964"/>
                  <a:pt x="10208" y="981"/>
                  <a:pt x="10205" y="1000"/>
                </a:cubicBezTo>
                <a:cubicBezTo>
                  <a:pt x="10203" y="1017"/>
                  <a:pt x="10183" y="1030"/>
                  <a:pt x="10158" y="1028"/>
                </a:cubicBezTo>
                <a:lnTo>
                  <a:pt x="9911" y="1003"/>
                </a:lnTo>
                <a:cubicBezTo>
                  <a:pt x="9886" y="1002"/>
                  <a:pt x="9871" y="986"/>
                  <a:pt x="9873" y="969"/>
                </a:cubicBezTo>
                <a:cubicBezTo>
                  <a:pt x="9878" y="949"/>
                  <a:pt x="9898" y="937"/>
                  <a:pt x="9920" y="939"/>
                </a:cubicBezTo>
                <a:moveTo>
                  <a:pt x="10501" y="994"/>
                </a:moveTo>
                <a:lnTo>
                  <a:pt x="10519" y="997"/>
                </a:lnTo>
                <a:cubicBezTo>
                  <a:pt x="10543" y="998"/>
                  <a:pt x="10559" y="1014"/>
                  <a:pt x="10557" y="1033"/>
                </a:cubicBezTo>
                <a:cubicBezTo>
                  <a:pt x="10553" y="1050"/>
                  <a:pt x="10533" y="1063"/>
                  <a:pt x="10511" y="1061"/>
                </a:cubicBezTo>
                <a:lnTo>
                  <a:pt x="10491" y="1059"/>
                </a:lnTo>
                <a:cubicBezTo>
                  <a:pt x="10467" y="1058"/>
                  <a:pt x="10453" y="1039"/>
                  <a:pt x="10455" y="1022"/>
                </a:cubicBezTo>
                <a:cubicBezTo>
                  <a:pt x="10457" y="1005"/>
                  <a:pt x="10479" y="991"/>
                  <a:pt x="10501" y="99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9" name="CustomShape 28"/>
          <p:cNvSpPr/>
          <p:nvPr/>
        </p:nvSpPr>
        <p:spPr>
          <a:xfrm>
            <a:off x="7181640" y="3028320"/>
            <a:ext cx="2332440" cy="1708560"/>
          </a:xfrm>
          <a:custGeom>
            <a:avLst/>
            <a:gdLst/>
            <a:ahLst/>
            <a:rect l="l" t="t" r="r" b="b"/>
            <a:pathLst>
              <a:path w="6480" h="4747">
                <a:moveTo>
                  <a:pt x="0" y="0"/>
                </a:moveTo>
                <a:lnTo>
                  <a:pt x="0" y="4746"/>
                </a:lnTo>
                <a:lnTo>
                  <a:pt x="6479" y="4746"/>
                </a:lnTo>
                <a:lnTo>
                  <a:pt x="647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0" name="CustomShape 29"/>
          <p:cNvSpPr/>
          <p:nvPr/>
        </p:nvSpPr>
        <p:spPr>
          <a:xfrm>
            <a:off x="7161480" y="3012840"/>
            <a:ext cx="2372760" cy="1739520"/>
          </a:xfrm>
          <a:custGeom>
            <a:avLst/>
            <a:gdLst/>
            <a:ahLst/>
            <a:rect l="l" t="t" r="r" b="b"/>
            <a:pathLst>
              <a:path w="6592" h="4833">
                <a:moveTo>
                  <a:pt x="0" y="43"/>
                </a:moveTo>
                <a:cubicBezTo>
                  <a:pt x="0" y="19"/>
                  <a:pt x="24" y="0"/>
                  <a:pt x="56" y="0"/>
                </a:cubicBezTo>
                <a:lnTo>
                  <a:pt x="6535" y="0"/>
                </a:lnTo>
                <a:cubicBezTo>
                  <a:pt x="6563" y="0"/>
                  <a:pt x="6591" y="19"/>
                  <a:pt x="6591" y="43"/>
                </a:cubicBezTo>
                <a:lnTo>
                  <a:pt x="6591" y="4789"/>
                </a:lnTo>
                <a:cubicBezTo>
                  <a:pt x="6591" y="4813"/>
                  <a:pt x="6563" y="4832"/>
                  <a:pt x="6535" y="4832"/>
                </a:cubicBezTo>
                <a:lnTo>
                  <a:pt x="56" y="4832"/>
                </a:lnTo>
                <a:cubicBezTo>
                  <a:pt x="24" y="4832"/>
                  <a:pt x="0" y="4813"/>
                  <a:pt x="0" y="4789"/>
                </a:cubicBezTo>
                <a:lnTo>
                  <a:pt x="0" y="43"/>
                </a:lnTo>
                <a:moveTo>
                  <a:pt x="112" y="4789"/>
                </a:moveTo>
                <a:lnTo>
                  <a:pt x="56" y="4745"/>
                </a:lnTo>
                <a:lnTo>
                  <a:pt x="6535" y="4745"/>
                </a:lnTo>
                <a:lnTo>
                  <a:pt x="6479" y="4789"/>
                </a:lnTo>
                <a:lnTo>
                  <a:pt x="6479" y="43"/>
                </a:lnTo>
                <a:lnTo>
                  <a:pt x="6535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478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1" name="CustomShape 30"/>
          <p:cNvSpPr/>
          <p:nvPr/>
        </p:nvSpPr>
        <p:spPr>
          <a:xfrm>
            <a:off x="3976920" y="4983840"/>
            <a:ext cx="5131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Contents column: page contents (here 3 timestamps/row)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2" name="CustomShape 31"/>
          <p:cNvSpPr/>
          <p:nvPr/>
        </p:nvSpPr>
        <p:spPr>
          <a:xfrm>
            <a:off x="7277040" y="3072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3" name="CustomShape 32"/>
          <p:cNvSpPr/>
          <p:nvPr/>
        </p:nvSpPr>
        <p:spPr>
          <a:xfrm>
            <a:off x="7638120" y="3097440"/>
            <a:ext cx="1610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Anchor column(s)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4" name="CustomShape 33"/>
          <p:cNvSpPr/>
          <p:nvPr/>
        </p:nvSpPr>
        <p:spPr>
          <a:xfrm>
            <a:off x="7638120" y="3298680"/>
            <a:ext cx="748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content: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5" name="CustomShape 34"/>
          <p:cNvSpPr/>
          <p:nvPr/>
        </p:nvSpPr>
        <p:spPr>
          <a:xfrm>
            <a:off x="7638120" y="3499920"/>
            <a:ext cx="1700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text of any anchors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6" name="CustomShape 35"/>
          <p:cNvSpPr/>
          <p:nvPr/>
        </p:nvSpPr>
        <p:spPr>
          <a:xfrm>
            <a:off x="7638120" y="3700800"/>
            <a:ext cx="1171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linking to the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7" name="CustomShape 36"/>
          <p:cNvSpPr/>
          <p:nvPr/>
        </p:nvSpPr>
        <p:spPr>
          <a:xfrm>
            <a:off x="7638120" y="3902040"/>
            <a:ext cx="1780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page (here the CNN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8" name="CustomShape 37"/>
          <p:cNvSpPr/>
          <p:nvPr/>
        </p:nvSpPr>
        <p:spPr>
          <a:xfrm>
            <a:off x="7638120" y="4103280"/>
            <a:ext cx="1490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page referenced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69" name="CustomShape 38"/>
          <p:cNvSpPr/>
          <p:nvPr/>
        </p:nvSpPr>
        <p:spPr>
          <a:xfrm>
            <a:off x="7638120" y="4304160"/>
            <a:ext cx="1801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from cnnsi.com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70" name="CustomShape 39"/>
          <p:cNvSpPr/>
          <p:nvPr/>
        </p:nvSpPr>
        <p:spPr>
          <a:xfrm>
            <a:off x="3781800" y="3870000"/>
            <a:ext cx="3040560" cy="479160"/>
          </a:xfrm>
          <a:custGeom>
            <a:avLst/>
            <a:gdLst/>
            <a:ahLst/>
            <a:rect l="l" t="t" r="r" b="b"/>
            <a:pathLst>
              <a:path w="8447" h="1332">
                <a:moveTo>
                  <a:pt x="0" y="44"/>
                </a:moveTo>
                <a:cubicBezTo>
                  <a:pt x="0" y="19"/>
                  <a:pt x="27" y="0"/>
                  <a:pt x="56" y="0"/>
                </a:cubicBezTo>
                <a:lnTo>
                  <a:pt x="8390" y="0"/>
                </a:lnTo>
                <a:cubicBezTo>
                  <a:pt x="8422" y="0"/>
                  <a:pt x="8446" y="19"/>
                  <a:pt x="8446" y="44"/>
                </a:cubicBezTo>
                <a:lnTo>
                  <a:pt x="8446" y="1287"/>
                </a:lnTo>
                <a:cubicBezTo>
                  <a:pt x="8446" y="1311"/>
                  <a:pt x="8422" y="1331"/>
                  <a:pt x="8390" y="1331"/>
                </a:cubicBezTo>
                <a:lnTo>
                  <a:pt x="56" y="1331"/>
                </a:lnTo>
                <a:cubicBezTo>
                  <a:pt x="27" y="1331"/>
                  <a:pt x="0" y="1311"/>
                  <a:pt x="0" y="1287"/>
                </a:cubicBezTo>
                <a:lnTo>
                  <a:pt x="0" y="44"/>
                </a:lnTo>
                <a:moveTo>
                  <a:pt x="112" y="1287"/>
                </a:moveTo>
                <a:lnTo>
                  <a:pt x="56" y="1244"/>
                </a:lnTo>
                <a:lnTo>
                  <a:pt x="8390" y="1244"/>
                </a:lnTo>
                <a:lnTo>
                  <a:pt x="8335" y="1287"/>
                </a:lnTo>
                <a:lnTo>
                  <a:pt x="8335" y="44"/>
                </a:lnTo>
                <a:lnTo>
                  <a:pt x="83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28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1" name="CustomShape 40"/>
          <p:cNvSpPr/>
          <p:nvPr/>
        </p:nvSpPr>
        <p:spPr>
          <a:xfrm>
            <a:off x="6785280" y="3869280"/>
            <a:ext cx="413280" cy="253800"/>
          </a:xfrm>
          <a:custGeom>
            <a:avLst/>
            <a:gdLst/>
            <a:ahLst/>
            <a:rect l="l" t="t" r="r" b="b"/>
            <a:pathLst>
              <a:path w="1149" h="706">
                <a:moveTo>
                  <a:pt x="74" y="694"/>
                </a:moveTo>
                <a:lnTo>
                  <a:pt x="272" y="573"/>
                </a:lnTo>
                <a:cubicBezTo>
                  <a:pt x="289" y="562"/>
                  <a:pt x="294" y="541"/>
                  <a:pt x="281" y="527"/>
                </a:cubicBezTo>
                <a:cubicBezTo>
                  <a:pt x="265" y="513"/>
                  <a:pt x="241" y="510"/>
                  <a:pt x="221" y="521"/>
                </a:cubicBezTo>
                <a:lnTo>
                  <a:pt x="22" y="640"/>
                </a:lnTo>
                <a:cubicBezTo>
                  <a:pt x="4" y="651"/>
                  <a:pt x="0" y="672"/>
                  <a:pt x="16" y="686"/>
                </a:cubicBezTo>
                <a:cubicBezTo>
                  <a:pt x="29" y="700"/>
                  <a:pt x="56" y="705"/>
                  <a:pt x="74" y="694"/>
                </a:cubicBezTo>
                <a:moveTo>
                  <a:pt x="537" y="413"/>
                </a:moveTo>
                <a:lnTo>
                  <a:pt x="738" y="295"/>
                </a:lnTo>
                <a:cubicBezTo>
                  <a:pt x="756" y="285"/>
                  <a:pt x="760" y="263"/>
                  <a:pt x="744" y="249"/>
                </a:cubicBezTo>
                <a:cubicBezTo>
                  <a:pt x="730" y="235"/>
                  <a:pt x="704" y="232"/>
                  <a:pt x="686" y="243"/>
                </a:cubicBezTo>
                <a:lnTo>
                  <a:pt x="488" y="363"/>
                </a:lnTo>
                <a:cubicBezTo>
                  <a:pt x="468" y="373"/>
                  <a:pt x="465" y="394"/>
                  <a:pt x="479" y="409"/>
                </a:cubicBezTo>
                <a:cubicBezTo>
                  <a:pt x="493" y="423"/>
                  <a:pt x="519" y="426"/>
                  <a:pt x="537" y="413"/>
                </a:cubicBezTo>
                <a:moveTo>
                  <a:pt x="1003" y="136"/>
                </a:moveTo>
                <a:lnTo>
                  <a:pt x="1126" y="63"/>
                </a:lnTo>
                <a:cubicBezTo>
                  <a:pt x="1146" y="52"/>
                  <a:pt x="1148" y="32"/>
                  <a:pt x="1135" y="18"/>
                </a:cubicBezTo>
                <a:cubicBezTo>
                  <a:pt x="1122" y="2"/>
                  <a:pt x="1095" y="0"/>
                  <a:pt x="1076" y="10"/>
                </a:cubicBezTo>
                <a:lnTo>
                  <a:pt x="951" y="84"/>
                </a:lnTo>
                <a:cubicBezTo>
                  <a:pt x="934" y="96"/>
                  <a:pt x="929" y="115"/>
                  <a:pt x="944" y="131"/>
                </a:cubicBezTo>
                <a:cubicBezTo>
                  <a:pt x="958" y="145"/>
                  <a:pt x="985" y="146"/>
                  <a:pt x="1003" y="13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2" name="CustomShape 41"/>
          <p:cNvSpPr/>
          <p:nvPr/>
        </p:nvSpPr>
        <p:spPr>
          <a:xfrm>
            <a:off x="1497600" y="2899080"/>
            <a:ext cx="5526360" cy="259200"/>
          </a:xfrm>
          <a:custGeom>
            <a:avLst/>
            <a:gdLst/>
            <a:ahLst/>
            <a:rect l="l" t="t" r="r" b="b"/>
            <a:pathLst>
              <a:path w="15352" h="721">
                <a:moveTo>
                  <a:pt x="0" y="0"/>
                </a:moveTo>
                <a:lnTo>
                  <a:pt x="0" y="720"/>
                </a:lnTo>
                <a:lnTo>
                  <a:pt x="15351" y="720"/>
                </a:lnTo>
                <a:lnTo>
                  <a:pt x="1535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3" name="CustomShape 42"/>
          <p:cNvSpPr/>
          <p:nvPr/>
        </p:nvSpPr>
        <p:spPr>
          <a:xfrm>
            <a:off x="1477440" y="2883240"/>
            <a:ext cx="5566320" cy="290520"/>
          </a:xfrm>
          <a:custGeom>
            <a:avLst/>
            <a:gdLst/>
            <a:ahLst/>
            <a:rect l="l" t="t" r="r" b="b"/>
            <a:pathLst>
              <a:path w="15463" h="808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5407" y="0"/>
                </a:lnTo>
                <a:cubicBezTo>
                  <a:pt x="15437" y="0"/>
                  <a:pt x="15462" y="20"/>
                  <a:pt x="15462" y="44"/>
                </a:cubicBezTo>
                <a:lnTo>
                  <a:pt x="15462" y="764"/>
                </a:lnTo>
                <a:cubicBezTo>
                  <a:pt x="15462" y="788"/>
                  <a:pt x="15437" y="807"/>
                  <a:pt x="15407" y="807"/>
                </a:cubicBezTo>
                <a:lnTo>
                  <a:pt x="56" y="807"/>
                </a:lnTo>
                <a:cubicBezTo>
                  <a:pt x="24" y="807"/>
                  <a:pt x="0" y="788"/>
                  <a:pt x="0" y="764"/>
                </a:cubicBezTo>
                <a:lnTo>
                  <a:pt x="0" y="44"/>
                </a:lnTo>
                <a:moveTo>
                  <a:pt x="112" y="764"/>
                </a:moveTo>
                <a:lnTo>
                  <a:pt x="56" y="721"/>
                </a:lnTo>
                <a:lnTo>
                  <a:pt x="15407" y="721"/>
                </a:lnTo>
                <a:lnTo>
                  <a:pt x="15351" y="764"/>
                </a:lnTo>
                <a:lnTo>
                  <a:pt x="15351" y="44"/>
                </a:lnTo>
                <a:lnTo>
                  <a:pt x="1540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4" name="CustomShape 43"/>
          <p:cNvSpPr/>
          <p:nvPr/>
        </p:nvSpPr>
        <p:spPr>
          <a:xfrm>
            <a:off x="7638120" y="4505400"/>
            <a:ext cx="1038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my.look.ca)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75" name="CustomShape 44"/>
          <p:cNvSpPr/>
          <p:nvPr/>
        </p:nvSpPr>
        <p:spPr>
          <a:xfrm>
            <a:off x="1593000" y="2942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76" name="CustomShape 45"/>
          <p:cNvSpPr/>
          <p:nvPr/>
        </p:nvSpPr>
        <p:spPr>
          <a:xfrm>
            <a:off x="4242960" y="3144960"/>
            <a:ext cx="897840" cy="303840"/>
          </a:xfrm>
          <a:custGeom>
            <a:avLst/>
            <a:gdLst/>
            <a:ahLst/>
            <a:rect l="l" t="t" r="r" b="b"/>
            <a:pathLst>
              <a:path w="2495" h="845">
                <a:moveTo>
                  <a:pt x="65" y="7"/>
                </a:moveTo>
                <a:lnTo>
                  <a:pt x="297" y="82"/>
                </a:lnTo>
                <a:cubicBezTo>
                  <a:pt x="317" y="89"/>
                  <a:pt x="327" y="108"/>
                  <a:pt x="319" y="125"/>
                </a:cubicBezTo>
                <a:cubicBezTo>
                  <a:pt x="309" y="142"/>
                  <a:pt x="285" y="150"/>
                  <a:pt x="265" y="142"/>
                </a:cubicBezTo>
                <a:lnTo>
                  <a:pt x="34" y="69"/>
                </a:lnTo>
                <a:cubicBezTo>
                  <a:pt x="11" y="61"/>
                  <a:pt x="0" y="42"/>
                  <a:pt x="9" y="25"/>
                </a:cubicBezTo>
                <a:cubicBezTo>
                  <a:pt x="18" y="9"/>
                  <a:pt x="42" y="0"/>
                  <a:pt x="65" y="7"/>
                </a:cubicBezTo>
                <a:moveTo>
                  <a:pt x="606" y="183"/>
                </a:moveTo>
                <a:lnTo>
                  <a:pt x="838" y="256"/>
                </a:lnTo>
                <a:cubicBezTo>
                  <a:pt x="858" y="263"/>
                  <a:pt x="869" y="282"/>
                  <a:pt x="860" y="300"/>
                </a:cubicBezTo>
                <a:cubicBezTo>
                  <a:pt x="851" y="315"/>
                  <a:pt x="826" y="325"/>
                  <a:pt x="806" y="317"/>
                </a:cubicBezTo>
                <a:lnTo>
                  <a:pt x="572" y="242"/>
                </a:lnTo>
                <a:cubicBezTo>
                  <a:pt x="552" y="235"/>
                  <a:pt x="542" y="216"/>
                  <a:pt x="550" y="200"/>
                </a:cubicBezTo>
                <a:cubicBezTo>
                  <a:pt x="559" y="183"/>
                  <a:pt x="584" y="176"/>
                  <a:pt x="606" y="183"/>
                </a:cubicBezTo>
                <a:moveTo>
                  <a:pt x="1147" y="356"/>
                </a:moveTo>
                <a:lnTo>
                  <a:pt x="1379" y="431"/>
                </a:lnTo>
                <a:cubicBezTo>
                  <a:pt x="1399" y="437"/>
                  <a:pt x="1410" y="456"/>
                  <a:pt x="1402" y="473"/>
                </a:cubicBezTo>
                <a:cubicBezTo>
                  <a:pt x="1392" y="490"/>
                  <a:pt x="1368" y="497"/>
                  <a:pt x="1346" y="490"/>
                </a:cubicBezTo>
                <a:lnTo>
                  <a:pt x="1114" y="417"/>
                </a:lnTo>
                <a:cubicBezTo>
                  <a:pt x="1093" y="409"/>
                  <a:pt x="1083" y="390"/>
                  <a:pt x="1091" y="373"/>
                </a:cubicBezTo>
                <a:cubicBezTo>
                  <a:pt x="1101" y="357"/>
                  <a:pt x="1125" y="348"/>
                  <a:pt x="1147" y="356"/>
                </a:cubicBezTo>
                <a:moveTo>
                  <a:pt x="1687" y="530"/>
                </a:moveTo>
                <a:lnTo>
                  <a:pt x="1921" y="603"/>
                </a:lnTo>
                <a:cubicBezTo>
                  <a:pt x="1941" y="611"/>
                  <a:pt x="1951" y="630"/>
                  <a:pt x="1943" y="647"/>
                </a:cubicBezTo>
                <a:cubicBezTo>
                  <a:pt x="1933" y="663"/>
                  <a:pt x="1909" y="672"/>
                  <a:pt x="1887" y="664"/>
                </a:cubicBezTo>
                <a:lnTo>
                  <a:pt x="1655" y="589"/>
                </a:lnTo>
                <a:cubicBezTo>
                  <a:pt x="1635" y="583"/>
                  <a:pt x="1624" y="564"/>
                  <a:pt x="1633" y="548"/>
                </a:cubicBezTo>
                <a:cubicBezTo>
                  <a:pt x="1642" y="530"/>
                  <a:pt x="1666" y="523"/>
                  <a:pt x="1687" y="530"/>
                </a:cubicBezTo>
                <a:moveTo>
                  <a:pt x="2229" y="703"/>
                </a:moveTo>
                <a:lnTo>
                  <a:pt x="2461" y="778"/>
                </a:lnTo>
                <a:cubicBezTo>
                  <a:pt x="2483" y="785"/>
                  <a:pt x="2494" y="804"/>
                  <a:pt x="2485" y="820"/>
                </a:cubicBezTo>
                <a:cubicBezTo>
                  <a:pt x="2476" y="837"/>
                  <a:pt x="2452" y="844"/>
                  <a:pt x="2429" y="837"/>
                </a:cubicBezTo>
                <a:lnTo>
                  <a:pt x="2198" y="764"/>
                </a:lnTo>
                <a:cubicBezTo>
                  <a:pt x="2178" y="757"/>
                  <a:pt x="2167" y="738"/>
                  <a:pt x="2175" y="720"/>
                </a:cubicBezTo>
                <a:cubicBezTo>
                  <a:pt x="2185" y="705"/>
                  <a:pt x="2209" y="696"/>
                  <a:pt x="2229" y="703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7" name="CustomShape 46"/>
          <p:cNvSpPr/>
          <p:nvPr/>
        </p:nvSpPr>
        <p:spPr>
          <a:xfrm>
            <a:off x="3467880" y="3426120"/>
            <a:ext cx="3354480" cy="259920"/>
          </a:xfrm>
          <a:custGeom>
            <a:avLst/>
            <a:gdLst/>
            <a:ahLst/>
            <a:rect l="l" t="t" r="r" b="b"/>
            <a:pathLst>
              <a:path w="9319" h="723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9262" y="0"/>
                </a:lnTo>
                <a:cubicBezTo>
                  <a:pt x="9294" y="0"/>
                  <a:pt x="9318" y="21"/>
                  <a:pt x="9318" y="44"/>
                </a:cubicBezTo>
                <a:lnTo>
                  <a:pt x="9318" y="679"/>
                </a:lnTo>
                <a:cubicBezTo>
                  <a:pt x="9318" y="703"/>
                  <a:pt x="9294" y="722"/>
                  <a:pt x="9262" y="722"/>
                </a:cubicBezTo>
                <a:lnTo>
                  <a:pt x="56" y="722"/>
                </a:lnTo>
                <a:cubicBezTo>
                  <a:pt x="25" y="722"/>
                  <a:pt x="0" y="703"/>
                  <a:pt x="0" y="679"/>
                </a:cubicBezTo>
                <a:lnTo>
                  <a:pt x="0" y="44"/>
                </a:lnTo>
                <a:moveTo>
                  <a:pt x="112" y="679"/>
                </a:moveTo>
                <a:lnTo>
                  <a:pt x="56" y="635"/>
                </a:lnTo>
                <a:lnTo>
                  <a:pt x="9262" y="635"/>
                </a:lnTo>
                <a:lnTo>
                  <a:pt x="9207" y="679"/>
                </a:lnTo>
                <a:lnTo>
                  <a:pt x="9207" y="44"/>
                </a:lnTo>
                <a:lnTo>
                  <a:pt x="926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7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8" name="CustomShape 47"/>
          <p:cNvSpPr/>
          <p:nvPr/>
        </p:nvSpPr>
        <p:spPr>
          <a:xfrm>
            <a:off x="1954080" y="2967480"/>
            <a:ext cx="4923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Anchor column(s) name: URIs of references to this page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79" name="CustomShape 48"/>
          <p:cNvSpPr/>
          <p:nvPr/>
        </p:nvSpPr>
        <p:spPr>
          <a:xfrm>
            <a:off x="292320" y="3284640"/>
            <a:ext cx="951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[22] Google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680" name="" descr=""/>
          <p:cNvPicPr/>
          <p:nvPr/>
        </p:nvPicPr>
        <p:blipFill>
          <a:blip r:embed="rId2"/>
          <a:stretch/>
        </p:blipFill>
        <p:spPr>
          <a:xfrm>
            <a:off x="7480800" y="1653120"/>
            <a:ext cx="2032560" cy="1024920"/>
          </a:xfrm>
          <a:prstGeom prst="rect">
            <a:avLst/>
          </a:prstGeom>
          <a:ln w="0">
            <a:noFill/>
          </a:ln>
        </p:spPr>
      </p:pic>
      <p:sp>
        <p:nvSpPr>
          <p:cNvPr id="681" name="CustomShape 49"/>
          <p:cNvSpPr/>
          <p:nvPr/>
        </p:nvSpPr>
        <p:spPr>
          <a:xfrm>
            <a:off x="292320" y="3460680"/>
            <a:ext cx="681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BigTable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82" name="CustomShape 50"/>
          <p:cNvSpPr/>
          <p:nvPr/>
        </p:nvSpPr>
        <p:spPr>
          <a:xfrm>
            <a:off x="7394760" y="2670120"/>
            <a:ext cx="2066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[23] Parallel Programming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83" name="CustomShape 51"/>
          <p:cNvSpPr/>
          <p:nvPr/>
        </p:nvSpPr>
        <p:spPr>
          <a:xfrm>
            <a:off x="7353360" y="2845800"/>
            <a:ext cx="834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with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84" name="CustomShape 5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19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6" name="CustomShape 2"/>
          <p:cNvSpPr/>
          <p:nvPr/>
        </p:nvSpPr>
        <p:spPr>
          <a:xfrm>
            <a:off x="1351080" y="370800"/>
            <a:ext cx="7040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GAE Services – Understanding SQL vs. NoSQL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87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88" name="CustomShape 4"/>
          <p:cNvSpPr/>
          <p:nvPr/>
        </p:nvSpPr>
        <p:spPr>
          <a:xfrm>
            <a:off x="957960" y="1032840"/>
            <a:ext cx="8528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Simple NoSQL example (e.g.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Google Datastore &amp; Google Bigtable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89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90" name="CustomShape 6"/>
          <p:cNvSpPr/>
          <p:nvPr/>
        </p:nvSpPr>
        <p:spPr>
          <a:xfrm>
            <a:off x="1379160" y="1377360"/>
            <a:ext cx="8158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store flexible key - value pairs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vs. Structured Query Language (SQL) use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691" name="" descr=""/>
          <p:cNvPicPr/>
          <p:nvPr/>
        </p:nvPicPr>
        <p:blipFill>
          <a:blip r:embed="rId1"/>
          <a:stretch/>
        </p:blipFill>
        <p:spPr>
          <a:xfrm>
            <a:off x="1037880" y="2460600"/>
            <a:ext cx="1684080" cy="764280"/>
          </a:xfrm>
          <a:prstGeom prst="rect">
            <a:avLst/>
          </a:prstGeom>
          <a:ln w="0">
            <a:noFill/>
          </a:ln>
        </p:spPr>
      </p:pic>
      <p:pic>
        <p:nvPicPr>
          <p:cNvPr id="692" name="" descr=""/>
          <p:cNvPicPr/>
          <p:nvPr/>
        </p:nvPicPr>
        <p:blipFill>
          <a:blip r:embed="rId2"/>
          <a:stretch/>
        </p:blipFill>
        <p:spPr>
          <a:xfrm>
            <a:off x="1577880" y="2300400"/>
            <a:ext cx="114840" cy="3240"/>
          </a:xfrm>
          <a:prstGeom prst="rect">
            <a:avLst/>
          </a:prstGeom>
          <a:ln w="0">
            <a:noFill/>
          </a:ln>
        </p:spPr>
      </p:pic>
      <p:pic>
        <p:nvPicPr>
          <p:cNvPr id="693" name="" descr=""/>
          <p:cNvPicPr/>
          <p:nvPr/>
        </p:nvPicPr>
        <p:blipFill>
          <a:blip r:embed="rId3"/>
          <a:stretch/>
        </p:blipFill>
        <p:spPr>
          <a:xfrm>
            <a:off x="1549080" y="2304000"/>
            <a:ext cx="177480" cy="3240"/>
          </a:xfrm>
          <a:prstGeom prst="rect">
            <a:avLst/>
          </a:prstGeom>
          <a:ln w="0">
            <a:noFill/>
          </a:ln>
        </p:spPr>
      </p:pic>
      <p:pic>
        <p:nvPicPr>
          <p:cNvPr id="694" name="" descr=""/>
          <p:cNvPicPr/>
          <p:nvPr/>
        </p:nvPicPr>
        <p:blipFill>
          <a:blip r:embed="rId4"/>
          <a:stretch/>
        </p:blipFill>
        <p:spPr>
          <a:xfrm>
            <a:off x="1524960" y="2307960"/>
            <a:ext cx="220680" cy="3240"/>
          </a:xfrm>
          <a:prstGeom prst="rect">
            <a:avLst/>
          </a:prstGeom>
          <a:ln w="0">
            <a:noFill/>
          </a:ln>
        </p:spPr>
      </p:pic>
      <p:pic>
        <p:nvPicPr>
          <p:cNvPr id="695" name="" descr=""/>
          <p:cNvPicPr/>
          <p:nvPr/>
        </p:nvPicPr>
        <p:blipFill>
          <a:blip r:embed="rId5"/>
          <a:stretch/>
        </p:blipFill>
        <p:spPr>
          <a:xfrm>
            <a:off x="1505880" y="2311560"/>
            <a:ext cx="259200" cy="3240"/>
          </a:xfrm>
          <a:prstGeom prst="rect">
            <a:avLst/>
          </a:prstGeom>
          <a:ln w="0">
            <a:noFill/>
          </a:ln>
        </p:spPr>
      </p:pic>
      <p:pic>
        <p:nvPicPr>
          <p:cNvPr id="696" name="" descr=""/>
          <p:cNvPicPr/>
          <p:nvPr/>
        </p:nvPicPr>
        <p:blipFill>
          <a:blip r:embed="rId6"/>
          <a:stretch/>
        </p:blipFill>
        <p:spPr>
          <a:xfrm>
            <a:off x="1496160" y="2315520"/>
            <a:ext cx="282960" cy="3240"/>
          </a:xfrm>
          <a:prstGeom prst="rect">
            <a:avLst/>
          </a:prstGeom>
          <a:ln w="0">
            <a:noFill/>
          </a:ln>
        </p:spPr>
      </p:pic>
      <p:pic>
        <p:nvPicPr>
          <p:cNvPr id="697" name="" descr=""/>
          <p:cNvPicPr/>
          <p:nvPr/>
        </p:nvPicPr>
        <p:blipFill>
          <a:blip r:embed="rId7"/>
          <a:stretch/>
        </p:blipFill>
        <p:spPr>
          <a:xfrm>
            <a:off x="1486800" y="2319120"/>
            <a:ext cx="302400" cy="3240"/>
          </a:xfrm>
          <a:prstGeom prst="rect">
            <a:avLst/>
          </a:prstGeom>
          <a:ln w="0">
            <a:noFill/>
          </a:ln>
        </p:spPr>
      </p:pic>
      <p:pic>
        <p:nvPicPr>
          <p:cNvPr id="698" name="" descr=""/>
          <p:cNvPicPr/>
          <p:nvPr/>
        </p:nvPicPr>
        <p:blipFill>
          <a:blip r:embed="rId8"/>
          <a:stretch/>
        </p:blipFill>
        <p:spPr>
          <a:xfrm>
            <a:off x="1472400" y="2323080"/>
            <a:ext cx="326520" cy="3240"/>
          </a:xfrm>
          <a:prstGeom prst="rect">
            <a:avLst/>
          </a:prstGeom>
          <a:ln w="0">
            <a:noFill/>
          </a:ln>
        </p:spPr>
      </p:pic>
      <p:pic>
        <p:nvPicPr>
          <p:cNvPr id="699" name="" descr=""/>
          <p:cNvPicPr/>
          <p:nvPr/>
        </p:nvPicPr>
        <p:blipFill>
          <a:blip r:embed="rId9"/>
          <a:stretch/>
        </p:blipFill>
        <p:spPr>
          <a:xfrm>
            <a:off x="1462320" y="2326680"/>
            <a:ext cx="345600" cy="3240"/>
          </a:xfrm>
          <a:prstGeom prst="rect">
            <a:avLst/>
          </a:prstGeom>
          <a:ln w="0">
            <a:noFill/>
          </a:ln>
        </p:spPr>
      </p:pic>
      <p:pic>
        <p:nvPicPr>
          <p:cNvPr id="700" name="" descr=""/>
          <p:cNvPicPr/>
          <p:nvPr/>
        </p:nvPicPr>
        <p:blipFill>
          <a:blip r:embed="rId10"/>
          <a:stretch/>
        </p:blipFill>
        <p:spPr>
          <a:xfrm>
            <a:off x="1458000" y="2330280"/>
            <a:ext cx="360360" cy="3240"/>
          </a:xfrm>
          <a:prstGeom prst="rect">
            <a:avLst/>
          </a:prstGeom>
          <a:ln w="0">
            <a:noFill/>
          </a:ln>
        </p:spPr>
      </p:pic>
      <p:pic>
        <p:nvPicPr>
          <p:cNvPr id="701" name="" descr=""/>
          <p:cNvPicPr/>
          <p:nvPr/>
        </p:nvPicPr>
        <p:blipFill>
          <a:blip r:embed="rId11"/>
          <a:stretch/>
        </p:blipFill>
        <p:spPr>
          <a:xfrm>
            <a:off x="1438560" y="2334240"/>
            <a:ext cx="393840" cy="3240"/>
          </a:xfrm>
          <a:prstGeom prst="rect">
            <a:avLst/>
          </a:prstGeom>
          <a:ln w="0">
            <a:noFill/>
          </a:ln>
        </p:spPr>
      </p:pic>
      <p:pic>
        <p:nvPicPr>
          <p:cNvPr id="702" name="" descr=""/>
          <p:cNvPicPr/>
          <p:nvPr/>
        </p:nvPicPr>
        <p:blipFill>
          <a:blip r:embed="rId12"/>
          <a:stretch/>
        </p:blipFill>
        <p:spPr>
          <a:xfrm>
            <a:off x="1433520" y="2338200"/>
            <a:ext cx="403560" cy="3240"/>
          </a:xfrm>
          <a:prstGeom prst="rect">
            <a:avLst/>
          </a:prstGeom>
          <a:ln w="0">
            <a:noFill/>
          </a:ln>
        </p:spPr>
      </p:pic>
      <p:pic>
        <p:nvPicPr>
          <p:cNvPr id="703" name="" descr=""/>
          <p:cNvPicPr/>
          <p:nvPr/>
        </p:nvPicPr>
        <p:blipFill>
          <a:blip r:embed="rId13"/>
          <a:stretch/>
        </p:blipFill>
        <p:spPr>
          <a:xfrm>
            <a:off x="1433520" y="2341800"/>
            <a:ext cx="408600" cy="3240"/>
          </a:xfrm>
          <a:prstGeom prst="rect">
            <a:avLst/>
          </a:prstGeom>
          <a:ln w="0">
            <a:noFill/>
          </a:ln>
        </p:spPr>
      </p:pic>
      <p:pic>
        <p:nvPicPr>
          <p:cNvPr id="704" name="" descr=""/>
          <p:cNvPicPr/>
          <p:nvPr/>
        </p:nvPicPr>
        <p:blipFill>
          <a:blip r:embed="rId14"/>
          <a:stretch/>
        </p:blipFill>
        <p:spPr>
          <a:xfrm>
            <a:off x="1428840" y="2345400"/>
            <a:ext cx="417960" cy="3240"/>
          </a:xfrm>
          <a:prstGeom prst="rect">
            <a:avLst/>
          </a:prstGeom>
          <a:ln w="0">
            <a:noFill/>
          </a:ln>
        </p:spPr>
      </p:pic>
      <p:pic>
        <p:nvPicPr>
          <p:cNvPr id="705" name="" descr=""/>
          <p:cNvPicPr/>
          <p:nvPr/>
        </p:nvPicPr>
        <p:blipFill>
          <a:blip r:embed="rId15"/>
          <a:stretch/>
        </p:blipFill>
        <p:spPr>
          <a:xfrm>
            <a:off x="1424160" y="2349360"/>
            <a:ext cx="423000" cy="3240"/>
          </a:xfrm>
          <a:prstGeom prst="rect">
            <a:avLst/>
          </a:prstGeom>
          <a:ln w="0">
            <a:noFill/>
          </a:ln>
        </p:spPr>
      </p:pic>
      <p:pic>
        <p:nvPicPr>
          <p:cNvPr id="706" name="" descr=""/>
          <p:cNvPicPr/>
          <p:nvPr/>
        </p:nvPicPr>
        <p:blipFill>
          <a:blip r:embed="rId16"/>
          <a:stretch/>
        </p:blipFill>
        <p:spPr>
          <a:xfrm>
            <a:off x="1424160" y="2353320"/>
            <a:ext cx="427320" cy="3240"/>
          </a:xfrm>
          <a:prstGeom prst="rect">
            <a:avLst/>
          </a:prstGeom>
          <a:ln w="0">
            <a:noFill/>
          </a:ln>
        </p:spPr>
      </p:pic>
      <p:pic>
        <p:nvPicPr>
          <p:cNvPr id="707" name="" descr=""/>
          <p:cNvPicPr/>
          <p:nvPr/>
        </p:nvPicPr>
        <p:blipFill>
          <a:blip r:embed="rId17"/>
          <a:stretch/>
        </p:blipFill>
        <p:spPr>
          <a:xfrm>
            <a:off x="1419120" y="2356920"/>
            <a:ext cx="432360" cy="3240"/>
          </a:xfrm>
          <a:prstGeom prst="rect">
            <a:avLst/>
          </a:prstGeom>
          <a:ln w="0">
            <a:noFill/>
          </a:ln>
        </p:spPr>
      </p:pic>
      <p:pic>
        <p:nvPicPr>
          <p:cNvPr id="708" name="" descr=""/>
          <p:cNvPicPr/>
          <p:nvPr/>
        </p:nvPicPr>
        <p:blipFill>
          <a:blip r:embed="rId18"/>
          <a:stretch/>
        </p:blipFill>
        <p:spPr>
          <a:xfrm>
            <a:off x="1419120" y="2360520"/>
            <a:ext cx="437400" cy="3240"/>
          </a:xfrm>
          <a:prstGeom prst="rect">
            <a:avLst/>
          </a:prstGeom>
          <a:ln w="0">
            <a:noFill/>
          </a:ln>
        </p:spPr>
      </p:pic>
      <p:pic>
        <p:nvPicPr>
          <p:cNvPr id="709" name="" descr=""/>
          <p:cNvPicPr/>
          <p:nvPr/>
        </p:nvPicPr>
        <p:blipFill>
          <a:blip r:embed="rId19"/>
          <a:stretch/>
        </p:blipFill>
        <p:spPr>
          <a:xfrm>
            <a:off x="1414440" y="2364480"/>
            <a:ext cx="441720" cy="18360"/>
          </a:xfrm>
          <a:prstGeom prst="rect">
            <a:avLst/>
          </a:prstGeom>
          <a:ln w="0">
            <a:noFill/>
          </a:ln>
        </p:spPr>
      </p:pic>
      <p:pic>
        <p:nvPicPr>
          <p:cNvPr id="710" name="" descr=""/>
          <p:cNvPicPr/>
          <p:nvPr/>
        </p:nvPicPr>
        <p:blipFill>
          <a:blip r:embed="rId20"/>
          <a:stretch/>
        </p:blipFill>
        <p:spPr>
          <a:xfrm>
            <a:off x="1414440" y="2383200"/>
            <a:ext cx="446760" cy="3240"/>
          </a:xfrm>
          <a:prstGeom prst="rect">
            <a:avLst/>
          </a:prstGeom>
          <a:ln w="0">
            <a:noFill/>
          </a:ln>
        </p:spPr>
      </p:pic>
      <p:pic>
        <p:nvPicPr>
          <p:cNvPr id="711" name="" descr=""/>
          <p:cNvPicPr/>
          <p:nvPr/>
        </p:nvPicPr>
        <p:blipFill>
          <a:blip r:embed="rId21"/>
          <a:stretch/>
        </p:blipFill>
        <p:spPr>
          <a:xfrm>
            <a:off x="1414440" y="2387160"/>
            <a:ext cx="441720" cy="82080"/>
          </a:xfrm>
          <a:prstGeom prst="rect">
            <a:avLst/>
          </a:prstGeom>
          <a:ln w="0">
            <a:noFill/>
          </a:ln>
        </p:spPr>
      </p:pic>
      <p:pic>
        <p:nvPicPr>
          <p:cNvPr id="712" name="" descr=""/>
          <p:cNvPicPr/>
          <p:nvPr/>
        </p:nvPicPr>
        <p:blipFill>
          <a:blip r:embed="rId22"/>
          <a:stretch/>
        </p:blipFill>
        <p:spPr>
          <a:xfrm>
            <a:off x="1414440" y="2469960"/>
            <a:ext cx="446760" cy="3240"/>
          </a:xfrm>
          <a:prstGeom prst="rect">
            <a:avLst/>
          </a:prstGeom>
          <a:ln w="0">
            <a:noFill/>
          </a:ln>
        </p:spPr>
      </p:pic>
      <p:pic>
        <p:nvPicPr>
          <p:cNvPr id="713" name="" descr=""/>
          <p:cNvPicPr/>
          <p:nvPr/>
        </p:nvPicPr>
        <p:blipFill>
          <a:blip r:embed="rId23"/>
          <a:stretch/>
        </p:blipFill>
        <p:spPr>
          <a:xfrm>
            <a:off x="1414440" y="2473920"/>
            <a:ext cx="441720" cy="29520"/>
          </a:xfrm>
          <a:prstGeom prst="rect">
            <a:avLst/>
          </a:prstGeom>
          <a:ln w="0">
            <a:noFill/>
          </a:ln>
        </p:spPr>
      </p:pic>
      <p:pic>
        <p:nvPicPr>
          <p:cNvPr id="714" name="" descr=""/>
          <p:cNvPicPr/>
          <p:nvPr/>
        </p:nvPicPr>
        <p:blipFill>
          <a:blip r:embed="rId24"/>
          <a:stretch/>
        </p:blipFill>
        <p:spPr>
          <a:xfrm rot="5400000">
            <a:off x="1701000" y="1749240"/>
            <a:ext cx="683640" cy="1284120"/>
          </a:xfrm>
          <a:prstGeom prst="rect">
            <a:avLst/>
          </a:prstGeom>
          <a:ln w="0">
            <a:noFill/>
          </a:ln>
        </p:spPr>
      </p:pic>
      <p:pic>
        <p:nvPicPr>
          <p:cNvPr id="715" name="" descr=""/>
          <p:cNvPicPr/>
          <p:nvPr/>
        </p:nvPicPr>
        <p:blipFill>
          <a:blip r:embed="rId25"/>
          <a:stretch/>
        </p:blipFill>
        <p:spPr>
          <a:xfrm>
            <a:off x="1912680" y="2126880"/>
            <a:ext cx="757080" cy="122040"/>
          </a:xfrm>
          <a:prstGeom prst="rect">
            <a:avLst/>
          </a:prstGeom>
          <a:ln w="0">
            <a:noFill/>
          </a:ln>
        </p:spPr>
      </p:pic>
      <p:pic>
        <p:nvPicPr>
          <p:cNvPr id="716" name="" descr=""/>
          <p:cNvPicPr/>
          <p:nvPr/>
        </p:nvPicPr>
        <p:blipFill>
          <a:blip r:embed="rId26"/>
          <a:stretch/>
        </p:blipFill>
        <p:spPr>
          <a:xfrm>
            <a:off x="1912680" y="2249280"/>
            <a:ext cx="745200" cy="84240"/>
          </a:xfrm>
          <a:prstGeom prst="rect">
            <a:avLst/>
          </a:prstGeom>
          <a:ln w="0">
            <a:noFill/>
          </a:ln>
        </p:spPr>
      </p:pic>
      <p:pic>
        <p:nvPicPr>
          <p:cNvPr id="717" name="" descr=""/>
          <p:cNvPicPr/>
          <p:nvPr/>
        </p:nvPicPr>
        <p:blipFill>
          <a:blip r:embed="rId27"/>
          <a:stretch/>
        </p:blipFill>
        <p:spPr>
          <a:xfrm>
            <a:off x="1924200" y="2334240"/>
            <a:ext cx="733320" cy="225720"/>
          </a:xfrm>
          <a:prstGeom prst="rect">
            <a:avLst/>
          </a:prstGeom>
          <a:ln w="0">
            <a:noFill/>
          </a:ln>
        </p:spPr>
      </p:pic>
      <p:pic>
        <p:nvPicPr>
          <p:cNvPr id="718" name="" descr=""/>
          <p:cNvPicPr/>
          <p:nvPr/>
        </p:nvPicPr>
        <p:blipFill>
          <a:blip r:embed="rId28"/>
          <a:stretch/>
        </p:blipFill>
        <p:spPr>
          <a:xfrm>
            <a:off x="1924200" y="2560320"/>
            <a:ext cx="721080" cy="18360"/>
          </a:xfrm>
          <a:prstGeom prst="rect">
            <a:avLst/>
          </a:prstGeom>
          <a:ln w="0">
            <a:noFill/>
          </a:ln>
        </p:spPr>
      </p:pic>
      <p:pic>
        <p:nvPicPr>
          <p:cNvPr id="719" name="" descr=""/>
          <p:cNvPicPr/>
          <p:nvPr/>
        </p:nvPicPr>
        <p:blipFill>
          <a:blip r:embed="rId29"/>
          <a:stretch/>
        </p:blipFill>
        <p:spPr>
          <a:xfrm>
            <a:off x="1936440" y="2579400"/>
            <a:ext cx="708840" cy="9000"/>
          </a:xfrm>
          <a:prstGeom prst="rect">
            <a:avLst/>
          </a:prstGeom>
          <a:ln w="0">
            <a:noFill/>
          </a:ln>
        </p:spPr>
      </p:pic>
      <p:pic>
        <p:nvPicPr>
          <p:cNvPr id="720" name="" descr=""/>
          <p:cNvPicPr/>
          <p:nvPr/>
        </p:nvPicPr>
        <p:blipFill>
          <a:blip r:embed="rId30"/>
          <a:stretch/>
        </p:blipFill>
        <p:spPr>
          <a:xfrm>
            <a:off x="1936440" y="2588760"/>
            <a:ext cx="697320" cy="9000"/>
          </a:xfrm>
          <a:prstGeom prst="rect">
            <a:avLst/>
          </a:prstGeom>
          <a:ln w="0">
            <a:noFill/>
          </a:ln>
        </p:spPr>
      </p:pic>
      <p:pic>
        <p:nvPicPr>
          <p:cNvPr id="721" name="" descr=""/>
          <p:cNvPicPr/>
          <p:nvPr/>
        </p:nvPicPr>
        <p:blipFill>
          <a:blip r:embed="rId31"/>
          <a:stretch/>
        </p:blipFill>
        <p:spPr>
          <a:xfrm>
            <a:off x="1936440" y="2598120"/>
            <a:ext cx="685080" cy="9000"/>
          </a:xfrm>
          <a:prstGeom prst="rect">
            <a:avLst/>
          </a:prstGeom>
          <a:ln w="0">
            <a:noFill/>
          </a:ln>
        </p:spPr>
      </p:pic>
      <p:pic>
        <p:nvPicPr>
          <p:cNvPr id="722" name="" descr=""/>
          <p:cNvPicPr/>
          <p:nvPr/>
        </p:nvPicPr>
        <p:blipFill>
          <a:blip r:embed="rId32"/>
          <a:stretch/>
        </p:blipFill>
        <p:spPr>
          <a:xfrm>
            <a:off x="1936440" y="2607840"/>
            <a:ext cx="649080" cy="9000"/>
          </a:xfrm>
          <a:prstGeom prst="rect">
            <a:avLst/>
          </a:prstGeom>
          <a:ln w="0">
            <a:noFill/>
          </a:ln>
        </p:spPr>
      </p:pic>
      <p:pic>
        <p:nvPicPr>
          <p:cNvPr id="723" name="" descr=""/>
          <p:cNvPicPr/>
          <p:nvPr/>
        </p:nvPicPr>
        <p:blipFill>
          <a:blip r:embed="rId33"/>
          <a:stretch/>
        </p:blipFill>
        <p:spPr>
          <a:xfrm>
            <a:off x="1936440" y="2617200"/>
            <a:ext cx="588960" cy="9000"/>
          </a:xfrm>
          <a:prstGeom prst="rect">
            <a:avLst/>
          </a:prstGeom>
          <a:ln w="0">
            <a:noFill/>
          </a:ln>
        </p:spPr>
      </p:pic>
      <p:pic>
        <p:nvPicPr>
          <p:cNvPr id="724" name="" descr=""/>
          <p:cNvPicPr/>
          <p:nvPr/>
        </p:nvPicPr>
        <p:blipFill>
          <a:blip r:embed="rId34"/>
          <a:stretch/>
        </p:blipFill>
        <p:spPr>
          <a:xfrm>
            <a:off x="1936440" y="2626560"/>
            <a:ext cx="528480" cy="9000"/>
          </a:xfrm>
          <a:prstGeom prst="rect">
            <a:avLst/>
          </a:prstGeom>
          <a:ln w="0">
            <a:noFill/>
          </a:ln>
        </p:spPr>
      </p:pic>
      <p:pic>
        <p:nvPicPr>
          <p:cNvPr id="725" name="" descr=""/>
          <p:cNvPicPr/>
          <p:nvPr/>
        </p:nvPicPr>
        <p:blipFill>
          <a:blip r:embed="rId35"/>
          <a:stretch/>
        </p:blipFill>
        <p:spPr>
          <a:xfrm>
            <a:off x="1948680" y="2635920"/>
            <a:ext cx="444600" cy="9000"/>
          </a:xfrm>
          <a:prstGeom prst="rect">
            <a:avLst/>
          </a:prstGeom>
          <a:ln w="0">
            <a:noFill/>
          </a:ln>
        </p:spPr>
      </p:pic>
      <p:pic>
        <p:nvPicPr>
          <p:cNvPr id="726" name="" descr=""/>
          <p:cNvPicPr/>
          <p:nvPr/>
        </p:nvPicPr>
        <p:blipFill>
          <a:blip r:embed="rId36"/>
          <a:stretch/>
        </p:blipFill>
        <p:spPr>
          <a:xfrm>
            <a:off x="1960560" y="2645280"/>
            <a:ext cx="372240" cy="9000"/>
          </a:xfrm>
          <a:prstGeom prst="rect">
            <a:avLst/>
          </a:prstGeom>
          <a:ln w="0">
            <a:noFill/>
          </a:ln>
        </p:spPr>
      </p:pic>
      <p:pic>
        <p:nvPicPr>
          <p:cNvPr id="727" name="" descr=""/>
          <p:cNvPicPr/>
          <p:nvPr/>
        </p:nvPicPr>
        <p:blipFill>
          <a:blip r:embed="rId37"/>
          <a:stretch/>
        </p:blipFill>
        <p:spPr>
          <a:xfrm>
            <a:off x="1972440" y="2655000"/>
            <a:ext cx="300240" cy="9000"/>
          </a:xfrm>
          <a:prstGeom prst="rect">
            <a:avLst/>
          </a:prstGeom>
          <a:ln w="0">
            <a:noFill/>
          </a:ln>
        </p:spPr>
      </p:pic>
      <p:pic>
        <p:nvPicPr>
          <p:cNvPr id="728" name="" descr=""/>
          <p:cNvPicPr/>
          <p:nvPr/>
        </p:nvPicPr>
        <p:blipFill>
          <a:blip r:embed="rId38"/>
          <a:stretch/>
        </p:blipFill>
        <p:spPr>
          <a:xfrm>
            <a:off x="1996560" y="2664000"/>
            <a:ext cx="203760" cy="9000"/>
          </a:xfrm>
          <a:prstGeom prst="rect">
            <a:avLst/>
          </a:prstGeom>
          <a:ln w="0">
            <a:noFill/>
          </a:ln>
        </p:spPr>
      </p:pic>
      <p:pic>
        <p:nvPicPr>
          <p:cNvPr id="729" name="" descr=""/>
          <p:cNvPicPr/>
          <p:nvPr/>
        </p:nvPicPr>
        <p:blipFill>
          <a:blip r:embed="rId39"/>
          <a:stretch/>
        </p:blipFill>
        <p:spPr>
          <a:xfrm>
            <a:off x="2008800" y="2673720"/>
            <a:ext cx="131400" cy="9000"/>
          </a:xfrm>
          <a:prstGeom prst="rect">
            <a:avLst/>
          </a:prstGeom>
          <a:ln w="0">
            <a:noFill/>
          </a:ln>
        </p:spPr>
      </p:pic>
      <p:pic>
        <p:nvPicPr>
          <p:cNvPr id="730" name="" descr=""/>
          <p:cNvPicPr/>
          <p:nvPr/>
        </p:nvPicPr>
        <p:blipFill>
          <a:blip r:embed="rId40"/>
          <a:stretch/>
        </p:blipFill>
        <p:spPr>
          <a:xfrm>
            <a:off x="2020680" y="2683080"/>
            <a:ext cx="59400" cy="9000"/>
          </a:xfrm>
          <a:prstGeom prst="rect">
            <a:avLst/>
          </a:prstGeom>
          <a:ln w="0">
            <a:noFill/>
          </a:ln>
        </p:spPr>
      </p:pic>
      <p:pic>
        <p:nvPicPr>
          <p:cNvPr id="731" name="" descr=""/>
          <p:cNvPicPr/>
          <p:nvPr/>
        </p:nvPicPr>
        <p:blipFill>
          <a:blip r:embed="rId41"/>
          <a:stretch/>
        </p:blipFill>
        <p:spPr>
          <a:xfrm>
            <a:off x="3996000" y="1861200"/>
            <a:ext cx="5498640" cy="1315800"/>
          </a:xfrm>
          <a:prstGeom prst="rect">
            <a:avLst/>
          </a:prstGeom>
          <a:ln w="0">
            <a:noFill/>
          </a:ln>
        </p:spPr>
      </p:pic>
      <p:sp>
        <p:nvSpPr>
          <p:cNvPr id="732" name="CustomShape 7"/>
          <p:cNvSpPr/>
          <p:nvPr/>
        </p:nvSpPr>
        <p:spPr>
          <a:xfrm>
            <a:off x="291240" y="1698120"/>
            <a:ext cx="9202680" cy="281880"/>
          </a:xfrm>
          <a:custGeom>
            <a:avLst/>
            <a:gdLst/>
            <a:ahLst/>
            <a:rect l="l" t="t" r="r" b="b"/>
            <a:pathLst>
              <a:path w="25564" h="784">
                <a:moveTo>
                  <a:pt x="0" y="0"/>
                </a:moveTo>
                <a:lnTo>
                  <a:pt x="0" y="783"/>
                </a:lnTo>
                <a:lnTo>
                  <a:pt x="25563" y="783"/>
                </a:lnTo>
                <a:lnTo>
                  <a:pt x="2556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3" name="CustomShape 8"/>
          <p:cNvSpPr/>
          <p:nvPr/>
        </p:nvSpPr>
        <p:spPr>
          <a:xfrm>
            <a:off x="271080" y="1682640"/>
            <a:ext cx="9243000" cy="313200"/>
          </a:xfrm>
          <a:custGeom>
            <a:avLst/>
            <a:gdLst/>
            <a:ahLst/>
            <a:rect l="l" t="t" r="r" b="b"/>
            <a:pathLst>
              <a:path w="25676" h="871">
                <a:moveTo>
                  <a:pt x="0" y="43"/>
                </a:moveTo>
                <a:cubicBezTo>
                  <a:pt x="0" y="21"/>
                  <a:pt x="25" y="0"/>
                  <a:pt x="56" y="0"/>
                </a:cubicBezTo>
                <a:lnTo>
                  <a:pt x="25619" y="0"/>
                </a:lnTo>
                <a:cubicBezTo>
                  <a:pt x="25651" y="0"/>
                  <a:pt x="25675" y="21"/>
                  <a:pt x="25675" y="43"/>
                </a:cubicBezTo>
                <a:lnTo>
                  <a:pt x="25675" y="826"/>
                </a:lnTo>
                <a:cubicBezTo>
                  <a:pt x="25675" y="849"/>
                  <a:pt x="25651" y="870"/>
                  <a:pt x="25619" y="870"/>
                </a:cubicBezTo>
                <a:lnTo>
                  <a:pt x="56" y="870"/>
                </a:lnTo>
                <a:cubicBezTo>
                  <a:pt x="25" y="870"/>
                  <a:pt x="0" y="849"/>
                  <a:pt x="0" y="826"/>
                </a:cubicBezTo>
                <a:lnTo>
                  <a:pt x="0" y="43"/>
                </a:lnTo>
                <a:moveTo>
                  <a:pt x="112" y="826"/>
                </a:moveTo>
                <a:lnTo>
                  <a:pt x="56" y="783"/>
                </a:lnTo>
                <a:lnTo>
                  <a:pt x="25619" y="783"/>
                </a:lnTo>
                <a:lnTo>
                  <a:pt x="25563" y="826"/>
                </a:lnTo>
                <a:lnTo>
                  <a:pt x="25563" y="43"/>
                </a:lnTo>
                <a:lnTo>
                  <a:pt x="25619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82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4" name="CustomShape 9"/>
          <p:cNvSpPr/>
          <p:nvPr/>
        </p:nvSpPr>
        <p:spPr>
          <a:xfrm>
            <a:off x="608400" y="537012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35" name="CustomShape 10"/>
          <p:cNvSpPr/>
          <p:nvPr/>
        </p:nvSpPr>
        <p:spPr>
          <a:xfrm>
            <a:off x="387720" y="17427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36" name="CustomShape 11"/>
          <p:cNvSpPr/>
          <p:nvPr/>
        </p:nvSpPr>
        <p:spPr>
          <a:xfrm>
            <a:off x="748440" y="1767960"/>
            <a:ext cx="8636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SQL and NoSQL databases are two complementary approaches and applications use both of them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37" name="CustomShape 12"/>
          <p:cNvSpPr/>
          <p:nvPr/>
        </p:nvSpPr>
        <p:spPr>
          <a:xfrm>
            <a:off x="596880" y="3220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38" name="CustomShape 13"/>
          <p:cNvSpPr/>
          <p:nvPr/>
        </p:nvSpPr>
        <p:spPr>
          <a:xfrm>
            <a:off x="957960" y="3258720"/>
            <a:ext cx="1917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SQL Databases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39" name="CustomShape 14"/>
          <p:cNvSpPr/>
          <p:nvPr/>
        </p:nvSpPr>
        <p:spPr>
          <a:xfrm>
            <a:off x="1078200" y="3571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0" name="CustomShape 15"/>
          <p:cNvSpPr/>
          <p:nvPr/>
        </p:nvSpPr>
        <p:spPr>
          <a:xfrm>
            <a:off x="1379160" y="3603240"/>
            <a:ext cx="2854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Good for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‘structured data’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1" name="CustomShape 16"/>
          <p:cNvSpPr/>
          <p:nvPr/>
        </p:nvSpPr>
        <p:spPr>
          <a:xfrm>
            <a:off x="1078200" y="3873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2" name="CustomShape 17"/>
          <p:cNvSpPr/>
          <p:nvPr/>
        </p:nvSpPr>
        <p:spPr>
          <a:xfrm>
            <a:off x="1379160" y="3904920"/>
            <a:ext cx="2229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Relational Database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3" name="CustomShape 18"/>
          <p:cNvSpPr/>
          <p:nvPr/>
        </p:nvSpPr>
        <p:spPr>
          <a:xfrm>
            <a:off x="1379160" y="4156200"/>
            <a:ext cx="2476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Management Systems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4" name="CustomShape 19"/>
          <p:cNvSpPr/>
          <p:nvPr/>
        </p:nvSpPr>
        <p:spPr>
          <a:xfrm>
            <a:off x="1078200" y="4426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5" name="CustomShape 20"/>
          <p:cNvSpPr/>
          <p:nvPr/>
        </p:nvSpPr>
        <p:spPr>
          <a:xfrm>
            <a:off x="1379160" y="4457880"/>
            <a:ext cx="281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SQL DB schema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well-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6" name="CustomShape 21"/>
          <p:cNvSpPr/>
          <p:nvPr/>
        </p:nvSpPr>
        <p:spPr>
          <a:xfrm>
            <a:off x="1379160" y="4709160"/>
            <a:ext cx="2441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defined columns/rows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47" name="CustomShape 22"/>
          <p:cNvSpPr/>
          <p:nvPr/>
        </p:nvSpPr>
        <p:spPr>
          <a:xfrm>
            <a:off x="4949280" y="32382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48" name="CustomShape 23"/>
          <p:cNvSpPr/>
          <p:nvPr/>
        </p:nvSpPr>
        <p:spPr>
          <a:xfrm>
            <a:off x="5310360" y="3275640"/>
            <a:ext cx="2292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NoSQL Databases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49" name="CustomShape 24"/>
          <p:cNvSpPr/>
          <p:nvPr/>
        </p:nvSpPr>
        <p:spPr>
          <a:xfrm>
            <a:off x="5430600" y="3564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0" name="CustomShape 25"/>
          <p:cNvSpPr/>
          <p:nvPr/>
        </p:nvSpPr>
        <p:spPr>
          <a:xfrm>
            <a:off x="5731560" y="3595320"/>
            <a:ext cx="313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Good for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‘unstructured data’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1" name="CustomShape 26"/>
          <p:cNvSpPr/>
          <p:nvPr/>
        </p:nvSpPr>
        <p:spPr>
          <a:xfrm>
            <a:off x="5430600" y="3840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2" name="CustomShape 27"/>
          <p:cNvSpPr/>
          <p:nvPr/>
        </p:nvSpPr>
        <p:spPr>
          <a:xfrm>
            <a:off x="5731560" y="3871440"/>
            <a:ext cx="3070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Easy to deploy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&amp; implement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3" name="CustomShape 28"/>
          <p:cNvSpPr/>
          <p:nvPr/>
        </p:nvSpPr>
        <p:spPr>
          <a:xfrm>
            <a:off x="5430600" y="4116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4" name="CustomShape 29"/>
          <p:cNvSpPr/>
          <p:nvPr/>
        </p:nvSpPr>
        <p:spPr>
          <a:xfrm>
            <a:off x="5731560" y="4147920"/>
            <a:ext cx="3514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Often geographically distributed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5" name="CustomShape 30"/>
          <p:cNvSpPr/>
          <p:nvPr/>
        </p:nvSpPr>
        <p:spPr>
          <a:xfrm>
            <a:off x="5430600" y="4393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6" name="CustomShape 31"/>
          <p:cNvSpPr/>
          <p:nvPr/>
        </p:nvSpPr>
        <p:spPr>
          <a:xfrm>
            <a:off x="5731560" y="4424760"/>
            <a:ext cx="3088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Designed with ‘no schemas’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7" name="CustomShape 32"/>
          <p:cNvSpPr/>
          <p:nvPr/>
        </p:nvSpPr>
        <p:spPr>
          <a:xfrm>
            <a:off x="5430600" y="4669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8" name="CustomShape 33"/>
          <p:cNvSpPr/>
          <p:nvPr/>
        </p:nvSpPr>
        <p:spPr>
          <a:xfrm>
            <a:off x="5731560" y="4701240"/>
            <a:ext cx="3858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Low data consistency requirements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59" name="CustomShape 34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20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1" name="CustomShape 2"/>
          <p:cNvSpPr/>
          <p:nvPr/>
        </p:nvSpPr>
        <p:spPr>
          <a:xfrm>
            <a:off x="2446560" y="370800"/>
            <a:ext cx="4773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NoSQL Concepts for Databases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62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63" name="CustomShape 4"/>
          <p:cNvSpPr/>
          <p:nvPr/>
        </p:nvSpPr>
        <p:spPr>
          <a:xfrm>
            <a:off x="957960" y="1032840"/>
            <a:ext cx="7948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Wide variety of emerging NoSQL databases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‘specific data’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64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65" name="CustomShape 6"/>
          <p:cNvSpPr/>
          <p:nvPr/>
        </p:nvSpPr>
        <p:spPr>
          <a:xfrm>
            <a:off x="1379160" y="1377360"/>
            <a:ext cx="7385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Most commonly agreed classification based on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data models (below)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66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67" name="CustomShape 8"/>
          <p:cNvSpPr/>
          <p:nvPr/>
        </p:nvSpPr>
        <p:spPr>
          <a:xfrm>
            <a:off x="1379160" y="1679040"/>
            <a:ext cx="7405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More and more NoSQL data-base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implementation become available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68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69" name="CustomShape 10"/>
          <p:cNvSpPr/>
          <p:nvPr/>
        </p:nvSpPr>
        <p:spPr>
          <a:xfrm>
            <a:off x="1379160" y="1980720"/>
            <a:ext cx="6657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Several closed source,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many open source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databases available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0" name="CustomShape 11"/>
          <p:cNvSpPr/>
          <p:nvPr/>
        </p:nvSpPr>
        <p:spPr>
          <a:xfrm>
            <a:off x="596880" y="2420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1" name="CustomShape 12"/>
          <p:cNvSpPr/>
          <p:nvPr/>
        </p:nvSpPr>
        <p:spPr>
          <a:xfrm>
            <a:off x="957960" y="2458080"/>
            <a:ext cx="1882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Column-based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2" name="CustomShape 13"/>
          <p:cNvSpPr/>
          <p:nvPr/>
        </p:nvSpPr>
        <p:spPr>
          <a:xfrm>
            <a:off x="1078200" y="2771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3" name="CustomShape 14"/>
          <p:cNvSpPr/>
          <p:nvPr/>
        </p:nvSpPr>
        <p:spPr>
          <a:xfrm>
            <a:off x="1379160" y="2802600"/>
            <a:ext cx="2002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Apache Hbase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4" name="CustomShape 15"/>
          <p:cNvSpPr/>
          <p:nvPr/>
        </p:nvSpPr>
        <p:spPr>
          <a:xfrm>
            <a:off x="596880" y="30841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5" name="CustomShape 16"/>
          <p:cNvSpPr/>
          <p:nvPr/>
        </p:nvSpPr>
        <p:spPr>
          <a:xfrm>
            <a:off x="957960" y="3121560"/>
            <a:ext cx="2238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Document-based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6" name="CustomShape 17"/>
          <p:cNvSpPr/>
          <p:nvPr/>
        </p:nvSpPr>
        <p:spPr>
          <a:xfrm>
            <a:off x="1078200" y="3435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7" name="CustomShape 18"/>
          <p:cNvSpPr/>
          <p:nvPr/>
        </p:nvSpPr>
        <p:spPr>
          <a:xfrm>
            <a:off x="1379160" y="3466440"/>
            <a:ext cx="2664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MongoDB, CouchDB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8" name="CustomShape 19"/>
          <p:cNvSpPr/>
          <p:nvPr/>
        </p:nvSpPr>
        <p:spPr>
          <a:xfrm>
            <a:off x="596880" y="37476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9" name="CustomShape 20"/>
          <p:cNvSpPr/>
          <p:nvPr/>
        </p:nvSpPr>
        <p:spPr>
          <a:xfrm>
            <a:off x="957960" y="3785040"/>
            <a:ext cx="2183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Key-Value-based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80" name="CustomShape 21"/>
          <p:cNvSpPr/>
          <p:nvPr/>
        </p:nvSpPr>
        <p:spPr>
          <a:xfrm>
            <a:off x="1078200" y="4098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81" name="CustomShape 22"/>
          <p:cNvSpPr/>
          <p:nvPr/>
        </p:nvSpPr>
        <p:spPr>
          <a:xfrm>
            <a:off x="1379160" y="4129920"/>
            <a:ext cx="2440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Apache Cassandra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82" name="CustomShape 23"/>
          <p:cNvSpPr/>
          <p:nvPr/>
        </p:nvSpPr>
        <p:spPr>
          <a:xfrm>
            <a:off x="596880" y="44114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83" name="CustomShape 24"/>
          <p:cNvSpPr/>
          <p:nvPr/>
        </p:nvSpPr>
        <p:spPr>
          <a:xfrm>
            <a:off x="957960" y="4448880"/>
            <a:ext cx="1679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Graph-based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84" name="CustomShape 25"/>
          <p:cNvSpPr/>
          <p:nvPr/>
        </p:nvSpPr>
        <p:spPr>
          <a:xfrm>
            <a:off x="1078200" y="4762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85" name="CustomShape 26"/>
          <p:cNvSpPr/>
          <p:nvPr/>
        </p:nvSpPr>
        <p:spPr>
          <a:xfrm>
            <a:off x="1379160" y="4793400"/>
            <a:ext cx="1123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Neo4J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786" name="" descr=""/>
          <p:cNvPicPr/>
          <p:nvPr/>
        </p:nvPicPr>
        <p:blipFill>
          <a:blip r:embed="rId1"/>
          <a:stretch/>
        </p:blipFill>
        <p:spPr>
          <a:xfrm>
            <a:off x="4327920" y="3437640"/>
            <a:ext cx="5319720" cy="1771920"/>
          </a:xfrm>
          <a:prstGeom prst="rect">
            <a:avLst/>
          </a:prstGeom>
          <a:ln w="0">
            <a:noFill/>
          </a:ln>
        </p:spPr>
      </p:pic>
      <p:pic>
        <p:nvPicPr>
          <p:cNvPr id="787" name="" descr=""/>
          <p:cNvPicPr/>
          <p:nvPr/>
        </p:nvPicPr>
        <p:blipFill>
          <a:blip r:embed="rId2"/>
          <a:stretch/>
        </p:blipFill>
        <p:spPr>
          <a:xfrm>
            <a:off x="5657760" y="2474280"/>
            <a:ext cx="3840840" cy="791640"/>
          </a:xfrm>
          <a:prstGeom prst="rect">
            <a:avLst/>
          </a:prstGeom>
          <a:ln w="0">
            <a:noFill/>
          </a:ln>
        </p:spPr>
      </p:pic>
      <p:pic>
        <p:nvPicPr>
          <p:cNvPr id="788" name="" descr=""/>
          <p:cNvPicPr/>
          <p:nvPr/>
        </p:nvPicPr>
        <p:blipFill>
          <a:blip r:embed="rId3"/>
          <a:stretch/>
        </p:blipFill>
        <p:spPr>
          <a:xfrm>
            <a:off x="4599000" y="2388960"/>
            <a:ext cx="866160" cy="962640"/>
          </a:xfrm>
          <a:prstGeom prst="rect">
            <a:avLst/>
          </a:prstGeom>
          <a:ln w="0">
            <a:noFill/>
          </a:ln>
        </p:spPr>
      </p:pic>
      <p:sp>
        <p:nvSpPr>
          <p:cNvPr id="789" name="CustomShape 27"/>
          <p:cNvSpPr/>
          <p:nvPr/>
        </p:nvSpPr>
        <p:spPr>
          <a:xfrm>
            <a:off x="608400" y="537012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90" name="CustomShape 28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21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2" name="CustomShape 2"/>
          <p:cNvSpPr/>
          <p:nvPr/>
        </p:nvSpPr>
        <p:spPr>
          <a:xfrm>
            <a:off x="2975040" y="370800"/>
            <a:ext cx="3742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Tools: NoSQL Databases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93" name="CustomShape 3"/>
          <p:cNvSpPr/>
          <p:nvPr/>
        </p:nvSpPr>
        <p:spPr>
          <a:xfrm>
            <a:off x="596880" y="17082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94" name="CustomShape 4"/>
          <p:cNvSpPr/>
          <p:nvPr/>
        </p:nvSpPr>
        <p:spPr>
          <a:xfrm>
            <a:off x="957960" y="1745640"/>
            <a:ext cx="8412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Many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‘NoSQL databases’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are emerging in context of map-reduce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95" name="CustomShape 5"/>
          <p:cNvSpPr/>
          <p:nvPr/>
        </p:nvSpPr>
        <p:spPr>
          <a:xfrm>
            <a:off x="1078200" y="2058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96" name="CustomShape 6"/>
          <p:cNvSpPr/>
          <p:nvPr/>
        </p:nvSpPr>
        <p:spPr>
          <a:xfrm>
            <a:off x="1379160" y="2089800"/>
            <a:ext cx="8203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Based on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‘key-value pair’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designs instead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‘traditional well-defined tables’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97" name="CustomShape 7"/>
          <p:cNvSpPr/>
          <p:nvPr/>
        </p:nvSpPr>
        <p:spPr>
          <a:xfrm>
            <a:off x="596880" y="2537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98" name="CustomShape 8"/>
          <p:cNvSpPr/>
          <p:nvPr/>
        </p:nvSpPr>
        <p:spPr>
          <a:xfrm>
            <a:off x="957960" y="2575080"/>
            <a:ext cx="4926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E.g. Apache HBase ‘Hadoop database’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99" name="CustomShape 9"/>
          <p:cNvSpPr/>
          <p:nvPr/>
        </p:nvSpPr>
        <p:spPr>
          <a:xfrm>
            <a:off x="1078200" y="288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0" name="CustomShape 10"/>
          <p:cNvSpPr/>
          <p:nvPr/>
        </p:nvSpPr>
        <p:spPr>
          <a:xfrm>
            <a:off x="1379160" y="2919600"/>
            <a:ext cx="4116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Distributed, scalable,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‘big data store’: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1" name="CustomShape 11"/>
          <p:cNvSpPr/>
          <p:nvPr/>
        </p:nvSpPr>
        <p:spPr>
          <a:xfrm>
            <a:off x="1379160" y="3170880"/>
            <a:ext cx="421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billions of rows X, millions of columns’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2" name="CustomShape 12"/>
          <p:cNvSpPr/>
          <p:nvPr/>
        </p:nvSpPr>
        <p:spPr>
          <a:xfrm>
            <a:off x="1078200" y="3441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3" name="CustomShape 13"/>
          <p:cNvSpPr/>
          <p:nvPr/>
        </p:nvSpPr>
        <p:spPr>
          <a:xfrm>
            <a:off x="1379160" y="3472560"/>
            <a:ext cx="4918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‘BigTable-like’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capabilities on top of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4" name="CustomShape 14"/>
          <p:cNvSpPr/>
          <p:nvPr/>
        </p:nvSpPr>
        <p:spPr>
          <a:xfrm>
            <a:off x="1378800" y="3723840"/>
            <a:ext cx="7683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Hadoop and HDFS (like Google BigTable on top of Google FS approach)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5" name="CustomShape 15"/>
          <p:cNvSpPr/>
          <p:nvPr/>
        </p:nvSpPr>
        <p:spPr>
          <a:xfrm>
            <a:off x="1078200" y="3994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6" name="CustomShape 16"/>
          <p:cNvSpPr/>
          <p:nvPr/>
        </p:nvSpPr>
        <p:spPr>
          <a:xfrm>
            <a:off x="1379160" y="4025520"/>
            <a:ext cx="8349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Offers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‘column-oriented store’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but different to normal database (i.e. NoSQL)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7" name="CustomShape 17"/>
          <p:cNvSpPr/>
          <p:nvPr/>
        </p:nvSpPr>
        <p:spPr>
          <a:xfrm>
            <a:off x="1078200" y="4295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8" name="CustomShape 18"/>
          <p:cNvSpPr/>
          <p:nvPr/>
        </p:nvSpPr>
        <p:spPr>
          <a:xfrm>
            <a:off x="1379160" y="4326840"/>
            <a:ext cx="7168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Supports better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‘write-intensive’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applications (i.e. ‘read-oriented’)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9" name="CustomShape 19"/>
          <p:cNvSpPr/>
          <p:nvPr/>
        </p:nvSpPr>
        <p:spPr>
          <a:xfrm>
            <a:off x="1078200" y="4597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0" name="CustomShape 20"/>
          <p:cNvSpPr/>
          <p:nvPr/>
        </p:nvSpPr>
        <p:spPr>
          <a:xfrm>
            <a:off x="1379160" y="4628520"/>
            <a:ext cx="4879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‘transactions (update,insert, delete)‘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1" name="CustomShape 21"/>
          <p:cNvSpPr/>
          <p:nvPr/>
        </p:nvSpPr>
        <p:spPr>
          <a:xfrm>
            <a:off x="1379160" y="4880160"/>
            <a:ext cx="4357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top of Apache Hadoop (cf. Lecture 5)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812" name="" descr=""/>
          <p:cNvPicPr/>
          <p:nvPr/>
        </p:nvPicPr>
        <p:blipFill>
          <a:blip r:embed="rId1"/>
          <a:stretch/>
        </p:blipFill>
        <p:spPr>
          <a:xfrm>
            <a:off x="7699680" y="2419920"/>
            <a:ext cx="1437120" cy="344880"/>
          </a:xfrm>
          <a:prstGeom prst="rect">
            <a:avLst/>
          </a:prstGeom>
          <a:ln w="0">
            <a:noFill/>
          </a:ln>
        </p:spPr>
      </p:pic>
      <p:pic>
        <p:nvPicPr>
          <p:cNvPr id="813" name="" descr=""/>
          <p:cNvPicPr/>
          <p:nvPr/>
        </p:nvPicPr>
        <p:blipFill>
          <a:blip r:embed="rId2"/>
          <a:stretch/>
        </p:blipFill>
        <p:spPr>
          <a:xfrm>
            <a:off x="7699680" y="2419920"/>
            <a:ext cx="1437120" cy="344880"/>
          </a:xfrm>
          <a:prstGeom prst="rect">
            <a:avLst/>
          </a:prstGeom>
          <a:ln w="0">
            <a:noFill/>
          </a:ln>
        </p:spPr>
      </p:pic>
      <p:sp>
        <p:nvSpPr>
          <p:cNvPr id="814" name="CustomShape 22"/>
          <p:cNvSpPr/>
          <p:nvPr/>
        </p:nvSpPr>
        <p:spPr>
          <a:xfrm>
            <a:off x="608400" y="537012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15" name="CustomShape 23"/>
          <p:cNvSpPr/>
          <p:nvPr/>
        </p:nvSpPr>
        <p:spPr>
          <a:xfrm>
            <a:off x="436320" y="829800"/>
            <a:ext cx="8867520" cy="712080"/>
          </a:xfrm>
          <a:custGeom>
            <a:avLst/>
            <a:gdLst/>
            <a:ahLst/>
            <a:rect l="l" t="t" r="r" b="b"/>
            <a:pathLst>
              <a:path w="24633" h="1979">
                <a:moveTo>
                  <a:pt x="0" y="0"/>
                </a:moveTo>
                <a:lnTo>
                  <a:pt x="0" y="1978"/>
                </a:lnTo>
                <a:lnTo>
                  <a:pt x="24632" y="1978"/>
                </a:lnTo>
                <a:lnTo>
                  <a:pt x="2463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6" name="CustomShape 24"/>
          <p:cNvSpPr/>
          <p:nvPr/>
        </p:nvSpPr>
        <p:spPr>
          <a:xfrm>
            <a:off x="416520" y="813960"/>
            <a:ext cx="8907120" cy="743760"/>
          </a:xfrm>
          <a:custGeom>
            <a:avLst/>
            <a:gdLst/>
            <a:ahLst/>
            <a:rect l="l" t="t" r="r" b="b"/>
            <a:pathLst>
              <a:path w="24743" h="2067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4687" y="0"/>
                </a:lnTo>
                <a:cubicBezTo>
                  <a:pt x="24718" y="0"/>
                  <a:pt x="24742" y="20"/>
                  <a:pt x="24742" y="44"/>
                </a:cubicBezTo>
                <a:lnTo>
                  <a:pt x="24742" y="2022"/>
                </a:lnTo>
                <a:cubicBezTo>
                  <a:pt x="24742" y="2047"/>
                  <a:pt x="24718" y="2066"/>
                  <a:pt x="24687" y="2066"/>
                </a:cubicBezTo>
                <a:lnTo>
                  <a:pt x="55" y="2066"/>
                </a:lnTo>
                <a:cubicBezTo>
                  <a:pt x="24" y="2066"/>
                  <a:pt x="0" y="2047"/>
                  <a:pt x="0" y="2022"/>
                </a:cubicBezTo>
                <a:lnTo>
                  <a:pt x="0" y="44"/>
                </a:lnTo>
                <a:moveTo>
                  <a:pt x="111" y="2022"/>
                </a:moveTo>
                <a:lnTo>
                  <a:pt x="55" y="1978"/>
                </a:lnTo>
                <a:lnTo>
                  <a:pt x="24687" y="1978"/>
                </a:lnTo>
                <a:lnTo>
                  <a:pt x="24631" y="2022"/>
                </a:lnTo>
                <a:lnTo>
                  <a:pt x="24631" y="44"/>
                </a:lnTo>
                <a:lnTo>
                  <a:pt x="2468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02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7" name="CustomShape 25"/>
          <p:cNvSpPr/>
          <p:nvPr/>
        </p:nvSpPr>
        <p:spPr>
          <a:xfrm>
            <a:off x="7379640" y="2830320"/>
            <a:ext cx="170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[24] HBASE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18" name="CustomShape 26"/>
          <p:cNvSpPr/>
          <p:nvPr/>
        </p:nvSpPr>
        <p:spPr>
          <a:xfrm>
            <a:off x="532080" y="8737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9" name="CustomShape 27"/>
          <p:cNvSpPr/>
          <p:nvPr/>
        </p:nvSpPr>
        <p:spPr>
          <a:xfrm>
            <a:off x="892800" y="898920"/>
            <a:ext cx="8177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Big Data Analytics Tools go beyond MPI or map-reduce/HDFS and include NoSQL databases,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0" name="CustomShape 28"/>
          <p:cNvSpPr/>
          <p:nvPr/>
        </p:nvSpPr>
        <p:spPr>
          <a:xfrm>
            <a:off x="892800" y="1099800"/>
            <a:ext cx="8168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relational databases, datastream tools, metadata tools, visualization tools, and many others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1" name="CustomShape 29"/>
          <p:cNvSpPr/>
          <p:nvPr/>
        </p:nvSpPr>
        <p:spPr>
          <a:xfrm>
            <a:off x="532080" y="1316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822" name="" descr=""/>
          <p:cNvPicPr/>
          <p:nvPr/>
        </p:nvPicPr>
        <p:blipFill>
          <a:blip r:embed="rId3"/>
          <a:stretch/>
        </p:blipFill>
        <p:spPr>
          <a:xfrm>
            <a:off x="6266520" y="2388960"/>
            <a:ext cx="866160" cy="962640"/>
          </a:xfrm>
          <a:prstGeom prst="rect">
            <a:avLst/>
          </a:prstGeom>
          <a:ln w="0">
            <a:noFill/>
          </a:ln>
        </p:spPr>
      </p:pic>
      <p:sp>
        <p:nvSpPr>
          <p:cNvPr id="823" name="CustomShape 30"/>
          <p:cNvSpPr/>
          <p:nvPr/>
        </p:nvSpPr>
        <p:spPr>
          <a:xfrm>
            <a:off x="892800" y="1341000"/>
            <a:ext cx="7805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usage of which tools mostly depends on the application(s) that should be supported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24" name="CustomShape 31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22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6" name="CustomShape 2"/>
          <p:cNvSpPr/>
          <p:nvPr/>
        </p:nvSpPr>
        <p:spPr>
          <a:xfrm>
            <a:off x="3153960" y="370800"/>
            <a:ext cx="3354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Hbase Details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27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28" name="CustomShape 4"/>
          <p:cNvSpPr/>
          <p:nvPr/>
        </p:nvSpPr>
        <p:spPr>
          <a:xfrm>
            <a:off x="957960" y="1032840"/>
            <a:ext cx="6036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Data model design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cf. BigTable design earlier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29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0" name="CustomShape 6"/>
          <p:cNvSpPr/>
          <p:nvPr/>
        </p:nvSpPr>
        <p:spPr>
          <a:xfrm>
            <a:off x="1379160" y="1377360"/>
            <a:ext cx="794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Columns can be added anytime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‘w/o announcement’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‘Columnfamilies’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1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2" name="CustomShape 8"/>
          <p:cNvSpPr/>
          <p:nvPr/>
        </p:nvSpPr>
        <p:spPr>
          <a:xfrm>
            <a:off x="1379160" y="1679040"/>
            <a:ext cx="5506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Allows seamless adding of more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‘links to this page’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3" name="CustomShape 9"/>
          <p:cNvSpPr/>
          <p:nvPr/>
        </p:nvSpPr>
        <p:spPr>
          <a:xfrm>
            <a:off x="596880" y="19605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4" name="CustomShape 10"/>
          <p:cNvSpPr/>
          <p:nvPr/>
        </p:nvSpPr>
        <p:spPr>
          <a:xfrm>
            <a:off x="957960" y="1998360"/>
            <a:ext cx="2194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Conceptual View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5" name="CustomShape 11"/>
          <p:cNvSpPr/>
          <p:nvPr/>
        </p:nvSpPr>
        <p:spPr>
          <a:xfrm>
            <a:off x="596880" y="37702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6" name="CustomShape 12"/>
          <p:cNvSpPr/>
          <p:nvPr/>
        </p:nvSpPr>
        <p:spPr>
          <a:xfrm>
            <a:off x="957960" y="3808080"/>
            <a:ext cx="8153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Physical View (no empty fields are stored, difference to RDMS)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837" name="" descr=""/>
          <p:cNvPicPr/>
          <p:nvPr/>
        </p:nvPicPr>
        <p:blipFill>
          <a:blip r:embed="rId1"/>
          <a:stretch/>
        </p:blipFill>
        <p:spPr>
          <a:xfrm>
            <a:off x="966960" y="2314080"/>
            <a:ext cx="5231520" cy="1089360"/>
          </a:xfrm>
          <a:prstGeom prst="rect">
            <a:avLst/>
          </a:prstGeom>
          <a:ln w="0">
            <a:noFill/>
          </a:ln>
        </p:spPr>
      </p:pic>
      <p:pic>
        <p:nvPicPr>
          <p:cNvPr id="838" name="" descr=""/>
          <p:cNvPicPr/>
          <p:nvPr/>
        </p:nvPicPr>
        <p:blipFill>
          <a:blip r:embed="rId2"/>
          <a:stretch/>
        </p:blipFill>
        <p:spPr>
          <a:xfrm>
            <a:off x="966960" y="2314080"/>
            <a:ext cx="5231520" cy="1089360"/>
          </a:xfrm>
          <a:prstGeom prst="rect">
            <a:avLst/>
          </a:prstGeom>
          <a:ln w="0">
            <a:noFill/>
          </a:ln>
        </p:spPr>
      </p:pic>
      <p:sp>
        <p:nvSpPr>
          <p:cNvPr id="839" name="CustomShape 13"/>
          <p:cNvSpPr/>
          <p:nvPr/>
        </p:nvSpPr>
        <p:spPr>
          <a:xfrm>
            <a:off x="608400" y="537012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840" name="" descr=""/>
          <p:cNvPicPr/>
          <p:nvPr/>
        </p:nvPicPr>
        <p:blipFill>
          <a:blip r:embed="rId3"/>
          <a:stretch/>
        </p:blipFill>
        <p:spPr>
          <a:xfrm>
            <a:off x="966960" y="4206600"/>
            <a:ext cx="3830400" cy="652680"/>
          </a:xfrm>
          <a:prstGeom prst="rect">
            <a:avLst/>
          </a:prstGeom>
          <a:ln w="0">
            <a:noFill/>
          </a:ln>
        </p:spPr>
      </p:pic>
      <p:pic>
        <p:nvPicPr>
          <p:cNvPr id="841" name="" descr=""/>
          <p:cNvPicPr/>
          <p:nvPr/>
        </p:nvPicPr>
        <p:blipFill>
          <a:blip r:embed="rId4"/>
          <a:stretch/>
        </p:blipFill>
        <p:spPr>
          <a:xfrm>
            <a:off x="966960" y="4206600"/>
            <a:ext cx="3830400" cy="652680"/>
          </a:xfrm>
          <a:prstGeom prst="rect">
            <a:avLst/>
          </a:prstGeom>
          <a:ln w="0">
            <a:noFill/>
          </a:ln>
        </p:spPr>
      </p:pic>
      <p:pic>
        <p:nvPicPr>
          <p:cNvPr id="842" name="" descr=""/>
          <p:cNvPicPr/>
          <p:nvPr/>
        </p:nvPicPr>
        <p:blipFill>
          <a:blip r:embed="rId5"/>
          <a:stretch/>
        </p:blipFill>
        <p:spPr>
          <a:xfrm>
            <a:off x="5059440" y="4185000"/>
            <a:ext cx="2932200" cy="674280"/>
          </a:xfrm>
          <a:prstGeom prst="rect">
            <a:avLst/>
          </a:prstGeom>
          <a:ln w="0">
            <a:noFill/>
          </a:ln>
        </p:spPr>
      </p:pic>
      <p:pic>
        <p:nvPicPr>
          <p:cNvPr id="843" name="" descr=""/>
          <p:cNvPicPr/>
          <p:nvPr/>
        </p:nvPicPr>
        <p:blipFill>
          <a:blip r:embed="rId6"/>
          <a:stretch/>
        </p:blipFill>
        <p:spPr>
          <a:xfrm>
            <a:off x="5059440" y="4185000"/>
            <a:ext cx="2932200" cy="674280"/>
          </a:xfrm>
          <a:prstGeom prst="rect">
            <a:avLst/>
          </a:prstGeom>
          <a:ln w="0">
            <a:noFill/>
          </a:ln>
        </p:spPr>
      </p:pic>
      <p:pic>
        <p:nvPicPr>
          <p:cNvPr id="844" name="" descr=""/>
          <p:cNvPicPr/>
          <p:nvPr/>
        </p:nvPicPr>
        <p:blipFill>
          <a:blip r:embed="rId7"/>
          <a:stretch/>
        </p:blipFill>
        <p:spPr>
          <a:xfrm>
            <a:off x="7551360" y="3145680"/>
            <a:ext cx="1437840" cy="344880"/>
          </a:xfrm>
          <a:prstGeom prst="rect">
            <a:avLst/>
          </a:prstGeom>
          <a:ln w="0">
            <a:noFill/>
          </a:ln>
        </p:spPr>
      </p:pic>
      <p:pic>
        <p:nvPicPr>
          <p:cNvPr id="845" name="" descr=""/>
          <p:cNvPicPr/>
          <p:nvPr/>
        </p:nvPicPr>
        <p:blipFill>
          <a:blip r:embed="rId8"/>
          <a:stretch/>
        </p:blipFill>
        <p:spPr>
          <a:xfrm>
            <a:off x="7551360" y="3145680"/>
            <a:ext cx="1437840" cy="344880"/>
          </a:xfrm>
          <a:prstGeom prst="rect">
            <a:avLst/>
          </a:prstGeom>
          <a:ln w="0">
            <a:noFill/>
          </a:ln>
        </p:spPr>
      </p:pic>
      <p:sp>
        <p:nvSpPr>
          <p:cNvPr id="846" name="CustomShape 14"/>
          <p:cNvSpPr/>
          <p:nvPr/>
        </p:nvSpPr>
        <p:spPr>
          <a:xfrm>
            <a:off x="7656480" y="5051520"/>
            <a:ext cx="170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[24] HBASE Web Page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847" name="" descr=""/>
          <p:cNvPicPr/>
          <p:nvPr/>
        </p:nvPicPr>
        <p:blipFill>
          <a:blip r:embed="rId9"/>
          <a:stretch/>
        </p:blipFill>
        <p:spPr>
          <a:xfrm>
            <a:off x="7836840" y="1774800"/>
            <a:ext cx="866160" cy="966600"/>
          </a:xfrm>
          <a:prstGeom prst="rect">
            <a:avLst/>
          </a:prstGeom>
          <a:ln w="0">
            <a:noFill/>
          </a:ln>
        </p:spPr>
      </p:pic>
      <p:sp>
        <p:nvSpPr>
          <p:cNvPr id="848" name="CustomShape 15"/>
          <p:cNvSpPr/>
          <p:nvPr/>
        </p:nvSpPr>
        <p:spPr>
          <a:xfrm>
            <a:off x="7231320" y="3556080"/>
            <a:ext cx="170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[24] HBASE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49" name="CustomShape 16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23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1" name="CustomShape 2"/>
          <p:cNvSpPr/>
          <p:nvPr/>
        </p:nvSpPr>
        <p:spPr>
          <a:xfrm>
            <a:off x="2725200" y="370440"/>
            <a:ext cx="4215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MongoDB NoSQL Database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5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53" name="CustomShape 4"/>
          <p:cNvSpPr/>
          <p:nvPr/>
        </p:nvSpPr>
        <p:spPr>
          <a:xfrm>
            <a:off x="957960" y="1032120"/>
            <a:ext cx="4881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Document-based Example: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MongoDB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54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55" name="CustomShape 6"/>
          <p:cNvSpPr/>
          <p:nvPr/>
        </p:nvSpPr>
        <p:spPr>
          <a:xfrm>
            <a:off x="1379160" y="1376640"/>
            <a:ext cx="6942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Selected features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index support, querying, open source, C++, 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56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57" name="CustomShape 8"/>
          <p:cNvSpPr/>
          <p:nvPr/>
        </p:nvSpPr>
        <p:spPr>
          <a:xfrm>
            <a:off x="1379160" y="1678320"/>
            <a:ext cx="7560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Data Model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Simple &amp; dynamic schemas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‘JSON-Style documents’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58" name="CustomShape 9"/>
          <p:cNvSpPr/>
          <p:nvPr/>
        </p:nvSpPr>
        <p:spPr>
          <a:xfrm>
            <a:off x="1379160" y="1929600"/>
            <a:ext cx="3869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(JSON = JavaScript Object Notation)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59" name="CustomShape 10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860" name="" descr=""/>
          <p:cNvPicPr/>
          <p:nvPr/>
        </p:nvPicPr>
        <p:blipFill>
          <a:blip r:embed="rId1"/>
          <a:stretch/>
        </p:blipFill>
        <p:spPr>
          <a:xfrm>
            <a:off x="663840" y="2589840"/>
            <a:ext cx="3712680" cy="2076840"/>
          </a:xfrm>
          <a:prstGeom prst="rect">
            <a:avLst/>
          </a:prstGeom>
          <a:ln w="0">
            <a:noFill/>
          </a:ln>
        </p:spPr>
      </p:pic>
      <p:pic>
        <p:nvPicPr>
          <p:cNvPr id="861" name="" descr=""/>
          <p:cNvPicPr/>
          <p:nvPr/>
        </p:nvPicPr>
        <p:blipFill>
          <a:blip r:embed="rId2"/>
          <a:stretch/>
        </p:blipFill>
        <p:spPr>
          <a:xfrm>
            <a:off x="663840" y="2589840"/>
            <a:ext cx="3712680" cy="2076840"/>
          </a:xfrm>
          <a:prstGeom prst="rect">
            <a:avLst/>
          </a:prstGeom>
          <a:ln w="0">
            <a:noFill/>
          </a:ln>
        </p:spPr>
      </p:pic>
      <p:pic>
        <p:nvPicPr>
          <p:cNvPr id="862" name="" descr=""/>
          <p:cNvPicPr/>
          <p:nvPr/>
        </p:nvPicPr>
        <p:blipFill>
          <a:blip r:embed="rId3"/>
          <a:stretch/>
        </p:blipFill>
        <p:spPr>
          <a:xfrm>
            <a:off x="4528440" y="2589840"/>
            <a:ext cx="4679280" cy="2076840"/>
          </a:xfrm>
          <a:prstGeom prst="rect">
            <a:avLst/>
          </a:prstGeom>
          <a:ln w="0">
            <a:noFill/>
          </a:ln>
        </p:spPr>
      </p:pic>
      <p:pic>
        <p:nvPicPr>
          <p:cNvPr id="863" name="" descr=""/>
          <p:cNvPicPr/>
          <p:nvPr/>
        </p:nvPicPr>
        <p:blipFill>
          <a:blip r:embed="rId4"/>
          <a:stretch/>
        </p:blipFill>
        <p:spPr>
          <a:xfrm>
            <a:off x="4528440" y="2589840"/>
            <a:ext cx="4679280" cy="2076840"/>
          </a:xfrm>
          <a:prstGeom prst="rect">
            <a:avLst/>
          </a:prstGeom>
          <a:ln w="0">
            <a:noFill/>
          </a:ln>
        </p:spPr>
      </p:pic>
      <p:pic>
        <p:nvPicPr>
          <p:cNvPr id="864" name="" descr=""/>
          <p:cNvPicPr/>
          <p:nvPr/>
        </p:nvPicPr>
        <p:blipFill>
          <a:blip r:embed="rId5"/>
          <a:stretch/>
        </p:blipFill>
        <p:spPr>
          <a:xfrm>
            <a:off x="8145360" y="894600"/>
            <a:ext cx="1062000" cy="274680"/>
          </a:xfrm>
          <a:prstGeom prst="rect">
            <a:avLst/>
          </a:prstGeom>
          <a:ln w="0">
            <a:noFill/>
          </a:ln>
        </p:spPr>
      </p:pic>
      <p:pic>
        <p:nvPicPr>
          <p:cNvPr id="865" name="" descr=""/>
          <p:cNvPicPr/>
          <p:nvPr/>
        </p:nvPicPr>
        <p:blipFill>
          <a:blip r:embed="rId6"/>
          <a:stretch/>
        </p:blipFill>
        <p:spPr>
          <a:xfrm>
            <a:off x="8145360" y="894600"/>
            <a:ext cx="1062000" cy="274680"/>
          </a:xfrm>
          <a:prstGeom prst="rect">
            <a:avLst/>
          </a:prstGeom>
          <a:ln w="0">
            <a:noFill/>
          </a:ln>
        </p:spPr>
      </p:pic>
      <p:sp>
        <p:nvSpPr>
          <p:cNvPr id="866" name="CustomShape 11"/>
          <p:cNvSpPr/>
          <p:nvPr/>
        </p:nvSpPr>
        <p:spPr>
          <a:xfrm>
            <a:off x="7338960" y="4991400"/>
            <a:ext cx="1973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[25] MongoDB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67" name="CustomShape 1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24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9" name="CustomShape 2"/>
          <p:cNvSpPr/>
          <p:nvPr/>
        </p:nvSpPr>
        <p:spPr>
          <a:xfrm>
            <a:off x="2087280" y="370440"/>
            <a:ext cx="54892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Cassandra NoSQL Database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7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71" name="CustomShape 4"/>
          <p:cNvSpPr/>
          <p:nvPr/>
        </p:nvSpPr>
        <p:spPr>
          <a:xfrm>
            <a:off x="957960" y="1032120"/>
            <a:ext cx="4857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Key-Value-based Example: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Cassandra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72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3" name="CustomShape 6"/>
          <p:cNvSpPr/>
          <p:nvPr/>
        </p:nvSpPr>
        <p:spPr>
          <a:xfrm>
            <a:off x="1379160" y="1376640"/>
            <a:ext cx="3949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(in use at Twitter, eBay, Netflix, etc.)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4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5" name="CustomShape 8"/>
          <p:cNvSpPr/>
          <p:nvPr/>
        </p:nvSpPr>
        <p:spPr>
          <a:xfrm>
            <a:off x="1379160" y="1678320"/>
            <a:ext cx="7752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Selected features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decentralized – every node equal, elastic, replication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6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7" name="CustomShape 10"/>
          <p:cNvSpPr/>
          <p:nvPr/>
        </p:nvSpPr>
        <p:spPr>
          <a:xfrm>
            <a:off x="1379160" y="1980000"/>
            <a:ext cx="788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Approach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Using primary keys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‘hash values’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to determine placement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878" name="" descr=""/>
          <p:cNvPicPr/>
          <p:nvPr/>
        </p:nvPicPr>
        <p:blipFill>
          <a:blip r:embed="rId1"/>
          <a:stretch/>
        </p:blipFill>
        <p:spPr>
          <a:xfrm>
            <a:off x="7333200" y="894600"/>
            <a:ext cx="1857240" cy="309960"/>
          </a:xfrm>
          <a:prstGeom prst="rect">
            <a:avLst/>
          </a:prstGeom>
          <a:ln w="0">
            <a:noFill/>
          </a:ln>
        </p:spPr>
      </p:pic>
      <p:pic>
        <p:nvPicPr>
          <p:cNvPr id="879" name="" descr=""/>
          <p:cNvPicPr/>
          <p:nvPr/>
        </p:nvPicPr>
        <p:blipFill>
          <a:blip r:embed="rId2"/>
          <a:stretch/>
        </p:blipFill>
        <p:spPr>
          <a:xfrm>
            <a:off x="7333200" y="894600"/>
            <a:ext cx="1857240" cy="309960"/>
          </a:xfrm>
          <a:prstGeom prst="rect">
            <a:avLst/>
          </a:prstGeom>
          <a:ln w="0">
            <a:noFill/>
          </a:ln>
        </p:spPr>
      </p:pic>
      <p:sp>
        <p:nvSpPr>
          <p:cNvPr id="880" name="CustomShape 11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881" name="" descr=""/>
          <p:cNvPicPr/>
          <p:nvPr/>
        </p:nvPicPr>
        <p:blipFill>
          <a:blip r:embed="rId3"/>
          <a:stretch/>
        </p:blipFill>
        <p:spPr>
          <a:xfrm>
            <a:off x="4698720" y="2966760"/>
            <a:ext cx="2155320" cy="1856880"/>
          </a:xfrm>
          <a:prstGeom prst="rect">
            <a:avLst/>
          </a:prstGeom>
          <a:ln w="0">
            <a:noFill/>
          </a:ln>
        </p:spPr>
      </p:pic>
      <p:pic>
        <p:nvPicPr>
          <p:cNvPr id="882" name="" descr=""/>
          <p:cNvPicPr/>
          <p:nvPr/>
        </p:nvPicPr>
        <p:blipFill>
          <a:blip r:embed="rId4"/>
          <a:stretch/>
        </p:blipFill>
        <p:spPr>
          <a:xfrm>
            <a:off x="4698720" y="2966760"/>
            <a:ext cx="2155320" cy="1856880"/>
          </a:xfrm>
          <a:prstGeom prst="rect">
            <a:avLst/>
          </a:prstGeom>
          <a:ln w="0">
            <a:noFill/>
          </a:ln>
        </p:spPr>
      </p:pic>
      <p:pic>
        <p:nvPicPr>
          <p:cNvPr id="883" name="" descr=""/>
          <p:cNvPicPr/>
          <p:nvPr/>
        </p:nvPicPr>
        <p:blipFill>
          <a:blip r:embed="rId5"/>
          <a:stretch/>
        </p:blipFill>
        <p:spPr>
          <a:xfrm>
            <a:off x="588240" y="2373120"/>
            <a:ext cx="2803320" cy="843840"/>
          </a:xfrm>
          <a:prstGeom prst="rect">
            <a:avLst/>
          </a:prstGeom>
          <a:ln w="0">
            <a:noFill/>
          </a:ln>
        </p:spPr>
      </p:pic>
      <p:pic>
        <p:nvPicPr>
          <p:cNvPr id="884" name="" descr=""/>
          <p:cNvPicPr/>
          <p:nvPr/>
        </p:nvPicPr>
        <p:blipFill>
          <a:blip r:embed="rId6"/>
          <a:stretch/>
        </p:blipFill>
        <p:spPr>
          <a:xfrm>
            <a:off x="588240" y="2373120"/>
            <a:ext cx="2803320" cy="843840"/>
          </a:xfrm>
          <a:prstGeom prst="rect">
            <a:avLst/>
          </a:prstGeom>
          <a:ln w="0">
            <a:noFill/>
          </a:ln>
        </p:spPr>
      </p:pic>
      <p:pic>
        <p:nvPicPr>
          <p:cNvPr id="885" name="" descr=""/>
          <p:cNvPicPr/>
          <p:nvPr/>
        </p:nvPicPr>
        <p:blipFill>
          <a:blip r:embed="rId7"/>
          <a:stretch/>
        </p:blipFill>
        <p:spPr>
          <a:xfrm>
            <a:off x="1468800" y="3495600"/>
            <a:ext cx="1922760" cy="1431000"/>
          </a:xfrm>
          <a:prstGeom prst="rect">
            <a:avLst/>
          </a:prstGeom>
          <a:ln w="0">
            <a:noFill/>
          </a:ln>
        </p:spPr>
      </p:pic>
      <p:pic>
        <p:nvPicPr>
          <p:cNvPr id="886" name="" descr=""/>
          <p:cNvPicPr/>
          <p:nvPr/>
        </p:nvPicPr>
        <p:blipFill>
          <a:blip r:embed="rId8"/>
          <a:stretch/>
        </p:blipFill>
        <p:spPr>
          <a:xfrm>
            <a:off x="1468800" y="3495600"/>
            <a:ext cx="1922760" cy="1431000"/>
          </a:xfrm>
          <a:prstGeom prst="rect">
            <a:avLst/>
          </a:prstGeom>
          <a:ln w="0">
            <a:noFill/>
          </a:ln>
        </p:spPr>
      </p:pic>
      <p:pic>
        <p:nvPicPr>
          <p:cNvPr id="887" name="" descr=""/>
          <p:cNvPicPr/>
          <p:nvPr/>
        </p:nvPicPr>
        <p:blipFill>
          <a:blip r:embed="rId9"/>
          <a:stretch/>
        </p:blipFill>
        <p:spPr>
          <a:xfrm>
            <a:off x="911520" y="3253320"/>
            <a:ext cx="718560" cy="725400"/>
          </a:xfrm>
          <a:prstGeom prst="rect">
            <a:avLst/>
          </a:prstGeom>
          <a:ln w="0">
            <a:noFill/>
          </a:ln>
        </p:spPr>
      </p:pic>
      <p:sp>
        <p:nvSpPr>
          <p:cNvPr id="888" name="CustomShape 12"/>
          <p:cNvSpPr/>
          <p:nvPr/>
        </p:nvSpPr>
        <p:spPr>
          <a:xfrm>
            <a:off x="912960" y="3253320"/>
            <a:ext cx="715680" cy="726120"/>
          </a:xfrm>
          <a:custGeom>
            <a:avLst/>
            <a:gdLst/>
            <a:ahLst/>
            <a:rect l="l" t="t" r="r" b="b"/>
            <a:pathLst>
              <a:path w="1989" h="2018">
                <a:moveTo>
                  <a:pt x="470" y="0"/>
                </a:moveTo>
                <a:lnTo>
                  <a:pt x="1757" y="1534"/>
                </a:lnTo>
                <a:lnTo>
                  <a:pt x="1737" y="1530"/>
                </a:lnTo>
                <a:lnTo>
                  <a:pt x="1988" y="1401"/>
                </a:lnTo>
                <a:lnTo>
                  <a:pt x="1825" y="2017"/>
                </a:lnTo>
                <a:lnTo>
                  <a:pt x="1039" y="1889"/>
                </a:lnTo>
                <a:lnTo>
                  <a:pt x="1290" y="1761"/>
                </a:lnTo>
                <a:lnTo>
                  <a:pt x="1286" y="1775"/>
                </a:lnTo>
                <a:lnTo>
                  <a:pt x="0" y="242"/>
                </a:lnTo>
                <a:lnTo>
                  <a:pt x="470" y="0"/>
                </a:lnTo>
                <a:moveTo>
                  <a:pt x="26" y="255"/>
                </a:moveTo>
                <a:lnTo>
                  <a:pt x="31" y="239"/>
                </a:lnTo>
                <a:lnTo>
                  <a:pt x="1318" y="1773"/>
                </a:lnTo>
                <a:lnTo>
                  <a:pt x="1081" y="1893"/>
                </a:lnTo>
                <a:lnTo>
                  <a:pt x="1077" y="1874"/>
                </a:lnTo>
                <a:lnTo>
                  <a:pt x="1817" y="1992"/>
                </a:lnTo>
                <a:lnTo>
                  <a:pt x="1801" y="2002"/>
                </a:lnTo>
                <a:lnTo>
                  <a:pt x="1955" y="1422"/>
                </a:lnTo>
                <a:lnTo>
                  <a:pt x="1975" y="1432"/>
                </a:lnTo>
                <a:lnTo>
                  <a:pt x="1741" y="1555"/>
                </a:lnTo>
                <a:lnTo>
                  <a:pt x="456" y="21"/>
                </a:lnTo>
                <a:lnTo>
                  <a:pt x="476" y="25"/>
                </a:lnTo>
                <a:lnTo>
                  <a:pt x="26" y="25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89" name="" descr=""/>
          <p:cNvPicPr/>
          <p:nvPr/>
        </p:nvPicPr>
        <p:blipFill>
          <a:blip r:embed="rId10"/>
          <a:stretch/>
        </p:blipFill>
        <p:spPr>
          <a:xfrm>
            <a:off x="911520" y="3253320"/>
            <a:ext cx="718560" cy="725400"/>
          </a:xfrm>
          <a:prstGeom prst="rect">
            <a:avLst/>
          </a:prstGeom>
          <a:ln w="0">
            <a:noFill/>
          </a:ln>
        </p:spPr>
      </p:pic>
      <p:sp>
        <p:nvSpPr>
          <p:cNvPr id="890" name="CustomShape 13"/>
          <p:cNvSpPr/>
          <p:nvPr/>
        </p:nvSpPr>
        <p:spPr>
          <a:xfrm>
            <a:off x="912960" y="3253320"/>
            <a:ext cx="715680" cy="726120"/>
          </a:xfrm>
          <a:custGeom>
            <a:avLst/>
            <a:gdLst/>
            <a:ahLst/>
            <a:rect l="l" t="t" r="r" b="b"/>
            <a:pathLst>
              <a:path w="1989" h="2018">
                <a:moveTo>
                  <a:pt x="470" y="0"/>
                </a:moveTo>
                <a:lnTo>
                  <a:pt x="1757" y="1534"/>
                </a:lnTo>
                <a:lnTo>
                  <a:pt x="1737" y="1530"/>
                </a:lnTo>
                <a:lnTo>
                  <a:pt x="1988" y="1401"/>
                </a:lnTo>
                <a:lnTo>
                  <a:pt x="1825" y="2017"/>
                </a:lnTo>
                <a:lnTo>
                  <a:pt x="1039" y="1889"/>
                </a:lnTo>
                <a:lnTo>
                  <a:pt x="1290" y="1761"/>
                </a:lnTo>
                <a:lnTo>
                  <a:pt x="1286" y="1775"/>
                </a:lnTo>
                <a:lnTo>
                  <a:pt x="0" y="242"/>
                </a:lnTo>
                <a:lnTo>
                  <a:pt x="470" y="0"/>
                </a:lnTo>
                <a:moveTo>
                  <a:pt x="26" y="255"/>
                </a:moveTo>
                <a:lnTo>
                  <a:pt x="31" y="239"/>
                </a:lnTo>
                <a:lnTo>
                  <a:pt x="1318" y="1773"/>
                </a:lnTo>
                <a:lnTo>
                  <a:pt x="1081" y="1893"/>
                </a:lnTo>
                <a:lnTo>
                  <a:pt x="1077" y="1874"/>
                </a:lnTo>
                <a:lnTo>
                  <a:pt x="1817" y="1992"/>
                </a:lnTo>
                <a:lnTo>
                  <a:pt x="1801" y="2002"/>
                </a:lnTo>
                <a:lnTo>
                  <a:pt x="1955" y="1422"/>
                </a:lnTo>
                <a:lnTo>
                  <a:pt x="1975" y="1432"/>
                </a:lnTo>
                <a:lnTo>
                  <a:pt x="1741" y="1555"/>
                </a:lnTo>
                <a:lnTo>
                  <a:pt x="456" y="21"/>
                </a:lnTo>
                <a:lnTo>
                  <a:pt x="476" y="25"/>
                </a:lnTo>
                <a:lnTo>
                  <a:pt x="26" y="25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91" name="" descr=""/>
          <p:cNvPicPr/>
          <p:nvPr/>
        </p:nvPicPr>
        <p:blipFill>
          <a:blip r:embed="rId11"/>
          <a:stretch/>
        </p:blipFill>
        <p:spPr>
          <a:xfrm>
            <a:off x="3619080" y="3742560"/>
            <a:ext cx="1094040" cy="629640"/>
          </a:xfrm>
          <a:prstGeom prst="rect">
            <a:avLst/>
          </a:prstGeom>
          <a:ln w="0">
            <a:noFill/>
          </a:ln>
        </p:spPr>
      </p:pic>
      <p:sp>
        <p:nvSpPr>
          <p:cNvPr id="892" name="CustomShape 14"/>
          <p:cNvSpPr/>
          <p:nvPr/>
        </p:nvSpPr>
        <p:spPr>
          <a:xfrm>
            <a:off x="3655800" y="3803400"/>
            <a:ext cx="978120" cy="506880"/>
          </a:xfrm>
          <a:custGeom>
            <a:avLst/>
            <a:gdLst/>
            <a:ahLst/>
            <a:rect l="l" t="t" r="r" b="b"/>
            <a:pathLst>
              <a:path w="2718" h="1409">
                <a:moveTo>
                  <a:pt x="0" y="1014"/>
                </a:moveTo>
                <a:lnTo>
                  <a:pt x="2093" y="195"/>
                </a:lnTo>
                <a:lnTo>
                  <a:pt x="2087" y="211"/>
                </a:lnTo>
                <a:lnTo>
                  <a:pt x="1953" y="0"/>
                </a:lnTo>
                <a:lnTo>
                  <a:pt x="2717" y="201"/>
                </a:lnTo>
                <a:lnTo>
                  <a:pt x="2460" y="799"/>
                </a:lnTo>
                <a:lnTo>
                  <a:pt x="2326" y="586"/>
                </a:lnTo>
                <a:lnTo>
                  <a:pt x="2344" y="590"/>
                </a:lnTo>
                <a:lnTo>
                  <a:pt x="249" y="1408"/>
                </a:lnTo>
                <a:lnTo>
                  <a:pt x="0" y="1014"/>
                </a:lnTo>
                <a:moveTo>
                  <a:pt x="267" y="1389"/>
                </a:moveTo>
                <a:lnTo>
                  <a:pt x="249" y="1384"/>
                </a:lnTo>
                <a:lnTo>
                  <a:pt x="2344" y="567"/>
                </a:lnTo>
                <a:lnTo>
                  <a:pt x="2470" y="765"/>
                </a:lnTo>
                <a:lnTo>
                  <a:pt x="2444" y="765"/>
                </a:lnTo>
                <a:lnTo>
                  <a:pt x="2685" y="205"/>
                </a:lnTo>
                <a:lnTo>
                  <a:pt x="2694" y="217"/>
                </a:lnTo>
                <a:lnTo>
                  <a:pt x="1976" y="28"/>
                </a:lnTo>
                <a:lnTo>
                  <a:pt x="1993" y="14"/>
                </a:lnTo>
                <a:lnTo>
                  <a:pt x="2119" y="211"/>
                </a:lnTo>
                <a:lnTo>
                  <a:pt x="24" y="1028"/>
                </a:lnTo>
                <a:lnTo>
                  <a:pt x="31" y="1014"/>
                </a:lnTo>
                <a:lnTo>
                  <a:pt x="267" y="1389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93" name="" descr=""/>
          <p:cNvPicPr/>
          <p:nvPr/>
        </p:nvPicPr>
        <p:blipFill>
          <a:blip r:embed="rId12"/>
          <a:stretch/>
        </p:blipFill>
        <p:spPr>
          <a:xfrm>
            <a:off x="3619080" y="3742560"/>
            <a:ext cx="1094040" cy="629640"/>
          </a:xfrm>
          <a:prstGeom prst="rect">
            <a:avLst/>
          </a:prstGeom>
          <a:ln w="0">
            <a:noFill/>
          </a:ln>
        </p:spPr>
      </p:pic>
      <p:sp>
        <p:nvSpPr>
          <p:cNvPr id="894" name="CustomShape 15"/>
          <p:cNvSpPr/>
          <p:nvPr/>
        </p:nvSpPr>
        <p:spPr>
          <a:xfrm>
            <a:off x="3655800" y="3803400"/>
            <a:ext cx="978120" cy="506880"/>
          </a:xfrm>
          <a:custGeom>
            <a:avLst/>
            <a:gdLst/>
            <a:ahLst/>
            <a:rect l="l" t="t" r="r" b="b"/>
            <a:pathLst>
              <a:path w="2718" h="1409">
                <a:moveTo>
                  <a:pt x="0" y="1014"/>
                </a:moveTo>
                <a:lnTo>
                  <a:pt x="2093" y="195"/>
                </a:lnTo>
                <a:lnTo>
                  <a:pt x="2087" y="211"/>
                </a:lnTo>
                <a:lnTo>
                  <a:pt x="1953" y="0"/>
                </a:lnTo>
                <a:lnTo>
                  <a:pt x="2717" y="201"/>
                </a:lnTo>
                <a:lnTo>
                  <a:pt x="2460" y="799"/>
                </a:lnTo>
                <a:lnTo>
                  <a:pt x="2326" y="586"/>
                </a:lnTo>
                <a:lnTo>
                  <a:pt x="2344" y="590"/>
                </a:lnTo>
                <a:lnTo>
                  <a:pt x="249" y="1408"/>
                </a:lnTo>
                <a:lnTo>
                  <a:pt x="0" y="1014"/>
                </a:lnTo>
                <a:moveTo>
                  <a:pt x="267" y="1389"/>
                </a:moveTo>
                <a:lnTo>
                  <a:pt x="249" y="1384"/>
                </a:lnTo>
                <a:lnTo>
                  <a:pt x="2344" y="567"/>
                </a:lnTo>
                <a:lnTo>
                  <a:pt x="2470" y="765"/>
                </a:lnTo>
                <a:lnTo>
                  <a:pt x="2444" y="765"/>
                </a:lnTo>
                <a:lnTo>
                  <a:pt x="2685" y="205"/>
                </a:lnTo>
                <a:lnTo>
                  <a:pt x="2694" y="217"/>
                </a:lnTo>
                <a:lnTo>
                  <a:pt x="1976" y="28"/>
                </a:lnTo>
                <a:lnTo>
                  <a:pt x="1993" y="14"/>
                </a:lnTo>
                <a:lnTo>
                  <a:pt x="2119" y="211"/>
                </a:lnTo>
                <a:lnTo>
                  <a:pt x="24" y="1028"/>
                </a:lnTo>
                <a:lnTo>
                  <a:pt x="31" y="1014"/>
                </a:lnTo>
                <a:lnTo>
                  <a:pt x="267" y="1389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95" name="" descr=""/>
          <p:cNvPicPr/>
          <p:nvPr/>
        </p:nvPicPr>
        <p:blipFill>
          <a:blip r:embed="rId13"/>
          <a:stretch/>
        </p:blipFill>
        <p:spPr>
          <a:xfrm>
            <a:off x="7830720" y="2901600"/>
            <a:ext cx="1360440" cy="1065600"/>
          </a:xfrm>
          <a:prstGeom prst="rect">
            <a:avLst/>
          </a:prstGeom>
          <a:ln w="0">
            <a:noFill/>
          </a:ln>
        </p:spPr>
      </p:pic>
      <p:pic>
        <p:nvPicPr>
          <p:cNvPr id="896" name="" descr=""/>
          <p:cNvPicPr/>
          <p:nvPr/>
        </p:nvPicPr>
        <p:blipFill>
          <a:blip r:embed="rId14"/>
          <a:stretch/>
        </p:blipFill>
        <p:spPr>
          <a:xfrm>
            <a:off x="7830720" y="2901600"/>
            <a:ext cx="1360440" cy="1065600"/>
          </a:xfrm>
          <a:prstGeom prst="rect">
            <a:avLst/>
          </a:prstGeom>
          <a:ln w="0">
            <a:noFill/>
          </a:ln>
        </p:spPr>
      </p:pic>
      <p:pic>
        <p:nvPicPr>
          <p:cNvPr id="897" name="" descr=""/>
          <p:cNvPicPr/>
          <p:nvPr/>
        </p:nvPicPr>
        <p:blipFill>
          <a:blip r:embed="rId15"/>
          <a:stretch/>
        </p:blipFill>
        <p:spPr>
          <a:xfrm>
            <a:off x="6853320" y="3292200"/>
            <a:ext cx="901440" cy="554760"/>
          </a:xfrm>
          <a:prstGeom prst="rect">
            <a:avLst/>
          </a:prstGeom>
          <a:ln w="0">
            <a:noFill/>
          </a:ln>
        </p:spPr>
      </p:pic>
      <p:sp>
        <p:nvSpPr>
          <p:cNvPr id="898" name="CustomShape 16"/>
          <p:cNvSpPr/>
          <p:nvPr/>
        </p:nvSpPr>
        <p:spPr>
          <a:xfrm>
            <a:off x="6890040" y="3353040"/>
            <a:ext cx="785880" cy="432000"/>
          </a:xfrm>
          <a:custGeom>
            <a:avLst/>
            <a:gdLst/>
            <a:ahLst/>
            <a:rect l="l" t="t" r="r" b="b"/>
            <a:pathLst>
              <a:path w="2184" h="1201">
                <a:moveTo>
                  <a:pt x="0" y="805"/>
                </a:moveTo>
                <a:lnTo>
                  <a:pt x="1561" y="198"/>
                </a:lnTo>
                <a:lnTo>
                  <a:pt x="1555" y="212"/>
                </a:lnTo>
                <a:lnTo>
                  <a:pt x="1420" y="0"/>
                </a:lnTo>
                <a:lnTo>
                  <a:pt x="2183" y="201"/>
                </a:lnTo>
                <a:lnTo>
                  <a:pt x="1926" y="798"/>
                </a:lnTo>
                <a:lnTo>
                  <a:pt x="1792" y="587"/>
                </a:lnTo>
                <a:lnTo>
                  <a:pt x="1810" y="592"/>
                </a:lnTo>
                <a:lnTo>
                  <a:pt x="249" y="1200"/>
                </a:lnTo>
                <a:lnTo>
                  <a:pt x="0" y="805"/>
                </a:lnTo>
                <a:moveTo>
                  <a:pt x="269" y="1180"/>
                </a:moveTo>
                <a:lnTo>
                  <a:pt x="249" y="1175"/>
                </a:lnTo>
                <a:lnTo>
                  <a:pt x="1810" y="568"/>
                </a:lnTo>
                <a:lnTo>
                  <a:pt x="1936" y="765"/>
                </a:lnTo>
                <a:lnTo>
                  <a:pt x="1910" y="767"/>
                </a:lnTo>
                <a:lnTo>
                  <a:pt x="2151" y="205"/>
                </a:lnTo>
                <a:lnTo>
                  <a:pt x="2160" y="219"/>
                </a:lnTo>
                <a:lnTo>
                  <a:pt x="1442" y="30"/>
                </a:lnTo>
                <a:lnTo>
                  <a:pt x="1460" y="14"/>
                </a:lnTo>
                <a:lnTo>
                  <a:pt x="1585" y="212"/>
                </a:lnTo>
                <a:lnTo>
                  <a:pt x="25" y="819"/>
                </a:lnTo>
                <a:lnTo>
                  <a:pt x="32" y="805"/>
                </a:lnTo>
                <a:lnTo>
                  <a:pt x="269" y="1180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99" name="" descr=""/>
          <p:cNvPicPr/>
          <p:nvPr/>
        </p:nvPicPr>
        <p:blipFill>
          <a:blip r:embed="rId16"/>
          <a:stretch/>
        </p:blipFill>
        <p:spPr>
          <a:xfrm>
            <a:off x="6853320" y="3292200"/>
            <a:ext cx="901440" cy="554760"/>
          </a:xfrm>
          <a:prstGeom prst="rect">
            <a:avLst/>
          </a:prstGeom>
          <a:ln w="0">
            <a:noFill/>
          </a:ln>
        </p:spPr>
      </p:pic>
      <p:sp>
        <p:nvSpPr>
          <p:cNvPr id="900" name="CustomShape 17"/>
          <p:cNvSpPr/>
          <p:nvPr/>
        </p:nvSpPr>
        <p:spPr>
          <a:xfrm>
            <a:off x="6890040" y="3353040"/>
            <a:ext cx="785880" cy="432000"/>
          </a:xfrm>
          <a:custGeom>
            <a:avLst/>
            <a:gdLst/>
            <a:ahLst/>
            <a:rect l="l" t="t" r="r" b="b"/>
            <a:pathLst>
              <a:path w="2184" h="1201">
                <a:moveTo>
                  <a:pt x="0" y="805"/>
                </a:moveTo>
                <a:lnTo>
                  <a:pt x="1561" y="198"/>
                </a:lnTo>
                <a:lnTo>
                  <a:pt x="1555" y="212"/>
                </a:lnTo>
                <a:lnTo>
                  <a:pt x="1420" y="0"/>
                </a:lnTo>
                <a:lnTo>
                  <a:pt x="2183" y="201"/>
                </a:lnTo>
                <a:lnTo>
                  <a:pt x="1926" y="798"/>
                </a:lnTo>
                <a:lnTo>
                  <a:pt x="1792" y="587"/>
                </a:lnTo>
                <a:lnTo>
                  <a:pt x="1810" y="592"/>
                </a:lnTo>
                <a:lnTo>
                  <a:pt x="249" y="1200"/>
                </a:lnTo>
                <a:lnTo>
                  <a:pt x="0" y="805"/>
                </a:lnTo>
                <a:moveTo>
                  <a:pt x="269" y="1180"/>
                </a:moveTo>
                <a:lnTo>
                  <a:pt x="249" y="1175"/>
                </a:lnTo>
                <a:lnTo>
                  <a:pt x="1810" y="568"/>
                </a:lnTo>
                <a:lnTo>
                  <a:pt x="1936" y="765"/>
                </a:lnTo>
                <a:lnTo>
                  <a:pt x="1910" y="767"/>
                </a:lnTo>
                <a:lnTo>
                  <a:pt x="2151" y="205"/>
                </a:lnTo>
                <a:lnTo>
                  <a:pt x="2160" y="219"/>
                </a:lnTo>
                <a:lnTo>
                  <a:pt x="1442" y="30"/>
                </a:lnTo>
                <a:lnTo>
                  <a:pt x="1460" y="14"/>
                </a:lnTo>
                <a:lnTo>
                  <a:pt x="1585" y="212"/>
                </a:lnTo>
                <a:lnTo>
                  <a:pt x="25" y="819"/>
                </a:lnTo>
                <a:lnTo>
                  <a:pt x="32" y="805"/>
                </a:lnTo>
                <a:lnTo>
                  <a:pt x="269" y="1180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01" name="CustomShape 18"/>
          <p:cNvSpPr/>
          <p:nvPr/>
        </p:nvSpPr>
        <p:spPr>
          <a:xfrm>
            <a:off x="7338960" y="4991400"/>
            <a:ext cx="1995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[26] Cassandra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02" name="CustomShape 1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25 / 55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03" name="CustomShape 20"/>
          <p:cNvSpPr/>
          <p:nvPr/>
        </p:nvSpPr>
        <p:spPr>
          <a:xfrm>
            <a:off x="3810960" y="2372400"/>
            <a:ext cx="5619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(compare to relational database that would have lots of missing entries,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04" name="CustomShape 21"/>
          <p:cNvSpPr/>
          <p:nvPr/>
        </p:nvSpPr>
        <p:spPr>
          <a:xfrm>
            <a:off x="3832560" y="2548080"/>
            <a:ext cx="5558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essentially being especially for social media applications a sparse table)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06" name="CustomShape 2"/>
          <p:cNvSpPr/>
          <p:nvPr/>
        </p:nvSpPr>
        <p:spPr>
          <a:xfrm>
            <a:off x="1370520" y="370440"/>
            <a:ext cx="6941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GAE Sign-Up Process &amp; Payments – Revisited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0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8" name="CustomShape 4"/>
          <p:cNvSpPr/>
          <p:nvPr/>
        </p:nvSpPr>
        <p:spPr>
          <a:xfrm>
            <a:off x="957960" y="1032120"/>
            <a:ext cx="1072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Account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9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0" name="CustomShape 6"/>
          <p:cNvSpPr/>
          <p:nvPr/>
        </p:nvSpPr>
        <p:spPr>
          <a:xfrm>
            <a:off x="1379160" y="1376640"/>
            <a:ext cx="3166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Identity via a Google account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1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2" name="CustomShape 8"/>
          <p:cNvSpPr/>
          <p:nvPr/>
        </p:nvSpPr>
        <p:spPr>
          <a:xfrm>
            <a:off x="1379160" y="1678320"/>
            <a:ext cx="2419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Address, Phone, Email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3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4" name="CustomShape 10"/>
          <p:cNvSpPr/>
          <p:nvPr/>
        </p:nvSpPr>
        <p:spPr>
          <a:xfrm>
            <a:off x="1379160" y="1980000"/>
            <a:ext cx="2967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Company or private person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5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6" name="CustomShape 12"/>
          <p:cNvSpPr/>
          <p:nvPr/>
        </p:nvSpPr>
        <p:spPr>
          <a:xfrm>
            <a:off x="1379160" y="2281680"/>
            <a:ext cx="1726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Tax information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7" name="CustomShape 13"/>
          <p:cNvSpPr/>
          <p:nvPr/>
        </p:nvSpPr>
        <p:spPr>
          <a:xfrm>
            <a:off x="596880" y="25632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18" name="CustomShape 14"/>
          <p:cNvSpPr/>
          <p:nvPr/>
        </p:nvSpPr>
        <p:spPr>
          <a:xfrm>
            <a:off x="957960" y="2600640"/>
            <a:ext cx="1458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Payment(!)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19" name="CustomShape 15"/>
          <p:cNvSpPr/>
          <p:nvPr/>
        </p:nvSpPr>
        <p:spPr>
          <a:xfrm>
            <a:off x="1078200" y="2914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20" name="CustomShape 16"/>
          <p:cNvSpPr/>
          <p:nvPr/>
        </p:nvSpPr>
        <p:spPr>
          <a:xfrm>
            <a:off x="1379160" y="2945160"/>
            <a:ext cx="3575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Credit Card &amp; monthly payments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21" name="CustomShape 17"/>
          <p:cNvSpPr/>
          <p:nvPr/>
        </p:nvSpPr>
        <p:spPr>
          <a:xfrm>
            <a:off x="596880" y="3830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22" name="CustomShape 18"/>
          <p:cNvSpPr/>
          <p:nvPr/>
        </p:nvSpPr>
        <p:spPr>
          <a:xfrm>
            <a:off x="957960" y="3867840"/>
            <a:ext cx="1777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Every service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23" name="CustomShape 19"/>
          <p:cNvSpPr/>
          <p:nvPr/>
        </p:nvSpPr>
        <p:spPr>
          <a:xfrm>
            <a:off x="957960" y="4169160"/>
            <a:ext cx="1549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has its price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24" name="CustomShape 20"/>
          <p:cNvSpPr/>
          <p:nvPr/>
        </p:nvSpPr>
        <p:spPr>
          <a:xfrm>
            <a:off x="1078200" y="4482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25" name="CustomShape 21"/>
          <p:cNvSpPr/>
          <p:nvPr/>
        </p:nvSpPr>
        <p:spPr>
          <a:xfrm>
            <a:off x="1379160" y="4513680"/>
            <a:ext cx="151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Example: GAE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26" name="CustomShape 22"/>
          <p:cNvSpPr/>
          <p:nvPr/>
        </p:nvSpPr>
        <p:spPr>
          <a:xfrm>
            <a:off x="1379160" y="4765320"/>
            <a:ext cx="1737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Cloud datastore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27" name="CustomShape 23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28" name="CustomShape 24"/>
          <p:cNvSpPr/>
          <p:nvPr/>
        </p:nvSpPr>
        <p:spPr>
          <a:xfrm>
            <a:off x="1138320" y="3329280"/>
            <a:ext cx="1686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(informally known as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929" name="" descr=""/>
          <p:cNvPicPr/>
          <p:nvPr/>
        </p:nvPicPr>
        <p:blipFill>
          <a:blip r:embed="rId1"/>
          <a:stretch/>
        </p:blipFill>
        <p:spPr>
          <a:xfrm>
            <a:off x="5817600" y="985680"/>
            <a:ext cx="2879280" cy="2657520"/>
          </a:xfrm>
          <a:prstGeom prst="rect">
            <a:avLst/>
          </a:prstGeom>
          <a:ln w="0">
            <a:noFill/>
          </a:ln>
        </p:spPr>
      </p:pic>
      <p:pic>
        <p:nvPicPr>
          <p:cNvPr id="930" name="" descr=""/>
          <p:cNvPicPr/>
          <p:nvPr/>
        </p:nvPicPr>
        <p:blipFill>
          <a:blip r:embed="rId2"/>
          <a:stretch/>
        </p:blipFill>
        <p:spPr>
          <a:xfrm>
            <a:off x="5817600" y="985680"/>
            <a:ext cx="2879280" cy="2657520"/>
          </a:xfrm>
          <a:prstGeom prst="rect">
            <a:avLst/>
          </a:prstGeom>
          <a:ln w="0">
            <a:noFill/>
          </a:ln>
        </p:spPr>
      </p:pic>
      <p:pic>
        <p:nvPicPr>
          <p:cNvPr id="931" name="" descr=""/>
          <p:cNvPicPr/>
          <p:nvPr/>
        </p:nvPicPr>
        <p:blipFill>
          <a:blip r:embed="rId3"/>
          <a:stretch/>
        </p:blipFill>
        <p:spPr>
          <a:xfrm>
            <a:off x="3196080" y="3881520"/>
            <a:ext cx="6352560" cy="1206360"/>
          </a:xfrm>
          <a:prstGeom prst="rect">
            <a:avLst/>
          </a:prstGeom>
          <a:ln w="0">
            <a:noFill/>
          </a:ln>
        </p:spPr>
      </p:pic>
      <p:sp>
        <p:nvSpPr>
          <p:cNvPr id="932" name="CustomShape 25"/>
          <p:cNvSpPr/>
          <p:nvPr/>
        </p:nvSpPr>
        <p:spPr>
          <a:xfrm>
            <a:off x="1138320" y="3505320"/>
            <a:ext cx="1792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‘</a:t>
            </a: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swipe the credit card‘)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33" name="CustomShape 2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26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5" name="CustomShape 2"/>
          <p:cNvSpPr/>
          <p:nvPr/>
        </p:nvSpPr>
        <p:spPr>
          <a:xfrm>
            <a:off x="794520" y="370440"/>
            <a:ext cx="8190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PAAS Provider Example – GAE Dashboard &amp; Projects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936" name="" descr=""/>
          <p:cNvPicPr/>
          <p:nvPr/>
        </p:nvPicPr>
        <p:blipFill>
          <a:blip r:embed="rId1"/>
          <a:stretch/>
        </p:blipFill>
        <p:spPr>
          <a:xfrm>
            <a:off x="739800" y="971280"/>
            <a:ext cx="8123040" cy="4327200"/>
          </a:xfrm>
          <a:prstGeom prst="rect">
            <a:avLst/>
          </a:prstGeom>
          <a:ln w="0">
            <a:noFill/>
          </a:ln>
        </p:spPr>
      </p:pic>
      <p:pic>
        <p:nvPicPr>
          <p:cNvPr id="937" name="" descr=""/>
          <p:cNvPicPr/>
          <p:nvPr/>
        </p:nvPicPr>
        <p:blipFill>
          <a:blip r:embed="rId2"/>
          <a:stretch/>
        </p:blipFill>
        <p:spPr>
          <a:xfrm>
            <a:off x="5503680" y="3917160"/>
            <a:ext cx="2998800" cy="935280"/>
          </a:xfrm>
          <a:prstGeom prst="rect">
            <a:avLst/>
          </a:prstGeom>
          <a:ln w="0">
            <a:noFill/>
          </a:ln>
        </p:spPr>
      </p:pic>
      <p:pic>
        <p:nvPicPr>
          <p:cNvPr id="938" name="" descr=""/>
          <p:cNvPicPr/>
          <p:nvPr/>
        </p:nvPicPr>
        <p:blipFill>
          <a:blip r:embed="rId3"/>
          <a:stretch/>
        </p:blipFill>
        <p:spPr>
          <a:xfrm>
            <a:off x="5503680" y="3917160"/>
            <a:ext cx="2998800" cy="935280"/>
          </a:xfrm>
          <a:prstGeom prst="rect">
            <a:avLst/>
          </a:prstGeom>
          <a:ln w="0">
            <a:noFill/>
          </a:ln>
        </p:spPr>
      </p:pic>
      <p:sp>
        <p:nvSpPr>
          <p:cNvPr id="939" name="CustomShape 3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40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27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2" name="CustomShape 2"/>
          <p:cNvSpPr/>
          <p:nvPr/>
        </p:nvSpPr>
        <p:spPr>
          <a:xfrm>
            <a:off x="853200" y="370440"/>
            <a:ext cx="8076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PAAS Provider Example – GAE Developer Resources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943" name="" descr=""/>
          <p:cNvPicPr/>
          <p:nvPr/>
        </p:nvPicPr>
        <p:blipFill>
          <a:blip r:embed="rId1"/>
          <a:stretch/>
        </p:blipFill>
        <p:spPr>
          <a:xfrm>
            <a:off x="588240" y="948600"/>
            <a:ext cx="8508600" cy="4310280"/>
          </a:xfrm>
          <a:prstGeom prst="rect">
            <a:avLst/>
          </a:prstGeom>
          <a:ln w="0">
            <a:noFill/>
          </a:ln>
        </p:spPr>
      </p:pic>
      <p:sp>
        <p:nvSpPr>
          <p:cNvPr id="944" name="CustomShape 3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45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28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7" name="CustomShape 2"/>
          <p:cNvSpPr/>
          <p:nvPr/>
        </p:nvSpPr>
        <p:spPr>
          <a:xfrm>
            <a:off x="1946520" y="370440"/>
            <a:ext cx="5763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GAE Software Development Kit (SDK)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48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49" name="CustomShape 4"/>
          <p:cNvSpPr/>
          <p:nvPr/>
        </p:nvSpPr>
        <p:spPr>
          <a:xfrm>
            <a:off x="957960" y="1032120"/>
            <a:ext cx="2532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Platform SDK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50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1" name="CustomShape 6"/>
          <p:cNvSpPr/>
          <p:nvPr/>
        </p:nvSpPr>
        <p:spPr>
          <a:xfrm>
            <a:off x="1379160" y="1376640"/>
            <a:ext cx="7502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Downloadable in four programmig languages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Java, PHP, Python, Go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2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3" name="CustomShape 8"/>
          <p:cNvSpPr/>
          <p:nvPr/>
        </p:nvSpPr>
        <p:spPr>
          <a:xfrm>
            <a:off x="1379160" y="1678320"/>
            <a:ext cx="7850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services of an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underlying remote infrastructure provided by Google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4" name="CustomShape 9"/>
          <p:cNvSpPr/>
          <p:nvPr/>
        </p:nvSpPr>
        <p:spPr>
          <a:xfrm>
            <a:off x="1379160" y="1929600"/>
            <a:ext cx="772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(without the real need to think and care about the infrastructure itself)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5" name="CustomShape 10"/>
          <p:cNvSpPr/>
          <p:nvPr/>
        </p:nvSpPr>
        <p:spPr>
          <a:xfrm>
            <a:off x="1078200" y="2199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6" name="CustomShape 11"/>
          <p:cNvSpPr/>
          <p:nvPr/>
        </p:nvSpPr>
        <p:spPr>
          <a:xfrm>
            <a:off x="1379160" y="2231280"/>
            <a:ext cx="7524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Enables to focus on core business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e.g. getting users for apps (not IT!)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7" name="CustomShape 12"/>
          <p:cNvSpPr/>
          <p:nvPr/>
        </p:nvSpPr>
        <p:spPr>
          <a:xfrm>
            <a:off x="1078200" y="2501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8" name="CustomShape 13"/>
          <p:cNvSpPr/>
          <p:nvPr/>
        </p:nvSpPr>
        <p:spPr>
          <a:xfrm>
            <a:off x="1379160" y="2532960"/>
            <a:ext cx="1521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Java example: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959" name="" descr=""/>
          <p:cNvPicPr/>
          <p:nvPr/>
        </p:nvPicPr>
        <p:blipFill>
          <a:blip r:embed="rId1"/>
          <a:stretch/>
        </p:blipFill>
        <p:spPr>
          <a:xfrm>
            <a:off x="1092600" y="2848320"/>
            <a:ext cx="7477920" cy="1468800"/>
          </a:xfrm>
          <a:prstGeom prst="rect">
            <a:avLst/>
          </a:prstGeom>
          <a:ln w="0">
            <a:noFill/>
          </a:ln>
        </p:spPr>
      </p:pic>
      <p:sp>
        <p:nvSpPr>
          <p:cNvPr id="960" name="CustomShape 14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61" name="CustomShape 15"/>
          <p:cNvSpPr/>
          <p:nvPr/>
        </p:nvSpPr>
        <p:spPr>
          <a:xfrm>
            <a:off x="208440" y="4703760"/>
            <a:ext cx="9246960" cy="461160"/>
          </a:xfrm>
          <a:custGeom>
            <a:avLst/>
            <a:gdLst/>
            <a:ahLst/>
            <a:rect l="l" t="t" r="r" b="b"/>
            <a:pathLst>
              <a:path w="25687" h="1282">
                <a:moveTo>
                  <a:pt x="0" y="0"/>
                </a:moveTo>
                <a:lnTo>
                  <a:pt x="0" y="1281"/>
                </a:lnTo>
                <a:lnTo>
                  <a:pt x="25686" y="1281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2" name="CustomShape 16"/>
          <p:cNvSpPr/>
          <p:nvPr/>
        </p:nvSpPr>
        <p:spPr>
          <a:xfrm>
            <a:off x="188640" y="4688280"/>
            <a:ext cx="9286920" cy="492120"/>
          </a:xfrm>
          <a:custGeom>
            <a:avLst/>
            <a:gdLst/>
            <a:ahLst/>
            <a:rect l="l" t="t" r="r" b="b"/>
            <a:pathLst>
              <a:path w="25798" h="1368">
                <a:moveTo>
                  <a:pt x="0" y="43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3"/>
                </a:cubicBezTo>
                <a:lnTo>
                  <a:pt x="25797" y="1324"/>
                </a:lnTo>
                <a:cubicBezTo>
                  <a:pt x="25797" y="1348"/>
                  <a:pt x="25773" y="1367"/>
                  <a:pt x="25741" y="1367"/>
                </a:cubicBezTo>
                <a:lnTo>
                  <a:pt x="56" y="1367"/>
                </a:lnTo>
                <a:cubicBezTo>
                  <a:pt x="25" y="1367"/>
                  <a:pt x="0" y="1348"/>
                  <a:pt x="0" y="1324"/>
                </a:cubicBezTo>
                <a:lnTo>
                  <a:pt x="0" y="43"/>
                </a:lnTo>
                <a:moveTo>
                  <a:pt x="112" y="1324"/>
                </a:moveTo>
                <a:lnTo>
                  <a:pt x="56" y="1280"/>
                </a:lnTo>
                <a:lnTo>
                  <a:pt x="25741" y="1280"/>
                </a:lnTo>
                <a:lnTo>
                  <a:pt x="25686" y="1324"/>
                </a:lnTo>
                <a:lnTo>
                  <a:pt x="25686" y="43"/>
                </a:lnTo>
                <a:lnTo>
                  <a:pt x="25741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13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3" name="CustomShape 17"/>
          <p:cNvSpPr/>
          <p:nvPr/>
        </p:nvSpPr>
        <p:spPr>
          <a:xfrm>
            <a:off x="1188720" y="4386600"/>
            <a:ext cx="2462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</a:rPr>
              <a:t>[8] GAE SDK Java Download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64" name="CustomShape 18"/>
          <p:cNvSpPr/>
          <p:nvPr/>
        </p:nvSpPr>
        <p:spPr>
          <a:xfrm>
            <a:off x="305280" y="4747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65" name="CustomShape 19"/>
          <p:cNvSpPr/>
          <p:nvPr/>
        </p:nvSpPr>
        <p:spPr>
          <a:xfrm>
            <a:off x="666000" y="4772160"/>
            <a:ext cx="8018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GAE SDK is downloadable in four programming languages (Java, PHP, Python, Go)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66" name="CustomShape 20"/>
          <p:cNvSpPr/>
          <p:nvPr/>
        </p:nvSpPr>
        <p:spPr>
          <a:xfrm>
            <a:off x="666000" y="4973400"/>
            <a:ext cx="8668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provides a local development server as well as tools for deploying and managing GAE applications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67" name="CustomShape 2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29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9" name="CustomShape 2"/>
          <p:cNvSpPr/>
          <p:nvPr/>
        </p:nvSpPr>
        <p:spPr>
          <a:xfrm>
            <a:off x="1859040" y="370440"/>
            <a:ext cx="5962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GAE SDK – Java Doc Packages Example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970" name="" descr=""/>
          <p:cNvPicPr/>
          <p:nvPr/>
        </p:nvPicPr>
        <p:blipFill>
          <a:blip r:embed="rId1"/>
          <a:stretch/>
        </p:blipFill>
        <p:spPr>
          <a:xfrm>
            <a:off x="181800" y="959400"/>
            <a:ext cx="9346680" cy="4352400"/>
          </a:xfrm>
          <a:prstGeom prst="rect">
            <a:avLst/>
          </a:prstGeom>
          <a:ln w="0">
            <a:noFill/>
          </a:ln>
        </p:spPr>
      </p:pic>
      <p:sp>
        <p:nvSpPr>
          <p:cNvPr id="971" name="CustomShape 3"/>
          <p:cNvSpPr/>
          <p:nvPr/>
        </p:nvSpPr>
        <p:spPr>
          <a:xfrm>
            <a:off x="161280" y="2137320"/>
            <a:ext cx="5751720" cy="210240"/>
          </a:xfrm>
          <a:custGeom>
            <a:avLst/>
            <a:gdLst/>
            <a:ahLst/>
            <a:rect l="l" t="t" r="r" b="b"/>
            <a:pathLst>
              <a:path w="15978" h="585">
                <a:moveTo>
                  <a:pt x="0" y="45"/>
                </a:moveTo>
                <a:cubicBezTo>
                  <a:pt x="0" y="21"/>
                  <a:pt x="25" y="0"/>
                  <a:pt x="56" y="0"/>
                </a:cubicBezTo>
                <a:lnTo>
                  <a:pt x="15921" y="0"/>
                </a:lnTo>
                <a:cubicBezTo>
                  <a:pt x="15953" y="0"/>
                  <a:pt x="15977" y="21"/>
                  <a:pt x="15977" y="45"/>
                </a:cubicBezTo>
                <a:lnTo>
                  <a:pt x="15977" y="540"/>
                </a:lnTo>
                <a:cubicBezTo>
                  <a:pt x="15977" y="565"/>
                  <a:pt x="15953" y="584"/>
                  <a:pt x="15921" y="584"/>
                </a:cubicBezTo>
                <a:lnTo>
                  <a:pt x="56" y="584"/>
                </a:lnTo>
                <a:cubicBezTo>
                  <a:pt x="25" y="584"/>
                  <a:pt x="0" y="565"/>
                  <a:pt x="0" y="540"/>
                </a:cubicBezTo>
                <a:lnTo>
                  <a:pt x="0" y="45"/>
                </a:lnTo>
                <a:moveTo>
                  <a:pt x="112" y="540"/>
                </a:moveTo>
                <a:lnTo>
                  <a:pt x="56" y="496"/>
                </a:lnTo>
                <a:lnTo>
                  <a:pt x="15921" y="496"/>
                </a:lnTo>
                <a:lnTo>
                  <a:pt x="15866" y="540"/>
                </a:lnTo>
                <a:lnTo>
                  <a:pt x="15866" y="45"/>
                </a:lnTo>
                <a:lnTo>
                  <a:pt x="15921" y="88"/>
                </a:lnTo>
                <a:lnTo>
                  <a:pt x="56" y="88"/>
                </a:lnTo>
                <a:lnTo>
                  <a:pt x="112" y="45"/>
                </a:lnTo>
                <a:lnTo>
                  <a:pt x="112" y="54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2" name="CustomShape 4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73" name="CustomShape 5"/>
          <p:cNvSpPr/>
          <p:nvPr/>
        </p:nvSpPr>
        <p:spPr>
          <a:xfrm>
            <a:off x="5955480" y="2156760"/>
            <a:ext cx="3349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(e.g. API to access Google Cloud Datastore)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74" name="CustomShape 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30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6" name="CustomShape 2"/>
          <p:cNvSpPr/>
          <p:nvPr/>
        </p:nvSpPr>
        <p:spPr>
          <a:xfrm>
            <a:off x="2415960" y="370440"/>
            <a:ext cx="4838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Payment Models &amp; GAE Pricing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977" name="" descr=""/>
          <p:cNvPicPr/>
          <p:nvPr/>
        </p:nvPicPr>
        <p:blipFill>
          <a:blip r:embed="rId1"/>
          <a:stretch/>
        </p:blipFill>
        <p:spPr>
          <a:xfrm>
            <a:off x="360360" y="1007640"/>
            <a:ext cx="8918280" cy="4215600"/>
          </a:xfrm>
          <a:prstGeom prst="rect">
            <a:avLst/>
          </a:prstGeom>
          <a:ln w="0">
            <a:noFill/>
          </a:ln>
        </p:spPr>
      </p:pic>
      <p:sp>
        <p:nvSpPr>
          <p:cNvPr id="978" name="CustomShape 3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79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31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1" name="CustomShape 2"/>
          <p:cNvSpPr/>
          <p:nvPr/>
        </p:nvSpPr>
        <p:spPr>
          <a:xfrm>
            <a:off x="2745720" y="370440"/>
            <a:ext cx="4161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Google App Engine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82" name="CustomShape 3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983" name="" descr=""/>
          <p:cNvPicPr/>
          <p:nvPr/>
        </p:nvPicPr>
        <p:blipFill>
          <a:blip r:embed="rId1"/>
          <a:stretch/>
        </p:blipFill>
        <p:spPr>
          <a:xfrm>
            <a:off x="739800" y="829800"/>
            <a:ext cx="8108640" cy="3790800"/>
          </a:xfrm>
          <a:prstGeom prst="rect">
            <a:avLst/>
          </a:prstGeom>
          <a:ln w="0">
            <a:noFill/>
          </a:ln>
        </p:spPr>
      </p:pic>
      <p:pic>
        <p:nvPicPr>
          <p:cNvPr id="984" name="" descr=""/>
          <p:cNvPicPr/>
          <p:nvPr/>
        </p:nvPicPr>
        <p:blipFill>
          <a:blip r:embed="rId2"/>
          <a:stretch/>
        </p:blipFill>
        <p:spPr>
          <a:xfrm>
            <a:off x="739800" y="829800"/>
            <a:ext cx="8108640" cy="3790800"/>
          </a:xfrm>
          <a:prstGeom prst="rect">
            <a:avLst/>
          </a:prstGeom>
          <a:ln w="0">
            <a:noFill/>
          </a:ln>
        </p:spPr>
      </p:pic>
      <p:sp>
        <p:nvSpPr>
          <p:cNvPr id="985" name="CustomShape 4"/>
          <p:cNvSpPr/>
          <p:nvPr/>
        </p:nvSpPr>
        <p:spPr>
          <a:xfrm>
            <a:off x="2851560" y="4809600"/>
            <a:ext cx="3623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YouTube, ‘Getting started with App Engine’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86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32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8" name="CustomShape 2"/>
          <p:cNvSpPr/>
          <p:nvPr/>
        </p:nvSpPr>
        <p:spPr>
          <a:xfrm>
            <a:off x="3101040" y="370440"/>
            <a:ext cx="3514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Advanced PAAS Topics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89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0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1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2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3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4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5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6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7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8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9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0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1" name="CustomShape 15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02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33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04" name="" descr=""/>
          <p:cNvPicPr/>
          <p:nvPr/>
        </p:nvPicPr>
        <p:blipFill>
          <a:blip r:embed="rId1"/>
          <a:stretch/>
        </p:blipFill>
        <p:spPr>
          <a:xfrm>
            <a:off x="6382080" y="2791800"/>
            <a:ext cx="1262520" cy="989280"/>
          </a:xfrm>
          <a:prstGeom prst="rect">
            <a:avLst/>
          </a:prstGeom>
          <a:ln w="0">
            <a:noFill/>
          </a:ln>
        </p:spPr>
      </p:pic>
      <p:sp>
        <p:nvSpPr>
          <p:cNvPr id="1005" name="CustomShape 2"/>
          <p:cNvSpPr/>
          <p:nvPr/>
        </p:nvSpPr>
        <p:spPr>
          <a:xfrm>
            <a:off x="586080" y="370800"/>
            <a:ext cx="8538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Internet Cloud Systems – Examples from Every Day Life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06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07" name="CustomShape 4"/>
          <p:cNvSpPr/>
          <p:nvPr/>
        </p:nvSpPr>
        <p:spPr>
          <a:xfrm>
            <a:off x="957960" y="1032840"/>
            <a:ext cx="6678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Cloud Systems (aka ‘Clouds‘)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known today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08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9" name="CustomShape 6"/>
          <p:cNvSpPr/>
          <p:nvPr/>
        </p:nvSpPr>
        <p:spPr>
          <a:xfrm>
            <a:off x="1379160" y="1377360"/>
            <a:ext cx="200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Google AppEngine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0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1" name="CustomShape 8"/>
          <p:cNvSpPr/>
          <p:nvPr/>
        </p:nvSpPr>
        <p:spPr>
          <a:xfrm>
            <a:off x="1379160" y="1679040"/>
            <a:ext cx="2298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Web Service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2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3" name="CustomShape 10"/>
          <p:cNvSpPr/>
          <p:nvPr/>
        </p:nvSpPr>
        <p:spPr>
          <a:xfrm>
            <a:off x="1379160" y="1980720"/>
            <a:ext cx="1044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Facebook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4" name="CustomShape 11"/>
          <p:cNvSpPr/>
          <p:nvPr/>
        </p:nvSpPr>
        <p:spPr>
          <a:xfrm>
            <a:off x="1078200" y="2251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5" name="CustomShape 12"/>
          <p:cNvSpPr/>
          <p:nvPr/>
        </p:nvSpPr>
        <p:spPr>
          <a:xfrm>
            <a:off x="1378800" y="2282400"/>
            <a:ext cx="169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SalesForce.com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6" name="CustomShape 13"/>
          <p:cNvSpPr/>
          <p:nvPr/>
        </p:nvSpPr>
        <p:spPr>
          <a:xfrm>
            <a:off x="1078200" y="2552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7" name="CustomShape 14"/>
          <p:cNvSpPr/>
          <p:nvPr/>
        </p:nvSpPr>
        <p:spPr>
          <a:xfrm>
            <a:off x="1378800" y="2584080"/>
            <a:ext cx="1131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Rackspace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8" name="CustomShape 15"/>
          <p:cNvSpPr/>
          <p:nvPr/>
        </p:nvSpPr>
        <p:spPr>
          <a:xfrm>
            <a:off x="1078200" y="2854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9" name="CustomShape 16"/>
          <p:cNvSpPr/>
          <p:nvPr/>
        </p:nvSpPr>
        <p:spPr>
          <a:xfrm>
            <a:off x="1379160" y="2885760"/>
            <a:ext cx="1375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IBM Bluemix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0" name="CustomShape 17"/>
          <p:cNvSpPr/>
          <p:nvPr/>
        </p:nvSpPr>
        <p:spPr>
          <a:xfrm>
            <a:off x="1078200" y="3156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1" name="CustomShape 18"/>
          <p:cNvSpPr/>
          <p:nvPr/>
        </p:nvSpPr>
        <p:spPr>
          <a:xfrm>
            <a:off x="1378800" y="3187080"/>
            <a:ext cx="93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Enomaly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2" name="CustomShape 19"/>
          <p:cNvSpPr/>
          <p:nvPr/>
        </p:nvSpPr>
        <p:spPr>
          <a:xfrm>
            <a:off x="596880" y="36194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23" name="CustomShape 20"/>
          <p:cNvSpPr/>
          <p:nvPr/>
        </p:nvSpPr>
        <p:spPr>
          <a:xfrm>
            <a:off x="957960" y="3657240"/>
            <a:ext cx="8243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systems play an increasingly important role in upgrading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24" name="CustomShape 21"/>
          <p:cNvSpPr/>
          <p:nvPr/>
        </p:nvSpPr>
        <p:spPr>
          <a:xfrm>
            <a:off x="957960" y="3958920"/>
            <a:ext cx="6496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traditional Web services and Internet applications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25" name="CustomShape 22"/>
          <p:cNvSpPr/>
          <p:nvPr/>
        </p:nvSpPr>
        <p:spPr>
          <a:xfrm>
            <a:off x="1078200" y="4272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6" name="CustomShape 23"/>
          <p:cNvSpPr/>
          <p:nvPr/>
        </p:nvSpPr>
        <p:spPr>
          <a:xfrm>
            <a:off x="1379160" y="4303080"/>
            <a:ext cx="7929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 wide variety of innovative &amp; emerging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(start-up) companies use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7" name="CustomShape 24"/>
          <p:cNvSpPr/>
          <p:nvPr/>
        </p:nvSpPr>
        <p:spPr>
          <a:xfrm>
            <a:off x="133200" y="4893120"/>
            <a:ext cx="9397440" cy="264240"/>
          </a:xfrm>
          <a:custGeom>
            <a:avLst/>
            <a:gdLst/>
            <a:ahLst/>
            <a:rect l="l" t="t" r="r" b="b"/>
            <a:pathLst>
              <a:path w="26105" h="735">
                <a:moveTo>
                  <a:pt x="0" y="0"/>
                </a:moveTo>
                <a:lnTo>
                  <a:pt x="0" y="734"/>
                </a:lnTo>
                <a:lnTo>
                  <a:pt x="26104" y="734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8" name="CustomShape 25"/>
          <p:cNvSpPr/>
          <p:nvPr/>
        </p:nvSpPr>
        <p:spPr>
          <a:xfrm>
            <a:off x="113040" y="4877280"/>
            <a:ext cx="9437760" cy="295560"/>
          </a:xfrm>
          <a:custGeom>
            <a:avLst/>
            <a:gdLst/>
            <a:ahLst/>
            <a:rect l="l" t="t" r="r" b="b"/>
            <a:pathLst>
              <a:path w="26217" h="822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78"/>
                </a:lnTo>
                <a:cubicBezTo>
                  <a:pt x="26216" y="802"/>
                  <a:pt x="26192" y="821"/>
                  <a:pt x="26160" y="821"/>
                </a:cubicBezTo>
                <a:lnTo>
                  <a:pt x="56" y="821"/>
                </a:lnTo>
                <a:cubicBezTo>
                  <a:pt x="25" y="821"/>
                  <a:pt x="0" y="802"/>
                  <a:pt x="0" y="778"/>
                </a:cubicBezTo>
                <a:lnTo>
                  <a:pt x="0" y="44"/>
                </a:lnTo>
                <a:moveTo>
                  <a:pt x="112" y="778"/>
                </a:moveTo>
                <a:lnTo>
                  <a:pt x="56" y="734"/>
                </a:lnTo>
                <a:lnTo>
                  <a:pt x="26160" y="734"/>
                </a:lnTo>
                <a:lnTo>
                  <a:pt x="26104" y="778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9" name="CustomShape 26"/>
          <p:cNvSpPr/>
          <p:nvPr/>
        </p:nvSpPr>
        <p:spPr>
          <a:xfrm>
            <a:off x="608400" y="537012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30" name="CustomShape 27"/>
          <p:cNvSpPr/>
          <p:nvPr/>
        </p:nvSpPr>
        <p:spPr>
          <a:xfrm>
            <a:off x="228960" y="4937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31" name="CustomShape 28"/>
          <p:cNvSpPr/>
          <p:nvPr/>
        </p:nvSpPr>
        <p:spPr>
          <a:xfrm>
            <a:off x="589680" y="4961880"/>
            <a:ext cx="8392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Large-scale Internet applications have significantly enhanced the quality of life in society today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32" name="CustomShape 29"/>
          <p:cNvSpPr/>
          <p:nvPr/>
        </p:nvSpPr>
        <p:spPr>
          <a:xfrm>
            <a:off x="228960" y="470916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33" name="CustomShape 30"/>
          <p:cNvSpPr/>
          <p:nvPr/>
        </p:nvSpPr>
        <p:spPr>
          <a:xfrm>
            <a:off x="3594240" y="1396080"/>
            <a:ext cx="3577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(massive computing &amp; storage &amp; applications)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34" name="CustomShape 31"/>
          <p:cNvSpPr/>
          <p:nvPr/>
        </p:nvSpPr>
        <p:spPr>
          <a:xfrm>
            <a:off x="3754080" y="1708560"/>
            <a:ext cx="2415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(massive computing &amp; storage)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035" name="" descr=""/>
          <p:cNvPicPr/>
          <p:nvPr/>
        </p:nvPicPr>
        <p:blipFill>
          <a:blip r:embed="rId2"/>
          <a:stretch/>
        </p:blipFill>
        <p:spPr>
          <a:xfrm rot="5400000">
            <a:off x="6613560" y="1400400"/>
            <a:ext cx="599400" cy="1266480"/>
          </a:xfrm>
          <a:prstGeom prst="rect">
            <a:avLst/>
          </a:prstGeom>
          <a:ln w="0">
            <a:noFill/>
          </a:ln>
        </p:spPr>
      </p:pic>
      <p:pic>
        <p:nvPicPr>
          <p:cNvPr id="1036" name="" descr=""/>
          <p:cNvPicPr/>
          <p:nvPr/>
        </p:nvPicPr>
        <p:blipFill>
          <a:blip r:embed="rId3"/>
          <a:stretch/>
        </p:blipFill>
        <p:spPr>
          <a:xfrm>
            <a:off x="7263360" y="1263960"/>
            <a:ext cx="2275200" cy="867240"/>
          </a:xfrm>
          <a:prstGeom prst="rect">
            <a:avLst/>
          </a:prstGeom>
          <a:ln w="0">
            <a:noFill/>
          </a:ln>
        </p:spPr>
      </p:pic>
      <p:pic>
        <p:nvPicPr>
          <p:cNvPr id="1037" name="" descr=""/>
          <p:cNvPicPr/>
          <p:nvPr/>
        </p:nvPicPr>
        <p:blipFill>
          <a:blip r:embed="rId4"/>
          <a:stretch/>
        </p:blipFill>
        <p:spPr>
          <a:xfrm>
            <a:off x="7856640" y="2206080"/>
            <a:ext cx="1672920" cy="353880"/>
          </a:xfrm>
          <a:prstGeom prst="rect">
            <a:avLst/>
          </a:prstGeom>
          <a:ln w="0">
            <a:noFill/>
          </a:ln>
        </p:spPr>
      </p:pic>
      <p:pic>
        <p:nvPicPr>
          <p:cNvPr id="1038" name="" descr=""/>
          <p:cNvPicPr/>
          <p:nvPr/>
        </p:nvPicPr>
        <p:blipFill>
          <a:blip r:embed="rId5"/>
          <a:stretch/>
        </p:blipFill>
        <p:spPr>
          <a:xfrm>
            <a:off x="8083080" y="2621880"/>
            <a:ext cx="1411560" cy="867600"/>
          </a:xfrm>
          <a:prstGeom prst="rect">
            <a:avLst/>
          </a:prstGeom>
          <a:ln w="0">
            <a:noFill/>
          </a:ln>
        </p:spPr>
      </p:pic>
      <p:sp>
        <p:nvSpPr>
          <p:cNvPr id="1039" name="CustomShape 32"/>
          <p:cNvSpPr/>
          <p:nvPr/>
        </p:nvSpPr>
        <p:spPr>
          <a:xfrm>
            <a:off x="2561040" y="1997640"/>
            <a:ext cx="3378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(online social networking &amp; advertisement)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040" name="" descr=""/>
          <p:cNvPicPr/>
          <p:nvPr/>
        </p:nvPicPr>
        <p:blipFill>
          <a:blip r:embed="rId6"/>
          <a:stretch/>
        </p:blipFill>
        <p:spPr>
          <a:xfrm rot="5400000">
            <a:off x="6509160" y="1695960"/>
            <a:ext cx="294840" cy="2004480"/>
          </a:xfrm>
          <a:prstGeom prst="rect">
            <a:avLst/>
          </a:prstGeom>
          <a:ln w="0">
            <a:noFill/>
          </a:ln>
        </p:spPr>
      </p:pic>
      <p:pic>
        <p:nvPicPr>
          <p:cNvPr id="1041" name="" descr=""/>
          <p:cNvPicPr/>
          <p:nvPr/>
        </p:nvPicPr>
        <p:blipFill>
          <a:blip r:embed="rId7"/>
          <a:stretch/>
        </p:blipFill>
        <p:spPr>
          <a:xfrm>
            <a:off x="7646760" y="283392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042" name="" descr=""/>
          <p:cNvPicPr/>
          <p:nvPr/>
        </p:nvPicPr>
        <p:blipFill>
          <a:blip r:embed="rId8"/>
          <a:stretch/>
        </p:blipFill>
        <p:spPr>
          <a:xfrm>
            <a:off x="5677560" y="28368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043" name="" descr=""/>
          <p:cNvPicPr/>
          <p:nvPr/>
        </p:nvPicPr>
        <p:blipFill>
          <a:blip r:embed="rId9"/>
          <a:stretch/>
        </p:blipFill>
        <p:spPr>
          <a:xfrm>
            <a:off x="5774040" y="2836800"/>
            <a:ext cx="139320" cy="2520"/>
          </a:xfrm>
          <a:prstGeom prst="rect">
            <a:avLst/>
          </a:prstGeom>
          <a:ln w="0">
            <a:noFill/>
          </a:ln>
        </p:spPr>
      </p:pic>
      <p:pic>
        <p:nvPicPr>
          <p:cNvPr id="1044" name="" descr=""/>
          <p:cNvPicPr/>
          <p:nvPr/>
        </p:nvPicPr>
        <p:blipFill>
          <a:blip r:embed="rId10"/>
          <a:stretch/>
        </p:blipFill>
        <p:spPr>
          <a:xfrm>
            <a:off x="5922360" y="283680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045" name="" descr=""/>
          <p:cNvPicPr/>
          <p:nvPr/>
        </p:nvPicPr>
        <p:blipFill>
          <a:blip r:embed="rId11"/>
          <a:stretch/>
        </p:blipFill>
        <p:spPr>
          <a:xfrm>
            <a:off x="6107040" y="28368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046" name="" descr=""/>
          <p:cNvPicPr/>
          <p:nvPr/>
        </p:nvPicPr>
        <p:blipFill>
          <a:blip r:embed="rId12"/>
          <a:stretch/>
        </p:blipFill>
        <p:spPr>
          <a:xfrm>
            <a:off x="6239160" y="283680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1047" name="" descr=""/>
          <p:cNvPicPr/>
          <p:nvPr/>
        </p:nvPicPr>
        <p:blipFill>
          <a:blip r:embed="rId13"/>
          <a:stretch/>
        </p:blipFill>
        <p:spPr>
          <a:xfrm>
            <a:off x="6427440" y="28368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048" name="" descr=""/>
          <p:cNvPicPr/>
          <p:nvPr/>
        </p:nvPicPr>
        <p:blipFill>
          <a:blip r:embed="rId14"/>
          <a:stretch/>
        </p:blipFill>
        <p:spPr>
          <a:xfrm>
            <a:off x="6568200" y="2836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49" name="" descr=""/>
          <p:cNvPicPr/>
          <p:nvPr/>
        </p:nvPicPr>
        <p:blipFill>
          <a:blip r:embed="rId15"/>
          <a:stretch/>
        </p:blipFill>
        <p:spPr>
          <a:xfrm>
            <a:off x="6672240" y="28368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050" name="" descr=""/>
          <p:cNvPicPr/>
          <p:nvPr/>
        </p:nvPicPr>
        <p:blipFill>
          <a:blip r:embed="rId16"/>
          <a:stretch/>
        </p:blipFill>
        <p:spPr>
          <a:xfrm>
            <a:off x="6744600" y="283680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1051" name="" descr=""/>
          <p:cNvPicPr/>
          <p:nvPr/>
        </p:nvPicPr>
        <p:blipFill>
          <a:blip r:embed="rId17"/>
          <a:stretch/>
        </p:blipFill>
        <p:spPr>
          <a:xfrm>
            <a:off x="6896880" y="2836800"/>
            <a:ext cx="155880" cy="2520"/>
          </a:xfrm>
          <a:prstGeom prst="rect">
            <a:avLst/>
          </a:prstGeom>
          <a:ln w="0">
            <a:noFill/>
          </a:ln>
        </p:spPr>
      </p:pic>
      <p:pic>
        <p:nvPicPr>
          <p:cNvPr id="1052" name="" descr=""/>
          <p:cNvPicPr/>
          <p:nvPr/>
        </p:nvPicPr>
        <p:blipFill>
          <a:blip r:embed="rId18"/>
          <a:stretch/>
        </p:blipFill>
        <p:spPr>
          <a:xfrm>
            <a:off x="7101360" y="283680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1053" name="" descr=""/>
          <p:cNvPicPr/>
          <p:nvPr/>
        </p:nvPicPr>
        <p:blipFill>
          <a:blip r:embed="rId19"/>
          <a:stretch/>
        </p:blipFill>
        <p:spPr>
          <a:xfrm>
            <a:off x="7293600" y="28368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054" name="" descr=""/>
          <p:cNvPicPr/>
          <p:nvPr/>
        </p:nvPicPr>
        <p:blipFill>
          <a:blip r:embed="rId20"/>
          <a:stretch/>
        </p:blipFill>
        <p:spPr>
          <a:xfrm>
            <a:off x="7442280" y="2836800"/>
            <a:ext cx="143640" cy="2520"/>
          </a:xfrm>
          <a:prstGeom prst="rect">
            <a:avLst/>
          </a:prstGeom>
          <a:ln w="0">
            <a:noFill/>
          </a:ln>
        </p:spPr>
      </p:pic>
      <p:pic>
        <p:nvPicPr>
          <p:cNvPr id="1055" name="" descr=""/>
          <p:cNvPicPr/>
          <p:nvPr/>
        </p:nvPicPr>
        <p:blipFill>
          <a:blip r:embed="rId21"/>
          <a:stretch/>
        </p:blipFill>
        <p:spPr>
          <a:xfrm>
            <a:off x="7606800" y="283680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056" name="" descr=""/>
          <p:cNvPicPr/>
          <p:nvPr/>
        </p:nvPicPr>
        <p:blipFill>
          <a:blip r:embed="rId22"/>
          <a:stretch/>
        </p:blipFill>
        <p:spPr>
          <a:xfrm>
            <a:off x="7622640" y="283680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057" name="" descr=""/>
          <p:cNvPicPr/>
          <p:nvPr/>
        </p:nvPicPr>
        <p:blipFill>
          <a:blip r:embed="rId23"/>
          <a:stretch/>
        </p:blipFill>
        <p:spPr>
          <a:xfrm>
            <a:off x="7634880" y="283680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058" name="" descr=""/>
          <p:cNvPicPr/>
          <p:nvPr/>
        </p:nvPicPr>
        <p:blipFill>
          <a:blip r:embed="rId24"/>
          <a:stretch/>
        </p:blipFill>
        <p:spPr>
          <a:xfrm>
            <a:off x="7646760" y="283680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059" name="" descr=""/>
          <p:cNvPicPr/>
          <p:nvPr/>
        </p:nvPicPr>
        <p:blipFill>
          <a:blip r:embed="rId25"/>
          <a:stretch/>
        </p:blipFill>
        <p:spPr>
          <a:xfrm>
            <a:off x="5681880" y="28400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060" name="" descr=""/>
          <p:cNvPicPr/>
          <p:nvPr/>
        </p:nvPicPr>
        <p:blipFill>
          <a:blip r:embed="rId26"/>
          <a:stretch/>
        </p:blipFill>
        <p:spPr>
          <a:xfrm>
            <a:off x="5774040" y="284004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1061" name="" descr=""/>
          <p:cNvPicPr/>
          <p:nvPr/>
        </p:nvPicPr>
        <p:blipFill>
          <a:blip r:embed="rId27"/>
          <a:stretch/>
        </p:blipFill>
        <p:spPr>
          <a:xfrm>
            <a:off x="6107040" y="284004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062" name="" descr=""/>
          <p:cNvPicPr/>
          <p:nvPr/>
        </p:nvPicPr>
        <p:blipFill>
          <a:blip r:embed="rId28"/>
          <a:stretch/>
        </p:blipFill>
        <p:spPr>
          <a:xfrm>
            <a:off x="6239160" y="284004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1063" name="" descr=""/>
          <p:cNvPicPr/>
          <p:nvPr/>
        </p:nvPicPr>
        <p:blipFill>
          <a:blip r:embed="rId29"/>
          <a:stretch/>
        </p:blipFill>
        <p:spPr>
          <a:xfrm>
            <a:off x="6435720" y="284004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1064" name="" descr=""/>
          <p:cNvPicPr/>
          <p:nvPr/>
        </p:nvPicPr>
        <p:blipFill>
          <a:blip r:embed="rId30"/>
          <a:stretch/>
        </p:blipFill>
        <p:spPr>
          <a:xfrm>
            <a:off x="6568200" y="28400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65" name="" descr=""/>
          <p:cNvPicPr/>
          <p:nvPr/>
        </p:nvPicPr>
        <p:blipFill>
          <a:blip r:embed="rId31"/>
          <a:stretch/>
        </p:blipFill>
        <p:spPr>
          <a:xfrm>
            <a:off x="6672240" y="28400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066" name="" descr=""/>
          <p:cNvPicPr/>
          <p:nvPr/>
        </p:nvPicPr>
        <p:blipFill>
          <a:blip r:embed="rId32"/>
          <a:stretch/>
        </p:blipFill>
        <p:spPr>
          <a:xfrm>
            <a:off x="6744600" y="284004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1067" name="" descr=""/>
          <p:cNvPicPr/>
          <p:nvPr/>
        </p:nvPicPr>
        <p:blipFill>
          <a:blip r:embed="rId33"/>
          <a:stretch/>
        </p:blipFill>
        <p:spPr>
          <a:xfrm>
            <a:off x="6896880" y="284004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1068" name="" descr=""/>
          <p:cNvPicPr/>
          <p:nvPr/>
        </p:nvPicPr>
        <p:blipFill>
          <a:blip r:embed="rId34"/>
          <a:stretch/>
        </p:blipFill>
        <p:spPr>
          <a:xfrm>
            <a:off x="7101360" y="284004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1069" name="" descr=""/>
          <p:cNvPicPr/>
          <p:nvPr/>
        </p:nvPicPr>
        <p:blipFill>
          <a:blip r:embed="rId35"/>
          <a:stretch/>
        </p:blipFill>
        <p:spPr>
          <a:xfrm>
            <a:off x="7297920" y="2840040"/>
            <a:ext cx="119880" cy="2520"/>
          </a:xfrm>
          <a:prstGeom prst="rect">
            <a:avLst/>
          </a:prstGeom>
          <a:ln w="0">
            <a:noFill/>
          </a:ln>
        </p:spPr>
      </p:pic>
      <p:pic>
        <p:nvPicPr>
          <p:cNvPr id="1070" name="" descr=""/>
          <p:cNvPicPr/>
          <p:nvPr/>
        </p:nvPicPr>
        <p:blipFill>
          <a:blip r:embed="rId36"/>
          <a:stretch/>
        </p:blipFill>
        <p:spPr>
          <a:xfrm>
            <a:off x="7446600" y="2840040"/>
            <a:ext cx="139320" cy="2520"/>
          </a:xfrm>
          <a:prstGeom prst="rect">
            <a:avLst/>
          </a:prstGeom>
          <a:ln w="0">
            <a:noFill/>
          </a:ln>
        </p:spPr>
      </p:pic>
      <p:pic>
        <p:nvPicPr>
          <p:cNvPr id="1071" name="" descr=""/>
          <p:cNvPicPr/>
          <p:nvPr/>
        </p:nvPicPr>
        <p:blipFill>
          <a:blip r:embed="rId37"/>
          <a:stretch/>
        </p:blipFill>
        <p:spPr>
          <a:xfrm>
            <a:off x="7606800" y="284004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072" name="" descr=""/>
          <p:cNvPicPr/>
          <p:nvPr/>
        </p:nvPicPr>
        <p:blipFill>
          <a:blip r:embed="rId38"/>
          <a:stretch/>
        </p:blipFill>
        <p:spPr>
          <a:xfrm>
            <a:off x="7622640" y="284004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073" name="" descr=""/>
          <p:cNvPicPr/>
          <p:nvPr/>
        </p:nvPicPr>
        <p:blipFill>
          <a:blip r:embed="rId39"/>
          <a:stretch/>
        </p:blipFill>
        <p:spPr>
          <a:xfrm>
            <a:off x="7634880" y="284004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074" name="" descr=""/>
          <p:cNvPicPr/>
          <p:nvPr/>
        </p:nvPicPr>
        <p:blipFill>
          <a:blip r:embed="rId40"/>
          <a:stretch/>
        </p:blipFill>
        <p:spPr>
          <a:xfrm>
            <a:off x="7646760" y="284004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075" name="" descr=""/>
          <p:cNvPicPr/>
          <p:nvPr/>
        </p:nvPicPr>
        <p:blipFill>
          <a:blip r:embed="rId41"/>
          <a:stretch/>
        </p:blipFill>
        <p:spPr>
          <a:xfrm>
            <a:off x="5686200" y="28432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076" name="" descr=""/>
          <p:cNvPicPr/>
          <p:nvPr/>
        </p:nvPicPr>
        <p:blipFill>
          <a:blip r:embed="rId42"/>
          <a:stretch/>
        </p:blipFill>
        <p:spPr>
          <a:xfrm>
            <a:off x="5774040" y="284328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1077" name="" descr=""/>
          <p:cNvPicPr/>
          <p:nvPr/>
        </p:nvPicPr>
        <p:blipFill>
          <a:blip r:embed="rId43"/>
          <a:stretch/>
        </p:blipFill>
        <p:spPr>
          <a:xfrm>
            <a:off x="6107040" y="284328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078" name="" descr=""/>
          <p:cNvPicPr/>
          <p:nvPr/>
        </p:nvPicPr>
        <p:blipFill>
          <a:blip r:embed="rId44"/>
          <a:stretch/>
        </p:blipFill>
        <p:spPr>
          <a:xfrm>
            <a:off x="6243480" y="284328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1079" name="" descr=""/>
          <p:cNvPicPr/>
          <p:nvPr/>
        </p:nvPicPr>
        <p:blipFill>
          <a:blip r:embed="rId45"/>
          <a:stretch/>
        </p:blipFill>
        <p:spPr>
          <a:xfrm>
            <a:off x="6339600" y="284328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1080" name="" descr=""/>
          <p:cNvPicPr/>
          <p:nvPr/>
        </p:nvPicPr>
        <p:blipFill>
          <a:blip r:embed="rId46"/>
          <a:stretch/>
        </p:blipFill>
        <p:spPr>
          <a:xfrm>
            <a:off x="6439680" y="2843280"/>
            <a:ext cx="111240" cy="2520"/>
          </a:xfrm>
          <a:prstGeom prst="rect">
            <a:avLst/>
          </a:prstGeom>
          <a:ln w="0">
            <a:noFill/>
          </a:ln>
        </p:spPr>
      </p:pic>
      <p:pic>
        <p:nvPicPr>
          <p:cNvPr id="1081" name="" descr=""/>
          <p:cNvPicPr/>
          <p:nvPr/>
        </p:nvPicPr>
        <p:blipFill>
          <a:blip r:embed="rId47"/>
          <a:stretch/>
        </p:blipFill>
        <p:spPr>
          <a:xfrm>
            <a:off x="6568200" y="284328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1082" name="" descr=""/>
          <p:cNvPicPr/>
          <p:nvPr/>
        </p:nvPicPr>
        <p:blipFill>
          <a:blip r:embed="rId48"/>
          <a:stretch/>
        </p:blipFill>
        <p:spPr>
          <a:xfrm>
            <a:off x="6680160" y="28432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83" name="" descr=""/>
          <p:cNvPicPr/>
          <p:nvPr/>
        </p:nvPicPr>
        <p:blipFill>
          <a:blip r:embed="rId49"/>
          <a:stretch/>
        </p:blipFill>
        <p:spPr>
          <a:xfrm>
            <a:off x="6744600" y="28432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084" name="" descr=""/>
          <p:cNvPicPr/>
          <p:nvPr/>
        </p:nvPicPr>
        <p:blipFill>
          <a:blip r:embed="rId50"/>
          <a:stretch/>
        </p:blipFill>
        <p:spPr>
          <a:xfrm>
            <a:off x="6892920" y="284328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1085" name="" descr=""/>
          <p:cNvPicPr/>
          <p:nvPr/>
        </p:nvPicPr>
        <p:blipFill>
          <a:blip r:embed="rId51"/>
          <a:stretch/>
        </p:blipFill>
        <p:spPr>
          <a:xfrm>
            <a:off x="7105320" y="2843280"/>
            <a:ext cx="87480" cy="2520"/>
          </a:xfrm>
          <a:prstGeom prst="rect">
            <a:avLst/>
          </a:prstGeom>
          <a:ln w="0">
            <a:noFill/>
          </a:ln>
        </p:spPr>
      </p:pic>
      <p:pic>
        <p:nvPicPr>
          <p:cNvPr id="1086" name="" descr=""/>
          <p:cNvPicPr/>
          <p:nvPr/>
        </p:nvPicPr>
        <p:blipFill>
          <a:blip r:embed="rId52"/>
          <a:stretch/>
        </p:blipFill>
        <p:spPr>
          <a:xfrm>
            <a:off x="7197480" y="284328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087" name="" descr=""/>
          <p:cNvPicPr/>
          <p:nvPr/>
        </p:nvPicPr>
        <p:blipFill>
          <a:blip r:embed="rId53"/>
          <a:stretch/>
        </p:blipFill>
        <p:spPr>
          <a:xfrm>
            <a:off x="7297920" y="2843280"/>
            <a:ext cx="119880" cy="2520"/>
          </a:xfrm>
          <a:prstGeom prst="rect">
            <a:avLst/>
          </a:prstGeom>
          <a:ln w="0">
            <a:noFill/>
          </a:ln>
        </p:spPr>
      </p:pic>
      <p:pic>
        <p:nvPicPr>
          <p:cNvPr id="1088" name="" descr=""/>
          <p:cNvPicPr/>
          <p:nvPr/>
        </p:nvPicPr>
        <p:blipFill>
          <a:blip r:embed="rId54"/>
          <a:stretch/>
        </p:blipFill>
        <p:spPr>
          <a:xfrm>
            <a:off x="7450200" y="284328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1089" name="" descr=""/>
          <p:cNvPicPr/>
          <p:nvPr/>
        </p:nvPicPr>
        <p:blipFill>
          <a:blip r:embed="rId55"/>
          <a:stretch/>
        </p:blipFill>
        <p:spPr>
          <a:xfrm>
            <a:off x="7606800" y="284328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090" name="" descr=""/>
          <p:cNvPicPr/>
          <p:nvPr/>
        </p:nvPicPr>
        <p:blipFill>
          <a:blip r:embed="rId56"/>
          <a:stretch/>
        </p:blipFill>
        <p:spPr>
          <a:xfrm>
            <a:off x="7618680" y="28432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091" name="" descr=""/>
          <p:cNvPicPr/>
          <p:nvPr/>
        </p:nvPicPr>
        <p:blipFill>
          <a:blip r:embed="rId57"/>
          <a:stretch/>
        </p:blipFill>
        <p:spPr>
          <a:xfrm>
            <a:off x="7646760" y="284328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092" name="" descr=""/>
          <p:cNvPicPr/>
          <p:nvPr/>
        </p:nvPicPr>
        <p:blipFill>
          <a:blip r:embed="rId58"/>
          <a:stretch/>
        </p:blipFill>
        <p:spPr>
          <a:xfrm>
            <a:off x="5686200" y="2846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93" name="" descr=""/>
          <p:cNvPicPr/>
          <p:nvPr/>
        </p:nvPicPr>
        <p:blipFill>
          <a:blip r:embed="rId59"/>
          <a:stretch/>
        </p:blipFill>
        <p:spPr>
          <a:xfrm>
            <a:off x="5774040" y="284652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1094" name="" descr=""/>
          <p:cNvPicPr/>
          <p:nvPr/>
        </p:nvPicPr>
        <p:blipFill>
          <a:blip r:embed="rId60"/>
          <a:stretch/>
        </p:blipFill>
        <p:spPr>
          <a:xfrm>
            <a:off x="6102720" y="284652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095" name="" descr=""/>
          <p:cNvPicPr/>
          <p:nvPr/>
        </p:nvPicPr>
        <p:blipFill>
          <a:blip r:embed="rId61"/>
          <a:stretch/>
        </p:blipFill>
        <p:spPr>
          <a:xfrm>
            <a:off x="6247080" y="284652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096" name="" descr=""/>
          <p:cNvPicPr/>
          <p:nvPr/>
        </p:nvPicPr>
        <p:blipFill>
          <a:blip r:embed="rId62"/>
          <a:stretch/>
        </p:blipFill>
        <p:spPr>
          <a:xfrm>
            <a:off x="6335640" y="284652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097" name="" descr=""/>
          <p:cNvPicPr/>
          <p:nvPr/>
        </p:nvPicPr>
        <p:blipFill>
          <a:blip r:embed="rId63"/>
          <a:stretch/>
        </p:blipFill>
        <p:spPr>
          <a:xfrm>
            <a:off x="6444000" y="284652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1098" name="" descr=""/>
          <p:cNvPicPr/>
          <p:nvPr/>
        </p:nvPicPr>
        <p:blipFill>
          <a:blip r:embed="rId64"/>
          <a:stretch/>
        </p:blipFill>
        <p:spPr>
          <a:xfrm>
            <a:off x="6563880" y="284652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099" name="" descr=""/>
          <p:cNvPicPr/>
          <p:nvPr/>
        </p:nvPicPr>
        <p:blipFill>
          <a:blip r:embed="rId65"/>
          <a:stretch/>
        </p:blipFill>
        <p:spPr>
          <a:xfrm>
            <a:off x="6680160" y="28465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100" name="" descr=""/>
          <p:cNvPicPr/>
          <p:nvPr/>
        </p:nvPicPr>
        <p:blipFill>
          <a:blip r:embed="rId66"/>
          <a:stretch/>
        </p:blipFill>
        <p:spPr>
          <a:xfrm>
            <a:off x="6744600" y="284652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1101" name="" descr=""/>
          <p:cNvPicPr/>
          <p:nvPr/>
        </p:nvPicPr>
        <p:blipFill>
          <a:blip r:embed="rId67"/>
          <a:stretch/>
        </p:blipFill>
        <p:spPr>
          <a:xfrm>
            <a:off x="6892920" y="2846520"/>
            <a:ext cx="143640" cy="2520"/>
          </a:xfrm>
          <a:prstGeom prst="rect">
            <a:avLst/>
          </a:prstGeom>
          <a:ln w="0">
            <a:noFill/>
          </a:ln>
        </p:spPr>
      </p:pic>
      <p:pic>
        <p:nvPicPr>
          <p:cNvPr id="1102" name="" descr=""/>
          <p:cNvPicPr/>
          <p:nvPr/>
        </p:nvPicPr>
        <p:blipFill>
          <a:blip r:embed="rId68"/>
          <a:stretch/>
        </p:blipFill>
        <p:spPr>
          <a:xfrm>
            <a:off x="7109640" y="284652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1103" name="" descr=""/>
          <p:cNvPicPr/>
          <p:nvPr/>
        </p:nvPicPr>
        <p:blipFill>
          <a:blip r:embed="rId69"/>
          <a:stretch/>
        </p:blipFill>
        <p:spPr>
          <a:xfrm>
            <a:off x="7197480" y="284652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104" name="" descr=""/>
          <p:cNvPicPr/>
          <p:nvPr/>
        </p:nvPicPr>
        <p:blipFill>
          <a:blip r:embed="rId70"/>
          <a:stretch/>
        </p:blipFill>
        <p:spPr>
          <a:xfrm>
            <a:off x="7305840" y="284652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1105" name="" descr=""/>
          <p:cNvPicPr/>
          <p:nvPr/>
        </p:nvPicPr>
        <p:blipFill>
          <a:blip r:embed="rId71"/>
          <a:stretch/>
        </p:blipFill>
        <p:spPr>
          <a:xfrm>
            <a:off x="7454520" y="28465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106" name="" descr=""/>
          <p:cNvPicPr/>
          <p:nvPr/>
        </p:nvPicPr>
        <p:blipFill>
          <a:blip r:embed="rId72"/>
          <a:stretch/>
        </p:blipFill>
        <p:spPr>
          <a:xfrm>
            <a:off x="7606800" y="284652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107" name="" descr=""/>
          <p:cNvPicPr/>
          <p:nvPr/>
        </p:nvPicPr>
        <p:blipFill>
          <a:blip r:embed="rId73"/>
          <a:stretch/>
        </p:blipFill>
        <p:spPr>
          <a:xfrm>
            <a:off x="7618680" y="284652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108" name="" descr=""/>
          <p:cNvPicPr/>
          <p:nvPr/>
        </p:nvPicPr>
        <p:blipFill>
          <a:blip r:embed="rId74"/>
          <a:stretch/>
        </p:blipFill>
        <p:spPr>
          <a:xfrm>
            <a:off x="7630560" y="284652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109" name="" descr=""/>
          <p:cNvPicPr/>
          <p:nvPr/>
        </p:nvPicPr>
        <p:blipFill>
          <a:blip r:embed="rId75"/>
          <a:stretch/>
        </p:blipFill>
        <p:spPr>
          <a:xfrm>
            <a:off x="7646760" y="284652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110" name="" descr=""/>
          <p:cNvPicPr/>
          <p:nvPr/>
        </p:nvPicPr>
        <p:blipFill>
          <a:blip r:embed="rId76"/>
          <a:stretch/>
        </p:blipFill>
        <p:spPr>
          <a:xfrm>
            <a:off x="5686200" y="2849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111" name="" descr=""/>
          <p:cNvPicPr/>
          <p:nvPr/>
        </p:nvPicPr>
        <p:blipFill>
          <a:blip r:embed="rId77"/>
          <a:stretch/>
        </p:blipFill>
        <p:spPr>
          <a:xfrm>
            <a:off x="5774040" y="284976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1112" name="" descr=""/>
          <p:cNvPicPr/>
          <p:nvPr/>
        </p:nvPicPr>
        <p:blipFill>
          <a:blip r:embed="rId78"/>
          <a:stretch/>
        </p:blipFill>
        <p:spPr>
          <a:xfrm>
            <a:off x="6102720" y="2849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113" name="" descr=""/>
          <p:cNvPicPr/>
          <p:nvPr/>
        </p:nvPicPr>
        <p:blipFill>
          <a:blip r:embed="rId79"/>
          <a:stretch/>
        </p:blipFill>
        <p:spPr>
          <a:xfrm>
            <a:off x="6247080" y="284976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114" name="" descr=""/>
          <p:cNvPicPr/>
          <p:nvPr/>
        </p:nvPicPr>
        <p:blipFill>
          <a:blip r:embed="rId80"/>
          <a:stretch/>
        </p:blipFill>
        <p:spPr>
          <a:xfrm>
            <a:off x="6335640" y="2849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115" name="" descr=""/>
          <p:cNvPicPr/>
          <p:nvPr/>
        </p:nvPicPr>
        <p:blipFill>
          <a:blip r:embed="rId81"/>
          <a:stretch/>
        </p:blipFill>
        <p:spPr>
          <a:xfrm>
            <a:off x="6444000" y="284976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1116" name="" descr=""/>
          <p:cNvPicPr/>
          <p:nvPr/>
        </p:nvPicPr>
        <p:blipFill>
          <a:blip r:embed="rId82"/>
          <a:stretch/>
        </p:blipFill>
        <p:spPr>
          <a:xfrm>
            <a:off x="6563880" y="2849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117" name="" descr=""/>
          <p:cNvPicPr/>
          <p:nvPr/>
        </p:nvPicPr>
        <p:blipFill>
          <a:blip r:embed="rId83"/>
          <a:stretch/>
        </p:blipFill>
        <p:spPr>
          <a:xfrm>
            <a:off x="6680160" y="2849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118" name="" descr=""/>
          <p:cNvPicPr/>
          <p:nvPr/>
        </p:nvPicPr>
        <p:blipFill>
          <a:blip r:embed="rId84"/>
          <a:stretch/>
        </p:blipFill>
        <p:spPr>
          <a:xfrm>
            <a:off x="6744600" y="284976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1119" name="" descr=""/>
          <p:cNvPicPr/>
          <p:nvPr/>
        </p:nvPicPr>
        <p:blipFill>
          <a:blip r:embed="rId85"/>
          <a:stretch/>
        </p:blipFill>
        <p:spPr>
          <a:xfrm>
            <a:off x="6892920" y="2849760"/>
            <a:ext cx="143640" cy="2520"/>
          </a:xfrm>
          <a:prstGeom prst="rect">
            <a:avLst/>
          </a:prstGeom>
          <a:ln w="0">
            <a:noFill/>
          </a:ln>
        </p:spPr>
      </p:pic>
      <p:pic>
        <p:nvPicPr>
          <p:cNvPr id="1120" name="" descr=""/>
          <p:cNvPicPr/>
          <p:nvPr/>
        </p:nvPicPr>
        <p:blipFill>
          <a:blip r:embed="rId86"/>
          <a:stretch/>
        </p:blipFill>
        <p:spPr>
          <a:xfrm>
            <a:off x="7109640" y="284976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1121" name="" descr=""/>
          <p:cNvPicPr/>
          <p:nvPr/>
        </p:nvPicPr>
        <p:blipFill>
          <a:blip r:embed="rId87"/>
          <a:stretch/>
        </p:blipFill>
        <p:spPr>
          <a:xfrm>
            <a:off x="7197480" y="2849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122" name="" descr=""/>
          <p:cNvPicPr/>
          <p:nvPr/>
        </p:nvPicPr>
        <p:blipFill>
          <a:blip r:embed="rId88"/>
          <a:stretch/>
        </p:blipFill>
        <p:spPr>
          <a:xfrm>
            <a:off x="7305840" y="284976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1123" name="" descr=""/>
          <p:cNvPicPr/>
          <p:nvPr/>
        </p:nvPicPr>
        <p:blipFill>
          <a:blip r:embed="rId89"/>
          <a:stretch/>
        </p:blipFill>
        <p:spPr>
          <a:xfrm>
            <a:off x="7454520" y="28497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124" name="" descr=""/>
          <p:cNvPicPr/>
          <p:nvPr/>
        </p:nvPicPr>
        <p:blipFill>
          <a:blip r:embed="rId90"/>
          <a:stretch/>
        </p:blipFill>
        <p:spPr>
          <a:xfrm>
            <a:off x="7606800" y="284976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125" name="" descr=""/>
          <p:cNvPicPr/>
          <p:nvPr/>
        </p:nvPicPr>
        <p:blipFill>
          <a:blip r:embed="rId91"/>
          <a:stretch/>
        </p:blipFill>
        <p:spPr>
          <a:xfrm>
            <a:off x="7618680" y="284976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126" name="" descr=""/>
          <p:cNvPicPr/>
          <p:nvPr/>
        </p:nvPicPr>
        <p:blipFill>
          <a:blip r:embed="rId92"/>
          <a:stretch/>
        </p:blipFill>
        <p:spPr>
          <a:xfrm>
            <a:off x="7630560" y="284976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127" name="" descr=""/>
          <p:cNvPicPr/>
          <p:nvPr/>
        </p:nvPicPr>
        <p:blipFill>
          <a:blip r:embed="rId93"/>
          <a:stretch/>
        </p:blipFill>
        <p:spPr>
          <a:xfrm>
            <a:off x="7646760" y="284976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128" name="" descr=""/>
          <p:cNvPicPr/>
          <p:nvPr/>
        </p:nvPicPr>
        <p:blipFill>
          <a:blip r:embed="rId94"/>
          <a:stretch/>
        </p:blipFill>
        <p:spPr>
          <a:xfrm rot="5400000">
            <a:off x="6575040" y="1947240"/>
            <a:ext cx="187920" cy="1980000"/>
          </a:xfrm>
          <a:prstGeom prst="rect">
            <a:avLst/>
          </a:prstGeom>
          <a:ln w="0">
            <a:noFill/>
          </a:ln>
        </p:spPr>
      </p:pic>
      <p:pic>
        <p:nvPicPr>
          <p:cNvPr id="1129" name="" descr=""/>
          <p:cNvPicPr/>
          <p:nvPr/>
        </p:nvPicPr>
        <p:blipFill>
          <a:blip r:embed="rId95"/>
          <a:stretch/>
        </p:blipFill>
        <p:spPr>
          <a:xfrm>
            <a:off x="6371640" y="30225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130" name="" descr=""/>
          <p:cNvPicPr/>
          <p:nvPr/>
        </p:nvPicPr>
        <p:blipFill>
          <a:blip r:embed="rId96"/>
          <a:stretch/>
        </p:blipFill>
        <p:spPr>
          <a:xfrm>
            <a:off x="7282080" y="302256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1131" name="" descr=""/>
          <p:cNvPicPr/>
          <p:nvPr/>
        </p:nvPicPr>
        <p:blipFill>
          <a:blip r:embed="rId97"/>
          <a:stretch/>
        </p:blipFill>
        <p:spPr>
          <a:xfrm>
            <a:off x="7502400" y="3022560"/>
            <a:ext cx="23400" cy="2520"/>
          </a:xfrm>
          <a:prstGeom prst="rect">
            <a:avLst/>
          </a:prstGeom>
          <a:ln w="0">
            <a:noFill/>
          </a:ln>
        </p:spPr>
      </p:pic>
      <p:sp>
        <p:nvSpPr>
          <p:cNvPr id="1132" name="CustomShape 33"/>
          <p:cNvSpPr/>
          <p:nvPr/>
        </p:nvSpPr>
        <p:spPr>
          <a:xfrm>
            <a:off x="3211920" y="2312280"/>
            <a:ext cx="2908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(customer relationship management)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33" name="CustomShape 34"/>
          <p:cNvSpPr/>
          <p:nvPr/>
        </p:nvSpPr>
        <p:spPr>
          <a:xfrm>
            <a:off x="2655360" y="2602800"/>
            <a:ext cx="280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(managed cloud provider &amp; hosting)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134" name="" descr=""/>
          <p:cNvPicPr/>
          <p:nvPr/>
        </p:nvPicPr>
        <p:blipFill>
          <a:blip r:embed="rId98"/>
          <a:stretch/>
        </p:blipFill>
        <p:spPr>
          <a:xfrm rot="5400000">
            <a:off x="5162040" y="2715480"/>
            <a:ext cx="150120" cy="424440"/>
          </a:xfrm>
          <a:prstGeom prst="rect">
            <a:avLst/>
          </a:prstGeom>
          <a:ln w="0">
            <a:noFill/>
          </a:ln>
        </p:spPr>
      </p:pic>
      <p:pic>
        <p:nvPicPr>
          <p:cNvPr id="1135" name="" descr=""/>
          <p:cNvPicPr/>
          <p:nvPr/>
        </p:nvPicPr>
        <p:blipFill>
          <a:blip r:embed="rId99"/>
          <a:stretch/>
        </p:blipFill>
        <p:spPr>
          <a:xfrm>
            <a:off x="4839480" y="2994120"/>
            <a:ext cx="604800" cy="2520"/>
          </a:xfrm>
          <a:prstGeom prst="rect">
            <a:avLst/>
          </a:prstGeom>
          <a:ln w="0">
            <a:noFill/>
          </a:ln>
        </p:spPr>
      </p:pic>
      <p:pic>
        <p:nvPicPr>
          <p:cNvPr id="1136" name="" descr=""/>
          <p:cNvPicPr/>
          <p:nvPr/>
        </p:nvPicPr>
        <p:blipFill>
          <a:blip r:embed="rId100"/>
          <a:stretch/>
        </p:blipFill>
        <p:spPr>
          <a:xfrm>
            <a:off x="4835880" y="2997360"/>
            <a:ext cx="608760" cy="2520"/>
          </a:xfrm>
          <a:prstGeom prst="rect">
            <a:avLst/>
          </a:prstGeom>
          <a:ln w="0">
            <a:noFill/>
          </a:ln>
        </p:spPr>
      </p:pic>
      <p:pic>
        <p:nvPicPr>
          <p:cNvPr id="1137" name="" descr=""/>
          <p:cNvPicPr/>
          <p:nvPr/>
        </p:nvPicPr>
        <p:blipFill>
          <a:blip r:embed="rId101"/>
          <a:stretch/>
        </p:blipFill>
        <p:spPr>
          <a:xfrm>
            <a:off x="4831560" y="3000600"/>
            <a:ext cx="612720" cy="2520"/>
          </a:xfrm>
          <a:prstGeom prst="rect">
            <a:avLst/>
          </a:prstGeom>
          <a:ln w="0">
            <a:noFill/>
          </a:ln>
        </p:spPr>
      </p:pic>
      <p:pic>
        <p:nvPicPr>
          <p:cNvPr id="1138" name="" descr=""/>
          <p:cNvPicPr/>
          <p:nvPr/>
        </p:nvPicPr>
        <p:blipFill>
          <a:blip r:embed="rId102"/>
          <a:stretch/>
        </p:blipFill>
        <p:spPr>
          <a:xfrm rot="5400000">
            <a:off x="4947120" y="2770920"/>
            <a:ext cx="279000" cy="725400"/>
          </a:xfrm>
          <a:prstGeom prst="rect">
            <a:avLst/>
          </a:prstGeom>
          <a:ln w="0">
            <a:noFill/>
          </a:ln>
        </p:spPr>
      </p:pic>
      <p:pic>
        <p:nvPicPr>
          <p:cNvPr id="1139" name="" descr=""/>
          <p:cNvPicPr/>
          <p:nvPr/>
        </p:nvPicPr>
        <p:blipFill>
          <a:blip r:embed="rId103"/>
          <a:stretch/>
        </p:blipFill>
        <p:spPr>
          <a:xfrm>
            <a:off x="4831560" y="3264480"/>
            <a:ext cx="612720" cy="2520"/>
          </a:xfrm>
          <a:prstGeom prst="rect">
            <a:avLst/>
          </a:prstGeom>
          <a:ln w="0">
            <a:noFill/>
          </a:ln>
        </p:spPr>
      </p:pic>
      <p:pic>
        <p:nvPicPr>
          <p:cNvPr id="1140" name="" descr=""/>
          <p:cNvPicPr/>
          <p:nvPr/>
        </p:nvPicPr>
        <p:blipFill>
          <a:blip r:embed="rId104"/>
          <a:stretch/>
        </p:blipFill>
        <p:spPr>
          <a:xfrm>
            <a:off x="4835880" y="3267360"/>
            <a:ext cx="608760" cy="2520"/>
          </a:xfrm>
          <a:prstGeom prst="rect">
            <a:avLst/>
          </a:prstGeom>
          <a:ln w="0">
            <a:noFill/>
          </a:ln>
        </p:spPr>
      </p:pic>
      <p:pic>
        <p:nvPicPr>
          <p:cNvPr id="1141" name="" descr=""/>
          <p:cNvPicPr/>
          <p:nvPr/>
        </p:nvPicPr>
        <p:blipFill>
          <a:blip r:embed="rId105"/>
          <a:stretch/>
        </p:blipFill>
        <p:spPr>
          <a:xfrm>
            <a:off x="4839480" y="3270600"/>
            <a:ext cx="604800" cy="2520"/>
          </a:xfrm>
          <a:prstGeom prst="rect">
            <a:avLst/>
          </a:prstGeom>
          <a:ln w="0">
            <a:noFill/>
          </a:ln>
        </p:spPr>
      </p:pic>
      <p:pic>
        <p:nvPicPr>
          <p:cNvPr id="1142" name="" descr=""/>
          <p:cNvPicPr/>
          <p:nvPr/>
        </p:nvPicPr>
        <p:blipFill>
          <a:blip r:embed="rId106"/>
          <a:stretch/>
        </p:blipFill>
        <p:spPr>
          <a:xfrm rot="5400000">
            <a:off x="5160240" y="3128760"/>
            <a:ext cx="153360" cy="424440"/>
          </a:xfrm>
          <a:prstGeom prst="rect">
            <a:avLst/>
          </a:prstGeom>
          <a:ln w="0">
            <a:noFill/>
          </a:ln>
        </p:spPr>
      </p:pic>
      <p:sp>
        <p:nvSpPr>
          <p:cNvPr id="1143" name="CustomShape 35"/>
          <p:cNvSpPr/>
          <p:nvPr/>
        </p:nvSpPr>
        <p:spPr>
          <a:xfrm>
            <a:off x="2815560" y="2914560"/>
            <a:ext cx="1265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(cloud platform)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44" name="CustomShape 36"/>
          <p:cNvSpPr/>
          <p:nvPr/>
        </p:nvSpPr>
        <p:spPr>
          <a:xfrm>
            <a:off x="2432880" y="3200760"/>
            <a:ext cx="1957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(elastic computing cloud)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45" name="CustomShape 37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34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7" name="CustomShape 2"/>
          <p:cNvSpPr/>
          <p:nvPr/>
        </p:nvSpPr>
        <p:spPr>
          <a:xfrm>
            <a:off x="578880" y="370440"/>
            <a:ext cx="8517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Startup Voodoo Example – Quiz Run Mobile Game App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48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49" name="CustomShape 4"/>
          <p:cNvSpPr/>
          <p:nvPr/>
        </p:nvSpPr>
        <p:spPr>
          <a:xfrm>
            <a:off x="957960" y="1032120"/>
            <a:ext cx="1805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Business Case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50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1" name="CustomShape 6"/>
          <p:cNvSpPr/>
          <p:nvPr/>
        </p:nvSpPr>
        <p:spPr>
          <a:xfrm>
            <a:off x="1379160" y="1376640"/>
            <a:ext cx="4717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Entertaining and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addictive game on quizzes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2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3" name="CustomShape 8"/>
          <p:cNvSpPr/>
          <p:nvPr/>
        </p:nvSpPr>
        <p:spPr>
          <a:xfrm>
            <a:off x="1379160" y="1678320"/>
            <a:ext cx="4538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Answer quiz questions fast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among friends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4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5" name="CustomShape 10"/>
          <p:cNvSpPr/>
          <p:nvPr/>
        </p:nvSpPr>
        <p:spPr>
          <a:xfrm>
            <a:off x="1379160" y="1980000"/>
            <a:ext cx="4560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Competition: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best list, win medals &amp; coins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6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7" name="CustomShape 12"/>
          <p:cNvSpPr/>
          <p:nvPr/>
        </p:nvSpPr>
        <p:spPr>
          <a:xfrm>
            <a:off x="1379160" y="2281680"/>
            <a:ext cx="3622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Revenue: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In-app purchases &amp; ads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8" name="CustomShape 13"/>
          <p:cNvSpPr/>
          <p:nvPr/>
        </p:nvSpPr>
        <p:spPr>
          <a:xfrm>
            <a:off x="596880" y="25632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59" name="CustomShape 14"/>
          <p:cNvSpPr/>
          <p:nvPr/>
        </p:nvSpPr>
        <p:spPr>
          <a:xfrm>
            <a:off x="957960" y="2600640"/>
            <a:ext cx="1407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Challenges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60" name="CustomShape 15"/>
          <p:cNvSpPr/>
          <p:nvPr/>
        </p:nvSpPr>
        <p:spPr>
          <a:xfrm>
            <a:off x="1078200" y="2914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1" name="CustomShape 16"/>
          <p:cNvSpPr/>
          <p:nvPr/>
        </p:nvSpPr>
        <p:spPr>
          <a:xfrm>
            <a:off x="1379160" y="2945160"/>
            <a:ext cx="8007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Sustains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rapidly growing business (scalability for 3 mio players &amp; big data)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2" name="CustomShape 17"/>
          <p:cNvSpPr/>
          <p:nvPr/>
        </p:nvSpPr>
        <p:spPr>
          <a:xfrm>
            <a:off x="1078200" y="3215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3" name="CustomShape 18"/>
          <p:cNvSpPr/>
          <p:nvPr/>
        </p:nvSpPr>
        <p:spPr>
          <a:xfrm>
            <a:off x="1379160" y="3246840"/>
            <a:ext cx="7813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app grew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from 100 to 60.000 daily active users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in less than a month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4" name="CustomShape 19"/>
          <p:cNvSpPr/>
          <p:nvPr/>
        </p:nvSpPr>
        <p:spPr>
          <a:xfrm>
            <a:off x="1078200" y="3517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5" name="CustomShape 20"/>
          <p:cNvSpPr/>
          <p:nvPr/>
        </p:nvSpPr>
        <p:spPr>
          <a:xfrm>
            <a:off x="1379160" y="3548520"/>
            <a:ext cx="7914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Game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performance is criticial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(many competitors), good servers required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6" name="CustomShape 21"/>
          <p:cNvSpPr/>
          <p:nvPr/>
        </p:nvSpPr>
        <p:spPr>
          <a:xfrm>
            <a:off x="596880" y="3830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67" name="CustomShape 22"/>
          <p:cNvSpPr/>
          <p:nvPr/>
        </p:nvSpPr>
        <p:spPr>
          <a:xfrm>
            <a:off x="957960" y="3867840"/>
            <a:ext cx="1262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68" name="CustomShape 23"/>
          <p:cNvSpPr/>
          <p:nvPr/>
        </p:nvSpPr>
        <p:spPr>
          <a:xfrm>
            <a:off x="1078200" y="4181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9" name="CustomShape 24"/>
          <p:cNvSpPr/>
          <p:nvPr/>
        </p:nvSpPr>
        <p:spPr>
          <a:xfrm>
            <a:off x="1379160" y="4212000"/>
            <a:ext cx="7048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Google Cloud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GAE, Google Datastore, Google Big Query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170" name="" descr=""/>
          <p:cNvPicPr/>
          <p:nvPr/>
        </p:nvPicPr>
        <p:blipFill>
          <a:blip r:embed="rId1"/>
          <a:stretch/>
        </p:blipFill>
        <p:spPr>
          <a:xfrm>
            <a:off x="6650640" y="948600"/>
            <a:ext cx="2854440" cy="1863360"/>
          </a:xfrm>
          <a:prstGeom prst="rect">
            <a:avLst/>
          </a:prstGeom>
          <a:ln w="0">
            <a:noFill/>
          </a:ln>
        </p:spPr>
      </p:pic>
      <p:pic>
        <p:nvPicPr>
          <p:cNvPr id="1171" name="" descr=""/>
          <p:cNvPicPr/>
          <p:nvPr/>
        </p:nvPicPr>
        <p:blipFill>
          <a:blip r:embed="rId2"/>
          <a:stretch/>
        </p:blipFill>
        <p:spPr>
          <a:xfrm>
            <a:off x="8607600" y="948600"/>
            <a:ext cx="952920" cy="374760"/>
          </a:xfrm>
          <a:prstGeom prst="rect">
            <a:avLst/>
          </a:prstGeom>
          <a:ln w="0">
            <a:noFill/>
          </a:ln>
        </p:spPr>
      </p:pic>
      <p:sp>
        <p:nvSpPr>
          <p:cNvPr id="1172" name="CustomShape 25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73" name="CustomShape 26"/>
          <p:cNvSpPr/>
          <p:nvPr/>
        </p:nvSpPr>
        <p:spPr>
          <a:xfrm>
            <a:off x="4664880" y="2646000"/>
            <a:ext cx="2021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Google Play Quiz Run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74" name="CustomShape 27"/>
          <p:cNvSpPr/>
          <p:nvPr/>
        </p:nvSpPr>
        <p:spPr>
          <a:xfrm>
            <a:off x="208440" y="4503240"/>
            <a:ext cx="9246960" cy="749520"/>
          </a:xfrm>
          <a:custGeom>
            <a:avLst/>
            <a:gdLst/>
            <a:ahLst/>
            <a:rect l="l" t="t" r="r" b="b"/>
            <a:pathLst>
              <a:path w="25687" h="2083">
                <a:moveTo>
                  <a:pt x="0" y="0"/>
                </a:moveTo>
                <a:lnTo>
                  <a:pt x="0" y="2082"/>
                </a:lnTo>
                <a:lnTo>
                  <a:pt x="25686" y="2082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5" name="CustomShape 28"/>
          <p:cNvSpPr/>
          <p:nvPr/>
        </p:nvSpPr>
        <p:spPr>
          <a:xfrm>
            <a:off x="188640" y="4487760"/>
            <a:ext cx="9286920" cy="780840"/>
          </a:xfrm>
          <a:custGeom>
            <a:avLst/>
            <a:gdLst/>
            <a:ahLst/>
            <a:rect l="l" t="t" r="r" b="b"/>
            <a:pathLst>
              <a:path w="25798" h="2170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0"/>
                  <a:pt x="25797" y="44"/>
                </a:cubicBezTo>
                <a:lnTo>
                  <a:pt x="25797" y="2125"/>
                </a:lnTo>
                <a:cubicBezTo>
                  <a:pt x="25797" y="2150"/>
                  <a:pt x="25773" y="2169"/>
                  <a:pt x="25741" y="2169"/>
                </a:cubicBezTo>
                <a:lnTo>
                  <a:pt x="56" y="2169"/>
                </a:lnTo>
                <a:cubicBezTo>
                  <a:pt x="25" y="2169"/>
                  <a:pt x="0" y="2150"/>
                  <a:pt x="0" y="2125"/>
                </a:cubicBezTo>
                <a:lnTo>
                  <a:pt x="0" y="44"/>
                </a:lnTo>
                <a:moveTo>
                  <a:pt x="112" y="2125"/>
                </a:moveTo>
                <a:lnTo>
                  <a:pt x="56" y="2082"/>
                </a:lnTo>
                <a:lnTo>
                  <a:pt x="25741" y="2082"/>
                </a:lnTo>
                <a:lnTo>
                  <a:pt x="25686" y="2125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2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6" name="CustomShape 29"/>
          <p:cNvSpPr/>
          <p:nvPr/>
        </p:nvSpPr>
        <p:spPr>
          <a:xfrm>
            <a:off x="7529760" y="3938040"/>
            <a:ext cx="1846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Voodoo Case Study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77" name="CustomShape 30"/>
          <p:cNvSpPr/>
          <p:nvPr/>
        </p:nvSpPr>
        <p:spPr>
          <a:xfrm>
            <a:off x="305280" y="4547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78" name="CustomShape 31"/>
          <p:cNvSpPr/>
          <p:nvPr/>
        </p:nvSpPr>
        <p:spPr>
          <a:xfrm>
            <a:off x="666000" y="4572360"/>
            <a:ext cx="8668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Startup company Voodoo publishes the Quiz Run game app by using the GAE as main game server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79" name="CustomShape 32"/>
          <p:cNvSpPr/>
          <p:nvPr/>
        </p:nvSpPr>
        <p:spPr>
          <a:xfrm>
            <a:off x="305280" y="4789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80" name="CustomShape 33"/>
          <p:cNvSpPr/>
          <p:nvPr/>
        </p:nvSpPr>
        <p:spPr>
          <a:xfrm>
            <a:off x="666000" y="4813920"/>
            <a:ext cx="8243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GAE connects to mobile game apps via Web services &amp; app uses Google BigQuery &amp; AppStats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81" name="CustomShape 34"/>
          <p:cNvSpPr/>
          <p:nvPr/>
        </p:nvSpPr>
        <p:spPr>
          <a:xfrm>
            <a:off x="305280" y="5029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182" name="" descr=""/>
          <p:cNvPicPr/>
          <p:nvPr/>
        </p:nvPicPr>
        <p:blipFill>
          <a:blip r:embed="rId3"/>
          <a:stretch/>
        </p:blipFill>
        <p:spPr>
          <a:xfrm rot="5400000">
            <a:off x="5523840" y="211680"/>
            <a:ext cx="344880" cy="1647360"/>
          </a:xfrm>
          <a:prstGeom prst="rect">
            <a:avLst/>
          </a:prstGeom>
          <a:ln w="0">
            <a:noFill/>
          </a:ln>
        </p:spPr>
      </p:pic>
      <p:pic>
        <p:nvPicPr>
          <p:cNvPr id="1183" name="" descr=""/>
          <p:cNvPicPr/>
          <p:nvPr/>
        </p:nvPicPr>
        <p:blipFill>
          <a:blip r:embed="rId4"/>
          <a:stretch/>
        </p:blipFill>
        <p:spPr>
          <a:xfrm>
            <a:off x="4968000" y="1199880"/>
            <a:ext cx="15120" cy="2520"/>
          </a:xfrm>
          <a:prstGeom prst="rect">
            <a:avLst/>
          </a:prstGeom>
          <a:ln w="0">
            <a:noFill/>
          </a:ln>
        </p:spPr>
      </p:pic>
      <p:sp>
        <p:nvSpPr>
          <p:cNvPr id="1184" name="CustomShape 35"/>
          <p:cNvSpPr/>
          <p:nvPr/>
        </p:nvSpPr>
        <p:spPr>
          <a:xfrm>
            <a:off x="666000" y="5055120"/>
            <a:ext cx="8158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GAE connects to the backend via Objectify that is a simple interface to the Google Datastore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85" name="CustomShape 3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35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7" name="CustomShape 2"/>
          <p:cNvSpPr/>
          <p:nvPr/>
        </p:nvSpPr>
        <p:spPr>
          <a:xfrm>
            <a:off x="195480" y="370440"/>
            <a:ext cx="9257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Cloud Example – Data Analytics &amp; Machine Learning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88" name="CustomShape 3"/>
          <p:cNvSpPr/>
          <p:nvPr/>
        </p:nvSpPr>
        <p:spPr>
          <a:xfrm>
            <a:off x="133200" y="3839760"/>
            <a:ext cx="9397440" cy="459720"/>
          </a:xfrm>
          <a:custGeom>
            <a:avLst/>
            <a:gdLst/>
            <a:ahLst/>
            <a:rect l="l" t="t" r="r" b="b"/>
            <a:pathLst>
              <a:path w="26105" h="1278">
                <a:moveTo>
                  <a:pt x="0" y="0"/>
                </a:moveTo>
                <a:lnTo>
                  <a:pt x="0" y="1277"/>
                </a:lnTo>
                <a:lnTo>
                  <a:pt x="26104" y="1277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9" name="CustomShape 4"/>
          <p:cNvSpPr/>
          <p:nvPr/>
        </p:nvSpPr>
        <p:spPr>
          <a:xfrm>
            <a:off x="113040" y="3823920"/>
            <a:ext cx="9437760" cy="491040"/>
          </a:xfrm>
          <a:custGeom>
            <a:avLst/>
            <a:gdLst/>
            <a:ahLst/>
            <a:rect l="l" t="t" r="r" b="b"/>
            <a:pathLst>
              <a:path w="26217" h="1365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320"/>
                </a:lnTo>
                <a:cubicBezTo>
                  <a:pt x="26216" y="1345"/>
                  <a:pt x="26192" y="1364"/>
                  <a:pt x="26160" y="1364"/>
                </a:cubicBezTo>
                <a:lnTo>
                  <a:pt x="56" y="1364"/>
                </a:lnTo>
                <a:cubicBezTo>
                  <a:pt x="25" y="1364"/>
                  <a:pt x="0" y="1345"/>
                  <a:pt x="0" y="1320"/>
                </a:cubicBezTo>
                <a:lnTo>
                  <a:pt x="0" y="44"/>
                </a:lnTo>
                <a:moveTo>
                  <a:pt x="112" y="1320"/>
                </a:moveTo>
                <a:lnTo>
                  <a:pt x="56" y="1277"/>
                </a:lnTo>
                <a:lnTo>
                  <a:pt x="26160" y="1277"/>
                </a:lnTo>
                <a:lnTo>
                  <a:pt x="26104" y="1320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2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0" name="CustomShape 5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91" name="CustomShape 6"/>
          <p:cNvSpPr/>
          <p:nvPr/>
        </p:nvSpPr>
        <p:spPr>
          <a:xfrm>
            <a:off x="228960" y="3883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2" name="CustomShape 7"/>
          <p:cNvSpPr/>
          <p:nvPr/>
        </p:nvSpPr>
        <p:spPr>
          <a:xfrm>
            <a:off x="589680" y="3908520"/>
            <a:ext cx="8713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GAE services re-use other existing Big Data services of the Google Cloud Platform through well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3" name="CustomShape 8"/>
          <p:cNvSpPr/>
          <p:nvPr/>
        </p:nvSpPr>
        <p:spPr>
          <a:xfrm>
            <a:off x="133200" y="4379400"/>
            <a:ext cx="9397440" cy="488160"/>
          </a:xfrm>
          <a:custGeom>
            <a:avLst/>
            <a:gdLst/>
            <a:ahLst/>
            <a:rect l="l" t="t" r="r" b="b"/>
            <a:pathLst>
              <a:path w="26105" h="1357">
                <a:moveTo>
                  <a:pt x="0" y="0"/>
                </a:moveTo>
                <a:lnTo>
                  <a:pt x="0" y="1356"/>
                </a:lnTo>
                <a:lnTo>
                  <a:pt x="26104" y="1356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4" name="CustomShape 9"/>
          <p:cNvSpPr/>
          <p:nvPr/>
        </p:nvSpPr>
        <p:spPr>
          <a:xfrm>
            <a:off x="113040" y="4363920"/>
            <a:ext cx="9437760" cy="519480"/>
          </a:xfrm>
          <a:custGeom>
            <a:avLst/>
            <a:gdLst/>
            <a:ahLst/>
            <a:rect l="l" t="t" r="r" b="b"/>
            <a:pathLst>
              <a:path w="26217" h="1444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4"/>
                </a:cubicBezTo>
                <a:lnTo>
                  <a:pt x="26216" y="1400"/>
                </a:lnTo>
                <a:cubicBezTo>
                  <a:pt x="26216" y="1423"/>
                  <a:pt x="26192" y="1443"/>
                  <a:pt x="26160" y="1443"/>
                </a:cubicBezTo>
                <a:lnTo>
                  <a:pt x="56" y="1443"/>
                </a:lnTo>
                <a:cubicBezTo>
                  <a:pt x="25" y="1443"/>
                  <a:pt x="0" y="1423"/>
                  <a:pt x="0" y="1400"/>
                </a:cubicBezTo>
                <a:lnTo>
                  <a:pt x="0" y="44"/>
                </a:lnTo>
                <a:moveTo>
                  <a:pt x="112" y="1400"/>
                </a:moveTo>
                <a:lnTo>
                  <a:pt x="56" y="1356"/>
                </a:lnTo>
                <a:lnTo>
                  <a:pt x="26160" y="1356"/>
                </a:lnTo>
                <a:lnTo>
                  <a:pt x="26104" y="1400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0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5" name="CustomShape 10"/>
          <p:cNvSpPr/>
          <p:nvPr/>
        </p:nvSpPr>
        <p:spPr>
          <a:xfrm>
            <a:off x="589680" y="4109400"/>
            <a:ext cx="8466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defined interfaces such as the Google BigQuery or Google Dataproc for Apache Spark &amp; Hadoop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6" name="CustomShape 11"/>
          <p:cNvSpPr/>
          <p:nvPr/>
        </p:nvSpPr>
        <p:spPr>
          <a:xfrm>
            <a:off x="228960" y="4423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7" name="CustomShape 12"/>
          <p:cNvSpPr/>
          <p:nvPr/>
        </p:nvSpPr>
        <p:spPr>
          <a:xfrm>
            <a:off x="589680" y="4448880"/>
            <a:ext cx="8668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Google Dataproc enables scalable &amp; automated cluster management for Apache Spark with quick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198" name="" descr=""/>
          <p:cNvPicPr/>
          <p:nvPr/>
        </p:nvPicPr>
        <p:blipFill>
          <a:blip r:embed="rId1"/>
          <a:stretch/>
        </p:blipFill>
        <p:spPr>
          <a:xfrm>
            <a:off x="1930680" y="1054800"/>
            <a:ext cx="3506400" cy="2523240"/>
          </a:xfrm>
          <a:prstGeom prst="rect">
            <a:avLst/>
          </a:prstGeom>
          <a:ln w="0">
            <a:noFill/>
          </a:ln>
        </p:spPr>
      </p:pic>
      <p:sp>
        <p:nvSpPr>
          <p:cNvPr id="1199" name="CustomShape 13"/>
          <p:cNvSpPr/>
          <p:nvPr/>
        </p:nvSpPr>
        <p:spPr>
          <a:xfrm>
            <a:off x="2171160" y="1430640"/>
            <a:ext cx="3287160" cy="623520"/>
          </a:xfrm>
          <a:custGeom>
            <a:avLst/>
            <a:gdLst/>
            <a:ahLst/>
            <a:rect l="l" t="t" r="r" b="b"/>
            <a:pathLst>
              <a:path w="9132" h="173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9075" y="0"/>
                </a:lnTo>
                <a:cubicBezTo>
                  <a:pt x="9106" y="0"/>
                  <a:pt x="9131" y="19"/>
                  <a:pt x="9131" y="44"/>
                </a:cubicBezTo>
                <a:lnTo>
                  <a:pt x="9131" y="1689"/>
                </a:lnTo>
                <a:cubicBezTo>
                  <a:pt x="9131" y="1713"/>
                  <a:pt x="9106" y="1732"/>
                  <a:pt x="9075" y="1732"/>
                </a:cubicBezTo>
                <a:lnTo>
                  <a:pt x="56" y="1732"/>
                </a:lnTo>
                <a:cubicBezTo>
                  <a:pt x="24" y="1732"/>
                  <a:pt x="0" y="1713"/>
                  <a:pt x="0" y="1689"/>
                </a:cubicBezTo>
                <a:lnTo>
                  <a:pt x="0" y="44"/>
                </a:lnTo>
                <a:moveTo>
                  <a:pt x="112" y="1689"/>
                </a:moveTo>
                <a:lnTo>
                  <a:pt x="56" y="1645"/>
                </a:lnTo>
                <a:lnTo>
                  <a:pt x="9075" y="1645"/>
                </a:lnTo>
                <a:lnTo>
                  <a:pt x="9019" y="1689"/>
                </a:lnTo>
                <a:lnTo>
                  <a:pt x="9019" y="44"/>
                </a:lnTo>
                <a:lnTo>
                  <a:pt x="907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68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00" name="" descr=""/>
          <p:cNvPicPr/>
          <p:nvPr/>
        </p:nvPicPr>
        <p:blipFill>
          <a:blip r:embed="rId2"/>
          <a:stretch/>
        </p:blipFill>
        <p:spPr>
          <a:xfrm>
            <a:off x="5535360" y="928440"/>
            <a:ext cx="3846600" cy="2775600"/>
          </a:xfrm>
          <a:prstGeom prst="rect">
            <a:avLst/>
          </a:prstGeom>
          <a:ln w="0">
            <a:noFill/>
          </a:ln>
        </p:spPr>
      </p:pic>
      <p:sp>
        <p:nvSpPr>
          <p:cNvPr id="1201" name="CustomShape 14"/>
          <p:cNvSpPr/>
          <p:nvPr/>
        </p:nvSpPr>
        <p:spPr>
          <a:xfrm>
            <a:off x="140040" y="848520"/>
            <a:ext cx="1618920" cy="88200"/>
          </a:xfrm>
          <a:custGeom>
            <a:avLst/>
            <a:gdLst/>
            <a:ahLst/>
            <a:rect l="l" t="t" r="r" b="b"/>
            <a:pathLst>
              <a:path w="4498" h="246">
                <a:moveTo>
                  <a:pt x="0" y="0"/>
                </a:moveTo>
                <a:lnTo>
                  <a:pt x="0" y="245"/>
                </a:lnTo>
                <a:lnTo>
                  <a:pt x="4497" y="245"/>
                </a:lnTo>
                <a:lnTo>
                  <a:pt x="44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02" name="" descr=""/>
          <p:cNvPicPr/>
          <p:nvPr/>
        </p:nvPicPr>
        <p:blipFill>
          <a:blip r:embed="rId3"/>
          <a:stretch/>
        </p:blipFill>
        <p:spPr>
          <a:xfrm>
            <a:off x="140040" y="848160"/>
            <a:ext cx="1618920" cy="87840"/>
          </a:xfrm>
          <a:prstGeom prst="rect">
            <a:avLst/>
          </a:prstGeom>
          <a:ln w="0">
            <a:noFill/>
          </a:ln>
        </p:spPr>
      </p:pic>
      <p:sp>
        <p:nvSpPr>
          <p:cNvPr id="1203" name="CustomShape 15"/>
          <p:cNvSpPr/>
          <p:nvPr/>
        </p:nvSpPr>
        <p:spPr>
          <a:xfrm>
            <a:off x="140040" y="936720"/>
            <a:ext cx="1618920" cy="88200"/>
          </a:xfrm>
          <a:custGeom>
            <a:avLst/>
            <a:gdLst/>
            <a:ahLst/>
            <a:rect l="l" t="t" r="r" b="b"/>
            <a:pathLst>
              <a:path w="4498" h="246">
                <a:moveTo>
                  <a:pt x="0" y="0"/>
                </a:moveTo>
                <a:lnTo>
                  <a:pt x="0" y="245"/>
                </a:lnTo>
                <a:lnTo>
                  <a:pt x="4497" y="245"/>
                </a:lnTo>
                <a:lnTo>
                  <a:pt x="44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04" name="" descr=""/>
          <p:cNvPicPr/>
          <p:nvPr/>
        </p:nvPicPr>
        <p:blipFill>
          <a:blip r:embed="rId4"/>
          <a:stretch/>
        </p:blipFill>
        <p:spPr>
          <a:xfrm>
            <a:off x="140040" y="936720"/>
            <a:ext cx="1618920" cy="87840"/>
          </a:xfrm>
          <a:prstGeom prst="rect">
            <a:avLst/>
          </a:prstGeom>
          <a:ln w="0">
            <a:noFill/>
          </a:ln>
        </p:spPr>
      </p:pic>
      <p:pic>
        <p:nvPicPr>
          <p:cNvPr id="1205" name="" descr=""/>
          <p:cNvPicPr/>
          <p:nvPr/>
        </p:nvPicPr>
        <p:blipFill>
          <a:blip r:embed="rId5"/>
          <a:stretch/>
        </p:blipFill>
        <p:spPr>
          <a:xfrm>
            <a:off x="140040" y="1025280"/>
            <a:ext cx="1621800" cy="87840"/>
          </a:xfrm>
          <a:prstGeom prst="rect">
            <a:avLst/>
          </a:prstGeom>
          <a:ln w="0">
            <a:noFill/>
          </a:ln>
        </p:spPr>
      </p:pic>
      <p:pic>
        <p:nvPicPr>
          <p:cNvPr id="1206" name="" descr=""/>
          <p:cNvPicPr/>
          <p:nvPr/>
        </p:nvPicPr>
        <p:blipFill>
          <a:blip r:embed="rId6"/>
          <a:stretch/>
        </p:blipFill>
        <p:spPr>
          <a:xfrm>
            <a:off x="140040" y="1113840"/>
            <a:ext cx="1621800" cy="87840"/>
          </a:xfrm>
          <a:prstGeom prst="rect">
            <a:avLst/>
          </a:prstGeom>
          <a:ln w="0">
            <a:noFill/>
          </a:ln>
        </p:spPr>
      </p:pic>
      <p:pic>
        <p:nvPicPr>
          <p:cNvPr id="1207" name="" descr=""/>
          <p:cNvPicPr/>
          <p:nvPr/>
        </p:nvPicPr>
        <p:blipFill>
          <a:blip r:embed="rId7"/>
          <a:stretch/>
        </p:blipFill>
        <p:spPr>
          <a:xfrm>
            <a:off x="140040" y="1202400"/>
            <a:ext cx="1621800" cy="87840"/>
          </a:xfrm>
          <a:prstGeom prst="rect">
            <a:avLst/>
          </a:prstGeom>
          <a:ln w="0">
            <a:noFill/>
          </a:ln>
        </p:spPr>
      </p:pic>
      <p:sp>
        <p:nvSpPr>
          <p:cNvPr id="1208" name="CustomShape 16"/>
          <p:cNvSpPr/>
          <p:nvPr/>
        </p:nvSpPr>
        <p:spPr>
          <a:xfrm>
            <a:off x="140040" y="1291320"/>
            <a:ext cx="1618920" cy="88200"/>
          </a:xfrm>
          <a:custGeom>
            <a:avLst/>
            <a:gdLst/>
            <a:ahLst/>
            <a:rect l="l" t="t" r="r" b="b"/>
            <a:pathLst>
              <a:path w="4498" h="246">
                <a:moveTo>
                  <a:pt x="0" y="0"/>
                </a:moveTo>
                <a:lnTo>
                  <a:pt x="0" y="245"/>
                </a:lnTo>
                <a:lnTo>
                  <a:pt x="4497" y="245"/>
                </a:lnTo>
                <a:lnTo>
                  <a:pt x="44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09" name="" descr=""/>
          <p:cNvPicPr/>
          <p:nvPr/>
        </p:nvPicPr>
        <p:blipFill>
          <a:blip r:embed="rId8"/>
          <a:stretch/>
        </p:blipFill>
        <p:spPr>
          <a:xfrm>
            <a:off x="140040" y="1290960"/>
            <a:ext cx="1618920" cy="87840"/>
          </a:xfrm>
          <a:prstGeom prst="rect">
            <a:avLst/>
          </a:prstGeom>
          <a:ln w="0">
            <a:noFill/>
          </a:ln>
        </p:spPr>
      </p:pic>
      <p:sp>
        <p:nvSpPr>
          <p:cNvPr id="1210" name="CustomShape 17"/>
          <p:cNvSpPr/>
          <p:nvPr/>
        </p:nvSpPr>
        <p:spPr>
          <a:xfrm>
            <a:off x="140040" y="1379880"/>
            <a:ext cx="1618920" cy="88560"/>
          </a:xfrm>
          <a:custGeom>
            <a:avLst/>
            <a:gdLst/>
            <a:ahLst/>
            <a:rect l="l" t="t" r="r" b="b"/>
            <a:pathLst>
              <a:path w="4498" h="247">
                <a:moveTo>
                  <a:pt x="0" y="0"/>
                </a:moveTo>
                <a:lnTo>
                  <a:pt x="0" y="246"/>
                </a:lnTo>
                <a:lnTo>
                  <a:pt x="4497" y="246"/>
                </a:lnTo>
                <a:lnTo>
                  <a:pt x="44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11" name="" descr=""/>
          <p:cNvPicPr/>
          <p:nvPr/>
        </p:nvPicPr>
        <p:blipFill>
          <a:blip r:embed="rId9"/>
          <a:stretch/>
        </p:blipFill>
        <p:spPr>
          <a:xfrm>
            <a:off x="140040" y="1379880"/>
            <a:ext cx="1618920" cy="87840"/>
          </a:xfrm>
          <a:prstGeom prst="rect">
            <a:avLst/>
          </a:prstGeom>
          <a:ln w="0">
            <a:noFill/>
          </a:ln>
        </p:spPr>
      </p:pic>
      <p:sp>
        <p:nvSpPr>
          <p:cNvPr id="1212" name="CustomShape 18"/>
          <p:cNvSpPr/>
          <p:nvPr/>
        </p:nvSpPr>
        <p:spPr>
          <a:xfrm>
            <a:off x="589680" y="4649760"/>
            <a:ext cx="855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deployment, logging, and monitoring in order to focus on data analysis and not on infrastructure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3" name="CustomShape 19"/>
          <p:cNvSpPr/>
          <p:nvPr/>
        </p:nvSpPr>
        <p:spPr>
          <a:xfrm>
            <a:off x="4321440" y="2823120"/>
            <a:ext cx="1371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(cf. Lecture 3 &amp; 5)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14" name="CustomShape 2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36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6" name="CustomShape 2"/>
          <p:cNvSpPr/>
          <p:nvPr/>
        </p:nvSpPr>
        <p:spPr>
          <a:xfrm>
            <a:off x="3478680" y="370800"/>
            <a:ext cx="26967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Big Query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17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18" name="CustomShape 4"/>
          <p:cNvSpPr/>
          <p:nvPr/>
        </p:nvSpPr>
        <p:spPr>
          <a:xfrm>
            <a:off x="957960" y="1032840"/>
            <a:ext cx="3713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Voodoo application use case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19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0" name="CustomShape 6"/>
          <p:cNvSpPr/>
          <p:nvPr/>
        </p:nvSpPr>
        <p:spPr>
          <a:xfrm>
            <a:off x="1379160" y="1377360"/>
            <a:ext cx="7897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Performs analytics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order to help the company cut down on user churn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1" name="CustomShape 7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2" name="CustomShape 8"/>
          <p:cNvSpPr/>
          <p:nvPr/>
        </p:nvSpPr>
        <p:spPr>
          <a:xfrm>
            <a:off x="1379160" y="1679040"/>
            <a:ext cx="7718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Avoid another analysis tool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order to avoid data exports from storage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3" name="CustomShape 9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4" name="CustomShape 10"/>
          <p:cNvSpPr/>
          <p:nvPr/>
        </p:nvSpPr>
        <p:spPr>
          <a:xfrm>
            <a:off x="1379160" y="1980720"/>
            <a:ext cx="7620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Work on algorithms that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predict when a user is about to abondon app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5" name="CustomShape 11"/>
          <p:cNvSpPr/>
          <p:nvPr/>
        </p:nvSpPr>
        <p:spPr>
          <a:xfrm>
            <a:off x="1078200" y="2251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6" name="CustomShape 12"/>
          <p:cNvSpPr/>
          <p:nvPr/>
        </p:nvSpPr>
        <p:spPr>
          <a:xfrm>
            <a:off x="1379160" y="2282400"/>
            <a:ext cx="7579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If this is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known in time form usage data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Voodoo gives reasons to stay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7" name="CustomShape 13"/>
          <p:cNvSpPr/>
          <p:nvPr/>
        </p:nvSpPr>
        <p:spPr>
          <a:xfrm>
            <a:off x="596880" y="2563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28" name="CustomShape 14"/>
          <p:cNvSpPr/>
          <p:nvPr/>
        </p:nvSpPr>
        <p:spPr>
          <a:xfrm>
            <a:off x="957960" y="2601360"/>
            <a:ext cx="2271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Google Big Query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29" name="CustomShape 15"/>
          <p:cNvSpPr/>
          <p:nvPr/>
        </p:nvSpPr>
        <p:spPr>
          <a:xfrm>
            <a:off x="1078200" y="2914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0" name="CustomShape 16"/>
          <p:cNvSpPr/>
          <p:nvPr/>
        </p:nvSpPr>
        <p:spPr>
          <a:xfrm>
            <a:off x="1379160" y="2945880"/>
            <a:ext cx="7863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Key functionalities are fast data scans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TB in seconds, PB in minutes)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1" name="CustomShape 17"/>
          <p:cNvSpPr/>
          <p:nvPr/>
        </p:nvSpPr>
        <p:spPr>
          <a:xfrm>
            <a:off x="1078200" y="3216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2" name="CustomShape 18"/>
          <p:cNvSpPr/>
          <p:nvPr/>
        </p:nvSpPr>
        <p:spPr>
          <a:xfrm>
            <a:off x="1379160" y="3247560"/>
            <a:ext cx="7810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Easily load data from Google infrastructure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data from IAAS Google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3" name="CustomShape 19"/>
          <p:cNvSpPr/>
          <p:nvPr/>
        </p:nvSpPr>
        <p:spPr>
          <a:xfrm>
            <a:off x="1379160" y="3498840"/>
            <a:ext cx="5208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Cloud Storage or PAAS Google Cloud DataStore)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4" name="CustomShape 20"/>
          <p:cNvSpPr/>
          <p:nvPr/>
        </p:nvSpPr>
        <p:spPr>
          <a:xfrm>
            <a:off x="1078200" y="3769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5" name="CustomShape 21"/>
          <p:cNvSpPr/>
          <p:nvPr/>
        </p:nvSpPr>
        <p:spPr>
          <a:xfrm>
            <a:off x="1379160" y="3800520"/>
            <a:ext cx="4644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Automatically encrypts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replicates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6" name="CustomShape 22"/>
          <p:cNvSpPr/>
          <p:nvPr/>
        </p:nvSpPr>
        <p:spPr>
          <a:xfrm>
            <a:off x="1078200" y="4071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7" name="CustomShape 23"/>
          <p:cNvSpPr/>
          <p:nvPr/>
        </p:nvSpPr>
        <p:spPr>
          <a:xfrm>
            <a:off x="1379160" y="4102200"/>
            <a:ext cx="3123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UI offers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interactive analysis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8" name="CustomShape 24"/>
          <p:cNvSpPr/>
          <p:nvPr/>
        </p:nvSpPr>
        <p:spPr>
          <a:xfrm>
            <a:off x="1379160" y="4353480"/>
            <a:ext cx="212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of massive datasets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239" name="" descr=""/>
          <p:cNvPicPr/>
          <p:nvPr/>
        </p:nvPicPr>
        <p:blipFill>
          <a:blip r:embed="rId1"/>
          <a:stretch/>
        </p:blipFill>
        <p:spPr>
          <a:xfrm rot="5400000">
            <a:off x="8102880" y="227880"/>
            <a:ext cx="348120" cy="1643400"/>
          </a:xfrm>
          <a:prstGeom prst="rect">
            <a:avLst/>
          </a:prstGeom>
          <a:ln w="0">
            <a:noFill/>
          </a:ln>
        </p:spPr>
      </p:pic>
      <p:pic>
        <p:nvPicPr>
          <p:cNvPr id="1240" name="" descr=""/>
          <p:cNvPicPr/>
          <p:nvPr/>
        </p:nvPicPr>
        <p:blipFill>
          <a:blip r:embed="rId2"/>
          <a:stretch/>
        </p:blipFill>
        <p:spPr>
          <a:xfrm>
            <a:off x="6568200" y="3537000"/>
            <a:ext cx="2682000" cy="1216440"/>
          </a:xfrm>
          <a:prstGeom prst="rect">
            <a:avLst/>
          </a:prstGeom>
          <a:ln w="0">
            <a:noFill/>
          </a:ln>
        </p:spPr>
      </p:pic>
      <p:pic>
        <p:nvPicPr>
          <p:cNvPr id="1241" name="" descr=""/>
          <p:cNvPicPr/>
          <p:nvPr/>
        </p:nvPicPr>
        <p:blipFill>
          <a:blip r:embed="rId3"/>
          <a:stretch/>
        </p:blipFill>
        <p:spPr>
          <a:xfrm rot="5400000">
            <a:off x="8744760" y="3353400"/>
            <a:ext cx="401760" cy="1103040"/>
          </a:xfrm>
          <a:prstGeom prst="rect">
            <a:avLst/>
          </a:prstGeom>
          <a:ln w="0">
            <a:noFill/>
          </a:ln>
        </p:spPr>
      </p:pic>
      <p:pic>
        <p:nvPicPr>
          <p:cNvPr id="1242" name="" descr=""/>
          <p:cNvPicPr/>
          <p:nvPr/>
        </p:nvPicPr>
        <p:blipFill>
          <a:blip r:embed="rId4"/>
          <a:stretch/>
        </p:blipFill>
        <p:spPr>
          <a:xfrm>
            <a:off x="8406360" y="4091400"/>
            <a:ext cx="1077120" cy="100080"/>
          </a:xfrm>
          <a:prstGeom prst="rect">
            <a:avLst/>
          </a:prstGeom>
          <a:ln w="0">
            <a:noFill/>
          </a:ln>
        </p:spPr>
      </p:pic>
      <p:pic>
        <p:nvPicPr>
          <p:cNvPr id="1243" name="" descr=""/>
          <p:cNvPicPr/>
          <p:nvPr/>
        </p:nvPicPr>
        <p:blipFill>
          <a:blip r:embed="rId5"/>
          <a:stretch/>
        </p:blipFill>
        <p:spPr>
          <a:xfrm rot="5400000">
            <a:off x="8744760" y="3826080"/>
            <a:ext cx="401760" cy="1103040"/>
          </a:xfrm>
          <a:prstGeom prst="rect">
            <a:avLst/>
          </a:prstGeom>
          <a:ln w="0">
            <a:noFill/>
          </a:ln>
        </p:spPr>
      </p:pic>
      <p:pic>
        <p:nvPicPr>
          <p:cNvPr id="1244" name="" descr=""/>
          <p:cNvPicPr/>
          <p:nvPr/>
        </p:nvPicPr>
        <p:blipFill>
          <a:blip r:embed="rId6"/>
          <a:stretch/>
        </p:blipFill>
        <p:spPr>
          <a:xfrm>
            <a:off x="6961680" y="3602160"/>
            <a:ext cx="1894680" cy="273960"/>
          </a:xfrm>
          <a:prstGeom prst="rect">
            <a:avLst/>
          </a:prstGeom>
          <a:ln w="0">
            <a:noFill/>
          </a:ln>
        </p:spPr>
      </p:pic>
      <p:sp>
        <p:nvSpPr>
          <p:cNvPr id="1245" name="CustomShape 25"/>
          <p:cNvSpPr/>
          <p:nvPr/>
        </p:nvSpPr>
        <p:spPr>
          <a:xfrm>
            <a:off x="208440" y="4689360"/>
            <a:ext cx="9246960" cy="563040"/>
          </a:xfrm>
          <a:custGeom>
            <a:avLst/>
            <a:gdLst/>
            <a:ahLst/>
            <a:rect l="l" t="t" r="r" b="b"/>
            <a:pathLst>
              <a:path w="25687" h="1565">
                <a:moveTo>
                  <a:pt x="0" y="0"/>
                </a:moveTo>
                <a:lnTo>
                  <a:pt x="0" y="1564"/>
                </a:lnTo>
                <a:lnTo>
                  <a:pt x="25686" y="1564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6" name="CustomShape 26"/>
          <p:cNvSpPr/>
          <p:nvPr/>
        </p:nvSpPr>
        <p:spPr>
          <a:xfrm>
            <a:off x="188640" y="4673880"/>
            <a:ext cx="9286920" cy="594720"/>
          </a:xfrm>
          <a:custGeom>
            <a:avLst/>
            <a:gdLst/>
            <a:ahLst/>
            <a:rect l="l" t="t" r="r" b="b"/>
            <a:pathLst>
              <a:path w="25798" h="1653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4"/>
                </a:cubicBezTo>
                <a:lnTo>
                  <a:pt x="25797" y="1608"/>
                </a:lnTo>
                <a:cubicBezTo>
                  <a:pt x="25797" y="1633"/>
                  <a:pt x="25773" y="1652"/>
                  <a:pt x="25741" y="1652"/>
                </a:cubicBezTo>
                <a:lnTo>
                  <a:pt x="56" y="1652"/>
                </a:lnTo>
                <a:cubicBezTo>
                  <a:pt x="25" y="1652"/>
                  <a:pt x="0" y="1633"/>
                  <a:pt x="0" y="1608"/>
                </a:cubicBezTo>
                <a:lnTo>
                  <a:pt x="0" y="44"/>
                </a:lnTo>
                <a:moveTo>
                  <a:pt x="112" y="1608"/>
                </a:moveTo>
                <a:lnTo>
                  <a:pt x="56" y="1564"/>
                </a:lnTo>
                <a:lnTo>
                  <a:pt x="25741" y="1564"/>
                </a:lnTo>
                <a:lnTo>
                  <a:pt x="25686" y="1608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60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7" name="CustomShape 27"/>
          <p:cNvSpPr/>
          <p:nvPr/>
        </p:nvSpPr>
        <p:spPr>
          <a:xfrm>
            <a:off x="608400" y="537012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48" name="CustomShape 28"/>
          <p:cNvSpPr/>
          <p:nvPr/>
        </p:nvSpPr>
        <p:spPr>
          <a:xfrm>
            <a:off x="305280" y="4733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9" name="CustomShape 29"/>
          <p:cNvSpPr/>
          <p:nvPr/>
        </p:nvSpPr>
        <p:spPr>
          <a:xfrm>
            <a:off x="666000" y="4758840"/>
            <a:ext cx="8338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Google Big Query is a fast solution for large-scale big data analytics to find meaningful insights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50" name="CustomShape 30"/>
          <p:cNvSpPr/>
          <p:nvPr/>
        </p:nvSpPr>
        <p:spPr>
          <a:xfrm>
            <a:off x="305280" y="4974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51" name="CustomShape 31"/>
          <p:cNvSpPr/>
          <p:nvPr/>
        </p:nvSpPr>
        <p:spPr>
          <a:xfrm>
            <a:off x="666000" y="4999680"/>
            <a:ext cx="8570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Google Big Query enables users to take advantage of the power of Google search engine for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52" name="CustomShape 32"/>
          <p:cNvSpPr/>
          <p:nvPr/>
        </p:nvSpPr>
        <p:spPr>
          <a:xfrm>
            <a:off x="4767480" y="4423680"/>
            <a:ext cx="1716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[12] Google Big Query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3" name="CustomShape 33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37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5" name="CustomShape 2"/>
          <p:cNvSpPr/>
          <p:nvPr/>
        </p:nvSpPr>
        <p:spPr>
          <a:xfrm>
            <a:off x="2700720" y="370440"/>
            <a:ext cx="4263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GAE SDK – AppStats Library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56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7" name="CustomShape 4"/>
          <p:cNvSpPr/>
          <p:nvPr/>
        </p:nvSpPr>
        <p:spPr>
          <a:xfrm>
            <a:off x="957960" y="1032120"/>
            <a:ext cx="3713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Voodoo application use case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8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9" name="CustomShape 6"/>
          <p:cNvSpPr/>
          <p:nvPr/>
        </p:nvSpPr>
        <p:spPr>
          <a:xfrm>
            <a:off x="1379160" y="1376640"/>
            <a:ext cx="7702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 should be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transparent to costs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high performance &amp; efficiency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0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1" name="CustomShape 8"/>
          <p:cNvSpPr/>
          <p:nvPr/>
        </p:nvSpPr>
        <p:spPr>
          <a:xfrm>
            <a:off x="1379160" y="1678320"/>
            <a:ext cx="799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Need of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mechanism to understand whether games are stores efficiently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2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3" name="CustomShape 10"/>
          <p:cNvSpPr/>
          <p:nvPr/>
        </p:nvSpPr>
        <p:spPr>
          <a:xfrm>
            <a:off x="1379160" y="1980000"/>
            <a:ext cx="7664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Understanding whether the app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is making unnecessary network traffic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4" name="CustomShape 11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5" name="CustomShape 12"/>
          <p:cNvSpPr/>
          <p:nvPr/>
        </p:nvSpPr>
        <p:spPr>
          <a:xfrm>
            <a:off x="1379160" y="2281680"/>
            <a:ext cx="8105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Benefits: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Boosting performance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revamp game storage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improve refresh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6" name="CustomShape 13"/>
          <p:cNvSpPr/>
          <p:nvPr/>
        </p:nvSpPr>
        <p:spPr>
          <a:xfrm>
            <a:off x="1379160" y="2532960"/>
            <a:ext cx="6618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rates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avoid slow retrieval times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high number of users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7" name="CustomShape 14"/>
          <p:cNvSpPr/>
          <p:nvPr/>
        </p:nvSpPr>
        <p:spPr>
          <a:xfrm>
            <a:off x="1078200" y="28033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8" name="CustomShape 15"/>
          <p:cNvSpPr/>
          <p:nvPr/>
        </p:nvSpPr>
        <p:spPr>
          <a:xfrm>
            <a:off x="1379160" y="2834640"/>
            <a:ext cx="5197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Revenue: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Cut costs while boosting performance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9" name="CustomShape 16"/>
          <p:cNvSpPr/>
          <p:nvPr/>
        </p:nvSpPr>
        <p:spPr>
          <a:xfrm>
            <a:off x="596880" y="3116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70" name="CustomShape 17"/>
          <p:cNvSpPr/>
          <p:nvPr/>
        </p:nvSpPr>
        <p:spPr>
          <a:xfrm>
            <a:off x="957960" y="3153600"/>
            <a:ext cx="2013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AppStat Library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71" name="CustomShape 18"/>
          <p:cNvSpPr/>
          <p:nvPr/>
        </p:nvSpPr>
        <p:spPr>
          <a:xfrm>
            <a:off x="1078200" y="3467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2" name="CustomShape 19"/>
          <p:cNvSpPr/>
          <p:nvPr/>
        </p:nvSpPr>
        <p:spPr>
          <a:xfrm>
            <a:off x="1379160" y="3498480"/>
            <a:ext cx="7984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Profiling of remote procedure calls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(RPC, Web service message exchange)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3" name="CustomShape 20"/>
          <p:cNvSpPr/>
          <p:nvPr/>
        </p:nvSpPr>
        <p:spPr>
          <a:xfrm>
            <a:off x="1078200" y="3768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4" name="CustomShape 21"/>
          <p:cNvSpPr/>
          <p:nvPr/>
        </p:nvSpPr>
        <p:spPr>
          <a:xfrm>
            <a:off x="1378800" y="3800160"/>
            <a:ext cx="7664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GAE RPC is a roundtrip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network call between application and GAE APIs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5" name="CustomShape 22"/>
          <p:cNvSpPr/>
          <p:nvPr/>
        </p:nvSpPr>
        <p:spPr>
          <a:xfrm>
            <a:off x="1078200" y="4070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6" name="CustomShape 23"/>
          <p:cNvSpPr/>
          <p:nvPr/>
        </p:nvSpPr>
        <p:spPr>
          <a:xfrm>
            <a:off x="1379160" y="4101480"/>
            <a:ext cx="6401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 to obtain an overview of costs due to RPC profiling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277" name="" descr=""/>
          <p:cNvPicPr/>
          <p:nvPr/>
        </p:nvPicPr>
        <p:blipFill>
          <a:blip r:embed="rId1"/>
          <a:stretch/>
        </p:blipFill>
        <p:spPr>
          <a:xfrm rot="5400000">
            <a:off x="8104320" y="226800"/>
            <a:ext cx="344880" cy="1643400"/>
          </a:xfrm>
          <a:prstGeom prst="rect">
            <a:avLst/>
          </a:prstGeom>
          <a:ln w="0">
            <a:noFill/>
          </a:ln>
        </p:spPr>
      </p:pic>
      <p:pic>
        <p:nvPicPr>
          <p:cNvPr id="1278" name="" descr=""/>
          <p:cNvPicPr/>
          <p:nvPr/>
        </p:nvPicPr>
        <p:blipFill>
          <a:blip r:embed="rId2"/>
          <a:stretch/>
        </p:blipFill>
        <p:spPr>
          <a:xfrm>
            <a:off x="7542720" y="1212480"/>
            <a:ext cx="35280" cy="2520"/>
          </a:xfrm>
          <a:prstGeom prst="rect">
            <a:avLst/>
          </a:prstGeom>
          <a:ln w="0">
            <a:noFill/>
          </a:ln>
        </p:spPr>
      </p:pic>
      <p:sp>
        <p:nvSpPr>
          <p:cNvPr id="1279" name="CustomShape 24"/>
          <p:cNvSpPr/>
          <p:nvPr/>
        </p:nvSpPr>
        <p:spPr>
          <a:xfrm>
            <a:off x="208440" y="4689360"/>
            <a:ext cx="9246960" cy="563040"/>
          </a:xfrm>
          <a:custGeom>
            <a:avLst/>
            <a:gdLst/>
            <a:ahLst/>
            <a:rect l="l" t="t" r="r" b="b"/>
            <a:pathLst>
              <a:path w="25687" h="1565">
                <a:moveTo>
                  <a:pt x="0" y="0"/>
                </a:moveTo>
                <a:lnTo>
                  <a:pt x="0" y="1564"/>
                </a:lnTo>
                <a:lnTo>
                  <a:pt x="25686" y="1564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0" name="CustomShape 25"/>
          <p:cNvSpPr/>
          <p:nvPr/>
        </p:nvSpPr>
        <p:spPr>
          <a:xfrm>
            <a:off x="188640" y="4673880"/>
            <a:ext cx="9286920" cy="594720"/>
          </a:xfrm>
          <a:custGeom>
            <a:avLst/>
            <a:gdLst/>
            <a:ahLst/>
            <a:rect l="l" t="t" r="r" b="b"/>
            <a:pathLst>
              <a:path w="25798" h="1653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4"/>
                </a:cubicBezTo>
                <a:lnTo>
                  <a:pt x="25797" y="1608"/>
                </a:lnTo>
                <a:cubicBezTo>
                  <a:pt x="25797" y="1633"/>
                  <a:pt x="25773" y="1652"/>
                  <a:pt x="25741" y="1652"/>
                </a:cubicBezTo>
                <a:lnTo>
                  <a:pt x="56" y="1652"/>
                </a:lnTo>
                <a:cubicBezTo>
                  <a:pt x="25" y="1652"/>
                  <a:pt x="0" y="1633"/>
                  <a:pt x="0" y="1608"/>
                </a:cubicBezTo>
                <a:lnTo>
                  <a:pt x="0" y="44"/>
                </a:lnTo>
                <a:moveTo>
                  <a:pt x="112" y="1608"/>
                </a:moveTo>
                <a:lnTo>
                  <a:pt x="56" y="1564"/>
                </a:lnTo>
                <a:lnTo>
                  <a:pt x="25741" y="1564"/>
                </a:lnTo>
                <a:lnTo>
                  <a:pt x="25686" y="1608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60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1" name="CustomShape 26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82" name="CustomShape 27"/>
          <p:cNvSpPr/>
          <p:nvPr/>
        </p:nvSpPr>
        <p:spPr>
          <a:xfrm>
            <a:off x="305280" y="4732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3" name="CustomShape 28"/>
          <p:cNvSpPr/>
          <p:nvPr/>
        </p:nvSpPr>
        <p:spPr>
          <a:xfrm>
            <a:off x="666000" y="4757760"/>
            <a:ext cx="7749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GAE SDK library AppStats is an API call profiling tool that measures peformance of Apps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4" name="CustomShape 29"/>
          <p:cNvSpPr/>
          <p:nvPr/>
        </p:nvSpPr>
        <p:spPr>
          <a:xfrm>
            <a:off x="305280" y="4974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5" name="CustomShape 30"/>
          <p:cNvSpPr/>
          <p:nvPr/>
        </p:nvSpPr>
        <p:spPr>
          <a:xfrm>
            <a:off x="666000" y="4999320"/>
            <a:ext cx="8169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GAE SDK library AppStats enables to observe the exact cost of any request issued to a server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6" name="CustomShape 31"/>
          <p:cNvSpPr/>
          <p:nvPr/>
        </p:nvSpPr>
        <p:spPr>
          <a:xfrm>
            <a:off x="7917840" y="4497840"/>
            <a:ext cx="1424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[13] GAE AppStats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87" name="CustomShape 3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38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89" name="" descr=""/>
          <p:cNvPicPr/>
          <p:nvPr/>
        </p:nvPicPr>
        <p:blipFill>
          <a:blip r:embed="rId1"/>
          <a:stretch/>
        </p:blipFill>
        <p:spPr>
          <a:xfrm>
            <a:off x="6575400" y="948600"/>
            <a:ext cx="2879280" cy="1864440"/>
          </a:xfrm>
          <a:prstGeom prst="rect">
            <a:avLst/>
          </a:prstGeom>
          <a:ln w="0">
            <a:noFill/>
          </a:ln>
        </p:spPr>
      </p:pic>
      <p:sp>
        <p:nvSpPr>
          <p:cNvPr id="1290" name="CustomShape 2"/>
          <p:cNvSpPr/>
          <p:nvPr/>
        </p:nvSpPr>
        <p:spPr>
          <a:xfrm>
            <a:off x="1188360" y="370440"/>
            <a:ext cx="7285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Rovio Games Example – Angry Birds Game App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91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2" name="CustomShape 4"/>
          <p:cNvSpPr/>
          <p:nvPr/>
        </p:nvSpPr>
        <p:spPr>
          <a:xfrm>
            <a:off x="957960" y="1032120"/>
            <a:ext cx="1805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Business Case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3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4" name="CustomShape 6"/>
          <p:cNvSpPr/>
          <p:nvPr/>
        </p:nvSpPr>
        <p:spPr>
          <a:xfrm>
            <a:off x="1379160" y="1376640"/>
            <a:ext cx="3633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Angry Birds destroy different pigs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5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6" name="CustomShape 8"/>
          <p:cNvSpPr/>
          <p:nvPr/>
        </p:nvSpPr>
        <p:spPr>
          <a:xfrm>
            <a:off x="1379160" y="1678320"/>
            <a:ext cx="3075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Each bird has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unique talents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7" name="CustomShape 9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8" name="CustomShape 10"/>
          <p:cNvSpPr/>
          <p:nvPr/>
        </p:nvSpPr>
        <p:spPr>
          <a:xfrm>
            <a:off x="1379160" y="1980000"/>
            <a:ext cx="3622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Revenue: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In-app purchases &amp; ads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9" name="CustomShape 11"/>
          <p:cNvSpPr/>
          <p:nvPr/>
        </p:nvSpPr>
        <p:spPr>
          <a:xfrm>
            <a:off x="596880" y="22615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00" name="CustomShape 12"/>
          <p:cNvSpPr/>
          <p:nvPr/>
        </p:nvSpPr>
        <p:spPr>
          <a:xfrm>
            <a:off x="957960" y="2298960"/>
            <a:ext cx="1407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Challenges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01" name="CustomShape 13"/>
          <p:cNvSpPr/>
          <p:nvPr/>
        </p:nvSpPr>
        <p:spPr>
          <a:xfrm>
            <a:off x="1078200" y="261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2" name="CustomShape 14"/>
          <p:cNvSpPr/>
          <p:nvPr/>
        </p:nvSpPr>
        <p:spPr>
          <a:xfrm>
            <a:off x="1379160" y="2643480"/>
            <a:ext cx="4560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More than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140 million downloads &amp; users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3" name="CustomShape 15"/>
          <p:cNvSpPr/>
          <p:nvPr/>
        </p:nvSpPr>
        <p:spPr>
          <a:xfrm>
            <a:off x="1078200" y="29142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4" name="CustomShape 16"/>
          <p:cNvSpPr/>
          <p:nvPr/>
        </p:nvSpPr>
        <p:spPr>
          <a:xfrm>
            <a:off x="1379160" y="2945160"/>
            <a:ext cx="4807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Robust capabilities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scalability to deliver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5" name="CustomShape 17"/>
          <p:cNvSpPr/>
          <p:nvPr/>
        </p:nvSpPr>
        <p:spPr>
          <a:xfrm>
            <a:off x="1379160" y="3196800"/>
            <a:ext cx="469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 superior user experience for various apps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6" name="CustomShape 18"/>
          <p:cNvSpPr/>
          <p:nvPr/>
        </p:nvSpPr>
        <p:spPr>
          <a:xfrm>
            <a:off x="596880" y="34783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07" name="CustomShape 19"/>
          <p:cNvSpPr/>
          <p:nvPr/>
        </p:nvSpPr>
        <p:spPr>
          <a:xfrm>
            <a:off x="957960" y="3515760"/>
            <a:ext cx="1262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08" name="CustomShape 20"/>
          <p:cNvSpPr/>
          <p:nvPr/>
        </p:nvSpPr>
        <p:spPr>
          <a:xfrm>
            <a:off x="1078200" y="3828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9" name="CustomShape 21"/>
          <p:cNvSpPr/>
          <p:nvPr/>
        </p:nvSpPr>
        <p:spPr>
          <a:xfrm>
            <a:off x="1378800" y="3860280"/>
            <a:ext cx="7879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Rovio Web games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tend to be popular immediately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(no scaling over time)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10" name="CustomShape 22"/>
          <p:cNvSpPr/>
          <p:nvPr/>
        </p:nvSpPr>
        <p:spPr>
          <a:xfrm>
            <a:off x="1078200" y="4130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11" name="CustomShape 23"/>
          <p:cNvSpPr/>
          <p:nvPr/>
        </p:nvSpPr>
        <p:spPr>
          <a:xfrm>
            <a:off x="1379160" y="4161960"/>
            <a:ext cx="8057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Google Cloud Platform: GAE, Memcache API, Google Cloud Datastore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312" name="" descr=""/>
          <p:cNvPicPr/>
          <p:nvPr/>
        </p:nvPicPr>
        <p:blipFill>
          <a:blip r:embed="rId2"/>
          <a:stretch/>
        </p:blipFill>
        <p:spPr>
          <a:xfrm>
            <a:off x="8607600" y="948600"/>
            <a:ext cx="952920" cy="374760"/>
          </a:xfrm>
          <a:prstGeom prst="rect">
            <a:avLst/>
          </a:prstGeom>
          <a:ln w="0">
            <a:noFill/>
          </a:ln>
        </p:spPr>
      </p:pic>
      <p:sp>
        <p:nvSpPr>
          <p:cNvPr id="1313" name="CustomShape 24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14" name="CustomShape 25"/>
          <p:cNvSpPr/>
          <p:nvPr/>
        </p:nvSpPr>
        <p:spPr>
          <a:xfrm>
            <a:off x="5199120" y="2200680"/>
            <a:ext cx="1285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[14] Google Play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5" name="CustomShape 26"/>
          <p:cNvSpPr/>
          <p:nvPr/>
        </p:nvSpPr>
        <p:spPr>
          <a:xfrm>
            <a:off x="5581440" y="2376360"/>
            <a:ext cx="900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Angry Birds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6" name="CustomShape 27"/>
          <p:cNvSpPr/>
          <p:nvPr/>
        </p:nvSpPr>
        <p:spPr>
          <a:xfrm>
            <a:off x="208440" y="4503240"/>
            <a:ext cx="9246960" cy="749520"/>
          </a:xfrm>
          <a:custGeom>
            <a:avLst/>
            <a:gdLst/>
            <a:ahLst/>
            <a:rect l="l" t="t" r="r" b="b"/>
            <a:pathLst>
              <a:path w="25687" h="2083">
                <a:moveTo>
                  <a:pt x="0" y="0"/>
                </a:moveTo>
                <a:lnTo>
                  <a:pt x="0" y="2082"/>
                </a:lnTo>
                <a:lnTo>
                  <a:pt x="25686" y="2082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7" name="CustomShape 28"/>
          <p:cNvSpPr/>
          <p:nvPr/>
        </p:nvSpPr>
        <p:spPr>
          <a:xfrm>
            <a:off x="188640" y="4487760"/>
            <a:ext cx="9286920" cy="780840"/>
          </a:xfrm>
          <a:custGeom>
            <a:avLst/>
            <a:gdLst/>
            <a:ahLst/>
            <a:rect l="l" t="t" r="r" b="b"/>
            <a:pathLst>
              <a:path w="25798" h="2170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0"/>
                  <a:pt x="25797" y="44"/>
                </a:cubicBezTo>
                <a:lnTo>
                  <a:pt x="25797" y="2125"/>
                </a:lnTo>
                <a:cubicBezTo>
                  <a:pt x="25797" y="2150"/>
                  <a:pt x="25773" y="2169"/>
                  <a:pt x="25741" y="2169"/>
                </a:cubicBezTo>
                <a:lnTo>
                  <a:pt x="56" y="2169"/>
                </a:lnTo>
                <a:cubicBezTo>
                  <a:pt x="25" y="2169"/>
                  <a:pt x="0" y="2150"/>
                  <a:pt x="0" y="2125"/>
                </a:cubicBezTo>
                <a:lnTo>
                  <a:pt x="0" y="44"/>
                </a:lnTo>
                <a:moveTo>
                  <a:pt x="112" y="2125"/>
                </a:moveTo>
                <a:lnTo>
                  <a:pt x="56" y="2082"/>
                </a:lnTo>
                <a:lnTo>
                  <a:pt x="25741" y="2082"/>
                </a:lnTo>
                <a:lnTo>
                  <a:pt x="25686" y="2125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2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8" name="CustomShape 29"/>
          <p:cNvSpPr/>
          <p:nvPr/>
        </p:nvSpPr>
        <p:spPr>
          <a:xfrm>
            <a:off x="4830120" y="3566160"/>
            <a:ext cx="1678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[15] Rovio Case Study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9" name="CustomShape 30"/>
          <p:cNvSpPr/>
          <p:nvPr/>
        </p:nvSpPr>
        <p:spPr>
          <a:xfrm>
            <a:off x="305280" y="4547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0" name="CustomShape 31"/>
          <p:cNvSpPr/>
          <p:nvPr/>
        </p:nvSpPr>
        <p:spPr>
          <a:xfrm>
            <a:off x="666000" y="4572360"/>
            <a:ext cx="8363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company Rovio publishes the Angry Birds game app by using the GAE as main game server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1" name="CustomShape 32"/>
          <p:cNvSpPr/>
          <p:nvPr/>
        </p:nvSpPr>
        <p:spPr>
          <a:xfrm>
            <a:off x="305280" y="4789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2" name="CustomShape 33"/>
          <p:cNvSpPr/>
          <p:nvPr/>
        </p:nvSpPr>
        <p:spPr>
          <a:xfrm>
            <a:off x="666000" y="4813920"/>
            <a:ext cx="8652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GAE is able to instantly launch as many servers as required for highly popular Angry Birds variants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3" name="CustomShape 34"/>
          <p:cNvSpPr/>
          <p:nvPr/>
        </p:nvSpPr>
        <p:spPr>
          <a:xfrm>
            <a:off x="305280" y="5029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24" name="" descr=""/>
          <p:cNvPicPr/>
          <p:nvPr/>
        </p:nvPicPr>
        <p:blipFill>
          <a:blip r:embed="rId3"/>
          <a:stretch/>
        </p:blipFill>
        <p:spPr>
          <a:xfrm>
            <a:off x="5295240" y="966240"/>
            <a:ext cx="801360" cy="997200"/>
          </a:xfrm>
          <a:prstGeom prst="rect">
            <a:avLst/>
          </a:prstGeom>
          <a:ln w="0">
            <a:noFill/>
          </a:ln>
        </p:spPr>
      </p:pic>
      <p:pic>
        <p:nvPicPr>
          <p:cNvPr id="1325" name="" descr=""/>
          <p:cNvPicPr/>
          <p:nvPr/>
        </p:nvPicPr>
        <p:blipFill>
          <a:blip r:embed="rId4"/>
          <a:stretch/>
        </p:blipFill>
        <p:spPr>
          <a:xfrm>
            <a:off x="6758280" y="2881800"/>
            <a:ext cx="2513520" cy="955080"/>
          </a:xfrm>
          <a:prstGeom prst="rect">
            <a:avLst/>
          </a:prstGeom>
          <a:ln w="0">
            <a:noFill/>
          </a:ln>
        </p:spPr>
      </p:pic>
      <p:sp>
        <p:nvSpPr>
          <p:cNvPr id="1326" name="CustomShape 35"/>
          <p:cNvSpPr/>
          <p:nvPr/>
        </p:nvSpPr>
        <p:spPr>
          <a:xfrm>
            <a:off x="666000" y="5055120"/>
            <a:ext cx="8532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GAE manages all the servers w/o much maintenance enabling 1-2 developers per Angry Bird app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7" name="CustomShape 3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39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9" name="CustomShape 2"/>
          <p:cNvSpPr/>
          <p:nvPr/>
        </p:nvSpPr>
        <p:spPr>
          <a:xfrm>
            <a:off x="3589560" y="370440"/>
            <a:ext cx="2478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GAE MemCache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3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31" name="CustomShape 4"/>
          <p:cNvSpPr/>
          <p:nvPr/>
        </p:nvSpPr>
        <p:spPr>
          <a:xfrm>
            <a:off x="957960" y="1032120"/>
            <a:ext cx="3420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Rovio application use case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32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3" name="CustomShape 6"/>
          <p:cNvSpPr/>
          <p:nvPr/>
        </p:nvSpPr>
        <p:spPr>
          <a:xfrm>
            <a:off x="1379160" y="1376640"/>
            <a:ext cx="6639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Apps often face ‘similiar situations‘ that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needs the same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4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5" name="CustomShape 8"/>
          <p:cNvSpPr/>
          <p:nvPr/>
        </p:nvSpPr>
        <p:spPr>
          <a:xfrm>
            <a:off x="1379160" y="1678320"/>
            <a:ext cx="5829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Boost performance by providing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tempory high-speed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6" name="CustomShape 9"/>
          <p:cNvSpPr/>
          <p:nvPr/>
        </p:nvSpPr>
        <p:spPr>
          <a:xfrm>
            <a:off x="1379160" y="1929600"/>
            <a:ext cx="6567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data access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same query result data in the Angry Birds app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7" name="CustomShape 10"/>
          <p:cNvSpPr/>
          <p:nvPr/>
        </p:nvSpPr>
        <p:spPr>
          <a:xfrm>
            <a:off x="1078200" y="2199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8" name="CustomShape 11"/>
          <p:cNvSpPr/>
          <p:nvPr/>
        </p:nvSpPr>
        <p:spPr>
          <a:xfrm>
            <a:off x="1379160" y="2231280"/>
            <a:ext cx="7069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High performance scalable Web applications such as Angry Birds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9" name="CustomShape 12"/>
          <p:cNvSpPr/>
          <p:nvPr/>
        </p:nvSpPr>
        <p:spPr>
          <a:xfrm>
            <a:off x="1379160" y="2482560"/>
            <a:ext cx="788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could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 a distributed in-memory data cache in front persistent storage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0" name="CustomShape 13"/>
          <p:cNvSpPr/>
          <p:nvPr/>
        </p:nvSpPr>
        <p:spPr>
          <a:xfrm>
            <a:off x="596880" y="27644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41" name="CustomShape 14"/>
          <p:cNvSpPr/>
          <p:nvPr/>
        </p:nvSpPr>
        <p:spPr>
          <a:xfrm>
            <a:off x="957960" y="2801880"/>
            <a:ext cx="2064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GAE Memcache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42" name="CustomShape 15"/>
          <p:cNvSpPr/>
          <p:nvPr/>
        </p:nvSpPr>
        <p:spPr>
          <a:xfrm>
            <a:off x="1078200" y="3115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3" name="CustomShape 16"/>
          <p:cNvSpPr/>
          <p:nvPr/>
        </p:nvSpPr>
        <p:spPr>
          <a:xfrm>
            <a:off x="1379160" y="3146400"/>
            <a:ext cx="6339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Idea: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check the memcache first for results of older queries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4" name="CustomShape 17"/>
          <p:cNvSpPr/>
          <p:nvPr/>
        </p:nvSpPr>
        <p:spPr>
          <a:xfrm>
            <a:off x="1078200" y="3416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5" name="CustomShape 18"/>
          <p:cNvSpPr/>
          <p:nvPr/>
        </p:nvSpPr>
        <p:spPr>
          <a:xfrm>
            <a:off x="1379160" y="3447720"/>
            <a:ext cx="7491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Only perform the datastore query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if the results are absent or expired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6" name="CustomShape 19"/>
          <p:cNvSpPr/>
          <p:nvPr/>
        </p:nvSpPr>
        <p:spPr>
          <a:xfrm>
            <a:off x="1078200" y="3718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7" name="CustomShape 20"/>
          <p:cNvSpPr/>
          <p:nvPr/>
        </p:nvSpPr>
        <p:spPr>
          <a:xfrm>
            <a:off x="1379160" y="3749400"/>
            <a:ext cx="7722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Session data, user preferences, and other data returned by queries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8" name="CustomShape 21"/>
          <p:cNvSpPr/>
          <p:nvPr/>
        </p:nvSpPr>
        <p:spPr>
          <a:xfrm>
            <a:off x="1379160" y="4001040"/>
            <a:ext cx="7690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Apps are good candidates for caching and can benefit from Memcache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9" name="CustomShape 22"/>
          <p:cNvSpPr/>
          <p:nvPr/>
        </p:nvSpPr>
        <p:spPr>
          <a:xfrm>
            <a:off x="1078200" y="4271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0" name="CustomShape 23"/>
          <p:cNvSpPr/>
          <p:nvPr/>
        </p:nvSpPr>
        <p:spPr>
          <a:xfrm>
            <a:off x="1379160" y="4302720"/>
            <a:ext cx="7805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Other example are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temporary values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rain yes/no, might disappear)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351" name="" descr=""/>
          <p:cNvPicPr/>
          <p:nvPr/>
        </p:nvPicPr>
        <p:blipFill>
          <a:blip r:embed="rId1"/>
          <a:stretch/>
        </p:blipFill>
        <p:spPr>
          <a:xfrm>
            <a:off x="8469720" y="711000"/>
            <a:ext cx="801360" cy="996480"/>
          </a:xfrm>
          <a:prstGeom prst="rect">
            <a:avLst/>
          </a:prstGeom>
          <a:ln w="0">
            <a:noFill/>
          </a:ln>
        </p:spPr>
      </p:pic>
      <p:sp>
        <p:nvSpPr>
          <p:cNvPr id="1352" name="CustomShape 24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3" name="CustomShape 25"/>
          <p:cNvSpPr/>
          <p:nvPr/>
        </p:nvSpPr>
        <p:spPr>
          <a:xfrm>
            <a:off x="208440" y="4689360"/>
            <a:ext cx="9246960" cy="563040"/>
          </a:xfrm>
          <a:custGeom>
            <a:avLst/>
            <a:gdLst/>
            <a:ahLst/>
            <a:rect l="l" t="t" r="r" b="b"/>
            <a:pathLst>
              <a:path w="25687" h="1565">
                <a:moveTo>
                  <a:pt x="0" y="0"/>
                </a:moveTo>
                <a:lnTo>
                  <a:pt x="0" y="1564"/>
                </a:lnTo>
                <a:lnTo>
                  <a:pt x="25686" y="1564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54" name="CustomShape 26"/>
          <p:cNvSpPr/>
          <p:nvPr/>
        </p:nvSpPr>
        <p:spPr>
          <a:xfrm>
            <a:off x="188640" y="4673880"/>
            <a:ext cx="9286920" cy="594720"/>
          </a:xfrm>
          <a:custGeom>
            <a:avLst/>
            <a:gdLst/>
            <a:ahLst/>
            <a:rect l="l" t="t" r="r" b="b"/>
            <a:pathLst>
              <a:path w="25798" h="1653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4"/>
                </a:cubicBezTo>
                <a:lnTo>
                  <a:pt x="25797" y="1608"/>
                </a:lnTo>
                <a:cubicBezTo>
                  <a:pt x="25797" y="1633"/>
                  <a:pt x="25773" y="1652"/>
                  <a:pt x="25741" y="1652"/>
                </a:cubicBezTo>
                <a:lnTo>
                  <a:pt x="56" y="1652"/>
                </a:lnTo>
                <a:cubicBezTo>
                  <a:pt x="25" y="1652"/>
                  <a:pt x="0" y="1633"/>
                  <a:pt x="0" y="1608"/>
                </a:cubicBezTo>
                <a:lnTo>
                  <a:pt x="0" y="44"/>
                </a:lnTo>
                <a:moveTo>
                  <a:pt x="112" y="1608"/>
                </a:moveTo>
                <a:lnTo>
                  <a:pt x="56" y="1564"/>
                </a:lnTo>
                <a:lnTo>
                  <a:pt x="25741" y="1564"/>
                </a:lnTo>
                <a:lnTo>
                  <a:pt x="25686" y="1608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60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55" name="CustomShape 27"/>
          <p:cNvSpPr/>
          <p:nvPr/>
        </p:nvSpPr>
        <p:spPr>
          <a:xfrm>
            <a:off x="7916400" y="2841480"/>
            <a:ext cx="157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[16] GAE Memcache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6" name="CustomShape 28"/>
          <p:cNvSpPr/>
          <p:nvPr/>
        </p:nvSpPr>
        <p:spPr>
          <a:xfrm>
            <a:off x="305280" y="4732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7" name="CustomShape 29"/>
          <p:cNvSpPr/>
          <p:nvPr/>
        </p:nvSpPr>
        <p:spPr>
          <a:xfrm>
            <a:off x="666000" y="4757760"/>
            <a:ext cx="8629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GAE MemCache enables speed up of common datastore queries by using a global cache approach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8" name="CustomShape 30"/>
          <p:cNvSpPr/>
          <p:nvPr/>
        </p:nvSpPr>
        <p:spPr>
          <a:xfrm>
            <a:off x="305280" y="4974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9" name="CustomShape 31"/>
          <p:cNvSpPr/>
          <p:nvPr/>
        </p:nvSpPr>
        <p:spPr>
          <a:xfrm>
            <a:off x="666000" y="4999320"/>
            <a:ext cx="8488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GAE MemCache can cache the results if many requests make same query with same parameters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0" name="CustomShape 3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40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2" name="CustomShape 2"/>
          <p:cNvSpPr/>
          <p:nvPr/>
        </p:nvSpPr>
        <p:spPr>
          <a:xfrm>
            <a:off x="195480" y="370440"/>
            <a:ext cx="9257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Cloud Example – Data Analytics &amp; Machine Learning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63" name="CustomShape 3"/>
          <p:cNvSpPr/>
          <p:nvPr/>
        </p:nvSpPr>
        <p:spPr>
          <a:xfrm>
            <a:off x="133200" y="3839760"/>
            <a:ext cx="9397440" cy="459720"/>
          </a:xfrm>
          <a:custGeom>
            <a:avLst/>
            <a:gdLst/>
            <a:ahLst/>
            <a:rect l="l" t="t" r="r" b="b"/>
            <a:pathLst>
              <a:path w="26105" h="1278">
                <a:moveTo>
                  <a:pt x="0" y="0"/>
                </a:moveTo>
                <a:lnTo>
                  <a:pt x="0" y="1277"/>
                </a:lnTo>
                <a:lnTo>
                  <a:pt x="26104" y="1277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4" name="CustomShape 4"/>
          <p:cNvSpPr/>
          <p:nvPr/>
        </p:nvSpPr>
        <p:spPr>
          <a:xfrm>
            <a:off x="113040" y="3823920"/>
            <a:ext cx="9437760" cy="491040"/>
          </a:xfrm>
          <a:custGeom>
            <a:avLst/>
            <a:gdLst/>
            <a:ahLst/>
            <a:rect l="l" t="t" r="r" b="b"/>
            <a:pathLst>
              <a:path w="26217" h="1365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320"/>
                </a:lnTo>
                <a:cubicBezTo>
                  <a:pt x="26216" y="1345"/>
                  <a:pt x="26192" y="1364"/>
                  <a:pt x="26160" y="1364"/>
                </a:cubicBezTo>
                <a:lnTo>
                  <a:pt x="56" y="1364"/>
                </a:lnTo>
                <a:cubicBezTo>
                  <a:pt x="25" y="1364"/>
                  <a:pt x="0" y="1345"/>
                  <a:pt x="0" y="1320"/>
                </a:cubicBezTo>
                <a:lnTo>
                  <a:pt x="0" y="44"/>
                </a:lnTo>
                <a:moveTo>
                  <a:pt x="112" y="1320"/>
                </a:moveTo>
                <a:lnTo>
                  <a:pt x="56" y="1277"/>
                </a:lnTo>
                <a:lnTo>
                  <a:pt x="26160" y="1277"/>
                </a:lnTo>
                <a:lnTo>
                  <a:pt x="26104" y="1320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2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5" name="CustomShape 5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66" name="CustomShape 6"/>
          <p:cNvSpPr/>
          <p:nvPr/>
        </p:nvSpPr>
        <p:spPr>
          <a:xfrm>
            <a:off x="228960" y="3883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7" name="CustomShape 7"/>
          <p:cNvSpPr/>
          <p:nvPr/>
        </p:nvSpPr>
        <p:spPr>
          <a:xfrm>
            <a:off x="589680" y="3908520"/>
            <a:ext cx="8561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Google Cloud Artificial Intelligence (AI) &amp; Machine Learning (ML) PAAS services offer a broad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8" name="CustomShape 8"/>
          <p:cNvSpPr/>
          <p:nvPr/>
        </p:nvSpPr>
        <p:spPr>
          <a:xfrm>
            <a:off x="133200" y="4379400"/>
            <a:ext cx="9397440" cy="488160"/>
          </a:xfrm>
          <a:custGeom>
            <a:avLst/>
            <a:gdLst/>
            <a:ahLst/>
            <a:rect l="l" t="t" r="r" b="b"/>
            <a:pathLst>
              <a:path w="26105" h="1357">
                <a:moveTo>
                  <a:pt x="0" y="0"/>
                </a:moveTo>
                <a:lnTo>
                  <a:pt x="0" y="1356"/>
                </a:lnTo>
                <a:lnTo>
                  <a:pt x="26104" y="1356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9" name="CustomShape 9"/>
          <p:cNvSpPr/>
          <p:nvPr/>
        </p:nvSpPr>
        <p:spPr>
          <a:xfrm>
            <a:off x="113040" y="4363920"/>
            <a:ext cx="9437760" cy="519480"/>
          </a:xfrm>
          <a:custGeom>
            <a:avLst/>
            <a:gdLst/>
            <a:ahLst/>
            <a:rect l="l" t="t" r="r" b="b"/>
            <a:pathLst>
              <a:path w="26217" h="1444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4"/>
                </a:cubicBezTo>
                <a:lnTo>
                  <a:pt x="26216" y="1400"/>
                </a:lnTo>
                <a:cubicBezTo>
                  <a:pt x="26216" y="1423"/>
                  <a:pt x="26192" y="1443"/>
                  <a:pt x="26160" y="1443"/>
                </a:cubicBezTo>
                <a:lnTo>
                  <a:pt x="56" y="1443"/>
                </a:lnTo>
                <a:cubicBezTo>
                  <a:pt x="25" y="1443"/>
                  <a:pt x="0" y="1423"/>
                  <a:pt x="0" y="1400"/>
                </a:cubicBezTo>
                <a:lnTo>
                  <a:pt x="0" y="44"/>
                </a:lnTo>
                <a:moveTo>
                  <a:pt x="112" y="1400"/>
                </a:moveTo>
                <a:lnTo>
                  <a:pt x="56" y="1356"/>
                </a:lnTo>
                <a:lnTo>
                  <a:pt x="26160" y="1356"/>
                </a:lnTo>
                <a:lnTo>
                  <a:pt x="26104" y="1400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0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0" name="CustomShape 10"/>
          <p:cNvSpPr/>
          <p:nvPr/>
        </p:nvSpPr>
        <p:spPr>
          <a:xfrm>
            <a:off x="589680" y="4109400"/>
            <a:ext cx="8707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range of standard machine learning tasks &amp; functionalities that can be integrated into applications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1" name="CustomShape 11"/>
          <p:cNvSpPr/>
          <p:nvPr/>
        </p:nvSpPr>
        <p:spPr>
          <a:xfrm>
            <a:off x="228960" y="4423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2" name="CustomShape 12"/>
          <p:cNvSpPr/>
          <p:nvPr/>
        </p:nvSpPr>
        <p:spPr>
          <a:xfrm>
            <a:off x="589680" y="4448880"/>
            <a:ext cx="8562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Google AI &amp; ML PAAS services are called Cloud AutoML, Cloud TPU, Cloud Machine Learning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73" name="" descr=""/>
          <p:cNvPicPr/>
          <p:nvPr/>
        </p:nvPicPr>
        <p:blipFill>
          <a:blip r:embed="rId1"/>
          <a:stretch/>
        </p:blipFill>
        <p:spPr>
          <a:xfrm>
            <a:off x="1930680" y="1054800"/>
            <a:ext cx="3506400" cy="2523240"/>
          </a:xfrm>
          <a:prstGeom prst="rect">
            <a:avLst/>
          </a:prstGeom>
          <a:ln w="0">
            <a:noFill/>
          </a:ln>
        </p:spPr>
      </p:pic>
      <p:pic>
        <p:nvPicPr>
          <p:cNvPr id="1374" name="" descr=""/>
          <p:cNvPicPr/>
          <p:nvPr/>
        </p:nvPicPr>
        <p:blipFill>
          <a:blip r:embed="rId2"/>
          <a:stretch/>
        </p:blipFill>
        <p:spPr>
          <a:xfrm>
            <a:off x="5535360" y="928440"/>
            <a:ext cx="3846600" cy="2775600"/>
          </a:xfrm>
          <a:prstGeom prst="rect">
            <a:avLst/>
          </a:prstGeom>
          <a:ln w="0">
            <a:noFill/>
          </a:ln>
        </p:spPr>
      </p:pic>
      <p:sp>
        <p:nvSpPr>
          <p:cNvPr id="1375" name="CustomShape 13"/>
          <p:cNvSpPr/>
          <p:nvPr/>
        </p:nvSpPr>
        <p:spPr>
          <a:xfrm>
            <a:off x="140040" y="848520"/>
            <a:ext cx="1618920" cy="88200"/>
          </a:xfrm>
          <a:custGeom>
            <a:avLst/>
            <a:gdLst/>
            <a:ahLst/>
            <a:rect l="l" t="t" r="r" b="b"/>
            <a:pathLst>
              <a:path w="4498" h="246">
                <a:moveTo>
                  <a:pt x="0" y="0"/>
                </a:moveTo>
                <a:lnTo>
                  <a:pt x="0" y="245"/>
                </a:lnTo>
                <a:lnTo>
                  <a:pt x="4497" y="245"/>
                </a:lnTo>
                <a:lnTo>
                  <a:pt x="44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76" name="" descr=""/>
          <p:cNvPicPr/>
          <p:nvPr/>
        </p:nvPicPr>
        <p:blipFill>
          <a:blip r:embed="rId3"/>
          <a:stretch/>
        </p:blipFill>
        <p:spPr>
          <a:xfrm>
            <a:off x="140040" y="848160"/>
            <a:ext cx="1618920" cy="87840"/>
          </a:xfrm>
          <a:prstGeom prst="rect">
            <a:avLst/>
          </a:prstGeom>
          <a:ln w="0">
            <a:noFill/>
          </a:ln>
        </p:spPr>
      </p:pic>
      <p:sp>
        <p:nvSpPr>
          <p:cNvPr id="1377" name="CustomShape 14"/>
          <p:cNvSpPr/>
          <p:nvPr/>
        </p:nvSpPr>
        <p:spPr>
          <a:xfrm>
            <a:off x="140040" y="936720"/>
            <a:ext cx="1618920" cy="88200"/>
          </a:xfrm>
          <a:custGeom>
            <a:avLst/>
            <a:gdLst/>
            <a:ahLst/>
            <a:rect l="l" t="t" r="r" b="b"/>
            <a:pathLst>
              <a:path w="4498" h="246">
                <a:moveTo>
                  <a:pt x="0" y="0"/>
                </a:moveTo>
                <a:lnTo>
                  <a:pt x="0" y="245"/>
                </a:lnTo>
                <a:lnTo>
                  <a:pt x="4497" y="245"/>
                </a:lnTo>
                <a:lnTo>
                  <a:pt x="44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78" name="" descr=""/>
          <p:cNvPicPr/>
          <p:nvPr/>
        </p:nvPicPr>
        <p:blipFill>
          <a:blip r:embed="rId4"/>
          <a:stretch/>
        </p:blipFill>
        <p:spPr>
          <a:xfrm>
            <a:off x="140040" y="936720"/>
            <a:ext cx="1618920" cy="87840"/>
          </a:xfrm>
          <a:prstGeom prst="rect">
            <a:avLst/>
          </a:prstGeom>
          <a:ln w="0">
            <a:noFill/>
          </a:ln>
        </p:spPr>
      </p:pic>
      <p:pic>
        <p:nvPicPr>
          <p:cNvPr id="1379" name="" descr=""/>
          <p:cNvPicPr/>
          <p:nvPr/>
        </p:nvPicPr>
        <p:blipFill>
          <a:blip r:embed="rId5"/>
          <a:stretch/>
        </p:blipFill>
        <p:spPr>
          <a:xfrm>
            <a:off x="140040" y="1025280"/>
            <a:ext cx="1621800" cy="87840"/>
          </a:xfrm>
          <a:prstGeom prst="rect">
            <a:avLst/>
          </a:prstGeom>
          <a:ln w="0">
            <a:noFill/>
          </a:ln>
        </p:spPr>
      </p:pic>
      <p:pic>
        <p:nvPicPr>
          <p:cNvPr id="1380" name="" descr=""/>
          <p:cNvPicPr/>
          <p:nvPr/>
        </p:nvPicPr>
        <p:blipFill>
          <a:blip r:embed="rId6"/>
          <a:stretch/>
        </p:blipFill>
        <p:spPr>
          <a:xfrm>
            <a:off x="140040" y="1113840"/>
            <a:ext cx="1621800" cy="87840"/>
          </a:xfrm>
          <a:prstGeom prst="rect">
            <a:avLst/>
          </a:prstGeom>
          <a:ln w="0">
            <a:noFill/>
          </a:ln>
        </p:spPr>
      </p:pic>
      <p:pic>
        <p:nvPicPr>
          <p:cNvPr id="1381" name="" descr=""/>
          <p:cNvPicPr/>
          <p:nvPr/>
        </p:nvPicPr>
        <p:blipFill>
          <a:blip r:embed="rId7"/>
          <a:stretch/>
        </p:blipFill>
        <p:spPr>
          <a:xfrm>
            <a:off x="140040" y="1202400"/>
            <a:ext cx="1621800" cy="87840"/>
          </a:xfrm>
          <a:prstGeom prst="rect">
            <a:avLst/>
          </a:prstGeom>
          <a:ln w="0">
            <a:noFill/>
          </a:ln>
        </p:spPr>
      </p:pic>
      <p:sp>
        <p:nvSpPr>
          <p:cNvPr id="1382" name="CustomShape 15"/>
          <p:cNvSpPr/>
          <p:nvPr/>
        </p:nvSpPr>
        <p:spPr>
          <a:xfrm>
            <a:off x="140040" y="1291320"/>
            <a:ext cx="1618920" cy="88200"/>
          </a:xfrm>
          <a:custGeom>
            <a:avLst/>
            <a:gdLst/>
            <a:ahLst/>
            <a:rect l="l" t="t" r="r" b="b"/>
            <a:pathLst>
              <a:path w="4498" h="246">
                <a:moveTo>
                  <a:pt x="0" y="0"/>
                </a:moveTo>
                <a:lnTo>
                  <a:pt x="0" y="245"/>
                </a:lnTo>
                <a:lnTo>
                  <a:pt x="4497" y="245"/>
                </a:lnTo>
                <a:lnTo>
                  <a:pt x="44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83" name="" descr=""/>
          <p:cNvPicPr/>
          <p:nvPr/>
        </p:nvPicPr>
        <p:blipFill>
          <a:blip r:embed="rId8"/>
          <a:stretch/>
        </p:blipFill>
        <p:spPr>
          <a:xfrm>
            <a:off x="140040" y="1290960"/>
            <a:ext cx="1618920" cy="87840"/>
          </a:xfrm>
          <a:prstGeom prst="rect">
            <a:avLst/>
          </a:prstGeom>
          <a:ln w="0">
            <a:noFill/>
          </a:ln>
        </p:spPr>
      </p:pic>
      <p:sp>
        <p:nvSpPr>
          <p:cNvPr id="1384" name="CustomShape 16"/>
          <p:cNvSpPr/>
          <p:nvPr/>
        </p:nvSpPr>
        <p:spPr>
          <a:xfrm>
            <a:off x="140040" y="1379880"/>
            <a:ext cx="1618920" cy="88560"/>
          </a:xfrm>
          <a:custGeom>
            <a:avLst/>
            <a:gdLst/>
            <a:ahLst/>
            <a:rect l="l" t="t" r="r" b="b"/>
            <a:pathLst>
              <a:path w="4498" h="247">
                <a:moveTo>
                  <a:pt x="0" y="0"/>
                </a:moveTo>
                <a:lnTo>
                  <a:pt x="0" y="246"/>
                </a:lnTo>
                <a:lnTo>
                  <a:pt x="4497" y="246"/>
                </a:lnTo>
                <a:lnTo>
                  <a:pt x="449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85" name="" descr=""/>
          <p:cNvPicPr/>
          <p:nvPr/>
        </p:nvPicPr>
        <p:blipFill>
          <a:blip r:embed="rId9"/>
          <a:stretch/>
        </p:blipFill>
        <p:spPr>
          <a:xfrm>
            <a:off x="140040" y="1379880"/>
            <a:ext cx="1618920" cy="87840"/>
          </a:xfrm>
          <a:prstGeom prst="rect">
            <a:avLst/>
          </a:prstGeom>
          <a:ln w="0">
            <a:noFill/>
          </a:ln>
        </p:spPr>
      </p:pic>
      <p:sp>
        <p:nvSpPr>
          <p:cNvPr id="1386" name="CustomShape 17"/>
          <p:cNvSpPr/>
          <p:nvPr/>
        </p:nvSpPr>
        <p:spPr>
          <a:xfrm>
            <a:off x="589680" y="4649760"/>
            <a:ext cx="8431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Engine, and Cloud Talent Solution – however many of the services are still in Beta development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7" name="CustomShape 18"/>
          <p:cNvSpPr/>
          <p:nvPr/>
        </p:nvSpPr>
        <p:spPr>
          <a:xfrm>
            <a:off x="139680" y="4970880"/>
            <a:ext cx="9315720" cy="281520"/>
          </a:xfrm>
          <a:custGeom>
            <a:avLst/>
            <a:gdLst/>
            <a:ahLst/>
            <a:rect l="l" t="t" r="r" b="b"/>
            <a:pathLst>
              <a:path w="25878" h="783">
                <a:moveTo>
                  <a:pt x="0" y="0"/>
                </a:moveTo>
                <a:lnTo>
                  <a:pt x="0" y="782"/>
                </a:lnTo>
                <a:lnTo>
                  <a:pt x="25877" y="782"/>
                </a:lnTo>
                <a:lnTo>
                  <a:pt x="2587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8" name="CustomShape 19"/>
          <p:cNvSpPr/>
          <p:nvPr/>
        </p:nvSpPr>
        <p:spPr>
          <a:xfrm>
            <a:off x="119520" y="4955040"/>
            <a:ext cx="9356040" cy="313200"/>
          </a:xfrm>
          <a:custGeom>
            <a:avLst/>
            <a:gdLst/>
            <a:ahLst/>
            <a:rect l="l" t="t" r="r" b="b"/>
            <a:pathLst>
              <a:path w="25990" h="87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933" y="0"/>
                </a:lnTo>
                <a:cubicBezTo>
                  <a:pt x="25964" y="0"/>
                  <a:pt x="25989" y="19"/>
                  <a:pt x="25989" y="44"/>
                </a:cubicBezTo>
                <a:lnTo>
                  <a:pt x="25989" y="826"/>
                </a:lnTo>
                <a:cubicBezTo>
                  <a:pt x="25989" y="851"/>
                  <a:pt x="25964" y="870"/>
                  <a:pt x="25933" y="870"/>
                </a:cubicBezTo>
                <a:lnTo>
                  <a:pt x="56" y="870"/>
                </a:lnTo>
                <a:cubicBezTo>
                  <a:pt x="25" y="870"/>
                  <a:pt x="0" y="851"/>
                  <a:pt x="0" y="826"/>
                </a:cubicBezTo>
                <a:lnTo>
                  <a:pt x="0" y="44"/>
                </a:lnTo>
                <a:moveTo>
                  <a:pt x="112" y="826"/>
                </a:moveTo>
                <a:lnTo>
                  <a:pt x="56" y="783"/>
                </a:lnTo>
                <a:lnTo>
                  <a:pt x="25933" y="783"/>
                </a:lnTo>
                <a:lnTo>
                  <a:pt x="25877" y="826"/>
                </a:lnTo>
                <a:lnTo>
                  <a:pt x="25877" y="44"/>
                </a:lnTo>
                <a:lnTo>
                  <a:pt x="2593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2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9" name="CustomShape 20"/>
          <p:cNvSpPr/>
          <p:nvPr/>
        </p:nvSpPr>
        <p:spPr>
          <a:xfrm>
            <a:off x="4321440" y="2823120"/>
            <a:ext cx="1371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(cf. Lecture 3 &amp; 5)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90" name="CustomShape 21"/>
          <p:cNvSpPr/>
          <p:nvPr/>
        </p:nvSpPr>
        <p:spPr>
          <a:xfrm>
            <a:off x="236160" y="5015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91" name="CustomShape 22"/>
          <p:cNvSpPr/>
          <p:nvPr/>
        </p:nvSpPr>
        <p:spPr>
          <a:xfrm>
            <a:off x="5815800" y="1288800"/>
            <a:ext cx="3508200" cy="1821600"/>
          </a:xfrm>
          <a:custGeom>
            <a:avLst/>
            <a:gdLst/>
            <a:ahLst/>
            <a:rect l="l" t="t" r="r" b="b"/>
            <a:pathLst>
              <a:path w="9746" h="5061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9689" y="0"/>
                </a:lnTo>
                <a:cubicBezTo>
                  <a:pt x="9721" y="0"/>
                  <a:pt x="9745" y="20"/>
                  <a:pt x="9745" y="44"/>
                </a:cubicBezTo>
                <a:lnTo>
                  <a:pt x="9745" y="5017"/>
                </a:lnTo>
                <a:cubicBezTo>
                  <a:pt x="9745" y="5041"/>
                  <a:pt x="9721" y="5060"/>
                  <a:pt x="9689" y="5060"/>
                </a:cubicBezTo>
                <a:lnTo>
                  <a:pt x="56" y="5060"/>
                </a:lnTo>
                <a:cubicBezTo>
                  <a:pt x="24" y="5060"/>
                  <a:pt x="0" y="5041"/>
                  <a:pt x="0" y="5017"/>
                </a:cubicBezTo>
                <a:lnTo>
                  <a:pt x="0" y="44"/>
                </a:lnTo>
                <a:moveTo>
                  <a:pt x="112" y="5017"/>
                </a:moveTo>
                <a:lnTo>
                  <a:pt x="56" y="4973"/>
                </a:lnTo>
                <a:lnTo>
                  <a:pt x="9689" y="4973"/>
                </a:lnTo>
                <a:lnTo>
                  <a:pt x="9634" y="5017"/>
                </a:lnTo>
                <a:lnTo>
                  <a:pt x="9634" y="44"/>
                </a:lnTo>
                <a:lnTo>
                  <a:pt x="968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01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92" name="" descr=""/>
          <p:cNvPicPr/>
          <p:nvPr/>
        </p:nvPicPr>
        <p:blipFill>
          <a:blip r:embed="rId10"/>
          <a:stretch/>
        </p:blipFill>
        <p:spPr>
          <a:xfrm rot="5400000">
            <a:off x="787320" y="905760"/>
            <a:ext cx="390960" cy="1386000"/>
          </a:xfrm>
          <a:prstGeom prst="rect">
            <a:avLst/>
          </a:prstGeom>
          <a:ln w="0">
            <a:noFill/>
          </a:ln>
        </p:spPr>
      </p:pic>
      <p:pic>
        <p:nvPicPr>
          <p:cNvPr id="1393" name="" descr=""/>
          <p:cNvPicPr/>
          <p:nvPr/>
        </p:nvPicPr>
        <p:blipFill>
          <a:blip r:embed="rId11"/>
          <a:stretch/>
        </p:blipFill>
        <p:spPr>
          <a:xfrm>
            <a:off x="306000" y="1782720"/>
            <a:ext cx="1357920" cy="263160"/>
          </a:xfrm>
          <a:prstGeom prst="rect">
            <a:avLst/>
          </a:prstGeom>
          <a:ln w="0">
            <a:noFill/>
          </a:ln>
        </p:spPr>
      </p:pic>
      <p:pic>
        <p:nvPicPr>
          <p:cNvPr id="1394" name="" descr=""/>
          <p:cNvPicPr/>
          <p:nvPr/>
        </p:nvPicPr>
        <p:blipFill>
          <a:blip r:embed="rId12"/>
          <a:stretch/>
        </p:blipFill>
        <p:spPr>
          <a:xfrm>
            <a:off x="306000" y="2046600"/>
            <a:ext cx="1430640" cy="3960"/>
          </a:xfrm>
          <a:prstGeom prst="rect">
            <a:avLst/>
          </a:prstGeom>
          <a:ln w="0">
            <a:noFill/>
          </a:ln>
        </p:spPr>
      </p:pic>
      <p:pic>
        <p:nvPicPr>
          <p:cNvPr id="1395" name="" descr=""/>
          <p:cNvPicPr/>
          <p:nvPr/>
        </p:nvPicPr>
        <p:blipFill>
          <a:blip r:embed="rId13"/>
          <a:stretch/>
        </p:blipFill>
        <p:spPr>
          <a:xfrm>
            <a:off x="306000" y="2050560"/>
            <a:ext cx="1442160" cy="8280"/>
          </a:xfrm>
          <a:prstGeom prst="rect">
            <a:avLst/>
          </a:prstGeom>
          <a:ln w="0">
            <a:noFill/>
          </a:ln>
        </p:spPr>
      </p:pic>
      <p:pic>
        <p:nvPicPr>
          <p:cNvPr id="1396" name="" descr=""/>
          <p:cNvPicPr/>
          <p:nvPr/>
        </p:nvPicPr>
        <p:blipFill>
          <a:blip r:embed="rId14"/>
          <a:stretch/>
        </p:blipFill>
        <p:spPr>
          <a:xfrm>
            <a:off x="306000" y="2059560"/>
            <a:ext cx="1447920" cy="439200"/>
          </a:xfrm>
          <a:prstGeom prst="rect">
            <a:avLst/>
          </a:prstGeom>
          <a:ln w="0">
            <a:noFill/>
          </a:ln>
        </p:spPr>
      </p:pic>
      <p:pic>
        <p:nvPicPr>
          <p:cNvPr id="1397" name="" descr=""/>
          <p:cNvPicPr/>
          <p:nvPr/>
        </p:nvPicPr>
        <p:blipFill>
          <a:blip r:embed="rId15"/>
          <a:stretch/>
        </p:blipFill>
        <p:spPr>
          <a:xfrm>
            <a:off x="311760" y="2499480"/>
            <a:ext cx="1442160" cy="3960"/>
          </a:xfrm>
          <a:prstGeom prst="rect">
            <a:avLst/>
          </a:prstGeom>
          <a:ln w="0">
            <a:noFill/>
          </a:ln>
        </p:spPr>
      </p:pic>
      <p:pic>
        <p:nvPicPr>
          <p:cNvPr id="1398" name="" descr=""/>
          <p:cNvPicPr/>
          <p:nvPr/>
        </p:nvPicPr>
        <p:blipFill>
          <a:blip r:embed="rId16"/>
          <a:stretch/>
        </p:blipFill>
        <p:spPr>
          <a:xfrm>
            <a:off x="322560" y="2504160"/>
            <a:ext cx="1430640" cy="3960"/>
          </a:xfrm>
          <a:prstGeom prst="rect">
            <a:avLst/>
          </a:prstGeom>
          <a:ln w="0">
            <a:noFill/>
          </a:ln>
        </p:spPr>
      </p:pic>
      <p:pic>
        <p:nvPicPr>
          <p:cNvPr id="1399" name="" descr=""/>
          <p:cNvPicPr/>
          <p:nvPr/>
        </p:nvPicPr>
        <p:blipFill>
          <a:blip r:embed="rId17"/>
          <a:stretch/>
        </p:blipFill>
        <p:spPr>
          <a:xfrm>
            <a:off x="1378440" y="2508120"/>
            <a:ext cx="375480" cy="52200"/>
          </a:xfrm>
          <a:prstGeom prst="rect">
            <a:avLst/>
          </a:prstGeom>
          <a:ln w="0">
            <a:noFill/>
          </a:ln>
        </p:spPr>
      </p:pic>
      <p:pic>
        <p:nvPicPr>
          <p:cNvPr id="1400" name="" descr=""/>
          <p:cNvPicPr/>
          <p:nvPr/>
        </p:nvPicPr>
        <p:blipFill>
          <a:blip r:embed="rId18"/>
          <a:stretch/>
        </p:blipFill>
        <p:spPr>
          <a:xfrm>
            <a:off x="1383840" y="2561040"/>
            <a:ext cx="369720" cy="3960"/>
          </a:xfrm>
          <a:prstGeom prst="rect">
            <a:avLst/>
          </a:prstGeom>
          <a:ln w="0">
            <a:noFill/>
          </a:ln>
        </p:spPr>
      </p:pic>
      <p:pic>
        <p:nvPicPr>
          <p:cNvPr id="1401" name="" descr=""/>
          <p:cNvPicPr/>
          <p:nvPr/>
        </p:nvPicPr>
        <p:blipFill>
          <a:blip r:embed="rId19"/>
          <a:stretch/>
        </p:blipFill>
        <p:spPr>
          <a:xfrm>
            <a:off x="1389600" y="2565720"/>
            <a:ext cx="358560" cy="3960"/>
          </a:xfrm>
          <a:prstGeom prst="rect">
            <a:avLst/>
          </a:prstGeom>
          <a:ln w="0">
            <a:noFill/>
          </a:ln>
        </p:spPr>
      </p:pic>
      <p:pic>
        <p:nvPicPr>
          <p:cNvPr id="1402" name="" descr=""/>
          <p:cNvPicPr/>
          <p:nvPr/>
        </p:nvPicPr>
        <p:blipFill>
          <a:blip r:embed="rId20"/>
          <a:stretch/>
        </p:blipFill>
        <p:spPr>
          <a:xfrm>
            <a:off x="1395000" y="2570040"/>
            <a:ext cx="347400" cy="3960"/>
          </a:xfrm>
          <a:prstGeom prst="rect">
            <a:avLst/>
          </a:prstGeom>
          <a:ln w="0">
            <a:noFill/>
          </a:ln>
        </p:spPr>
      </p:pic>
      <p:pic>
        <p:nvPicPr>
          <p:cNvPr id="1403" name="" descr=""/>
          <p:cNvPicPr/>
          <p:nvPr/>
        </p:nvPicPr>
        <p:blipFill>
          <a:blip r:embed="rId21"/>
          <a:stretch/>
        </p:blipFill>
        <p:spPr>
          <a:xfrm>
            <a:off x="1411920" y="2574360"/>
            <a:ext cx="319320" cy="3960"/>
          </a:xfrm>
          <a:prstGeom prst="rect">
            <a:avLst/>
          </a:prstGeom>
          <a:ln w="0">
            <a:noFill/>
          </a:ln>
        </p:spPr>
      </p:pic>
      <p:sp>
        <p:nvSpPr>
          <p:cNvPr id="1404" name="CustomShape 23"/>
          <p:cNvSpPr/>
          <p:nvPr/>
        </p:nvSpPr>
        <p:spPr>
          <a:xfrm>
            <a:off x="596880" y="5040000"/>
            <a:ext cx="8678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Google Cloud Platform machine learning services enable PAAS developers to easily use algorithms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405" name="" descr=""/>
          <p:cNvPicPr/>
          <p:nvPr/>
        </p:nvPicPr>
        <p:blipFill>
          <a:blip r:embed="rId22"/>
          <a:stretch/>
        </p:blipFill>
        <p:spPr>
          <a:xfrm rot="5400000">
            <a:off x="788040" y="2281680"/>
            <a:ext cx="665640" cy="1663560"/>
          </a:xfrm>
          <a:prstGeom prst="rect">
            <a:avLst/>
          </a:prstGeom>
          <a:ln w="0">
            <a:noFill/>
          </a:ln>
        </p:spPr>
      </p:pic>
      <p:pic>
        <p:nvPicPr>
          <p:cNvPr id="1406" name="" descr=""/>
          <p:cNvPicPr/>
          <p:nvPr/>
        </p:nvPicPr>
        <p:blipFill>
          <a:blip r:embed="rId23"/>
          <a:stretch/>
        </p:blipFill>
        <p:spPr>
          <a:xfrm>
            <a:off x="1050120" y="3437280"/>
            <a:ext cx="3600" cy="2520"/>
          </a:xfrm>
          <a:prstGeom prst="rect">
            <a:avLst/>
          </a:prstGeom>
          <a:ln w="0">
            <a:noFill/>
          </a:ln>
        </p:spPr>
      </p:pic>
      <p:sp>
        <p:nvSpPr>
          <p:cNvPr id="1407" name="CustomShape 2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41 / 55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08" name="CustomShape 25"/>
          <p:cNvSpPr/>
          <p:nvPr/>
        </p:nvSpPr>
        <p:spPr>
          <a:xfrm>
            <a:off x="366840" y="3602520"/>
            <a:ext cx="1222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[20] Lego Bricks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09" name="CustomShape 26"/>
          <p:cNvSpPr/>
          <p:nvPr/>
        </p:nvSpPr>
        <p:spPr>
          <a:xfrm>
            <a:off x="5687640" y="3626280"/>
            <a:ext cx="375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[34] Google Cloud Analytics &amp; Machine Learning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1" name="CustomShape 2"/>
          <p:cNvSpPr/>
          <p:nvPr/>
        </p:nvSpPr>
        <p:spPr>
          <a:xfrm>
            <a:off x="1077480" y="370440"/>
            <a:ext cx="7507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Cloud Example – Cloud AutoML Products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1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13" name="CustomShape 4"/>
          <p:cNvSpPr/>
          <p:nvPr/>
        </p:nvSpPr>
        <p:spPr>
          <a:xfrm>
            <a:off x="957960" y="1032120"/>
            <a:ext cx="1870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Vision Service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14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5" name="CustomShape 6"/>
          <p:cNvSpPr/>
          <p:nvPr/>
        </p:nvSpPr>
        <p:spPr>
          <a:xfrm>
            <a:off x="1379160" y="1376640"/>
            <a:ext cx="5879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Offers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pre-trained machine learning models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via an API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6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7" name="CustomShape 8"/>
          <p:cNvSpPr/>
          <p:nvPr/>
        </p:nvSpPr>
        <p:spPr>
          <a:xfrm>
            <a:off x="1379160" y="1678320"/>
            <a:ext cx="6214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ability to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build custom machine learning models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8" name="CustomShape 9"/>
          <p:cNvSpPr/>
          <p:nvPr/>
        </p:nvSpPr>
        <p:spPr>
          <a:xfrm>
            <a:off x="596880" y="19598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19" name="CustomShape 10"/>
          <p:cNvSpPr/>
          <p:nvPr/>
        </p:nvSpPr>
        <p:spPr>
          <a:xfrm>
            <a:off x="957960" y="1997280"/>
            <a:ext cx="3298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Natural Language Service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20" name="CustomShape 11"/>
          <p:cNvSpPr/>
          <p:nvPr/>
        </p:nvSpPr>
        <p:spPr>
          <a:xfrm>
            <a:off x="1078200" y="2310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1" name="CustomShape 12"/>
          <p:cNvSpPr/>
          <p:nvPr/>
        </p:nvSpPr>
        <p:spPr>
          <a:xfrm>
            <a:off x="1379160" y="2342160"/>
            <a:ext cx="6909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Machine learning API to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derive insights from unstructured texts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2" name="CustomShape 13"/>
          <p:cNvSpPr/>
          <p:nvPr/>
        </p:nvSpPr>
        <p:spPr>
          <a:xfrm>
            <a:off x="1078200" y="26125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3" name="CustomShape 14"/>
          <p:cNvSpPr/>
          <p:nvPr/>
        </p:nvSpPr>
        <p:spPr>
          <a:xfrm>
            <a:off x="1379160" y="2643480"/>
            <a:ext cx="7645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Extract information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mentioned in text documents, news articles, blogs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4" name="CustomShape 15"/>
          <p:cNvSpPr/>
          <p:nvPr/>
        </p:nvSpPr>
        <p:spPr>
          <a:xfrm>
            <a:off x="596880" y="29253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25" name="CustomShape 16"/>
          <p:cNvSpPr/>
          <p:nvPr/>
        </p:nvSpPr>
        <p:spPr>
          <a:xfrm>
            <a:off x="957960" y="2962800"/>
            <a:ext cx="2466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Translation Service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26" name="CustomShape 17"/>
          <p:cNvSpPr/>
          <p:nvPr/>
        </p:nvSpPr>
        <p:spPr>
          <a:xfrm>
            <a:off x="1078200" y="3276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7" name="CustomShape 18"/>
          <p:cNvSpPr/>
          <p:nvPr/>
        </p:nvSpPr>
        <p:spPr>
          <a:xfrm>
            <a:off x="1379160" y="3307320"/>
            <a:ext cx="6273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API that enables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dynamic translations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between languages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8" name="CustomShape 19"/>
          <p:cNvSpPr/>
          <p:nvPr/>
        </p:nvSpPr>
        <p:spPr>
          <a:xfrm>
            <a:off x="1078200" y="3577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9" name="CustomShape 20"/>
          <p:cNvSpPr/>
          <p:nvPr/>
        </p:nvSpPr>
        <p:spPr>
          <a:xfrm>
            <a:off x="1379160" y="3608640"/>
            <a:ext cx="4743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Offers also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language detection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functionality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430" name="" descr=""/>
          <p:cNvPicPr/>
          <p:nvPr/>
        </p:nvPicPr>
        <p:blipFill>
          <a:blip r:embed="rId1"/>
          <a:stretch/>
        </p:blipFill>
        <p:spPr>
          <a:xfrm rot="5400000">
            <a:off x="1760400" y="2511360"/>
            <a:ext cx="721440" cy="3774240"/>
          </a:xfrm>
          <a:prstGeom prst="rect">
            <a:avLst/>
          </a:prstGeom>
          <a:ln w="0">
            <a:noFill/>
          </a:ln>
        </p:spPr>
      </p:pic>
      <p:pic>
        <p:nvPicPr>
          <p:cNvPr id="1431" name="" descr=""/>
          <p:cNvPicPr/>
          <p:nvPr/>
        </p:nvPicPr>
        <p:blipFill>
          <a:blip r:embed="rId2"/>
          <a:stretch/>
        </p:blipFill>
        <p:spPr>
          <a:xfrm>
            <a:off x="1431360" y="4754880"/>
            <a:ext cx="1378080" cy="9000"/>
          </a:xfrm>
          <a:prstGeom prst="rect">
            <a:avLst/>
          </a:prstGeom>
          <a:ln w="0">
            <a:noFill/>
          </a:ln>
        </p:spPr>
      </p:pic>
      <p:pic>
        <p:nvPicPr>
          <p:cNvPr id="1432" name="" descr=""/>
          <p:cNvPicPr/>
          <p:nvPr/>
        </p:nvPicPr>
        <p:blipFill>
          <a:blip r:embed="rId3"/>
          <a:stretch/>
        </p:blipFill>
        <p:spPr>
          <a:xfrm rot="5400000">
            <a:off x="1913040" y="4176720"/>
            <a:ext cx="442440" cy="1606680"/>
          </a:xfrm>
          <a:prstGeom prst="rect">
            <a:avLst/>
          </a:prstGeom>
          <a:ln w="0">
            <a:noFill/>
          </a:ln>
        </p:spPr>
      </p:pic>
      <p:pic>
        <p:nvPicPr>
          <p:cNvPr id="1433" name="" descr=""/>
          <p:cNvPicPr/>
          <p:nvPr/>
        </p:nvPicPr>
        <p:blipFill>
          <a:blip r:embed="rId4"/>
          <a:stretch/>
        </p:blipFill>
        <p:spPr>
          <a:xfrm>
            <a:off x="2210760" y="5194080"/>
            <a:ext cx="4320" cy="1080"/>
          </a:xfrm>
          <a:prstGeom prst="rect">
            <a:avLst/>
          </a:prstGeom>
          <a:ln w="0">
            <a:noFill/>
          </a:ln>
        </p:spPr>
      </p:pic>
      <p:sp>
        <p:nvSpPr>
          <p:cNvPr id="1434" name="CustomShape 21"/>
          <p:cNvSpPr/>
          <p:nvPr/>
        </p:nvSpPr>
        <p:spPr>
          <a:xfrm>
            <a:off x="4225320" y="4095720"/>
            <a:ext cx="5230080" cy="1157040"/>
          </a:xfrm>
          <a:custGeom>
            <a:avLst/>
            <a:gdLst/>
            <a:ahLst/>
            <a:rect l="l" t="t" r="r" b="b"/>
            <a:pathLst>
              <a:path w="14529" h="3215">
                <a:moveTo>
                  <a:pt x="0" y="0"/>
                </a:moveTo>
                <a:lnTo>
                  <a:pt x="0" y="3214"/>
                </a:lnTo>
                <a:lnTo>
                  <a:pt x="14528" y="3214"/>
                </a:lnTo>
                <a:lnTo>
                  <a:pt x="1452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5" name="CustomShape 22"/>
          <p:cNvSpPr/>
          <p:nvPr/>
        </p:nvSpPr>
        <p:spPr>
          <a:xfrm>
            <a:off x="4205160" y="4079880"/>
            <a:ext cx="5270040" cy="1188360"/>
          </a:xfrm>
          <a:custGeom>
            <a:avLst/>
            <a:gdLst/>
            <a:ahLst/>
            <a:rect l="l" t="t" r="r" b="b"/>
            <a:pathLst>
              <a:path w="14640" h="3302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14584" y="0"/>
                </a:lnTo>
                <a:cubicBezTo>
                  <a:pt x="14615" y="0"/>
                  <a:pt x="14639" y="19"/>
                  <a:pt x="14639" y="44"/>
                </a:cubicBezTo>
                <a:lnTo>
                  <a:pt x="14639" y="3258"/>
                </a:lnTo>
                <a:cubicBezTo>
                  <a:pt x="14639" y="3282"/>
                  <a:pt x="14615" y="3301"/>
                  <a:pt x="14584" y="3301"/>
                </a:cubicBezTo>
                <a:lnTo>
                  <a:pt x="56" y="3301"/>
                </a:lnTo>
                <a:cubicBezTo>
                  <a:pt x="26" y="3301"/>
                  <a:pt x="0" y="3282"/>
                  <a:pt x="0" y="3258"/>
                </a:cubicBezTo>
                <a:lnTo>
                  <a:pt x="0" y="44"/>
                </a:lnTo>
                <a:moveTo>
                  <a:pt x="112" y="3258"/>
                </a:moveTo>
                <a:lnTo>
                  <a:pt x="56" y="3214"/>
                </a:lnTo>
                <a:lnTo>
                  <a:pt x="14584" y="3214"/>
                </a:lnTo>
                <a:lnTo>
                  <a:pt x="14528" y="3258"/>
                </a:lnTo>
                <a:lnTo>
                  <a:pt x="14528" y="44"/>
                </a:lnTo>
                <a:lnTo>
                  <a:pt x="1458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25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6" name="CustomShape 23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37" name="CustomShape 24"/>
          <p:cNvSpPr/>
          <p:nvPr/>
        </p:nvSpPr>
        <p:spPr>
          <a:xfrm>
            <a:off x="4321440" y="4139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38" name="CustomShape 25"/>
          <p:cNvSpPr/>
          <p:nvPr/>
        </p:nvSpPr>
        <p:spPr>
          <a:xfrm>
            <a:off x="4682880" y="4164480"/>
            <a:ext cx="4248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PAAS concept of Google Cloud AutoML is to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39" name="CustomShape 26"/>
          <p:cNvSpPr/>
          <p:nvPr/>
        </p:nvSpPr>
        <p:spPr>
          <a:xfrm>
            <a:off x="4682880" y="4365720"/>
            <a:ext cx="459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train machine learning models with minimum effort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40" name="CustomShape 27"/>
          <p:cNvSpPr/>
          <p:nvPr/>
        </p:nvSpPr>
        <p:spPr>
          <a:xfrm>
            <a:off x="4682880" y="4566960"/>
            <a:ext cx="2595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&amp; machine learning expertise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41" name="CustomShape 28"/>
          <p:cNvSpPr/>
          <p:nvPr/>
        </p:nvSpPr>
        <p:spPr>
          <a:xfrm>
            <a:off x="4321440" y="4783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42" name="CustomShape 29"/>
          <p:cNvSpPr/>
          <p:nvPr/>
        </p:nvSpPr>
        <p:spPr>
          <a:xfrm>
            <a:off x="4682880" y="4808160"/>
            <a:ext cx="4602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Google Cloud AutoML offers three concrete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43" name="CustomShape 30"/>
          <p:cNvSpPr/>
          <p:nvPr/>
        </p:nvSpPr>
        <p:spPr>
          <a:xfrm>
            <a:off x="4682880" y="5009400"/>
            <a:ext cx="4660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for Vision, Natural Language analysis and translation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444" name="" descr=""/>
          <p:cNvPicPr/>
          <p:nvPr/>
        </p:nvPicPr>
        <p:blipFill>
          <a:blip r:embed="rId5"/>
          <a:stretch/>
        </p:blipFill>
        <p:spPr>
          <a:xfrm rot="5400000">
            <a:off x="8119080" y="620640"/>
            <a:ext cx="858960" cy="1117440"/>
          </a:xfrm>
          <a:prstGeom prst="rect">
            <a:avLst/>
          </a:prstGeom>
          <a:ln w="0">
            <a:noFill/>
          </a:ln>
        </p:spPr>
      </p:pic>
      <p:pic>
        <p:nvPicPr>
          <p:cNvPr id="1445" name="" descr=""/>
          <p:cNvPicPr/>
          <p:nvPr/>
        </p:nvPicPr>
        <p:blipFill>
          <a:blip r:embed="rId6"/>
          <a:stretch/>
        </p:blipFill>
        <p:spPr>
          <a:xfrm rot="5400000">
            <a:off x="8633520" y="1535400"/>
            <a:ext cx="855360" cy="1032120"/>
          </a:xfrm>
          <a:prstGeom prst="rect">
            <a:avLst/>
          </a:prstGeom>
          <a:ln w="0">
            <a:noFill/>
          </a:ln>
        </p:spPr>
      </p:pic>
      <p:pic>
        <p:nvPicPr>
          <p:cNvPr id="1446" name="" descr=""/>
          <p:cNvPicPr/>
          <p:nvPr/>
        </p:nvPicPr>
        <p:blipFill>
          <a:blip r:embed="rId7"/>
          <a:stretch/>
        </p:blipFill>
        <p:spPr>
          <a:xfrm>
            <a:off x="8856360" y="2988360"/>
            <a:ext cx="8640" cy="1080"/>
          </a:xfrm>
          <a:prstGeom prst="rect">
            <a:avLst/>
          </a:prstGeom>
          <a:ln w="0">
            <a:noFill/>
          </a:ln>
        </p:spPr>
      </p:pic>
      <p:pic>
        <p:nvPicPr>
          <p:cNvPr id="1447" name="" descr=""/>
          <p:cNvPicPr/>
          <p:nvPr/>
        </p:nvPicPr>
        <p:blipFill>
          <a:blip r:embed="rId8"/>
          <a:stretch/>
        </p:blipFill>
        <p:spPr>
          <a:xfrm>
            <a:off x="8851320" y="2990520"/>
            <a:ext cx="18720" cy="1080"/>
          </a:xfrm>
          <a:prstGeom prst="rect">
            <a:avLst/>
          </a:prstGeom>
          <a:ln w="0">
            <a:noFill/>
          </a:ln>
        </p:spPr>
      </p:pic>
      <p:pic>
        <p:nvPicPr>
          <p:cNvPr id="1448" name="" descr=""/>
          <p:cNvPicPr/>
          <p:nvPr/>
        </p:nvPicPr>
        <p:blipFill>
          <a:blip r:embed="rId9"/>
          <a:stretch/>
        </p:blipFill>
        <p:spPr>
          <a:xfrm>
            <a:off x="8849160" y="2992320"/>
            <a:ext cx="23400" cy="3240"/>
          </a:xfrm>
          <a:prstGeom prst="rect">
            <a:avLst/>
          </a:prstGeom>
          <a:ln w="0">
            <a:noFill/>
          </a:ln>
        </p:spPr>
      </p:pic>
      <p:pic>
        <p:nvPicPr>
          <p:cNvPr id="1449" name="" descr=""/>
          <p:cNvPicPr/>
          <p:nvPr/>
        </p:nvPicPr>
        <p:blipFill>
          <a:blip r:embed="rId10"/>
          <a:stretch/>
        </p:blipFill>
        <p:spPr>
          <a:xfrm>
            <a:off x="8846640" y="2995920"/>
            <a:ext cx="28080" cy="10800"/>
          </a:xfrm>
          <a:prstGeom prst="rect">
            <a:avLst/>
          </a:prstGeom>
          <a:ln w="0">
            <a:noFill/>
          </a:ln>
        </p:spPr>
      </p:pic>
      <p:pic>
        <p:nvPicPr>
          <p:cNvPr id="1450" name="" descr=""/>
          <p:cNvPicPr/>
          <p:nvPr/>
        </p:nvPicPr>
        <p:blipFill>
          <a:blip r:embed="rId11"/>
          <a:stretch/>
        </p:blipFill>
        <p:spPr>
          <a:xfrm>
            <a:off x="8849160" y="3007440"/>
            <a:ext cx="23400" cy="1080"/>
          </a:xfrm>
          <a:prstGeom prst="rect">
            <a:avLst/>
          </a:prstGeom>
          <a:ln w="0">
            <a:noFill/>
          </a:ln>
        </p:spPr>
      </p:pic>
      <p:pic>
        <p:nvPicPr>
          <p:cNvPr id="1451" name="" descr=""/>
          <p:cNvPicPr/>
          <p:nvPr/>
        </p:nvPicPr>
        <p:blipFill>
          <a:blip r:embed="rId12"/>
          <a:stretch/>
        </p:blipFill>
        <p:spPr>
          <a:xfrm>
            <a:off x="8851320" y="3009240"/>
            <a:ext cx="18720" cy="1080"/>
          </a:xfrm>
          <a:prstGeom prst="rect">
            <a:avLst/>
          </a:prstGeom>
          <a:ln w="0">
            <a:noFill/>
          </a:ln>
        </p:spPr>
      </p:pic>
      <p:pic>
        <p:nvPicPr>
          <p:cNvPr id="1452" name="" descr=""/>
          <p:cNvPicPr/>
          <p:nvPr/>
        </p:nvPicPr>
        <p:blipFill>
          <a:blip r:embed="rId13"/>
          <a:stretch/>
        </p:blipFill>
        <p:spPr>
          <a:xfrm>
            <a:off x="8853840" y="3011040"/>
            <a:ext cx="13680" cy="1080"/>
          </a:xfrm>
          <a:prstGeom prst="rect">
            <a:avLst/>
          </a:prstGeom>
          <a:ln w="0">
            <a:noFill/>
          </a:ln>
        </p:spPr>
      </p:pic>
      <p:pic>
        <p:nvPicPr>
          <p:cNvPr id="1453" name="" descr=""/>
          <p:cNvPicPr/>
          <p:nvPr/>
        </p:nvPicPr>
        <p:blipFill>
          <a:blip r:embed="rId14"/>
          <a:stretch/>
        </p:blipFill>
        <p:spPr>
          <a:xfrm>
            <a:off x="8858520" y="3012840"/>
            <a:ext cx="4320" cy="5040"/>
          </a:xfrm>
          <a:prstGeom prst="rect">
            <a:avLst/>
          </a:prstGeom>
          <a:ln w="0">
            <a:noFill/>
          </a:ln>
        </p:spPr>
      </p:pic>
      <p:pic>
        <p:nvPicPr>
          <p:cNvPr id="1454" name="" descr=""/>
          <p:cNvPicPr/>
          <p:nvPr/>
        </p:nvPicPr>
        <p:blipFill>
          <a:blip r:embed="rId15"/>
          <a:stretch/>
        </p:blipFill>
        <p:spPr>
          <a:xfrm>
            <a:off x="8858520" y="3018600"/>
            <a:ext cx="1440" cy="21960"/>
          </a:xfrm>
          <a:prstGeom prst="rect">
            <a:avLst/>
          </a:prstGeom>
          <a:ln w="0">
            <a:noFill/>
          </a:ln>
        </p:spPr>
      </p:pic>
      <p:pic>
        <p:nvPicPr>
          <p:cNvPr id="1455" name="" descr=""/>
          <p:cNvPicPr/>
          <p:nvPr/>
        </p:nvPicPr>
        <p:blipFill>
          <a:blip r:embed="rId16"/>
          <a:stretch/>
        </p:blipFill>
        <p:spPr>
          <a:xfrm>
            <a:off x="8110440" y="3041280"/>
            <a:ext cx="1329840" cy="1080"/>
          </a:xfrm>
          <a:prstGeom prst="rect">
            <a:avLst/>
          </a:prstGeom>
          <a:ln w="0">
            <a:noFill/>
          </a:ln>
        </p:spPr>
      </p:pic>
      <p:pic>
        <p:nvPicPr>
          <p:cNvPr id="1456" name="" descr=""/>
          <p:cNvPicPr/>
          <p:nvPr/>
        </p:nvPicPr>
        <p:blipFill>
          <a:blip r:embed="rId17"/>
          <a:stretch/>
        </p:blipFill>
        <p:spPr>
          <a:xfrm>
            <a:off x="8105760" y="3043080"/>
            <a:ext cx="1339560" cy="587520"/>
          </a:xfrm>
          <a:prstGeom prst="rect">
            <a:avLst/>
          </a:prstGeom>
          <a:ln w="0">
            <a:noFill/>
          </a:ln>
        </p:spPr>
      </p:pic>
      <p:pic>
        <p:nvPicPr>
          <p:cNvPr id="1457" name="" descr=""/>
          <p:cNvPicPr/>
          <p:nvPr/>
        </p:nvPicPr>
        <p:blipFill>
          <a:blip r:embed="rId18"/>
          <a:stretch/>
        </p:blipFill>
        <p:spPr>
          <a:xfrm rot="5400000">
            <a:off x="8713800" y="3012840"/>
            <a:ext cx="123840" cy="1348920"/>
          </a:xfrm>
          <a:prstGeom prst="rect">
            <a:avLst/>
          </a:prstGeom>
          <a:ln w="0">
            <a:noFill/>
          </a:ln>
        </p:spPr>
      </p:pic>
      <p:sp>
        <p:nvSpPr>
          <p:cNvPr id="1458" name="CustomShape 31"/>
          <p:cNvSpPr/>
          <p:nvPr/>
        </p:nvSpPr>
        <p:spPr>
          <a:xfrm>
            <a:off x="6706800" y="3875400"/>
            <a:ext cx="2778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[27] Google Cloud AutoML Products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9" name="CustomShape 3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42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1" name="CustomShape 2"/>
          <p:cNvSpPr/>
          <p:nvPr/>
        </p:nvSpPr>
        <p:spPr>
          <a:xfrm>
            <a:off x="671760" y="370800"/>
            <a:ext cx="8344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Cloud Example – Cloud Tensor Processing Unit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62" name="CustomShape 3"/>
          <p:cNvSpPr/>
          <p:nvPr/>
        </p:nvSpPr>
        <p:spPr>
          <a:xfrm>
            <a:off x="354924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63" name="CustomShape 4"/>
          <p:cNvSpPr/>
          <p:nvPr/>
        </p:nvSpPr>
        <p:spPr>
          <a:xfrm>
            <a:off x="3909960" y="1032840"/>
            <a:ext cx="3981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Hardware-driven PAAS Service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64" name="CustomShape 5"/>
          <p:cNvSpPr/>
          <p:nvPr/>
        </p:nvSpPr>
        <p:spPr>
          <a:xfrm>
            <a:off x="403056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5" name="CustomShape 6"/>
          <p:cNvSpPr/>
          <p:nvPr/>
        </p:nvSpPr>
        <p:spPr>
          <a:xfrm>
            <a:off x="4331160" y="1377360"/>
            <a:ext cx="4636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Offers accelerator technology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speed up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6" name="CustomShape 7"/>
          <p:cNvSpPr/>
          <p:nvPr/>
        </p:nvSpPr>
        <p:spPr>
          <a:xfrm>
            <a:off x="4331160" y="1629000"/>
            <a:ext cx="5091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machine learning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workloads on Google Clouds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7" name="CustomShape 8"/>
          <p:cNvSpPr/>
          <p:nvPr/>
        </p:nvSpPr>
        <p:spPr>
          <a:xfrm>
            <a:off x="4030560" y="1899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8" name="CustomShape 9"/>
          <p:cNvSpPr/>
          <p:nvPr/>
        </p:nvSpPr>
        <p:spPr>
          <a:xfrm>
            <a:off x="4331160" y="1930320"/>
            <a:ext cx="378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Enables TensorFlow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(cf. Lecture 6)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9" name="CustomShape 10"/>
          <p:cNvSpPr/>
          <p:nvPr/>
        </p:nvSpPr>
        <p:spPr>
          <a:xfrm>
            <a:off x="4331160" y="2181600"/>
            <a:ext cx="3604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deep learning models to run fast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0" name="CustomShape 11"/>
          <p:cNvSpPr/>
          <p:nvPr/>
        </p:nvSpPr>
        <p:spPr>
          <a:xfrm>
            <a:off x="4331160" y="2433240"/>
            <a:ext cx="2234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a specialized chip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1" name="CustomShape 12"/>
          <p:cNvSpPr/>
          <p:nvPr/>
        </p:nvSpPr>
        <p:spPr>
          <a:xfrm>
            <a:off x="4030560" y="27036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2" name="CustomShape 13"/>
          <p:cNvSpPr/>
          <p:nvPr/>
        </p:nvSpPr>
        <p:spPr>
          <a:xfrm>
            <a:off x="4331160" y="2734920"/>
            <a:ext cx="2401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‘Cloud Pods’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3" name="CustomShape 14"/>
          <p:cNvSpPr/>
          <p:nvPr/>
        </p:nvSpPr>
        <p:spPr>
          <a:xfrm>
            <a:off x="4331160" y="2985840"/>
            <a:ext cx="1809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with high-speed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4" name="CustomShape 15"/>
          <p:cNvSpPr/>
          <p:nvPr/>
        </p:nvSpPr>
        <p:spPr>
          <a:xfrm>
            <a:off x="4331160" y="3237480"/>
            <a:ext cx="246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network interconnects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475" name="" descr=""/>
          <p:cNvPicPr/>
          <p:nvPr/>
        </p:nvPicPr>
        <p:blipFill>
          <a:blip r:embed="rId1"/>
          <a:stretch/>
        </p:blipFill>
        <p:spPr>
          <a:xfrm>
            <a:off x="163800" y="3934800"/>
            <a:ext cx="2886480" cy="1408320"/>
          </a:xfrm>
          <a:prstGeom prst="rect">
            <a:avLst/>
          </a:prstGeom>
          <a:ln w="0">
            <a:noFill/>
          </a:ln>
        </p:spPr>
      </p:pic>
      <p:sp>
        <p:nvSpPr>
          <p:cNvPr id="1476" name="CustomShape 16"/>
          <p:cNvSpPr/>
          <p:nvPr/>
        </p:nvSpPr>
        <p:spPr>
          <a:xfrm>
            <a:off x="3088800" y="4095720"/>
            <a:ext cx="6366600" cy="1157040"/>
          </a:xfrm>
          <a:custGeom>
            <a:avLst/>
            <a:gdLst/>
            <a:ahLst/>
            <a:rect l="l" t="t" r="r" b="b"/>
            <a:pathLst>
              <a:path w="17686" h="3215">
                <a:moveTo>
                  <a:pt x="0" y="0"/>
                </a:moveTo>
                <a:lnTo>
                  <a:pt x="0" y="3214"/>
                </a:lnTo>
                <a:lnTo>
                  <a:pt x="17685" y="3214"/>
                </a:lnTo>
                <a:lnTo>
                  <a:pt x="1768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7" name="CustomShape 17"/>
          <p:cNvSpPr/>
          <p:nvPr/>
        </p:nvSpPr>
        <p:spPr>
          <a:xfrm>
            <a:off x="3068640" y="4079880"/>
            <a:ext cx="6406920" cy="1188360"/>
          </a:xfrm>
          <a:custGeom>
            <a:avLst/>
            <a:gdLst/>
            <a:ahLst/>
            <a:rect l="l" t="t" r="r" b="b"/>
            <a:pathLst>
              <a:path w="17798" h="3302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17741" y="0"/>
                </a:lnTo>
                <a:cubicBezTo>
                  <a:pt x="17773" y="0"/>
                  <a:pt x="17797" y="19"/>
                  <a:pt x="17797" y="44"/>
                </a:cubicBezTo>
                <a:lnTo>
                  <a:pt x="17797" y="3258"/>
                </a:lnTo>
                <a:cubicBezTo>
                  <a:pt x="17797" y="3282"/>
                  <a:pt x="17773" y="3301"/>
                  <a:pt x="17741" y="3301"/>
                </a:cubicBezTo>
                <a:lnTo>
                  <a:pt x="56" y="3301"/>
                </a:lnTo>
                <a:cubicBezTo>
                  <a:pt x="25" y="3301"/>
                  <a:pt x="0" y="3282"/>
                  <a:pt x="0" y="3258"/>
                </a:cubicBezTo>
                <a:lnTo>
                  <a:pt x="0" y="44"/>
                </a:lnTo>
                <a:moveTo>
                  <a:pt x="112" y="3258"/>
                </a:moveTo>
                <a:lnTo>
                  <a:pt x="56" y="3214"/>
                </a:lnTo>
                <a:lnTo>
                  <a:pt x="17741" y="3214"/>
                </a:lnTo>
                <a:lnTo>
                  <a:pt x="17685" y="3258"/>
                </a:lnTo>
                <a:lnTo>
                  <a:pt x="17685" y="44"/>
                </a:lnTo>
                <a:lnTo>
                  <a:pt x="17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25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8" name="CustomShape 18"/>
          <p:cNvSpPr/>
          <p:nvPr/>
        </p:nvSpPr>
        <p:spPr>
          <a:xfrm>
            <a:off x="608400" y="537012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79" name="CustomShape 19"/>
          <p:cNvSpPr/>
          <p:nvPr/>
        </p:nvSpPr>
        <p:spPr>
          <a:xfrm>
            <a:off x="3185280" y="41396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80" name="CustomShape 20"/>
          <p:cNvSpPr/>
          <p:nvPr/>
        </p:nvSpPr>
        <p:spPr>
          <a:xfrm>
            <a:off x="3546000" y="4164480"/>
            <a:ext cx="5680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concept of the Google Cloud Tensor Processing Unit (TPU) is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81" name="CustomShape 21"/>
          <p:cNvSpPr/>
          <p:nvPr/>
        </p:nvSpPr>
        <p:spPr>
          <a:xfrm>
            <a:off x="3546000" y="4365720"/>
            <a:ext cx="5576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to train &amp; run machine learning models faster using specialized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82" name="CustomShape 22"/>
          <p:cNvSpPr/>
          <p:nvPr/>
        </p:nvSpPr>
        <p:spPr>
          <a:xfrm>
            <a:off x="3546000" y="4566960"/>
            <a:ext cx="5474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hardware chip as Application-specific Integrated Circuit (ASIC)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83" name="CustomShape 23"/>
          <p:cNvSpPr/>
          <p:nvPr/>
        </p:nvSpPr>
        <p:spPr>
          <a:xfrm>
            <a:off x="3185280" y="4783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84" name="CustomShape 24"/>
          <p:cNvSpPr/>
          <p:nvPr/>
        </p:nvSpPr>
        <p:spPr>
          <a:xfrm>
            <a:off x="3546000" y="4808160"/>
            <a:ext cx="5560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Google Cloud TPU is very useful to train &amp; run computationally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85" name="CustomShape 25"/>
          <p:cNvSpPr/>
          <p:nvPr/>
        </p:nvSpPr>
        <p:spPr>
          <a:xfrm>
            <a:off x="3546000" y="5009400"/>
            <a:ext cx="531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demanding deep learning models with TensorFlow in clouds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486" name="" descr=""/>
          <p:cNvPicPr/>
          <p:nvPr/>
        </p:nvPicPr>
        <p:blipFill>
          <a:blip r:embed="rId2"/>
          <a:stretch/>
        </p:blipFill>
        <p:spPr>
          <a:xfrm>
            <a:off x="232200" y="2035080"/>
            <a:ext cx="3045960" cy="1054440"/>
          </a:xfrm>
          <a:prstGeom prst="rect">
            <a:avLst/>
          </a:prstGeom>
          <a:ln w="0">
            <a:noFill/>
          </a:ln>
        </p:spPr>
      </p:pic>
      <p:pic>
        <p:nvPicPr>
          <p:cNvPr id="1487" name="" descr=""/>
          <p:cNvPicPr/>
          <p:nvPr/>
        </p:nvPicPr>
        <p:blipFill>
          <a:blip r:embed="rId3"/>
          <a:stretch/>
        </p:blipFill>
        <p:spPr>
          <a:xfrm>
            <a:off x="563400" y="829800"/>
            <a:ext cx="707760" cy="1113480"/>
          </a:xfrm>
          <a:prstGeom prst="rect">
            <a:avLst/>
          </a:prstGeom>
          <a:ln w="0">
            <a:noFill/>
          </a:ln>
        </p:spPr>
      </p:pic>
      <p:pic>
        <p:nvPicPr>
          <p:cNvPr id="1488" name="" descr=""/>
          <p:cNvPicPr/>
          <p:nvPr/>
        </p:nvPicPr>
        <p:blipFill>
          <a:blip r:embed="rId4"/>
          <a:stretch/>
        </p:blipFill>
        <p:spPr>
          <a:xfrm>
            <a:off x="2729880" y="916200"/>
            <a:ext cx="534600" cy="980280"/>
          </a:xfrm>
          <a:prstGeom prst="rect">
            <a:avLst/>
          </a:prstGeom>
          <a:ln w="0">
            <a:noFill/>
          </a:ln>
        </p:spPr>
      </p:pic>
      <p:sp>
        <p:nvSpPr>
          <p:cNvPr id="1489" name="CustomShape 26"/>
          <p:cNvSpPr/>
          <p:nvPr/>
        </p:nvSpPr>
        <p:spPr>
          <a:xfrm>
            <a:off x="1409400" y="1542600"/>
            <a:ext cx="1129680" cy="399960"/>
          </a:xfrm>
          <a:custGeom>
            <a:avLst/>
            <a:gdLst/>
            <a:ahLst/>
            <a:rect l="l" t="t" r="r" b="b"/>
            <a:pathLst>
              <a:path w="3139" h="1112">
                <a:moveTo>
                  <a:pt x="0" y="277"/>
                </a:moveTo>
                <a:lnTo>
                  <a:pt x="2429" y="277"/>
                </a:lnTo>
                <a:lnTo>
                  <a:pt x="2429" y="0"/>
                </a:lnTo>
                <a:lnTo>
                  <a:pt x="3138" y="555"/>
                </a:lnTo>
                <a:lnTo>
                  <a:pt x="2429" y="1111"/>
                </a:lnTo>
                <a:lnTo>
                  <a:pt x="2429" y="832"/>
                </a:lnTo>
                <a:lnTo>
                  <a:pt x="0" y="832"/>
                </a:lnTo>
                <a:lnTo>
                  <a:pt x="0" y="27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0" name="CustomShape 27"/>
          <p:cNvSpPr/>
          <p:nvPr/>
        </p:nvSpPr>
        <p:spPr>
          <a:xfrm>
            <a:off x="1396440" y="1517400"/>
            <a:ext cx="1161720" cy="450000"/>
          </a:xfrm>
          <a:custGeom>
            <a:avLst/>
            <a:gdLst/>
            <a:ahLst/>
            <a:rect l="l" t="t" r="r" b="b"/>
            <a:pathLst>
              <a:path w="3228" h="1251">
                <a:moveTo>
                  <a:pt x="0" y="319"/>
                </a:moveTo>
                <a:lnTo>
                  <a:pt x="2465" y="319"/>
                </a:lnTo>
                <a:lnTo>
                  <a:pt x="2429" y="347"/>
                </a:lnTo>
                <a:lnTo>
                  <a:pt x="2429" y="0"/>
                </a:lnTo>
                <a:lnTo>
                  <a:pt x="3227" y="625"/>
                </a:lnTo>
                <a:lnTo>
                  <a:pt x="2429" y="1250"/>
                </a:lnTo>
                <a:lnTo>
                  <a:pt x="2429" y="903"/>
                </a:lnTo>
                <a:lnTo>
                  <a:pt x="2465" y="933"/>
                </a:lnTo>
                <a:lnTo>
                  <a:pt x="0" y="933"/>
                </a:lnTo>
                <a:lnTo>
                  <a:pt x="0" y="319"/>
                </a:lnTo>
                <a:moveTo>
                  <a:pt x="74" y="903"/>
                </a:moveTo>
                <a:lnTo>
                  <a:pt x="36" y="875"/>
                </a:lnTo>
                <a:lnTo>
                  <a:pt x="2503" y="875"/>
                </a:lnTo>
                <a:lnTo>
                  <a:pt x="2503" y="1181"/>
                </a:lnTo>
                <a:lnTo>
                  <a:pt x="2439" y="1160"/>
                </a:lnTo>
                <a:lnTo>
                  <a:pt x="3147" y="604"/>
                </a:lnTo>
                <a:lnTo>
                  <a:pt x="3147" y="646"/>
                </a:lnTo>
                <a:lnTo>
                  <a:pt x="2439" y="91"/>
                </a:lnTo>
                <a:lnTo>
                  <a:pt x="2503" y="70"/>
                </a:lnTo>
                <a:lnTo>
                  <a:pt x="2503" y="377"/>
                </a:lnTo>
                <a:lnTo>
                  <a:pt x="36" y="377"/>
                </a:lnTo>
                <a:lnTo>
                  <a:pt x="74" y="347"/>
                </a:lnTo>
                <a:lnTo>
                  <a:pt x="74" y="90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1" name="CustomShape 28"/>
          <p:cNvSpPr/>
          <p:nvPr/>
        </p:nvSpPr>
        <p:spPr>
          <a:xfrm>
            <a:off x="7729560" y="3876120"/>
            <a:ext cx="175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[28] Google Cloud TPU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2" name="CustomShape 29"/>
          <p:cNvSpPr/>
          <p:nvPr/>
        </p:nvSpPr>
        <p:spPr>
          <a:xfrm>
            <a:off x="1634040" y="848880"/>
            <a:ext cx="871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(land cover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3" name="CustomShape 30"/>
          <p:cNvSpPr/>
          <p:nvPr/>
        </p:nvSpPr>
        <p:spPr>
          <a:xfrm>
            <a:off x="1634040" y="1024560"/>
            <a:ext cx="79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detection,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4" name="CustomShape 31"/>
          <p:cNvSpPr/>
          <p:nvPr/>
        </p:nvSpPr>
        <p:spPr>
          <a:xfrm>
            <a:off x="1634040" y="1200600"/>
            <a:ext cx="895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cf. Practical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5" name="CustomShape 32"/>
          <p:cNvSpPr/>
          <p:nvPr/>
        </p:nvSpPr>
        <p:spPr>
          <a:xfrm>
            <a:off x="1634040" y="1376640"/>
            <a:ext cx="919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Lecture 6.1)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6" name="CustomShape 33"/>
          <p:cNvSpPr/>
          <p:nvPr/>
        </p:nvSpPr>
        <p:spPr>
          <a:xfrm>
            <a:off x="349200" y="3103560"/>
            <a:ext cx="2805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(convolutional neural network deep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497" name="" descr=""/>
          <p:cNvPicPr/>
          <p:nvPr/>
        </p:nvPicPr>
        <p:blipFill>
          <a:blip r:embed="rId5"/>
          <a:stretch/>
        </p:blipFill>
        <p:spPr>
          <a:xfrm>
            <a:off x="196920" y="3616920"/>
            <a:ext cx="1225800" cy="289800"/>
          </a:xfrm>
          <a:prstGeom prst="rect">
            <a:avLst/>
          </a:prstGeom>
          <a:ln w="0">
            <a:noFill/>
          </a:ln>
        </p:spPr>
      </p:pic>
      <p:pic>
        <p:nvPicPr>
          <p:cNvPr id="1498" name="" descr=""/>
          <p:cNvPicPr/>
          <p:nvPr/>
        </p:nvPicPr>
        <p:blipFill>
          <a:blip r:embed="rId6"/>
          <a:stretch/>
        </p:blipFill>
        <p:spPr>
          <a:xfrm>
            <a:off x="1406160" y="3475440"/>
            <a:ext cx="1946520" cy="514080"/>
          </a:xfrm>
          <a:prstGeom prst="rect">
            <a:avLst/>
          </a:prstGeom>
          <a:ln w="0">
            <a:noFill/>
          </a:ln>
        </p:spPr>
      </p:pic>
      <p:sp>
        <p:nvSpPr>
          <p:cNvPr id="1499" name="CustomShape 34"/>
          <p:cNvSpPr/>
          <p:nvPr/>
        </p:nvSpPr>
        <p:spPr>
          <a:xfrm>
            <a:off x="82080" y="3279600"/>
            <a:ext cx="3346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learning model using tensors, cf. Lecture 6)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500" name="" descr=""/>
          <p:cNvPicPr/>
          <p:nvPr/>
        </p:nvPicPr>
        <p:blipFill>
          <a:blip r:embed="rId7"/>
          <a:stretch/>
        </p:blipFill>
        <p:spPr>
          <a:xfrm>
            <a:off x="8412480" y="1891440"/>
            <a:ext cx="749160" cy="500040"/>
          </a:xfrm>
          <a:prstGeom prst="rect">
            <a:avLst/>
          </a:prstGeom>
          <a:ln w="0">
            <a:noFill/>
          </a:ln>
        </p:spPr>
      </p:pic>
      <p:sp>
        <p:nvSpPr>
          <p:cNvPr id="1501" name="CustomShape 35"/>
          <p:cNvSpPr/>
          <p:nvPr/>
        </p:nvSpPr>
        <p:spPr>
          <a:xfrm>
            <a:off x="3144240" y="3881520"/>
            <a:ext cx="2863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[29] Big Data Tips, What is a Tensor?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502" name="" descr=""/>
          <p:cNvPicPr/>
          <p:nvPr/>
        </p:nvPicPr>
        <p:blipFill>
          <a:blip r:embed="rId8"/>
          <a:stretch/>
        </p:blipFill>
        <p:spPr>
          <a:xfrm>
            <a:off x="7250400" y="2690640"/>
            <a:ext cx="2205000" cy="1076040"/>
          </a:xfrm>
          <a:prstGeom prst="rect">
            <a:avLst/>
          </a:prstGeom>
          <a:ln w="0">
            <a:noFill/>
          </a:ln>
        </p:spPr>
      </p:pic>
      <p:sp>
        <p:nvSpPr>
          <p:cNvPr id="1503" name="CustomShape 36"/>
          <p:cNvSpPr/>
          <p:nvPr/>
        </p:nvSpPr>
        <p:spPr>
          <a:xfrm>
            <a:off x="8136000" y="2491560"/>
            <a:ext cx="1219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[30] Tensorflow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04" name="CustomShape 37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43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6" name="CustomShape 2"/>
          <p:cNvSpPr/>
          <p:nvPr/>
        </p:nvSpPr>
        <p:spPr>
          <a:xfrm>
            <a:off x="473400" y="370800"/>
            <a:ext cx="8700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Cloud Example – Cloud Machine Learning Engine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07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08" name="CustomShape 4"/>
          <p:cNvSpPr/>
          <p:nvPr/>
        </p:nvSpPr>
        <p:spPr>
          <a:xfrm>
            <a:off x="957960" y="1032840"/>
            <a:ext cx="4858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Flexible Service for Machine Learning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09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0" name="CustomShape 6"/>
          <p:cNvSpPr/>
          <p:nvPr/>
        </p:nvSpPr>
        <p:spPr>
          <a:xfrm>
            <a:off x="1379160" y="1377360"/>
            <a:ext cx="4743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Training and prediction services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that can be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1" name="CustomShape 7"/>
          <p:cNvSpPr/>
          <p:nvPr/>
        </p:nvSpPr>
        <p:spPr>
          <a:xfrm>
            <a:off x="1379160" y="1629000"/>
            <a:ext cx="4703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integrated into a data-intensive application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2" name="CustomShape 8"/>
          <p:cNvSpPr/>
          <p:nvPr/>
        </p:nvSpPr>
        <p:spPr>
          <a:xfrm>
            <a:off x="596880" y="1910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13" name="CustomShape 9"/>
          <p:cNvSpPr/>
          <p:nvPr/>
        </p:nvSpPr>
        <p:spPr>
          <a:xfrm>
            <a:off x="957960" y="1947600"/>
            <a:ext cx="7148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Supports several machine &amp; deep learning frameworks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14" name="CustomShape 10"/>
          <p:cNvSpPr/>
          <p:nvPr/>
        </p:nvSpPr>
        <p:spPr>
          <a:xfrm>
            <a:off x="1078200" y="2261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5" name="CustomShape 11"/>
          <p:cNvSpPr/>
          <p:nvPr/>
        </p:nvSpPr>
        <p:spPr>
          <a:xfrm>
            <a:off x="1378800" y="2292480"/>
            <a:ext cx="383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TensorFlow, Keras, scikit-learn, etc.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6" name="CustomShape 12"/>
          <p:cNvSpPr/>
          <p:nvPr/>
        </p:nvSpPr>
        <p:spPr>
          <a:xfrm>
            <a:off x="1078200" y="2562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7" name="CustomShape 13"/>
          <p:cNvSpPr/>
          <p:nvPr/>
        </p:nvSpPr>
        <p:spPr>
          <a:xfrm>
            <a:off x="1378800" y="2594160"/>
            <a:ext cx="349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XGBoost provides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parallel tree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8" name="CustomShape 14"/>
          <p:cNvSpPr/>
          <p:nvPr/>
        </p:nvSpPr>
        <p:spPr>
          <a:xfrm>
            <a:off x="1379160" y="2845080"/>
            <a:ext cx="2884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boosting machine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9" name="CustomShape 15"/>
          <p:cNvSpPr/>
          <p:nvPr/>
        </p:nvSpPr>
        <p:spPr>
          <a:xfrm>
            <a:off x="1379160" y="3096720"/>
            <a:ext cx="3325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model framework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that is often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0" name="CustomShape 16"/>
          <p:cNvSpPr/>
          <p:nvPr/>
        </p:nvSpPr>
        <p:spPr>
          <a:xfrm>
            <a:off x="1379160" y="3348000"/>
            <a:ext cx="377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used &amp; supports parallel execution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1" name="CustomShape 17"/>
          <p:cNvSpPr/>
          <p:nvPr/>
        </p:nvSpPr>
        <p:spPr>
          <a:xfrm>
            <a:off x="1379160" y="3599280"/>
            <a:ext cx="2945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Hadoop, cf. Lecture 5)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2" name="CustomShape 18"/>
          <p:cNvSpPr/>
          <p:nvPr/>
        </p:nvSpPr>
        <p:spPr>
          <a:xfrm>
            <a:off x="2861640" y="4095720"/>
            <a:ext cx="6593760" cy="1157400"/>
          </a:xfrm>
          <a:custGeom>
            <a:avLst/>
            <a:gdLst/>
            <a:ahLst/>
            <a:rect l="l" t="t" r="r" b="b"/>
            <a:pathLst>
              <a:path w="18317" h="3216">
                <a:moveTo>
                  <a:pt x="0" y="0"/>
                </a:moveTo>
                <a:lnTo>
                  <a:pt x="0" y="3215"/>
                </a:lnTo>
                <a:lnTo>
                  <a:pt x="18316" y="3215"/>
                </a:lnTo>
                <a:lnTo>
                  <a:pt x="1831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3" name="CustomShape 19"/>
          <p:cNvSpPr/>
          <p:nvPr/>
        </p:nvSpPr>
        <p:spPr>
          <a:xfrm>
            <a:off x="2841480" y="4079880"/>
            <a:ext cx="6633720" cy="1189080"/>
          </a:xfrm>
          <a:custGeom>
            <a:avLst/>
            <a:gdLst/>
            <a:ahLst/>
            <a:rect l="l" t="t" r="r" b="b"/>
            <a:pathLst>
              <a:path w="18428" h="3304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18372" y="0"/>
                </a:lnTo>
                <a:cubicBezTo>
                  <a:pt x="18403" y="0"/>
                  <a:pt x="18427" y="21"/>
                  <a:pt x="18427" y="44"/>
                </a:cubicBezTo>
                <a:lnTo>
                  <a:pt x="18427" y="3259"/>
                </a:lnTo>
                <a:cubicBezTo>
                  <a:pt x="18427" y="3282"/>
                  <a:pt x="18403" y="3303"/>
                  <a:pt x="18372" y="3303"/>
                </a:cubicBezTo>
                <a:lnTo>
                  <a:pt x="56" y="3303"/>
                </a:lnTo>
                <a:cubicBezTo>
                  <a:pt x="25" y="3303"/>
                  <a:pt x="0" y="3282"/>
                  <a:pt x="0" y="3259"/>
                </a:cubicBezTo>
                <a:lnTo>
                  <a:pt x="0" y="44"/>
                </a:lnTo>
                <a:moveTo>
                  <a:pt x="112" y="3259"/>
                </a:moveTo>
                <a:lnTo>
                  <a:pt x="56" y="3216"/>
                </a:lnTo>
                <a:lnTo>
                  <a:pt x="18372" y="3216"/>
                </a:lnTo>
                <a:lnTo>
                  <a:pt x="18316" y="3259"/>
                </a:lnTo>
                <a:lnTo>
                  <a:pt x="18316" y="44"/>
                </a:lnTo>
                <a:lnTo>
                  <a:pt x="183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25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4" name="CustomShape 20"/>
          <p:cNvSpPr/>
          <p:nvPr/>
        </p:nvSpPr>
        <p:spPr>
          <a:xfrm>
            <a:off x="608400" y="537012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25" name="CustomShape 21"/>
          <p:cNvSpPr/>
          <p:nvPr/>
        </p:nvSpPr>
        <p:spPr>
          <a:xfrm>
            <a:off x="2957400" y="41403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26" name="CustomShape 22"/>
          <p:cNvSpPr/>
          <p:nvPr/>
        </p:nvSpPr>
        <p:spPr>
          <a:xfrm>
            <a:off x="3318120" y="4165200"/>
            <a:ext cx="5579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concept of the Google Cloud Machine Learning Engine is to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27" name="CustomShape 23"/>
          <p:cNvSpPr/>
          <p:nvPr/>
        </p:nvSpPr>
        <p:spPr>
          <a:xfrm>
            <a:off x="3318120" y="4366440"/>
            <a:ext cx="5633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enable developers to build large-scale machine learning models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28" name="CustomShape 24"/>
          <p:cNvSpPr/>
          <p:nvPr/>
        </p:nvSpPr>
        <p:spPr>
          <a:xfrm>
            <a:off x="3318120" y="4567320"/>
            <a:ext cx="5638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(e.g. regression, image classification, etc.) using cloud resources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29" name="CustomShape 25"/>
          <p:cNvSpPr/>
          <p:nvPr/>
        </p:nvSpPr>
        <p:spPr>
          <a:xfrm>
            <a:off x="2957400" y="47840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0" name="CustomShape 26"/>
          <p:cNvSpPr/>
          <p:nvPr/>
        </p:nvSpPr>
        <p:spPr>
          <a:xfrm>
            <a:off x="3318120" y="4808880"/>
            <a:ext cx="5856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Cloud Machine Learning Engine offers managed PAAS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31" name="CustomShape 27"/>
          <p:cNvSpPr/>
          <p:nvPr/>
        </p:nvSpPr>
        <p:spPr>
          <a:xfrm>
            <a:off x="3318120" y="5009760"/>
            <a:ext cx="5945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for training machine learning models and using them for prediction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532" name="" descr=""/>
          <p:cNvPicPr/>
          <p:nvPr/>
        </p:nvPicPr>
        <p:blipFill>
          <a:blip r:embed="rId1"/>
          <a:stretch/>
        </p:blipFill>
        <p:spPr>
          <a:xfrm>
            <a:off x="7037280" y="846720"/>
            <a:ext cx="1544040" cy="5040"/>
          </a:xfrm>
          <a:prstGeom prst="rect">
            <a:avLst/>
          </a:prstGeom>
          <a:ln w="0">
            <a:noFill/>
          </a:ln>
        </p:spPr>
      </p:pic>
      <p:pic>
        <p:nvPicPr>
          <p:cNvPr id="1533" name="" descr=""/>
          <p:cNvPicPr/>
          <p:nvPr/>
        </p:nvPicPr>
        <p:blipFill>
          <a:blip r:embed="rId2"/>
          <a:stretch/>
        </p:blipFill>
        <p:spPr>
          <a:xfrm>
            <a:off x="7022880" y="852480"/>
            <a:ext cx="1572840" cy="5040"/>
          </a:xfrm>
          <a:prstGeom prst="rect">
            <a:avLst/>
          </a:prstGeom>
          <a:ln w="0">
            <a:noFill/>
          </a:ln>
        </p:spPr>
      </p:pic>
      <p:pic>
        <p:nvPicPr>
          <p:cNvPr id="1534" name="" descr=""/>
          <p:cNvPicPr/>
          <p:nvPr/>
        </p:nvPicPr>
        <p:blipFill>
          <a:blip r:embed="rId3"/>
          <a:stretch/>
        </p:blipFill>
        <p:spPr>
          <a:xfrm>
            <a:off x="7015680" y="858240"/>
            <a:ext cx="1594440" cy="5040"/>
          </a:xfrm>
          <a:prstGeom prst="rect">
            <a:avLst/>
          </a:prstGeom>
          <a:ln w="0">
            <a:noFill/>
          </a:ln>
        </p:spPr>
      </p:pic>
      <p:pic>
        <p:nvPicPr>
          <p:cNvPr id="1535" name="" descr=""/>
          <p:cNvPicPr/>
          <p:nvPr/>
        </p:nvPicPr>
        <p:blipFill>
          <a:blip r:embed="rId4"/>
          <a:stretch/>
        </p:blipFill>
        <p:spPr>
          <a:xfrm>
            <a:off x="7008480" y="863640"/>
            <a:ext cx="1601640" cy="5040"/>
          </a:xfrm>
          <a:prstGeom prst="rect">
            <a:avLst/>
          </a:prstGeom>
          <a:ln w="0">
            <a:noFill/>
          </a:ln>
        </p:spPr>
      </p:pic>
      <p:pic>
        <p:nvPicPr>
          <p:cNvPr id="1536" name="" descr=""/>
          <p:cNvPicPr/>
          <p:nvPr/>
        </p:nvPicPr>
        <p:blipFill>
          <a:blip r:embed="rId5"/>
          <a:stretch/>
        </p:blipFill>
        <p:spPr>
          <a:xfrm>
            <a:off x="7001280" y="869400"/>
            <a:ext cx="1616040" cy="10800"/>
          </a:xfrm>
          <a:prstGeom prst="rect">
            <a:avLst/>
          </a:prstGeom>
          <a:ln w="0">
            <a:noFill/>
          </a:ln>
        </p:spPr>
      </p:pic>
      <p:pic>
        <p:nvPicPr>
          <p:cNvPr id="1537" name="" descr=""/>
          <p:cNvPicPr/>
          <p:nvPr/>
        </p:nvPicPr>
        <p:blipFill>
          <a:blip r:embed="rId6"/>
          <a:stretch/>
        </p:blipFill>
        <p:spPr>
          <a:xfrm>
            <a:off x="7001280" y="880560"/>
            <a:ext cx="1623240" cy="5040"/>
          </a:xfrm>
          <a:prstGeom prst="rect">
            <a:avLst/>
          </a:prstGeom>
          <a:ln w="0">
            <a:noFill/>
          </a:ln>
        </p:spPr>
      </p:pic>
      <p:pic>
        <p:nvPicPr>
          <p:cNvPr id="1538" name="" descr=""/>
          <p:cNvPicPr/>
          <p:nvPr/>
        </p:nvPicPr>
        <p:blipFill>
          <a:blip r:embed="rId7"/>
          <a:stretch/>
        </p:blipFill>
        <p:spPr>
          <a:xfrm>
            <a:off x="6994080" y="886320"/>
            <a:ext cx="1630440" cy="757440"/>
          </a:xfrm>
          <a:prstGeom prst="rect">
            <a:avLst/>
          </a:prstGeom>
          <a:ln w="0">
            <a:noFill/>
          </a:ln>
        </p:spPr>
      </p:pic>
      <p:pic>
        <p:nvPicPr>
          <p:cNvPr id="1539" name="" descr=""/>
          <p:cNvPicPr/>
          <p:nvPr/>
        </p:nvPicPr>
        <p:blipFill>
          <a:blip r:embed="rId8"/>
          <a:stretch/>
        </p:blipFill>
        <p:spPr>
          <a:xfrm>
            <a:off x="6806520" y="1644120"/>
            <a:ext cx="2027520" cy="5040"/>
          </a:xfrm>
          <a:prstGeom prst="rect">
            <a:avLst/>
          </a:prstGeom>
          <a:ln w="0">
            <a:noFill/>
          </a:ln>
        </p:spPr>
      </p:pic>
      <p:pic>
        <p:nvPicPr>
          <p:cNvPr id="1540" name="" descr=""/>
          <p:cNvPicPr/>
          <p:nvPr/>
        </p:nvPicPr>
        <p:blipFill>
          <a:blip r:embed="rId9"/>
          <a:stretch/>
        </p:blipFill>
        <p:spPr>
          <a:xfrm>
            <a:off x="6798960" y="1649880"/>
            <a:ext cx="2041920" cy="16200"/>
          </a:xfrm>
          <a:prstGeom prst="rect">
            <a:avLst/>
          </a:prstGeom>
          <a:ln w="0">
            <a:noFill/>
          </a:ln>
        </p:spPr>
      </p:pic>
      <p:pic>
        <p:nvPicPr>
          <p:cNvPr id="1541" name="" descr=""/>
          <p:cNvPicPr/>
          <p:nvPr/>
        </p:nvPicPr>
        <p:blipFill>
          <a:blip r:embed="rId10"/>
          <a:stretch/>
        </p:blipFill>
        <p:spPr>
          <a:xfrm>
            <a:off x="6806520" y="1666800"/>
            <a:ext cx="2034720" cy="5040"/>
          </a:xfrm>
          <a:prstGeom prst="rect">
            <a:avLst/>
          </a:prstGeom>
          <a:ln w="0">
            <a:noFill/>
          </a:ln>
        </p:spPr>
      </p:pic>
      <p:pic>
        <p:nvPicPr>
          <p:cNvPr id="1542" name="" descr=""/>
          <p:cNvPicPr/>
          <p:nvPr/>
        </p:nvPicPr>
        <p:blipFill>
          <a:blip r:embed="rId11"/>
          <a:stretch/>
        </p:blipFill>
        <p:spPr>
          <a:xfrm>
            <a:off x="6806520" y="1672560"/>
            <a:ext cx="2027520" cy="5040"/>
          </a:xfrm>
          <a:prstGeom prst="rect">
            <a:avLst/>
          </a:prstGeom>
          <a:ln w="0">
            <a:noFill/>
          </a:ln>
        </p:spPr>
      </p:pic>
      <p:pic>
        <p:nvPicPr>
          <p:cNvPr id="1543" name="" descr=""/>
          <p:cNvPicPr/>
          <p:nvPr/>
        </p:nvPicPr>
        <p:blipFill>
          <a:blip r:embed="rId12"/>
          <a:stretch/>
        </p:blipFill>
        <p:spPr>
          <a:xfrm>
            <a:off x="6813720" y="1677960"/>
            <a:ext cx="2013120" cy="5040"/>
          </a:xfrm>
          <a:prstGeom prst="rect">
            <a:avLst/>
          </a:prstGeom>
          <a:ln w="0">
            <a:noFill/>
          </a:ln>
        </p:spPr>
      </p:pic>
      <p:pic>
        <p:nvPicPr>
          <p:cNvPr id="1544" name="" descr=""/>
          <p:cNvPicPr/>
          <p:nvPr/>
        </p:nvPicPr>
        <p:blipFill>
          <a:blip r:embed="rId13"/>
          <a:stretch/>
        </p:blipFill>
        <p:spPr>
          <a:xfrm>
            <a:off x="6820920" y="1683720"/>
            <a:ext cx="1998720" cy="5040"/>
          </a:xfrm>
          <a:prstGeom prst="rect">
            <a:avLst/>
          </a:prstGeom>
          <a:ln w="0">
            <a:noFill/>
          </a:ln>
        </p:spPr>
      </p:pic>
      <p:pic>
        <p:nvPicPr>
          <p:cNvPr id="1545" name="" descr=""/>
          <p:cNvPicPr/>
          <p:nvPr/>
        </p:nvPicPr>
        <p:blipFill>
          <a:blip r:embed="rId14"/>
          <a:stretch/>
        </p:blipFill>
        <p:spPr>
          <a:xfrm>
            <a:off x="6828120" y="1689480"/>
            <a:ext cx="1977120" cy="10800"/>
          </a:xfrm>
          <a:prstGeom prst="rect">
            <a:avLst/>
          </a:prstGeom>
          <a:ln w="0">
            <a:noFill/>
          </a:ln>
        </p:spPr>
      </p:pic>
      <p:pic>
        <p:nvPicPr>
          <p:cNvPr id="1546" name="" descr=""/>
          <p:cNvPicPr/>
          <p:nvPr/>
        </p:nvPicPr>
        <p:blipFill>
          <a:blip r:embed="rId15"/>
          <a:stretch/>
        </p:blipFill>
        <p:spPr>
          <a:xfrm>
            <a:off x="6835320" y="1700640"/>
            <a:ext cx="1962720" cy="5040"/>
          </a:xfrm>
          <a:prstGeom prst="rect">
            <a:avLst/>
          </a:prstGeom>
          <a:ln w="0">
            <a:noFill/>
          </a:ln>
        </p:spPr>
      </p:pic>
      <p:pic>
        <p:nvPicPr>
          <p:cNvPr id="1547" name="" descr=""/>
          <p:cNvPicPr/>
          <p:nvPr/>
        </p:nvPicPr>
        <p:blipFill>
          <a:blip r:embed="rId16"/>
          <a:stretch/>
        </p:blipFill>
        <p:spPr>
          <a:xfrm>
            <a:off x="6849720" y="1706400"/>
            <a:ext cx="1940760" cy="5040"/>
          </a:xfrm>
          <a:prstGeom prst="rect">
            <a:avLst/>
          </a:prstGeom>
          <a:ln w="0">
            <a:noFill/>
          </a:ln>
        </p:spPr>
      </p:pic>
      <p:pic>
        <p:nvPicPr>
          <p:cNvPr id="1548" name="" descr=""/>
          <p:cNvPicPr/>
          <p:nvPr/>
        </p:nvPicPr>
        <p:blipFill>
          <a:blip r:embed="rId17"/>
          <a:stretch/>
        </p:blipFill>
        <p:spPr>
          <a:xfrm>
            <a:off x="6864120" y="1712160"/>
            <a:ext cx="1911960" cy="5040"/>
          </a:xfrm>
          <a:prstGeom prst="rect">
            <a:avLst/>
          </a:prstGeom>
          <a:ln w="0">
            <a:noFill/>
          </a:ln>
        </p:spPr>
      </p:pic>
      <p:pic>
        <p:nvPicPr>
          <p:cNvPr id="1549" name="" descr=""/>
          <p:cNvPicPr/>
          <p:nvPr/>
        </p:nvPicPr>
        <p:blipFill>
          <a:blip r:embed="rId18"/>
          <a:stretch/>
        </p:blipFill>
        <p:spPr>
          <a:xfrm>
            <a:off x="6878520" y="1717920"/>
            <a:ext cx="1875960" cy="5040"/>
          </a:xfrm>
          <a:prstGeom prst="rect">
            <a:avLst/>
          </a:prstGeom>
          <a:ln w="0">
            <a:noFill/>
          </a:ln>
        </p:spPr>
      </p:pic>
      <p:pic>
        <p:nvPicPr>
          <p:cNvPr id="1550" name="" descr=""/>
          <p:cNvPicPr/>
          <p:nvPr/>
        </p:nvPicPr>
        <p:blipFill>
          <a:blip r:embed="rId19"/>
          <a:stretch/>
        </p:blipFill>
        <p:spPr>
          <a:xfrm>
            <a:off x="430200" y="4064760"/>
            <a:ext cx="2266560" cy="1145160"/>
          </a:xfrm>
          <a:prstGeom prst="rect">
            <a:avLst/>
          </a:prstGeom>
          <a:ln w="0">
            <a:noFill/>
          </a:ln>
        </p:spPr>
      </p:pic>
      <p:sp>
        <p:nvSpPr>
          <p:cNvPr id="1551" name="CustomShape 28"/>
          <p:cNvSpPr/>
          <p:nvPr/>
        </p:nvSpPr>
        <p:spPr>
          <a:xfrm>
            <a:off x="6008040" y="3884760"/>
            <a:ext cx="3404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[31] Google Cloud Machine Learning Engine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552" name="" descr=""/>
          <p:cNvPicPr/>
          <p:nvPr/>
        </p:nvPicPr>
        <p:blipFill>
          <a:blip r:embed="rId20"/>
          <a:stretch/>
        </p:blipFill>
        <p:spPr>
          <a:xfrm>
            <a:off x="5331240" y="2504160"/>
            <a:ext cx="4240440" cy="1256760"/>
          </a:xfrm>
          <a:prstGeom prst="rect">
            <a:avLst/>
          </a:prstGeom>
          <a:ln w="0">
            <a:noFill/>
          </a:ln>
        </p:spPr>
      </p:pic>
      <p:sp>
        <p:nvSpPr>
          <p:cNvPr id="1553" name="CustomShape 29"/>
          <p:cNvSpPr/>
          <p:nvPr/>
        </p:nvSpPr>
        <p:spPr>
          <a:xfrm>
            <a:off x="6275160" y="2286720"/>
            <a:ext cx="1854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[32] XGBoost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54" name="CustomShape 30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44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6" name="CustomShape 2"/>
          <p:cNvSpPr/>
          <p:nvPr/>
        </p:nvSpPr>
        <p:spPr>
          <a:xfrm>
            <a:off x="321840" y="370440"/>
            <a:ext cx="9008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Microsoft Azure Example – Artificial Intelligence Overview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57" name="CustomShape 3"/>
          <p:cNvSpPr/>
          <p:nvPr/>
        </p:nvSpPr>
        <p:spPr>
          <a:xfrm>
            <a:off x="284760" y="4748400"/>
            <a:ext cx="9170640" cy="504720"/>
          </a:xfrm>
          <a:custGeom>
            <a:avLst/>
            <a:gdLst/>
            <a:ahLst/>
            <a:rect l="l" t="t" r="r" b="b"/>
            <a:pathLst>
              <a:path w="25475" h="1403">
                <a:moveTo>
                  <a:pt x="0" y="0"/>
                </a:moveTo>
                <a:lnTo>
                  <a:pt x="0" y="1402"/>
                </a:lnTo>
                <a:lnTo>
                  <a:pt x="25474" y="1402"/>
                </a:lnTo>
                <a:lnTo>
                  <a:pt x="254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8" name="CustomShape 4"/>
          <p:cNvSpPr/>
          <p:nvPr/>
        </p:nvSpPr>
        <p:spPr>
          <a:xfrm>
            <a:off x="264960" y="4732920"/>
            <a:ext cx="9210240" cy="536040"/>
          </a:xfrm>
          <a:custGeom>
            <a:avLst/>
            <a:gdLst/>
            <a:ahLst/>
            <a:rect l="l" t="t" r="r" b="b"/>
            <a:pathLst>
              <a:path w="25585" h="1490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5529" y="0"/>
                </a:lnTo>
                <a:cubicBezTo>
                  <a:pt x="25560" y="0"/>
                  <a:pt x="25584" y="20"/>
                  <a:pt x="25584" y="44"/>
                </a:cubicBezTo>
                <a:lnTo>
                  <a:pt x="25584" y="1446"/>
                </a:lnTo>
                <a:cubicBezTo>
                  <a:pt x="25584" y="1469"/>
                  <a:pt x="25560" y="1489"/>
                  <a:pt x="25529" y="1489"/>
                </a:cubicBezTo>
                <a:lnTo>
                  <a:pt x="55" y="1489"/>
                </a:lnTo>
                <a:cubicBezTo>
                  <a:pt x="24" y="1489"/>
                  <a:pt x="0" y="1469"/>
                  <a:pt x="0" y="1446"/>
                </a:cubicBezTo>
                <a:lnTo>
                  <a:pt x="0" y="44"/>
                </a:lnTo>
                <a:moveTo>
                  <a:pt x="111" y="1446"/>
                </a:moveTo>
                <a:lnTo>
                  <a:pt x="55" y="1403"/>
                </a:lnTo>
                <a:lnTo>
                  <a:pt x="25529" y="1403"/>
                </a:lnTo>
                <a:lnTo>
                  <a:pt x="25473" y="1446"/>
                </a:lnTo>
                <a:lnTo>
                  <a:pt x="25473" y="44"/>
                </a:lnTo>
                <a:lnTo>
                  <a:pt x="25529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44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9" name="CustomShape 5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60" name="CustomShape 6"/>
          <p:cNvSpPr/>
          <p:nvPr/>
        </p:nvSpPr>
        <p:spPr>
          <a:xfrm>
            <a:off x="380520" y="4792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61" name="CustomShape 7"/>
          <p:cNvSpPr/>
          <p:nvPr/>
        </p:nvSpPr>
        <p:spPr>
          <a:xfrm>
            <a:off x="741240" y="4817880"/>
            <a:ext cx="8376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concept of the Microsoft Azure Cloud services for machine &amp; deep learning include several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62" name="CustomShape 8"/>
          <p:cNvSpPr/>
          <p:nvPr/>
        </p:nvSpPr>
        <p:spPr>
          <a:xfrm>
            <a:off x="741240" y="5018760"/>
            <a:ext cx="855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PAAS-driven tools, frameworks, &amp; infrastructure for Artificial Intelligence (AI) coding &amp; modeling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563" name="" descr=""/>
          <p:cNvPicPr/>
          <p:nvPr/>
        </p:nvPicPr>
        <p:blipFill>
          <a:blip r:embed="rId1"/>
          <a:stretch/>
        </p:blipFill>
        <p:spPr>
          <a:xfrm>
            <a:off x="360360" y="888840"/>
            <a:ext cx="9018000" cy="1193400"/>
          </a:xfrm>
          <a:prstGeom prst="rect">
            <a:avLst/>
          </a:prstGeom>
          <a:ln w="0">
            <a:noFill/>
          </a:ln>
        </p:spPr>
      </p:pic>
      <p:pic>
        <p:nvPicPr>
          <p:cNvPr id="1564" name="" descr=""/>
          <p:cNvPicPr/>
          <p:nvPr/>
        </p:nvPicPr>
        <p:blipFill>
          <a:blip r:embed="rId2"/>
          <a:stretch/>
        </p:blipFill>
        <p:spPr>
          <a:xfrm>
            <a:off x="360360" y="2082960"/>
            <a:ext cx="9018000" cy="595800"/>
          </a:xfrm>
          <a:prstGeom prst="rect">
            <a:avLst/>
          </a:prstGeom>
          <a:ln w="0">
            <a:noFill/>
          </a:ln>
        </p:spPr>
      </p:pic>
      <p:pic>
        <p:nvPicPr>
          <p:cNvPr id="1565" name="" descr=""/>
          <p:cNvPicPr/>
          <p:nvPr/>
        </p:nvPicPr>
        <p:blipFill>
          <a:blip r:embed="rId3"/>
          <a:stretch/>
        </p:blipFill>
        <p:spPr>
          <a:xfrm>
            <a:off x="360360" y="2927160"/>
            <a:ext cx="9028080" cy="1407960"/>
          </a:xfrm>
          <a:prstGeom prst="rect">
            <a:avLst/>
          </a:prstGeom>
          <a:ln w="0">
            <a:noFill/>
          </a:ln>
        </p:spPr>
      </p:pic>
      <p:sp>
        <p:nvSpPr>
          <p:cNvPr id="1566" name="CustomShape 9"/>
          <p:cNvSpPr/>
          <p:nvPr/>
        </p:nvSpPr>
        <p:spPr>
          <a:xfrm>
            <a:off x="6167880" y="4516560"/>
            <a:ext cx="323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[32] Microsoft Azure Artificial Intelligence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67" name="CustomShape 1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45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9" name="CustomShape 2"/>
          <p:cNvSpPr/>
          <p:nvPr/>
        </p:nvSpPr>
        <p:spPr>
          <a:xfrm>
            <a:off x="925200" y="370440"/>
            <a:ext cx="7818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Cloud Example – Machine Learning Overview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70" name="CustomShape 3"/>
          <p:cNvSpPr/>
          <p:nvPr/>
        </p:nvSpPr>
        <p:spPr>
          <a:xfrm>
            <a:off x="284760" y="4748400"/>
            <a:ext cx="9170640" cy="504720"/>
          </a:xfrm>
          <a:custGeom>
            <a:avLst/>
            <a:gdLst/>
            <a:ahLst/>
            <a:rect l="l" t="t" r="r" b="b"/>
            <a:pathLst>
              <a:path w="25475" h="1403">
                <a:moveTo>
                  <a:pt x="0" y="0"/>
                </a:moveTo>
                <a:lnTo>
                  <a:pt x="0" y="1402"/>
                </a:lnTo>
                <a:lnTo>
                  <a:pt x="25474" y="1402"/>
                </a:lnTo>
                <a:lnTo>
                  <a:pt x="254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1" name="CustomShape 4"/>
          <p:cNvSpPr/>
          <p:nvPr/>
        </p:nvSpPr>
        <p:spPr>
          <a:xfrm>
            <a:off x="264960" y="4732920"/>
            <a:ext cx="9210240" cy="536040"/>
          </a:xfrm>
          <a:custGeom>
            <a:avLst/>
            <a:gdLst/>
            <a:ahLst/>
            <a:rect l="l" t="t" r="r" b="b"/>
            <a:pathLst>
              <a:path w="25585" h="1490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5529" y="0"/>
                </a:lnTo>
                <a:cubicBezTo>
                  <a:pt x="25560" y="0"/>
                  <a:pt x="25584" y="20"/>
                  <a:pt x="25584" y="44"/>
                </a:cubicBezTo>
                <a:lnTo>
                  <a:pt x="25584" y="1446"/>
                </a:lnTo>
                <a:cubicBezTo>
                  <a:pt x="25584" y="1469"/>
                  <a:pt x="25560" y="1489"/>
                  <a:pt x="25529" y="1489"/>
                </a:cubicBezTo>
                <a:lnTo>
                  <a:pt x="55" y="1489"/>
                </a:lnTo>
                <a:cubicBezTo>
                  <a:pt x="24" y="1489"/>
                  <a:pt x="0" y="1469"/>
                  <a:pt x="0" y="1446"/>
                </a:cubicBezTo>
                <a:lnTo>
                  <a:pt x="0" y="44"/>
                </a:lnTo>
                <a:moveTo>
                  <a:pt x="111" y="1446"/>
                </a:moveTo>
                <a:lnTo>
                  <a:pt x="55" y="1403"/>
                </a:lnTo>
                <a:lnTo>
                  <a:pt x="25529" y="1403"/>
                </a:lnTo>
                <a:lnTo>
                  <a:pt x="25473" y="1446"/>
                </a:lnTo>
                <a:lnTo>
                  <a:pt x="25473" y="44"/>
                </a:lnTo>
                <a:lnTo>
                  <a:pt x="25529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44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2" name="CustomShape 5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73" name="CustomShape 6"/>
          <p:cNvSpPr/>
          <p:nvPr/>
        </p:nvSpPr>
        <p:spPr>
          <a:xfrm>
            <a:off x="380520" y="4792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74" name="CustomShape 7"/>
          <p:cNvSpPr/>
          <p:nvPr/>
        </p:nvSpPr>
        <p:spPr>
          <a:xfrm>
            <a:off x="741240" y="4817880"/>
            <a:ext cx="8511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concept of AWS Cloud PAAS services include APIs for several Vision services, Conversational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575" name="" descr=""/>
          <p:cNvPicPr/>
          <p:nvPr/>
        </p:nvPicPr>
        <p:blipFill>
          <a:blip r:embed="rId1"/>
          <a:stretch/>
        </p:blipFill>
        <p:spPr>
          <a:xfrm>
            <a:off x="133560" y="929520"/>
            <a:ext cx="9462240" cy="1912320"/>
          </a:xfrm>
          <a:prstGeom prst="rect">
            <a:avLst/>
          </a:prstGeom>
          <a:ln w="0">
            <a:noFill/>
          </a:ln>
        </p:spPr>
      </p:pic>
      <p:pic>
        <p:nvPicPr>
          <p:cNvPr id="1576" name="" descr=""/>
          <p:cNvPicPr/>
          <p:nvPr/>
        </p:nvPicPr>
        <p:blipFill>
          <a:blip r:embed="rId2"/>
          <a:stretch/>
        </p:blipFill>
        <p:spPr>
          <a:xfrm>
            <a:off x="133560" y="2842560"/>
            <a:ext cx="9462240" cy="955080"/>
          </a:xfrm>
          <a:prstGeom prst="rect">
            <a:avLst/>
          </a:prstGeom>
          <a:ln w="0">
            <a:noFill/>
          </a:ln>
        </p:spPr>
      </p:pic>
      <p:pic>
        <p:nvPicPr>
          <p:cNvPr id="1577" name="" descr=""/>
          <p:cNvPicPr/>
          <p:nvPr/>
        </p:nvPicPr>
        <p:blipFill>
          <a:blip r:embed="rId3"/>
          <a:stretch/>
        </p:blipFill>
        <p:spPr>
          <a:xfrm rot="5400000">
            <a:off x="671040" y="3519000"/>
            <a:ext cx="745920" cy="1558440"/>
          </a:xfrm>
          <a:prstGeom prst="rect">
            <a:avLst/>
          </a:prstGeom>
          <a:ln w="0">
            <a:noFill/>
          </a:ln>
        </p:spPr>
      </p:pic>
      <p:pic>
        <p:nvPicPr>
          <p:cNvPr id="1578" name="" descr=""/>
          <p:cNvPicPr/>
          <p:nvPr/>
        </p:nvPicPr>
        <p:blipFill>
          <a:blip r:embed="rId4"/>
          <a:stretch/>
        </p:blipFill>
        <p:spPr>
          <a:xfrm>
            <a:off x="1207440" y="4641840"/>
            <a:ext cx="56880" cy="6840"/>
          </a:xfrm>
          <a:prstGeom prst="rect">
            <a:avLst/>
          </a:prstGeom>
          <a:ln w="0">
            <a:noFill/>
          </a:ln>
        </p:spPr>
      </p:pic>
      <p:sp>
        <p:nvSpPr>
          <p:cNvPr id="1579" name="CustomShape 8"/>
          <p:cNvSpPr/>
          <p:nvPr/>
        </p:nvSpPr>
        <p:spPr>
          <a:xfrm>
            <a:off x="741240" y="5018760"/>
            <a:ext cx="7691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chatbots, and various Language Services that include translations &amp; speach recognition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80" name="CustomShape 9"/>
          <p:cNvSpPr/>
          <p:nvPr/>
        </p:nvSpPr>
        <p:spPr>
          <a:xfrm>
            <a:off x="6765480" y="4516560"/>
            <a:ext cx="2648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[33] AWS Cloud Machine Learning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81" name="CustomShape 1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46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83" name="" descr=""/>
          <p:cNvPicPr/>
          <p:nvPr/>
        </p:nvPicPr>
        <p:blipFill>
          <a:blip r:embed="rId1"/>
          <a:stretch/>
        </p:blipFill>
        <p:spPr>
          <a:xfrm>
            <a:off x="882720" y="1706400"/>
            <a:ext cx="7864560" cy="2257920"/>
          </a:xfrm>
          <a:prstGeom prst="rect">
            <a:avLst/>
          </a:prstGeom>
          <a:ln w="0">
            <a:noFill/>
          </a:ln>
        </p:spPr>
      </p:pic>
      <p:sp>
        <p:nvSpPr>
          <p:cNvPr id="1584" name="CustomShape 2"/>
          <p:cNvSpPr/>
          <p:nvPr/>
        </p:nvSpPr>
        <p:spPr>
          <a:xfrm>
            <a:off x="1821600" y="370440"/>
            <a:ext cx="6057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Other PAAS Providers &amp; Disadvantages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85" name="CustomShape 3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586" name="" descr=""/>
          <p:cNvPicPr/>
          <p:nvPr/>
        </p:nvPicPr>
        <p:blipFill>
          <a:blip r:embed="rId2"/>
          <a:stretch/>
        </p:blipFill>
        <p:spPr>
          <a:xfrm>
            <a:off x="436680" y="3831840"/>
            <a:ext cx="1363320" cy="996480"/>
          </a:xfrm>
          <a:prstGeom prst="rect">
            <a:avLst/>
          </a:prstGeom>
          <a:ln w="0">
            <a:noFill/>
          </a:ln>
        </p:spPr>
      </p:pic>
      <p:pic>
        <p:nvPicPr>
          <p:cNvPr id="1587" name="" descr=""/>
          <p:cNvPicPr/>
          <p:nvPr/>
        </p:nvPicPr>
        <p:blipFill>
          <a:blip r:embed="rId3"/>
          <a:stretch/>
        </p:blipFill>
        <p:spPr>
          <a:xfrm>
            <a:off x="2127240" y="3971880"/>
            <a:ext cx="1339560" cy="822600"/>
          </a:xfrm>
          <a:prstGeom prst="rect">
            <a:avLst/>
          </a:prstGeom>
          <a:ln w="0">
            <a:noFill/>
          </a:ln>
        </p:spPr>
      </p:pic>
      <p:pic>
        <p:nvPicPr>
          <p:cNvPr id="1588" name="" descr=""/>
          <p:cNvPicPr/>
          <p:nvPr/>
        </p:nvPicPr>
        <p:blipFill>
          <a:blip r:embed="rId4"/>
          <a:stretch/>
        </p:blipFill>
        <p:spPr>
          <a:xfrm rot="5400000">
            <a:off x="4316760" y="3546000"/>
            <a:ext cx="681120" cy="1649880"/>
          </a:xfrm>
          <a:prstGeom prst="rect">
            <a:avLst/>
          </a:prstGeom>
          <a:ln w="0">
            <a:noFill/>
          </a:ln>
        </p:spPr>
      </p:pic>
      <p:pic>
        <p:nvPicPr>
          <p:cNvPr id="1589" name="" descr=""/>
          <p:cNvPicPr/>
          <p:nvPr/>
        </p:nvPicPr>
        <p:blipFill>
          <a:blip r:embed="rId5"/>
          <a:stretch/>
        </p:blipFill>
        <p:spPr>
          <a:xfrm rot="5400000">
            <a:off x="6150240" y="3616200"/>
            <a:ext cx="744120" cy="1567080"/>
          </a:xfrm>
          <a:prstGeom prst="rect">
            <a:avLst/>
          </a:prstGeom>
          <a:ln w="0">
            <a:noFill/>
          </a:ln>
        </p:spPr>
      </p:pic>
      <p:pic>
        <p:nvPicPr>
          <p:cNvPr id="1590" name="" descr=""/>
          <p:cNvPicPr/>
          <p:nvPr/>
        </p:nvPicPr>
        <p:blipFill>
          <a:blip r:embed="rId6"/>
          <a:stretch/>
        </p:blipFill>
        <p:spPr>
          <a:xfrm>
            <a:off x="7824960" y="4050720"/>
            <a:ext cx="922320" cy="777960"/>
          </a:xfrm>
          <a:prstGeom prst="rect">
            <a:avLst/>
          </a:prstGeom>
          <a:ln w="0">
            <a:noFill/>
          </a:ln>
        </p:spPr>
      </p:pic>
      <p:sp>
        <p:nvSpPr>
          <p:cNvPr id="1591" name="CustomShape 4"/>
          <p:cNvSpPr/>
          <p:nvPr/>
        </p:nvSpPr>
        <p:spPr>
          <a:xfrm>
            <a:off x="208440" y="1094040"/>
            <a:ext cx="9246960" cy="514080"/>
          </a:xfrm>
          <a:custGeom>
            <a:avLst/>
            <a:gdLst/>
            <a:ahLst/>
            <a:rect l="l" t="t" r="r" b="b"/>
            <a:pathLst>
              <a:path w="25687" h="1429">
                <a:moveTo>
                  <a:pt x="0" y="0"/>
                </a:moveTo>
                <a:lnTo>
                  <a:pt x="0" y="1428"/>
                </a:lnTo>
                <a:lnTo>
                  <a:pt x="25686" y="1428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2" name="CustomShape 5"/>
          <p:cNvSpPr/>
          <p:nvPr/>
        </p:nvSpPr>
        <p:spPr>
          <a:xfrm>
            <a:off x="188640" y="1078560"/>
            <a:ext cx="9286920" cy="545400"/>
          </a:xfrm>
          <a:custGeom>
            <a:avLst/>
            <a:gdLst/>
            <a:ahLst/>
            <a:rect l="l" t="t" r="r" b="b"/>
            <a:pathLst>
              <a:path w="25798" h="1516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20"/>
                  <a:pt x="25797" y="44"/>
                </a:cubicBezTo>
                <a:lnTo>
                  <a:pt x="25797" y="1471"/>
                </a:lnTo>
                <a:cubicBezTo>
                  <a:pt x="25797" y="1494"/>
                  <a:pt x="25773" y="1515"/>
                  <a:pt x="25741" y="1515"/>
                </a:cubicBezTo>
                <a:lnTo>
                  <a:pt x="56" y="1515"/>
                </a:lnTo>
                <a:cubicBezTo>
                  <a:pt x="25" y="1515"/>
                  <a:pt x="0" y="1494"/>
                  <a:pt x="0" y="1471"/>
                </a:cubicBezTo>
                <a:lnTo>
                  <a:pt x="0" y="44"/>
                </a:lnTo>
                <a:moveTo>
                  <a:pt x="112" y="1471"/>
                </a:moveTo>
                <a:lnTo>
                  <a:pt x="56" y="1428"/>
                </a:lnTo>
                <a:lnTo>
                  <a:pt x="25741" y="1428"/>
                </a:lnTo>
                <a:lnTo>
                  <a:pt x="25686" y="1471"/>
                </a:lnTo>
                <a:lnTo>
                  <a:pt x="25686" y="44"/>
                </a:lnTo>
                <a:lnTo>
                  <a:pt x="25741" y="88"/>
                </a:lnTo>
                <a:lnTo>
                  <a:pt x="56" y="88"/>
                </a:lnTo>
                <a:lnTo>
                  <a:pt x="112" y="44"/>
                </a:lnTo>
                <a:lnTo>
                  <a:pt x="112" y="147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3" name="CustomShape 6"/>
          <p:cNvSpPr/>
          <p:nvPr/>
        </p:nvSpPr>
        <p:spPr>
          <a:xfrm>
            <a:off x="3321000" y="4941000"/>
            <a:ext cx="31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94" name="CustomShape 7"/>
          <p:cNvSpPr/>
          <p:nvPr/>
        </p:nvSpPr>
        <p:spPr>
          <a:xfrm>
            <a:off x="305280" y="11379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95" name="CustomShape 8"/>
          <p:cNvSpPr/>
          <p:nvPr/>
        </p:nvSpPr>
        <p:spPr>
          <a:xfrm>
            <a:off x="666000" y="1162800"/>
            <a:ext cx="8681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PAAS disadvantages are that application developers are being locked in to a certain platform (aka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96" name="CustomShape 9"/>
          <p:cNvSpPr/>
          <p:nvPr/>
        </p:nvSpPr>
        <p:spPr>
          <a:xfrm>
            <a:off x="666000" y="1363680"/>
            <a:ext cx="8421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vendor lock‘) and that they may not be able to use known tools (e.g. ORACLE DB) with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97" name="CustomShape 1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47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9" name="CustomShape 2"/>
          <p:cNvSpPr/>
          <p:nvPr/>
        </p:nvSpPr>
        <p:spPr>
          <a:xfrm>
            <a:off x="582840" y="370440"/>
            <a:ext cx="8522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PAAS Provider: Manjrasoft Aneka – Standards Example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600" name="" descr=""/>
          <p:cNvPicPr/>
          <p:nvPr/>
        </p:nvPicPr>
        <p:blipFill>
          <a:blip r:embed="rId1"/>
          <a:stretch/>
        </p:blipFill>
        <p:spPr>
          <a:xfrm>
            <a:off x="2181240" y="948600"/>
            <a:ext cx="5148360" cy="3980160"/>
          </a:xfrm>
          <a:prstGeom prst="rect">
            <a:avLst/>
          </a:prstGeom>
          <a:ln w="0">
            <a:noFill/>
          </a:ln>
        </p:spPr>
      </p:pic>
      <p:pic>
        <p:nvPicPr>
          <p:cNvPr id="1601" name="" descr=""/>
          <p:cNvPicPr/>
          <p:nvPr/>
        </p:nvPicPr>
        <p:blipFill>
          <a:blip r:embed="rId2"/>
          <a:stretch/>
        </p:blipFill>
        <p:spPr>
          <a:xfrm>
            <a:off x="436680" y="1049040"/>
            <a:ext cx="1363320" cy="1149480"/>
          </a:xfrm>
          <a:prstGeom prst="rect">
            <a:avLst/>
          </a:prstGeom>
          <a:ln w="0">
            <a:noFill/>
          </a:ln>
        </p:spPr>
      </p:pic>
      <p:sp>
        <p:nvSpPr>
          <p:cNvPr id="1602" name="CustomShape 3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03" name="CustomShape 4"/>
          <p:cNvSpPr/>
          <p:nvPr/>
        </p:nvSpPr>
        <p:spPr>
          <a:xfrm>
            <a:off x="506520" y="2379240"/>
            <a:ext cx="1221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[17] Manjrasoft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04" name="CustomShape 5"/>
          <p:cNvSpPr/>
          <p:nvPr/>
        </p:nvSpPr>
        <p:spPr>
          <a:xfrm>
            <a:off x="726840" y="2554920"/>
            <a:ext cx="792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05" name="CustomShape 6"/>
          <p:cNvSpPr/>
          <p:nvPr/>
        </p:nvSpPr>
        <p:spPr>
          <a:xfrm>
            <a:off x="404640" y="2820240"/>
            <a:ext cx="1474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(neutral key player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06" name="CustomShape 7"/>
          <p:cNvSpPr/>
          <p:nvPr/>
        </p:nvSpPr>
        <p:spPr>
          <a:xfrm>
            <a:off x="547200" y="2995920"/>
            <a:ext cx="1182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from Australia)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07" name="CustomShape 8"/>
          <p:cNvSpPr/>
          <p:nvPr/>
        </p:nvSpPr>
        <p:spPr>
          <a:xfrm>
            <a:off x="336240" y="3863160"/>
            <a:ext cx="1671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(Standard ECMA-334: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08" name="CustomShape 9"/>
          <p:cNvSpPr/>
          <p:nvPr/>
        </p:nvSpPr>
        <p:spPr>
          <a:xfrm>
            <a:off x="617040" y="4039200"/>
            <a:ext cx="1104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is C# language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09" name="CustomShape 10"/>
          <p:cNvSpPr/>
          <p:nvPr/>
        </p:nvSpPr>
        <p:spPr>
          <a:xfrm>
            <a:off x="647640" y="4215240"/>
            <a:ext cx="1041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specification)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10" name="CustomShape 11"/>
          <p:cNvSpPr/>
          <p:nvPr/>
        </p:nvSpPr>
        <p:spPr>
          <a:xfrm>
            <a:off x="7610760" y="3804120"/>
            <a:ext cx="1643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(ECMA International: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11" name="CustomShape 12"/>
          <p:cNvSpPr/>
          <p:nvPr/>
        </p:nvSpPr>
        <p:spPr>
          <a:xfrm>
            <a:off x="7588080" y="3980160"/>
            <a:ext cx="1687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European Association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12" name="CustomShape 13"/>
          <p:cNvSpPr/>
          <p:nvPr/>
        </p:nvSpPr>
        <p:spPr>
          <a:xfrm>
            <a:off x="7772760" y="4156200"/>
            <a:ext cx="1325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for standardizing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13" name="CustomShape 14"/>
          <p:cNvSpPr/>
          <p:nvPr/>
        </p:nvSpPr>
        <p:spPr>
          <a:xfrm>
            <a:off x="7795080" y="4331880"/>
            <a:ext cx="1269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information and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14" name="CustomShape 15"/>
          <p:cNvSpPr/>
          <p:nvPr/>
        </p:nvSpPr>
        <p:spPr>
          <a:xfrm>
            <a:off x="7819920" y="4507920"/>
            <a:ext cx="1257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communication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15" name="CustomShape 16"/>
          <p:cNvSpPr/>
          <p:nvPr/>
        </p:nvSpPr>
        <p:spPr>
          <a:xfrm>
            <a:off x="208440" y="4926960"/>
            <a:ext cx="9246960" cy="297000"/>
          </a:xfrm>
          <a:custGeom>
            <a:avLst/>
            <a:gdLst/>
            <a:ahLst/>
            <a:rect l="l" t="t" r="r" b="b"/>
            <a:pathLst>
              <a:path w="25687" h="826">
                <a:moveTo>
                  <a:pt x="0" y="0"/>
                </a:moveTo>
                <a:lnTo>
                  <a:pt x="0" y="825"/>
                </a:lnTo>
                <a:lnTo>
                  <a:pt x="25686" y="825"/>
                </a:lnTo>
                <a:lnTo>
                  <a:pt x="2568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6" name="CustomShape 17"/>
          <p:cNvSpPr/>
          <p:nvPr/>
        </p:nvSpPr>
        <p:spPr>
          <a:xfrm>
            <a:off x="188640" y="4911480"/>
            <a:ext cx="9286920" cy="328320"/>
          </a:xfrm>
          <a:custGeom>
            <a:avLst/>
            <a:gdLst/>
            <a:ahLst/>
            <a:rect l="l" t="t" r="r" b="b"/>
            <a:pathLst>
              <a:path w="25798" h="913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741" y="0"/>
                </a:lnTo>
                <a:cubicBezTo>
                  <a:pt x="25773" y="0"/>
                  <a:pt x="25797" y="19"/>
                  <a:pt x="25797" y="44"/>
                </a:cubicBezTo>
                <a:lnTo>
                  <a:pt x="25797" y="868"/>
                </a:lnTo>
                <a:cubicBezTo>
                  <a:pt x="25797" y="893"/>
                  <a:pt x="25773" y="912"/>
                  <a:pt x="25741" y="912"/>
                </a:cubicBezTo>
                <a:lnTo>
                  <a:pt x="56" y="912"/>
                </a:lnTo>
                <a:cubicBezTo>
                  <a:pt x="25" y="912"/>
                  <a:pt x="0" y="893"/>
                  <a:pt x="0" y="868"/>
                </a:cubicBezTo>
                <a:lnTo>
                  <a:pt x="0" y="44"/>
                </a:lnTo>
                <a:moveTo>
                  <a:pt x="112" y="868"/>
                </a:moveTo>
                <a:lnTo>
                  <a:pt x="56" y="825"/>
                </a:lnTo>
                <a:lnTo>
                  <a:pt x="25741" y="825"/>
                </a:lnTo>
                <a:lnTo>
                  <a:pt x="25686" y="868"/>
                </a:lnTo>
                <a:lnTo>
                  <a:pt x="25686" y="44"/>
                </a:lnTo>
                <a:lnTo>
                  <a:pt x="25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6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7" name="CustomShape 18"/>
          <p:cNvSpPr/>
          <p:nvPr/>
        </p:nvSpPr>
        <p:spPr>
          <a:xfrm>
            <a:off x="8088840" y="4684320"/>
            <a:ext cx="685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systems)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18" name="CustomShape 19"/>
          <p:cNvSpPr/>
          <p:nvPr/>
        </p:nvSpPr>
        <p:spPr>
          <a:xfrm>
            <a:off x="305280" y="4970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19" name="CustomShape 20"/>
          <p:cNvSpPr/>
          <p:nvPr/>
        </p:nvSpPr>
        <p:spPr>
          <a:xfrm>
            <a:off x="666000" y="4995720"/>
            <a:ext cx="8517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 of standard programming languages and interface standards avoids or reduces vendor-locks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20" name="CustomShape 2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48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22" name="" descr=""/>
          <p:cNvPicPr/>
          <p:nvPr/>
        </p:nvPicPr>
        <p:blipFill>
          <a:blip r:embed="rId1"/>
          <a:stretch/>
        </p:blipFill>
        <p:spPr>
          <a:xfrm>
            <a:off x="739800" y="816480"/>
            <a:ext cx="8145360" cy="3804120"/>
          </a:xfrm>
          <a:prstGeom prst="rect">
            <a:avLst/>
          </a:prstGeom>
          <a:ln w="0">
            <a:noFill/>
          </a:ln>
        </p:spPr>
      </p:pic>
      <p:pic>
        <p:nvPicPr>
          <p:cNvPr id="1623" name="" descr=""/>
          <p:cNvPicPr/>
          <p:nvPr/>
        </p:nvPicPr>
        <p:blipFill>
          <a:blip r:embed="rId2"/>
          <a:stretch/>
        </p:blipFill>
        <p:spPr>
          <a:xfrm>
            <a:off x="739800" y="816480"/>
            <a:ext cx="8145360" cy="3804120"/>
          </a:xfrm>
          <a:prstGeom prst="rect">
            <a:avLst/>
          </a:prstGeom>
          <a:ln w="0">
            <a:noFill/>
          </a:ln>
        </p:spPr>
      </p:pic>
      <p:sp>
        <p:nvSpPr>
          <p:cNvPr id="1624" name="CustomShape 2"/>
          <p:cNvSpPr/>
          <p:nvPr/>
        </p:nvSpPr>
        <p:spPr>
          <a:xfrm>
            <a:off x="1608120" y="370440"/>
            <a:ext cx="6451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From Zero to ML on Google Cloud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25" name="CustomShape 3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26" name="CustomShape 4"/>
          <p:cNvSpPr/>
          <p:nvPr/>
        </p:nvSpPr>
        <p:spPr>
          <a:xfrm>
            <a:off x="1705680" y="4809600"/>
            <a:ext cx="5854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[18] YouTube, ‘</a:t>
            </a: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From Zero to ML on Google Cloud Platform (Cloud Next '18)</a:t>
            </a: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’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27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49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9" name="CustomShape 2"/>
          <p:cNvSpPr/>
          <p:nvPr/>
        </p:nvSpPr>
        <p:spPr>
          <a:xfrm>
            <a:off x="323712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30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1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2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3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4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5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6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7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8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9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0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1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2" name="CustomShape 15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43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50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5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46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47" name="CustomShape 4"/>
          <p:cNvSpPr/>
          <p:nvPr/>
        </p:nvSpPr>
        <p:spPr>
          <a:xfrm>
            <a:off x="957960" y="1012680"/>
            <a:ext cx="6141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[1]  K. Hwang, G. C. Fox, J. J. Dongarra, ‘Distributed and Cloud Computing’, Book,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48" name="CustomShape 5"/>
          <p:cNvSpPr/>
          <p:nvPr/>
        </p:nvSpPr>
        <p:spPr>
          <a:xfrm>
            <a:off x="1551600" y="1315440"/>
            <a:ext cx="5715360" cy="9720"/>
          </a:xfrm>
          <a:custGeom>
            <a:avLst/>
            <a:gdLst/>
            <a:ahLst/>
            <a:rect l="l" t="t" r="r" b="b"/>
            <a:pathLst>
              <a:path w="15877" h="28">
                <a:moveTo>
                  <a:pt x="0" y="27"/>
                </a:moveTo>
                <a:lnTo>
                  <a:pt x="0" y="0"/>
                </a:lnTo>
                <a:lnTo>
                  <a:pt x="15876" y="0"/>
                </a:lnTo>
                <a:lnTo>
                  <a:pt x="1587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9" name="CustomShape 6"/>
          <p:cNvSpPr/>
          <p:nvPr/>
        </p:nvSpPr>
        <p:spPr>
          <a:xfrm>
            <a:off x="957960" y="1188720"/>
            <a:ext cx="633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http://store.elsevier.com/product.jsp?locale=en_EU&amp;isbn=9780128002049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0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1" name="CustomShape 8"/>
          <p:cNvSpPr/>
          <p:nvPr/>
        </p:nvSpPr>
        <p:spPr>
          <a:xfrm>
            <a:off x="957960" y="1400040"/>
            <a:ext cx="3405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[2] Key-based Authentication in SSH, Online: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2" name="CustomShape 9"/>
          <p:cNvSpPr/>
          <p:nvPr/>
        </p:nvSpPr>
        <p:spPr>
          <a:xfrm>
            <a:off x="957600" y="1702440"/>
            <a:ext cx="8580240" cy="9720"/>
          </a:xfrm>
          <a:custGeom>
            <a:avLst/>
            <a:gdLst/>
            <a:ahLst/>
            <a:rect l="l" t="t" r="r" b="b"/>
            <a:pathLst>
              <a:path w="23835" h="28">
                <a:moveTo>
                  <a:pt x="0" y="27"/>
                </a:moveTo>
                <a:lnTo>
                  <a:pt x="0" y="0"/>
                </a:lnTo>
                <a:lnTo>
                  <a:pt x="23834" y="0"/>
                </a:lnTo>
                <a:lnTo>
                  <a:pt x="2383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3" name="CustomShape 10"/>
          <p:cNvSpPr/>
          <p:nvPr/>
        </p:nvSpPr>
        <p:spPr>
          <a:xfrm>
            <a:off x="957960" y="1576080"/>
            <a:ext cx="861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http://www.oracle.com/webfolder/technetwork/tutorials/obe/cloud/dbaas/obe_dbaas_connecting_to_an_insta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4" name="CustomShape 11"/>
          <p:cNvSpPr/>
          <p:nvPr/>
        </p:nvSpPr>
        <p:spPr>
          <a:xfrm>
            <a:off x="957600" y="1878480"/>
            <a:ext cx="3703320" cy="9720"/>
          </a:xfrm>
          <a:custGeom>
            <a:avLst/>
            <a:gdLst/>
            <a:ahLst/>
            <a:rect l="l" t="t" r="r" b="b"/>
            <a:pathLst>
              <a:path w="10288" h="28">
                <a:moveTo>
                  <a:pt x="0" y="27"/>
                </a:moveTo>
                <a:lnTo>
                  <a:pt x="0" y="0"/>
                </a:lnTo>
                <a:lnTo>
                  <a:pt x="10287" y="0"/>
                </a:lnTo>
                <a:lnTo>
                  <a:pt x="1028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5" name="CustomShape 12"/>
          <p:cNvSpPr/>
          <p:nvPr/>
        </p:nvSpPr>
        <p:spPr>
          <a:xfrm>
            <a:off x="957960" y="1751760"/>
            <a:ext cx="3707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nce/images/key%20based%20authentication.jpg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6" name="CustomShape 13"/>
          <p:cNvSpPr/>
          <p:nvPr/>
        </p:nvSpPr>
        <p:spPr>
          <a:xfrm>
            <a:off x="596880" y="194112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7" name="CustomShape 14"/>
          <p:cNvSpPr/>
          <p:nvPr/>
        </p:nvSpPr>
        <p:spPr>
          <a:xfrm>
            <a:off x="957960" y="1963080"/>
            <a:ext cx="4214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[3] Accenture, Hadoop Deployment Comparison Study,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8" name="CustomShape 15"/>
          <p:cNvSpPr/>
          <p:nvPr/>
        </p:nvSpPr>
        <p:spPr>
          <a:xfrm>
            <a:off x="957960" y="2138760"/>
            <a:ext cx="590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9" name="CustomShape 16"/>
          <p:cNvSpPr/>
          <p:nvPr/>
        </p:nvSpPr>
        <p:spPr>
          <a:xfrm>
            <a:off x="1551600" y="2263680"/>
            <a:ext cx="7418160" cy="8640"/>
          </a:xfrm>
          <a:custGeom>
            <a:avLst/>
            <a:gdLst/>
            <a:ahLst/>
            <a:rect l="l" t="t" r="r" b="b"/>
            <a:pathLst>
              <a:path w="20607" h="25">
                <a:moveTo>
                  <a:pt x="0" y="24"/>
                </a:moveTo>
                <a:lnTo>
                  <a:pt x="0" y="0"/>
                </a:lnTo>
                <a:lnTo>
                  <a:pt x="20606" y="0"/>
                </a:lnTo>
                <a:lnTo>
                  <a:pt x="20606" y="24"/>
                </a:lnTo>
                <a:lnTo>
                  <a:pt x="0" y="24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0" name="CustomShape 17"/>
          <p:cNvSpPr/>
          <p:nvPr/>
        </p:nvSpPr>
        <p:spPr>
          <a:xfrm>
            <a:off x="1551600" y="2154600"/>
            <a:ext cx="748152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ff"/>
                </a:solidFill>
                <a:latin typeface="Calibri"/>
              </a:rPr>
              <a:t>http://www.accenture.com/SiteCollectionDocuments/PDF/Accenture-Hadoop-Deployment-Comparison-Study.pdf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661" name="CustomShape 18"/>
          <p:cNvSpPr/>
          <p:nvPr/>
        </p:nvSpPr>
        <p:spPr>
          <a:xfrm>
            <a:off x="596880" y="23284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62" name="CustomShape 19"/>
          <p:cNvSpPr/>
          <p:nvPr/>
        </p:nvSpPr>
        <p:spPr>
          <a:xfrm>
            <a:off x="957960" y="2350080"/>
            <a:ext cx="2595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[4] Wikipedia, ‚Cloud Computing‘,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63" name="CustomShape 20"/>
          <p:cNvSpPr/>
          <p:nvPr/>
        </p:nvSpPr>
        <p:spPr>
          <a:xfrm>
            <a:off x="1551600" y="2652840"/>
            <a:ext cx="3560400" cy="9360"/>
          </a:xfrm>
          <a:custGeom>
            <a:avLst/>
            <a:gdLst/>
            <a:ahLst/>
            <a:rect l="l" t="t" r="r" b="b"/>
            <a:pathLst>
              <a:path w="9891" h="27">
                <a:moveTo>
                  <a:pt x="0" y="26"/>
                </a:moveTo>
                <a:lnTo>
                  <a:pt x="0" y="0"/>
                </a:lnTo>
                <a:lnTo>
                  <a:pt x="9890" y="0"/>
                </a:lnTo>
                <a:lnTo>
                  <a:pt x="9890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4" name="CustomShape 21"/>
          <p:cNvSpPr/>
          <p:nvPr/>
        </p:nvSpPr>
        <p:spPr>
          <a:xfrm>
            <a:off x="957960" y="2526120"/>
            <a:ext cx="4148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http://de.wikipedia.org/wiki/Cloud-Computing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65" name="CustomShape 22"/>
          <p:cNvSpPr/>
          <p:nvPr/>
        </p:nvSpPr>
        <p:spPr>
          <a:xfrm>
            <a:off x="596880" y="27154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66" name="CustomShape 23"/>
          <p:cNvSpPr/>
          <p:nvPr/>
        </p:nvSpPr>
        <p:spPr>
          <a:xfrm>
            <a:off x="957960" y="2737080"/>
            <a:ext cx="2592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[5] Google App Engine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67" name="CustomShape 24"/>
          <p:cNvSpPr/>
          <p:nvPr/>
        </p:nvSpPr>
        <p:spPr>
          <a:xfrm>
            <a:off x="1551600" y="3039840"/>
            <a:ext cx="2870640" cy="9360"/>
          </a:xfrm>
          <a:custGeom>
            <a:avLst/>
            <a:gdLst/>
            <a:ahLst/>
            <a:rect l="l" t="t" r="r" b="b"/>
            <a:pathLst>
              <a:path w="7975" h="27">
                <a:moveTo>
                  <a:pt x="0" y="26"/>
                </a:moveTo>
                <a:lnTo>
                  <a:pt x="0" y="0"/>
                </a:lnTo>
                <a:lnTo>
                  <a:pt x="7974" y="0"/>
                </a:lnTo>
                <a:lnTo>
                  <a:pt x="7974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8" name="CustomShape 25"/>
          <p:cNvSpPr/>
          <p:nvPr/>
        </p:nvSpPr>
        <p:spPr>
          <a:xfrm>
            <a:off x="957960" y="2913120"/>
            <a:ext cx="3468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https://cloud.google.com/appengine/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69" name="CustomShape 26"/>
          <p:cNvSpPr/>
          <p:nvPr/>
        </p:nvSpPr>
        <p:spPr>
          <a:xfrm>
            <a:off x="596880" y="31024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70" name="CustomShape 27"/>
          <p:cNvSpPr/>
          <p:nvPr/>
        </p:nvSpPr>
        <p:spPr>
          <a:xfrm>
            <a:off x="957960" y="3124440"/>
            <a:ext cx="3707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[6] Google Cloud Platform Case Study, ‘Philipps‘,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71" name="CustomShape 28"/>
          <p:cNvSpPr/>
          <p:nvPr/>
        </p:nvSpPr>
        <p:spPr>
          <a:xfrm>
            <a:off x="1551600" y="3426840"/>
            <a:ext cx="3424320" cy="9720"/>
          </a:xfrm>
          <a:custGeom>
            <a:avLst/>
            <a:gdLst/>
            <a:ahLst/>
            <a:rect l="l" t="t" r="r" b="b"/>
            <a:pathLst>
              <a:path w="9513" h="28">
                <a:moveTo>
                  <a:pt x="0" y="27"/>
                </a:moveTo>
                <a:lnTo>
                  <a:pt x="0" y="0"/>
                </a:lnTo>
                <a:lnTo>
                  <a:pt x="9512" y="0"/>
                </a:lnTo>
                <a:lnTo>
                  <a:pt x="951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2" name="CustomShape 29"/>
          <p:cNvSpPr/>
          <p:nvPr/>
        </p:nvSpPr>
        <p:spPr>
          <a:xfrm>
            <a:off x="957960" y="3300480"/>
            <a:ext cx="4033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https://cloud.google.com/customers/philips/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73" name="CustomShape 30"/>
          <p:cNvSpPr/>
          <p:nvPr/>
        </p:nvSpPr>
        <p:spPr>
          <a:xfrm>
            <a:off x="596880" y="34898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74" name="CustomShape 31"/>
          <p:cNvSpPr/>
          <p:nvPr/>
        </p:nvSpPr>
        <p:spPr>
          <a:xfrm>
            <a:off x="957960" y="3511440"/>
            <a:ext cx="2156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[7] Google Cloud Datastore,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75" name="CustomShape 32"/>
          <p:cNvSpPr/>
          <p:nvPr/>
        </p:nvSpPr>
        <p:spPr>
          <a:xfrm>
            <a:off x="1551240" y="3813840"/>
            <a:ext cx="2724840" cy="9720"/>
          </a:xfrm>
          <a:custGeom>
            <a:avLst/>
            <a:gdLst/>
            <a:ahLst/>
            <a:rect l="l" t="t" r="r" b="b"/>
            <a:pathLst>
              <a:path w="7570" h="28">
                <a:moveTo>
                  <a:pt x="0" y="27"/>
                </a:moveTo>
                <a:lnTo>
                  <a:pt x="0" y="0"/>
                </a:lnTo>
                <a:lnTo>
                  <a:pt x="7569" y="0"/>
                </a:lnTo>
                <a:lnTo>
                  <a:pt x="756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6" name="CustomShape 33"/>
          <p:cNvSpPr/>
          <p:nvPr/>
        </p:nvSpPr>
        <p:spPr>
          <a:xfrm>
            <a:off x="957960" y="3687480"/>
            <a:ext cx="3332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https://cloud.google.com/datastore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77" name="CustomShape 34"/>
          <p:cNvSpPr/>
          <p:nvPr/>
        </p:nvSpPr>
        <p:spPr>
          <a:xfrm>
            <a:off x="596880" y="38764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78" name="CustomShape 35"/>
          <p:cNvSpPr/>
          <p:nvPr/>
        </p:nvSpPr>
        <p:spPr>
          <a:xfrm>
            <a:off x="957960" y="3898440"/>
            <a:ext cx="3309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[8] Google App Engine Java SDK Download,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79" name="CustomShape 36"/>
          <p:cNvSpPr/>
          <p:nvPr/>
        </p:nvSpPr>
        <p:spPr>
          <a:xfrm>
            <a:off x="1551600" y="4201200"/>
            <a:ext cx="4427640" cy="9720"/>
          </a:xfrm>
          <a:custGeom>
            <a:avLst/>
            <a:gdLst/>
            <a:ahLst/>
            <a:rect l="l" t="t" r="r" b="b"/>
            <a:pathLst>
              <a:path w="12300" h="28">
                <a:moveTo>
                  <a:pt x="0" y="27"/>
                </a:moveTo>
                <a:lnTo>
                  <a:pt x="0" y="0"/>
                </a:lnTo>
                <a:lnTo>
                  <a:pt x="12299" y="0"/>
                </a:lnTo>
                <a:lnTo>
                  <a:pt x="1229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0" name="CustomShape 37"/>
          <p:cNvSpPr/>
          <p:nvPr/>
        </p:nvSpPr>
        <p:spPr>
          <a:xfrm>
            <a:off x="957960" y="4074480"/>
            <a:ext cx="5032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https://cloud.google.com/appengine/docs/java/download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81" name="CustomShape 38"/>
          <p:cNvSpPr/>
          <p:nvPr/>
        </p:nvSpPr>
        <p:spPr>
          <a:xfrm>
            <a:off x="596880" y="42638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82" name="CustomShape 39"/>
          <p:cNvSpPr/>
          <p:nvPr/>
        </p:nvSpPr>
        <p:spPr>
          <a:xfrm>
            <a:off x="957960" y="4285800"/>
            <a:ext cx="4089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[9] YouTube video, ‘Getting Started with App Engine‘,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83" name="CustomShape 40"/>
          <p:cNvSpPr/>
          <p:nvPr/>
        </p:nvSpPr>
        <p:spPr>
          <a:xfrm>
            <a:off x="1551600" y="4588200"/>
            <a:ext cx="3831480" cy="9720"/>
          </a:xfrm>
          <a:custGeom>
            <a:avLst/>
            <a:gdLst/>
            <a:ahLst/>
            <a:rect l="l" t="t" r="r" b="b"/>
            <a:pathLst>
              <a:path w="10644" h="28">
                <a:moveTo>
                  <a:pt x="0" y="27"/>
                </a:moveTo>
                <a:lnTo>
                  <a:pt x="0" y="0"/>
                </a:lnTo>
                <a:lnTo>
                  <a:pt x="10643" y="0"/>
                </a:lnTo>
                <a:lnTo>
                  <a:pt x="1064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4" name="CustomShape 41"/>
          <p:cNvSpPr/>
          <p:nvPr/>
        </p:nvSpPr>
        <p:spPr>
          <a:xfrm>
            <a:off x="957960" y="4461480"/>
            <a:ext cx="4451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https://www.youtube.com/watch?v=-7ml51INtEM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85" name="CustomShape 42"/>
          <p:cNvSpPr/>
          <p:nvPr/>
        </p:nvSpPr>
        <p:spPr>
          <a:xfrm>
            <a:off x="596880" y="46508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86" name="CustomShape 43"/>
          <p:cNvSpPr/>
          <p:nvPr/>
        </p:nvSpPr>
        <p:spPr>
          <a:xfrm>
            <a:off x="957960" y="4672800"/>
            <a:ext cx="2403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[10] Google Play Quiz Run App,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87" name="CustomShape 44"/>
          <p:cNvSpPr/>
          <p:nvPr/>
        </p:nvSpPr>
        <p:spPr>
          <a:xfrm>
            <a:off x="1551600" y="4975560"/>
            <a:ext cx="5940720" cy="9720"/>
          </a:xfrm>
          <a:custGeom>
            <a:avLst/>
            <a:gdLst/>
            <a:ahLst/>
            <a:rect l="l" t="t" r="r" b="b"/>
            <a:pathLst>
              <a:path w="16503" h="28">
                <a:moveTo>
                  <a:pt x="0" y="27"/>
                </a:moveTo>
                <a:lnTo>
                  <a:pt x="0" y="0"/>
                </a:lnTo>
                <a:lnTo>
                  <a:pt x="16502" y="0"/>
                </a:lnTo>
                <a:lnTo>
                  <a:pt x="1650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8" name="CustomShape 45"/>
          <p:cNvSpPr/>
          <p:nvPr/>
        </p:nvSpPr>
        <p:spPr>
          <a:xfrm>
            <a:off x="957960" y="4848480"/>
            <a:ext cx="6597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https://play.google.com/store/apps/details?id=air.com.voodoo.quizrun&amp;hl=en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89" name="CustomShape 46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90" name="CustomShape 4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51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2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93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4" name="CustomShape 4"/>
          <p:cNvSpPr/>
          <p:nvPr/>
        </p:nvSpPr>
        <p:spPr>
          <a:xfrm>
            <a:off x="957960" y="1012680"/>
            <a:ext cx="3809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[11] Google Cloud Platform Case Study‚ ‘Voodoo‘,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5" name="CustomShape 5"/>
          <p:cNvSpPr/>
          <p:nvPr/>
        </p:nvSpPr>
        <p:spPr>
          <a:xfrm>
            <a:off x="1551600" y="1315440"/>
            <a:ext cx="3501720" cy="9720"/>
          </a:xfrm>
          <a:custGeom>
            <a:avLst/>
            <a:gdLst/>
            <a:ahLst/>
            <a:rect l="l" t="t" r="r" b="b"/>
            <a:pathLst>
              <a:path w="9728" h="28">
                <a:moveTo>
                  <a:pt x="0" y="27"/>
                </a:moveTo>
                <a:lnTo>
                  <a:pt x="0" y="0"/>
                </a:lnTo>
                <a:lnTo>
                  <a:pt x="9727" y="0"/>
                </a:lnTo>
                <a:lnTo>
                  <a:pt x="972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6" name="CustomShape 6"/>
          <p:cNvSpPr/>
          <p:nvPr/>
        </p:nvSpPr>
        <p:spPr>
          <a:xfrm>
            <a:off x="957960" y="1188720"/>
            <a:ext cx="411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https://cloud.google.com/customers/voodoo/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7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8" name="CustomShape 8"/>
          <p:cNvSpPr/>
          <p:nvPr/>
        </p:nvSpPr>
        <p:spPr>
          <a:xfrm>
            <a:off x="957960" y="1400040"/>
            <a:ext cx="1762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[12] Google Big Query,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9" name="CustomShape 9"/>
          <p:cNvSpPr/>
          <p:nvPr/>
        </p:nvSpPr>
        <p:spPr>
          <a:xfrm>
            <a:off x="1551600" y="1702440"/>
            <a:ext cx="2741400" cy="9720"/>
          </a:xfrm>
          <a:custGeom>
            <a:avLst/>
            <a:gdLst/>
            <a:ahLst/>
            <a:rect l="l" t="t" r="r" b="b"/>
            <a:pathLst>
              <a:path w="7616" h="28">
                <a:moveTo>
                  <a:pt x="0" y="27"/>
                </a:moveTo>
                <a:lnTo>
                  <a:pt x="0" y="0"/>
                </a:lnTo>
                <a:lnTo>
                  <a:pt x="7615" y="0"/>
                </a:lnTo>
                <a:lnTo>
                  <a:pt x="761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0" name="CustomShape 10"/>
          <p:cNvSpPr/>
          <p:nvPr/>
        </p:nvSpPr>
        <p:spPr>
          <a:xfrm>
            <a:off x="957960" y="1576080"/>
            <a:ext cx="3338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https://cloud.google.com/bigquery/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01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02" name="CustomShape 12"/>
          <p:cNvSpPr/>
          <p:nvPr/>
        </p:nvSpPr>
        <p:spPr>
          <a:xfrm>
            <a:off x="957960" y="1787040"/>
            <a:ext cx="3099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[13] Google App Engine, ‘GAE AppStats‘,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03" name="CustomShape 13"/>
          <p:cNvSpPr/>
          <p:nvPr/>
        </p:nvSpPr>
        <p:spPr>
          <a:xfrm>
            <a:off x="1551600" y="2089800"/>
            <a:ext cx="4757040" cy="9720"/>
          </a:xfrm>
          <a:custGeom>
            <a:avLst/>
            <a:gdLst/>
            <a:ahLst/>
            <a:rect l="l" t="t" r="r" b="b"/>
            <a:pathLst>
              <a:path w="13215" h="28">
                <a:moveTo>
                  <a:pt x="0" y="27"/>
                </a:moveTo>
                <a:lnTo>
                  <a:pt x="0" y="0"/>
                </a:lnTo>
                <a:lnTo>
                  <a:pt x="13214" y="0"/>
                </a:lnTo>
                <a:lnTo>
                  <a:pt x="1321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4" name="CustomShape 14"/>
          <p:cNvSpPr/>
          <p:nvPr/>
        </p:nvSpPr>
        <p:spPr>
          <a:xfrm>
            <a:off x="957960" y="1963080"/>
            <a:ext cx="5370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https://cloud.google.com/appengine/docs/java/tools/appstats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05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06" name="CustomShape 16"/>
          <p:cNvSpPr/>
          <p:nvPr/>
        </p:nvSpPr>
        <p:spPr>
          <a:xfrm>
            <a:off x="957960" y="2174400"/>
            <a:ext cx="224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[14] Google Play Angry Birds,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07" name="CustomShape 17"/>
          <p:cNvSpPr/>
          <p:nvPr/>
        </p:nvSpPr>
        <p:spPr>
          <a:xfrm>
            <a:off x="1551600" y="2476800"/>
            <a:ext cx="5761080" cy="9720"/>
          </a:xfrm>
          <a:custGeom>
            <a:avLst/>
            <a:gdLst/>
            <a:ahLst/>
            <a:rect l="l" t="t" r="r" b="b"/>
            <a:pathLst>
              <a:path w="16004" h="28">
                <a:moveTo>
                  <a:pt x="0" y="27"/>
                </a:moveTo>
                <a:lnTo>
                  <a:pt x="0" y="0"/>
                </a:lnTo>
                <a:lnTo>
                  <a:pt x="16003" y="0"/>
                </a:lnTo>
                <a:lnTo>
                  <a:pt x="1600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8" name="CustomShape 18"/>
          <p:cNvSpPr/>
          <p:nvPr/>
        </p:nvSpPr>
        <p:spPr>
          <a:xfrm>
            <a:off x="957960" y="2350080"/>
            <a:ext cx="6393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https://play.google.com/store/apps/details?id=com.rovio.angrybirds&amp;hl=en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09" name="CustomShape 19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10" name="CustomShape 20"/>
          <p:cNvSpPr/>
          <p:nvPr/>
        </p:nvSpPr>
        <p:spPr>
          <a:xfrm>
            <a:off x="957960" y="2561400"/>
            <a:ext cx="3638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[15] Google Cloud Platform Case Study‚ ‘Rovio‘,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11" name="CustomShape 21"/>
          <p:cNvSpPr/>
          <p:nvPr/>
        </p:nvSpPr>
        <p:spPr>
          <a:xfrm>
            <a:off x="1551600" y="2863800"/>
            <a:ext cx="3240360" cy="9720"/>
          </a:xfrm>
          <a:custGeom>
            <a:avLst/>
            <a:gdLst/>
            <a:ahLst/>
            <a:rect l="l" t="t" r="r" b="b"/>
            <a:pathLst>
              <a:path w="9002" h="28">
                <a:moveTo>
                  <a:pt x="0" y="27"/>
                </a:moveTo>
                <a:lnTo>
                  <a:pt x="0" y="0"/>
                </a:lnTo>
                <a:lnTo>
                  <a:pt x="9001" y="0"/>
                </a:lnTo>
                <a:lnTo>
                  <a:pt x="9001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2" name="CustomShape 22"/>
          <p:cNvSpPr/>
          <p:nvPr/>
        </p:nvSpPr>
        <p:spPr>
          <a:xfrm>
            <a:off x="957960" y="2737080"/>
            <a:ext cx="3856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https://cloud.google.com/customers/rovio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13" name="CustomShape 23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14" name="CustomShape 24"/>
          <p:cNvSpPr/>
          <p:nvPr/>
        </p:nvSpPr>
        <p:spPr>
          <a:xfrm>
            <a:off x="957960" y="2948400"/>
            <a:ext cx="3259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[16] Google App Engine, ‘GAE Memcache‘,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15" name="CustomShape 25"/>
          <p:cNvSpPr/>
          <p:nvPr/>
        </p:nvSpPr>
        <p:spPr>
          <a:xfrm>
            <a:off x="1551600" y="3251160"/>
            <a:ext cx="4808160" cy="9360"/>
          </a:xfrm>
          <a:custGeom>
            <a:avLst/>
            <a:gdLst/>
            <a:ahLst/>
            <a:rect l="l" t="t" r="r" b="b"/>
            <a:pathLst>
              <a:path w="13357" h="27">
                <a:moveTo>
                  <a:pt x="0" y="26"/>
                </a:moveTo>
                <a:lnTo>
                  <a:pt x="0" y="0"/>
                </a:lnTo>
                <a:lnTo>
                  <a:pt x="13356" y="0"/>
                </a:lnTo>
                <a:lnTo>
                  <a:pt x="13356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6" name="CustomShape 26"/>
          <p:cNvSpPr/>
          <p:nvPr/>
        </p:nvSpPr>
        <p:spPr>
          <a:xfrm>
            <a:off x="957960" y="3124440"/>
            <a:ext cx="5404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https://cloud.google.com/appengine/docs/python/memcache/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17" name="CustomShape 27"/>
          <p:cNvSpPr/>
          <p:nvPr/>
        </p:nvSpPr>
        <p:spPr>
          <a:xfrm>
            <a:off x="596880" y="3313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18" name="CustomShape 28"/>
          <p:cNvSpPr/>
          <p:nvPr/>
        </p:nvSpPr>
        <p:spPr>
          <a:xfrm>
            <a:off x="957960" y="3335400"/>
            <a:ext cx="2082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[17] Manjrasoft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19" name="CustomShape 29"/>
          <p:cNvSpPr/>
          <p:nvPr/>
        </p:nvSpPr>
        <p:spPr>
          <a:xfrm>
            <a:off x="1551600" y="3638160"/>
            <a:ext cx="4085640" cy="9360"/>
          </a:xfrm>
          <a:custGeom>
            <a:avLst/>
            <a:gdLst/>
            <a:ahLst/>
            <a:rect l="l" t="t" r="r" b="b"/>
            <a:pathLst>
              <a:path w="11350" h="27">
                <a:moveTo>
                  <a:pt x="0" y="26"/>
                </a:moveTo>
                <a:lnTo>
                  <a:pt x="0" y="0"/>
                </a:lnTo>
                <a:lnTo>
                  <a:pt x="11349" y="0"/>
                </a:lnTo>
                <a:lnTo>
                  <a:pt x="11349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0" name="CustomShape 30"/>
          <p:cNvSpPr/>
          <p:nvPr/>
        </p:nvSpPr>
        <p:spPr>
          <a:xfrm>
            <a:off x="957960" y="3511440"/>
            <a:ext cx="470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http://www.manjrasoft.com/aneka_architecture.html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21" name="CustomShape 31"/>
          <p:cNvSpPr/>
          <p:nvPr/>
        </p:nvSpPr>
        <p:spPr>
          <a:xfrm>
            <a:off x="596880" y="3700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22" name="CustomShape 32"/>
          <p:cNvSpPr/>
          <p:nvPr/>
        </p:nvSpPr>
        <p:spPr>
          <a:xfrm>
            <a:off x="957960" y="3722400"/>
            <a:ext cx="6288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[18] YouTube video, ‘From Zero to ML on Google Cloud Platform (Cloud Next '18)‘,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23" name="CustomShape 33"/>
          <p:cNvSpPr/>
          <p:nvPr/>
        </p:nvSpPr>
        <p:spPr>
          <a:xfrm>
            <a:off x="1551600" y="4025160"/>
            <a:ext cx="3980160" cy="9720"/>
          </a:xfrm>
          <a:custGeom>
            <a:avLst/>
            <a:gdLst/>
            <a:ahLst/>
            <a:rect l="l" t="t" r="r" b="b"/>
            <a:pathLst>
              <a:path w="11057" h="28">
                <a:moveTo>
                  <a:pt x="0" y="27"/>
                </a:moveTo>
                <a:lnTo>
                  <a:pt x="0" y="0"/>
                </a:lnTo>
                <a:lnTo>
                  <a:pt x="11056" y="0"/>
                </a:lnTo>
                <a:lnTo>
                  <a:pt x="1105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4" name="CustomShape 34"/>
          <p:cNvSpPr/>
          <p:nvPr/>
        </p:nvSpPr>
        <p:spPr>
          <a:xfrm>
            <a:off x="957960" y="3898440"/>
            <a:ext cx="4604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https://www.youtube.com/watch?v=QU7_eU8HzAQ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25" name="CustomShape 35"/>
          <p:cNvSpPr/>
          <p:nvPr/>
        </p:nvSpPr>
        <p:spPr>
          <a:xfrm>
            <a:off x="596880" y="40881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26" name="CustomShape 36"/>
          <p:cNvSpPr/>
          <p:nvPr/>
        </p:nvSpPr>
        <p:spPr>
          <a:xfrm>
            <a:off x="957960" y="4109760"/>
            <a:ext cx="3004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[19] Google Cloud – Compute Products,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27" name="CustomShape 37"/>
          <p:cNvSpPr/>
          <p:nvPr/>
        </p:nvSpPr>
        <p:spPr>
          <a:xfrm>
            <a:off x="1551600" y="4412160"/>
            <a:ext cx="3487320" cy="9720"/>
          </a:xfrm>
          <a:custGeom>
            <a:avLst/>
            <a:gdLst/>
            <a:ahLst/>
            <a:rect l="l" t="t" r="r" b="b"/>
            <a:pathLst>
              <a:path w="9688" h="28">
                <a:moveTo>
                  <a:pt x="0" y="27"/>
                </a:moveTo>
                <a:lnTo>
                  <a:pt x="0" y="0"/>
                </a:lnTo>
                <a:lnTo>
                  <a:pt x="9687" y="0"/>
                </a:lnTo>
                <a:lnTo>
                  <a:pt x="968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8" name="CustomShape 38"/>
          <p:cNvSpPr/>
          <p:nvPr/>
        </p:nvSpPr>
        <p:spPr>
          <a:xfrm>
            <a:off x="957960" y="4285800"/>
            <a:ext cx="4093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https://cloud.google.com/products/compute/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29" name="CustomShape 39"/>
          <p:cNvSpPr/>
          <p:nvPr/>
        </p:nvSpPr>
        <p:spPr>
          <a:xfrm>
            <a:off x="596880" y="4474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0" name="CustomShape 40"/>
          <p:cNvSpPr/>
          <p:nvPr/>
        </p:nvSpPr>
        <p:spPr>
          <a:xfrm>
            <a:off x="957960" y="4496760"/>
            <a:ext cx="1285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[20] Lego Bricks,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1" name="CustomShape 41"/>
          <p:cNvSpPr/>
          <p:nvPr/>
        </p:nvSpPr>
        <p:spPr>
          <a:xfrm>
            <a:off x="1551600" y="4799160"/>
            <a:ext cx="4822560" cy="9720"/>
          </a:xfrm>
          <a:custGeom>
            <a:avLst/>
            <a:gdLst/>
            <a:ahLst/>
            <a:rect l="l" t="t" r="r" b="b"/>
            <a:pathLst>
              <a:path w="13397" h="28">
                <a:moveTo>
                  <a:pt x="0" y="27"/>
                </a:moveTo>
                <a:lnTo>
                  <a:pt x="0" y="0"/>
                </a:lnTo>
                <a:lnTo>
                  <a:pt x="13396" y="0"/>
                </a:lnTo>
                <a:lnTo>
                  <a:pt x="1339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2" name="CustomShape 42"/>
          <p:cNvSpPr/>
          <p:nvPr/>
        </p:nvSpPr>
        <p:spPr>
          <a:xfrm>
            <a:off x="957960" y="4672800"/>
            <a:ext cx="5433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https://commons.wikimedia.org/wiki/File:Lego_dimensions.svg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3" name="CustomShape 43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34" name="CustomShape 4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52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6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37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8" name="CustomShape 4"/>
          <p:cNvSpPr/>
          <p:nvPr/>
        </p:nvSpPr>
        <p:spPr>
          <a:xfrm>
            <a:off x="957960" y="1012680"/>
            <a:ext cx="1890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[21] Wikipedia, ’NoSQL’,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9" name="CustomShape 5"/>
          <p:cNvSpPr/>
          <p:nvPr/>
        </p:nvSpPr>
        <p:spPr>
          <a:xfrm>
            <a:off x="1551600" y="1315440"/>
            <a:ext cx="2731320" cy="9720"/>
          </a:xfrm>
          <a:custGeom>
            <a:avLst/>
            <a:gdLst/>
            <a:ahLst/>
            <a:rect l="l" t="t" r="r" b="b"/>
            <a:pathLst>
              <a:path w="7588" h="28">
                <a:moveTo>
                  <a:pt x="0" y="27"/>
                </a:moveTo>
                <a:lnTo>
                  <a:pt x="0" y="0"/>
                </a:lnTo>
                <a:lnTo>
                  <a:pt x="7587" y="0"/>
                </a:lnTo>
                <a:lnTo>
                  <a:pt x="758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0" name="CustomShape 6"/>
          <p:cNvSpPr/>
          <p:nvPr/>
        </p:nvSpPr>
        <p:spPr>
          <a:xfrm>
            <a:off x="957960" y="1188720"/>
            <a:ext cx="3332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http://en.wikipedia.org/wiki/NoSQL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41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42" name="CustomShape 8"/>
          <p:cNvSpPr/>
          <p:nvPr/>
        </p:nvSpPr>
        <p:spPr>
          <a:xfrm>
            <a:off x="957960" y="1400040"/>
            <a:ext cx="8237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[22] Fay Chang, Jeffrey Dean, Sanjay Ghemawat, Wilson C. Hsieh, Deborah A. Wallach, Mike Burrows, Tushar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43" name="CustomShape 9"/>
          <p:cNvSpPr/>
          <p:nvPr/>
        </p:nvSpPr>
        <p:spPr>
          <a:xfrm>
            <a:off x="957960" y="1576080"/>
            <a:ext cx="8124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Chandra, Andrew Fikes, and Robert E. Gruber, ‘Bigtable: A Distributed Storage System for Structured Data’,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44" name="CustomShape 10"/>
          <p:cNvSpPr/>
          <p:nvPr/>
        </p:nvSpPr>
        <p:spPr>
          <a:xfrm>
            <a:off x="1551240" y="1878480"/>
            <a:ext cx="5659920" cy="9720"/>
          </a:xfrm>
          <a:custGeom>
            <a:avLst/>
            <a:gdLst/>
            <a:ahLst/>
            <a:rect l="l" t="t" r="r" b="b"/>
            <a:pathLst>
              <a:path w="15723" h="28">
                <a:moveTo>
                  <a:pt x="0" y="27"/>
                </a:moveTo>
                <a:lnTo>
                  <a:pt x="0" y="0"/>
                </a:lnTo>
                <a:lnTo>
                  <a:pt x="15722" y="0"/>
                </a:lnTo>
                <a:lnTo>
                  <a:pt x="1572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5" name="CustomShape 11"/>
          <p:cNvSpPr/>
          <p:nvPr/>
        </p:nvSpPr>
        <p:spPr>
          <a:xfrm>
            <a:off x="957960" y="1751760"/>
            <a:ext cx="6256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http://static.usenix.org/events/osdi06/tech/chang/chang_html/?em_x=22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46" name="CustomShape 12"/>
          <p:cNvSpPr/>
          <p:nvPr/>
        </p:nvSpPr>
        <p:spPr>
          <a:xfrm>
            <a:off x="596880" y="194112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47" name="CustomShape 13"/>
          <p:cNvSpPr/>
          <p:nvPr/>
        </p:nvSpPr>
        <p:spPr>
          <a:xfrm>
            <a:off x="957960" y="1963080"/>
            <a:ext cx="4295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[23] M. Zaharia, ‘Parallel Programming with Spark‘, 2013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48" name="CustomShape 14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49" name="CustomShape 15"/>
          <p:cNvSpPr/>
          <p:nvPr/>
        </p:nvSpPr>
        <p:spPr>
          <a:xfrm>
            <a:off x="957960" y="2174400"/>
            <a:ext cx="1519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[24] Apache HBase,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0" name="CustomShape 16"/>
          <p:cNvSpPr/>
          <p:nvPr/>
        </p:nvSpPr>
        <p:spPr>
          <a:xfrm>
            <a:off x="1551600" y="2476800"/>
            <a:ext cx="1935360" cy="9720"/>
          </a:xfrm>
          <a:custGeom>
            <a:avLst/>
            <a:gdLst/>
            <a:ahLst/>
            <a:rect l="l" t="t" r="r" b="b"/>
            <a:pathLst>
              <a:path w="5377" h="28">
                <a:moveTo>
                  <a:pt x="0" y="0"/>
                </a:moveTo>
                <a:lnTo>
                  <a:pt x="0" y="27"/>
                </a:lnTo>
                <a:lnTo>
                  <a:pt x="5376" y="27"/>
                </a:lnTo>
                <a:lnTo>
                  <a:pt x="537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1" name="CustomShape 17"/>
          <p:cNvSpPr/>
          <p:nvPr/>
        </p:nvSpPr>
        <p:spPr>
          <a:xfrm>
            <a:off x="957960" y="2350080"/>
            <a:ext cx="2520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http://hbase.apache.org/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2" name="CustomShape 18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3" name="CustomShape 19"/>
          <p:cNvSpPr/>
          <p:nvPr/>
        </p:nvSpPr>
        <p:spPr>
          <a:xfrm>
            <a:off x="957960" y="2561400"/>
            <a:ext cx="1198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[25] MongoDB,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4" name="CustomShape 20"/>
          <p:cNvSpPr/>
          <p:nvPr/>
        </p:nvSpPr>
        <p:spPr>
          <a:xfrm>
            <a:off x="1551600" y="2863800"/>
            <a:ext cx="2051640" cy="9720"/>
          </a:xfrm>
          <a:custGeom>
            <a:avLst/>
            <a:gdLst/>
            <a:ahLst/>
            <a:rect l="l" t="t" r="r" b="b"/>
            <a:pathLst>
              <a:path w="5700" h="28">
                <a:moveTo>
                  <a:pt x="0" y="0"/>
                </a:moveTo>
                <a:lnTo>
                  <a:pt x="0" y="27"/>
                </a:lnTo>
                <a:lnTo>
                  <a:pt x="5699" y="27"/>
                </a:lnTo>
                <a:lnTo>
                  <a:pt x="569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5" name="CustomShape 21"/>
          <p:cNvSpPr/>
          <p:nvPr/>
        </p:nvSpPr>
        <p:spPr>
          <a:xfrm>
            <a:off x="957960" y="2737080"/>
            <a:ext cx="2655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http://www.mongodb.org/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6" name="CustomShape 22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7" name="CustomShape 23"/>
          <p:cNvSpPr/>
          <p:nvPr/>
        </p:nvSpPr>
        <p:spPr>
          <a:xfrm>
            <a:off x="957960" y="2948400"/>
            <a:ext cx="1820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[26] Apache Cassandra,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8" name="CustomShape 24"/>
          <p:cNvSpPr/>
          <p:nvPr/>
        </p:nvSpPr>
        <p:spPr>
          <a:xfrm>
            <a:off x="1551600" y="3251160"/>
            <a:ext cx="2231280" cy="9360"/>
          </a:xfrm>
          <a:custGeom>
            <a:avLst/>
            <a:gdLst/>
            <a:ahLst/>
            <a:rect l="l" t="t" r="r" b="b"/>
            <a:pathLst>
              <a:path w="6199" h="27">
                <a:moveTo>
                  <a:pt x="0" y="0"/>
                </a:moveTo>
                <a:lnTo>
                  <a:pt x="0" y="26"/>
                </a:lnTo>
                <a:lnTo>
                  <a:pt x="6198" y="26"/>
                </a:lnTo>
                <a:lnTo>
                  <a:pt x="6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9" name="CustomShape 25"/>
          <p:cNvSpPr/>
          <p:nvPr/>
        </p:nvSpPr>
        <p:spPr>
          <a:xfrm>
            <a:off x="957960" y="3124440"/>
            <a:ext cx="2825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http://cassandra.apache.org/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0" name="CustomShape 26"/>
          <p:cNvSpPr/>
          <p:nvPr/>
        </p:nvSpPr>
        <p:spPr>
          <a:xfrm>
            <a:off x="596880" y="3313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1" name="CustomShape 27"/>
          <p:cNvSpPr/>
          <p:nvPr/>
        </p:nvSpPr>
        <p:spPr>
          <a:xfrm>
            <a:off x="957960" y="3335400"/>
            <a:ext cx="2778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[27] Google Cloud AutoML Products,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2" name="CustomShape 28"/>
          <p:cNvSpPr/>
          <p:nvPr/>
        </p:nvSpPr>
        <p:spPr>
          <a:xfrm>
            <a:off x="1551240" y="3638160"/>
            <a:ext cx="2608560" cy="9360"/>
          </a:xfrm>
          <a:custGeom>
            <a:avLst/>
            <a:gdLst/>
            <a:ahLst/>
            <a:rect l="l" t="t" r="r" b="b"/>
            <a:pathLst>
              <a:path w="7247" h="27">
                <a:moveTo>
                  <a:pt x="0" y="26"/>
                </a:moveTo>
                <a:lnTo>
                  <a:pt x="0" y="0"/>
                </a:lnTo>
                <a:lnTo>
                  <a:pt x="7246" y="0"/>
                </a:lnTo>
                <a:lnTo>
                  <a:pt x="7246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3" name="CustomShape 29"/>
          <p:cNvSpPr/>
          <p:nvPr/>
        </p:nvSpPr>
        <p:spPr>
          <a:xfrm>
            <a:off x="957960" y="3511440"/>
            <a:ext cx="3211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https://cloud.google.com/automl/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4" name="CustomShape 30"/>
          <p:cNvSpPr/>
          <p:nvPr/>
        </p:nvSpPr>
        <p:spPr>
          <a:xfrm>
            <a:off x="596880" y="3700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5" name="CustomShape 31"/>
          <p:cNvSpPr/>
          <p:nvPr/>
        </p:nvSpPr>
        <p:spPr>
          <a:xfrm>
            <a:off x="957960" y="3722400"/>
            <a:ext cx="2478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[28] Google Cloud TPU Products,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6" name="CustomShape 32"/>
          <p:cNvSpPr/>
          <p:nvPr/>
        </p:nvSpPr>
        <p:spPr>
          <a:xfrm>
            <a:off x="1551600" y="4025160"/>
            <a:ext cx="2331000" cy="9720"/>
          </a:xfrm>
          <a:custGeom>
            <a:avLst/>
            <a:gdLst/>
            <a:ahLst/>
            <a:rect l="l" t="t" r="r" b="b"/>
            <a:pathLst>
              <a:path w="6476" h="28">
                <a:moveTo>
                  <a:pt x="0" y="27"/>
                </a:moveTo>
                <a:lnTo>
                  <a:pt x="0" y="0"/>
                </a:lnTo>
                <a:lnTo>
                  <a:pt x="6475" y="0"/>
                </a:lnTo>
                <a:lnTo>
                  <a:pt x="647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7" name="CustomShape 33"/>
          <p:cNvSpPr/>
          <p:nvPr/>
        </p:nvSpPr>
        <p:spPr>
          <a:xfrm>
            <a:off x="957960" y="3898440"/>
            <a:ext cx="2927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https://cloud.google.com/tpu/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8" name="CustomShape 34"/>
          <p:cNvSpPr/>
          <p:nvPr/>
        </p:nvSpPr>
        <p:spPr>
          <a:xfrm>
            <a:off x="596880" y="40881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69" name="CustomShape 35"/>
          <p:cNvSpPr/>
          <p:nvPr/>
        </p:nvSpPr>
        <p:spPr>
          <a:xfrm>
            <a:off x="957960" y="4109760"/>
            <a:ext cx="2913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[29] Big Data Tips, ‘What is a Tensor?‘,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70" name="CustomShape 36"/>
          <p:cNvSpPr/>
          <p:nvPr/>
        </p:nvSpPr>
        <p:spPr>
          <a:xfrm>
            <a:off x="1551600" y="4412160"/>
            <a:ext cx="3218040" cy="9720"/>
          </a:xfrm>
          <a:custGeom>
            <a:avLst/>
            <a:gdLst/>
            <a:ahLst/>
            <a:rect l="l" t="t" r="r" b="b"/>
            <a:pathLst>
              <a:path w="8940" h="28">
                <a:moveTo>
                  <a:pt x="0" y="27"/>
                </a:moveTo>
                <a:lnTo>
                  <a:pt x="0" y="0"/>
                </a:lnTo>
                <a:lnTo>
                  <a:pt x="8939" y="0"/>
                </a:lnTo>
                <a:lnTo>
                  <a:pt x="893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1" name="CustomShape 37"/>
          <p:cNvSpPr/>
          <p:nvPr/>
        </p:nvSpPr>
        <p:spPr>
          <a:xfrm>
            <a:off x="957960" y="4285800"/>
            <a:ext cx="3832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http://www.big-data.tips/what-is-a-tensor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72" name="CustomShape 38"/>
          <p:cNvSpPr/>
          <p:nvPr/>
        </p:nvSpPr>
        <p:spPr>
          <a:xfrm>
            <a:off x="596880" y="4474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73" name="CustomShape 39"/>
          <p:cNvSpPr/>
          <p:nvPr/>
        </p:nvSpPr>
        <p:spPr>
          <a:xfrm>
            <a:off x="957960" y="4496760"/>
            <a:ext cx="3296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[30] Tensorflow Deep Learning Framework,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74" name="CustomShape 40"/>
          <p:cNvSpPr/>
          <p:nvPr/>
        </p:nvSpPr>
        <p:spPr>
          <a:xfrm>
            <a:off x="1551600" y="4799160"/>
            <a:ext cx="2201760" cy="9720"/>
          </a:xfrm>
          <a:custGeom>
            <a:avLst/>
            <a:gdLst/>
            <a:ahLst/>
            <a:rect l="l" t="t" r="r" b="b"/>
            <a:pathLst>
              <a:path w="6117" h="28">
                <a:moveTo>
                  <a:pt x="0" y="0"/>
                </a:moveTo>
                <a:lnTo>
                  <a:pt x="0" y="27"/>
                </a:lnTo>
                <a:lnTo>
                  <a:pt x="6116" y="27"/>
                </a:lnTo>
                <a:lnTo>
                  <a:pt x="611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5" name="CustomShape 41"/>
          <p:cNvSpPr/>
          <p:nvPr/>
        </p:nvSpPr>
        <p:spPr>
          <a:xfrm>
            <a:off x="957960" y="4672800"/>
            <a:ext cx="2825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https://www.tensorflow.org/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76" name="CustomShape 42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77" name="CustomShape 4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53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9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80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81" name="CustomShape 4"/>
          <p:cNvSpPr/>
          <p:nvPr/>
        </p:nvSpPr>
        <p:spPr>
          <a:xfrm>
            <a:off x="957960" y="1012680"/>
            <a:ext cx="1857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[31] XGBoost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82" name="CustomShape 5"/>
          <p:cNvSpPr/>
          <p:nvPr/>
        </p:nvSpPr>
        <p:spPr>
          <a:xfrm>
            <a:off x="1551600" y="1315440"/>
            <a:ext cx="3195360" cy="9720"/>
          </a:xfrm>
          <a:custGeom>
            <a:avLst/>
            <a:gdLst/>
            <a:ahLst/>
            <a:rect l="l" t="t" r="r" b="b"/>
            <a:pathLst>
              <a:path w="8877" h="28">
                <a:moveTo>
                  <a:pt x="0" y="27"/>
                </a:moveTo>
                <a:lnTo>
                  <a:pt x="0" y="0"/>
                </a:lnTo>
                <a:lnTo>
                  <a:pt x="8876" y="0"/>
                </a:lnTo>
                <a:lnTo>
                  <a:pt x="887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3" name="CustomShape 6"/>
          <p:cNvSpPr/>
          <p:nvPr/>
        </p:nvSpPr>
        <p:spPr>
          <a:xfrm>
            <a:off x="957960" y="1188720"/>
            <a:ext cx="3796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https://xgboost.readthedocs.io/en/latest/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84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85" name="CustomShape 8"/>
          <p:cNvSpPr/>
          <p:nvPr/>
        </p:nvSpPr>
        <p:spPr>
          <a:xfrm>
            <a:off x="957960" y="1400040"/>
            <a:ext cx="3208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[32] Microsoft Azure Artificial Intelligence,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86" name="CustomShape 9"/>
          <p:cNvSpPr/>
          <p:nvPr/>
        </p:nvSpPr>
        <p:spPr>
          <a:xfrm>
            <a:off x="1551600" y="1702440"/>
            <a:ext cx="4383000" cy="9720"/>
          </a:xfrm>
          <a:custGeom>
            <a:avLst/>
            <a:gdLst/>
            <a:ahLst/>
            <a:rect l="l" t="t" r="r" b="b"/>
            <a:pathLst>
              <a:path w="12176" h="28">
                <a:moveTo>
                  <a:pt x="0" y="27"/>
                </a:moveTo>
                <a:lnTo>
                  <a:pt x="0" y="0"/>
                </a:lnTo>
                <a:lnTo>
                  <a:pt x="12175" y="0"/>
                </a:lnTo>
                <a:lnTo>
                  <a:pt x="1217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7" name="CustomShape 10"/>
          <p:cNvSpPr/>
          <p:nvPr/>
        </p:nvSpPr>
        <p:spPr>
          <a:xfrm>
            <a:off x="957960" y="1576080"/>
            <a:ext cx="5001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https://azure.microsoft.com/en-us/overview/ai-platform/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88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89" name="CustomShape 12"/>
          <p:cNvSpPr/>
          <p:nvPr/>
        </p:nvSpPr>
        <p:spPr>
          <a:xfrm>
            <a:off x="957960" y="1787040"/>
            <a:ext cx="2634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[33] AWS Cloud Machine Learning,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90" name="CustomShape 13"/>
          <p:cNvSpPr/>
          <p:nvPr/>
        </p:nvSpPr>
        <p:spPr>
          <a:xfrm>
            <a:off x="1551600" y="2089800"/>
            <a:ext cx="4128840" cy="9720"/>
          </a:xfrm>
          <a:custGeom>
            <a:avLst/>
            <a:gdLst/>
            <a:ahLst/>
            <a:rect l="l" t="t" r="r" b="b"/>
            <a:pathLst>
              <a:path w="11470" h="28">
                <a:moveTo>
                  <a:pt x="0" y="27"/>
                </a:moveTo>
                <a:lnTo>
                  <a:pt x="0" y="0"/>
                </a:lnTo>
                <a:lnTo>
                  <a:pt x="11469" y="0"/>
                </a:lnTo>
                <a:lnTo>
                  <a:pt x="1146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91" name="CustomShape 14"/>
          <p:cNvSpPr/>
          <p:nvPr/>
        </p:nvSpPr>
        <p:spPr>
          <a:xfrm>
            <a:off x="957960" y="1963080"/>
            <a:ext cx="4724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https://aws.amazon.com/machine-learning/?nc1=h_ls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92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93" name="CustomShape 16"/>
          <p:cNvSpPr/>
          <p:nvPr/>
        </p:nvSpPr>
        <p:spPr>
          <a:xfrm>
            <a:off x="957960" y="2174400"/>
            <a:ext cx="3707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[34] Google Cloud Analytics &amp; Machine Learning,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94" name="CustomShape 17"/>
          <p:cNvSpPr/>
          <p:nvPr/>
        </p:nvSpPr>
        <p:spPr>
          <a:xfrm>
            <a:off x="1551600" y="2476800"/>
            <a:ext cx="5234040" cy="9720"/>
          </a:xfrm>
          <a:custGeom>
            <a:avLst/>
            <a:gdLst/>
            <a:ahLst/>
            <a:rect l="l" t="t" r="r" b="b"/>
            <a:pathLst>
              <a:path w="14540" h="28">
                <a:moveTo>
                  <a:pt x="0" y="27"/>
                </a:moveTo>
                <a:lnTo>
                  <a:pt x="0" y="0"/>
                </a:lnTo>
                <a:lnTo>
                  <a:pt x="14539" y="0"/>
                </a:lnTo>
                <a:lnTo>
                  <a:pt x="1453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95" name="CustomShape 18"/>
          <p:cNvSpPr/>
          <p:nvPr/>
        </p:nvSpPr>
        <p:spPr>
          <a:xfrm>
            <a:off x="957960" y="2350080"/>
            <a:ext cx="582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https://cloud.google.com/products/#analytics-and-machine-learning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96" name="CustomShape 19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97" name="CustomShape 2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54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799" name="" descr=""/>
          <p:cNvPicPr/>
          <p:nvPr/>
        </p:nvPicPr>
        <p:blipFill>
          <a:blip r:embed="rId1"/>
          <a:stretch/>
        </p:blipFill>
        <p:spPr>
          <a:xfrm>
            <a:off x="1340280" y="1007640"/>
            <a:ext cx="7443000" cy="3620880"/>
          </a:xfrm>
          <a:prstGeom prst="rect">
            <a:avLst/>
          </a:prstGeom>
          <a:ln w="0">
            <a:noFill/>
          </a:ln>
        </p:spPr>
      </p:pic>
      <p:sp>
        <p:nvSpPr>
          <p:cNvPr id="1800" name="CustomShape 2"/>
          <p:cNvSpPr/>
          <p:nvPr/>
        </p:nvSpPr>
        <p:spPr>
          <a:xfrm>
            <a:off x="608400" y="5369400"/>
            <a:ext cx="225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9 – Platform-As-A-Service (PAAS)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01" name="CustomShape 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55 / 55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</TotalTime>
  <Application>LibreOffice/7.0.0.3$Windows_X86_64 LibreOffice_project/8061b3e9204bef6b321a21033174034a5e2ea88e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2020-09-30T15:17:15Z</dcterms:created>
  <dc:creator/>
  <dc:description/>
  <dc:language>en-GB</dc:language>
  <cp:lastModifiedBy/>
  <dcterms:modified xsi:type="dcterms:W3CDTF">2020-09-30T22:08:45Z</dcterms:modified>
  <cp:revision>2</cp:revision>
  <dc:subject/>
  <dc:title/>
</cp:coreProperties>
</file>