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89" r:id="rId1"/>
  </p:sldMasterIdLst>
  <p:sldIdLst>
    <p:sldId id="256" r:id="rId2"/>
    <p:sldId id="273" r:id="rId3"/>
    <p:sldId id="264" r:id="rId4"/>
    <p:sldId id="274" r:id="rId5"/>
    <p:sldId id="262" r:id="rId6"/>
    <p:sldId id="275" r:id="rId7"/>
    <p:sldId id="270" r:id="rId8"/>
    <p:sldId id="271" r:id="rId9"/>
    <p:sldId id="276" r:id="rId10"/>
    <p:sldId id="261" r:id="rId11"/>
    <p:sldId id="259" r:id="rId12"/>
    <p:sldId id="260" r:id="rId13"/>
    <p:sldId id="318" r:id="rId14"/>
    <p:sldId id="296" r:id="rId15"/>
    <p:sldId id="277" r:id="rId16"/>
    <p:sldId id="278" r:id="rId17"/>
    <p:sldId id="313" r:id="rId18"/>
    <p:sldId id="306" r:id="rId19"/>
    <p:sldId id="317" r:id="rId20"/>
    <p:sldId id="295" r:id="rId21"/>
    <p:sldId id="280" r:id="rId22"/>
    <p:sldId id="279" r:id="rId23"/>
    <p:sldId id="312" r:id="rId24"/>
    <p:sldId id="310" r:id="rId25"/>
    <p:sldId id="308" r:id="rId26"/>
    <p:sldId id="311" r:id="rId27"/>
    <p:sldId id="281" r:id="rId28"/>
    <p:sldId id="305" r:id="rId29"/>
    <p:sldId id="294" r:id="rId30"/>
    <p:sldId id="287" r:id="rId31"/>
    <p:sldId id="314" r:id="rId32"/>
    <p:sldId id="285" r:id="rId33"/>
    <p:sldId id="282" r:id="rId34"/>
    <p:sldId id="288" r:id="rId35"/>
    <p:sldId id="284" r:id="rId36"/>
    <p:sldId id="286" r:id="rId37"/>
    <p:sldId id="289" r:id="rId38"/>
    <p:sldId id="315" r:id="rId39"/>
    <p:sldId id="316" r:id="rId40"/>
    <p:sldId id="283" r:id="rId41"/>
    <p:sldId id="299" r:id="rId42"/>
    <p:sldId id="290" r:id="rId43"/>
    <p:sldId id="291" r:id="rId44"/>
    <p:sldId id="292" r:id="rId45"/>
    <p:sldId id="293" r:id="rId46"/>
    <p:sldId id="319" r:id="rId47"/>
    <p:sldId id="301" r:id="rId48"/>
    <p:sldId id="303" r:id="rId49"/>
    <p:sldId id="304" r:id="rId50"/>
    <p:sldId id="320" r:id="rId51"/>
    <p:sldId id="302" r:id="rId52"/>
    <p:sldId id="321"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A0909C-4E90-DEF7-EBE3-A3AEAEAAD494}" v="72" dt="2018-12-03T15:44:25.3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7AFFB9B-9FB8-469E-96F9-4D32314110B6}" type="datetimeFigureOut">
              <a:rPr lang="en-US" dirty="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3216429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5BB1C6-BF8F-4481-8AB2-603A1C8A906A}" type="datetimeFigureOut">
              <a:rPr lang="en-US" dirty="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382205156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774355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35BB1C6-BF8F-4481-8AB2-603A1C8A906A}"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341554934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35BB1C6-BF8F-4481-8AB2-603A1C8A906A}" type="datetimeFigureOut">
              <a:rPr lang="en-US" dirty="0"/>
              <a:t>12/3/2018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197909668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97649AC-CB8F-4FF1-9A34-5861C74DD0A7}" type="datetimeFigureOut">
              <a:rPr lang="en-US" dirty="0"/>
              <a:t>12/3/2018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997081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12/3/2018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40770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C35BB1C6-BF8F-4481-8AB2-603A1C8A906A}"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214601430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59747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5BB1C6-BF8F-4481-8AB2-603A1C8A906A}" type="datetimeFigureOut">
              <a:rPr lang="en-US" dirty="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171410675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5BB1C6-BF8F-4481-8AB2-603A1C8A906A}" type="datetimeFigureOut">
              <a:rPr lang="en-US" dirty="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a:p>
        </p:txBody>
      </p:sp>
    </p:spTree>
    <p:extLst>
      <p:ext uri="{BB962C8B-B14F-4D97-AF65-F5344CB8AC3E}">
        <p14:creationId xmlns:p14="http://schemas.microsoft.com/office/powerpoint/2010/main" val="215094379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417627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230929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4913399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7" name="Date Placeholder 3"/>
          <p:cNvSpPr>
            <a:spLocks noGrp="1"/>
          </p:cNvSpPr>
          <p:nvPr>
            <p:ph type="dt" sz="half" idx="10"/>
          </p:nvPr>
        </p:nvSpPr>
        <p:spPr/>
        <p:txBody>
          <a:bodyPr/>
          <a:lstStyle/>
          <a:p>
            <a:fld id="{B27686C4-3AB5-4E0C-86CA-FB108C350AA9}" type="datetimeFigureOut">
              <a:rPr lang="en-US" dirty="0"/>
              <a:t>12/3/2018</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0918364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EFBDC27-E420-4878-9EE6-7B9656D6442A}" type="datetimeFigureOut">
              <a:rPr lang="en-US" dirty="0"/>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65956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548681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5BB1C6-BF8F-4481-8AB2-603A1C8A906A}" type="datetimeFigureOut">
              <a:rPr lang="en-US" dirty="0"/>
              <a:t>12/3/2018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dirty="0"/>
              <a:pPr/>
              <a:t>‹#›</a:t>
            </a:fld>
            <a:endParaRPr lang="en-US"/>
          </a:p>
        </p:txBody>
      </p:sp>
    </p:spTree>
    <p:extLst>
      <p:ext uri="{BB962C8B-B14F-4D97-AF65-F5344CB8AC3E}">
        <p14:creationId xmlns:p14="http://schemas.microsoft.com/office/powerpoint/2010/main" val="88143927"/>
      </p:ext>
    </p:extLst>
  </p:cSld>
  <p:clrMap bg1="lt1" tx1="dk1" bg2="lt2" tx2="dk2" accent1="accent1" accent2="accent2" accent3="accent3" accent4="accent4" accent5="accent5" accent6="accent6" hlink="hlink" folHlink="folHlink"/>
  <p:sldLayoutIdLst>
    <p:sldLayoutId id="2147483990" r:id="rId1"/>
    <p:sldLayoutId id="2147483991" r:id="rId2"/>
    <p:sldLayoutId id="2147483992" r:id="rId3"/>
    <p:sldLayoutId id="2147483993" r:id="rId4"/>
    <p:sldLayoutId id="2147483994" r:id="rId5"/>
    <p:sldLayoutId id="2147483995" r:id="rId6"/>
    <p:sldLayoutId id="2147483996" r:id="rId7"/>
    <p:sldLayoutId id="2147483997" r:id="rId8"/>
    <p:sldLayoutId id="2147483998" r:id="rId9"/>
    <p:sldLayoutId id="2147483999" r:id="rId10"/>
    <p:sldLayoutId id="2147484000" r:id="rId11"/>
    <p:sldLayoutId id="2147484001" r:id="rId12"/>
    <p:sldLayoutId id="2147484002" r:id="rId13"/>
    <p:sldLayoutId id="2147484003" r:id="rId14"/>
    <p:sldLayoutId id="2147484004" r:id="rId15"/>
    <p:sldLayoutId id="2147484005" r:id="rId16"/>
    <p:sldLayoutId id="2147484006"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1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NULL" TargetMode="External"/><Relationship Id="rId7"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hyperlink" Target="NULL" TargetMode="External"/><Relationship Id="rId4" Type="http://schemas.openxmlformats.org/officeDocument/2006/relationships/hyperlink" Target="NULL"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13.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hyperlink" Target="https://docs.google.com/forms/d/1MLLPnemay4TuD27u8Al07gTwhrCg9CPpO1_rh05y2so/edit" TargetMode="External"/><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hyperlink" Target="https://docs.google.com/forms/d/1MLLPnemay4TuD27u8Al07gTwhrCg9CPpO1_rh05y2so/edit?vc=0&amp;c=0&amp;w=1#responses" TargetMode="External"/><Relationship Id="rId2" Type="http://schemas.openxmlformats.org/officeDocument/2006/relationships/image" Target="../media/image28.jpeg"/><Relationship Id="rId1" Type="http://schemas.openxmlformats.org/officeDocument/2006/relationships/slideLayout" Target="../slideLayouts/slideLayout13.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3" Type="http://schemas.openxmlformats.org/officeDocument/2006/relationships/hyperlink" Target="https://www.google.co.uk/search?rlz=1C1AOHY_enGB709GB712&amp;ei=DHMEXKipEurBgAaIwJigDQ&amp;q=total+bangladesi+origin+people+living+in+the+uk&amp;oq=total+bangladesi+origin+people+living+in+the+uk&amp;gs_l=psy-ab.12...100888.149645..153088...0.0..0.152.4214.16j24......0....1..gws-wiz.......0j0i71j0i7i30j0i67j0i20i263j0i30j0i5i30j0i13j0i13i30j0i13i10i30j0i8i13i30j33i160j33i21j33i10i21.7bP1pi5_0kw" TargetMode="External"/><Relationship Id="rId2" Type="http://schemas.openxmlformats.org/officeDocument/2006/relationships/image" Target="../media/image28.jpe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www.weebly.com/editor/main.php#/" TargetMode="External"/><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1056" y="2193214"/>
            <a:ext cx="11560865" cy="2890901"/>
          </a:xfrm>
        </p:spPr>
        <p:txBody>
          <a:bodyPr>
            <a:normAutofit/>
          </a:bodyPr>
          <a:lstStyle/>
          <a:p>
            <a:r>
              <a:rPr lang="en-US" sz="8000" b="1">
                <a:solidFill>
                  <a:schemeClr val="accent4">
                    <a:lumMod val="50000"/>
                  </a:schemeClr>
                </a:solidFill>
                <a:latin typeface="Impact"/>
                <a:ea typeface="Verdana"/>
                <a:cs typeface="Verdana"/>
              </a:rPr>
              <a:t>HAPPY JOURNEY  </a:t>
            </a:r>
          </a:p>
        </p:txBody>
      </p:sp>
      <p:sp>
        <p:nvSpPr>
          <p:cNvPr id="3" name="Subtitle 2"/>
          <p:cNvSpPr>
            <a:spLocks noGrp="1"/>
          </p:cNvSpPr>
          <p:nvPr>
            <p:ph type="subTitle" idx="1"/>
          </p:nvPr>
        </p:nvSpPr>
        <p:spPr>
          <a:xfrm>
            <a:off x="1315319" y="4677460"/>
            <a:ext cx="10514601" cy="1107528"/>
          </a:xfrm>
        </p:spPr>
        <p:txBody>
          <a:bodyPr vert="horz" lIns="91440" tIns="45720" rIns="91440" bIns="45720" rtlCol="0" anchor="t">
            <a:normAutofit/>
          </a:bodyPr>
          <a:lstStyle/>
          <a:p>
            <a:pPr>
              <a:lnSpc>
                <a:spcPct val="110000"/>
              </a:lnSpc>
            </a:pPr>
            <a:r>
              <a:rPr lang="en-US" sz="4000">
                <a:solidFill>
                  <a:srgbClr val="92D050"/>
                </a:solidFill>
                <a:latin typeface="Impact"/>
              </a:rPr>
              <a:t>  </a:t>
            </a:r>
            <a:r>
              <a:rPr lang="en-US" sz="2800">
                <a:solidFill>
                  <a:srgbClr val="92D050"/>
                </a:solidFill>
                <a:latin typeface="Impact"/>
              </a:rPr>
              <a:t>       </a:t>
            </a:r>
            <a:r>
              <a:rPr lang="en-US" sz="2800">
                <a:latin typeface="Impact"/>
              </a:rPr>
              <a:t>ONLINE PACKAGE TOUR OPERATOR  </a:t>
            </a:r>
            <a:r>
              <a:rPr lang="en-US" sz="6400">
                <a:solidFill>
                  <a:srgbClr val="92D050"/>
                </a:solidFill>
                <a:latin typeface="Impact"/>
              </a:rPr>
              <a:t>  </a:t>
            </a:r>
            <a:r>
              <a:rPr lang="en-US" sz="6400">
                <a:solidFill>
                  <a:schemeClr val="accent6"/>
                </a:solidFill>
                <a:latin typeface="Impact"/>
              </a:rPr>
              <a:t>       </a:t>
            </a:r>
            <a:r>
              <a:rPr lang="en-US" sz="1500">
                <a:latin typeface="Impact"/>
              </a:rPr>
              <a:t> </a:t>
            </a:r>
            <a:r>
              <a:rPr lang="en-US" sz="1500"/>
              <a:t>           </a:t>
            </a:r>
            <a:r>
              <a:rPr lang="en-US" sz="1500">
                <a:cs typeface="Calibri"/>
              </a:rPr>
              <a:t> </a:t>
            </a:r>
            <a:endParaRPr lang="en-US" sz="4000"/>
          </a:p>
        </p:txBody>
      </p:sp>
      <p:pic>
        <p:nvPicPr>
          <p:cNvPr id="6" name="Picture 5" descr="A close up of a logo&#10;&#10;Description generated with very high confidence">
            <a:extLst>
              <a:ext uri="{FF2B5EF4-FFF2-40B4-BE49-F238E27FC236}">
                <a16:creationId xmlns:a16="http://schemas.microsoft.com/office/drawing/2014/main" id="{6CEEAE08-20BD-4FA3-8AB6-A1370E87F87A}"/>
              </a:ext>
            </a:extLst>
          </p:cNvPr>
          <p:cNvPicPr>
            <a:picLocks noChangeAspect="1"/>
          </p:cNvPicPr>
          <p:nvPr/>
        </p:nvPicPr>
        <p:blipFill rotWithShape="1">
          <a:blip r:embed="rId3"/>
          <a:srcRect t="31385" b="11637"/>
          <a:stretch/>
        </p:blipFill>
        <p:spPr>
          <a:xfrm>
            <a:off x="3978362" y="559874"/>
            <a:ext cx="4042409" cy="3163018"/>
          </a:xfrm>
          <a:prstGeom prst="rect">
            <a:avLst/>
          </a:prstGeom>
        </p:spPr>
      </p:pic>
    </p:spTree>
    <p:extLst>
      <p:ext uri="{BB962C8B-B14F-4D97-AF65-F5344CB8AC3E}">
        <p14:creationId xmlns:p14="http://schemas.microsoft.com/office/powerpoint/2010/main" val="4141345911"/>
      </p:ext>
    </p:extLst>
  </p:cSld>
  <p:clrMapOvr>
    <a:masterClrMapping/>
  </p:clrMapOvr>
  <mc:AlternateContent xmlns:mc="http://schemas.openxmlformats.org/markup-compatibility/2006" xmlns:p14="http://schemas.microsoft.com/office/powerpoint/2010/main">
    <mc:Choice Requires="p14">
      <p:transition p14:dur="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110DA-7EB9-43A6-8174-1847DB6DB342}"/>
              </a:ext>
            </a:extLst>
          </p:cNvPr>
          <p:cNvSpPr>
            <a:spLocks noGrp="1"/>
          </p:cNvSpPr>
          <p:nvPr>
            <p:ph type="title"/>
          </p:nvPr>
        </p:nvSpPr>
        <p:spPr>
          <a:xfrm>
            <a:off x="8017254" y="525439"/>
            <a:ext cx="3336545" cy="1657614"/>
          </a:xfrm>
        </p:spPr>
        <p:txBody>
          <a:bodyPr vert="horz" lIns="91440" tIns="45720" rIns="91440" bIns="45720" rtlCol="0" anchor="ctr">
            <a:normAutofit/>
          </a:bodyPr>
          <a:lstStyle/>
          <a:p>
            <a:pPr algn="l"/>
            <a:endParaRPr lang="en-US" sz="3600" kern="1200">
              <a:solidFill>
                <a:schemeClr val="tx1"/>
              </a:solidFill>
              <a:latin typeface="+mj-lt"/>
              <a:ea typeface="+mj-ea"/>
              <a:cs typeface="+mj-cs"/>
            </a:endParaRPr>
          </a:p>
        </p:txBody>
      </p:sp>
      <p:pic>
        <p:nvPicPr>
          <p:cNvPr id="4" name="Picture 4" descr="A tiger in the water&#10;&#10;Description generated with very high confidence">
            <a:extLst>
              <a:ext uri="{FF2B5EF4-FFF2-40B4-BE49-F238E27FC236}">
                <a16:creationId xmlns:a16="http://schemas.microsoft.com/office/drawing/2014/main" id="{D2885F08-0A76-4FAC-B635-A66450D515E4}"/>
              </a:ext>
            </a:extLst>
          </p:cNvPr>
          <p:cNvPicPr>
            <a:picLocks noChangeAspect="1"/>
          </p:cNvPicPr>
          <p:nvPr/>
        </p:nvPicPr>
        <p:blipFill>
          <a:blip r:embed="rId2"/>
          <a:stretch>
            <a:fillRect/>
          </a:stretch>
        </p:blipFill>
        <p:spPr>
          <a:xfrm>
            <a:off x="512890" y="375320"/>
            <a:ext cx="3697400" cy="3848658"/>
          </a:xfrm>
          <a:prstGeom prst="rect">
            <a:avLst/>
          </a:prstGeom>
        </p:spPr>
      </p:pic>
      <p:pic>
        <p:nvPicPr>
          <p:cNvPr id="14" name="Picture 14" descr="A body of water&#10;&#10;Description generated with very high confidence">
            <a:extLst>
              <a:ext uri="{FF2B5EF4-FFF2-40B4-BE49-F238E27FC236}">
                <a16:creationId xmlns:a16="http://schemas.microsoft.com/office/drawing/2014/main" id="{D1E0C6EF-6F45-4893-9144-E92DA9AD346A}"/>
              </a:ext>
            </a:extLst>
          </p:cNvPr>
          <p:cNvPicPr>
            <a:picLocks noChangeAspect="1"/>
          </p:cNvPicPr>
          <p:nvPr/>
        </p:nvPicPr>
        <p:blipFill>
          <a:blip r:embed="rId3"/>
          <a:stretch>
            <a:fillRect/>
          </a:stretch>
        </p:blipFill>
        <p:spPr>
          <a:xfrm>
            <a:off x="4906370" y="439778"/>
            <a:ext cx="2628285" cy="1528696"/>
          </a:xfrm>
          <a:prstGeom prst="rect">
            <a:avLst/>
          </a:prstGeom>
        </p:spPr>
      </p:pic>
      <p:pic>
        <p:nvPicPr>
          <p:cNvPr id="6" name="Picture 6" descr="A group of deer standing in the grass&#10;&#10;Description generated with very high confidence">
            <a:extLst>
              <a:ext uri="{FF2B5EF4-FFF2-40B4-BE49-F238E27FC236}">
                <a16:creationId xmlns:a16="http://schemas.microsoft.com/office/drawing/2014/main" id="{417C313F-E907-4D14-9E0D-0282140B9DAA}"/>
              </a:ext>
            </a:extLst>
          </p:cNvPr>
          <p:cNvPicPr>
            <a:picLocks noChangeAspect="1"/>
          </p:cNvPicPr>
          <p:nvPr/>
        </p:nvPicPr>
        <p:blipFill>
          <a:blip r:embed="rId4"/>
          <a:stretch>
            <a:fillRect/>
          </a:stretch>
        </p:blipFill>
        <p:spPr>
          <a:xfrm>
            <a:off x="4902652" y="2460848"/>
            <a:ext cx="2628286" cy="1726888"/>
          </a:xfrm>
          <a:prstGeom prst="rect">
            <a:avLst/>
          </a:prstGeom>
        </p:spPr>
      </p:pic>
      <p:pic>
        <p:nvPicPr>
          <p:cNvPr id="8" name="Picture 8" descr="A close up of a plant&#10;&#10;Description generated with very high confidence">
            <a:extLst>
              <a:ext uri="{FF2B5EF4-FFF2-40B4-BE49-F238E27FC236}">
                <a16:creationId xmlns:a16="http://schemas.microsoft.com/office/drawing/2014/main" id="{1BA8D073-D250-4D33-B0EC-8A760AA255F3}"/>
              </a:ext>
            </a:extLst>
          </p:cNvPr>
          <p:cNvPicPr>
            <a:picLocks noChangeAspect="1"/>
          </p:cNvPicPr>
          <p:nvPr/>
        </p:nvPicPr>
        <p:blipFill>
          <a:blip r:embed="rId5"/>
          <a:stretch>
            <a:fillRect/>
          </a:stretch>
        </p:blipFill>
        <p:spPr>
          <a:xfrm>
            <a:off x="402610" y="5014485"/>
            <a:ext cx="1656952" cy="1242714"/>
          </a:xfrm>
          <a:prstGeom prst="rect">
            <a:avLst/>
          </a:prstGeom>
        </p:spPr>
      </p:pic>
      <p:pic>
        <p:nvPicPr>
          <p:cNvPr id="12" name="Picture 12" descr="A close up of some grass&#10;&#10;Description generated with very high confidence">
            <a:extLst>
              <a:ext uri="{FF2B5EF4-FFF2-40B4-BE49-F238E27FC236}">
                <a16:creationId xmlns:a16="http://schemas.microsoft.com/office/drawing/2014/main" id="{FA641AF9-528F-4CE9-AEB6-16AB7149AC87}"/>
              </a:ext>
            </a:extLst>
          </p:cNvPr>
          <p:cNvPicPr>
            <a:picLocks noChangeAspect="1"/>
          </p:cNvPicPr>
          <p:nvPr/>
        </p:nvPicPr>
        <p:blipFill>
          <a:blip r:embed="rId6"/>
          <a:stretch>
            <a:fillRect/>
          </a:stretch>
        </p:blipFill>
        <p:spPr>
          <a:xfrm>
            <a:off x="2650954" y="5080319"/>
            <a:ext cx="1669613" cy="1111051"/>
          </a:xfrm>
          <a:prstGeom prst="rect">
            <a:avLst/>
          </a:prstGeom>
        </p:spPr>
      </p:pic>
      <p:pic>
        <p:nvPicPr>
          <p:cNvPr id="10" name="Picture 10" descr="A beach with palm trees in the background&#10;&#10;Description generated with very high confidence">
            <a:extLst>
              <a:ext uri="{FF2B5EF4-FFF2-40B4-BE49-F238E27FC236}">
                <a16:creationId xmlns:a16="http://schemas.microsoft.com/office/drawing/2014/main" id="{3FCCCB42-EF9A-4EB3-8394-1C884D7E1C91}"/>
              </a:ext>
            </a:extLst>
          </p:cNvPr>
          <p:cNvPicPr>
            <a:picLocks noChangeAspect="1"/>
          </p:cNvPicPr>
          <p:nvPr/>
        </p:nvPicPr>
        <p:blipFill>
          <a:blip r:embed="rId7"/>
          <a:stretch>
            <a:fillRect/>
          </a:stretch>
        </p:blipFill>
        <p:spPr>
          <a:xfrm>
            <a:off x="4931706" y="4912224"/>
            <a:ext cx="2585050" cy="1447628"/>
          </a:xfrm>
          <a:prstGeom prst="rect">
            <a:avLst/>
          </a:prstGeom>
        </p:spPr>
      </p:pic>
      <p:sp>
        <p:nvSpPr>
          <p:cNvPr id="3" name="Text Placeholder 2">
            <a:extLst>
              <a:ext uri="{FF2B5EF4-FFF2-40B4-BE49-F238E27FC236}">
                <a16:creationId xmlns:a16="http://schemas.microsoft.com/office/drawing/2014/main" id="{BFA6D59A-D76C-49B9-9B81-78EEB2E5737D}"/>
              </a:ext>
            </a:extLst>
          </p:cNvPr>
          <p:cNvSpPr>
            <a:spLocks noGrp="1"/>
          </p:cNvSpPr>
          <p:nvPr>
            <p:ph type="body" sz="half" idx="2"/>
          </p:nvPr>
        </p:nvSpPr>
        <p:spPr>
          <a:xfrm>
            <a:off x="8017255" y="2706977"/>
            <a:ext cx="4170626" cy="3655338"/>
          </a:xfrm>
        </p:spPr>
        <p:txBody>
          <a:bodyPr vert="horz" lIns="91440" tIns="45720" rIns="91440" bIns="45720" rtlCol="0">
            <a:normAutofit/>
          </a:bodyPr>
          <a:lstStyle/>
          <a:p>
            <a:pPr algn="l"/>
            <a:r>
              <a:rPr lang="en-US" sz="2400">
                <a:solidFill>
                  <a:schemeClr val="accent4">
                    <a:lumMod val="50000"/>
                  </a:schemeClr>
                </a:solidFill>
                <a:latin typeface="Impact"/>
              </a:rPr>
              <a:t>DISCOVER THE TRASURE OF BANGLADESH</a:t>
            </a:r>
            <a:endParaRPr lang="en-US">
              <a:solidFill>
                <a:schemeClr val="accent4">
                  <a:lumMod val="50000"/>
                </a:schemeClr>
              </a:solidFill>
            </a:endParaRPr>
          </a:p>
        </p:txBody>
      </p:sp>
      <p:cxnSp>
        <p:nvCxnSpPr>
          <p:cNvPr id="17" name="Straight Connector 18">
            <a:extLst>
              <a:ext uri="{FF2B5EF4-FFF2-40B4-BE49-F238E27FC236}">
                <a16:creationId xmlns:a16="http://schemas.microsoft.com/office/drawing/2014/main" id="{822A5670-0F7B-4199-AEAB-33FBA9CEA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1"/>
            <a:ext cx="0" cy="6858001"/>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0">
            <a:extLst>
              <a:ext uri="{FF2B5EF4-FFF2-40B4-BE49-F238E27FC236}">
                <a16:creationId xmlns:a16="http://schemas.microsoft.com/office/drawing/2014/main" id="{8BB1744D-A7DF-4B65-B6E3-DCF12BB2D8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2">
            <a:extLst>
              <a:ext uri="{FF2B5EF4-FFF2-40B4-BE49-F238E27FC236}">
                <a16:creationId xmlns:a16="http://schemas.microsoft.com/office/drawing/2014/main" id="{882DD753-EA38-4E86-91FB-05041A44A2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67905"/>
            <a:ext cx="753066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24">
            <a:extLst>
              <a:ext uri="{FF2B5EF4-FFF2-40B4-BE49-F238E27FC236}">
                <a16:creationId xmlns:a16="http://schemas.microsoft.com/office/drawing/2014/main" id="{6DA63E78-7704-45EF-B5D3-EADDF5D826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218591" y="5706812"/>
            <a:ext cx="228600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6" name="Picture 15" descr="A close up of a logo&#10;&#10;Description generated with very high confidence">
            <a:extLst>
              <a:ext uri="{FF2B5EF4-FFF2-40B4-BE49-F238E27FC236}">
                <a16:creationId xmlns:a16="http://schemas.microsoft.com/office/drawing/2014/main" id="{25E5BA92-3B3F-431B-ACC7-E959C3496F8C}"/>
              </a:ext>
            </a:extLst>
          </p:cNvPr>
          <p:cNvPicPr>
            <a:picLocks noChangeAspect="1"/>
          </p:cNvPicPr>
          <p:nvPr/>
        </p:nvPicPr>
        <p:blipFill rotWithShape="1">
          <a:blip r:embed="rId8"/>
          <a:srcRect t="31385" b="11637"/>
          <a:stretch/>
        </p:blipFill>
        <p:spPr>
          <a:xfrm>
            <a:off x="8014902" y="523152"/>
            <a:ext cx="3331896" cy="2793677"/>
          </a:xfrm>
          <a:prstGeom prst="rect">
            <a:avLst/>
          </a:prstGeom>
        </p:spPr>
      </p:pic>
    </p:spTree>
    <p:extLst>
      <p:ext uri="{BB962C8B-B14F-4D97-AF65-F5344CB8AC3E}">
        <p14:creationId xmlns:p14="http://schemas.microsoft.com/office/powerpoint/2010/main" val="158629871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 up of a logo&#10;&#10;Description generated with very high confidence">
            <a:extLst>
              <a:ext uri="{FF2B5EF4-FFF2-40B4-BE49-F238E27FC236}">
                <a16:creationId xmlns:a16="http://schemas.microsoft.com/office/drawing/2014/main" id="{92140C69-31D6-49D4-B240-41AFD8D06B04}"/>
              </a:ext>
            </a:extLst>
          </p:cNvPr>
          <p:cNvPicPr>
            <a:picLocks noChangeAspect="1"/>
          </p:cNvPicPr>
          <p:nvPr/>
        </p:nvPicPr>
        <p:blipFill rotWithShape="1">
          <a:blip r:embed="rId2">
            <a:alphaModFix/>
            <a:extLst/>
          </a:blip>
          <a:srcRect t="28235" r="-2" b="8486"/>
          <a:stretch/>
        </p:blipFill>
        <p:spPr>
          <a:xfrm>
            <a:off x="6083786" y="-168318"/>
            <a:ext cx="6261330" cy="3932313"/>
          </a:xfrm>
          <a:prstGeom prst="rect">
            <a:avLst/>
          </a:prstGeom>
          <a:effectLst>
            <a:softEdge rad="533400"/>
          </a:effectLst>
        </p:spPr>
      </p:pic>
      <p:pic>
        <p:nvPicPr>
          <p:cNvPr id="6" name="Picture 6" descr="A person standing in front of a group of people posing for the camera&#10;&#10;Description generated with very high confidence">
            <a:extLst>
              <a:ext uri="{FF2B5EF4-FFF2-40B4-BE49-F238E27FC236}">
                <a16:creationId xmlns:a16="http://schemas.microsoft.com/office/drawing/2014/main" id="{E97409E6-31D3-44AC-89ED-9477BED06F52}"/>
              </a:ext>
            </a:extLst>
          </p:cNvPr>
          <p:cNvPicPr>
            <a:picLocks noChangeAspect="1"/>
          </p:cNvPicPr>
          <p:nvPr/>
        </p:nvPicPr>
        <p:blipFill rotWithShape="1">
          <a:blip r:embed="rId3"/>
          <a:srcRect r="16418"/>
          <a:stretch/>
        </p:blipFill>
        <p:spPr>
          <a:xfrm>
            <a:off x="6089904" y="2487168"/>
            <a:ext cx="6263640" cy="4215384"/>
          </a:xfrm>
          <a:prstGeom prst="rect">
            <a:avLst/>
          </a:prstGeom>
          <a:effectLst>
            <a:softEdge rad="533400"/>
          </a:effectLst>
        </p:spPr>
      </p:pic>
      <p:pic>
        <p:nvPicPr>
          <p:cNvPr id="11" name="Picture 10">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7DD70A1-7A47-4229-BDE4-F7789010563B}"/>
              </a:ext>
            </a:extLst>
          </p:cNvPr>
          <p:cNvSpPr>
            <a:spLocks noGrp="1"/>
          </p:cNvSpPr>
          <p:nvPr>
            <p:ph type="title"/>
          </p:nvPr>
        </p:nvSpPr>
        <p:spPr>
          <a:xfrm>
            <a:off x="804998" y="973499"/>
            <a:ext cx="5771581" cy="1980988"/>
          </a:xfrm>
        </p:spPr>
        <p:txBody>
          <a:bodyPr vert="horz" lIns="91440" tIns="45720" rIns="91440" bIns="45720" rtlCol="0" anchor="ctr">
            <a:normAutofit fontScale="90000"/>
          </a:bodyPr>
          <a:lstStyle/>
          <a:p>
            <a:pPr algn="l"/>
            <a:r>
              <a:rPr lang="en-US" sz="2200">
                <a:solidFill>
                  <a:srgbClr val="000000"/>
                </a:solidFill>
                <a:latin typeface="Impact"/>
              </a:rPr>
              <a:t>     </a:t>
            </a:r>
            <a:r>
              <a:rPr lang="en-US" sz="4000">
                <a:solidFill>
                  <a:srgbClr val="000000"/>
                </a:solidFill>
                <a:latin typeface="Impact"/>
              </a:rPr>
              <a:t>     </a:t>
            </a:r>
            <a:br>
              <a:rPr lang="en-US" sz="4000">
                <a:solidFill>
                  <a:srgbClr val="000000"/>
                </a:solidFill>
                <a:latin typeface="Impact"/>
              </a:rPr>
            </a:br>
            <a:r>
              <a:rPr lang="en-US" sz="4000">
                <a:solidFill>
                  <a:srgbClr val="000000"/>
                </a:solidFill>
                <a:latin typeface="Impact"/>
              </a:rPr>
              <a:t> </a:t>
            </a:r>
            <a:r>
              <a:rPr lang="en-US" sz="4000">
                <a:solidFill>
                  <a:schemeClr val="accent4">
                    <a:lumMod val="50000"/>
                  </a:schemeClr>
                </a:solidFill>
                <a:latin typeface="Impact"/>
              </a:rPr>
              <a:t> </a:t>
            </a:r>
            <a:r>
              <a:rPr lang="en-US" sz="4000" kern="1200">
                <a:solidFill>
                  <a:schemeClr val="accent4">
                    <a:lumMod val="50000"/>
                  </a:schemeClr>
                </a:solidFill>
                <a:latin typeface="Impact"/>
              </a:rPr>
              <a:t>HAPPY JOURNEY</a:t>
            </a:r>
            <a:r>
              <a:rPr lang="en-US" sz="4000">
                <a:solidFill>
                  <a:schemeClr val="accent4">
                    <a:lumMod val="50000"/>
                  </a:schemeClr>
                </a:solidFill>
                <a:latin typeface="Impact"/>
              </a:rPr>
              <a:t> LIMITED</a:t>
            </a:r>
            <a:br>
              <a:rPr lang="en-US" sz="4000" kern="1200">
                <a:solidFill>
                  <a:schemeClr val="accent4">
                    <a:lumMod val="50000"/>
                  </a:schemeClr>
                </a:solidFill>
                <a:latin typeface="Impact"/>
                <a:cs typeface="Calibri Light"/>
              </a:rPr>
            </a:br>
            <a:br>
              <a:rPr lang="en-US" sz="4000" kern="1200">
                <a:solidFill>
                  <a:schemeClr val="accent4">
                    <a:lumMod val="50000"/>
                  </a:schemeClr>
                </a:solidFill>
                <a:latin typeface="Impact"/>
                <a:cs typeface="Calibri Light"/>
              </a:rPr>
            </a:br>
            <a:r>
              <a:rPr lang="en-US" sz="2200" kern="1200">
                <a:solidFill>
                  <a:srgbClr val="000000"/>
                </a:solidFill>
                <a:latin typeface="+mj-lt"/>
                <a:ea typeface="+mj-ea"/>
                <a:cs typeface="+mj-cs"/>
              </a:rPr>
              <a:t> </a:t>
            </a:r>
          </a:p>
        </p:txBody>
      </p:sp>
      <p:sp>
        <p:nvSpPr>
          <p:cNvPr id="3" name="Text Placeholder 2">
            <a:extLst>
              <a:ext uri="{FF2B5EF4-FFF2-40B4-BE49-F238E27FC236}">
                <a16:creationId xmlns:a16="http://schemas.microsoft.com/office/drawing/2014/main" id="{EB01A180-6770-4B47-93BD-1DEF741ECAA4}"/>
              </a:ext>
            </a:extLst>
          </p:cNvPr>
          <p:cNvSpPr>
            <a:spLocks noGrp="1"/>
          </p:cNvSpPr>
          <p:nvPr>
            <p:ph type="body" sz="half" idx="2"/>
          </p:nvPr>
        </p:nvSpPr>
        <p:spPr>
          <a:xfrm>
            <a:off x="804997" y="2272143"/>
            <a:ext cx="5678907" cy="3788830"/>
          </a:xfrm>
        </p:spPr>
        <p:txBody>
          <a:bodyPr vert="horz" lIns="91440" tIns="45720" rIns="91440" bIns="45720" rtlCol="0" anchor="ctr">
            <a:normAutofit/>
          </a:bodyPr>
          <a:lstStyle/>
          <a:p>
            <a:pPr algn="l"/>
            <a:r>
              <a:rPr lang="en-US" sz="2000">
                <a:solidFill>
                  <a:srgbClr val="000000"/>
                </a:solidFill>
                <a:cs typeface="Calibri"/>
              </a:rPr>
              <a:t>  </a:t>
            </a:r>
            <a:r>
              <a:rPr lang="en-US" sz="2000">
                <a:solidFill>
                  <a:srgbClr val="000000"/>
                </a:solidFill>
                <a:latin typeface="Calibri"/>
                <a:cs typeface="Calibri"/>
              </a:rPr>
              <a:t> </a:t>
            </a:r>
            <a:r>
              <a:rPr lang="en-US" sz="2400" b="1">
                <a:solidFill>
                  <a:srgbClr val="000000"/>
                </a:solidFill>
                <a:latin typeface="Calibri"/>
                <a:cs typeface="Calibri"/>
              </a:rPr>
              <a:t>BOARD OF DIRECTORS </a:t>
            </a:r>
            <a:endParaRPr lang="en-US" sz="2400" b="1">
              <a:latin typeface="Calibri"/>
              <a:cs typeface="Calibri"/>
            </a:endParaRPr>
          </a:p>
          <a:p>
            <a:pPr algn="l"/>
            <a:endParaRPr lang="en-US" sz="2400">
              <a:solidFill>
                <a:srgbClr val="000000"/>
              </a:solidFill>
              <a:cs typeface="Calibri"/>
            </a:endParaRPr>
          </a:p>
          <a:p>
            <a:pPr marL="457200" indent="-342900" algn="l">
              <a:buFont typeface="Wingdings" panose="020B0604020202020204" pitchFamily="34" charset="0"/>
              <a:buChar char="q"/>
            </a:pPr>
            <a:r>
              <a:rPr lang="en-US" sz="2400">
                <a:solidFill>
                  <a:srgbClr val="000000"/>
                </a:solidFill>
              </a:rPr>
              <a:t>Abdul Momin      HR Director  </a:t>
            </a:r>
            <a:endParaRPr lang="en-US" sz="2400">
              <a:solidFill>
                <a:srgbClr val="000000"/>
              </a:solidFill>
              <a:cs typeface="Calibri"/>
            </a:endParaRPr>
          </a:p>
          <a:p>
            <a:pPr marL="457200" indent="-342900" algn="l">
              <a:buFont typeface="Wingdings" panose="020B0604020202020204" pitchFamily="34" charset="0"/>
              <a:buChar char="q"/>
            </a:pPr>
            <a:r>
              <a:rPr lang="en-US" sz="2400">
                <a:solidFill>
                  <a:srgbClr val="000000"/>
                </a:solidFill>
              </a:rPr>
              <a:t>Amin Shah           Finance Director    </a:t>
            </a:r>
            <a:endParaRPr lang="en-US" sz="2400">
              <a:solidFill>
                <a:srgbClr val="000000"/>
              </a:solidFill>
              <a:cs typeface="Calibri"/>
            </a:endParaRPr>
          </a:p>
          <a:p>
            <a:pPr marL="457200" indent="-342900" algn="l">
              <a:buFont typeface="Wingdings" panose="020B0604020202020204" pitchFamily="34" charset="0"/>
              <a:buChar char="q"/>
            </a:pPr>
            <a:r>
              <a:rPr lang="en-US" sz="2400">
                <a:solidFill>
                  <a:srgbClr val="000000"/>
                </a:solidFill>
              </a:rPr>
              <a:t>Abul Kashem       Operation</a:t>
            </a:r>
            <a:r>
              <a:rPr lang="en-US" sz="2400">
                <a:solidFill>
                  <a:srgbClr val="000000"/>
                </a:solidFill>
                <a:cs typeface="Calibri"/>
              </a:rPr>
              <a:t> Director</a:t>
            </a:r>
          </a:p>
          <a:p>
            <a:pPr marL="457200" indent="-342900" algn="l">
              <a:buFont typeface="Wingdings" panose="020B0604020202020204" pitchFamily="34" charset="0"/>
              <a:buChar char="q"/>
            </a:pPr>
            <a:r>
              <a:rPr lang="en-US" sz="2400">
                <a:solidFill>
                  <a:srgbClr val="000000"/>
                </a:solidFill>
              </a:rPr>
              <a:t>Tariqul  Islam       Marketing Director</a:t>
            </a:r>
            <a:endParaRPr lang="en-US" sz="2400">
              <a:solidFill>
                <a:srgbClr val="000000"/>
              </a:solidFill>
              <a:cs typeface="Calibri"/>
            </a:endParaRPr>
          </a:p>
        </p:txBody>
      </p:sp>
    </p:spTree>
    <p:extLst>
      <p:ext uri="{BB962C8B-B14F-4D97-AF65-F5344CB8AC3E}">
        <p14:creationId xmlns:p14="http://schemas.microsoft.com/office/powerpoint/2010/main" val="1470959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1E2E0AFE-704B-4CB8-AB9D-D447278759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3" y="321176"/>
            <a:ext cx="5759117"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a:cs typeface="Calibri"/>
            </a:endParaRPr>
          </a:p>
        </p:txBody>
      </p:sp>
      <p:sp>
        <p:nvSpPr>
          <p:cNvPr id="2" name="Title 1">
            <a:extLst>
              <a:ext uri="{FF2B5EF4-FFF2-40B4-BE49-F238E27FC236}">
                <a16:creationId xmlns:a16="http://schemas.microsoft.com/office/drawing/2014/main" id="{3F1D6D28-5696-4AEE-ABF3-B2506E625CB2}"/>
              </a:ext>
            </a:extLst>
          </p:cNvPr>
          <p:cNvSpPr>
            <a:spLocks noGrp="1"/>
          </p:cNvSpPr>
          <p:nvPr>
            <p:ph type="title"/>
          </p:nvPr>
        </p:nvSpPr>
        <p:spPr>
          <a:xfrm>
            <a:off x="1757687" y="705577"/>
            <a:ext cx="4911826" cy="1344975"/>
          </a:xfrm>
        </p:spPr>
        <p:txBody>
          <a:bodyPr vert="horz" lIns="91440" tIns="45720" rIns="91440" bIns="45720" rtlCol="0" anchor="ctr">
            <a:normAutofit/>
          </a:bodyPr>
          <a:lstStyle/>
          <a:p>
            <a:pPr algn="l"/>
            <a:r>
              <a:rPr lang="en-US" sz="4000" b="1">
                <a:latin typeface="Impact"/>
              </a:rPr>
              <a:t>ABOUT US</a:t>
            </a:r>
          </a:p>
        </p:txBody>
      </p:sp>
      <p:sp>
        <p:nvSpPr>
          <p:cNvPr id="3" name="Text Placeholder 2">
            <a:extLst>
              <a:ext uri="{FF2B5EF4-FFF2-40B4-BE49-F238E27FC236}">
                <a16:creationId xmlns:a16="http://schemas.microsoft.com/office/drawing/2014/main" id="{3FF64261-A139-4C3E-A3D2-43C4EC42907F}"/>
              </a:ext>
            </a:extLst>
          </p:cNvPr>
          <p:cNvSpPr>
            <a:spLocks noGrp="1"/>
          </p:cNvSpPr>
          <p:nvPr>
            <p:ph type="body" sz="half" idx="2"/>
          </p:nvPr>
        </p:nvSpPr>
        <p:spPr>
          <a:xfrm>
            <a:off x="603801" y="1631905"/>
            <a:ext cx="5260170" cy="3888174"/>
          </a:xfrm>
        </p:spPr>
        <p:txBody>
          <a:bodyPr vert="horz" lIns="91440" tIns="45720" rIns="91440" bIns="45720" rtlCol="0">
            <a:normAutofit fontScale="92500" lnSpcReduction="10000"/>
          </a:bodyPr>
          <a:lstStyle/>
          <a:p>
            <a:pPr algn="l"/>
            <a:r>
              <a:rPr lang="en-US">
                <a:latin typeface="Calibri"/>
                <a:cs typeface="Calibri"/>
              </a:rPr>
              <a:t>HAPPINESS HAS NO REASON AND LIMIT, AS A ONLINE PACKAGE TOUR OPERATOR HAPPY JOURNEY WOULD LIKE TO OPEN THE DOOR OF UNLIMILTED ENJOYMENT AND HAPPINESS FOR THE HOLIDAY FINDER</a:t>
            </a:r>
          </a:p>
          <a:p>
            <a:pPr indent="-228600" algn="l">
              <a:buFont typeface="Arial" panose="020B0604020202020204" pitchFamily="34" charset="0"/>
              <a:buChar char="•"/>
            </a:pPr>
            <a:endParaRPr lang="en-US" sz="1500"/>
          </a:p>
          <a:p>
            <a:pPr marL="342900" indent="-285750" algn="l">
              <a:buFont typeface="Wingdings" panose="020B0604020202020204" pitchFamily="34" charset="0"/>
              <a:buChar char="q"/>
            </a:pPr>
            <a:r>
              <a:rPr lang="en-US">
                <a:latin typeface="Calibri"/>
                <a:cs typeface="Calibri"/>
              </a:rPr>
              <a:t>WE AIM TO INTRODUCE THE TRAVELLERS ABOUT THE 4000 YEARS HISTORICAL AND CULTURAL HERITAGE OF BAY OF BENGAL</a:t>
            </a:r>
          </a:p>
          <a:p>
            <a:pPr marL="342900" indent="-285750" algn="l">
              <a:buFont typeface="Wingdings" panose="020B0604020202020204" pitchFamily="34" charset="0"/>
              <a:buChar char="q"/>
            </a:pPr>
            <a:r>
              <a:rPr lang="en-US">
                <a:latin typeface="Calibri"/>
                <a:cs typeface="Calibri"/>
              </a:rPr>
              <a:t>TO DISCOVER THE NATURE AND WILD LIFE OF THE BIGGEST MANGROVE-FOREST IN THE WORLD</a:t>
            </a:r>
          </a:p>
          <a:p>
            <a:pPr marL="342900" indent="-285750" algn="l">
              <a:buFont typeface="Wingdings" panose="020B0604020202020204" pitchFamily="34" charset="0"/>
              <a:buChar char="q"/>
            </a:pPr>
            <a:r>
              <a:rPr lang="en-US">
                <a:latin typeface="Calibri"/>
                <a:cs typeface="Calibri"/>
              </a:rPr>
              <a:t>TO SEE THE BEAUTIFUL SUNRISE AND SUNSET IN FRONT OF THE UNBROKEN LONGEST SEA BEACH IN THE WORLD</a:t>
            </a:r>
          </a:p>
          <a:p>
            <a:pPr marL="342900" indent="-285750" algn="l">
              <a:buFont typeface="Wingdings" panose="020B0604020202020204" pitchFamily="34" charset="0"/>
              <a:buChar char="q"/>
            </a:pPr>
            <a:r>
              <a:rPr lang="en-US">
                <a:latin typeface="Calibri"/>
                <a:cs typeface="Calibri"/>
              </a:rPr>
              <a:t>THE LAND OF SURPRISES, TO TREASURE THE BEAUTIFUL MEMORIES IN THEIR LIFE TIME</a:t>
            </a:r>
          </a:p>
        </p:txBody>
      </p:sp>
      <p:pic>
        <p:nvPicPr>
          <p:cNvPr id="6" name="Picture 6" descr="A close up of a logo&#10;&#10;Description generated with high confidence">
            <a:extLst>
              <a:ext uri="{FF2B5EF4-FFF2-40B4-BE49-F238E27FC236}">
                <a16:creationId xmlns:a16="http://schemas.microsoft.com/office/drawing/2014/main" id="{6F62F3F3-FD71-4EC2-9F13-E12310F0F956}"/>
              </a:ext>
            </a:extLst>
          </p:cNvPr>
          <p:cNvPicPr>
            <a:picLocks noChangeAspect="1"/>
          </p:cNvPicPr>
          <p:nvPr/>
        </p:nvPicPr>
        <p:blipFill>
          <a:blip r:embed="rId2"/>
          <a:stretch>
            <a:fillRect/>
          </a:stretch>
        </p:blipFill>
        <p:spPr>
          <a:xfrm>
            <a:off x="6418016" y="2486845"/>
            <a:ext cx="1527436" cy="2190287"/>
          </a:xfrm>
          <a:prstGeom prst="rect">
            <a:avLst/>
          </a:prstGeom>
        </p:spPr>
      </p:pic>
      <p:pic>
        <p:nvPicPr>
          <p:cNvPr id="4" name="Picture 6" descr="A picture containing LEGO, toy&#10;&#10;Description generated with very high confidence">
            <a:extLst>
              <a:ext uri="{FF2B5EF4-FFF2-40B4-BE49-F238E27FC236}">
                <a16:creationId xmlns:a16="http://schemas.microsoft.com/office/drawing/2014/main" id="{B9A19B97-5B42-4EC6-A7B9-C540B776D6C8}"/>
              </a:ext>
            </a:extLst>
          </p:cNvPr>
          <p:cNvPicPr>
            <a:picLocks noChangeAspect="1"/>
          </p:cNvPicPr>
          <p:nvPr/>
        </p:nvPicPr>
        <p:blipFill>
          <a:blip r:embed="rId3"/>
          <a:stretch>
            <a:fillRect/>
          </a:stretch>
        </p:blipFill>
        <p:spPr>
          <a:xfrm>
            <a:off x="10370156" y="2487401"/>
            <a:ext cx="1604687" cy="2189730"/>
          </a:xfrm>
          <a:prstGeom prst="rect">
            <a:avLst/>
          </a:prstGeom>
        </p:spPr>
      </p:pic>
      <p:pic>
        <p:nvPicPr>
          <p:cNvPr id="5" name="Picture 4" descr="A close up of a logo&#10;&#10;Description generated with very high confidence">
            <a:extLst>
              <a:ext uri="{FF2B5EF4-FFF2-40B4-BE49-F238E27FC236}">
                <a16:creationId xmlns:a16="http://schemas.microsoft.com/office/drawing/2014/main" id="{F9F776D1-0FBB-49F1-82F5-1ECF27C1E7A7}"/>
              </a:ext>
            </a:extLst>
          </p:cNvPr>
          <p:cNvPicPr>
            <a:picLocks noChangeAspect="1"/>
          </p:cNvPicPr>
          <p:nvPr/>
        </p:nvPicPr>
        <p:blipFill rotWithShape="1">
          <a:blip r:embed="rId4"/>
          <a:srcRect t="31385" b="11637"/>
          <a:stretch/>
        </p:blipFill>
        <p:spPr>
          <a:xfrm>
            <a:off x="8081592" y="2484098"/>
            <a:ext cx="2414945" cy="2185197"/>
          </a:xfrm>
          <a:prstGeom prst="rect">
            <a:avLst/>
          </a:prstGeom>
        </p:spPr>
      </p:pic>
    </p:spTree>
    <p:extLst>
      <p:ext uri="{BB962C8B-B14F-4D97-AF65-F5344CB8AC3E}">
        <p14:creationId xmlns:p14="http://schemas.microsoft.com/office/powerpoint/2010/main" val="38578631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0">
        <p159:morph option="byObject"/>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4" descr="A close up of a logo&#10;&#10;Description generated with very high confidence">
            <a:extLst>
              <a:ext uri="{FF2B5EF4-FFF2-40B4-BE49-F238E27FC236}">
                <a16:creationId xmlns:a16="http://schemas.microsoft.com/office/drawing/2014/main" id="{C798816D-B163-4F85-BE92-ECA5A3E12620}"/>
              </a:ext>
            </a:extLst>
          </p:cNvPr>
          <p:cNvPicPr>
            <a:picLocks noChangeAspect="1"/>
          </p:cNvPicPr>
          <p:nvPr/>
        </p:nvPicPr>
        <p:blipFill rotWithShape="1">
          <a:blip r:embed="rId2">
            <a:alphaModFix/>
            <a:extLst/>
          </a:blip>
          <a:srcRect t="28235" r="-2" b="8486"/>
          <a:stretch/>
        </p:blipFill>
        <p:spPr>
          <a:xfrm>
            <a:off x="6083786" y="-168318"/>
            <a:ext cx="6261330" cy="3932313"/>
          </a:xfrm>
          <a:prstGeom prst="rect">
            <a:avLst/>
          </a:prstGeom>
          <a:effectLst>
            <a:softEdge rad="533400"/>
          </a:effectLst>
        </p:spPr>
      </p:pic>
      <p:pic>
        <p:nvPicPr>
          <p:cNvPr id="10" name="Picture 10" descr="A picture containing tree, water, outdoor, boat&#10;&#10;Description generated with very high confidence">
            <a:extLst>
              <a:ext uri="{FF2B5EF4-FFF2-40B4-BE49-F238E27FC236}">
                <a16:creationId xmlns:a16="http://schemas.microsoft.com/office/drawing/2014/main" id="{45938EB7-EC36-4E7C-BCAA-06D6669CFA98}"/>
              </a:ext>
            </a:extLst>
          </p:cNvPr>
          <p:cNvPicPr>
            <a:picLocks noChangeAspect="1"/>
          </p:cNvPicPr>
          <p:nvPr/>
        </p:nvPicPr>
        <p:blipFill rotWithShape="1">
          <a:blip r:embed="rId3"/>
          <a:srcRect r="11590" b="2"/>
          <a:stretch/>
        </p:blipFill>
        <p:spPr>
          <a:xfrm>
            <a:off x="6089904" y="2487168"/>
            <a:ext cx="6263640" cy="4215384"/>
          </a:xfrm>
          <a:prstGeom prst="rect">
            <a:avLst/>
          </a:prstGeom>
          <a:effectLst>
            <a:softEdge rad="533400"/>
          </a:effectLst>
        </p:spPr>
      </p:pic>
      <p:pic>
        <p:nvPicPr>
          <p:cNvPr id="17" name="Picture 14">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4456656-7888-4D40-9C67-3F96A6807FF8}"/>
              </a:ext>
            </a:extLst>
          </p:cNvPr>
          <p:cNvSpPr>
            <a:spLocks noGrp="1"/>
          </p:cNvSpPr>
          <p:nvPr>
            <p:ph type="title"/>
          </p:nvPr>
        </p:nvSpPr>
        <p:spPr>
          <a:xfrm>
            <a:off x="804998" y="314473"/>
            <a:ext cx="4803636" cy="1321961"/>
          </a:xfrm>
        </p:spPr>
        <p:txBody>
          <a:bodyPr vert="horz" lIns="91440" tIns="45720" rIns="91440" bIns="45720" rtlCol="0" anchor="ctr">
            <a:normAutofit/>
          </a:bodyPr>
          <a:lstStyle/>
          <a:p>
            <a:pPr algn="l"/>
            <a:r>
              <a:rPr lang="en-US" sz="4000" kern="1200">
                <a:solidFill>
                  <a:srgbClr val="000000"/>
                </a:solidFill>
                <a:latin typeface="+mj-lt"/>
                <a:ea typeface="+mj-ea"/>
                <a:cs typeface="+mj-cs"/>
              </a:rPr>
              <a:t>  </a:t>
            </a:r>
            <a:r>
              <a:rPr lang="en-US" sz="4000" kern="1200">
                <a:solidFill>
                  <a:srgbClr val="000000"/>
                </a:solidFill>
                <a:latin typeface="Impact"/>
              </a:rPr>
              <a:t>   </a:t>
            </a:r>
            <a:r>
              <a:rPr lang="en-US" sz="4000">
                <a:solidFill>
                  <a:srgbClr val="000000"/>
                </a:solidFill>
                <a:latin typeface="Impact"/>
              </a:rPr>
              <a:t>  </a:t>
            </a:r>
            <a:r>
              <a:rPr lang="en-US" sz="4000" b="1">
                <a:solidFill>
                  <a:srgbClr val="000000"/>
                </a:solidFill>
                <a:latin typeface="Century Gothic"/>
              </a:rPr>
              <a:t>     </a:t>
            </a:r>
            <a:r>
              <a:rPr lang="en-US" sz="4000" b="1">
                <a:solidFill>
                  <a:srgbClr val="000000"/>
                </a:solidFill>
                <a:latin typeface="Impact"/>
                <a:cs typeface="Arial"/>
              </a:rPr>
              <a:t> </a:t>
            </a:r>
            <a:r>
              <a:rPr lang="en-US" sz="4000" b="1" kern="1200">
                <a:solidFill>
                  <a:srgbClr val="000000"/>
                </a:solidFill>
                <a:latin typeface="Impact"/>
                <a:cs typeface="Arial"/>
              </a:rPr>
              <a:t>ABOUT US</a:t>
            </a:r>
          </a:p>
        </p:txBody>
      </p:sp>
      <p:sp>
        <p:nvSpPr>
          <p:cNvPr id="3" name="Text Placeholder 2">
            <a:extLst>
              <a:ext uri="{FF2B5EF4-FFF2-40B4-BE49-F238E27FC236}">
                <a16:creationId xmlns:a16="http://schemas.microsoft.com/office/drawing/2014/main" id="{BFA23C2A-E198-4B23-B92E-6BEAAE0472CA}"/>
              </a:ext>
            </a:extLst>
          </p:cNvPr>
          <p:cNvSpPr>
            <a:spLocks noGrp="1"/>
          </p:cNvSpPr>
          <p:nvPr>
            <p:ph type="body" sz="half" idx="2"/>
          </p:nvPr>
        </p:nvSpPr>
        <p:spPr>
          <a:xfrm>
            <a:off x="396754" y="1602819"/>
            <a:ext cx="6445338" cy="4272803"/>
          </a:xfrm>
        </p:spPr>
        <p:txBody>
          <a:bodyPr vert="horz" lIns="91440" tIns="45720" rIns="91440" bIns="45720" rtlCol="0" anchor="ctr">
            <a:noAutofit/>
          </a:bodyPr>
          <a:lstStyle/>
          <a:p>
            <a:pPr algn="l"/>
            <a:endParaRPr lang="en-US" sz="2000">
              <a:solidFill>
                <a:srgbClr val="000000"/>
              </a:solidFill>
              <a:latin typeface="Calibri"/>
              <a:ea typeface="Verdana"/>
              <a:cs typeface="Calibri"/>
            </a:endParaRPr>
          </a:p>
          <a:p>
            <a:pPr algn="l"/>
            <a:r>
              <a:rPr lang="en-US" sz="2000">
                <a:solidFill>
                  <a:srgbClr val="000000"/>
                </a:solidFill>
                <a:latin typeface="Calibri"/>
                <a:ea typeface="Verdana"/>
                <a:cs typeface="Calibri"/>
              </a:rPr>
              <a:t>WE ARE DELITED TO OFFER THE HOLIDAY LOVERS</a:t>
            </a:r>
            <a:endParaRPr lang="en-US">
              <a:solidFill>
                <a:srgbClr val="000000"/>
              </a:solidFill>
              <a:latin typeface="Calibri"/>
              <a:ea typeface="Verdana"/>
              <a:cs typeface="Calibri"/>
            </a:endParaRPr>
          </a:p>
          <a:p>
            <a:pPr algn="l"/>
            <a:endParaRPr lang="en-US" sz="2000">
              <a:solidFill>
                <a:srgbClr val="000000"/>
              </a:solidFill>
              <a:latin typeface="Calibri"/>
              <a:ea typeface="Verdana"/>
              <a:cs typeface="Calibri"/>
            </a:endParaRPr>
          </a:p>
          <a:p>
            <a:pPr algn="l"/>
            <a:r>
              <a:rPr lang="en-US" sz="2000">
                <a:solidFill>
                  <a:srgbClr val="000000"/>
                </a:solidFill>
                <a:highlight>
                  <a:srgbClr val="FF00FF"/>
                </a:highlight>
                <a:latin typeface="Calibri"/>
                <a:ea typeface="Verdana"/>
                <a:cs typeface="Calibri"/>
              </a:rPr>
              <a:t>THE BREATHTAKING DESTINATIONS!! </a:t>
            </a:r>
            <a:r>
              <a:rPr lang="en-US" sz="2000">
                <a:highlight>
                  <a:srgbClr val="FF00FF"/>
                </a:highlight>
                <a:latin typeface="Calibri"/>
                <a:cs typeface="Calibri"/>
              </a:rPr>
              <a:t>IN BANGLADESH </a:t>
            </a:r>
            <a:endParaRPr lang="en-US">
              <a:highlight>
                <a:srgbClr val="FF00FF"/>
              </a:highlight>
              <a:cs typeface="Calibri"/>
            </a:endParaRPr>
          </a:p>
          <a:p>
            <a:pPr algn="l"/>
            <a:endParaRPr lang="en-US" sz="2000">
              <a:solidFill>
                <a:srgbClr val="000000"/>
              </a:solidFill>
              <a:latin typeface="Calibri"/>
              <a:ea typeface="Verdana"/>
              <a:cs typeface="Calibri"/>
            </a:endParaRPr>
          </a:p>
          <a:p>
            <a:pPr algn="l"/>
            <a:r>
              <a:rPr lang="en-US" sz="2000" b="1">
                <a:solidFill>
                  <a:srgbClr val="000000"/>
                </a:solidFill>
                <a:highlight>
                  <a:srgbClr val="00FFFF"/>
                </a:highlight>
                <a:latin typeface="Calibri"/>
                <a:ea typeface="Verdana"/>
                <a:cs typeface="Calibri"/>
              </a:rPr>
              <a:t>COX'S BAZAR</a:t>
            </a:r>
            <a:endParaRPr lang="en-US" b="1">
              <a:highlight>
                <a:srgbClr val="00FFFF"/>
              </a:highlight>
            </a:endParaRPr>
          </a:p>
          <a:p>
            <a:pPr algn="l"/>
            <a:r>
              <a:rPr lang="en-US" sz="2000">
                <a:solidFill>
                  <a:srgbClr val="000000"/>
                </a:solidFill>
                <a:latin typeface="Calibri"/>
                <a:ea typeface="Verdana"/>
                <a:cs typeface="Calibri"/>
              </a:rPr>
              <a:t>THE WORLD'S LONGEST UNBROKEN 70 MILES (120 KM ) SEA BEACH IN BANGLADESH FOR NATURE AND WILDLIFE LOVERS </a:t>
            </a:r>
            <a:endParaRPr lang="en-US" sz="2000">
              <a:latin typeface="Calibri"/>
              <a:cs typeface="Calibri"/>
            </a:endParaRPr>
          </a:p>
          <a:p>
            <a:pPr algn="l"/>
            <a:endParaRPr lang="en-US" sz="2000" b="1">
              <a:solidFill>
                <a:srgbClr val="000000"/>
              </a:solidFill>
              <a:highlight>
                <a:srgbClr val="FF00FF"/>
              </a:highlight>
              <a:latin typeface="Calibri"/>
              <a:ea typeface="Verdana"/>
              <a:cs typeface="Calibri"/>
            </a:endParaRPr>
          </a:p>
          <a:p>
            <a:pPr algn="l"/>
            <a:r>
              <a:rPr lang="en-US" sz="2000" b="1">
                <a:solidFill>
                  <a:srgbClr val="000000"/>
                </a:solidFill>
                <a:highlight>
                  <a:srgbClr val="00FF00"/>
                </a:highlight>
                <a:latin typeface="Calibri"/>
                <a:ea typeface="Verdana"/>
                <a:cs typeface="Calibri"/>
              </a:rPr>
              <a:t>SUNDARBAN</a:t>
            </a:r>
            <a:endParaRPr lang="en-US" b="1">
              <a:highlight>
                <a:srgbClr val="00FF00"/>
              </a:highlight>
            </a:endParaRPr>
          </a:p>
          <a:p>
            <a:pPr algn="l"/>
            <a:r>
              <a:rPr lang="en-US" sz="2000">
                <a:solidFill>
                  <a:srgbClr val="000000"/>
                </a:solidFill>
                <a:latin typeface="Calibri"/>
                <a:ea typeface="Verdana"/>
                <a:cs typeface="Calibri"/>
              </a:rPr>
              <a:t>THE BIGGEST MANGROVE FOREST IN THE WORLD, FOR THOSE WHO LOVE THRILLING ADVENTURES AND TO DISCOVER THE ROYAL BENGAL TIGERS ALONG WITH IT'S WILD HERITAGE OF THE JUNGLE</a:t>
            </a:r>
            <a:endParaRPr lang="en-US" sz="2000">
              <a:latin typeface="Calibri"/>
              <a:cs typeface="Calibri"/>
            </a:endParaRPr>
          </a:p>
        </p:txBody>
      </p:sp>
    </p:spTree>
    <p:extLst>
      <p:ext uri="{BB962C8B-B14F-4D97-AF65-F5344CB8AC3E}">
        <p14:creationId xmlns:p14="http://schemas.microsoft.com/office/powerpoint/2010/main" val="2879798794"/>
      </p:ext>
    </p:extLst>
  </p:cSld>
  <p:clrMapOvr>
    <a:masterClrMapping/>
  </p:clrMapOvr>
  <p:transition>
    <p:strips dir="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32">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4">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CBA6F4C-A979-4CB5-A169-7E9552EB036B}"/>
              </a:ext>
            </a:extLst>
          </p:cNvPr>
          <p:cNvSpPr>
            <a:spLocks noGrp="1"/>
          </p:cNvSpPr>
          <p:nvPr>
            <p:ph type="ctrTitle"/>
          </p:nvPr>
        </p:nvSpPr>
        <p:spPr>
          <a:xfrm>
            <a:off x="6585882" y="4267832"/>
            <a:ext cx="4805996" cy="1401448"/>
          </a:xfrm>
        </p:spPr>
        <p:txBody>
          <a:bodyPr anchor="t">
            <a:normAutofit/>
          </a:bodyPr>
          <a:lstStyle/>
          <a:p>
            <a:pPr algn="l"/>
            <a:r>
              <a:rPr lang="en-US" sz="4400">
                <a:solidFill>
                  <a:schemeClr val="accent4">
                    <a:lumMod val="50000"/>
                  </a:schemeClr>
                </a:solidFill>
                <a:latin typeface="Impact"/>
                <a:cs typeface="Arial"/>
              </a:rPr>
              <a:t>HAPPY JOURNEY</a:t>
            </a:r>
          </a:p>
        </p:txBody>
      </p:sp>
      <p:sp>
        <p:nvSpPr>
          <p:cNvPr id="3" name="Subtitle 2">
            <a:extLst>
              <a:ext uri="{FF2B5EF4-FFF2-40B4-BE49-F238E27FC236}">
                <a16:creationId xmlns:a16="http://schemas.microsoft.com/office/drawing/2014/main" id="{4675C131-8663-4511-980E-6B44DECB74CC}"/>
              </a:ext>
            </a:extLst>
          </p:cNvPr>
          <p:cNvSpPr>
            <a:spLocks noGrp="1"/>
          </p:cNvSpPr>
          <p:nvPr>
            <p:ph type="subTitle" idx="1"/>
          </p:nvPr>
        </p:nvSpPr>
        <p:spPr>
          <a:xfrm>
            <a:off x="6586186" y="2579914"/>
            <a:ext cx="4805691" cy="1687916"/>
          </a:xfrm>
        </p:spPr>
        <p:txBody>
          <a:bodyPr vert="horz" lIns="91440" tIns="45720" rIns="91440" bIns="45720" rtlCol="0" anchor="b">
            <a:normAutofit/>
          </a:bodyPr>
          <a:lstStyle/>
          <a:p>
            <a:pPr algn="l"/>
            <a:r>
              <a:rPr lang="en-US" sz="4400">
                <a:solidFill>
                  <a:srgbClr val="000000"/>
                </a:solidFill>
                <a:latin typeface="Impact"/>
              </a:rPr>
              <a:t>OVERVIEW OF</a:t>
            </a:r>
          </a:p>
        </p:txBody>
      </p:sp>
      <p:sp>
        <p:nvSpPr>
          <p:cNvPr id="37"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close up of a logo&#10;&#10;Description generated with very high confidence">
            <a:extLst>
              <a:ext uri="{FF2B5EF4-FFF2-40B4-BE49-F238E27FC236}">
                <a16:creationId xmlns:a16="http://schemas.microsoft.com/office/drawing/2014/main" id="{31A219D1-E3BF-4361-A96E-EE41D8DC30D8}"/>
              </a:ext>
            </a:extLst>
          </p:cNvPr>
          <p:cNvPicPr>
            <a:picLocks noChangeAspect="1"/>
          </p:cNvPicPr>
          <p:nvPr/>
        </p:nvPicPr>
        <p:blipFill rotWithShape="1">
          <a:blip r:embed="rId3">
            <a:alphaModFix/>
            <a:extLst/>
          </a:blip>
          <a:srcRect l="6904" r="6848" b="1"/>
          <a:stretch/>
        </p:blipFill>
        <p:spPr>
          <a:xfrm>
            <a:off x="1" y="770037"/>
            <a:ext cx="5298683" cy="6097438"/>
          </a:xfrm>
          <a:custGeom>
            <a:avLst/>
            <a:gdLst>
              <a:gd name="connsiteX0" fmla="*/ 2178155 w 5298683"/>
              <a:gd name="connsiteY0" fmla="*/ 0 h 6097438"/>
              <a:gd name="connsiteX1" fmla="*/ 5298683 w 5298683"/>
              <a:gd name="connsiteY1" fmla="*/ 3120527 h 6097438"/>
              <a:gd name="connsiteX2" fmla="*/ 3392805 w 5298683"/>
              <a:gd name="connsiteY2" fmla="*/ 5995828 h 6097438"/>
              <a:gd name="connsiteX3" fmla="*/ 3115184 w 5298683"/>
              <a:gd name="connsiteY3" fmla="*/ 6097438 h 6097438"/>
              <a:gd name="connsiteX4" fmla="*/ 1241127 w 5298683"/>
              <a:gd name="connsiteY4" fmla="*/ 6097438 h 6097438"/>
              <a:gd name="connsiteX5" fmla="*/ 963506 w 5298683"/>
              <a:gd name="connsiteY5" fmla="*/ 5995828 h 6097438"/>
              <a:gd name="connsiteX6" fmla="*/ 193210 w 5298683"/>
              <a:gd name="connsiteY6" fmla="*/ 5528477 h 6097438"/>
              <a:gd name="connsiteX7" fmla="*/ 0 w 5298683"/>
              <a:gd name="connsiteY7" fmla="*/ 5352876 h 6097438"/>
              <a:gd name="connsiteX8" fmla="*/ 0 w 5298683"/>
              <a:gd name="connsiteY8" fmla="*/ 888178 h 6097438"/>
              <a:gd name="connsiteX9" fmla="*/ 193210 w 5298683"/>
              <a:gd name="connsiteY9" fmla="*/ 712577 h 6097438"/>
              <a:gd name="connsiteX10" fmla="*/ 2178155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Tree>
    <p:extLst>
      <p:ext uri="{BB962C8B-B14F-4D97-AF65-F5344CB8AC3E}">
        <p14:creationId xmlns:p14="http://schemas.microsoft.com/office/powerpoint/2010/main" val="3568068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E615B-29ED-497E-B8AB-6334F6A41E52}"/>
              </a:ext>
            </a:extLst>
          </p:cNvPr>
          <p:cNvSpPr>
            <a:spLocks noGrp="1"/>
          </p:cNvSpPr>
          <p:nvPr>
            <p:ph type="title"/>
          </p:nvPr>
        </p:nvSpPr>
        <p:spPr>
          <a:xfrm>
            <a:off x="249196" y="4385066"/>
            <a:ext cx="11284043" cy="847273"/>
          </a:xfrm>
        </p:spPr>
        <p:txBody>
          <a:bodyPr vert="horz" lIns="91440" tIns="45720" rIns="91440" bIns="45720" rtlCol="0" anchor="b">
            <a:normAutofit/>
          </a:bodyPr>
          <a:lstStyle/>
          <a:p>
            <a:pPr algn="l"/>
            <a:r>
              <a:rPr lang="en-US" sz="4000" b="1" kern="1200">
                <a:highlight>
                  <a:srgbClr val="00FFFF"/>
                </a:highlight>
                <a:latin typeface="Arial"/>
                <a:cs typeface="Arial"/>
              </a:rPr>
              <a:t>OUR MISSION</a:t>
            </a:r>
            <a:r>
              <a:rPr lang="en-US" sz="4000" b="1" kern="1200">
                <a:latin typeface="Arial"/>
                <a:cs typeface="Arial"/>
              </a:rPr>
              <a:t> </a:t>
            </a:r>
          </a:p>
        </p:txBody>
      </p:sp>
      <p:sp>
        <p:nvSpPr>
          <p:cNvPr id="3" name="Text Placeholder 2">
            <a:extLst>
              <a:ext uri="{FF2B5EF4-FFF2-40B4-BE49-F238E27FC236}">
                <a16:creationId xmlns:a16="http://schemas.microsoft.com/office/drawing/2014/main" id="{4A71B28B-8629-43FF-9D8A-A312C0636E09}"/>
              </a:ext>
            </a:extLst>
          </p:cNvPr>
          <p:cNvSpPr>
            <a:spLocks noGrp="1"/>
          </p:cNvSpPr>
          <p:nvPr>
            <p:ph type="body" sz="half" idx="2"/>
          </p:nvPr>
        </p:nvSpPr>
        <p:spPr>
          <a:xfrm>
            <a:off x="249195" y="5175895"/>
            <a:ext cx="9490405" cy="1336247"/>
          </a:xfrm>
        </p:spPr>
        <p:txBody>
          <a:bodyPr vert="horz" lIns="91440" tIns="45720" rIns="91440" bIns="45720" rtlCol="0">
            <a:noAutofit/>
          </a:bodyPr>
          <a:lstStyle/>
          <a:p>
            <a:pPr algn="l"/>
            <a:r>
              <a:rPr lang="en-US" sz="2400">
                <a:latin typeface="Arial"/>
                <a:cs typeface="Arial"/>
              </a:rPr>
              <a:t>TO INTRODUCE AMAZING BANGLADESH WORLD WIDE AND TO GIVE</a:t>
            </a:r>
            <a:r>
              <a:rPr lang="en-US" sz="2400" kern="1200">
                <a:latin typeface="Arial"/>
                <a:cs typeface="Arial"/>
              </a:rPr>
              <a:t> EVERY TOURIST </a:t>
            </a:r>
            <a:r>
              <a:rPr lang="en-US" sz="2400">
                <a:latin typeface="Arial"/>
                <a:cs typeface="Arial"/>
              </a:rPr>
              <a:t>THE</a:t>
            </a:r>
            <a:r>
              <a:rPr lang="en-US" sz="2400" kern="1200">
                <a:latin typeface="Arial"/>
                <a:cs typeface="Arial"/>
              </a:rPr>
              <a:t> MOST BEAUTIFUL </a:t>
            </a:r>
            <a:r>
              <a:rPr lang="en-US" sz="2400">
                <a:latin typeface="Arial"/>
                <a:cs typeface="Arial"/>
              </a:rPr>
              <a:t>EXPERIENCES AND UNFORGETABLE MEMORIES</a:t>
            </a:r>
            <a:r>
              <a:rPr lang="en-US" sz="2400" kern="1200">
                <a:latin typeface="Arial"/>
                <a:cs typeface="Arial"/>
              </a:rPr>
              <a:t> IN THEIR LIFE</a:t>
            </a:r>
            <a:r>
              <a:rPr lang="en-US" sz="2400">
                <a:latin typeface="Arial"/>
                <a:cs typeface="Arial"/>
              </a:rPr>
              <a:t> TIME</a:t>
            </a:r>
            <a:endParaRPr lang="en-US" sz="2400" kern="1200">
              <a:latin typeface="Arial"/>
              <a:cs typeface="Arial"/>
            </a:endParaRPr>
          </a:p>
        </p:txBody>
      </p:sp>
      <p:pic>
        <p:nvPicPr>
          <p:cNvPr id="10" name="Picture 10" descr="A large lawn in front of a house&#10;&#10;Description generated with very high confidence">
            <a:extLst>
              <a:ext uri="{FF2B5EF4-FFF2-40B4-BE49-F238E27FC236}">
                <a16:creationId xmlns:a16="http://schemas.microsoft.com/office/drawing/2014/main" id="{063E797F-7E01-4468-9537-F9A8ED4E7390}"/>
              </a:ext>
            </a:extLst>
          </p:cNvPr>
          <p:cNvPicPr>
            <a:picLocks noChangeAspect="1"/>
          </p:cNvPicPr>
          <p:nvPr/>
        </p:nvPicPr>
        <p:blipFill rotWithShape="1">
          <a:blip r:embed="rId2"/>
          <a:srcRect l="12774" r="9100"/>
          <a:stretch/>
        </p:blipFill>
        <p:spPr>
          <a:xfrm>
            <a:off x="20" y="10"/>
            <a:ext cx="6036862" cy="4242877"/>
          </a:xfrm>
          <a:prstGeom prst="rect">
            <a:avLst/>
          </a:prstGeom>
        </p:spPr>
      </p:pic>
      <p:pic>
        <p:nvPicPr>
          <p:cNvPr id="9" name="Picture 4" descr="A close up of a logo&#10;&#10;Description generated with very high confidence">
            <a:extLst>
              <a:ext uri="{FF2B5EF4-FFF2-40B4-BE49-F238E27FC236}">
                <a16:creationId xmlns:a16="http://schemas.microsoft.com/office/drawing/2014/main" id="{EB6990EB-BA08-44B6-9793-87B32D1BFD22}"/>
              </a:ext>
            </a:extLst>
          </p:cNvPr>
          <p:cNvPicPr>
            <a:picLocks noChangeAspect="1"/>
          </p:cNvPicPr>
          <p:nvPr/>
        </p:nvPicPr>
        <p:blipFill rotWithShape="1">
          <a:blip r:embed="rId3"/>
          <a:srcRect t="24725" b="4978"/>
          <a:stretch/>
        </p:blipFill>
        <p:spPr>
          <a:xfrm>
            <a:off x="9875107" y="4241804"/>
            <a:ext cx="2316894" cy="2585054"/>
          </a:xfrm>
          <a:prstGeom prst="rect">
            <a:avLst/>
          </a:prstGeom>
        </p:spPr>
      </p:pic>
      <p:cxnSp>
        <p:nvCxnSpPr>
          <p:cNvPr id="14" name="Straight Connector 14">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6">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 y="4242136"/>
            <a:ext cx="12192002"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4" descr="A tiger in the grass&#10;&#10;Description generated with very high confidence">
            <a:extLst>
              <a:ext uri="{FF2B5EF4-FFF2-40B4-BE49-F238E27FC236}">
                <a16:creationId xmlns:a16="http://schemas.microsoft.com/office/drawing/2014/main" id="{D1F4DEB7-8151-4D33-B829-AB91D5D18318}"/>
              </a:ext>
            </a:extLst>
          </p:cNvPr>
          <p:cNvPicPr>
            <a:picLocks noChangeAspect="1"/>
          </p:cNvPicPr>
          <p:nvPr/>
        </p:nvPicPr>
        <p:blipFill>
          <a:blip r:embed="rId4"/>
          <a:stretch>
            <a:fillRect/>
          </a:stretch>
        </p:blipFill>
        <p:spPr>
          <a:xfrm>
            <a:off x="6093867" y="1398"/>
            <a:ext cx="6095853" cy="4194383"/>
          </a:xfrm>
          <a:prstGeom prst="rect">
            <a:avLst/>
          </a:prstGeom>
        </p:spPr>
      </p:pic>
    </p:spTree>
    <p:extLst>
      <p:ext uri="{BB962C8B-B14F-4D97-AF65-F5344CB8AC3E}">
        <p14:creationId xmlns:p14="http://schemas.microsoft.com/office/powerpoint/2010/main" val="424089475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8">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1" y="-2"/>
            <a:ext cx="4785407"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91F574C-DD19-458E-BBE5-BE95E0F11F61}"/>
              </a:ext>
            </a:extLst>
          </p:cNvPr>
          <p:cNvSpPr>
            <a:spLocks noGrp="1"/>
          </p:cNvSpPr>
          <p:nvPr>
            <p:ph type="title"/>
          </p:nvPr>
        </p:nvSpPr>
        <p:spPr>
          <a:xfrm>
            <a:off x="129631" y="77128"/>
            <a:ext cx="4691539" cy="6617206"/>
          </a:xfrm>
        </p:spPr>
        <p:txBody>
          <a:bodyPr vert="horz" lIns="91440" tIns="45720" rIns="91440" bIns="45720" rtlCol="0" anchor="ctr">
            <a:normAutofit/>
          </a:bodyPr>
          <a:lstStyle/>
          <a:p>
            <a:pPr algn="l"/>
            <a:r>
              <a:rPr lang="en-US" sz="4000">
                <a:solidFill>
                  <a:srgbClr val="FFFFFF"/>
                </a:solidFill>
                <a:latin typeface="Impact"/>
              </a:rPr>
              <a:t>                 </a:t>
            </a:r>
            <a:r>
              <a:rPr lang="en-US" sz="4000" kern="1200">
                <a:solidFill>
                  <a:srgbClr val="FFFFFF"/>
                </a:solidFill>
                <a:latin typeface="Impact"/>
              </a:rPr>
              <a:t>AIMS </a:t>
            </a:r>
            <a:br>
              <a:rPr lang="en-US" sz="4000" kern="1200">
                <a:solidFill>
                  <a:srgbClr val="FFFFFF"/>
                </a:solidFill>
                <a:latin typeface="Impact"/>
                <a:cs typeface="Calibri Light"/>
              </a:rPr>
            </a:br>
            <a:br>
              <a:rPr lang="en-US" sz="4000" kern="1200">
                <a:solidFill>
                  <a:srgbClr val="FFFFFF"/>
                </a:solidFill>
                <a:latin typeface="Impact"/>
                <a:cs typeface="Calibri Light"/>
              </a:rPr>
            </a:br>
            <a:r>
              <a:rPr lang="en-US" sz="2400">
                <a:solidFill>
                  <a:srgbClr val="FFFFFF"/>
                </a:solidFill>
                <a:latin typeface="Impact"/>
              </a:rPr>
              <a:t>SELL</a:t>
            </a:r>
            <a:r>
              <a:rPr lang="en-US" sz="2400" kern="1200">
                <a:solidFill>
                  <a:srgbClr val="FFFFFF"/>
                </a:solidFill>
                <a:latin typeface="Impact"/>
              </a:rPr>
              <a:t> PACKAGE HOLIDAY ONLINE </a:t>
            </a:r>
            <a:r>
              <a:rPr lang="en-US" sz="2400">
                <a:solidFill>
                  <a:srgbClr val="FFFFFF"/>
                </a:solidFill>
                <a:latin typeface="Impact"/>
              </a:rPr>
              <a:t>AND LOCALLY AT</a:t>
            </a:r>
            <a:r>
              <a:rPr lang="en-US" sz="2400" kern="1200">
                <a:solidFill>
                  <a:srgbClr val="FFFFFF"/>
                </a:solidFill>
                <a:latin typeface="Impact"/>
              </a:rPr>
              <a:t> AN AFFORDABLE PRICE TO </a:t>
            </a:r>
            <a:r>
              <a:rPr lang="en-US" sz="2400">
                <a:solidFill>
                  <a:srgbClr val="FFFFFF"/>
                </a:solidFill>
                <a:latin typeface="Impact"/>
              </a:rPr>
              <a:t>THE  POTENTIAL</a:t>
            </a:r>
            <a:r>
              <a:rPr lang="en-US" sz="2400" kern="1200">
                <a:solidFill>
                  <a:srgbClr val="FFFFFF"/>
                </a:solidFill>
                <a:latin typeface="Impact"/>
              </a:rPr>
              <a:t> CUSTOMERS</a:t>
            </a:r>
          </a:p>
        </p:txBody>
      </p:sp>
      <p:sp>
        <p:nvSpPr>
          <p:cNvPr id="3" name="Text Placeholder 2">
            <a:extLst>
              <a:ext uri="{FF2B5EF4-FFF2-40B4-BE49-F238E27FC236}">
                <a16:creationId xmlns:a16="http://schemas.microsoft.com/office/drawing/2014/main" id="{0424E8C2-1CE1-45B9-BC57-5E1AB2303129}"/>
              </a:ext>
            </a:extLst>
          </p:cNvPr>
          <p:cNvSpPr>
            <a:spLocks noGrp="1"/>
          </p:cNvSpPr>
          <p:nvPr>
            <p:ph type="body" sz="half" idx="2"/>
          </p:nvPr>
        </p:nvSpPr>
        <p:spPr>
          <a:xfrm>
            <a:off x="4651591" y="640082"/>
            <a:ext cx="6896942" cy="5594667"/>
          </a:xfrm>
        </p:spPr>
        <p:txBody>
          <a:bodyPr vert="horz" lIns="91440" tIns="45720" rIns="91440" bIns="45720" rtlCol="0" anchor="ctr">
            <a:noAutofit/>
          </a:bodyPr>
          <a:lstStyle/>
          <a:p>
            <a:pPr indent="-228600" algn="l">
              <a:buFont typeface="Arial" panose="020B0604020202020204" pitchFamily="34" charset="0"/>
              <a:buChar char="•"/>
            </a:pPr>
            <a:endParaRPr lang="en-US" sz="1900"/>
          </a:p>
          <a:p>
            <a:pPr algn="l"/>
            <a:r>
              <a:rPr lang="en-US" sz="4000">
                <a:solidFill>
                  <a:schemeClr val="accent1"/>
                </a:solidFill>
                <a:latin typeface="Impact"/>
              </a:rPr>
              <a:t>                            OBJECTIVES</a:t>
            </a:r>
            <a:endParaRPr lang="en-US" sz="4000">
              <a:solidFill>
                <a:schemeClr val="accent1"/>
              </a:solidFill>
              <a:latin typeface="Impact"/>
              <a:cs typeface="Calibri"/>
            </a:endParaRPr>
          </a:p>
          <a:p>
            <a:pPr marL="457200" indent="-342900" algn="l">
              <a:buFont typeface="Wingdings" panose="020B0604020202020204" pitchFamily="34" charset="0"/>
              <a:buChar char="q"/>
            </a:pPr>
            <a:r>
              <a:rPr lang="en-US" sz="2400">
                <a:latin typeface="Impact"/>
              </a:rPr>
              <a:t>PROMOTE PACKAGES TO THE POTENTIAL CUSTOMERS</a:t>
            </a:r>
            <a:endParaRPr lang="en-US" sz="2400">
              <a:latin typeface="Impact"/>
              <a:cs typeface="Calibri"/>
            </a:endParaRPr>
          </a:p>
          <a:p>
            <a:pPr marL="457200" indent="-342900" algn="l">
              <a:buFont typeface="Wingdings" panose="020B0604020202020204" pitchFamily="34" charset="0"/>
              <a:buChar char="q"/>
            </a:pPr>
            <a:r>
              <a:rPr lang="en-US" sz="2400">
                <a:latin typeface="Impact"/>
              </a:rPr>
              <a:t>INCREASE MARKET SHARE</a:t>
            </a:r>
            <a:endParaRPr lang="en-US" sz="2400">
              <a:latin typeface="Impact"/>
              <a:cs typeface="Calibri"/>
            </a:endParaRPr>
          </a:p>
          <a:p>
            <a:pPr marL="457200" indent="-342900" algn="l">
              <a:buFont typeface="Wingdings" panose="020B0604020202020204" pitchFamily="34" charset="0"/>
              <a:buChar char="q"/>
            </a:pPr>
            <a:r>
              <a:rPr lang="en-US" sz="2400">
                <a:latin typeface="Impact"/>
              </a:rPr>
              <a:t>TO CREATE A BRAND NAME IN THE TOURISM MARKET IN NEXT 3 YEARS AND FINANCIALLY SOLVANT</a:t>
            </a:r>
            <a:br>
              <a:rPr lang="en-US" sz="2400">
                <a:latin typeface="Impact"/>
                <a:cs typeface="Calibri"/>
              </a:rPr>
            </a:br>
            <a:endParaRPr lang="en-US" sz="1900">
              <a:cs typeface="Calibri"/>
            </a:endParaRPr>
          </a:p>
        </p:txBody>
      </p:sp>
      <p:pic>
        <p:nvPicPr>
          <p:cNvPr id="5" name="Picture 5">
            <a:extLst>
              <a:ext uri="{FF2B5EF4-FFF2-40B4-BE49-F238E27FC236}">
                <a16:creationId xmlns:a16="http://schemas.microsoft.com/office/drawing/2014/main" id="{AD8553B7-F122-4624-A11D-E44793FB78C4}"/>
              </a:ext>
            </a:extLst>
          </p:cNvPr>
          <p:cNvPicPr>
            <a:picLocks noChangeAspect="1"/>
          </p:cNvPicPr>
          <p:nvPr/>
        </p:nvPicPr>
        <p:blipFill>
          <a:blip r:embed="rId2"/>
          <a:stretch>
            <a:fillRect/>
          </a:stretch>
        </p:blipFill>
        <p:spPr>
          <a:xfrm>
            <a:off x="966971" y="640433"/>
            <a:ext cx="2743200" cy="1371600"/>
          </a:xfrm>
          <a:prstGeom prst="rect">
            <a:avLst/>
          </a:prstGeom>
        </p:spPr>
      </p:pic>
      <p:pic>
        <p:nvPicPr>
          <p:cNvPr id="8" name="Picture 8">
            <a:extLst>
              <a:ext uri="{FF2B5EF4-FFF2-40B4-BE49-F238E27FC236}">
                <a16:creationId xmlns:a16="http://schemas.microsoft.com/office/drawing/2014/main" id="{8F70D639-976F-4870-BA03-96CD7CF7868C}"/>
              </a:ext>
            </a:extLst>
          </p:cNvPr>
          <p:cNvPicPr>
            <a:picLocks noChangeAspect="1"/>
          </p:cNvPicPr>
          <p:nvPr/>
        </p:nvPicPr>
        <p:blipFill>
          <a:blip r:embed="rId3"/>
          <a:stretch>
            <a:fillRect/>
          </a:stretch>
        </p:blipFill>
        <p:spPr>
          <a:xfrm>
            <a:off x="7123081" y="764718"/>
            <a:ext cx="2887362" cy="1372635"/>
          </a:xfrm>
          <a:prstGeom prst="rect">
            <a:avLst/>
          </a:prstGeom>
        </p:spPr>
      </p:pic>
      <p:pic>
        <p:nvPicPr>
          <p:cNvPr id="4" name="Picture 4" descr="A close up of a logo&#10;&#10;Description generated with very high confidence">
            <a:extLst>
              <a:ext uri="{FF2B5EF4-FFF2-40B4-BE49-F238E27FC236}">
                <a16:creationId xmlns:a16="http://schemas.microsoft.com/office/drawing/2014/main" id="{2234E09B-7E5C-4DEC-ADDB-3E59FF62B2D0}"/>
              </a:ext>
            </a:extLst>
          </p:cNvPr>
          <p:cNvPicPr>
            <a:picLocks noChangeAspect="1"/>
          </p:cNvPicPr>
          <p:nvPr/>
        </p:nvPicPr>
        <p:blipFill rotWithShape="1">
          <a:blip r:embed="rId4"/>
          <a:srcRect t="24725" b="4978"/>
          <a:stretch/>
        </p:blipFill>
        <p:spPr>
          <a:xfrm>
            <a:off x="9754740" y="4770232"/>
            <a:ext cx="2219691" cy="1845945"/>
          </a:xfrm>
          <a:prstGeom prst="rect">
            <a:avLst/>
          </a:prstGeom>
          <a:ln w="9525">
            <a:noFill/>
          </a:ln>
        </p:spPr>
      </p:pic>
    </p:spTree>
    <p:extLst>
      <p:ext uri="{BB962C8B-B14F-4D97-AF65-F5344CB8AC3E}">
        <p14:creationId xmlns:p14="http://schemas.microsoft.com/office/powerpoint/2010/main" val="1838380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867EAF-AE1D-4322-9DE8-383AE3F7BC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 y="-4691"/>
            <a:ext cx="5446920"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40676238-7F95-4EEB-836A-7D23927873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5DD1899-130A-48B6-A65E-E2F670CF5602}"/>
              </a:ext>
            </a:extLst>
          </p:cNvPr>
          <p:cNvSpPr>
            <a:spLocks noGrp="1"/>
          </p:cNvSpPr>
          <p:nvPr>
            <p:ph type="title"/>
          </p:nvPr>
        </p:nvSpPr>
        <p:spPr>
          <a:xfrm>
            <a:off x="221490" y="2596539"/>
            <a:ext cx="4750999" cy="2311677"/>
          </a:xfrm>
        </p:spPr>
        <p:txBody>
          <a:bodyPr vert="horz" lIns="91440" tIns="45720" rIns="91440" bIns="45720" rtlCol="0" anchor="t">
            <a:noAutofit/>
          </a:bodyPr>
          <a:lstStyle/>
          <a:p>
            <a:r>
              <a:rPr lang="en-US" sz="6000" kern="1200">
                <a:solidFill>
                  <a:srgbClr val="FFFFFF"/>
                </a:solidFill>
                <a:latin typeface="Impact"/>
              </a:rPr>
              <a:t>OUR </a:t>
            </a:r>
            <a:r>
              <a:rPr lang="en-US" sz="6000">
                <a:solidFill>
                  <a:srgbClr val="FFFFFF"/>
                </a:solidFill>
                <a:latin typeface="Impact"/>
              </a:rPr>
              <a:t>UNIQUE</a:t>
            </a:r>
            <a:br>
              <a:rPr lang="en-US" sz="6000">
                <a:solidFill>
                  <a:srgbClr val="FFFFFF"/>
                </a:solidFill>
                <a:latin typeface="Impact"/>
              </a:rPr>
            </a:br>
            <a:r>
              <a:rPr lang="en-US" sz="6000">
                <a:solidFill>
                  <a:srgbClr val="FFFFFF"/>
                </a:solidFill>
                <a:latin typeface="Impact"/>
              </a:rPr>
              <a:t> DESTINATIONS</a:t>
            </a:r>
            <a:endParaRPr lang="en-US" sz="6000" kern="1200">
              <a:solidFill>
                <a:srgbClr val="FFFFFF"/>
              </a:solidFill>
              <a:latin typeface="Impact"/>
            </a:endParaRPr>
          </a:p>
        </p:txBody>
      </p:sp>
      <p:pic>
        <p:nvPicPr>
          <p:cNvPr id="4" name="Picture 4" descr="A close up of a logo&#10;&#10;Description generated with very high confidence">
            <a:extLst>
              <a:ext uri="{FF2B5EF4-FFF2-40B4-BE49-F238E27FC236}">
                <a16:creationId xmlns:a16="http://schemas.microsoft.com/office/drawing/2014/main" id="{A567CF87-AE94-43AB-87EB-330F0B9AF790}"/>
              </a:ext>
            </a:extLst>
          </p:cNvPr>
          <p:cNvPicPr>
            <a:picLocks noChangeAspect="1"/>
          </p:cNvPicPr>
          <p:nvPr/>
        </p:nvPicPr>
        <p:blipFill rotWithShape="1">
          <a:blip r:embed="rId3"/>
          <a:srcRect t="24725" b="4978"/>
          <a:stretch/>
        </p:blipFill>
        <p:spPr>
          <a:xfrm>
            <a:off x="6967170" y="2175574"/>
            <a:ext cx="4168233" cy="3076030"/>
          </a:xfrm>
          <a:prstGeom prst="rect">
            <a:avLst/>
          </a:prstGeom>
          <a:ln w="9525">
            <a:noFill/>
          </a:ln>
        </p:spPr>
      </p:pic>
    </p:spTree>
    <p:extLst>
      <p:ext uri="{BB962C8B-B14F-4D97-AF65-F5344CB8AC3E}">
        <p14:creationId xmlns:p14="http://schemas.microsoft.com/office/powerpoint/2010/main" val="2733968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94C18-1B26-47EC-AAC3-3709F1E7ACE4}"/>
              </a:ext>
            </a:extLst>
          </p:cNvPr>
          <p:cNvSpPr>
            <a:spLocks noGrp="1"/>
          </p:cNvSpPr>
          <p:nvPr>
            <p:ph type="title"/>
          </p:nvPr>
        </p:nvSpPr>
        <p:spPr>
          <a:xfrm>
            <a:off x="913" y="571500"/>
            <a:ext cx="9579350" cy="1501587"/>
          </a:xfrm>
        </p:spPr>
        <p:txBody>
          <a:bodyPr vert="horz" lIns="91440" tIns="45720" rIns="91440" bIns="45720" rtlCol="0" anchor="ctr">
            <a:normAutofit/>
          </a:bodyPr>
          <a:lstStyle/>
          <a:p>
            <a:pPr algn="l"/>
            <a:r>
              <a:rPr lang="en-US" sz="5400">
                <a:latin typeface="Impact"/>
              </a:rPr>
              <a:t>       </a:t>
            </a:r>
            <a:r>
              <a:rPr lang="en-US" sz="5400">
                <a:solidFill>
                  <a:srgbClr val="00B0F0"/>
                </a:solidFill>
                <a:highlight>
                  <a:srgbClr val="C0C0C0"/>
                </a:highlight>
                <a:latin typeface="Impact"/>
              </a:rPr>
              <a:t>COX'S BAZAR</a:t>
            </a:r>
          </a:p>
        </p:txBody>
      </p:sp>
      <p:sp>
        <p:nvSpPr>
          <p:cNvPr id="3" name="Text Placeholder 2">
            <a:extLst>
              <a:ext uri="{FF2B5EF4-FFF2-40B4-BE49-F238E27FC236}">
                <a16:creationId xmlns:a16="http://schemas.microsoft.com/office/drawing/2014/main" id="{40DE4B7C-94FA-4D22-8E52-FB1745BDF769}"/>
              </a:ext>
            </a:extLst>
          </p:cNvPr>
          <p:cNvSpPr>
            <a:spLocks noGrp="1"/>
          </p:cNvSpPr>
          <p:nvPr>
            <p:ph type="body" sz="half" idx="2"/>
          </p:nvPr>
        </p:nvSpPr>
        <p:spPr>
          <a:xfrm>
            <a:off x="811017" y="2268464"/>
            <a:ext cx="10404614" cy="3592050"/>
          </a:xfrm>
        </p:spPr>
        <p:txBody>
          <a:bodyPr vert="horz" lIns="91440" tIns="45720" rIns="91440" bIns="45720" rtlCol="0" anchor="t">
            <a:normAutofit/>
          </a:bodyPr>
          <a:lstStyle/>
          <a:p>
            <a:pPr algn="l"/>
            <a:endParaRPr lang="en-US" sz="2400">
              <a:latin typeface="Impact"/>
            </a:endParaRPr>
          </a:p>
          <a:p>
            <a:pPr algn="l"/>
            <a:r>
              <a:rPr lang="en-US" sz="2400">
                <a:latin typeface="Impact"/>
              </a:rPr>
              <a:t>Cox's bazaar The longest sea beach in the world. Cox's bazaar is sandy and has a gentle slope and an unbroken length of 75 miles (120km). Cox's bazaar is also known as a fishing port , a city for holiday enjoyers , nationally and internationally.</a:t>
            </a:r>
            <a:endParaRPr lang="en-US">
              <a:cs typeface="Calibri"/>
            </a:endParaRPr>
          </a:p>
        </p:txBody>
      </p:sp>
      <p:pic>
        <p:nvPicPr>
          <p:cNvPr id="4" name="Picture 4" descr="A large body of water&#10;&#10;Description generated with very high confidence">
            <a:extLst>
              <a:ext uri="{FF2B5EF4-FFF2-40B4-BE49-F238E27FC236}">
                <a16:creationId xmlns:a16="http://schemas.microsoft.com/office/drawing/2014/main" id="{C5E440BB-3190-4061-8944-92A7907CE3CD}"/>
              </a:ext>
            </a:extLst>
          </p:cNvPr>
          <p:cNvPicPr>
            <a:picLocks noChangeAspect="1"/>
          </p:cNvPicPr>
          <p:nvPr/>
        </p:nvPicPr>
        <p:blipFill>
          <a:blip r:embed="rId3"/>
          <a:stretch>
            <a:fillRect/>
          </a:stretch>
        </p:blipFill>
        <p:spPr>
          <a:xfrm rot="360000">
            <a:off x="6161121" y="8438"/>
            <a:ext cx="6433362" cy="218253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6" descr="A group of people sitting at a beach umbrella&#10;&#10;Description generated with very high confidence">
            <a:extLst>
              <a:ext uri="{FF2B5EF4-FFF2-40B4-BE49-F238E27FC236}">
                <a16:creationId xmlns:a16="http://schemas.microsoft.com/office/drawing/2014/main" id="{574AC843-0CF9-47EA-B273-D933ADB2023E}"/>
              </a:ext>
            </a:extLst>
          </p:cNvPr>
          <p:cNvPicPr>
            <a:picLocks noChangeAspect="1"/>
          </p:cNvPicPr>
          <p:nvPr/>
        </p:nvPicPr>
        <p:blipFill>
          <a:blip r:embed="rId4"/>
          <a:stretch>
            <a:fillRect/>
          </a:stretch>
        </p:blipFill>
        <p:spPr>
          <a:xfrm rot="360000">
            <a:off x="-61512" y="4248230"/>
            <a:ext cx="6160993" cy="229092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082250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pic>
        <p:nvPicPr>
          <p:cNvPr id="4" name="Picture 4" descr="A tiger standing in the grass&#10;&#10;Description generated with very high confidence">
            <a:extLst>
              <a:ext uri="{FF2B5EF4-FFF2-40B4-BE49-F238E27FC236}">
                <a16:creationId xmlns:a16="http://schemas.microsoft.com/office/drawing/2014/main" id="{0C7DAB4D-4A43-4BDF-861D-62B67E4E2D80}"/>
              </a:ext>
            </a:extLst>
          </p:cNvPr>
          <p:cNvPicPr>
            <a:picLocks noChangeAspect="1"/>
          </p:cNvPicPr>
          <p:nvPr/>
        </p:nvPicPr>
        <p:blipFill rotWithShape="1">
          <a:blip r:embed="rId3"/>
          <a:srcRect t="1747"/>
          <a:stretch/>
        </p:blipFill>
        <p:spPr>
          <a:xfrm>
            <a:off x="20" y="10"/>
            <a:ext cx="12191980" cy="6857990"/>
          </a:xfrm>
          <a:prstGeom prst="rect">
            <a:avLst/>
          </a:prstGeom>
        </p:spPr>
      </p:pic>
      <p:sp>
        <p:nvSpPr>
          <p:cNvPr id="2" name="Title 1">
            <a:extLst>
              <a:ext uri="{FF2B5EF4-FFF2-40B4-BE49-F238E27FC236}">
                <a16:creationId xmlns:a16="http://schemas.microsoft.com/office/drawing/2014/main" id="{70C64B2A-2564-44C7-B03D-B159A6C6A41A}"/>
              </a:ext>
            </a:extLst>
          </p:cNvPr>
          <p:cNvSpPr>
            <a:spLocks noGrp="1"/>
          </p:cNvSpPr>
          <p:nvPr>
            <p:ph type="title"/>
          </p:nvPr>
        </p:nvSpPr>
        <p:spPr>
          <a:xfrm rot="21420000">
            <a:off x="483473" y="1445185"/>
            <a:ext cx="6851188" cy="602878"/>
          </a:xfrm>
        </p:spPr>
        <p:txBody>
          <a:bodyPr vert="horz" lIns="91440" tIns="45720" rIns="91440" bIns="45720" rtlCol="0" anchor="ctr">
            <a:normAutofit fontScale="90000"/>
          </a:bodyPr>
          <a:lstStyle/>
          <a:p>
            <a:pPr algn="l"/>
            <a:br>
              <a:rPr lang="en-US" sz="5400">
                <a:latin typeface="Impact"/>
              </a:rPr>
            </a:br>
            <a:r>
              <a:rPr lang="en-US" sz="5400">
                <a:solidFill>
                  <a:schemeClr val="accent6">
                    <a:lumMod val="50000"/>
                  </a:schemeClr>
                </a:solidFill>
                <a:highlight>
                  <a:srgbClr val="C0C0C0"/>
                </a:highlight>
                <a:latin typeface="Impact"/>
              </a:rPr>
              <a:t>SUNDARBAN</a:t>
            </a:r>
            <a:br>
              <a:rPr lang="en-US" sz="5400">
                <a:solidFill>
                  <a:schemeClr val="accent6">
                    <a:lumMod val="50000"/>
                  </a:schemeClr>
                </a:solidFill>
                <a:highlight>
                  <a:srgbClr val="C0C0C0"/>
                </a:highlight>
                <a:latin typeface="Impact"/>
              </a:rPr>
            </a:br>
            <a:endParaRPr lang="en-US" sz="5400">
              <a:solidFill>
                <a:schemeClr val="bg1"/>
              </a:solidFill>
              <a:latin typeface="Impact"/>
            </a:endParaRPr>
          </a:p>
        </p:txBody>
      </p:sp>
      <p:sp>
        <p:nvSpPr>
          <p:cNvPr id="3" name="Text Placeholder 2">
            <a:extLst>
              <a:ext uri="{FF2B5EF4-FFF2-40B4-BE49-F238E27FC236}">
                <a16:creationId xmlns:a16="http://schemas.microsoft.com/office/drawing/2014/main" id="{7D3090D5-644B-46D3-A485-BF08B0C0FC06}"/>
              </a:ext>
            </a:extLst>
          </p:cNvPr>
          <p:cNvSpPr>
            <a:spLocks noGrp="1"/>
          </p:cNvSpPr>
          <p:nvPr>
            <p:ph type="body" sz="half" idx="2"/>
          </p:nvPr>
        </p:nvSpPr>
        <p:spPr>
          <a:xfrm>
            <a:off x="619169" y="2447616"/>
            <a:ext cx="6859199" cy="4166093"/>
          </a:xfrm>
        </p:spPr>
        <p:txBody>
          <a:bodyPr vert="horz" lIns="91440" tIns="45720" rIns="91440" bIns="45720" rtlCol="0" anchor="ctr">
            <a:noAutofit/>
          </a:bodyPr>
          <a:lstStyle/>
          <a:p>
            <a:pPr algn="l"/>
            <a:r>
              <a:rPr lang="en-US" sz="2800">
                <a:solidFill>
                  <a:schemeClr val="bg1"/>
                </a:solidFill>
                <a:latin typeface="Impact"/>
              </a:rPr>
              <a:t>Bangladesh is a land of scenic beauty , a beautiful country in south Asia and blessed with natural beauty that has attractions like The  Sundarban , one of the largest mangrove forests in the world, a UNESCO world heritage . This unique mangrove forest is like no other forest in the world which has around 440 Royal Bengal tigers left in Bangladesh.</a:t>
            </a:r>
          </a:p>
          <a:p>
            <a:pPr algn="l"/>
            <a:endParaRPr lang="en-US">
              <a:solidFill>
                <a:schemeClr val="bg1"/>
              </a:solidFill>
            </a:endParaRPr>
          </a:p>
        </p:txBody>
      </p:sp>
    </p:spTree>
    <p:extLst>
      <p:ext uri="{BB962C8B-B14F-4D97-AF65-F5344CB8AC3E}">
        <p14:creationId xmlns:p14="http://schemas.microsoft.com/office/powerpoint/2010/main" val="7938013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0">
        <p159:morph option="byObject"/>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CCA7-EBF7-4E7E-9894-2F57A91FC430}"/>
              </a:ext>
            </a:extLst>
          </p:cNvPr>
          <p:cNvSpPr>
            <a:spLocks noGrp="1"/>
          </p:cNvSpPr>
          <p:nvPr>
            <p:ph type="title"/>
          </p:nvPr>
        </p:nvSpPr>
        <p:spPr>
          <a:xfrm>
            <a:off x="685801" y="159124"/>
            <a:ext cx="10396882" cy="883024"/>
          </a:xfrm>
        </p:spPr>
        <p:txBody>
          <a:bodyPr>
            <a:normAutofit fontScale="90000"/>
          </a:bodyPr>
          <a:lstStyle/>
          <a:p>
            <a:r>
              <a:rPr lang="en-US" sz="5400">
                <a:latin typeface="Impact"/>
              </a:rPr>
              <a:t> </a:t>
            </a:r>
            <a:br>
              <a:rPr lang="en-US" sz="5400">
                <a:latin typeface="Impact"/>
              </a:rPr>
            </a:br>
            <a:r>
              <a:rPr lang="en-US" sz="4000">
                <a:latin typeface="Impact"/>
              </a:rPr>
              <a:t>                Choose your destination and fly with us...</a:t>
            </a:r>
            <a:r>
              <a:rPr lang="en-US" sz="3600">
                <a:latin typeface="Impact"/>
              </a:rPr>
              <a:t>.</a:t>
            </a:r>
          </a:p>
        </p:txBody>
      </p:sp>
      <p:sp>
        <p:nvSpPr>
          <p:cNvPr id="3" name="Text Placeholder 2">
            <a:extLst>
              <a:ext uri="{FF2B5EF4-FFF2-40B4-BE49-F238E27FC236}">
                <a16:creationId xmlns:a16="http://schemas.microsoft.com/office/drawing/2014/main" id="{7C5E6EAC-7662-4C19-AEAC-C45C62E80F9A}"/>
              </a:ext>
            </a:extLst>
          </p:cNvPr>
          <p:cNvSpPr>
            <a:spLocks noGrp="1"/>
          </p:cNvSpPr>
          <p:nvPr>
            <p:ph type="body" idx="1"/>
          </p:nvPr>
        </p:nvSpPr>
        <p:spPr>
          <a:xfrm>
            <a:off x="953500" y="3479541"/>
            <a:ext cx="4266495" cy="1112485"/>
          </a:xfrm>
        </p:spPr>
        <p:txBody>
          <a:bodyPr/>
          <a:lstStyle/>
          <a:p>
            <a:r>
              <a:rPr lang="en-US" sz="2800">
                <a:solidFill>
                  <a:srgbClr val="00B050"/>
                </a:solidFill>
                <a:latin typeface="Impact"/>
              </a:rPr>
              <a:t>                   Sundarban</a:t>
            </a:r>
          </a:p>
        </p:txBody>
      </p:sp>
      <p:pic>
        <p:nvPicPr>
          <p:cNvPr id="28" name="Picture 28" descr="A tiger standing in the grass&#10;&#10;Description generated with very high confidence">
            <a:extLst>
              <a:ext uri="{FF2B5EF4-FFF2-40B4-BE49-F238E27FC236}">
                <a16:creationId xmlns:a16="http://schemas.microsoft.com/office/drawing/2014/main" id="{E59FB9AD-F078-4E7A-99C6-B7D8B72F5DBE}"/>
              </a:ext>
            </a:extLst>
          </p:cNvPr>
          <p:cNvPicPr>
            <a:picLocks noGrp="1" noChangeAspect="1"/>
          </p:cNvPicPr>
          <p:nvPr>
            <p:ph type="pic" idx="15"/>
          </p:nvPr>
        </p:nvPicPr>
        <p:blipFill rotWithShape="1">
          <a:blip r:embed="rId2"/>
          <a:srcRect t="9490" b="9490"/>
          <a:stretch/>
        </p:blipFill>
        <p:spPr>
          <a:xfrm>
            <a:off x="1086010" y="1874417"/>
            <a:ext cx="4203831" cy="2185836"/>
          </a:xfrm>
          <a:prstGeom prst="rect">
            <a:avLst/>
          </a:prstGeom>
        </p:spPr>
      </p:pic>
      <p:sp>
        <p:nvSpPr>
          <p:cNvPr id="5" name="Text Placeholder 4">
            <a:extLst>
              <a:ext uri="{FF2B5EF4-FFF2-40B4-BE49-F238E27FC236}">
                <a16:creationId xmlns:a16="http://schemas.microsoft.com/office/drawing/2014/main" id="{351A7ED7-4D97-492A-8100-535F3A643EAA}"/>
              </a:ext>
            </a:extLst>
          </p:cNvPr>
          <p:cNvSpPr>
            <a:spLocks noGrp="1"/>
          </p:cNvSpPr>
          <p:nvPr>
            <p:ph type="body" sz="half" idx="18"/>
          </p:nvPr>
        </p:nvSpPr>
        <p:spPr>
          <a:xfrm>
            <a:off x="955247" y="4586843"/>
            <a:ext cx="4457832" cy="932037"/>
          </a:xfrm>
        </p:spPr>
        <p:txBody>
          <a:bodyPr>
            <a:normAutofit/>
          </a:bodyPr>
          <a:lstStyle/>
          <a:p>
            <a:r>
              <a:rPr lang="en-US" sz="2400">
                <a:latin typeface="Impact"/>
              </a:rPr>
              <a:t>The man-eating royal bengal tiger</a:t>
            </a:r>
          </a:p>
        </p:txBody>
      </p:sp>
      <p:sp>
        <p:nvSpPr>
          <p:cNvPr id="6" name="Text Placeholder 5">
            <a:extLst>
              <a:ext uri="{FF2B5EF4-FFF2-40B4-BE49-F238E27FC236}">
                <a16:creationId xmlns:a16="http://schemas.microsoft.com/office/drawing/2014/main" id="{3D73B5E2-6482-452D-A47D-5D82A47516B8}"/>
              </a:ext>
            </a:extLst>
          </p:cNvPr>
          <p:cNvSpPr>
            <a:spLocks noGrp="1"/>
          </p:cNvSpPr>
          <p:nvPr>
            <p:ph type="body" sz="quarter" idx="3"/>
          </p:nvPr>
        </p:nvSpPr>
        <p:spPr>
          <a:xfrm>
            <a:off x="6241227" y="2717542"/>
            <a:ext cx="4840228" cy="538632"/>
          </a:xfrm>
        </p:spPr>
        <p:txBody>
          <a:bodyPr/>
          <a:lstStyle/>
          <a:p>
            <a:r>
              <a:rPr lang="en-US" sz="2800">
                <a:latin typeface="Impact"/>
              </a:rPr>
              <a:t>                      </a:t>
            </a:r>
            <a:r>
              <a:rPr lang="en-US" sz="2800">
                <a:solidFill>
                  <a:schemeClr val="accent1"/>
                </a:solidFill>
                <a:latin typeface="Impact"/>
              </a:rPr>
              <a:t>Cox's Bazar</a:t>
            </a:r>
          </a:p>
        </p:txBody>
      </p:sp>
      <p:pic>
        <p:nvPicPr>
          <p:cNvPr id="13" name="Picture 13" descr="A boat sitting on top of a sandy beach&#10;&#10;Description generated with very high confidence">
            <a:extLst>
              <a:ext uri="{FF2B5EF4-FFF2-40B4-BE49-F238E27FC236}">
                <a16:creationId xmlns:a16="http://schemas.microsoft.com/office/drawing/2014/main" id="{62B0F3BF-D60D-4888-82E4-397A53EDCC97}"/>
              </a:ext>
            </a:extLst>
          </p:cNvPr>
          <p:cNvPicPr>
            <a:picLocks noGrp="1" noChangeAspect="1"/>
          </p:cNvPicPr>
          <p:nvPr>
            <p:ph type="pic" idx="21"/>
          </p:nvPr>
        </p:nvPicPr>
        <p:blipFill rotWithShape="1">
          <a:blip r:embed="rId3"/>
          <a:srcRect t="19081" b="19081"/>
          <a:stretch/>
        </p:blipFill>
        <p:spPr>
          <a:xfrm>
            <a:off x="6306598" y="3730166"/>
            <a:ext cx="4711830" cy="2109089"/>
          </a:xfrm>
          <a:prstGeom prst="rect">
            <a:avLst/>
          </a:prstGeom>
        </p:spPr>
      </p:pic>
      <p:sp>
        <p:nvSpPr>
          <p:cNvPr id="8" name="Text Placeholder 7">
            <a:extLst>
              <a:ext uri="{FF2B5EF4-FFF2-40B4-BE49-F238E27FC236}">
                <a16:creationId xmlns:a16="http://schemas.microsoft.com/office/drawing/2014/main" id="{045C0172-7782-46DE-9093-FE7C629E60A6}"/>
              </a:ext>
            </a:extLst>
          </p:cNvPr>
          <p:cNvSpPr>
            <a:spLocks noGrp="1"/>
          </p:cNvSpPr>
          <p:nvPr>
            <p:ph type="body" sz="half" idx="19"/>
          </p:nvPr>
        </p:nvSpPr>
        <p:spPr>
          <a:xfrm>
            <a:off x="5825948" y="3256173"/>
            <a:ext cx="6499812" cy="424004"/>
          </a:xfrm>
        </p:spPr>
        <p:txBody>
          <a:bodyPr vert="horz" lIns="91440" tIns="45720" rIns="91440" bIns="45720" rtlCol="0" anchor="t">
            <a:noAutofit/>
          </a:bodyPr>
          <a:lstStyle/>
          <a:p>
            <a:r>
              <a:rPr lang="en-US" sz="2400">
                <a:latin typeface="Impact"/>
              </a:rPr>
              <a:t>             Explore the beauty of cox's bazar</a:t>
            </a:r>
          </a:p>
        </p:txBody>
      </p:sp>
      <p:sp>
        <p:nvSpPr>
          <p:cNvPr id="9" name="Text Placeholder 8">
            <a:extLst>
              <a:ext uri="{FF2B5EF4-FFF2-40B4-BE49-F238E27FC236}">
                <a16:creationId xmlns:a16="http://schemas.microsoft.com/office/drawing/2014/main" id="{643C8D98-1CC2-4C00-B7FE-8885B6062B50}"/>
              </a:ext>
            </a:extLst>
          </p:cNvPr>
          <p:cNvSpPr>
            <a:spLocks noGrp="1"/>
          </p:cNvSpPr>
          <p:nvPr>
            <p:ph type="body" sz="quarter" idx="13"/>
          </p:nvPr>
        </p:nvSpPr>
        <p:spPr>
          <a:xfrm>
            <a:off x="7660921" y="5342209"/>
            <a:ext cx="947151" cy="350483"/>
          </a:xfrm>
        </p:spPr>
        <p:txBody>
          <a:bodyPr/>
          <a:lstStyle/>
          <a:p>
            <a:r>
              <a:rPr lang="en-US" sz="2800">
                <a:latin typeface="Impact"/>
              </a:rPr>
              <a:t>                         </a:t>
            </a:r>
          </a:p>
        </p:txBody>
      </p:sp>
      <p:sp>
        <p:nvSpPr>
          <p:cNvPr id="11" name="Text Placeholder 10">
            <a:extLst>
              <a:ext uri="{FF2B5EF4-FFF2-40B4-BE49-F238E27FC236}">
                <a16:creationId xmlns:a16="http://schemas.microsoft.com/office/drawing/2014/main" id="{8BCF9BA2-3978-4F7E-8D0F-771633AAB385}"/>
              </a:ext>
            </a:extLst>
          </p:cNvPr>
          <p:cNvSpPr>
            <a:spLocks noGrp="1"/>
          </p:cNvSpPr>
          <p:nvPr>
            <p:ph type="body" sz="half" idx="20"/>
          </p:nvPr>
        </p:nvSpPr>
        <p:spPr>
          <a:xfrm>
            <a:off x="1085019" y="6163059"/>
            <a:ext cx="11412070" cy="621561"/>
          </a:xfrm>
        </p:spPr>
        <p:txBody>
          <a:bodyPr>
            <a:normAutofit/>
          </a:bodyPr>
          <a:lstStyle/>
          <a:p>
            <a:r>
              <a:rPr lang="en-US" sz="2400">
                <a:latin typeface="Impact"/>
              </a:rPr>
              <a:t>                  </a:t>
            </a:r>
          </a:p>
        </p:txBody>
      </p:sp>
      <p:pic>
        <p:nvPicPr>
          <p:cNvPr id="4" name="Picture 6" descr="A close up of a logo&#10;&#10;Description generated with very high confidence">
            <a:extLst>
              <a:ext uri="{FF2B5EF4-FFF2-40B4-BE49-F238E27FC236}">
                <a16:creationId xmlns:a16="http://schemas.microsoft.com/office/drawing/2014/main" id="{038AE7BB-4AD7-4655-B378-2D8A5B8E605D}"/>
              </a:ext>
            </a:extLst>
          </p:cNvPr>
          <p:cNvPicPr>
            <a:picLocks noChangeAspect="1"/>
          </p:cNvPicPr>
          <p:nvPr/>
        </p:nvPicPr>
        <p:blipFill>
          <a:blip r:embed="rId4"/>
          <a:stretch>
            <a:fillRect/>
          </a:stretch>
        </p:blipFill>
        <p:spPr>
          <a:xfrm>
            <a:off x="9755841" y="359817"/>
            <a:ext cx="1633818" cy="1241396"/>
          </a:xfrm>
          <a:prstGeom prst="rect">
            <a:avLst/>
          </a:prstGeom>
        </p:spPr>
      </p:pic>
      <p:pic>
        <p:nvPicPr>
          <p:cNvPr id="10" name="Picture 11">
            <a:extLst>
              <a:ext uri="{FF2B5EF4-FFF2-40B4-BE49-F238E27FC236}">
                <a16:creationId xmlns:a16="http://schemas.microsoft.com/office/drawing/2014/main" id="{B7345E76-9C61-48A3-9E97-FF2EEC9FC3B9}"/>
              </a:ext>
            </a:extLst>
          </p:cNvPr>
          <p:cNvPicPr>
            <a:picLocks noChangeAspect="1"/>
          </p:cNvPicPr>
          <p:nvPr/>
        </p:nvPicPr>
        <p:blipFill>
          <a:blip r:embed="rId5"/>
          <a:stretch>
            <a:fillRect/>
          </a:stretch>
        </p:blipFill>
        <p:spPr>
          <a:xfrm>
            <a:off x="501168" y="426791"/>
            <a:ext cx="1432110" cy="1239569"/>
          </a:xfrm>
          <a:prstGeom prst="rect">
            <a:avLst/>
          </a:prstGeom>
        </p:spPr>
      </p:pic>
    </p:spTree>
    <p:extLst>
      <p:ext uri="{BB962C8B-B14F-4D97-AF65-F5344CB8AC3E}">
        <p14:creationId xmlns:p14="http://schemas.microsoft.com/office/powerpoint/2010/main" val="231080553"/>
      </p:ext>
    </p:extLst>
  </p:cSld>
  <p:clrMapOvr>
    <a:masterClrMapping/>
  </p:clrMapOvr>
  <mc:AlternateContent xmlns:mc="http://schemas.openxmlformats.org/markup-compatibility/2006" xmlns:p14="http://schemas.microsoft.com/office/powerpoint/2010/main">
    <mc:Choice Requires="p14">
      <p:transition p14:dur="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4641A-A074-4ED5-900A-AB6946982120}"/>
              </a:ext>
            </a:extLst>
          </p:cNvPr>
          <p:cNvSpPr>
            <a:spLocks noGrp="1"/>
          </p:cNvSpPr>
          <p:nvPr>
            <p:ph type="ctrTitle"/>
          </p:nvPr>
        </p:nvSpPr>
        <p:spPr>
          <a:xfrm>
            <a:off x="552047" y="1126850"/>
            <a:ext cx="10017617" cy="4116289"/>
          </a:xfrm>
        </p:spPr>
        <p:txBody>
          <a:bodyPr anchor="b">
            <a:normAutofit/>
          </a:bodyPr>
          <a:lstStyle/>
          <a:p>
            <a:r>
              <a:rPr lang="en-US" sz="2200">
                <a:latin typeface="Impact"/>
              </a:rPr>
              <a:t>                           FIND US</a:t>
            </a:r>
            <a:r>
              <a:rPr lang="en-US" sz="2200">
                <a:latin typeface="Impact"/>
                <a:cs typeface="Calibri Light"/>
              </a:rPr>
              <a:t> ON WEB</a:t>
            </a:r>
            <a:br>
              <a:rPr lang="en-US" sz="2200">
                <a:latin typeface="Impact"/>
                <a:cs typeface="Calibri Light"/>
              </a:rPr>
            </a:br>
            <a:r>
              <a:rPr lang="en-US" sz="2200">
                <a:latin typeface="Impact"/>
                <a:cs typeface="Calibri Light"/>
              </a:rPr>
              <a:t>                            </a:t>
            </a:r>
            <a:r>
              <a:rPr lang="en-US" sz="2200">
                <a:latin typeface="Impact"/>
                <a:cs typeface="Calibri Light"/>
                <a:hlinkClick r:id="rId3" invalidUrl="http://"/>
              </a:rPr>
              <a:t>www.happyjourney.bd.uk</a:t>
            </a:r>
            <a:br>
              <a:rPr lang="en-US" sz="2200">
                <a:latin typeface="Impact"/>
                <a:cs typeface="Calibri Light"/>
                <a:hlinkClick r:id="rId4" invalidUrl="http://"/>
              </a:rPr>
            </a:br>
            <a:br>
              <a:rPr lang="en-US" sz="2200">
                <a:latin typeface="Impact"/>
                <a:cs typeface="Calibri Light"/>
                <a:hlinkClick r:id="rId5" invalidUrl="http://"/>
              </a:rPr>
            </a:br>
            <a:r>
              <a:rPr lang="en-US" sz="2200">
                <a:latin typeface="Impact"/>
                <a:cs typeface="Calibri Light"/>
              </a:rPr>
              <a:t>                           FOLLOW US ON</a:t>
            </a:r>
            <a:br>
              <a:rPr lang="en-US" sz="2200">
                <a:latin typeface="Impact"/>
                <a:cs typeface="Calibri Light"/>
              </a:rPr>
            </a:br>
            <a:r>
              <a:rPr lang="en-US" sz="2200">
                <a:latin typeface="Impact"/>
                <a:cs typeface="Calibri Light"/>
              </a:rPr>
              <a:t>                          FACEBOOK</a:t>
            </a:r>
            <a:r>
              <a:rPr lang="en-US" sz="2200">
                <a:latin typeface="Impact"/>
                <a:ea typeface="+mj-lt"/>
                <a:cs typeface="+mj-lt"/>
              </a:rPr>
              <a:t>, TWITTER, INSTAGRAM AND LINKEDIN</a:t>
            </a:r>
            <a:br>
              <a:rPr lang="en-US" sz="2200">
                <a:latin typeface="Impact"/>
                <a:ea typeface="+mj-lt"/>
                <a:cs typeface="+mj-lt"/>
              </a:rPr>
            </a:br>
            <a:br>
              <a:rPr lang="en-US" sz="2200">
                <a:latin typeface="Impact"/>
                <a:ea typeface="+mj-lt"/>
                <a:cs typeface="+mj-lt"/>
              </a:rPr>
            </a:br>
            <a:br>
              <a:rPr lang="en-US" sz="2200">
                <a:latin typeface="Impact"/>
                <a:ea typeface="+mj-lt"/>
                <a:cs typeface="+mj-lt"/>
              </a:rPr>
            </a:br>
            <a:br>
              <a:rPr lang="en-US" sz="2200">
                <a:latin typeface="Impact"/>
                <a:ea typeface="+mj-lt"/>
                <a:cs typeface="+mj-lt"/>
              </a:rPr>
            </a:br>
            <a:br>
              <a:rPr lang="en-US" sz="2200">
                <a:latin typeface="Impact"/>
                <a:ea typeface="+mj-lt"/>
                <a:cs typeface="+mj-lt"/>
              </a:rPr>
            </a:br>
            <a:r>
              <a:rPr lang="en-US" sz="2200">
                <a:latin typeface="Impact"/>
                <a:ea typeface="+mj-lt"/>
                <a:cs typeface="+mj-lt"/>
              </a:rPr>
              <a:t>                               WE ARE LOCATED IN SWANSEA CITY CENTRE, WALES,UK</a:t>
            </a:r>
            <a:r>
              <a:rPr lang="en-US" sz="3200">
                <a:ea typeface="+mj-lt"/>
                <a:cs typeface="+mj-lt"/>
              </a:rPr>
              <a:t> </a:t>
            </a:r>
          </a:p>
        </p:txBody>
      </p:sp>
      <p:sp>
        <p:nvSpPr>
          <p:cNvPr id="3" name="Subtitle 2">
            <a:extLst>
              <a:ext uri="{FF2B5EF4-FFF2-40B4-BE49-F238E27FC236}">
                <a16:creationId xmlns:a16="http://schemas.microsoft.com/office/drawing/2014/main" id="{6587C78E-9DA3-4A69-A3A5-C5D5E40BBE7A}"/>
              </a:ext>
            </a:extLst>
          </p:cNvPr>
          <p:cNvSpPr>
            <a:spLocks noGrp="1"/>
          </p:cNvSpPr>
          <p:nvPr>
            <p:ph type="subTitle" idx="1"/>
          </p:nvPr>
        </p:nvSpPr>
        <p:spPr>
          <a:xfrm>
            <a:off x="685913" y="5887294"/>
            <a:ext cx="10822629" cy="499408"/>
          </a:xfrm>
        </p:spPr>
        <p:txBody>
          <a:bodyPr anchor="t">
            <a:normAutofit fontScale="92500" lnSpcReduction="10000"/>
          </a:bodyPr>
          <a:lstStyle/>
          <a:p>
            <a:pPr algn="ctr"/>
            <a:r>
              <a:rPr lang="en-US"/>
              <a:t>                                                                         </a:t>
            </a:r>
          </a:p>
        </p:txBody>
      </p:sp>
      <p:sp>
        <p:nvSpPr>
          <p:cNvPr id="10" name="TextBox 9">
            <a:extLst>
              <a:ext uri="{FF2B5EF4-FFF2-40B4-BE49-F238E27FC236}">
                <a16:creationId xmlns:a16="http://schemas.microsoft.com/office/drawing/2014/main" id="{2CBA882A-6E9D-45EC-B041-F1E98FF926A5}"/>
              </a:ext>
            </a:extLst>
          </p:cNvPr>
          <p:cNvSpPr txBox="1"/>
          <p:nvPr/>
        </p:nvSpPr>
        <p:spPr>
          <a:xfrm>
            <a:off x="2880115" y="602055"/>
            <a:ext cx="6068237" cy="70788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all">
                <a:solidFill>
                  <a:srgbClr val="7F7F7F"/>
                </a:solidFill>
              </a:rPr>
              <a:t>                             </a:t>
            </a:r>
            <a:r>
              <a:rPr lang="en-US" sz="4000" cap="all">
                <a:solidFill>
                  <a:srgbClr val="7F7F7F"/>
                </a:solidFill>
                <a:latin typeface="Impact"/>
              </a:rPr>
              <a:t>       </a:t>
            </a:r>
            <a:r>
              <a:rPr lang="en-US" sz="4000" cap="all">
                <a:latin typeface="Impact"/>
              </a:rPr>
              <a:t>Contact us     </a:t>
            </a:r>
            <a:r>
              <a:rPr lang="en-US" sz="2400" cap="all"/>
              <a:t> </a:t>
            </a:r>
            <a:endParaRPr lang="en-US" sz="2400"/>
          </a:p>
        </p:txBody>
      </p:sp>
      <p:pic>
        <p:nvPicPr>
          <p:cNvPr id="11" name="Picture 11" descr="A close up of a map&#10;&#10;Description generated with high confidence">
            <a:extLst>
              <a:ext uri="{FF2B5EF4-FFF2-40B4-BE49-F238E27FC236}">
                <a16:creationId xmlns:a16="http://schemas.microsoft.com/office/drawing/2014/main" id="{3176CA92-670A-4C07-A8F3-D3378A86A5AB}"/>
              </a:ext>
            </a:extLst>
          </p:cNvPr>
          <p:cNvPicPr>
            <a:picLocks noChangeAspect="1"/>
          </p:cNvPicPr>
          <p:nvPr/>
        </p:nvPicPr>
        <p:blipFill>
          <a:blip r:embed="rId6"/>
          <a:stretch>
            <a:fillRect/>
          </a:stretch>
        </p:blipFill>
        <p:spPr>
          <a:xfrm>
            <a:off x="2544065" y="5424848"/>
            <a:ext cx="7093613" cy="1195036"/>
          </a:xfrm>
          <a:prstGeom prst="rect">
            <a:avLst/>
          </a:prstGeom>
        </p:spPr>
      </p:pic>
      <p:pic>
        <p:nvPicPr>
          <p:cNvPr id="6" name="Picture 6" descr="A drawing of a face&#10;&#10;Description generated with high confidence">
            <a:extLst>
              <a:ext uri="{FF2B5EF4-FFF2-40B4-BE49-F238E27FC236}">
                <a16:creationId xmlns:a16="http://schemas.microsoft.com/office/drawing/2014/main" id="{A85437D1-8B1B-45CD-9B23-55EBC0131122}"/>
              </a:ext>
            </a:extLst>
          </p:cNvPr>
          <p:cNvPicPr>
            <a:picLocks noChangeAspect="1"/>
          </p:cNvPicPr>
          <p:nvPr/>
        </p:nvPicPr>
        <p:blipFill>
          <a:blip r:embed="rId7"/>
          <a:stretch>
            <a:fillRect/>
          </a:stretch>
        </p:blipFill>
        <p:spPr>
          <a:xfrm>
            <a:off x="3634452" y="3512724"/>
            <a:ext cx="5154591" cy="1057541"/>
          </a:xfrm>
          <a:prstGeom prst="rect">
            <a:avLst/>
          </a:prstGeom>
        </p:spPr>
      </p:pic>
      <p:pic>
        <p:nvPicPr>
          <p:cNvPr id="9" name="Picture 8" descr="A close up of a logo&#10;&#10;Description generated with very high confidence">
            <a:extLst>
              <a:ext uri="{FF2B5EF4-FFF2-40B4-BE49-F238E27FC236}">
                <a16:creationId xmlns:a16="http://schemas.microsoft.com/office/drawing/2014/main" id="{ED884397-EC9A-4776-AC93-8A108059052A}"/>
              </a:ext>
            </a:extLst>
          </p:cNvPr>
          <p:cNvPicPr>
            <a:picLocks noChangeAspect="1"/>
          </p:cNvPicPr>
          <p:nvPr/>
        </p:nvPicPr>
        <p:blipFill rotWithShape="1">
          <a:blip r:embed="rId8"/>
          <a:srcRect t="24725" b="4978"/>
          <a:stretch/>
        </p:blipFill>
        <p:spPr>
          <a:xfrm>
            <a:off x="9635244" y="974076"/>
            <a:ext cx="1867344" cy="1786278"/>
          </a:xfrm>
          <a:prstGeom prst="rect">
            <a:avLst/>
          </a:prstGeom>
        </p:spPr>
      </p:pic>
      <p:pic>
        <p:nvPicPr>
          <p:cNvPr id="14" name="Picture 13" descr="A close up of a logo&#10;&#10;Description generated with very high confidence">
            <a:extLst>
              <a:ext uri="{FF2B5EF4-FFF2-40B4-BE49-F238E27FC236}">
                <a16:creationId xmlns:a16="http://schemas.microsoft.com/office/drawing/2014/main" id="{4E3F3EE6-D723-4072-9431-665F97417A35}"/>
              </a:ext>
            </a:extLst>
          </p:cNvPr>
          <p:cNvPicPr>
            <a:picLocks noChangeAspect="1"/>
          </p:cNvPicPr>
          <p:nvPr/>
        </p:nvPicPr>
        <p:blipFill rotWithShape="1">
          <a:blip r:embed="rId8"/>
          <a:srcRect t="24725" b="4978"/>
          <a:stretch/>
        </p:blipFill>
        <p:spPr>
          <a:xfrm>
            <a:off x="682226" y="972147"/>
            <a:ext cx="1867344" cy="1786278"/>
          </a:xfrm>
          <a:prstGeom prst="rect">
            <a:avLst/>
          </a:prstGeom>
        </p:spPr>
      </p:pic>
    </p:spTree>
    <p:extLst>
      <p:ext uri="{BB962C8B-B14F-4D97-AF65-F5344CB8AC3E}">
        <p14:creationId xmlns:p14="http://schemas.microsoft.com/office/powerpoint/2010/main" val="3493681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DAB0B-BC20-49D0-9583-8B4492E21B82}"/>
              </a:ext>
            </a:extLst>
          </p:cNvPr>
          <p:cNvSpPr>
            <a:spLocks noGrp="1"/>
          </p:cNvSpPr>
          <p:nvPr>
            <p:ph type="title"/>
          </p:nvPr>
        </p:nvSpPr>
        <p:spPr>
          <a:xfrm>
            <a:off x="2157572" y="976459"/>
            <a:ext cx="7074985" cy="4303864"/>
          </a:xfrm>
        </p:spPr>
        <p:txBody>
          <a:bodyPr/>
          <a:lstStyle/>
          <a:p>
            <a:br>
              <a:rPr lang="en-US">
                <a:latin typeface="Impact"/>
              </a:rPr>
            </a:br>
            <a:r>
              <a:rPr lang="en-US">
                <a:latin typeface="Impact"/>
              </a:rPr>
              <a:t>ABDUL MOMIN</a:t>
            </a:r>
            <a:br>
              <a:rPr lang="en-US">
                <a:latin typeface="Impact"/>
              </a:rPr>
            </a:br>
            <a:r>
              <a:rPr lang="en-US">
                <a:latin typeface="Impact"/>
              </a:rPr>
              <a:t>DIRECTOR OF HUMAN RESOURCE</a:t>
            </a:r>
          </a:p>
        </p:txBody>
      </p:sp>
      <p:pic>
        <p:nvPicPr>
          <p:cNvPr id="4" name="Picture 3" descr="A close up of a logo&#10;&#10;Description generated with very high confidence">
            <a:extLst>
              <a:ext uri="{FF2B5EF4-FFF2-40B4-BE49-F238E27FC236}">
                <a16:creationId xmlns:a16="http://schemas.microsoft.com/office/drawing/2014/main" id="{CC67F686-F2D4-4690-941D-63AC3789116A}"/>
              </a:ext>
            </a:extLst>
          </p:cNvPr>
          <p:cNvPicPr>
            <a:picLocks noChangeAspect="1"/>
          </p:cNvPicPr>
          <p:nvPr/>
        </p:nvPicPr>
        <p:blipFill rotWithShape="1">
          <a:blip r:embed="rId2"/>
          <a:srcRect t="24725" b="4978"/>
          <a:stretch/>
        </p:blipFill>
        <p:spPr>
          <a:xfrm>
            <a:off x="9345877" y="974076"/>
            <a:ext cx="1867344" cy="1786278"/>
          </a:xfrm>
          <a:prstGeom prst="rect">
            <a:avLst/>
          </a:prstGeom>
        </p:spPr>
      </p:pic>
    </p:spTree>
    <p:extLst>
      <p:ext uri="{BB962C8B-B14F-4D97-AF65-F5344CB8AC3E}">
        <p14:creationId xmlns:p14="http://schemas.microsoft.com/office/powerpoint/2010/main" val="2066418351"/>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2E5A3-CCEA-4F3A-ADED-9BDB32EC89B4}"/>
              </a:ext>
            </a:extLst>
          </p:cNvPr>
          <p:cNvSpPr>
            <a:spLocks noGrp="1"/>
          </p:cNvSpPr>
          <p:nvPr>
            <p:ph type="title"/>
          </p:nvPr>
        </p:nvSpPr>
        <p:spPr>
          <a:xfrm>
            <a:off x="838200" y="612260"/>
            <a:ext cx="10659762" cy="2128752"/>
          </a:xfrm>
        </p:spPr>
        <p:txBody>
          <a:bodyPr>
            <a:normAutofit/>
          </a:bodyPr>
          <a:lstStyle/>
          <a:p>
            <a:r>
              <a:rPr lang="en-US" sz="4000">
                <a:highlight>
                  <a:srgbClr val="FF00FF"/>
                </a:highlight>
                <a:latin typeface="Impact"/>
              </a:rPr>
              <a:t>PLAN OF ACTION FOR HAPPY JOURNEY</a:t>
            </a:r>
            <a:br>
              <a:rPr lang="en-US" sz="4000">
                <a:highlight>
                  <a:srgbClr val="FF00FF"/>
                </a:highlight>
                <a:latin typeface="Impact"/>
              </a:rPr>
            </a:br>
            <a:endParaRPr lang="en-US" sz="2200">
              <a:latin typeface="Impact"/>
            </a:endParaRPr>
          </a:p>
        </p:txBody>
      </p:sp>
      <p:sp>
        <p:nvSpPr>
          <p:cNvPr id="3" name="Content Placeholder 2">
            <a:extLst>
              <a:ext uri="{FF2B5EF4-FFF2-40B4-BE49-F238E27FC236}">
                <a16:creationId xmlns:a16="http://schemas.microsoft.com/office/drawing/2014/main" id="{72F3CE6B-AA2C-44AF-9865-3DB231571810}"/>
              </a:ext>
            </a:extLst>
          </p:cNvPr>
          <p:cNvSpPr>
            <a:spLocks noGrp="1"/>
          </p:cNvSpPr>
          <p:nvPr>
            <p:ph sz="quarter" idx="13"/>
          </p:nvPr>
        </p:nvSpPr>
        <p:spPr>
          <a:xfrm>
            <a:off x="873948" y="2361762"/>
            <a:ext cx="10206559" cy="3794401"/>
          </a:xfrm>
        </p:spPr>
        <p:txBody>
          <a:bodyPr vert="horz" lIns="91440" tIns="45720" rIns="91440" bIns="45720" rtlCol="0" anchor="t">
            <a:noAutofit/>
          </a:bodyPr>
          <a:lstStyle/>
          <a:p>
            <a:pPr>
              <a:buNone/>
            </a:pPr>
            <a:endParaRPr lang="en-US" sz="1800" b="1">
              <a:latin typeface="Arial"/>
              <a:cs typeface="Arial"/>
            </a:endParaRPr>
          </a:p>
          <a:p>
            <a:pPr>
              <a:buNone/>
            </a:pPr>
            <a:r>
              <a:rPr lang="en-US" sz="2400" b="1">
                <a:highlight>
                  <a:srgbClr val="00FFFF"/>
                </a:highlight>
                <a:latin typeface="Arial"/>
                <a:cs typeface="Arial"/>
              </a:rPr>
              <a:t>HR GUIDE </a:t>
            </a:r>
            <a:endParaRPr lang="en-US" sz="2400" b="1">
              <a:highlight>
                <a:srgbClr val="00FFFF"/>
              </a:highlight>
              <a:latin typeface="Impact"/>
              <a:cs typeface="Arial"/>
            </a:endParaRPr>
          </a:p>
          <a:p>
            <a:pPr marL="0" indent="0">
              <a:buNone/>
            </a:pPr>
            <a:endParaRPr lang="en-US" sz="1800">
              <a:highlight>
                <a:srgbClr val="00FFFF"/>
              </a:highlight>
              <a:latin typeface="Arial"/>
              <a:cs typeface="Arial"/>
            </a:endParaRPr>
          </a:p>
          <a:p>
            <a:pPr marL="285750" indent="-285750">
              <a:buFont typeface="Wingdings" panose="020B0604020202020204" pitchFamily="34" charset="0"/>
              <a:buChar char="q"/>
            </a:pPr>
            <a:r>
              <a:rPr lang="en-US" sz="1800">
                <a:highlight>
                  <a:srgbClr val="00FFFF"/>
                </a:highlight>
                <a:latin typeface="Arial"/>
                <a:cs typeface="Arial"/>
              </a:rPr>
              <a:t>THE DIRECTORS OF HR, FINANCE, MARKETING  AND OPERATION ARE EXPERIENCED BUT REQUIED A  CURRENT TRANING FOR THE PROPOSED BUSINESS</a:t>
            </a:r>
          </a:p>
          <a:p>
            <a:pPr>
              <a:buFont typeface="Wingdings" panose="020B0604020202020204" pitchFamily="34" charset="0"/>
              <a:buChar char="q"/>
            </a:pPr>
            <a:r>
              <a:rPr lang="en-US" sz="1800">
                <a:highlight>
                  <a:srgbClr val="00FFFF"/>
                </a:highlight>
                <a:latin typeface="Arial"/>
                <a:cs typeface="Arial"/>
              </a:rPr>
              <a:t>  IT EXPERT HAS BENN SELECTED</a:t>
            </a:r>
          </a:p>
          <a:p>
            <a:pPr marL="285750" indent="-285750">
              <a:buFont typeface="Wingdings" panose="020B0604020202020204" pitchFamily="34" charset="0"/>
              <a:buChar char="q"/>
            </a:pPr>
            <a:r>
              <a:rPr lang="en-US" sz="1800">
                <a:highlight>
                  <a:srgbClr val="00FFFF"/>
                </a:highlight>
                <a:latin typeface="Arial"/>
                <a:cs typeface="Arial"/>
              </a:rPr>
              <a:t> A TRAINING PLAN HAS DEVELOPED TO MANAGE THE TEAM PERPORMANCE EFFECTIVELY</a:t>
            </a:r>
          </a:p>
          <a:p>
            <a:pPr marL="285750" indent="-285750">
              <a:buFont typeface="Wingdings" panose="020B0604020202020204" pitchFamily="34" charset="0"/>
              <a:buChar char="q"/>
            </a:pPr>
            <a:r>
              <a:rPr lang="en-US" sz="1800">
                <a:highlight>
                  <a:srgbClr val="00FFFF"/>
                </a:highlight>
                <a:latin typeface="Arial"/>
                <a:cs typeface="Arial"/>
              </a:rPr>
              <a:t> A GUIDE LINE HAS CREATED FOR HAPPY JOURNEY LTD, ALSO GOVERNMENT RULE AND REGULATIONS HAS FOLLOWED ACCORDINGLY FOR THE EMPOLYEES OF THE COMPANY </a:t>
            </a:r>
          </a:p>
          <a:p>
            <a:pPr marL="457200" indent="-457200">
              <a:buFont typeface="Wingdings" panose="020B0604020202020204" pitchFamily="34" charset="0"/>
              <a:buChar char="q"/>
            </a:pPr>
            <a:endParaRPr lang="en-US">
              <a:latin typeface="Arial"/>
              <a:cs typeface="Arial"/>
            </a:endParaRPr>
          </a:p>
        </p:txBody>
      </p:sp>
      <p:pic>
        <p:nvPicPr>
          <p:cNvPr id="5" name="Picture 4" descr="A close up of a logo&#10;&#10;Description generated with very high confidence">
            <a:extLst>
              <a:ext uri="{FF2B5EF4-FFF2-40B4-BE49-F238E27FC236}">
                <a16:creationId xmlns:a16="http://schemas.microsoft.com/office/drawing/2014/main" id="{4204E121-1B68-4631-B642-7743F1787C27}"/>
              </a:ext>
            </a:extLst>
          </p:cNvPr>
          <p:cNvPicPr>
            <a:picLocks noChangeAspect="1"/>
          </p:cNvPicPr>
          <p:nvPr/>
        </p:nvPicPr>
        <p:blipFill rotWithShape="1">
          <a:blip r:embed="rId2"/>
          <a:srcRect t="24725" b="4978"/>
          <a:stretch/>
        </p:blipFill>
        <p:spPr>
          <a:xfrm>
            <a:off x="9645622" y="566846"/>
            <a:ext cx="1867344" cy="1786278"/>
          </a:xfrm>
          <a:prstGeom prst="rect">
            <a:avLst/>
          </a:prstGeom>
        </p:spPr>
      </p:pic>
    </p:spTree>
    <p:extLst>
      <p:ext uri="{BB962C8B-B14F-4D97-AF65-F5344CB8AC3E}">
        <p14:creationId xmlns:p14="http://schemas.microsoft.com/office/powerpoint/2010/main" val="33226363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DBDB9-0D84-451F-8CCC-7784C5A75F61}"/>
              </a:ext>
            </a:extLst>
          </p:cNvPr>
          <p:cNvSpPr>
            <a:spLocks noGrp="1"/>
          </p:cNvSpPr>
          <p:nvPr>
            <p:ph type="title"/>
          </p:nvPr>
        </p:nvSpPr>
        <p:spPr>
          <a:xfrm>
            <a:off x="2887134" y="685800"/>
            <a:ext cx="7367717" cy="2381416"/>
          </a:xfrm>
        </p:spPr>
        <p:txBody>
          <a:bodyPr>
            <a:normAutofit/>
          </a:bodyPr>
          <a:lstStyle/>
          <a:p>
            <a:r>
              <a:rPr lang="en-US" sz="4000">
                <a:highlight>
                  <a:srgbClr val="FF00FF"/>
                </a:highlight>
                <a:latin typeface="Impact"/>
                <a:cs typeface="Calibri Light"/>
              </a:rPr>
              <a:t>HR GUIDE </a:t>
            </a:r>
            <a:endParaRPr lang="en-US" sz="4000">
              <a:latin typeface="Impact"/>
            </a:endParaRPr>
          </a:p>
        </p:txBody>
      </p:sp>
      <p:sp>
        <p:nvSpPr>
          <p:cNvPr id="3" name="Text Placeholder 2">
            <a:extLst>
              <a:ext uri="{FF2B5EF4-FFF2-40B4-BE49-F238E27FC236}">
                <a16:creationId xmlns:a16="http://schemas.microsoft.com/office/drawing/2014/main" id="{41A072DF-2858-4FCE-9B40-9741EC936003}"/>
              </a:ext>
            </a:extLst>
          </p:cNvPr>
          <p:cNvSpPr>
            <a:spLocks noGrp="1"/>
          </p:cNvSpPr>
          <p:nvPr>
            <p:ph type="body" sz="half" idx="2"/>
          </p:nvPr>
        </p:nvSpPr>
        <p:spPr>
          <a:xfrm>
            <a:off x="3015764" y="2335199"/>
            <a:ext cx="8311879" cy="3338913"/>
          </a:xfrm>
        </p:spPr>
        <p:txBody>
          <a:bodyPr>
            <a:normAutofit/>
          </a:bodyPr>
          <a:lstStyle/>
          <a:p>
            <a:pPr marL="285750" indent="-285750">
              <a:buFont typeface="Wingdings,Sans-Serif"/>
              <a:buChar char="q"/>
            </a:pPr>
            <a:endParaRPr lang="en-US">
              <a:latin typeface="Arial"/>
              <a:cs typeface="Arial"/>
            </a:endParaRPr>
          </a:p>
          <a:p>
            <a:pPr marL="285750" indent="-285750">
              <a:buFont typeface="Wingdings,Sans-Serif"/>
              <a:buChar char="q"/>
            </a:pPr>
            <a:endParaRPr lang="en-US">
              <a:latin typeface="Arial"/>
              <a:cs typeface="Arial"/>
            </a:endParaRPr>
          </a:p>
          <a:p>
            <a:pPr marL="285750" indent="-285750" algn="l">
              <a:buFont typeface="Wingdings"/>
              <a:buChar char="q"/>
            </a:pPr>
            <a:r>
              <a:rPr lang="en-US">
                <a:highlight>
                  <a:srgbClr val="00FFFF"/>
                </a:highlight>
                <a:latin typeface="Arial"/>
                <a:cs typeface="Arial"/>
              </a:rPr>
              <a:t>ESTABLISH EMPLOYEES TERMS AND CONDITIONS FOR HAPPY JOURNEY LTD AND TO IMPLEMENT THIS PROPERLY</a:t>
            </a:r>
            <a:endParaRPr lang="en-US">
              <a:highlight>
                <a:srgbClr val="00FFFF"/>
              </a:highlight>
              <a:cs typeface="Calibri"/>
            </a:endParaRPr>
          </a:p>
          <a:p>
            <a:pPr algn="l"/>
            <a:endParaRPr lang="en-US">
              <a:highlight>
                <a:srgbClr val="00FFFF"/>
              </a:highlight>
              <a:latin typeface="Arial"/>
              <a:cs typeface="Arial"/>
            </a:endParaRPr>
          </a:p>
          <a:p>
            <a:pPr marL="285750" indent="-285750" algn="l">
              <a:buFont typeface="Wingdings"/>
              <a:buChar char="q"/>
            </a:pPr>
            <a:r>
              <a:rPr lang="en-US">
                <a:highlight>
                  <a:srgbClr val="00FFFF"/>
                </a:highlight>
                <a:latin typeface="Arial"/>
                <a:cs typeface="Arial"/>
              </a:rPr>
              <a:t>HR WILL BE RESPONSIBLE FOR RECRUITING LOCALLY AND INERNATIONAL</a:t>
            </a:r>
          </a:p>
          <a:p>
            <a:endParaRPr lang="en-US">
              <a:cs typeface="Calibri"/>
            </a:endParaRPr>
          </a:p>
          <a:p>
            <a:endParaRPr lang="en-US">
              <a:latin typeface="Arial"/>
              <a:cs typeface="Arial"/>
            </a:endParaRPr>
          </a:p>
        </p:txBody>
      </p:sp>
      <p:pic>
        <p:nvPicPr>
          <p:cNvPr id="5" name="Picture 4" descr="A close up of a logo&#10;&#10;Description generated with very high confidence">
            <a:extLst>
              <a:ext uri="{FF2B5EF4-FFF2-40B4-BE49-F238E27FC236}">
                <a16:creationId xmlns:a16="http://schemas.microsoft.com/office/drawing/2014/main" id="{11B6C91D-5670-4697-BDEF-43898927CB09}"/>
              </a:ext>
            </a:extLst>
          </p:cNvPr>
          <p:cNvPicPr>
            <a:picLocks noChangeAspect="1"/>
          </p:cNvPicPr>
          <p:nvPr/>
        </p:nvPicPr>
        <p:blipFill rotWithShape="1">
          <a:blip r:embed="rId2"/>
          <a:srcRect t="24725" b="4978"/>
          <a:stretch/>
        </p:blipFill>
        <p:spPr>
          <a:xfrm>
            <a:off x="1153292" y="3847565"/>
            <a:ext cx="1867344" cy="1786278"/>
          </a:xfrm>
          <a:prstGeom prst="rect">
            <a:avLst/>
          </a:prstGeom>
        </p:spPr>
      </p:pic>
    </p:spTree>
    <p:extLst>
      <p:ext uri="{BB962C8B-B14F-4D97-AF65-F5344CB8AC3E}">
        <p14:creationId xmlns:p14="http://schemas.microsoft.com/office/powerpoint/2010/main" val="481798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DBDB9-0D84-451F-8CCC-7784C5A75F61}"/>
              </a:ext>
            </a:extLst>
          </p:cNvPr>
          <p:cNvSpPr>
            <a:spLocks noGrp="1"/>
          </p:cNvSpPr>
          <p:nvPr>
            <p:ph type="title"/>
          </p:nvPr>
        </p:nvSpPr>
        <p:spPr>
          <a:xfrm>
            <a:off x="2887134" y="685800"/>
            <a:ext cx="7367717" cy="2062200"/>
          </a:xfrm>
        </p:spPr>
        <p:txBody>
          <a:bodyPr>
            <a:normAutofit/>
          </a:bodyPr>
          <a:lstStyle/>
          <a:p>
            <a:br>
              <a:rPr lang="en-US" sz="4000">
                <a:latin typeface="Impact"/>
                <a:cs typeface="Calibri Light"/>
              </a:rPr>
            </a:br>
            <a:r>
              <a:rPr lang="en-US" sz="4000">
                <a:latin typeface="Impact"/>
                <a:cs typeface="Calibri Light"/>
              </a:rPr>
              <a:t>                  </a:t>
            </a:r>
            <a:r>
              <a:rPr lang="en-US" sz="4000">
                <a:highlight>
                  <a:srgbClr val="FF00FF"/>
                </a:highlight>
                <a:latin typeface="Impact"/>
                <a:cs typeface="Calibri Light"/>
              </a:rPr>
              <a:t>HR GUIDE</a:t>
            </a:r>
            <a:r>
              <a:rPr lang="en-US" sz="4000">
                <a:latin typeface="Impact"/>
                <a:cs typeface="Calibri Light"/>
              </a:rPr>
              <a:t> </a:t>
            </a:r>
            <a:br>
              <a:rPr lang="en-US" sz="4000">
                <a:latin typeface="Impact"/>
              </a:rPr>
            </a:br>
            <a:endParaRPr lang="en-US" sz="4000">
              <a:highlight>
                <a:srgbClr val="800080"/>
              </a:highlight>
              <a:latin typeface="Impact"/>
            </a:endParaRPr>
          </a:p>
        </p:txBody>
      </p:sp>
      <p:sp>
        <p:nvSpPr>
          <p:cNvPr id="3" name="Text Placeholder 2">
            <a:extLst>
              <a:ext uri="{FF2B5EF4-FFF2-40B4-BE49-F238E27FC236}">
                <a16:creationId xmlns:a16="http://schemas.microsoft.com/office/drawing/2014/main" id="{41A072DF-2858-4FCE-9B40-9741EC936003}"/>
              </a:ext>
            </a:extLst>
          </p:cNvPr>
          <p:cNvSpPr>
            <a:spLocks noGrp="1"/>
          </p:cNvSpPr>
          <p:nvPr>
            <p:ph type="body" sz="half" idx="2"/>
          </p:nvPr>
        </p:nvSpPr>
        <p:spPr>
          <a:xfrm>
            <a:off x="3273196" y="1429037"/>
            <a:ext cx="7652853" cy="4245075"/>
          </a:xfrm>
        </p:spPr>
        <p:txBody>
          <a:bodyPr>
            <a:normAutofit/>
          </a:bodyPr>
          <a:lstStyle/>
          <a:p>
            <a:endParaRPr lang="en-US">
              <a:latin typeface="Arial"/>
              <a:cs typeface="Arial"/>
            </a:endParaRPr>
          </a:p>
          <a:p>
            <a:endParaRPr lang="en-US">
              <a:cs typeface="Calibri"/>
            </a:endParaRPr>
          </a:p>
          <a:p>
            <a:r>
              <a:rPr lang="en-US">
                <a:highlight>
                  <a:srgbClr val="00FFFF"/>
                </a:highlight>
                <a:latin typeface="Arial"/>
                <a:cs typeface="Arial"/>
              </a:rPr>
              <a:t>WILL FOLLOW  THE GUIDE LINE FOR GOVERNMENT SUCH AS</a:t>
            </a:r>
          </a:p>
          <a:p>
            <a:endParaRPr lang="en-US">
              <a:highlight>
                <a:srgbClr val="00FFFF"/>
              </a:highlight>
              <a:latin typeface="Arial"/>
              <a:cs typeface="Arial"/>
            </a:endParaRPr>
          </a:p>
          <a:p>
            <a:pPr marL="285750" indent="-285750">
              <a:buFont typeface="Wingdings,Sans-Serif"/>
              <a:buChar char="q"/>
            </a:pPr>
            <a:r>
              <a:rPr lang="en-US">
                <a:highlight>
                  <a:srgbClr val="00FFFF"/>
                </a:highlight>
                <a:latin typeface="Arial"/>
                <a:cs typeface="Arial"/>
              </a:rPr>
              <a:t>DBS CHECK</a:t>
            </a:r>
          </a:p>
          <a:p>
            <a:pPr marL="285750" indent="-285750">
              <a:buFont typeface="Wingdings,Sans-Serif"/>
              <a:buChar char="q"/>
            </a:pPr>
            <a:r>
              <a:rPr lang="en-US">
                <a:highlight>
                  <a:srgbClr val="00FFFF"/>
                </a:highlight>
                <a:latin typeface="Arial"/>
                <a:cs typeface="Arial"/>
              </a:rPr>
              <a:t>NATION WAGES REGULATION </a:t>
            </a:r>
          </a:p>
          <a:p>
            <a:pPr marL="285750" indent="-285750">
              <a:buFont typeface="Wingdings,Sans-Serif"/>
              <a:buChar char="q"/>
            </a:pPr>
            <a:r>
              <a:rPr lang="en-US">
                <a:highlight>
                  <a:srgbClr val="00FFFF"/>
                </a:highlight>
                <a:latin typeface="Arial"/>
                <a:cs typeface="Arial"/>
              </a:rPr>
              <a:t>LEGAL RIGHT TO WORK</a:t>
            </a:r>
            <a:endParaRPr lang="en-US">
              <a:highlight>
                <a:srgbClr val="00FFFF"/>
              </a:highlight>
              <a:cs typeface="Calibri"/>
            </a:endParaRPr>
          </a:p>
          <a:p>
            <a:pPr marL="285750" indent="-285750">
              <a:buFont typeface="Wingdings,Sans-Serif"/>
              <a:buChar char="q"/>
            </a:pPr>
            <a:r>
              <a:rPr lang="en-US">
                <a:highlight>
                  <a:srgbClr val="00FFFF"/>
                </a:highlight>
                <a:latin typeface="Arial"/>
                <a:cs typeface="Arial"/>
              </a:rPr>
              <a:t> EMPOLYEES LIABILITY INSURANCE</a:t>
            </a:r>
            <a:endParaRPr lang="en-US">
              <a:highlight>
                <a:srgbClr val="00FFFF"/>
              </a:highlight>
              <a:cs typeface="Calibri"/>
            </a:endParaRPr>
          </a:p>
          <a:p>
            <a:pPr marL="285750" indent="-285750">
              <a:buFont typeface="Wingdings,Sans-Serif"/>
              <a:buChar char="q"/>
            </a:pPr>
            <a:r>
              <a:rPr lang="en-US">
                <a:highlight>
                  <a:srgbClr val="00FFFF"/>
                </a:highlight>
                <a:latin typeface="Arial"/>
                <a:cs typeface="Arial"/>
              </a:rPr>
              <a:t> HEALTH  AND SAFETY RELATED AFFAIRS </a:t>
            </a:r>
            <a:r>
              <a:rPr lang="en-US">
                <a:latin typeface="Arial"/>
                <a:cs typeface="Arial"/>
              </a:rPr>
              <a:t> </a:t>
            </a:r>
          </a:p>
        </p:txBody>
      </p:sp>
      <p:pic>
        <p:nvPicPr>
          <p:cNvPr id="5" name="Picture 4" descr="A close up of a logo&#10;&#10;Description generated with very high confidence">
            <a:extLst>
              <a:ext uri="{FF2B5EF4-FFF2-40B4-BE49-F238E27FC236}">
                <a16:creationId xmlns:a16="http://schemas.microsoft.com/office/drawing/2014/main" id="{11B6C91D-5670-4697-BDEF-43898927CB09}"/>
              </a:ext>
            </a:extLst>
          </p:cNvPr>
          <p:cNvPicPr>
            <a:picLocks noChangeAspect="1"/>
          </p:cNvPicPr>
          <p:nvPr/>
        </p:nvPicPr>
        <p:blipFill rotWithShape="1">
          <a:blip r:embed="rId2"/>
          <a:srcRect t="24725" b="4978"/>
          <a:stretch/>
        </p:blipFill>
        <p:spPr>
          <a:xfrm>
            <a:off x="1142995" y="3888754"/>
            <a:ext cx="1867344" cy="1786278"/>
          </a:xfrm>
          <a:prstGeom prst="rect">
            <a:avLst/>
          </a:prstGeom>
        </p:spPr>
      </p:pic>
    </p:spTree>
    <p:extLst>
      <p:ext uri="{BB962C8B-B14F-4D97-AF65-F5344CB8AC3E}">
        <p14:creationId xmlns:p14="http://schemas.microsoft.com/office/powerpoint/2010/main" val="448839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9B805-5284-43DF-A7FC-2ACABDFD4B8C}"/>
              </a:ext>
            </a:extLst>
          </p:cNvPr>
          <p:cNvSpPr>
            <a:spLocks noGrp="1"/>
          </p:cNvSpPr>
          <p:nvPr>
            <p:ph type="title"/>
          </p:nvPr>
        </p:nvSpPr>
        <p:spPr/>
        <p:txBody>
          <a:bodyPr/>
          <a:lstStyle/>
          <a:p>
            <a:r>
              <a:rPr lang="en-US" b="1">
                <a:cs typeface="Calibri Light"/>
              </a:rPr>
              <a:t>               </a:t>
            </a:r>
            <a:r>
              <a:rPr lang="en-US" b="1">
                <a:highlight>
                  <a:srgbClr val="FF00FF"/>
                </a:highlight>
                <a:cs typeface="Calibri Light"/>
              </a:rPr>
              <a:t>Example of National wages</a:t>
            </a:r>
            <a:endParaRPr lang="en-US" b="1">
              <a:highlight>
                <a:srgbClr val="FF00FF"/>
              </a:highlight>
            </a:endParaRPr>
          </a:p>
        </p:txBody>
      </p:sp>
      <p:graphicFrame>
        <p:nvGraphicFramePr>
          <p:cNvPr id="5" name="Content Placeholder 4">
            <a:extLst>
              <a:ext uri="{FF2B5EF4-FFF2-40B4-BE49-F238E27FC236}">
                <a16:creationId xmlns:a16="http://schemas.microsoft.com/office/drawing/2014/main" id="{D28D8645-42EF-4F9D-9FBA-17DFAA176AF1}"/>
              </a:ext>
            </a:extLst>
          </p:cNvPr>
          <p:cNvGraphicFramePr>
            <a:graphicFrameLocks noGrp="1"/>
          </p:cNvGraphicFramePr>
          <p:nvPr>
            <p:ph sz="quarter" idx="13"/>
            <p:extLst>
              <p:ext uri="{D42A27DB-BD31-4B8C-83A1-F6EECF244321}">
                <p14:modId xmlns:p14="http://schemas.microsoft.com/office/powerpoint/2010/main" val="2358905460"/>
              </p:ext>
            </p:extLst>
          </p:nvPr>
        </p:nvGraphicFramePr>
        <p:xfrm>
          <a:off x="424405" y="1398607"/>
          <a:ext cx="11427528" cy="2787567"/>
        </p:xfrm>
        <a:graphic>
          <a:graphicData uri="http://schemas.openxmlformats.org/drawingml/2006/table">
            <a:tbl>
              <a:tblPr firstRow="1" firstCol="1" bandRow="1">
                <a:tableStyleId>{5C22544A-7EE6-4342-B048-85BDC9FD1C3A}</a:tableStyleId>
              </a:tblPr>
              <a:tblGrid>
                <a:gridCol w="1919468">
                  <a:extLst>
                    <a:ext uri="{9D8B030D-6E8A-4147-A177-3AD203B41FA5}">
                      <a16:colId xmlns:a16="http://schemas.microsoft.com/office/drawing/2014/main" val="3104319988"/>
                    </a:ext>
                  </a:extLst>
                </a:gridCol>
                <a:gridCol w="1901612">
                  <a:extLst>
                    <a:ext uri="{9D8B030D-6E8A-4147-A177-3AD203B41FA5}">
                      <a16:colId xmlns:a16="http://schemas.microsoft.com/office/drawing/2014/main" val="3132509760"/>
                    </a:ext>
                  </a:extLst>
                </a:gridCol>
                <a:gridCol w="1901612">
                  <a:extLst>
                    <a:ext uri="{9D8B030D-6E8A-4147-A177-3AD203B41FA5}">
                      <a16:colId xmlns:a16="http://schemas.microsoft.com/office/drawing/2014/main" val="1582878352"/>
                    </a:ext>
                  </a:extLst>
                </a:gridCol>
                <a:gridCol w="1901612">
                  <a:extLst>
                    <a:ext uri="{9D8B030D-6E8A-4147-A177-3AD203B41FA5}">
                      <a16:colId xmlns:a16="http://schemas.microsoft.com/office/drawing/2014/main" val="196261826"/>
                    </a:ext>
                  </a:extLst>
                </a:gridCol>
                <a:gridCol w="1901612">
                  <a:extLst>
                    <a:ext uri="{9D8B030D-6E8A-4147-A177-3AD203B41FA5}">
                      <a16:colId xmlns:a16="http://schemas.microsoft.com/office/drawing/2014/main" val="2932815206"/>
                    </a:ext>
                  </a:extLst>
                </a:gridCol>
                <a:gridCol w="1901612">
                  <a:extLst>
                    <a:ext uri="{9D8B030D-6E8A-4147-A177-3AD203B41FA5}">
                      <a16:colId xmlns:a16="http://schemas.microsoft.com/office/drawing/2014/main" val="42734244"/>
                    </a:ext>
                  </a:extLst>
                </a:gridCol>
              </a:tblGrid>
              <a:tr h="922781">
                <a:tc>
                  <a:txBody>
                    <a:bodyPr/>
                    <a:lstStyle/>
                    <a:p>
                      <a:r>
                        <a:rPr lang="en-GB" sz="2400">
                          <a:effectLst/>
                        </a:rPr>
                        <a:t>Year</a:t>
                      </a:r>
                    </a:p>
                  </a:txBody>
                  <a:tcPr marL="0" marR="95250" marT="95250" marB="95250"/>
                </a:tc>
                <a:tc>
                  <a:txBody>
                    <a:bodyPr/>
                    <a:lstStyle/>
                    <a:p>
                      <a:r>
                        <a:rPr lang="en-GB" sz="2400">
                          <a:effectLst/>
                        </a:rPr>
                        <a:t>25 and over</a:t>
                      </a:r>
                    </a:p>
                  </a:txBody>
                  <a:tcPr marL="0" marR="95250" marT="95250" marB="95250"/>
                </a:tc>
                <a:tc>
                  <a:txBody>
                    <a:bodyPr/>
                    <a:lstStyle/>
                    <a:p>
                      <a:r>
                        <a:rPr lang="en-GB" sz="2400">
                          <a:effectLst/>
                        </a:rPr>
                        <a:t>21 to 24</a:t>
                      </a:r>
                    </a:p>
                  </a:txBody>
                  <a:tcPr marL="0" marR="95250" marT="95250" marB="95250"/>
                </a:tc>
                <a:tc>
                  <a:txBody>
                    <a:bodyPr/>
                    <a:lstStyle/>
                    <a:p>
                      <a:r>
                        <a:rPr lang="en-GB" sz="2400">
                          <a:effectLst/>
                        </a:rPr>
                        <a:t>18 to 20</a:t>
                      </a:r>
                    </a:p>
                  </a:txBody>
                  <a:tcPr marL="0" marR="95250" marT="95250" marB="95250"/>
                </a:tc>
                <a:tc>
                  <a:txBody>
                    <a:bodyPr/>
                    <a:lstStyle/>
                    <a:p>
                      <a:r>
                        <a:rPr lang="en-GB" sz="2400">
                          <a:effectLst/>
                        </a:rPr>
                        <a:t>Under 18</a:t>
                      </a:r>
                    </a:p>
                  </a:txBody>
                  <a:tcPr marL="0" marR="95250" marT="95250" marB="95250"/>
                </a:tc>
                <a:tc>
                  <a:txBody>
                    <a:bodyPr/>
                    <a:lstStyle/>
                    <a:p>
                      <a:r>
                        <a:rPr lang="en-GB" sz="2400">
                          <a:effectLst/>
                        </a:rPr>
                        <a:t>Apprentice</a:t>
                      </a:r>
                    </a:p>
                  </a:txBody>
                  <a:tcPr marL="0" marR="95250" marT="95250" marB="95250"/>
                </a:tc>
                <a:extLst>
                  <a:ext uri="{0D108BD9-81ED-4DB2-BD59-A6C34878D82A}">
                    <a16:rowId xmlns:a16="http://schemas.microsoft.com/office/drawing/2014/main" val="4202361636"/>
                  </a:ext>
                </a:extLst>
              </a:tr>
              <a:tr h="932393">
                <a:tc>
                  <a:txBody>
                    <a:bodyPr/>
                    <a:lstStyle/>
                    <a:p>
                      <a:r>
                        <a:rPr lang="en-GB" sz="2400">
                          <a:effectLst/>
                        </a:rPr>
                        <a:t>April 2018 (current rate)</a:t>
                      </a:r>
                    </a:p>
                  </a:txBody>
                  <a:tcPr marL="0" marR="95250" marT="95250" marB="95250"/>
                </a:tc>
                <a:tc>
                  <a:txBody>
                    <a:bodyPr/>
                    <a:lstStyle/>
                    <a:p>
                      <a:pPr lvl="0">
                        <a:buNone/>
                      </a:pPr>
                      <a:r>
                        <a:rPr lang="en-GB" sz="2400"/>
                        <a:t>£</a:t>
                      </a:r>
                      <a:r>
                        <a:rPr lang="en-GB" sz="2400">
                          <a:effectLst/>
                        </a:rPr>
                        <a:t>7.83</a:t>
                      </a:r>
                    </a:p>
                  </a:txBody>
                  <a:tcPr marL="0" marR="95250" marT="95250" marB="95250"/>
                </a:tc>
                <a:tc>
                  <a:txBody>
                    <a:bodyPr/>
                    <a:lstStyle/>
                    <a:p>
                      <a:r>
                        <a:rPr lang="en-GB" sz="2400">
                          <a:effectLst/>
                        </a:rPr>
                        <a:t>£7.38</a:t>
                      </a:r>
                    </a:p>
                  </a:txBody>
                  <a:tcPr marL="0" marR="95250" marT="95250" marB="95250"/>
                </a:tc>
                <a:tc>
                  <a:txBody>
                    <a:bodyPr/>
                    <a:lstStyle/>
                    <a:p>
                      <a:r>
                        <a:rPr lang="en-GB" sz="2400">
                          <a:effectLst/>
                        </a:rPr>
                        <a:t>£5.90</a:t>
                      </a:r>
                    </a:p>
                  </a:txBody>
                  <a:tcPr marL="0" marR="95250" marT="95250" marB="95250"/>
                </a:tc>
                <a:tc>
                  <a:txBody>
                    <a:bodyPr/>
                    <a:lstStyle/>
                    <a:p>
                      <a:r>
                        <a:rPr lang="en-GB" sz="2400">
                          <a:effectLst/>
                        </a:rPr>
                        <a:t>£4.20</a:t>
                      </a:r>
                    </a:p>
                  </a:txBody>
                  <a:tcPr marL="0" marR="95250" marT="95250" marB="95250"/>
                </a:tc>
                <a:tc>
                  <a:txBody>
                    <a:bodyPr/>
                    <a:lstStyle/>
                    <a:p>
                      <a:r>
                        <a:rPr lang="en-GB" sz="2400">
                          <a:effectLst/>
                        </a:rPr>
                        <a:t>£3.70</a:t>
                      </a:r>
                    </a:p>
                  </a:txBody>
                  <a:tcPr marL="0" marR="95250" marT="95250" marB="95250"/>
                </a:tc>
                <a:extLst>
                  <a:ext uri="{0D108BD9-81ED-4DB2-BD59-A6C34878D82A}">
                    <a16:rowId xmlns:a16="http://schemas.microsoft.com/office/drawing/2014/main" val="4220761217"/>
                  </a:ext>
                </a:extLst>
              </a:tr>
              <a:tr h="932393">
                <a:tc>
                  <a:txBody>
                    <a:bodyPr/>
                    <a:lstStyle/>
                    <a:p>
                      <a:r>
                        <a:rPr lang="en-GB" sz="2400">
                          <a:effectLst/>
                        </a:rPr>
                        <a:t>April 2019</a:t>
                      </a:r>
                    </a:p>
                  </a:txBody>
                  <a:tcPr marL="0" marR="95250" marT="95250" marB="95250"/>
                </a:tc>
                <a:tc>
                  <a:txBody>
                    <a:bodyPr/>
                    <a:lstStyle/>
                    <a:p>
                      <a:r>
                        <a:rPr lang="en-GB" sz="2400">
                          <a:effectLst/>
                        </a:rPr>
                        <a:t>£8.21</a:t>
                      </a:r>
                    </a:p>
                  </a:txBody>
                  <a:tcPr marL="0" marR="95250" marT="95250" marB="95250"/>
                </a:tc>
                <a:tc>
                  <a:txBody>
                    <a:bodyPr/>
                    <a:lstStyle/>
                    <a:p>
                      <a:r>
                        <a:rPr lang="en-GB" sz="2400">
                          <a:effectLst/>
                        </a:rPr>
                        <a:t>£7.70</a:t>
                      </a:r>
                    </a:p>
                  </a:txBody>
                  <a:tcPr marL="0" marR="95250" marT="95250" marB="95250"/>
                </a:tc>
                <a:tc>
                  <a:txBody>
                    <a:bodyPr/>
                    <a:lstStyle/>
                    <a:p>
                      <a:r>
                        <a:rPr lang="en-GB" sz="2400">
                          <a:effectLst/>
                        </a:rPr>
                        <a:t>£6.15</a:t>
                      </a:r>
                    </a:p>
                  </a:txBody>
                  <a:tcPr marL="0" marR="95250" marT="95250" marB="95250"/>
                </a:tc>
                <a:tc>
                  <a:txBody>
                    <a:bodyPr/>
                    <a:lstStyle/>
                    <a:p>
                      <a:r>
                        <a:rPr lang="en-GB" sz="2400">
                          <a:effectLst/>
                        </a:rPr>
                        <a:t>£4.35</a:t>
                      </a:r>
                    </a:p>
                  </a:txBody>
                  <a:tcPr marL="0" marR="95250" marT="95250" marB="95250"/>
                </a:tc>
                <a:tc>
                  <a:txBody>
                    <a:bodyPr/>
                    <a:lstStyle/>
                    <a:p>
                      <a:r>
                        <a:rPr lang="en-GB" sz="2400">
                          <a:effectLst/>
                        </a:rPr>
                        <a:t>£3.90</a:t>
                      </a:r>
                    </a:p>
                  </a:txBody>
                  <a:tcPr marL="0" marR="95250" marT="95250" marB="95250"/>
                </a:tc>
                <a:extLst>
                  <a:ext uri="{0D108BD9-81ED-4DB2-BD59-A6C34878D82A}">
                    <a16:rowId xmlns:a16="http://schemas.microsoft.com/office/drawing/2014/main" val="1780308110"/>
                  </a:ext>
                </a:extLst>
              </a:tr>
            </a:tbl>
          </a:graphicData>
        </a:graphic>
      </p:graphicFrame>
      <p:sp>
        <p:nvSpPr>
          <p:cNvPr id="6" name="TextBox 5">
            <a:extLst>
              <a:ext uri="{FF2B5EF4-FFF2-40B4-BE49-F238E27FC236}">
                <a16:creationId xmlns:a16="http://schemas.microsoft.com/office/drawing/2014/main" id="{DE70FA6A-C18D-416A-BF8D-504D70D8E315}"/>
              </a:ext>
            </a:extLst>
          </p:cNvPr>
          <p:cNvSpPr txBox="1"/>
          <p:nvPr/>
        </p:nvSpPr>
        <p:spPr>
          <a:xfrm>
            <a:off x="2372265" y="3315418"/>
            <a:ext cx="8425131" cy="3285515"/>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50" b="1">
              <a:solidFill>
                <a:srgbClr val="0B0C0C"/>
              </a:solidFill>
              <a:latin typeface="Arial"/>
              <a:cs typeface="Arial"/>
            </a:endParaRPr>
          </a:p>
          <a:p>
            <a:endParaRPr lang="en-US" sz="2050" b="1">
              <a:solidFill>
                <a:srgbClr val="0B0C0C"/>
              </a:solidFill>
              <a:latin typeface="Arial"/>
              <a:cs typeface="Arial"/>
            </a:endParaRPr>
          </a:p>
          <a:p>
            <a:endParaRPr lang="en-US" sz="2050" b="1">
              <a:solidFill>
                <a:srgbClr val="0B0C0C"/>
              </a:solidFill>
              <a:latin typeface="Arial"/>
              <a:cs typeface="Arial"/>
            </a:endParaRPr>
          </a:p>
          <a:p>
            <a:r>
              <a:rPr lang="en-US" sz="3200" b="1">
                <a:solidFill>
                  <a:srgbClr val="0B0C0C"/>
                </a:solidFill>
                <a:latin typeface="Arial"/>
                <a:cs typeface="Arial"/>
              </a:rPr>
              <a:t>Current rates</a:t>
            </a:r>
            <a:endParaRPr lang="en-US" sz="3200">
              <a:cs typeface="Calibri"/>
            </a:endParaRPr>
          </a:p>
          <a:p>
            <a:r>
              <a:rPr lang="en-US" sz="3200">
                <a:solidFill>
                  <a:srgbClr val="0B0C0C"/>
                </a:solidFill>
                <a:latin typeface="Arial"/>
                <a:cs typeface="Arial"/>
              </a:rPr>
              <a:t>These rates are for the National Living Wage and the National Minimum Wage. The rates change every April.</a:t>
            </a:r>
          </a:p>
          <a:p>
            <a:endParaRPr lang="en-US"/>
          </a:p>
        </p:txBody>
      </p:sp>
      <p:pic>
        <p:nvPicPr>
          <p:cNvPr id="8" name="Picture 7" descr="A close up of a logo&#10;&#10;Description generated with very high confidence">
            <a:extLst>
              <a:ext uri="{FF2B5EF4-FFF2-40B4-BE49-F238E27FC236}">
                <a16:creationId xmlns:a16="http://schemas.microsoft.com/office/drawing/2014/main" id="{2F67952F-40AB-4766-861F-C975A2743571}"/>
              </a:ext>
            </a:extLst>
          </p:cNvPr>
          <p:cNvPicPr>
            <a:picLocks noChangeAspect="1"/>
          </p:cNvPicPr>
          <p:nvPr/>
        </p:nvPicPr>
        <p:blipFill rotWithShape="1">
          <a:blip r:embed="rId2"/>
          <a:srcRect t="24725" b="4978"/>
          <a:stretch/>
        </p:blipFill>
        <p:spPr>
          <a:xfrm>
            <a:off x="525935" y="4383024"/>
            <a:ext cx="1838589" cy="1786278"/>
          </a:xfrm>
          <a:prstGeom prst="rect">
            <a:avLst/>
          </a:prstGeom>
        </p:spPr>
      </p:pic>
    </p:spTree>
    <p:extLst>
      <p:ext uri="{BB962C8B-B14F-4D97-AF65-F5344CB8AC3E}">
        <p14:creationId xmlns:p14="http://schemas.microsoft.com/office/powerpoint/2010/main" val="3947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C56E9-3DF0-48E5-9447-D4180D1DD6D0}"/>
              </a:ext>
            </a:extLst>
          </p:cNvPr>
          <p:cNvSpPr>
            <a:spLocks noGrp="1"/>
          </p:cNvSpPr>
          <p:nvPr>
            <p:ph type="title"/>
          </p:nvPr>
        </p:nvSpPr>
        <p:spPr/>
        <p:txBody>
          <a:bodyPr>
            <a:normAutofit/>
          </a:bodyPr>
          <a:lstStyle/>
          <a:p>
            <a:r>
              <a:rPr lang="en-US" sz="4000">
                <a:highlight>
                  <a:srgbClr val="FF00FF"/>
                </a:highlight>
                <a:latin typeface="Impact"/>
                <a:cs typeface="Calibri"/>
              </a:rPr>
              <a:t>START UP COST PROJECTION FOR HAPPY JOURNEY</a:t>
            </a:r>
          </a:p>
        </p:txBody>
      </p:sp>
      <p:graphicFrame>
        <p:nvGraphicFramePr>
          <p:cNvPr id="5" name="Content Placeholder 4">
            <a:extLst>
              <a:ext uri="{FF2B5EF4-FFF2-40B4-BE49-F238E27FC236}">
                <a16:creationId xmlns:a16="http://schemas.microsoft.com/office/drawing/2014/main" id="{0C617EEB-9A4E-410F-9460-FFF2C5143A45}"/>
              </a:ext>
            </a:extLst>
          </p:cNvPr>
          <p:cNvGraphicFramePr>
            <a:graphicFrameLocks noGrp="1"/>
          </p:cNvGraphicFramePr>
          <p:nvPr>
            <p:ph idx="1"/>
            <p:extLst>
              <p:ext uri="{D42A27DB-BD31-4B8C-83A1-F6EECF244321}">
                <p14:modId xmlns:p14="http://schemas.microsoft.com/office/powerpoint/2010/main" val="1208837560"/>
              </p:ext>
            </p:extLst>
          </p:nvPr>
        </p:nvGraphicFramePr>
        <p:xfrm>
          <a:off x="838200" y="1825625"/>
          <a:ext cx="7741722" cy="3019425"/>
        </p:xfrm>
        <a:graphic>
          <a:graphicData uri="http://schemas.openxmlformats.org/drawingml/2006/table">
            <a:tbl>
              <a:tblPr firstRow="1" bandRow="1">
                <a:tableStyleId>{5C22544A-7EE6-4342-B048-85BDC9FD1C3A}</a:tableStyleId>
              </a:tblPr>
              <a:tblGrid>
                <a:gridCol w="4563897">
                  <a:extLst>
                    <a:ext uri="{9D8B030D-6E8A-4147-A177-3AD203B41FA5}">
                      <a16:colId xmlns:a16="http://schemas.microsoft.com/office/drawing/2014/main" val="3427822192"/>
                    </a:ext>
                  </a:extLst>
                </a:gridCol>
                <a:gridCol w="2704532">
                  <a:extLst>
                    <a:ext uri="{9D8B030D-6E8A-4147-A177-3AD203B41FA5}">
                      <a16:colId xmlns:a16="http://schemas.microsoft.com/office/drawing/2014/main" val="3906939174"/>
                    </a:ext>
                  </a:extLst>
                </a:gridCol>
                <a:gridCol w="473293">
                  <a:extLst>
                    <a:ext uri="{9D8B030D-6E8A-4147-A177-3AD203B41FA5}">
                      <a16:colId xmlns:a16="http://schemas.microsoft.com/office/drawing/2014/main" val="1070177129"/>
                    </a:ext>
                  </a:extLst>
                </a:gridCol>
              </a:tblGrid>
              <a:tr h="438150">
                <a:tc gridSpan="2">
                  <a:txBody>
                    <a:bodyPr/>
                    <a:lstStyle/>
                    <a:p>
                      <a:r>
                        <a:rPr lang="en-US" sz="2000">
                          <a:effectLst/>
                          <a:highlight>
                            <a:srgbClr val="00FFFF"/>
                          </a:highlight>
                        </a:rPr>
                        <a:t>HR start up cost</a:t>
                      </a:r>
                    </a:p>
                  </a:txBody>
                  <a:tcPr marL="0" marR="0" marT="0" marB="0" anchor="ctr"/>
                </a:tc>
                <a:tc hMerge="1">
                  <a:txBody>
                    <a:bodyPr/>
                    <a:lstStyle/>
                    <a:p>
                      <a:endParaRPr lang="en-US"/>
                    </a:p>
                  </a:txBody>
                  <a:tcPr/>
                </a:tc>
                <a:tc>
                  <a:txBody>
                    <a:bodyPr/>
                    <a:lstStyle/>
                    <a:p>
                      <a:endParaRPr lang="en-US">
                        <a:effectLst/>
                      </a:endParaRPr>
                    </a:p>
                  </a:txBody>
                  <a:tcPr marL="0" marR="0" marT="0" marB="0" anchor="ctr"/>
                </a:tc>
                <a:extLst>
                  <a:ext uri="{0D108BD9-81ED-4DB2-BD59-A6C34878D82A}">
                    <a16:rowId xmlns:a16="http://schemas.microsoft.com/office/drawing/2014/main" val="1206056806"/>
                  </a:ext>
                </a:extLst>
              </a:tr>
              <a:tr h="333375">
                <a:tc>
                  <a:txBody>
                    <a:bodyPr/>
                    <a:lstStyle/>
                    <a:p>
                      <a:r>
                        <a:rPr lang="en-US">
                          <a:effectLst/>
                          <a:highlight>
                            <a:srgbClr val="00FF00"/>
                          </a:highlight>
                        </a:rPr>
                        <a:t>Total</a:t>
                      </a:r>
                    </a:p>
                  </a:txBody>
                  <a:tcPr marL="0" marR="0" marT="0" marB="0" anchor="ctr"/>
                </a:tc>
                <a:tc>
                  <a:txBody>
                    <a:bodyPr/>
                    <a:lstStyle/>
                    <a:p>
                      <a:endParaRPr lang="en-US"/>
                    </a:p>
                  </a:txBody>
                  <a:tcPr marL="0" marR="0" marT="0" marB="0" anchor="ctr"/>
                </a:tc>
                <a:tc>
                  <a:txBody>
                    <a:bodyPr/>
                    <a:lstStyle/>
                    <a:p>
                      <a:endParaRPr lang="en-US"/>
                    </a:p>
                  </a:txBody>
                  <a:tcPr marL="0" marR="0" marT="0" marB="0" anchor="ctr"/>
                </a:tc>
                <a:extLst>
                  <a:ext uri="{0D108BD9-81ED-4DB2-BD59-A6C34878D82A}">
                    <a16:rowId xmlns:a16="http://schemas.microsoft.com/office/drawing/2014/main" val="508296471"/>
                  </a:ext>
                </a:extLst>
              </a:tr>
              <a:tr h="495300">
                <a:tc>
                  <a:txBody>
                    <a:bodyPr/>
                    <a:lstStyle/>
                    <a:p>
                      <a:r>
                        <a:rPr lang="en-US">
                          <a:effectLst/>
                          <a:highlight>
                            <a:srgbClr val="00FF00"/>
                          </a:highlight>
                        </a:rPr>
                        <a:t>£3,000</a:t>
                      </a:r>
                    </a:p>
                  </a:txBody>
                  <a:tcPr marL="0" marR="0" marT="0" marB="0" anchor="ctr"/>
                </a:tc>
                <a:tc>
                  <a:txBody>
                    <a:bodyPr/>
                    <a:lstStyle/>
                    <a:p>
                      <a:endParaRPr lang="en-US">
                        <a:effectLst/>
                      </a:endParaRPr>
                    </a:p>
                  </a:txBody>
                  <a:tcPr marL="0" marR="0" marT="0" marB="0" anchor="ctr"/>
                </a:tc>
                <a:tc>
                  <a:txBody>
                    <a:bodyPr/>
                    <a:lstStyle/>
                    <a:p>
                      <a:endParaRPr lang="en-US"/>
                    </a:p>
                  </a:txBody>
                  <a:tcPr marL="0" marR="0" marT="0" marB="0" anchor="ctr"/>
                </a:tc>
                <a:extLst>
                  <a:ext uri="{0D108BD9-81ED-4DB2-BD59-A6C34878D82A}">
                    <a16:rowId xmlns:a16="http://schemas.microsoft.com/office/drawing/2014/main" val="2937578236"/>
                  </a:ext>
                </a:extLst>
              </a:tr>
              <a:tr h="381000">
                <a:tc>
                  <a:txBody>
                    <a:bodyPr/>
                    <a:lstStyle/>
                    <a:p>
                      <a:r>
                        <a:rPr lang="en-US" sz="2000"/>
                        <a:t>Expenditure</a:t>
                      </a:r>
                      <a:r>
                        <a:rPr lang="en-US" sz="2000">
                          <a:effectLst/>
                        </a:rPr>
                        <a:t> for Happy </a:t>
                      </a:r>
                      <a:r>
                        <a:rPr lang="en-US" sz="2000"/>
                        <a:t>Journey</a:t>
                      </a:r>
                      <a:endParaRPr lang="en-US" sz="2000" b="1" err="1">
                        <a:solidFill>
                          <a:srgbClr val="140545"/>
                        </a:solidFill>
                        <a:effectLst/>
                        <a:latin typeface="Calibri"/>
                      </a:endParaRPr>
                    </a:p>
                  </a:txBody>
                  <a:tcPr marL="0" marR="0" marT="0" marB="0" anchor="ctr"/>
                </a:tc>
                <a:tc>
                  <a:txBody>
                    <a:bodyPr/>
                    <a:lstStyle/>
                    <a:p>
                      <a:r>
                        <a:rPr lang="en-US" sz="2000">
                          <a:effectLst/>
                        </a:rPr>
                        <a:t>Cost</a:t>
                      </a:r>
                      <a:endParaRPr lang="en-US" sz="2000" b="1">
                        <a:solidFill>
                          <a:srgbClr val="140545"/>
                        </a:solidFill>
                        <a:effectLst/>
                        <a:latin typeface="Calibri"/>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3647081298"/>
                  </a:ext>
                </a:extLst>
              </a:tr>
              <a:tr h="381000">
                <a:tc>
                  <a:txBody>
                    <a:bodyPr/>
                    <a:lstStyle/>
                    <a:p>
                      <a:r>
                        <a:rPr lang="en-US" sz="2000">
                          <a:effectLst/>
                        </a:rPr>
                        <a:t>Office stationaries, printing expenses</a:t>
                      </a:r>
                      <a:endParaRPr lang="en-US" sz="2000" b="1">
                        <a:solidFill>
                          <a:srgbClr val="140545"/>
                        </a:solidFill>
                        <a:effectLst/>
                        <a:latin typeface="Calibri"/>
                      </a:endParaRPr>
                    </a:p>
                  </a:txBody>
                  <a:tcPr marL="0" marR="0" marT="0" marB="0" anchor="ctr"/>
                </a:tc>
                <a:tc>
                  <a:txBody>
                    <a:bodyPr/>
                    <a:lstStyle/>
                    <a:p>
                      <a:r>
                        <a:rPr lang="en-US" sz="2000">
                          <a:effectLst/>
                        </a:rPr>
                        <a:t>£500</a:t>
                      </a:r>
                      <a:endParaRPr lang="en-US" sz="2000">
                        <a:solidFill>
                          <a:srgbClr val="5A5A5A"/>
                        </a:solidFill>
                        <a:effectLst/>
                        <a:latin typeface="Calibri"/>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2647533884"/>
                  </a:ext>
                </a:extLst>
              </a:tr>
              <a:tr h="381000">
                <a:tc>
                  <a:txBody>
                    <a:bodyPr/>
                    <a:lstStyle/>
                    <a:p>
                      <a:r>
                        <a:rPr lang="en-US" sz="2000">
                          <a:effectLst/>
                        </a:rPr>
                        <a:t>IT </a:t>
                      </a:r>
                      <a:r>
                        <a:rPr lang="en-US" sz="2000"/>
                        <a:t>expert</a:t>
                      </a:r>
                      <a:r>
                        <a:rPr lang="en-US" sz="2000">
                          <a:effectLst/>
                        </a:rPr>
                        <a:t> remuneration </a:t>
                      </a:r>
                    </a:p>
                  </a:txBody>
                  <a:tcPr marL="0" marR="0" marT="0" marB="0" anchor="ctr"/>
                </a:tc>
                <a:tc>
                  <a:txBody>
                    <a:bodyPr/>
                    <a:lstStyle/>
                    <a:p>
                      <a:r>
                        <a:rPr lang="en-US" sz="2000"/>
                        <a:t>£2,500</a:t>
                      </a: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1888914202"/>
                  </a:ext>
                </a:extLst>
              </a:tr>
              <a:tr h="381000">
                <a:tc>
                  <a:txBody>
                    <a:bodyPr/>
                    <a:lstStyle/>
                    <a:p>
                      <a:r>
                        <a:rPr lang="en-US" sz="2000">
                          <a:effectLst/>
                        </a:rPr>
                        <a:t>Directors  remunerations</a:t>
                      </a:r>
                    </a:p>
                  </a:txBody>
                  <a:tcPr marL="0" marR="0" marT="0" marB="0" anchor="ctr"/>
                </a:tc>
                <a:tc>
                  <a:txBody>
                    <a:bodyPr/>
                    <a:lstStyle/>
                    <a:p>
                      <a:r>
                        <a:rPr lang="en-US" sz="2000"/>
                        <a:t>£0,00 FOR FIRST (3)THREE MONTHS</a:t>
                      </a: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465496383"/>
                  </a:ext>
                </a:extLst>
              </a:tr>
            </a:tbl>
          </a:graphicData>
        </a:graphic>
      </p:graphicFrame>
      <p:pic>
        <p:nvPicPr>
          <p:cNvPr id="7" name="Picture 6" descr="A close up of a logo&#10;&#10;Description generated with very high confidence">
            <a:extLst>
              <a:ext uri="{FF2B5EF4-FFF2-40B4-BE49-F238E27FC236}">
                <a16:creationId xmlns:a16="http://schemas.microsoft.com/office/drawing/2014/main" id="{B7EE8624-4269-478D-B562-7A3C1CE767B2}"/>
              </a:ext>
            </a:extLst>
          </p:cNvPr>
          <p:cNvPicPr>
            <a:picLocks noChangeAspect="1"/>
          </p:cNvPicPr>
          <p:nvPr/>
        </p:nvPicPr>
        <p:blipFill rotWithShape="1">
          <a:blip r:embed="rId2"/>
          <a:srcRect t="24725" b="4978"/>
          <a:stretch/>
        </p:blipFill>
        <p:spPr>
          <a:xfrm>
            <a:off x="9216593" y="3852518"/>
            <a:ext cx="1838589" cy="1786278"/>
          </a:xfrm>
          <a:prstGeom prst="rect">
            <a:avLst/>
          </a:prstGeom>
        </p:spPr>
      </p:pic>
    </p:spTree>
    <p:extLst>
      <p:ext uri="{BB962C8B-B14F-4D97-AF65-F5344CB8AC3E}">
        <p14:creationId xmlns:p14="http://schemas.microsoft.com/office/powerpoint/2010/main" val="5986556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2375C-2B69-4D00-93F7-D77881DCCD41}"/>
              </a:ext>
            </a:extLst>
          </p:cNvPr>
          <p:cNvSpPr>
            <a:spLocks noGrp="1"/>
          </p:cNvSpPr>
          <p:nvPr>
            <p:ph type="title"/>
          </p:nvPr>
        </p:nvSpPr>
        <p:spPr>
          <a:xfrm>
            <a:off x="3536634" y="1203527"/>
            <a:ext cx="7683302" cy="4075962"/>
          </a:xfrm>
        </p:spPr>
        <p:txBody>
          <a:bodyPr>
            <a:normAutofit/>
          </a:bodyPr>
          <a:lstStyle/>
          <a:p>
            <a:r>
              <a:rPr lang="en-US" sz="4000">
                <a:latin typeface="Impact"/>
                <a:cs typeface="Calibri Light"/>
              </a:rPr>
              <a:t>ABUL KASHEM</a:t>
            </a:r>
            <a:br>
              <a:rPr lang="en-US" sz="4000">
                <a:latin typeface="Impact"/>
                <a:cs typeface="Calibri Light"/>
              </a:rPr>
            </a:br>
            <a:r>
              <a:rPr lang="en-US" sz="4000">
                <a:latin typeface="Impact"/>
                <a:cs typeface="Calibri Light"/>
              </a:rPr>
              <a:t>DIRECTOR OF OPERATIONAL RESOURCES</a:t>
            </a:r>
            <a:endParaRPr lang="en-US" sz="4000">
              <a:latin typeface="Impact"/>
            </a:endParaRPr>
          </a:p>
        </p:txBody>
      </p:sp>
      <p:pic>
        <p:nvPicPr>
          <p:cNvPr id="4" name="Picture 3" descr="A close up of a logo&#10;&#10;Description generated with very high confidence">
            <a:extLst>
              <a:ext uri="{FF2B5EF4-FFF2-40B4-BE49-F238E27FC236}">
                <a16:creationId xmlns:a16="http://schemas.microsoft.com/office/drawing/2014/main" id="{A77720FA-4517-456B-AB87-4F4DE60D5CCF}"/>
              </a:ext>
            </a:extLst>
          </p:cNvPr>
          <p:cNvPicPr>
            <a:picLocks noChangeAspect="1"/>
          </p:cNvPicPr>
          <p:nvPr/>
        </p:nvPicPr>
        <p:blipFill rotWithShape="1">
          <a:blip r:embed="rId2"/>
          <a:srcRect t="24725" b="4978"/>
          <a:stretch/>
        </p:blipFill>
        <p:spPr>
          <a:xfrm>
            <a:off x="1668158" y="3373889"/>
            <a:ext cx="1867344" cy="1786278"/>
          </a:xfrm>
          <a:prstGeom prst="rect">
            <a:avLst/>
          </a:prstGeom>
        </p:spPr>
      </p:pic>
    </p:spTree>
    <p:extLst>
      <p:ext uri="{BB962C8B-B14F-4D97-AF65-F5344CB8AC3E}">
        <p14:creationId xmlns:p14="http://schemas.microsoft.com/office/powerpoint/2010/main" val="3180891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1056503" y="1797908"/>
            <a:ext cx="9044720" cy="1412588"/>
          </a:xfrm>
        </p:spPr>
        <p:txBody>
          <a:bodyPr>
            <a:normAutofit fontScale="90000"/>
          </a:bodyPr>
          <a:lstStyle/>
          <a:p>
            <a:r>
              <a:rPr lang="en-US" sz="2800">
                <a:latin typeface="Impact"/>
              </a:rPr>
              <a:t>    </a:t>
            </a:r>
            <a:br>
              <a:rPr lang="en-US" sz="2800">
                <a:latin typeface="Impact"/>
              </a:rPr>
            </a:br>
            <a:br>
              <a:rPr lang="en-US" sz="2800">
                <a:latin typeface="Impact"/>
              </a:rPr>
            </a:br>
            <a:br>
              <a:rPr lang="en-US" sz="2800">
                <a:latin typeface="Impact"/>
              </a:rPr>
            </a:br>
            <a:br>
              <a:rPr lang="en-US" sz="2800">
                <a:latin typeface="Impact"/>
              </a:rPr>
            </a:br>
            <a:br>
              <a:rPr lang="en-US" sz="2800">
                <a:latin typeface="Impact"/>
              </a:rPr>
            </a:br>
            <a:br>
              <a:rPr lang="en-US" sz="2800">
                <a:latin typeface="Impact"/>
              </a:rPr>
            </a:br>
            <a:br>
              <a:rPr lang="en-US" sz="2800">
                <a:latin typeface="Impact"/>
              </a:rPr>
            </a:br>
            <a:br>
              <a:rPr lang="en-US" sz="2800">
                <a:latin typeface="Impact"/>
              </a:rPr>
            </a:br>
            <a:br>
              <a:rPr lang="en-US" sz="2800">
                <a:latin typeface="Impact"/>
              </a:rPr>
            </a:br>
            <a:endParaRPr lang="en-US" sz="1400">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8401437" y="814002"/>
            <a:ext cx="1876425" cy="1790700"/>
          </a:xfrm>
          <a:prstGeom prst="rect">
            <a:avLst/>
          </a:prstGeom>
        </p:spPr>
      </p:pic>
      <p:sp>
        <p:nvSpPr>
          <p:cNvPr id="8" name="Text Placeholder 7">
            <a:extLst>
              <a:ext uri="{FF2B5EF4-FFF2-40B4-BE49-F238E27FC236}">
                <a16:creationId xmlns:a16="http://schemas.microsoft.com/office/drawing/2014/main" id="{CBFD3079-8D34-452C-8303-723ABEC80C0B}"/>
              </a:ext>
            </a:extLst>
          </p:cNvPr>
          <p:cNvSpPr>
            <a:spLocks noGrp="1"/>
          </p:cNvSpPr>
          <p:nvPr>
            <p:ph type="body" sz="half" idx="2"/>
          </p:nvPr>
        </p:nvSpPr>
        <p:spPr>
          <a:xfrm>
            <a:off x="160617" y="4837441"/>
            <a:ext cx="10919891" cy="1458957"/>
          </a:xfrm>
        </p:spPr>
        <p:txBody>
          <a:bodyPr>
            <a:normAutofit/>
          </a:bodyPr>
          <a:lstStyle/>
          <a:p>
            <a:r>
              <a:rPr lang="en-US" sz="1100" b="1">
                <a:highlight>
                  <a:srgbClr val="00FFFF"/>
                </a:highlight>
                <a:latin typeface="Arial"/>
                <a:cs typeface="Arial"/>
              </a:rPr>
              <a:t>OPERATIONAL DIRECTOR WILL PERFORM AS MD</a:t>
            </a:r>
          </a:p>
        </p:txBody>
      </p:sp>
      <p:pic>
        <p:nvPicPr>
          <p:cNvPr id="13" name="Picture 13" descr="A screenshot of a cell phone&#10;&#10;Description generated with very high confidence">
            <a:extLst>
              <a:ext uri="{FF2B5EF4-FFF2-40B4-BE49-F238E27FC236}">
                <a16:creationId xmlns:a16="http://schemas.microsoft.com/office/drawing/2014/main" id="{BBF8624E-8121-4B4A-B49C-954CFF488C0D}"/>
              </a:ext>
            </a:extLst>
          </p:cNvPr>
          <p:cNvPicPr>
            <a:picLocks noChangeAspect="1"/>
          </p:cNvPicPr>
          <p:nvPr/>
        </p:nvPicPr>
        <p:blipFill>
          <a:blip r:embed="rId3"/>
          <a:stretch>
            <a:fillRect/>
          </a:stretch>
        </p:blipFill>
        <p:spPr>
          <a:xfrm>
            <a:off x="2262757" y="2499054"/>
            <a:ext cx="6106886" cy="2385936"/>
          </a:xfrm>
          <a:prstGeom prst="rect">
            <a:avLst/>
          </a:prstGeom>
        </p:spPr>
      </p:pic>
      <p:sp>
        <p:nvSpPr>
          <p:cNvPr id="15" name="Callout: Down Arrow 14">
            <a:extLst>
              <a:ext uri="{FF2B5EF4-FFF2-40B4-BE49-F238E27FC236}">
                <a16:creationId xmlns:a16="http://schemas.microsoft.com/office/drawing/2014/main" id="{931BAEB6-A3A2-4A4E-98C8-0B20D2B16F0D}"/>
              </a:ext>
            </a:extLst>
          </p:cNvPr>
          <p:cNvSpPr/>
          <p:nvPr/>
        </p:nvSpPr>
        <p:spPr>
          <a:xfrm>
            <a:off x="2609053" y="812213"/>
            <a:ext cx="5239262" cy="1586667"/>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Impact"/>
                <a:cs typeface="Calibri"/>
              </a:rPr>
              <a:t>Management over view of</a:t>
            </a:r>
            <a:endParaRPr lang="en-US">
              <a:cs typeface="Calibri"/>
            </a:endParaRPr>
          </a:p>
          <a:p>
            <a:pPr algn="ctr"/>
            <a:r>
              <a:rPr lang="en-US" sz="2400">
                <a:latin typeface="Impact"/>
                <a:cs typeface="Calibri"/>
              </a:rPr>
              <a:t>HAPPY</a:t>
            </a:r>
            <a:r>
              <a:rPr lang="en-US" sz="2400">
                <a:latin typeface="Impact"/>
              </a:rPr>
              <a:t> JOURNEY</a:t>
            </a:r>
            <a:endParaRPr lang="en-US"/>
          </a:p>
        </p:txBody>
      </p:sp>
      <p:sp>
        <p:nvSpPr>
          <p:cNvPr id="16" name="Thought Bubble: Cloud 15">
            <a:extLst>
              <a:ext uri="{FF2B5EF4-FFF2-40B4-BE49-F238E27FC236}">
                <a16:creationId xmlns:a16="http://schemas.microsoft.com/office/drawing/2014/main" id="{66D5F24A-1997-4EBB-AE67-DB37B86AF27B}"/>
              </a:ext>
            </a:extLst>
          </p:cNvPr>
          <p:cNvSpPr/>
          <p:nvPr/>
        </p:nvSpPr>
        <p:spPr>
          <a:xfrm>
            <a:off x="1263920" y="4879689"/>
            <a:ext cx="2591975" cy="1121629"/>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latin typeface="Arial"/>
                <a:cs typeface="Arial"/>
              </a:rPr>
              <a:t>IT SPECIALIEST</a:t>
            </a:r>
          </a:p>
        </p:txBody>
      </p:sp>
      <p:sp>
        <p:nvSpPr>
          <p:cNvPr id="19" name="Flowchart: Multidocument 18">
            <a:extLst>
              <a:ext uri="{FF2B5EF4-FFF2-40B4-BE49-F238E27FC236}">
                <a16:creationId xmlns:a16="http://schemas.microsoft.com/office/drawing/2014/main" id="{72A30F76-CD29-41DE-8740-422540B80017}"/>
              </a:ext>
            </a:extLst>
          </p:cNvPr>
          <p:cNvSpPr/>
          <p:nvPr/>
        </p:nvSpPr>
        <p:spPr>
          <a:xfrm>
            <a:off x="7464469" y="4925985"/>
            <a:ext cx="1843297" cy="921945"/>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Impact"/>
                <a:cs typeface="Calibri"/>
              </a:rPr>
              <a:t>INTERNATIONAL</a:t>
            </a:r>
          </a:p>
          <a:p>
            <a:pPr algn="ctr"/>
            <a:r>
              <a:rPr lang="en-US">
                <a:latin typeface="Impact"/>
                <a:cs typeface="Calibri"/>
              </a:rPr>
              <a:t>PARTNERS</a:t>
            </a:r>
          </a:p>
        </p:txBody>
      </p:sp>
      <p:sp>
        <p:nvSpPr>
          <p:cNvPr id="3" name="Flowchart: Multidocument 2">
            <a:extLst>
              <a:ext uri="{FF2B5EF4-FFF2-40B4-BE49-F238E27FC236}">
                <a16:creationId xmlns:a16="http://schemas.microsoft.com/office/drawing/2014/main" id="{6DC82818-ABAC-492B-BE11-169D4CF807DA}"/>
              </a:ext>
            </a:extLst>
          </p:cNvPr>
          <p:cNvSpPr/>
          <p:nvPr/>
        </p:nvSpPr>
        <p:spPr>
          <a:xfrm>
            <a:off x="8366511" y="3780632"/>
            <a:ext cx="1627054" cy="1139950"/>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a:latin typeface="Arial"/>
                <a:cs typeface="Arial"/>
              </a:rPr>
              <a:t>Team and local partners</a:t>
            </a:r>
          </a:p>
        </p:txBody>
      </p:sp>
    </p:spTree>
    <p:extLst>
      <p:ext uri="{BB962C8B-B14F-4D97-AF65-F5344CB8AC3E}">
        <p14:creationId xmlns:p14="http://schemas.microsoft.com/office/powerpoint/2010/main" val="138016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9841" y="740784"/>
            <a:ext cx="8616353" cy="1875190"/>
          </a:xfrm>
        </p:spPr>
        <p:txBody>
          <a:bodyPr>
            <a:normAutofit fontScale="90000"/>
          </a:bodyPr>
          <a:lstStyle/>
          <a:p>
            <a:pPr>
              <a:spcBef>
                <a:spcPts val="1000"/>
              </a:spcBef>
            </a:pPr>
            <a:br>
              <a:rPr lang="en-US" sz="2800" b="1">
                <a:latin typeface="Arial"/>
                <a:cs typeface="Arial"/>
              </a:rPr>
            </a:br>
            <a:br>
              <a:rPr lang="en-US" sz="2800" b="1">
                <a:latin typeface="Arial"/>
                <a:cs typeface="Arial"/>
              </a:rPr>
            </a:br>
            <a:br>
              <a:rPr lang="en-US" sz="2800" b="1">
                <a:latin typeface="Arial"/>
                <a:cs typeface="Arial"/>
              </a:rPr>
            </a:br>
            <a:r>
              <a:rPr lang="en-US" sz="4000" b="1">
                <a:highlight>
                  <a:srgbClr val="FFFF00"/>
                </a:highlight>
                <a:latin typeface="Impact"/>
                <a:cs typeface="Arial"/>
              </a:rPr>
              <a:t>OPERATIONAL RESOURCES OF</a:t>
            </a:r>
            <a:br>
              <a:rPr lang="en-US" sz="4000" b="1">
                <a:highlight>
                  <a:srgbClr val="FFFF00"/>
                </a:highlight>
                <a:latin typeface="Impact"/>
                <a:cs typeface="Arial"/>
              </a:rPr>
            </a:br>
            <a:r>
              <a:rPr lang="en-US" sz="4000" b="1">
                <a:highlight>
                  <a:srgbClr val="FFFF00"/>
                </a:highlight>
                <a:latin typeface="Impact"/>
                <a:cs typeface="Arial"/>
              </a:rPr>
              <a:t> HAPPY JOURNEY</a:t>
            </a:r>
          </a:p>
          <a:p>
            <a:pPr>
              <a:spcBef>
                <a:spcPts val="1000"/>
              </a:spcBef>
            </a:pPr>
            <a:endParaRPr lang="en-US" sz="4000">
              <a:latin typeface="Impact"/>
            </a:endParaRPr>
          </a:p>
          <a:p>
            <a:endParaRPr lang="en-US" sz="4000">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8850" y="2585537"/>
            <a:ext cx="10518298" cy="3349892"/>
          </a:xfrm>
        </p:spPr>
        <p:txBody>
          <a:bodyPr vert="horz" lIns="91440" tIns="45720" rIns="91440" bIns="45720" rtlCol="0" anchor="ctr">
            <a:noAutofit/>
          </a:bodyPr>
          <a:lstStyle/>
          <a:p>
            <a:endParaRPr lang="en-US" sz="2000">
              <a:latin typeface="Impact"/>
              <a:cs typeface="Calibri"/>
            </a:endParaRPr>
          </a:p>
          <a:p>
            <a:pPr marL="285750" indent="-285750" algn="l">
              <a:buFont typeface="Wingdings" panose="020B0604020202020204" pitchFamily="34" charset="0"/>
              <a:buChar char="q"/>
            </a:pPr>
            <a:endParaRPr lang="en-US">
              <a:highlight>
                <a:srgbClr val="00FFFF"/>
              </a:highlight>
              <a:latin typeface="Arial"/>
              <a:cs typeface="Arial"/>
            </a:endParaRPr>
          </a:p>
          <a:p>
            <a:pPr marL="285750" indent="-285750" algn="l">
              <a:buFont typeface="Wingdings" panose="020B0604020202020204" pitchFamily="34" charset="0"/>
              <a:buChar char="q"/>
            </a:pPr>
            <a:r>
              <a:rPr lang="en-US">
                <a:highlight>
                  <a:srgbClr val="00FFFF"/>
                </a:highlight>
                <a:latin typeface="Arial"/>
                <a:cs typeface="Arial"/>
              </a:rPr>
              <a:t>HAPPY JOURNEY WILL BE A ONLINE PACKAGE TOUR OPERATER. </a:t>
            </a:r>
          </a:p>
          <a:p>
            <a:pPr algn="l"/>
            <a:endParaRPr lang="en-US">
              <a:highlight>
                <a:srgbClr val="00FFFF"/>
              </a:highlight>
              <a:latin typeface="Arial"/>
              <a:cs typeface="Arial"/>
            </a:endParaRPr>
          </a:p>
          <a:p>
            <a:pPr marL="285750" indent="-285750" algn="l">
              <a:buFont typeface="Wingdings" panose="020B0604020202020204" pitchFamily="34" charset="0"/>
              <a:buChar char="q"/>
            </a:pPr>
            <a:r>
              <a:rPr lang="en-US">
                <a:highlight>
                  <a:srgbClr val="00FFFF"/>
                </a:highlight>
                <a:latin typeface="Arial"/>
                <a:cs typeface="Arial"/>
              </a:rPr>
              <a:t>PACKAGES WILL BE SOLD ONLINE, ALSO FROM THE BASED OFFICE AT SWANSEA</a:t>
            </a:r>
          </a:p>
          <a:p>
            <a:pPr marL="285750" indent="-285750" algn="l">
              <a:buFont typeface="Wingdings" panose="020B0604020202020204" pitchFamily="34" charset="0"/>
              <a:buChar char="q"/>
            </a:pPr>
            <a:endParaRPr lang="en-US">
              <a:highlight>
                <a:srgbClr val="00FFFF"/>
              </a:highlight>
              <a:latin typeface="Arial"/>
              <a:cs typeface="Arial"/>
            </a:endParaRPr>
          </a:p>
          <a:p>
            <a:pPr marL="285750" indent="-285750" algn="l">
              <a:buFont typeface="Wingdings" panose="020B0604020202020204" pitchFamily="34" charset="0"/>
              <a:buChar char="q"/>
            </a:pPr>
            <a:r>
              <a:rPr lang="en-US">
                <a:highlight>
                  <a:srgbClr val="00FFFF"/>
                </a:highlight>
                <a:latin typeface="Arial"/>
                <a:cs typeface="Arial"/>
              </a:rPr>
              <a:t>WE HAVE DESIGNED OUR BUSINESS TO OPERATE FROM SWANSEA CITY CENTRE</a:t>
            </a:r>
          </a:p>
          <a:p>
            <a:pPr algn="l"/>
            <a:endParaRPr lang="en-US">
              <a:highlight>
                <a:srgbClr val="00FFFF"/>
              </a:highlight>
              <a:latin typeface="Arial"/>
              <a:cs typeface="Arial"/>
            </a:endParaRPr>
          </a:p>
          <a:p>
            <a:pPr marL="285750" indent="-285750" algn="l">
              <a:buFont typeface="Wingdings" panose="020B0604020202020204" pitchFamily="34" charset="0"/>
              <a:buChar char="q"/>
            </a:pPr>
            <a:r>
              <a:rPr lang="en-US">
                <a:highlight>
                  <a:srgbClr val="00FFFF"/>
                </a:highlight>
                <a:latin typeface="Arial"/>
                <a:cs typeface="Arial"/>
              </a:rPr>
              <a:t>THE MAIN OPERATING OFFICE WILL BE RENTED, MODERN, WELL FURNISHED AND HIGHLY TECHNOLOGY FACILITED</a:t>
            </a:r>
          </a:p>
          <a:p>
            <a:endParaRPr lang="en-US">
              <a:latin typeface="Arial"/>
              <a:cs typeface="Arial"/>
            </a:endParaRPr>
          </a:p>
          <a:p>
            <a:endParaRPr lang="en-US">
              <a:latin typeface="Arial"/>
              <a:cs typeface="Arial"/>
            </a:endParaRPr>
          </a:p>
        </p:txBody>
      </p:sp>
    </p:spTree>
    <p:extLst>
      <p:ext uri="{BB962C8B-B14F-4D97-AF65-F5344CB8AC3E}">
        <p14:creationId xmlns:p14="http://schemas.microsoft.com/office/powerpoint/2010/main" val="14329193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5B18E-6461-47B1-A416-1C59197D3FC7}"/>
              </a:ext>
            </a:extLst>
          </p:cNvPr>
          <p:cNvSpPr>
            <a:spLocks noGrp="1"/>
          </p:cNvSpPr>
          <p:nvPr>
            <p:ph type="title"/>
          </p:nvPr>
        </p:nvSpPr>
        <p:spPr>
          <a:xfrm>
            <a:off x="838200" y="365125"/>
            <a:ext cx="8363465" cy="1325563"/>
          </a:xfrm>
        </p:spPr>
        <p:txBody>
          <a:bodyPr/>
          <a:lstStyle/>
          <a:p>
            <a:pPr algn="ctr"/>
            <a:r>
              <a:rPr lang="en-US" sz="2800" b="1">
                <a:highlight>
                  <a:srgbClr val="FFFF00"/>
                </a:highlight>
                <a:latin typeface="Impact"/>
                <a:cs typeface="Arial"/>
              </a:rPr>
              <a:t> START UP OPERATIONAL COST FOR</a:t>
            </a:r>
            <a:br>
              <a:rPr lang="en-US" sz="2800" b="1">
                <a:highlight>
                  <a:srgbClr val="FFFF00"/>
                </a:highlight>
                <a:latin typeface="Impact"/>
                <a:cs typeface="Arial"/>
              </a:rPr>
            </a:br>
            <a:r>
              <a:rPr lang="en-US" sz="2800" b="1">
                <a:highlight>
                  <a:srgbClr val="FFFF00"/>
                </a:highlight>
                <a:latin typeface="Impact"/>
                <a:cs typeface="Arial"/>
              </a:rPr>
              <a:t>HAPPY JOURNEY</a:t>
            </a:r>
            <a:endParaRPr lang="en-US" sz="2800">
              <a:highlight>
                <a:srgbClr val="FFFF00"/>
              </a:highlight>
              <a:latin typeface="Impact"/>
              <a:cs typeface="Arial"/>
            </a:endParaRPr>
          </a:p>
        </p:txBody>
      </p:sp>
      <p:graphicFrame>
        <p:nvGraphicFramePr>
          <p:cNvPr id="7" name="Content Placeholder 6">
            <a:extLst>
              <a:ext uri="{FF2B5EF4-FFF2-40B4-BE49-F238E27FC236}">
                <a16:creationId xmlns:a16="http://schemas.microsoft.com/office/drawing/2014/main" id="{286CB302-4A5A-4190-AEF1-AE3C5940E4CE}"/>
              </a:ext>
            </a:extLst>
          </p:cNvPr>
          <p:cNvGraphicFramePr>
            <a:graphicFrameLocks noGrp="1"/>
          </p:cNvGraphicFramePr>
          <p:nvPr>
            <p:ph idx="1"/>
            <p:extLst>
              <p:ext uri="{D42A27DB-BD31-4B8C-83A1-F6EECF244321}">
                <p14:modId xmlns:p14="http://schemas.microsoft.com/office/powerpoint/2010/main" val="1217841845"/>
              </p:ext>
            </p:extLst>
          </p:nvPr>
        </p:nvGraphicFramePr>
        <p:xfrm>
          <a:off x="838200" y="1825625"/>
          <a:ext cx="10515582" cy="9845040"/>
        </p:xfrm>
        <a:graphic>
          <a:graphicData uri="http://schemas.openxmlformats.org/drawingml/2006/table">
            <a:tbl>
              <a:tblPr firstRow="1" bandRow="1">
                <a:tableStyleId>{5C22544A-7EE6-4342-B048-85BDC9FD1C3A}</a:tableStyleId>
              </a:tblPr>
              <a:tblGrid>
                <a:gridCol w="1502226">
                  <a:extLst>
                    <a:ext uri="{9D8B030D-6E8A-4147-A177-3AD203B41FA5}">
                      <a16:colId xmlns:a16="http://schemas.microsoft.com/office/drawing/2014/main" val="3742987166"/>
                    </a:ext>
                  </a:extLst>
                </a:gridCol>
                <a:gridCol w="1616675">
                  <a:extLst>
                    <a:ext uri="{9D8B030D-6E8A-4147-A177-3AD203B41FA5}">
                      <a16:colId xmlns:a16="http://schemas.microsoft.com/office/drawing/2014/main" val="4018235423"/>
                    </a:ext>
                  </a:extLst>
                </a:gridCol>
                <a:gridCol w="1750540">
                  <a:extLst>
                    <a:ext uri="{9D8B030D-6E8A-4147-A177-3AD203B41FA5}">
                      <a16:colId xmlns:a16="http://schemas.microsoft.com/office/drawing/2014/main" val="3000785267"/>
                    </a:ext>
                  </a:extLst>
                </a:gridCol>
                <a:gridCol w="1139463">
                  <a:extLst>
                    <a:ext uri="{9D8B030D-6E8A-4147-A177-3AD203B41FA5}">
                      <a16:colId xmlns:a16="http://schemas.microsoft.com/office/drawing/2014/main" val="359555941"/>
                    </a:ext>
                  </a:extLst>
                </a:gridCol>
                <a:gridCol w="1502226">
                  <a:extLst>
                    <a:ext uri="{9D8B030D-6E8A-4147-A177-3AD203B41FA5}">
                      <a16:colId xmlns:a16="http://schemas.microsoft.com/office/drawing/2014/main" val="285410815"/>
                    </a:ext>
                  </a:extLst>
                </a:gridCol>
                <a:gridCol w="1502226">
                  <a:extLst>
                    <a:ext uri="{9D8B030D-6E8A-4147-A177-3AD203B41FA5}">
                      <a16:colId xmlns:a16="http://schemas.microsoft.com/office/drawing/2014/main" val="2397579497"/>
                    </a:ext>
                  </a:extLst>
                </a:gridCol>
                <a:gridCol w="1502226">
                  <a:extLst>
                    <a:ext uri="{9D8B030D-6E8A-4147-A177-3AD203B41FA5}">
                      <a16:colId xmlns:a16="http://schemas.microsoft.com/office/drawing/2014/main" val="3123690684"/>
                    </a:ext>
                  </a:extLst>
                </a:gridCol>
              </a:tblGrid>
              <a:tr h="362178">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2094211861"/>
                  </a:ext>
                </a:extLst>
              </a:tr>
              <a:tr h="391544">
                <a:tc>
                  <a:txBody>
                    <a:bodyPr/>
                    <a:lstStyle/>
                    <a:p>
                      <a:endParaRPr lang="en-US"/>
                    </a:p>
                  </a:txBody>
                  <a:tcPr anchor="ctr"/>
                </a:tc>
                <a:tc>
                  <a:txBody>
                    <a:bodyPr/>
                    <a:lstStyle/>
                    <a:p>
                      <a:r>
                        <a:rPr lang="en-US" sz="2000">
                          <a:highlight>
                            <a:srgbClr val="FF0000"/>
                          </a:highlight>
                        </a:rPr>
                        <a:t>Total</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562817102"/>
                  </a:ext>
                </a:extLst>
              </a:tr>
              <a:tr h="391544">
                <a:tc>
                  <a:txBody>
                    <a:bodyPr/>
                    <a:lstStyle/>
                    <a:p>
                      <a:endParaRPr lang="en-US"/>
                    </a:p>
                  </a:txBody>
                  <a:tcPr anchor="ctr"/>
                </a:tc>
                <a:tc>
                  <a:txBody>
                    <a:bodyPr/>
                    <a:lstStyle/>
                    <a:p>
                      <a:r>
                        <a:rPr lang="en-US" sz="2000">
                          <a:highlight>
                            <a:srgbClr val="FF0000"/>
                          </a:highlight>
                        </a:rPr>
                        <a:t>  £8470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1272160668"/>
                  </a:ext>
                </a:extLst>
              </a:tr>
              <a:tr h="362178">
                <a:tc>
                  <a:txBody>
                    <a:bodyPr/>
                    <a:lstStyle/>
                    <a:p>
                      <a:endParaRPr lang="en-US"/>
                    </a:p>
                  </a:txBody>
                  <a:tcPr anchor="ctr"/>
                </a:tc>
                <a:tc>
                  <a:txBody>
                    <a:bodyPr/>
                    <a:lstStyle/>
                    <a:p>
                      <a:r>
                        <a:rPr lang="en-US"/>
                        <a:t>Rent and rate  </a:t>
                      </a:r>
                    </a:p>
                  </a:txBody>
                  <a:tcPr anchor="ctr"/>
                </a:tc>
                <a:tc>
                  <a:txBody>
                    <a:bodyPr/>
                    <a:lstStyle/>
                    <a:p>
                      <a:r>
                        <a:rPr lang="en-US"/>
                        <a:t>        £450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3473545422"/>
                  </a:ext>
                </a:extLst>
              </a:tr>
              <a:tr h="362178">
                <a:tc>
                  <a:txBody>
                    <a:bodyPr/>
                    <a:lstStyle/>
                    <a:p>
                      <a:endParaRPr lang="en-US"/>
                    </a:p>
                  </a:txBody>
                  <a:tcPr anchor="ctr"/>
                </a:tc>
                <a:tc>
                  <a:txBody>
                    <a:bodyPr/>
                    <a:lstStyle/>
                    <a:p>
                      <a:r>
                        <a:rPr lang="en-US"/>
                        <a:t>Furniture’s</a:t>
                      </a:r>
                    </a:p>
                  </a:txBody>
                  <a:tcPr anchor="ctr"/>
                </a:tc>
                <a:tc>
                  <a:txBody>
                    <a:bodyPr/>
                    <a:lstStyle/>
                    <a:p>
                      <a:r>
                        <a:rPr lang="en-US"/>
                        <a:t>        £1000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2809621783"/>
                  </a:ext>
                </a:extLst>
              </a:tr>
              <a:tr h="636260">
                <a:tc>
                  <a:txBody>
                    <a:bodyPr/>
                    <a:lstStyle/>
                    <a:p>
                      <a:endParaRPr lang="en-US"/>
                    </a:p>
                  </a:txBody>
                  <a:tcPr anchor="ctr"/>
                </a:tc>
                <a:tc>
                  <a:txBody>
                    <a:bodyPr/>
                    <a:lstStyle/>
                    <a:p>
                      <a:r>
                        <a:rPr lang="en-US"/>
                        <a:t>Computer and Electronics </a:t>
                      </a:r>
                    </a:p>
                  </a:txBody>
                  <a:tcPr anchor="ctr"/>
                </a:tc>
                <a:tc>
                  <a:txBody>
                    <a:bodyPr/>
                    <a:lstStyle/>
                    <a:p>
                      <a:r>
                        <a:rPr lang="en-US"/>
                        <a:t>        £4000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963920072"/>
                  </a:ext>
                </a:extLst>
              </a:tr>
              <a:tr h="636260">
                <a:tc>
                  <a:txBody>
                    <a:bodyPr/>
                    <a:lstStyle/>
                    <a:p>
                      <a:endParaRPr lang="en-US"/>
                    </a:p>
                  </a:txBody>
                  <a:tcPr anchor="ctr"/>
                </a:tc>
                <a:tc>
                  <a:txBody>
                    <a:bodyPr/>
                    <a:lstStyle/>
                    <a:p>
                      <a:r>
                        <a:rPr lang="en-US"/>
                        <a:t>Telephone and Internet    </a:t>
                      </a:r>
                    </a:p>
                  </a:txBody>
                  <a:tcPr anchor="ctr"/>
                </a:tc>
                <a:tc>
                  <a:txBody>
                    <a:bodyPr/>
                    <a:lstStyle/>
                    <a:p>
                      <a:r>
                        <a:rPr lang="en-US"/>
                        <a:t>        £60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2519629581"/>
                  </a:ext>
                </a:extLst>
              </a:tr>
              <a:tr h="362178">
                <a:tc>
                  <a:txBody>
                    <a:bodyPr/>
                    <a:lstStyle/>
                    <a:p>
                      <a:endParaRPr lang="en-US"/>
                    </a:p>
                  </a:txBody>
                  <a:tcPr anchor="ctr"/>
                </a:tc>
                <a:tc>
                  <a:txBody>
                    <a:bodyPr/>
                    <a:lstStyle/>
                    <a:p>
                      <a:r>
                        <a:rPr lang="en-US"/>
                        <a:t>Utility Bills </a:t>
                      </a:r>
                    </a:p>
                  </a:txBody>
                  <a:tcPr anchor="ctr"/>
                </a:tc>
                <a:tc>
                  <a:txBody>
                    <a:bodyPr/>
                    <a:lstStyle/>
                    <a:p>
                      <a:r>
                        <a:rPr lang="en-US"/>
                        <a:t>        £100p/m</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885076679"/>
                  </a:ext>
                </a:extLst>
              </a:tr>
              <a:tr h="636260">
                <a:tc>
                  <a:txBody>
                    <a:bodyPr/>
                    <a:lstStyle/>
                    <a:p>
                      <a:endParaRPr lang="en-US"/>
                    </a:p>
                  </a:txBody>
                  <a:tcPr anchor="ctr"/>
                </a:tc>
                <a:tc>
                  <a:txBody>
                    <a:bodyPr/>
                    <a:lstStyle/>
                    <a:p>
                      <a:r>
                        <a:rPr lang="en-US"/>
                        <a:t>Transport (hire) </a:t>
                      </a:r>
                    </a:p>
                  </a:txBody>
                  <a:tcPr anchor="ctr"/>
                </a:tc>
                <a:tc>
                  <a:txBody>
                    <a:bodyPr/>
                    <a:lstStyle/>
                    <a:p>
                      <a:r>
                        <a:rPr lang="en-US"/>
                        <a:t>        £350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888997892"/>
                  </a:ext>
                </a:extLst>
              </a:tr>
              <a:tr h="2554831">
                <a:tc>
                  <a:txBody>
                    <a:bodyPr/>
                    <a:lstStyle/>
                    <a:p>
                      <a:endParaRPr lang="en-US"/>
                    </a:p>
                  </a:txBody>
                  <a:tcPr anchor="ctr"/>
                </a:tc>
                <a:tc>
                  <a:txBody>
                    <a:bodyPr/>
                    <a:lstStyle/>
                    <a:p>
                      <a:r>
                        <a:rPr lang="en-US"/>
                        <a:t>Insurance such as (Employee, Building, Consumer,</a:t>
                      </a:r>
                    </a:p>
                    <a:p>
                      <a:pPr lvl="0">
                        <a:buNone/>
                      </a:pPr>
                      <a:r>
                        <a:rPr lang="en-US"/>
                        <a:t>transport and others)                                                                              </a:t>
                      </a:r>
                    </a:p>
                  </a:txBody>
                  <a:tcPr anchor="ctr"/>
                </a:tc>
                <a:tc>
                  <a:txBody>
                    <a:bodyPr/>
                    <a:lstStyle/>
                    <a:p>
                      <a:r>
                        <a:rPr lang="en-US"/>
                        <a:t>         £200p/m</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1974642448"/>
                  </a:ext>
                </a:extLst>
              </a:tr>
              <a:tr h="362178">
                <a:tc>
                  <a:txBody>
                    <a:bodyPr/>
                    <a:lstStyle/>
                    <a:p>
                      <a:endParaRPr lang="en-US"/>
                    </a:p>
                  </a:txBody>
                  <a:tcPr anchor="ctr"/>
                </a:tc>
                <a:tc>
                  <a:txBody>
                    <a:bodyPr/>
                    <a:lstStyle/>
                    <a:p>
                      <a:r>
                        <a:rPr lang="en-US"/>
                        <a:t>Fuel cost </a:t>
                      </a:r>
                    </a:p>
                  </a:txBody>
                  <a:tcPr anchor="ctr"/>
                </a:tc>
                <a:tc>
                  <a:txBody>
                    <a:bodyPr/>
                    <a:lstStyle/>
                    <a:p>
                      <a:r>
                        <a:rPr lang="en-US"/>
                        <a:t>         £200 </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3736151250"/>
                  </a:ext>
                </a:extLst>
              </a:tr>
              <a:tr h="910341">
                <a:tc>
                  <a:txBody>
                    <a:bodyPr/>
                    <a:lstStyle/>
                    <a:p>
                      <a:endParaRPr lang="en-US"/>
                    </a:p>
                  </a:txBody>
                  <a:tcPr anchor="ctr"/>
                </a:tc>
                <a:tc>
                  <a:txBody>
                    <a:bodyPr/>
                    <a:lstStyle/>
                    <a:p>
                      <a:r>
                        <a:rPr lang="en-US"/>
                        <a:t>Licenses,</a:t>
                      </a:r>
                    </a:p>
                    <a:p>
                      <a:pPr lvl="0">
                        <a:buNone/>
                      </a:pPr>
                      <a:r>
                        <a:rPr lang="en-US"/>
                        <a:t>Company and VAT reg</a:t>
                      </a:r>
                    </a:p>
                  </a:txBody>
                  <a:tcPr anchor="ctr"/>
                </a:tc>
                <a:tc>
                  <a:txBody>
                    <a:bodyPr/>
                    <a:lstStyle/>
                    <a:p>
                      <a:r>
                        <a:rPr lang="en-US"/>
                        <a:t>         £550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2489446343"/>
                  </a:ext>
                </a:extLst>
              </a:tr>
              <a:tr h="362178">
                <a:tc>
                  <a:txBody>
                    <a:bodyPr/>
                    <a:lstStyle/>
                    <a:p>
                      <a:endParaRPr lang="en-US"/>
                    </a:p>
                  </a:txBody>
                  <a:tcPr anchor="ctr"/>
                </a:tc>
                <a:tc>
                  <a:txBody>
                    <a:bodyPr/>
                    <a:lstStyle/>
                    <a:p>
                      <a:r>
                        <a:rPr lang="en-US"/>
                        <a:t>Domain rent</a:t>
                      </a:r>
                    </a:p>
                  </a:txBody>
                  <a:tcPr anchor="ctr"/>
                </a:tc>
                <a:tc>
                  <a:txBody>
                    <a:bodyPr/>
                    <a:lstStyle/>
                    <a:p>
                      <a:r>
                        <a:rPr lang="en-US"/>
                        <a:t>         £60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99171133"/>
                  </a:ext>
                </a:extLst>
              </a:tr>
              <a:tr h="910341">
                <a:tc>
                  <a:txBody>
                    <a:bodyPr/>
                    <a:lstStyle/>
                    <a:p>
                      <a:endParaRPr lang="en-US"/>
                    </a:p>
                  </a:txBody>
                  <a:tcPr anchor="ctr"/>
                </a:tc>
                <a:tc>
                  <a:txBody>
                    <a:bodyPr/>
                    <a:lstStyle/>
                    <a:p>
                      <a:endParaRPr lang="en-US"/>
                    </a:p>
                    <a:p>
                      <a:pPr lvl="0">
                        <a:buNone/>
                      </a:pPr>
                      <a:r>
                        <a:rPr lang="en-US"/>
                        <a:t>Miscellaneous and Commissions</a:t>
                      </a:r>
                    </a:p>
                    <a:p>
                      <a:pPr lvl="0">
                        <a:buNone/>
                      </a:pPr>
                      <a:r>
                        <a:rPr lang="en-US"/>
                        <a:t>  </a:t>
                      </a:r>
                    </a:p>
                  </a:txBody>
                  <a:tcPr anchor="ctr"/>
                </a:tc>
                <a:tc>
                  <a:txBody>
                    <a:bodyPr/>
                    <a:lstStyle/>
                    <a:p>
                      <a:r>
                        <a:rPr lang="en-US"/>
                        <a:t>         £1500</a:t>
                      </a:r>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tc>
                  <a:txBody>
                    <a:bodyPr/>
                    <a:lstStyle/>
                    <a:p>
                      <a:endParaRPr lang="en-US"/>
                    </a:p>
                  </a:txBody>
                  <a:tcPr anchor="ctr"/>
                </a:tc>
                <a:extLst>
                  <a:ext uri="{0D108BD9-81ED-4DB2-BD59-A6C34878D82A}">
                    <a16:rowId xmlns:a16="http://schemas.microsoft.com/office/drawing/2014/main" val="516988767"/>
                  </a:ext>
                </a:extLst>
              </a:tr>
            </a:tbl>
          </a:graphicData>
        </a:graphic>
      </p:graphicFrame>
      <p:pic>
        <p:nvPicPr>
          <p:cNvPr id="8" name="Picture 8" descr="A close up of a logo&#10;&#10;Description generated with very high confidence">
            <a:extLst>
              <a:ext uri="{FF2B5EF4-FFF2-40B4-BE49-F238E27FC236}">
                <a16:creationId xmlns:a16="http://schemas.microsoft.com/office/drawing/2014/main" id="{6DFA1EE9-8BF8-46B0-BC84-13A290FE4047}"/>
              </a:ext>
            </a:extLst>
          </p:cNvPr>
          <p:cNvPicPr>
            <a:picLocks noChangeAspect="1"/>
          </p:cNvPicPr>
          <p:nvPr/>
        </p:nvPicPr>
        <p:blipFill>
          <a:blip r:embed="rId2"/>
          <a:stretch>
            <a:fillRect/>
          </a:stretch>
        </p:blipFill>
        <p:spPr>
          <a:xfrm>
            <a:off x="9338490" y="-4248"/>
            <a:ext cx="1876425" cy="1800225"/>
          </a:xfrm>
          <a:prstGeom prst="rect">
            <a:avLst/>
          </a:prstGeom>
        </p:spPr>
      </p:pic>
    </p:spTree>
    <p:extLst>
      <p:ext uri="{BB962C8B-B14F-4D97-AF65-F5344CB8AC3E}">
        <p14:creationId xmlns:p14="http://schemas.microsoft.com/office/powerpoint/2010/main" val="1617799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1235598" y="685800"/>
            <a:ext cx="8072734" cy="1603936"/>
          </a:xfrm>
        </p:spPr>
        <p:txBody>
          <a:bodyPr>
            <a:normAutofit/>
          </a:bodyPr>
          <a:lstStyle/>
          <a:p>
            <a:r>
              <a:rPr lang="en-US" sz="4000" b="1">
                <a:highlight>
                  <a:srgbClr val="FFFF00"/>
                </a:highlight>
                <a:latin typeface="Impact"/>
              </a:rPr>
              <a:t>Our Product and Seasons</a:t>
            </a:r>
            <a:br>
              <a:rPr lang="en-US" sz="4000" b="1">
                <a:highlight>
                  <a:srgbClr val="FFFF00"/>
                </a:highlight>
                <a:latin typeface="Impact"/>
              </a:rPr>
            </a:br>
            <a:endParaRPr lang="en-US" sz="4000" b="1">
              <a:highlight>
                <a:srgbClr val="FFFF00"/>
              </a:highlight>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883335" y="1579522"/>
            <a:ext cx="8376459" cy="4041468"/>
          </a:xfrm>
        </p:spPr>
        <p:txBody>
          <a:bodyPr vert="horz" lIns="91440" tIns="45720" rIns="91440" bIns="45720" rtlCol="0" anchor="ctr">
            <a:noAutofit/>
          </a:bodyPr>
          <a:lstStyle/>
          <a:p>
            <a:endParaRPr lang="en-US" sz="3200" b="1">
              <a:latin typeface="Arial"/>
              <a:cs typeface="Arial"/>
            </a:endParaRPr>
          </a:p>
          <a:p>
            <a:endParaRPr lang="en-US" sz="2000">
              <a:latin typeface="Impact"/>
              <a:cs typeface="Arial"/>
            </a:endParaRPr>
          </a:p>
          <a:p>
            <a:endParaRPr lang="en-US" sz="2400">
              <a:latin typeface="Arial"/>
              <a:cs typeface="Arial"/>
            </a:endParaRPr>
          </a:p>
          <a:p>
            <a:endParaRPr lang="en-US" sz="2400" b="1">
              <a:highlight>
                <a:srgbClr val="00FFFF"/>
              </a:highlight>
              <a:latin typeface="Arial"/>
              <a:cs typeface="Arial"/>
            </a:endParaRPr>
          </a:p>
          <a:p>
            <a:r>
              <a:rPr lang="en-US" sz="2400" b="1">
                <a:highlight>
                  <a:srgbClr val="00FFFF"/>
                </a:highlight>
                <a:latin typeface="Arial"/>
                <a:cs typeface="Arial"/>
              </a:rPr>
              <a:t>Based on the months</a:t>
            </a:r>
            <a:endParaRPr lang="en-US" sz="2400">
              <a:highlight>
                <a:srgbClr val="00FFFF"/>
              </a:highlight>
              <a:latin typeface="Arial"/>
              <a:cs typeface="Arial"/>
            </a:endParaRPr>
          </a:p>
          <a:p>
            <a:r>
              <a:rPr lang="en-US" sz="2400" b="1">
                <a:highlight>
                  <a:srgbClr val="00FFFF"/>
                </a:highlight>
                <a:latin typeface="Arial"/>
                <a:cs typeface="Arial"/>
              </a:rPr>
              <a:t> February, April, July, October and December</a:t>
            </a:r>
            <a:endParaRPr lang="en-US" sz="2400">
              <a:highlight>
                <a:srgbClr val="00FFFF"/>
              </a:highlight>
              <a:latin typeface="Arial"/>
              <a:cs typeface="Arial"/>
            </a:endParaRPr>
          </a:p>
          <a:p>
            <a:pPr>
              <a:buFont typeface="Wingdings" panose="020B0604020202020204" pitchFamily="34" charset="0"/>
              <a:buChar char="q"/>
            </a:pPr>
            <a:endParaRPr lang="en-US" sz="2400">
              <a:highlight>
                <a:srgbClr val="00FFFF"/>
              </a:highlight>
              <a:latin typeface="Arial"/>
              <a:cs typeface="Arial"/>
            </a:endParaRPr>
          </a:p>
          <a:p>
            <a:pPr marL="342900" indent="-342900">
              <a:buFont typeface="Wingdings" panose="020B0604020202020204" pitchFamily="34" charset="0"/>
              <a:buChar char="q"/>
            </a:pPr>
            <a:r>
              <a:rPr lang="en-US" sz="2000" b="1">
                <a:highlight>
                  <a:srgbClr val="00FFFF"/>
                </a:highlight>
                <a:latin typeface="Arial"/>
                <a:cs typeface="Arial"/>
              </a:rPr>
              <a:t>Tour in Cox’s bazar</a:t>
            </a:r>
            <a:endParaRPr lang="en-US">
              <a:cs typeface="Calibri"/>
            </a:endParaRPr>
          </a:p>
          <a:p>
            <a:r>
              <a:rPr lang="en-US" sz="2000" b="1">
                <a:highlight>
                  <a:srgbClr val="00FFFF"/>
                </a:highlight>
                <a:latin typeface="Arial"/>
                <a:cs typeface="Arial"/>
              </a:rPr>
              <a:t>AND</a:t>
            </a:r>
          </a:p>
          <a:p>
            <a:pPr marL="342900" indent="-342900">
              <a:buFont typeface="Wingdings" panose="020B0604020202020204" pitchFamily="34" charset="0"/>
              <a:buChar char="q"/>
            </a:pPr>
            <a:r>
              <a:rPr lang="en-US" sz="2000" b="1">
                <a:highlight>
                  <a:srgbClr val="00FFFF"/>
                </a:highlight>
                <a:latin typeface="Arial"/>
                <a:cs typeface="Arial"/>
              </a:rPr>
              <a:t> Explore Sundarban</a:t>
            </a:r>
            <a:endParaRPr lang="en-US" sz="2000">
              <a:highlight>
                <a:srgbClr val="00FF00"/>
              </a:highlight>
              <a:latin typeface="Arial"/>
              <a:cs typeface="Arial"/>
            </a:endParaRPr>
          </a:p>
          <a:p>
            <a:endParaRPr lang="en-US">
              <a:latin typeface="Arial"/>
              <a:cs typeface="Arial"/>
            </a:endParaRPr>
          </a:p>
          <a:p>
            <a:endParaRPr lang="en-US">
              <a:latin typeface="Arial"/>
              <a:cs typeface="Arial"/>
            </a:endParaRPr>
          </a:p>
          <a:p>
            <a:pPr marL="285750" indent="-285750">
              <a:buFont typeface="Wingdings" panose="020B0604020202020204" pitchFamily="34" charset="0"/>
              <a:buChar char="q"/>
            </a:pPr>
            <a:endParaRPr lang="en-US">
              <a:latin typeface="Arial"/>
              <a:cs typeface="Arial"/>
            </a:endParaRPr>
          </a:p>
          <a:p>
            <a:pPr marL="285750" indent="-285750">
              <a:buFont typeface="Wingdings" panose="020B0604020202020204" pitchFamily="34" charset="0"/>
              <a:buChar char="q"/>
            </a:pPr>
            <a:endParaRPr lang="en-US">
              <a:latin typeface="Arial"/>
              <a:cs typeface="Arial"/>
            </a:endParaRPr>
          </a:p>
          <a:p>
            <a:endParaRPr lang="en-US">
              <a:latin typeface="Arial"/>
              <a:cs typeface="Arial"/>
            </a:endParaRPr>
          </a:p>
          <a:p>
            <a:endParaRPr lang="en-US">
              <a:latin typeface="Arial"/>
              <a:cs typeface="Arial"/>
            </a:endParaRPr>
          </a:p>
        </p:txBody>
      </p:sp>
    </p:spTree>
    <p:extLst>
      <p:ext uri="{BB962C8B-B14F-4D97-AF65-F5344CB8AC3E}">
        <p14:creationId xmlns:p14="http://schemas.microsoft.com/office/powerpoint/2010/main" val="3437494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947274" y="685800"/>
            <a:ext cx="7279841" cy="1845075"/>
          </a:xfrm>
        </p:spPr>
        <p:txBody>
          <a:bodyPr>
            <a:normAutofit/>
          </a:bodyPr>
          <a:lstStyle/>
          <a:p>
            <a:r>
              <a:rPr lang="en-US" sz="3600" b="1">
                <a:highlight>
                  <a:srgbClr val="FFFF00"/>
                </a:highlight>
                <a:latin typeface="Impact"/>
                <a:cs typeface="Arial"/>
              </a:rPr>
              <a:t>Product selection and Sales Plan</a:t>
            </a:r>
            <a:endParaRPr lang="en-US" sz="3600">
              <a:highlight>
                <a:srgbClr val="FFFF00"/>
              </a:highlight>
              <a:latin typeface="Impact"/>
              <a:cs typeface="Arial"/>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782693" y="2649459"/>
            <a:ext cx="10466810" cy="2634133"/>
          </a:xfrm>
        </p:spPr>
        <p:txBody>
          <a:bodyPr vert="horz" lIns="91440" tIns="45720" rIns="91440" bIns="45720" rtlCol="0" anchor="ctr">
            <a:noAutofit/>
          </a:bodyPr>
          <a:lstStyle/>
          <a:p>
            <a:endParaRPr lang="en-US" sz="2000">
              <a:latin typeface="Impact"/>
            </a:endParaRPr>
          </a:p>
          <a:p>
            <a:endParaRPr lang="en-US" sz="2400" b="1">
              <a:highlight>
                <a:srgbClr val="00FFFF"/>
              </a:highlight>
              <a:latin typeface="Arial"/>
              <a:cs typeface="Arial"/>
            </a:endParaRPr>
          </a:p>
          <a:p>
            <a:pPr marL="342900" indent="-342900" algn="l">
              <a:buFont typeface="Wingdings" panose="020B0604020202020204" pitchFamily="34" charset="0"/>
              <a:buChar char="q"/>
            </a:pPr>
            <a:r>
              <a:rPr lang="en-US" sz="2400">
                <a:highlight>
                  <a:srgbClr val="00FFFF"/>
                </a:highlight>
                <a:latin typeface="Arial"/>
                <a:cs typeface="Arial"/>
              </a:rPr>
              <a:t>The product selection, pricing and sales will be made in co-operation with Marketing, finance, HR and operational division.</a:t>
            </a:r>
            <a:endParaRPr lang="en-US">
              <a:highlight>
                <a:srgbClr val="00FFFF"/>
              </a:highlight>
              <a:cs typeface="Calibri"/>
            </a:endParaRPr>
          </a:p>
          <a:p>
            <a:pPr algn="l"/>
            <a:endParaRPr lang="en-US" sz="2400">
              <a:highlight>
                <a:srgbClr val="00FFFF"/>
              </a:highlight>
              <a:latin typeface="Arial"/>
              <a:cs typeface="Arial"/>
            </a:endParaRPr>
          </a:p>
          <a:p>
            <a:pPr marL="342900" indent="-342900" algn="l">
              <a:buFont typeface="Wingdings" panose="020B0604020202020204" pitchFamily="34" charset="0"/>
              <a:buChar char="q"/>
            </a:pPr>
            <a:r>
              <a:rPr lang="en-US" sz="2400">
                <a:highlight>
                  <a:srgbClr val="00FFFF"/>
                </a:highlight>
                <a:latin typeface="Arial"/>
                <a:cs typeface="Arial"/>
              </a:rPr>
              <a:t>Sales will be made through the year, based on online selling, such as via webpage, social media also locally from Swansea head office.</a:t>
            </a:r>
          </a:p>
          <a:p>
            <a:endParaRPr lang="en-US" sz="2000">
              <a:latin typeface="Arial"/>
              <a:cs typeface="Arial"/>
            </a:endParaRPr>
          </a:p>
        </p:txBody>
      </p:sp>
    </p:spTree>
    <p:extLst>
      <p:ext uri="{BB962C8B-B14F-4D97-AF65-F5344CB8AC3E}">
        <p14:creationId xmlns:p14="http://schemas.microsoft.com/office/powerpoint/2010/main" val="1140579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1112031" y="685800"/>
            <a:ext cx="8186003" cy="1845075"/>
          </a:xfrm>
        </p:spPr>
        <p:txBody>
          <a:bodyPr>
            <a:normAutofit/>
          </a:bodyPr>
          <a:lstStyle/>
          <a:p>
            <a:r>
              <a:rPr lang="en-US" sz="3600" b="1">
                <a:highlight>
                  <a:srgbClr val="FFFF00"/>
                </a:highlight>
                <a:latin typeface="Impact"/>
                <a:cs typeface="Arial"/>
              </a:rPr>
              <a:t>Product and Customer service</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782693" y="3226107"/>
            <a:ext cx="10394729" cy="2335512"/>
          </a:xfrm>
        </p:spPr>
        <p:txBody>
          <a:bodyPr vert="horz" lIns="91440" tIns="45720" rIns="91440" bIns="45720" rtlCol="0" anchor="ctr">
            <a:noAutofit/>
          </a:bodyPr>
          <a:lstStyle/>
          <a:p>
            <a:endParaRPr lang="en-US" sz="2000">
              <a:latin typeface="Impact"/>
            </a:endParaRPr>
          </a:p>
          <a:p>
            <a:endParaRPr lang="en-US" sz="2000">
              <a:latin typeface="Arial"/>
              <a:cs typeface="Arial"/>
            </a:endParaRPr>
          </a:p>
          <a:p>
            <a:pPr marL="342900" indent="-342900" algn="l">
              <a:buFont typeface="Wingdings" panose="020B0604020202020204" pitchFamily="34" charset="0"/>
              <a:buChar char="q"/>
            </a:pPr>
            <a:r>
              <a:rPr lang="en-US" sz="2400">
                <a:highlight>
                  <a:srgbClr val="00FFFF"/>
                </a:highlight>
                <a:latin typeface="Arial"/>
                <a:cs typeface="Arial"/>
              </a:rPr>
              <a:t>Marketing division will be responsible for marketing the product and other promotional activities but FINANCE, HR and OPERATIONAL division also monitor and help each other to launch the product.</a:t>
            </a:r>
          </a:p>
          <a:p>
            <a:pPr algn="l"/>
            <a:endParaRPr lang="en-US" sz="2400">
              <a:highlight>
                <a:srgbClr val="00FFFF"/>
              </a:highlight>
              <a:latin typeface="Arial"/>
              <a:cs typeface="Arial"/>
            </a:endParaRPr>
          </a:p>
          <a:p>
            <a:pPr marL="342900" indent="-342900" algn="l">
              <a:buFont typeface="Wingdings" panose="020B0604020202020204" pitchFamily="34" charset="0"/>
              <a:buChar char="q"/>
            </a:pPr>
            <a:r>
              <a:rPr lang="en-US" sz="2400">
                <a:highlight>
                  <a:srgbClr val="00FFFF"/>
                </a:highlight>
                <a:latin typeface="Arial"/>
                <a:cs typeface="Arial"/>
              </a:rPr>
              <a:t>Our local and international partners will create facilities to support our customers during the holiday period and operational division will organise and liaison with the partners and also with customers.</a:t>
            </a:r>
            <a:endParaRPr lang="en-US" sz="2400">
              <a:highlight>
                <a:srgbClr val="00FFFF"/>
              </a:highlight>
              <a:cs typeface="Calibri"/>
            </a:endParaRPr>
          </a:p>
          <a:p>
            <a:endParaRPr lang="en-US" sz="2000">
              <a:latin typeface="Arial"/>
              <a:cs typeface="Arial"/>
            </a:endParaRPr>
          </a:p>
          <a:p>
            <a:endParaRPr lang="en-US" sz="2000">
              <a:latin typeface="Impact"/>
              <a:cs typeface="Arial"/>
            </a:endParaRPr>
          </a:p>
        </p:txBody>
      </p:sp>
    </p:spTree>
    <p:extLst>
      <p:ext uri="{BB962C8B-B14F-4D97-AF65-F5344CB8AC3E}">
        <p14:creationId xmlns:p14="http://schemas.microsoft.com/office/powerpoint/2010/main" val="1932795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8017254" y="525439"/>
            <a:ext cx="3336545" cy="1657614"/>
          </a:xfrm>
        </p:spPr>
        <p:txBody>
          <a:bodyPr vert="horz" lIns="91440" tIns="45720" rIns="91440" bIns="45720" rtlCol="0" anchor="ctr">
            <a:normAutofit/>
          </a:bodyPr>
          <a:lstStyle/>
          <a:p>
            <a:pPr algn="l"/>
            <a:br>
              <a:rPr lang="en-US" sz="3600" kern="1200">
                <a:ea typeface="+mj-lt"/>
                <a:cs typeface="+mj-lt"/>
              </a:rPr>
            </a:br>
            <a:endParaRPr lang="en-US" sz="2800" kern="1200">
              <a:latin typeface="Impact"/>
            </a:endParaRPr>
          </a:p>
        </p:txBody>
      </p:sp>
      <p:pic>
        <p:nvPicPr>
          <p:cNvPr id="19" name="Picture 19" descr="A picture containing sky, outdoor, grass, tree&#10;&#10;Description generated with high confidence">
            <a:extLst>
              <a:ext uri="{FF2B5EF4-FFF2-40B4-BE49-F238E27FC236}">
                <a16:creationId xmlns:a16="http://schemas.microsoft.com/office/drawing/2014/main" id="{9C03C09C-75AC-4DB6-9EE7-921CEC6BC698}"/>
              </a:ext>
            </a:extLst>
          </p:cNvPr>
          <p:cNvPicPr>
            <a:picLocks noChangeAspect="1"/>
          </p:cNvPicPr>
          <p:nvPr/>
        </p:nvPicPr>
        <p:blipFill>
          <a:blip r:embed="rId2"/>
          <a:stretch>
            <a:fillRect/>
          </a:stretch>
        </p:blipFill>
        <p:spPr>
          <a:xfrm>
            <a:off x="800488" y="375320"/>
            <a:ext cx="3122204" cy="3848658"/>
          </a:xfrm>
          <a:prstGeom prst="rect">
            <a:avLst/>
          </a:prstGeom>
        </p:spPr>
      </p:pic>
      <p:pic>
        <p:nvPicPr>
          <p:cNvPr id="17" name="Picture 17" descr="A bowl of food on a table&#10;&#10;Description generated with very high confidence">
            <a:extLst>
              <a:ext uri="{FF2B5EF4-FFF2-40B4-BE49-F238E27FC236}">
                <a16:creationId xmlns:a16="http://schemas.microsoft.com/office/drawing/2014/main" id="{C7B2E726-4ADF-4824-A421-22D38A7C3AB2}"/>
              </a:ext>
            </a:extLst>
          </p:cNvPr>
          <p:cNvPicPr>
            <a:picLocks noChangeAspect="1"/>
          </p:cNvPicPr>
          <p:nvPr/>
        </p:nvPicPr>
        <p:blipFill>
          <a:blip r:embed="rId3"/>
          <a:stretch>
            <a:fillRect/>
          </a:stretch>
        </p:blipFill>
        <p:spPr>
          <a:xfrm>
            <a:off x="4906370" y="398241"/>
            <a:ext cx="2628285" cy="1611770"/>
          </a:xfrm>
          <a:prstGeom prst="rect">
            <a:avLst/>
          </a:prstGeom>
        </p:spPr>
      </p:pic>
      <p:pic>
        <p:nvPicPr>
          <p:cNvPr id="9" name="Picture 9" descr="A picture containing sky&#10;&#10;Description generated with very high confidence">
            <a:extLst>
              <a:ext uri="{FF2B5EF4-FFF2-40B4-BE49-F238E27FC236}">
                <a16:creationId xmlns:a16="http://schemas.microsoft.com/office/drawing/2014/main" id="{C4972994-826B-4C16-9D7B-89CC209BD6B0}"/>
              </a:ext>
            </a:extLst>
          </p:cNvPr>
          <p:cNvPicPr>
            <a:picLocks noChangeAspect="1"/>
          </p:cNvPicPr>
          <p:nvPr/>
        </p:nvPicPr>
        <p:blipFill>
          <a:blip r:embed="rId4"/>
          <a:stretch>
            <a:fillRect/>
          </a:stretch>
        </p:blipFill>
        <p:spPr>
          <a:xfrm>
            <a:off x="4902652" y="2449790"/>
            <a:ext cx="2628286" cy="1749004"/>
          </a:xfrm>
          <a:prstGeom prst="rect">
            <a:avLst/>
          </a:prstGeom>
        </p:spPr>
      </p:pic>
      <p:pic>
        <p:nvPicPr>
          <p:cNvPr id="7" name="Picture 7">
            <a:extLst>
              <a:ext uri="{FF2B5EF4-FFF2-40B4-BE49-F238E27FC236}">
                <a16:creationId xmlns:a16="http://schemas.microsoft.com/office/drawing/2014/main" id="{BB210E8D-FCAB-470C-9FF2-909C1327FF8A}"/>
              </a:ext>
            </a:extLst>
          </p:cNvPr>
          <p:cNvPicPr>
            <a:picLocks noChangeAspect="1"/>
          </p:cNvPicPr>
          <p:nvPr/>
        </p:nvPicPr>
        <p:blipFill>
          <a:blip r:embed="rId5"/>
          <a:stretch>
            <a:fillRect/>
          </a:stretch>
        </p:blipFill>
        <p:spPr>
          <a:xfrm>
            <a:off x="507076" y="4911833"/>
            <a:ext cx="1448019" cy="1448019"/>
          </a:xfrm>
          <a:prstGeom prst="rect">
            <a:avLst/>
          </a:prstGeom>
        </p:spPr>
      </p:pic>
      <p:pic>
        <p:nvPicPr>
          <p:cNvPr id="15" name="Picture 15" descr="A white boat floating on a large body of water&#10;&#10;Description generated with very high confidence">
            <a:extLst>
              <a:ext uri="{FF2B5EF4-FFF2-40B4-BE49-F238E27FC236}">
                <a16:creationId xmlns:a16="http://schemas.microsoft.com/office/drawing/2014/main" id="{3D7DBD1B-DA2C-4476-B77E-8CC48611A580}"/>
              </a:ext>
            </a:extLst>
          </p:cNvPr>
          <p:cNvPicPr>
            <a:picLocks noChangeAspect="1"/>
          </p:cNvPicPr>
          <p:nvPr/>
        </p:nvPicPr>
        <p:blipFill>
          <a:blip r:embed="rId6"/>
          <a:stretch>
            <a:fillRect/>
          </a:stretch>
        </p:blipFill>
        <p:spPr>
          <a:xfrm>
            <a:off x="2650954" y="5010546"/>
            <a:ext cx="1669613" cy="1250598"/>
          </a:xfrm>
          <a:prstGeom prst="rect">
            <a:avLst/>
          </a:prstGeom>
        </p:spPr>
      </p:pic>
      <p:pic>
        <p:nvPicPr>
          <p:cNvPr id="5" name="Picture 5" descr="A airplane that is sitting on a runway at an airport&#10;&#10;Description generated with very high confidence">
            <a:extLst>
              <a:ext uri="{FF2B5EF4-FFF2-40B4-BE49-F238E27FC236}">
                <a16:creationId xmlns:a16="http://schemas.microsoft.com/office/drawing/2014/main" id="{35927BAC-B44F-4783-9309-08ABD704C56D}"/>
              </a:ext>
            </a:extLst>
          </p:cNvPr>
          <p:cNvPicPr>
            <a:picLocks noChangeAspect="1"/>
          </p:cNvPicPr>
          <p:nvPr/>
        </p:nvPicPr>
        <p:blipFill>
          <a:blip r:embed="rId7"/>
          <a:stretch>
            <a:fillRect/>
          </a:stretch>
        </p:blipFill>
        <p:spPr>
          <a:xfrm>
            <a:off x="4915298" y="4912224"/>
            <a:ext cx="2617866" cy="1447628"/>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8017254" y="2284788"/>
            <a:ext cx="3861708" cy="3892175"/>
          </a:xfrm>
        </p:spPr>
        <p:txBody>
          <a:bodyPr vert="horz" lIns="91440" tIns="45720" rIns="91440" bIns="45720" rtlCol="0">
            <a:normAutofit/>
          </a:bodyPr>
          <a:lstStyle/>
          <a:p>
            <a:pPr algn="l"/>
            <a:endParaRPr lang="en-US" sz="2800">
              <a:latin typeface="Impact"/>
              <a:cs typeface="Calibri"/>
            </a:endParaRPr>
          </a:p>
          <a:p>
            <a:pPr algn="l"/>
            <a:r>
              <a:rPr lang="en-US" sz="2800">
                <a:highlight>
                  <a:srgbClr val="FFFF00"/>
                </a:highlight>
                <a:latin typeface="Impact"/>
                <a:cs typeface="Calibri"/>
              </a:rPr>
              <a:t>OUR PARTNERS</a:t>
            </a:r>
            <a:r>
              <a:rPr lang="en-US" sz="2400">
                <a:latin typeface="Impact"/>
              </a:rPr>
              <a:t> </a:t>
            </a:r>
            <a:endParaRPr lang="en-US">
              <a:cs typeface="Calibri"/>
            </a:endParaRPr>
          </a:p>
          <a:p>
            <a:pPr algn="l"/>
            <a:endParaRPr lang="en-US" sz="2400">
              <a:latin typeface="Impact"/>
              <a:cs typeface="Calibri"/>
            </a:endParaRPr>
          </a:p>
          <a:p>
            <a:pPr marL="342900" indent="-342900" algn="l">
              <a:buFont typeface="Wingdings" panose="020B0604020202020204" pitchFamily="34" charset="0"/>
              <a:buChar char="q"/>
            </a:pPr>
            <a:r>
              <a:rPr lang="en-US" sz="2400">
                <a:latin typeface="Impact"/>
                <a:cs typeface="Calibri"/>
              </a:rPr>
              <a:t>BANGLADESH   PARJATON</a:t>
            </a:r>
            <a:endParaRPr lang="en-US" sz="2400">
              <a:latin typeface="Impact"/>
            </a:endParaRPr>
          </a:p>
          <a:p>
            <a:pPr marL="114300" indent="-342900" algn="l">
              <a:buFont typeface="Wingdings" panose="020B0604020202020204" pitchFamily="34" charset="0"/>
              <a:buChar char="q"/>
            </a:pPr>
            <a:r>
              <a:rPr lang="en-US" sz="2400">
                <a:latin typeface="Impact"/>
                <a:cs typeface="Calibri"/>
              </a:rPr>
              <a:t>BIMAN </a:t>
            </a:r>
          </a:p>
          <a:p>
            <a:pPr marL="114300" indent="-342900" algn="l">
              <a:buFont typeface="Wingdings" panose="020B0604020202020204" pitchFamily="34" charset="0"/>
              <a:buChar char="q"/>
            </a:pPr>
            <a:r>
              <a:rPr lang="en-US" sz="2400">
                <a:latin typeface="Impact"/>
                <a:cs typeface="Calibri"/>
              </a:rPr>
              <a:t>NIJHOOM TOURS BD</a:t>
            </a:r>
          </a:p>
          <a:p>
            <a:pPr algn="l"/>
            <a:endParaRPr lang="en-US" sz="2000">
              <a:cs typeface="Calibri"/>
            </a:endParaRPr>
          </a:p>
        </p:txBody>
      </p:sp>
      <p:cxnSp>
        <p:nvCxnSpPr>
          <p:cNvPr id="21" name="Straight Connector 23">
            <a:extLst>
              <a:ext uri="{FF2B5EF4-FFF2-40B4-BE49-F238E27FC236}">
                <a16:creationId xmlns:a16="http://schemas.microsoft.com/office/drawing/2014/main" id="{822A5670-0F7B-4199-AEAB-33FBA9CEA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1"/>
            <a:ext cx="0" cy="6858001"/>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BB1744D-A7DF-4B65-B6E3-DCF12BB2D8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882DD753-EA38-4E86-91FB-05041A44A2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67905"/>
            <a:ext cx="753066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6DA63E78-7704-45EF-B5D3-EADDF5D826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218591" y="5706812"/>
            <a:ext cx="228600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4">
            <a:extLst>
              <a:ext uri="{FF2B5EF4-FFF2-40B4-BE49-F238E27FC236}">
                <a16:creationId xmlns:a16="http://schemas.microsoft.com/office/drawing/2014/main" id="{03A84364-2881-4B33-8BDA-B218A2BE75EC}"/>
              </a:ext>
            </a:extLst>
          </p:cNvPr>
          <p:cNvPicPr>
            <a:picLocks noChangeAspect="1"/>
          </p:cNvPicPr>
          <p:nvPr/>
        </p:nvPicPr>
        <p:blipFill>
          <a:blip r:embed="rId8"/>
          <a:stretch>
            <a:fillRect/>
          </a:stretch>
        </p:blipFill>
        <p:spPr>
          <a:xfrm>
            <a:off x="9369382" y="690434"/>
            <a:ext cx="1876425" cy="1790700"/>
          </a:xfrm>
          <a:prstGeom prst="rect">
            <a:avLst/>
          </a:prstGeom>
        </p:spPr>
      </p:pic>
    </p:spTree>
    <p:extLst>
      <p:ext uri="{BB962C8B-B14F-4D97-AF65-F5344CB8AC3E}">
        <p14:creationId xmlns:p14="http://schemas.microsoft.com/office/powerpoint/2010/main" val="12618835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0">
        <p159:morph option="byObject"/>
      </p:transition>
    </mc:Choice>
    <mc:Fallback xmlns="">
      <p:transition>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06485-8F4A-4899-8AC8-1A069843E018}"/>
              </a:ext>
            </a:extLst>
          </p:cNvPr>
          <p:cNvSpPr>
            <a:spLocks noGrp="1"/>
          </p:cNvSpPr>
          <p:nvPr>
            <p:ph type="title"/>
          </p:nvPr>
        </p:nvSpPr>
        <p:spPr>
          <a:xfrm>
            <a:off x="3618470" y="2479956"/>
            <a:ext cx="5737655" cy="2227840"/>
          </a:xfrm>
        </p:spPr>
        <p:txBody>
          <a:bodyPr>
            <a:normAutofit fontScale="90000"/>
          </a:bodyPr>
          <a:lstStyle/>
          <a:p>
            <a:r>
              <a:rPr lang="en-US">
                <a:cs typeface="Calibri Light"/>
              </a:rPr>
              <a:t>                     </a:t>
            </a:r>
            <a:br>
              <a:rPr lang="en-US">
                <a:latin typeface="Calibri Light"/>
                <a:cs typeface="Calibri Light"/>
              </a:rPr>
            </a:br>
            <a:r>
              <a:rPr lang="en-US" sz="4000">
                <a:latin typeface="Impact"/>
                <a:cs typeface="Calibri Light"/>
              </a:rPr>
              <a:t>TARIQUL ISLAM</a:t>
            </a:r>
            <a:br>
              <a:rPr lang="en-US" sz="4000">
                <a:latin typeface="Impact"/>
                <a:cs typeface="Calibri Light"/>
              </a:rPr>
            </a:br>
            <a:r>
              <a:rPr lang="en-US" sz="4000">
                <a:latin typeface="Impact"/>
                <a:cs typeface="Calibri Light"/>
              </a:rPr>
              <a:t>MARKETING DIRECTOR</a:t>
            </a:r>
            <a:br>
              <a:rPr lang="en-US" sz="4000">
                <a:latin typeface="Impact"/>
                <a:cs typeface="Calibri Light"/>
              </a:rPr>
            </a:br>
            <a:br>
              <a:rPr lang="en-US" sz="4000">
                <a:latin typeface="Impact"/>
                <a:cs typeface="Calibri Light"/>
              </a:rPr>
            </a:br>
            <a:r>
              <a:rPr lang="en-US">
                <a:latin typeface="Impact"/>
                <a:cs typeface="Calibri Light"/>
              </a:rPr>
              <a:t>                                 </a:t>
            </a:r>
            <a:endParaRPr lang="en-US">
              <a:latin typeface="Impact"/>
            </a:endParaRPr>
          </a:p>
        </p:txBody>
      </p:sp>
      <p:pic>
        <p:nvPicPr>
          <p:cNvPr id="4" name="Picture 4">
            <a:extLst>
              <a:ext uri="{FF2B5EF4-FFF2-40B4-BE49-F238E27FC236}">
                <a16:creationId xmlns:a16="http://schemas.microsoft.com/office/drawing/2014/main" id="{14D9E935-39D1-486B-AD7A-9C687ED57662}"/>
              </a:ext>
            </a:extLst>
          </p:cNvPr>
          <p:cNvPicPr>
            <a:picLocks noChangeAspect="1"/>
          </p:cNvPicPr>
          <p:nvPr/>
        </p:nvPicPr>
        <p:blipFill>
          <a:blip r:embed="rId2"/>
          <a:stretch>
            <a:fillRect/>
          </a:stretch>
        </p:blipFill>
        <p:spPr>
          <a:xfrm>
            <a:off x="8875112" y="1957002"/>
            <a:ext cx="1876425" cy="1790700"/>
          </a:xfrm>
          <a:prstGeom prst="rect">
            <a:avLst/>
          </a:prstGeom>
        </p:spPr>
      </p:pic>
    </p:spTree>
    <p:extLst>
      <p:ext uri="{BB962C8B-B14F-4D97-AF65-F5344CB8AC3E}">
        <p14:creationId xmlns:p14="http://schemas.microsoft.com/office/powerpoint/2010/main" val="646702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B7ECA-CF8F-4050-A41F-E39C3953C98E}"/>
              </a:ext>
            </a:extLst>
          </p:cNvPr>
          <p:cNvSpPr>
            <a:spLocks noGrp="1"/>
          </p:cNvSpPr>
          <p:nvPr>
            <p:ph type="title"/>
          </p:nvPr>
        </p:nvSpPr>
        <p:spPr>
          <a:xfrm>
            <a:off x="838200" y="2486368"/>
            <a:ext cx="8517925" cy="2112786"/>
          </a:xfrm>
        </p:spPr>
        <p:txBody>
          <a:bodyPr/>
          <a:lstStyle/>
          <a:p>
            <a:r>
              <a:rPr lang="en-US">
                <a:cs typeface="Calibri Light"/>
              </a:rPr>
              <a:t>             </a:t>
            </a:r>
            <a:r>
              <a:rPr lang="en-US" sz="4000">
                <a:latin typeface="Impact"/>
                <a:cs typeface="Calibri Light"/>
              </a:rPr>
              <a:t>   MARKETING ACTIVITIES</a:t>
            </a:r>
            <a:endParaRPr lang="en-US" sz="4000">
              <a:latin typeface="Impact"/>
            </a:endParaRPr>
          </a:p>
        </p:txBody>
      </p:sp>
      <p:pic>
        <p:nvPicPr>
          <p:cNvPr id="4" name="Picture 4">
            <a:extLst>
              <a:ext uri="{FF2B5EF4-FFF2-40B4-BE49-F238E27FC236}">
                <a16:creationId xmlns:a16="http://schemas.microsoft.com/office/drawing/2014/main" id="{CAC73765-74D1-4EFB-A8A7-EA78D4F06258}"/>
              </a:ext>
            </a:extLst>
          </p:cNvPr>
          <p:cNvPicPr>
            <a:picLocks noChangeAspect="1"/>
          </p:cNvPicPr>
          <p:nvPr/>
        </p:nvPicPr>
        <p:blipFill>
          <a:blip r:embed="rId2"/>
          <a:stretch>
            <a:fillRect/>
          </a:stretch>
        </p:blipFill>
        <p:spPr>
          <a:xfrm>
            <a:off x="8669166" y="1936407"/>
            <a:ext cx="1876425" cy="1790700"/>
          </a:xfrm>
          <a:prstGeom prst="rect">
            <a:avLst/>
          </a:prstGeom>
        </p:spPr>
      </p:pic>
    </p:spTree>
    <p:extLst>
      <p:ext uri="{BB962C8B-B14F-4D97-AF65-F5344CB8AC3E}">
        <p14:creationId xmlns:p14="http://schemas.microsoft.com/office/powerpoint/2010/main" val="18034566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0">
        <p159:morph option="byObject"/>
      </p:transition>
    </mc:Choice>
    <mc:Fallback xmlns="">
      <p:transition>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892765" y="2063855"/>
            <a:ext cx="10311158" cy="3703421"/>
          </a:xfrm>
        </p:spPr>
        <p:txBody>
          <a:bodyPr>
            <a:normAutofit fontScale="90000"/>
          </a:bodyPr>
          <a:lstStyle/>
          <a:p>
            <a:pPr>
              <a:spcBef>
                <a:spcPts val="1000"/>
              </a:spcBef>
            </a:pPr>
            <a:br>
              <a:rPr lang="en-US" sz="4000">
                <a:solidFill>
                  <a:schemeClr val="accent1"/>
                </a:solidFill>
                <a:latin typeface="Impact"/>
              </a:rPr>
            </a:br>
            <a:r>
              <a:rPr lang="en-US" sz="4400">
                <a:solidFill>
                  <a:schemeClr val="accent1"/>
                </a:solidFill>
                <a:latin typeface="Impact"/>
              </a:rPr>
              <a:t>PRODUCTS AND PRICE </a:t>
            </a:r>
            <a:r>
              <a:rPr lang="en-US" sz="4000">
                <a:solidFill>
                  <a:schemeClr val="accent1"/>
                </a:solidFill>
                <a:latin typeface="Impact"/>
              </a:rPr>
              <a:t>    </a:t>
            </a:r>
            <a:br>
              <a:rPr lang="en-US" sz="4000">
                <a:solidFill>
                  <a:schemeClr val="accent1"/>
                </a:solidFill>
                <a:latin typeface="Impact"/>
              </a:rPr>
            </a:br>
            <a:br>
              <a:rPr lang="en-US" sz="4000">
                <a:solidFill>
                  <a:schemeClr val="accent1"/>
                </a:solidFill>
                <a:latin typeface="Impact"/>
              </a:rPr>
            </a:br>
            <a:r>
              <a:rPr lang="en-US" sz="3100">
                <a:highlight>
                  <a:srgbClr val="00FFFF"/>
                </a:highlight>
                <a:latin typeface="Impact"/>
              </a:rPr>
              <a:t>TOUR IN COX'S BAZAR</a:t>
            </a:r>
            <a:br>
              <a:rPr lang="en-US" sz="3100">
                <a:highlight>
                  <a:srgbClr val="00FFFF"/>
                </a:highlight>
                <a:latin typeface="Impact"/>
                <a:cs typeface="Calibri Light"/>
              </a:rPr>
            </a:br>
            <a:r>
              <a:rPr lang="en-US" sz="3100">
                <a:highlight>
                  <a:srgbClr val="00FFFF"/>
                </a:highlight>
                <a:latin typeface="Impact"/>
                <a:cs typeface="Calibri Light"/>
              </a:rPr>
              <a:t>7nights £1450</a:t>
            </a:r>
            <a:br>
              <a:rPr lang="en-US" sz="3100">
                <a:highlight>
                  <a:srgbClr val="00FFFF"/>
                </a:highlight>
                <a:latin typeface="Impact"/>
                <a:cs typeface="Calibri Light"/>
              </a:rPr>
            </a:br>
            <a:br>
              <a:rPr lang="en-US" sz="3100">
                <a:highlight>
                  <a:srgbClr val="00FFFF"/>
                </a:highlight>
                <a:latin typeface="Impact"/>
                <a:cs typeface="Calibri Light"/>
              </a:rPr>
            </a:br>
            <a:r>
              <a:rPr lang="en-US" sz="3100">
                <a:highlight>
                  <a:srgbClr val="00FF00"/>
                </a:highlight>
                <a:latin typeface="Impact"/>
              </a:rPr>
              <a:t>EXPLORE SUNDARBAN</a:t>
            </a:r>
            <a:br>
              <a:rPr lang="en-US" sz="3100">
                <a:highlight>
                  <a:srgbClr val="00FF00"/>
                </a:highlight>
                <a:latin typeface="Impact"/>
                <a:cs typeface="Calibri Light"/>
              </a:rPr>
            </a:br>
            <a:r>
              <a:rPr lang="en-US" sz="3400">
                <a:highlight>
                  <a:srgbClr val="00FF00"/>
                </a:highlight>
                <a:latin typeface="Impact"/>
                <a:cs typeface="Calibri Light"/>
              </a:rPr>
              <a:t>7nights £1650</a:t>
            </a:r>
            <a:br>
              <a:rPr lang="en-US" sz="3400">
                <a:highlight>
                  <a:srgbClr val="00FF00"/>
                </a:highlight>
                <a:latin typeface="Impact"/>
                <a:cs typeface="Calibri Light"/>
              </a:rPr>
            </a:br>
            <a:br>
              <a:rPr lang="en-US" sz="3400">
                <a:highlight>
                  <a:srgbClr val="00FF00"/>
                </a:highlight>
                <a:latin typeface="Impact"/>
                <a:cs typeface="Calibri Light"/>
              </a:rPr>
            </a:br>
            <a:r>
              <a:rPr lang="en-US" sz="2200">
                <a:highlight>
                  <a:srgbClr val="FFFF00"/>
                </a:highlight>
                <a:latin typeface="Impact"/>
                <a:cs typeface="Calibri Light"/>
              </a:rPr>
              <a:t>( all inclusive  such as flights, transportation, 4* hotel and standard accommodation and meal )</a:t>
            </a:r>
            <a:br>
              <a:rPr lang="en-US" sz="2200">
                <a:highlight>
                  <a:srgbClr val="FFFF00"/>
                </a:highlight>
                <a:latin typeface="Impact"/>
                <a:cs typeface="Calibri Light"/>
              </a:rPr>
            </a:br>
            <a:br>
              <a:rPr lang="en-US" sz="2200">
                <a:highlight>
                  <a:srgbClr val="FFFF00"/>
                </a:highlight>
                <a:latin typeface="Impact"/>
                <a:cs typeface="Calibri Light"/>
              </a:rPr>
            </a:br>
            <a:br>
              <a:rPr lang="en-US" sz="2200">
                <a:highlight>
                  <a:srgbClr val="FFFF00"/>
                </a:highlight>
                <a:latin typeface="Impact"/>
                <a:cs typeface="Calibri Light"/>
              </a:rPr>
            </a:br>
            <a:br>
              <a:rPr lang="en-US" sz="2200">
                <a:highlight>
                  <a:srgbClr val="FFFF00"/>
                </a:highlight>
                <a:latin typeface="Impact"/>
                <a:cs typeface="Calibri Light"/>
              </a:rPr>
            </a:br>
            <a:br>
              <a:rPr lang="en-US" sz="2200">
                <a:highlight>
                  <a:srgbClr val="FFFF00"/>
                </a:highlight>
                <a:latin typeface="Impact"/>
                <a:cs typeface="Calibri Light"/>
              </a:rPr>
            </a:br>
            <a:endParaRPr lang="en-US" sz="1400">
              <a:latin typeface="Impact"/>
              <a:cs typeface="Calibri Ligh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8689761" y="1658380"/>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672832" y="2856595"/>
            <a:ext cx="4831645" cy="3132028"/>
          </a:xfrm>
        </p:spPr>
        <p:txBody>
          <a:bodyPr>
            <a:normAutofit/>
          </a:bodyPr>
          <a:lstStyle/>
          <a:p>
            <a:endParaRPr lang="en-US">
              <a:latin typeface="Calibri"/>
              <a:cs typeface="Calibri"/>
            </a:endParaRPr>
          </a:p>
          <a:p>
            <a:endParaRPr lang="en-US">
              <a:solidFill>
                <a:srgbClr val="000000"/>
              </a:solidFill>
              <a:latin typeface="Impact"/>
              <a:cs typeface="Calibri"/>
            </a:endParaRPr>
          </a:p>
          <a:p>
            <a:endParaRPr lang="en-US">
              <a:latin typeface="Calibri"/>
              <a:cs typeface="Calibri"/>
            </a:endParaRPr>
          </a:p>
        </p:txBody>
      </p:sp>
    </p:spTree>
    <p:extLst>
      <p:ext uri="{BB962C8B-B14F-4D97-AF65-F5344CB8AC3E}">
        <p14:creationId xmlns:p14="http://schemas.microsoft.com/office/powerpoint/2010/main" val="14840929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937572" y="685800"/>
            <a:ext cx="8395701" cy="1464712"/>
          </a:xfrm>
        </p:spPr>
        <p:txBody>
          <a:bodyPr>
            <a:normAutofit fontScale="90000"/>
          </a:bodyPr>
          <a:lstStyle/>
          <a:p>
            <a:pPr>
              <a:spcBef>
                <a:spcPts val="1000"/>
              </a:spcBef>
            </a:pPr>
            <a:endParaRPr lang="en-US" sz="4000">
              <a:latin typeface="Impact"/>
            </a:endParaRPr>
          </a:p>
          <a:p>
            <a:pPr algn="l">
              <a:spcBef>
                <a:spcPts val="1000"/>
              </a:spcBef>
            </a:pPr>
            <a:r>
              <a:rPr lang="en-US" sz="4000">
                <a:solidFill>
                  <a:schemeClr val="accent1"/>
                </a:solidFill>
                <a:latin typeface="Impact"/>
              </a:rPr>
              <a:t>                                    </a:t>
            </a:r>
            <a:br>
              <a:rPr lang="en-US" sz="4000">
                <a:solidFill>
                  <a:schemeClr val="accent1"/>
                </a:solidFill>
                <a:latin typeface="Impact"/>
              </a:rPr>
            </a:br>
            <a:br>
              <a:rPr lang="en-US" sz="4000">
                <a:solidFill>
                  <a:schemeClr val="accent1"/>
                </a:solidFill>
                <a:latin typeface="Impact"/>
              </a:rPr>
            </a:br>
            <a:r>
              <a:rPr lang="en-US" sz="4000">
                <a:solidFill>
                  <a:schemeClr val="accent1"/>
                </a:solidFill>
                <a:latin typeface="Impact"/>
              </a:rPr>
              <a:t>                                       TARGET MARKET</a:t>
            </a:r>
            <a:br>
              <a:rPr lang="en-US" sz="4000">
                <a:solidFill>
                  <a:schemeClr val="accent1"/>
                </a:solidFill>
                <a:latin typeface="Impact"/>
              </a:rPr>
            </a:br>
            <a:r>
              <a:rPr lang="en-US" sz="4000">
                <a:solidFill>
                  <a:srgbClr val="000000"/>
                </a:solidFill>
                <a:latin typeface="Impact"/>
              </a:rPr>
              <a:t>                   Locally and Online across the UK</a:t>
            </a:r>
            <a:br>
              <a:rPr lang="en-US" sz="4000">
                <a:solidFill>
                  <a:srgbClr val="000000"/>
                </a:solidFill>
                <a:latin typeface="Impact"/>
              </a:rPr>
            </a:br>
            <a:r>
              <a:rPr lang="en-US" sz="4000">
                <a:solidFill>
                  <a:srgbClr val="000000"/>
                </a:solidFill>
                <a:latin typeface="Impact"/>
              </a:rPr>
              <a:t>                                                 Such as</a:t>
            </a:r>
            <a:br>
              <a:rPr lang="en-US" sz="4000">
                <a:solidFill>
                  <a:srgbClr val="000000"/>
                </a:solidFill>
                <a:latin typeface="Impact"/>
              </a:rPr>
            </a:br>
            <a:br>
              <a:rPr lang="en-US" sz="4000">
                <a:solidFill>
                  <a:srgbClr val="000000"/>
                </a:solidFill>
                <a:latin typeface="Impact"/>
              </a:rPr>
            </a:br>
            <a:endParaRPr lang="en-US" sz="3200" err="1">
              <a:solidFill>
                <a:schemeClr val="accent1"/>
              </a:solidFill>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1130048" y="3297015"/>
            <a:ext cx="8345385" cy="2577825"/>
          </a:xfrm>
        </p:spPr>
        <p:txBody>
          <a:bodyPr>
            <a:normAutofit fontScale="85000" lnSpcReduction="20000"/>
          </a:bodyPr>
          <a:lstStyle/>
          <a:p>
            <a:br>
              <a:rPr lang="en-US" sz="3600">
                <a:solidFill>
                  <a:srgbClr val="000000"/>
                </a:solidFill>
                <a:latin typeface="Impact"/>
                <a:cs typeface="Calibri"/>
              </a:rPr>
            </a:br>
            <a:r>
              <a:rPr lang="en-US" sz="3600">
                <a:solidFill>
                  <a:srgbClr val="000000"/>
                </a:solidFill>
                <a:highlight>
                  <a:srgbClr val="FF00FF"/>
                </a:highlight>
                <a:latin typeface="Impact"/>
                <a:cs typeface="Calibri"/>
              </a:rPr>
              <a:t>  Families, Groups, Organisations and Individuals</a:t>
            </a:r>
            <a:endParaRPr lang="en-US">
              <a:highlight>
                <a:srgbClr val="FF00FF"/>
              </a:highlight>
              <a:cs typeface="Calibri"/>
            </a:endParaRPr>
          </a:p>
          <a:p>
            <a:endParaRPr lang="en-US" sz="3600">
              <a:solidFill>
                <a:schemeClr val="accent1"/>
              </a:solidFill>
              <a:latin typeface="Impact"/>
              <a:cs typeface="Calibri"/>
            </a:endParaRPr>
          </a:p>
          <a:p>
            <a:endParaRPr lang="en-US" sz="3600">
              <a:latin typeface="Impact"/>
              <a:cs typeface="Calibri"/>
            </a:endParaRPr>
          </a:p>
          <a:p>
            <a:r>
              <a:rPr lang="en-US" sz="3600" u="sng">
                <a:latin typeface="Impact"/>
                <a:cs typeface="Calibri"/>
                <a:hlinkClick r:id="rId3"/>
              </a:rPr>
              <a:t>An Online Market research has done via Google forms about our destination of Bangladesh !!</a:t>
            </a:r>
            <a:endParaRPr lang="en-US" sz="3600">
              <a:cs typeface="Calibri"/>
            </a:endParaRPr>
          </a:p>
          <a:p>
            <a:endParaRPr lang="en-US" sz="3200">
              <a:latin typeface="Impact"/>
              <a:cs typeface="Calibri"/>
            </a:endParaRPr>
          </a:p>
          <a:p>
            <a:endParaRPr lang="en-US">
              <a:cs typeface="Calibri"/>
            </a:endParaRPr>
          </a:p>
        </p:txBody>
      </p:sp>
    </p:spTree>
    <p:extLst>
      <p:ext uri="{BB962C8B-B14F-4D97-AF65-F5344CB8AC3E}">
        <p14:creationId xmlns:p14="http://schemas.microsoft.com/office/powerpoint/2010/main" val="24399427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1188357" y="724382"/>
            <a:ext cx="7220869" cy="2844028"/>
          </a:xfrm>
        </p:spPr>
        <p:txBody>
          <a:bodyPr>
            <a:normAutofit fontScale="90000"/>
          </a:bodyPr>
          <a:lstStyle/>
          <a:p>
            <a:pPr algn="l">
              <a:spcBef>
                <a:spcPts val="1000"/>
              </a:spcBef>
            </a:pPr>
            <a:r>
              <a:rPr lang="en-US" sz="4000">
                <a:solidFill>
                  <a:schemeClr val="accent1"/>
                </a:solidFill>
                <a:latin typeface="Impact"/>
              </a:rPr>
              <a:t>                      </a:t>
            </a:r>
            <a:br>
              <a:rPr lang="en-US" sz="4000">
                <a:solidFill>
                  <a:schemeClr val="accent1"/>
                </a:solidFill>
                <a:latin typeface="Impact"/>
              </a:rPr>
            </a:br>
            <a:r>
              <a:rPr lang="en-US" sz="4000">
                <a:solidFill>
                  <a:schemeClr val="accent1"/>
                </a:solidFill>
                <a:latin typeface="Impact"/>
              </a:rPr>
              <a:t>                            </a:t>
            </a:r>
            <a:br>
              <a:rPr lang="en-US" sz="4000">
                <a:solidFill>
                  <a:schemeClr val="accent1"/>
                </a:solidFill>
                <a:latin typeface="Impact"/>
              </a:rPr>
            </a:br>
            <a:r>
              <a:rPr lang="en-US" sz="4000">
                <a:solidFill>
                  <a:schemeClr val="accent1"/>
                </a:solidFill>
                <a:latin typeface="Impact"/>
              </a:rPr>
              <a:t>                                 MARKET POSITION</a:t>
            </a:r>
            <a:br>
              <a:rPr lang="en-US" sz="4000">
                <a:solidFill>
                  <a:schemeClr val="accent1"/>
                </a:solidFill>
                <a:latin typeface="Impact"/>
              </a:rPr>
            </a:br>
            <a:endParaRPr lang="en-US" sz="4000">
              <a:solidFill>
                <a:schemeClr val="accent1"/>
              </a:solidFill>
              <a:latin typeface="Impact"/>
            </a:endParaRPr>
          </a:p>
          <a:p>
            <a:pPr algn="l">
              <a:spcBef>
                <a:spcPts val="1000"/>
              </a:spcBef>
            </a:pPr>
            <a:r>
              <a:rPr lang="en-US" sz="2800">
                <a:solidFill>
                  <a:srgbClr val="000000"/>
                </a:solidFill>
                <a:latin typeface="Impact"/>
              </a:rPr>
              <a:t>Establishing the brand image and identity of our product according to the needs of customers</a:t>
            </a:r>
            <a:br>
              <a:rPr lang="en-US" sz="2800">
                <a:solidFill>
                  <a:srgbClr val="000000"/>
                </a:solidFill>
                <a:latin typeface="Impact"/>
              </a:rPr>
            </a:br>
            <a:endParaRPr lang="en-US" sz="3200">
              <a:solidFill>
                <a:schemeClr val="accent1"/>
              </a:solidFill>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1292182" y="4032348"/>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7796100" y="3312310"/>
            <a:ext cx="3965471" cy="2770736"/>
          </a:xfrm>
        </p:spPr>
        <p:txBody>
          <a:bodyPr>
            <a:normAutofit/>
          </a:bodyPr>
          <a:lstStyle/>
          <a:p>
            <a:r>
              <a:rPr lang="en-US" sz="3600">
                <a:solidFill>
                  <a:schemeClr val="accent1"/>
                </a:solidFill>
                <a:latin typeface="Impact"/>
                <a:cs typeface="Calibri"/>
              </a:rPr>
              <a:t>                                                                                            research</a:t>
            </a:r>
          </a:p>
          <a:p>
            <a:pPr algn="l"/>
            <a:endParaRPr lang="en-US" sz="2800">
              <a:solidFill>
                <a:srgbClr val="000000"/>
              </a:solidFill>
              <a:latin typeface="Impact"/>
              <a:cs typeface="Calibri"/>
            </a:endParaRPr>
          </a:p>
          <a:p>
            <a:pPr algn="l"/>
            <a:r>
              <a:rPr lang="en-US" sz="4000">
                <a:latin typeface="Impact"/>
                <a:cs typeface="Calibri"/>
                <a:hlinkClick r:id="rId3"/>
              </a:rPr>
              <a:t>     rersearch</a:t>
            </a:r>
          </a:p>
          <a:p>
            <a:endParaRPr lang="en-US" sz="3200">
              <a:latin typeface="Impact"/>
              <a:cs typeface="Calibri"/>
            </a:endParaRPr>
          </a:p>
          <a:p>
            <a:endParaRPr lang="en-US">
              <a:cs typeface="Calibri"/>
            </a:endParaRPr>
          </a:p>
        </p:txBody>
      </p:sp>
      <p:pic>
        <p:nvPicPr>
          <p:cNvPr id="5" name="Picture 5" descr="A screenshot of a cell phone&#10;&#10;Description generated with very high confidence">
            <a:extLst>
              <a:ext uri="{FF2B5EF4-FFF2-40B4-BE49-F238E27FC236}">
                <a16:creationId xmlns:a16="http://schemas.microsoft.com/office/drawing/2014/main" id="{143C8FB2-1727-41F0-BBFD-44720D41A2AF}"/>
              </a:ext>
            </a:extLst>
          </p:cNvPr>
          <p:cNvPicPr>
            <a:picLocks noChangeAspect="1"/>
          </p:cNvPicPr>
          <p:nvPr/>
        </p:nvPicPr>
        <p:blipFill>
          <a:blip r:embed="rId4"/>
          <a:stretch>
            <a:fillRect/>
          </a:stretch>
        </p:blipFill>
        <p:spPr>
          <a:xfrm>
            <a:off x="7765649" y="723521"/>
            <a:ext cx="3450770" cy="5236786"/>
          </a:xfrm>
          <a:prstGeom prst="rect">
            <a:avLst/>
          </a:prstGeom>
        </p:spPr>
      </p:pic>
    </p:spTree>
    <p:extLst>
      <p:ext uri="{BB962C8B-B14F-4D97-AF65-F5344CB8AC3E}">
        <p14:creationId xmlns:p14="http://schemas.microsoft.com/office/powerpoint/2010/main" val="189989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170" y="729715"/>
            <a:ext cx="9717722" cy="1160267"/>
          </a:xfrm>
        </p:spPr>
        <p:txBody>
          <a:bodyPr>
            <a:normAutofit fontScale="90000"/>
          </a:bodyPr>
          <a:lstStyle/>
          <a:p>
            <a:pPr>
              <a:spcBef>
                <a:spcPts val="1000"/>
              </a:spcBef>
            </a:pPr>
            <a:br>
              <a:rPr lang="en-US" sz="4000">
                <a:latin typeface="Impact"/>
              </a:rPr>
            </a:br>
            <a:br>
              <a:rPr lang="en-US" sz="4000">
                <a:latin typeface="Impact"/>
              </a:rPr>
            </a:br>
            <a:br>
              <a:rPr lang="en-US" sz="4000">
                <a:latin typeface="Impact"/>
              </a:rPr>
            </a:br>
            <a:br>
              <a:rPr lang="en-US" sz="4000">
                <a:latin typeface="Impact"/>
              </a:rPr>
            </a:br>
            <a:br>
              <a:rPr lang="en-US" sz="4000">
                <a:latin typeface="Impact"/>
              </a:rPr>
            </a:br>
            <a:r>
              <a:rPr lang="en-US" sz="4400">
                <a:solidFill>
                  <a:schemeClr val="accent1"/>
                </a:solidFill>
                <a:latin typeface="Impact"/>
              </a:rPr>
              <a:t>MARKET SEGMENTS OF HAPPY JOURNEY</a:t>
            </a:r>
            <a:br>
              <a:rPr lang="en-US" sz="4400">
                <a:solidFill>
                  <a:schemeClr val="accent1"/>
                </a:solidFill>
                <a:latin typeface="Impact"/>
              </a:rPr>
            </a:br>
            <a:br>
              <a:rPr lang="en-US" sz="4400">
                <a:solidFill>
                  <a:schemeClr val="accent1"/>
                </a:solidFill>
                <a:latin typeface="Impact"/>
              </a:rPr>
            </a:br>
            <a:br>
              <a:rPr lang="en-US" sz="4400">
                <a:solidFill>
                  <a:schemeClr val="accent1"/>
                </a:solidFill>
                <a:latin typeface="Impact"/>
              </a:rPr>
            </a:br>
            <a:br>
              <a:rPr lang="en-US" sz="4400">
                <a:solidFill>
                  <a:schemeClr val="accent1"/>
                </a:solidFill>
                <a:latin typeface="Impact"/>
              </a:rPr>
            </a:br>
            <a:br>
              <a:rPr lang="en-US" sz="4400">
                <a:solidFill>
                  <a:schemeClr val="accent1"/>
                </a:solidFill>
                <a:latin typeface="Impact"/>
              </a:rPr>
            </a:br>
            <a:br>
              <a:rPr lang="en-US" sz="4400">
                <a:solidFill>
                  <a:schemeClr val="accent1"/>
                </a:solidFill>
                <a:latin typeface="Impact"/>
              </a:rPr>
            </a:br>
            <a:endParaRPr lang="en-US" sz="4000">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649104" y="671143"/>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2357226"/>
            <a:ext cx="9236218" cy="3090231"/>
          </a:xfrm>
        </p:spPr>
        <p:txBody>
          <a:bodyPr/>
          <a:lstStyle/>
          <a:p>
            <a:endParaRPr lang="en-US">
              <a:cs typeface="Calibri"/>
            </a:endParaRPr>
          </a:p>
          <a:p>
            <a:endParaRPr lang="en-US">
              <a:cs typeface="Calibri"/>
            </a:endParaRPr>
          </a:p>
          <a:p>
            <a:r>
              <a:rPr lang="en-US">
                <a:cs typeface="Calibri"/>
              </a:rPr>
              <a:t>                                                                                                                                             </a:t>
            </a:r>
            <a:r>
              <a:rPr lang="en-US" b="1">
                <a:solidFill>
                  <a:schemeClr val="accent1"/>
                </a:solidFill>
                <a:highlight>
                  <a:srgbClr val="00FFFF"/>
                </a:highlight>
                <a:cs typeface="Calibri"/>
              </a:rPr>
              <a:t>    </a:t>
            </a:r>
            <a:r>
              <a:rPr lang="en-US" b="1">
                <a:solidFill>
                  <a:schemeClr val="accent1"/>
                </a:solidFill>
                <a:highlight>
                  <a:srgbClr val="00FFFF"/>
                </a:highlight>
                <a:cs typeface="Calibri"/>
                <a:hlinkClick r:id="rId3"/>
              </a:rPr>
              <a:t>Research</a:t>
            </a:r>
            <a:r>
              <a:rPr lang="en-US" b="1">
                <a:solidFill>
                  <a:schemeClr val="accent1"/>
                </a:solidFill>
                <a:highlight>
                  <a:srgbClr val="00FFFF"/>
                </a:highlight>
                <a:cs typeface="Calibri"/>
              </a:rPr>
              <a:t> </a:t>
            </a:r>
          </a:p>
          <a:p>
            <a:endParaRPr lang="en-US">
              <a:cs typeface="Calibri"/>
            </a:endParaRPr>
          </a:p>
        </p:txBody>
      </p:sp>
      <p:pic>
        <p:nvPicPr>
          <p:cNvPr id="9" name="Picture 9" descr="A picture containing vector graphics&#10;&#10;Description generated with very high confidence">
            <a:extLst>
              <a:ext uri="{FF2B5EF4-FFF2-40B4-BE49-F238E27FC236}">
                <a16:creationId xmlns:a16="http://schemas.microsoft.com/office/drawing/2014/main" id="{82A76352-00B0-4A42-9318-74E60C1ED32D}"/>
              </a:ext>
            </a:extLst>
          </p:cNvPr>
          <p:cNvPicPr>
            <a:picLocks noChangeAspect="1"/>
          </p:cNvPicPr>
          <p:nvPr/>
        </p:nvPicPr>
        <p:blipFill>
          <a:blip r:embed="rId4"/>
          <a:stretch>
            <a:fillRect/>
          </a:stretch>
        </p:blipFill>
        <p:spPr>
          <a:xfrm>
            <a:off x="1043465" y="1337130"/>
            <a:ext cx="8571052" cy="4469915"/>
          </a:xfrm>
          <a:prstGeom prst="rect">
            <a:avLst/>
          </a:prstGeom>
        </p:spPr>
      </p:pic>
    </p:spTree>
    <p:extLst>
      <p:ext uri="{BB962C8B-B14F-4D97-AF65-F5344CB8AC3E}">
        <p14:creationId xmlns:p14="http://schemas.microsoft.com/office/powerpoint/2010/main" val="243380064"/>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41C09-3EA5-4215-BB04-3F3D26F14C70}"/>
              </a:ext>
            </a:extLst>
          </p:cNvPr>
          <p:cNvSpPr>
            <a:spLocks noGrp="1"/>
          </p:cNvSpPr>
          <p:nvPr>
            <p:ph type="title"/>
          </p:nvPr>
        </p:nvSpPr>
        <p:spPr>
          <a:xfrm>
            <a:off x="1136428" y="627564"/>
            <a:ext cx="7474172" cy="1827132"/>
          </a:xfrm>
        </p:spPr>
        <p:txBody>
          <a:bodyPr vert="horz" lIns="91440" tIns="45720" rIns="91440" bIns="45720" rtlCol="0" anchor="ctr">
            <a:normAutofit/>
          </a:bodyPr>
          <a:lstStyle/>
          <a:p>
            <a:pPr algn="l"/>
            <a:r>
              <a:rPr lang="en-US" sz="4000" kern="1200">
                <a:latin typeface="Impact"/>
              </a:rPr>
              <a:t>PRICING </a:t>
            </a:r>
            <a:r>
              <a:rPr lang="en-US" sz="4000">
                <a:latin typeface="Impact"/>
                <a:cs typeface="Calibri Light"/>
              </a:rPr>
              <a:t>STRATEGIES</a:t>
            </a:r>
            <a:br>
              <a:rPr lang="en-US" sz="4000" kern="1200">
                <a:latin typeface="Impact"/>
                <a:cs typeface="Calibri Light"/>
              </a:rPr>
            </a:br>
            <a:endParaRPr lang="en-US" sz="4400" kern="1200">
              <a:solidFill>
                <a:schemeClr val="tx1"/>
              </a:solidFill>
              <a:latin typeface="+mj-lt"/>
              <a:ea typeface="+mj-ea"/>
              <a:cs typeface="+mj-cs"/>
            </a:endParaRPr>
          </a:p>
        </p:txBody>
      </p:sp>
      <p:sp>
        <p:nvSpPr>
          <p:cNvPr id="3" name="Text Placeholder 2">
            <a:extLst>
              <a:ext uri="{FF2B5EF4-FFF2-40B4-BE49-F238E27FC236}">
                <a16:creationId xmlns:a16="http://schemas.microsoft.com/office/drawing/2014/main" id="{0C66552E-9F0D-470D-867F-A3B3B37C053A}"/>
              </a:ext>
            </a:extLst>
          </p:cNvPr>
          <p:cNvSpPr>
            <a:spLocks noGrp="1"/>
          </p:cNvSpPr>
          <p:nvPr>
            <p:ph type="body" sz="half" idx="2"/>
          </p:nvPr>
        </p:nvSpPr>
        <p:spPr>
          <a:xfrm>
            <a:off x="1136429" y="1723136"/>
            <a:ext cx="7248681" cy="4043279"/>
          </a:xfrm>
        </p:spPr>
        <p:txBody>
          <a:bodyPr vert="horz" lIns="91440" tIns="45720" rIns="91440" bIns="45720" rtlCol="0" anchor="ctr">
            <a:noAutofit/>
          </a:bodyPr>
          <a:lstStyle/>
          <a:p>
            <a:pPr indent="-228600" algn="l">
              <a:buFont typeface="Arial" panose="020B0604020202020204" pitchFamily="34" charset="0"/>
              <a:buChar char="•"/>
            </a:pPr>
            <a:endParaRPr lang="en-US" sz="1100"/>
          </a:p>
          <a:p>
            <a:pPr indent="-228600" algn="l">
              <a:buFont typeface="Arial" panose="020B0604020202020204" pitchFamily="34" charset="0"/>
              <a:buChar char="•"/>
            </a:pPr>
            <a:endParaRPr lang="en-US">
              <a:latin typeface="Impact"/>
              <a:cs typeface="Calibri"/>
            </a:endParaRPr>
          </a:p>
          <a:p>
            <a:pPr algn="l"/>
            <a:r>
              <a:rPr lang="en-US" sz="2400">
                <a:solidFill>
                  <a:srgbClr val="00B0F0"/>
                </a:solidFill>
                <a:latin typeface="Impact"/>
              </a:rPr>
              <a:t>COST LEADERSHIP</a:t>
            </a:r>
            <a:endParaRPr lang="en-US" sz="2400">
              <a:solidFill>
                <a:srgbClr val="00B0F0"/>
              </a:solidFill>
              <a:latin typeface="Impact"/>
              <a:cs typeface="Calibri"/>
            </a:endParaRPr>
          </a:p>
          <a:p>
            <a:pPr marL="400050" indent="-285750" algn="l">
              <a:buFont typeface="Wingdings" panose="020B0604020202020204" pitchFamily="34" charset="0"/>
              <a:buChar char="q"/>
            </a:pPr>
            <a:r>
              <a:rPr lang="en-US">
                <a:latin typeface="Impact"/>
              </a:rPr>
              <a:t>Highly effective in gaining market share as well as drawing the customers' attention</a:t>
            </a:r>
            <a:endParaRPr lang="en-US">
              <a:latin typeface="Impact"/>
              <a:cs typeface="Calibri"/>
            </a:endParaRPr>
          </a:p>
          <a:p>
            <a:pPr marL="400050" indent="-285750" algn="l">
              <a:buFont typeface="Wingdings" panose="020B0604020202020204" pitchFamily="34" charset="0"/>
              <a:buChar char="q"/>
            </a:pPr>
            <a:r>
              <a:rPr lang="en-US">
                <a:latin typeface="Impact"/>
              </a:rPr>
              <a:t>Achieve through economics of scale, technological change like online bookings and payment</a:t>
            </a:r>
            <a:endParaRPr lang="en-US">
              <a:latin typeface="Impact"/>
              <a:cs typeface="Calibri"/>
            </a:endParaRPr>
          </a:p>
          <a:p>
            <a:pPr algn="l"/>
            <a:r>
              <a:rPr lang="en-US" sz="2400">
                <a:solidFill>
                  <a:srgbClr val="00B0F0"/>
                </a:solidFill>
                <a:latin typeface="Impact"/>
              </a:rPr>
              <a:t>PENETRATION</a:t>
            </a:r>
            <a:endParaRPr lang="en-US" sz="2400">
              <a:solidFill>
                <a:srgbClr val="00B0F0"/>
              </a:solidFill>
              <a:latin typeface="Impact"/>
              <a:cs typeface="Calibri"/>
            </a:endParaRPr>
          </a:p>
          <a:p>
            <a:pPr marL="342900" indent="-285750" algn="l">
              <a:buFont typeface="Wingdings" panose="020B0604020202020204" pitchFamily="34" charset="0"/>
              <a:buChar char="q"/>
            </a:pPr>
            <a:r>
              <a:rPr lang="en-US">
                <a:latin typeface="Impact"/>
              </a:rPr>
              <a:t>Enter the market for the first time, Lower the price</a:t>
            </a:r>
            <a:endParaRPr lang="en-US">
              <a:latin typeface="Impact"/>
              <a:cs typeface="Calibri"/>
            </a:endParaRPr>
          </a:p>
          <a:p>
            <a:pPr marL="342900" indent="-285750" algn="l">
              <a:buFont typeface="Wingdings" panose="020B0604020202020204" pitchFamily="34" charset="0"/>
              <a:buChar char="q"/>
            </a:pPr>
            <a:r>
              <a:rPr lang="en-US">
                <a:latin typeface="Impact"/>
              </a:rPr>
              <a:t>Expansion strategy</a:t>
            </a:r>
            <a:endParaRPr lang="en-US">
              <a:latin typeface="Impact"/>
              <a:cs typeface="Calibri"/>
            </a:endParaRPr>
          </a:p>
          <a:p>
            <a:pPr marL="57150" algn="l"/>
            <a:endParaRPr lang="en-US">
              <a:solidFill>
                <a:srgbClr val="FFFF00"/>
              </a:solidFill>
              <a:highlight>
                <a:srgbClr val="FF00FF"/>
              </a:highlight>
              <a:latin typeface="Impact"/>
            </a:endParaRPr>
          </a:p>
          <a:p>
            <a:pPr algn="l"/>
            <a:r>
              <a:rPr lang="en-US" sz="2400">
                <a:solidFill>
                  <a:srgbClr val="FFFF00"/>
                </a:solidFill>
                <a:highlight>
                  <a:srgbClr val="FF00FF"/>
                </a:highlight>
                <a:latin typeface="Impact"/>
              </a:rPr>
              <a:t>PREMIUM PRICE</a:t>
            </a:r>
            <a:r>
              <a:rPr lang="en-US" sz="2400">
                <a:solidFill>
                  <a:srgbClr val="FFFF00"/>
                </a:solidFill>
                <a:highlight>
                  <a:srgbClr val="FF00FF"/>
                </a:highlight>
                <a:latin typeface="Impact"/>
                <a:cs typeface="Calibri"/>
              </a:rPr>
              <a:t> ( Exclusive Tourism Experience )</a:t>
            </a:r>
          </a:p>
          <a:p>
            <a:pPr marL="342900" indent="-285750" algn="l">
              <a:buFont typeface="Wingdings" panose="020B0604020202020204" pitchFamily="34" charset="0"/>
              <a:buChar char="q"/>
            </a:pPr>
            <a:r>
              <a:rPr lang="en-US">
                <a:latin typeface="Impact"/>
              </a:rPr>
              <a:t>Status reason, Impress others, Save time, feel special and niche interest</a:t>
            </a:r>
            <a:endParaRPr lang="en-US">
              <a:latin typeface="Impact"/>
              <a:cs typeface="Calibri"/>
            </a:endParaRPr>
          </a:p>
          <a:p>
            <a:pPr indent="-228600" algn="l">
              <a:buFont typeface="Wingdings" panose="020B0604020202020204" pitchFamily="34" charset="0"/>
              <a:buChar char="q"/>
            </a:pPr>
            <a:endParaRPr lang="en-US" sz="1100">
              <a:cs typeface="Calibri"/>
            </a:endParaRPr>
          </a:p>
          <a:p>
            <a:pPr indent="-228600" algn="l">
              <a:buFont typeface="Arial" panose="020B0604020202020204" pitchFamily="34" charset="0"/>
              <a:buChar char="•"/>
            </a:pPr>
            <a:endParaRPr lang="en-US" sz="110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2A66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D5DC1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D28685D-58AF-4E86-A8DB-6EF6E693A307}"/>
              </a:ext>
            </a:extLst>
          </p:cNvPr>
          <p:cNvPicPr>
            <a:picLocks noChangeAspect="1"/>
          </p:cNvPicPr>
          <p:nvPr/>
        </p:nvPicPr>
        <p:blipFill>
          <a:blip r:embed="rId2"/>
          <a:stretch>
            <a:fillRect/>
          </a:stretch>
        </p:blipFill>
        <p:spPr>
          <a:xfrm>
            <a:off x="9384256" y="2857501"/>
            <a:ext cx="1202460" cy="1142998"/>
          </a:xfrm>
          <a:prstGeom prst="rect">
            <a:avLst/>
          </a:prstGeom>
        </p:spPr>
      </p:pic>
    </p:spTree>
    <p:extLst>
      <p:ext uri="{BB962C8B-B14F-4D97-AF65-F5344CB8AC3E}">
        <p14:creationId xmlns:p14="http://schemas.microsoft.com/office/powerpoint/2010/main" val="6279588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714022"/>
            <a:ext cx="8561382" cy="904334"/>
          </a:xfrm>
        </p:spPr>
        <p:txBody>
          <a:bodyPr>
            <a:normAutofit/>
          </a:bodyPr>
          <a:lstStyle/>
          <a:p>
            <a:r>
              <a:rPr lang="en-US" sz="4400">
                <a:latin typeface="Impact"/>
              </a:rPr>
              <a:t> Marketing mix- 7 P'S </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59974" y="718656"/>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383145"/>
            <a:ext cx="8677295" cy="5803015"/>
          </a:xfrm>
        </p:spPr>
        <p:txBody>
          <a:bodyPr vert="horz" lIns="91440" tIns="45720" rIns="91440" bIns="45720" rtlCol="0" anchor="ctr">
            <a:noAutofit/>
          </a:bodyPr>
          <a:lstStyle/>
          <a:p>
            <a:r>
              <a:rPr lang="en-US" sz="2400">
                <a:solidFill>
                  <a:srgbClr val="00B0F0"/>
                </a:solidFill>
                <a:latin typeface="Impact"/>
                <a:cs typeface="Calibri"/>
              </a:rPr>
              <a:t>PRODUCT</a:t>
            </a:r>
          </a:p>
          <a:p>
            <a:r>
              <a:rPr lang="en-US">
                <a:latin typeface="Impact"/>
                <a:cs typeface="Calibri"/>
              </a:rPr>
              <a:t>Introducing 2 destination in Bangladesh, which is full of enjoyment, adventure and 4000 years of cultural and historical treasure also recognised as a UNESCO world heritage</a:t>
            </a:r>
          </a:p>
          <a:p>
            <a:r>
              <a:rPr lang="en-US" sz="2800">
                <a:solidFill>
                  <a:srgbClr val="00B0F0"/>
                </a:solidFill>
                <a:latin typeface="Impact"/>
                <a:cs typeface="Calibri"/>
              </a:rPr>
              <a:t>PRICE</a:t>
            </a:r>
          </a:p>
          <a:p>
            <a:r>
              <a:rPr lang="en-US">
                <a:latin typeface="Impact"/>
                <a:cs typeface="Calibri"/>
              </a:rPr>
              <a:t>Affordable, In return we will  give our customers wonderful memories and a peace of mind</a:t>
            </a:r>
          </a:p>
          <a:p>
            <a:r>
              <a:rPr lang="en-US" sz="2400">
                <a:solidFill>
                  <a:srgbClr val="00B0F0"/>
                </a:solidFill>
                <a:latin typeface="Impact"/>
                <a:cs typeface="Calibri"/>
              </a:rPr>
              <a:t>PROMOTION</a:t>
            </a:r>
          </a:p>
          <a:p>
            <a:r>
              <a:rPr lang="en-US">
                <a:latin typeface="Impact"/>
                <a:cs typeface="Calibri"/>
              </a:rPr>
              <a:t>Practice a 30 second commercial, organise a promotional night, create monthly e- mail news letter, add variety to social media post, setup a booth at a local trade show, shopping mall and in the city centre, start referral program fair, give aways, leaflets, exchange business card, advertise locally and online</a:t>
            </a:r>
          </a:p>
          <a:p>
            <a:endParaRPr lang="en-US">
              <a:latin typeface="Impact"/>
              <a:cs typeface="Calibri"/>
            </a:endParaRPr>
          </a:p>
          <a:p>
            <a:endParaRPr lang="en-US">
              <a:latin typeface="Impact"/>
              <a:cs typeface="Calibri"/>
            </a:endParaRPr>
          </a:p>
        </p:txBody>
      </p:sp>
    </p:spTree>
    <p:extLst>
      <p:ext uri="{BB962C8B-B14F-4D97-AF65-F5344CB8AC3E}">
        <p14:creationId xmlns:p14="http://schemas.microsoft.com/office/powerpoint/2010/main" val="37506361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551975" cy="1845075"/>
          </a:xfrm>
        </p:spPr>
        <p:txBody>
          <a:bodyPr/>
          <a:lstStyle/>
          <a:p>
            <a:r>
              <a:rPr lang="en-US" sz="4000">
                <a:latin typeface="Impact"/>
              </a:rPr>
              <a:t>  7 P'S</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797070"/>
            <a:ext cx="8688683" cy="4514202"/>
          </a:xfrm>
        </p:spPr>
        <p:txBody>
          <a:bodyPr/>
          <a:lstStyle/>
          <a:p>
            <a:r>
              <a:rPr lang="en-US" sz="2400">
                <a:solidFill>
                  <a:srgbClr val="00B0F0"/>
                </a:solidFill>
                <a:latin typeface="Impact"/>
                <a:cs typeface="Calibri"/>
              </a:rPr>
              <a:t>PLACE</a:t>
            </a:r>
            <a:endParaRPr lang="en-US"/>
          </a:p>
          <a:p>
            <a:r>
              <a:rPr lang="en-US">
                <a:latin typeface="Impact"/>
                <a:cs typeface="Calibri"/>
              </a:rPr>
              <a:t>Bangladesh</a:t>
            </a:r>
          </a:p>
          <a:p>
            <a:r>
              <a:rPr lang="en-US" sz="2400">
                <a:solidFill>
                  <a:srgbClr val="00B0F0"/>
                </a:solidFill>
                <a:latin typeface="Impact"/>
                <a:cs typeface="Calibri"/>
              </a:rPr>
              <a:t>PEOPLE</a:t>
            </a:r>
            <a:endParaRPr lang="en-US"/>
          </a:p>
          <a:p>
            <a:r>
              <a:rPr lang="en-US">
                <a:latin typeface="Impact"/>
                <a:cs typeface="Calibri"/>
              </a:rPr>
              <a:t>An experienced team in customer services and we listen carefully to our customer's wishes</a:t>
            </a:r>
          </a:p>
          <a:p>
            <a:r>
              <a:rPr lang="en-US" sz="2400">
                <a:solidFill>
                  <a:srgbClr val="00B0F0"/>
                </a:solidFill>
                <a:latin typeface="Impact"/>
                <a:cs typeface="Calibri"/>
              </a:rPr>
              <a:t>PROCESS</a:t>
            </a:r>
          </a:p>
          <a:p>
            <a:r>
              <a:rPr lang="en-US">
                <a:latin typeface="Impact"/>
                <a:cs typeface="Calibri"/>
              </a:rPr>
              <a:t>To attract families and groups, increase market share and establish a BRAND NAME in exchange of price for product</a:t>
            </a:r>
          </a:p>
          <a:p>
            <a:r>
              <a:rPr lang="en-US" sz="2400">
                <a:solidFill>
                  <a:srgbClr val="00B0F0"/>
                </a:solidFill>
                <a:latin typeface="Impact"/>
                <a:cs typeface="Calibri"/>
              </a:rPr>
              <a:t>PHYSICAL  EVIDENCE</a:t>
            </a:r>
          </a:p>
          <a:p>
            <a:r>
              <a:rPr lang="en-US">
                <a:latin typeface="Impact"/>
                <a:cs typeface="Calibri"/>
              </a:rPr>
              <a:t>Our services and product make it tangible and measurable to our clients also helps in the positioning of our brand name in the market</a:t>
            </a:r>
            <a:endParaRPr lang="en-US">
              <a:latin typeface="Impact"/>
            </a:endParaRPr>
          </a:p>
        </p:txBody>
      </p:sp>
    </p:spTree>
    <p:extLst>
      <p:ext uri="{BB962C8B-B14F-4D97-AF65-F5344CB8AC3E}">
        <p14:creationId xmlns:p14="http://schemas.microsoft.com/office/powerpoint/2010/main" val="3056582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551975" cy="1845075"/>
          </a:xfrm>
        </p:spPr>
        <p:txBody>
          <a:bodyPr/>
          <a:lstStyle/>
          <a:p>
            <a:r>
              <a:rPr lang="en-US" sz="4000">
                <a:latin typeface="Impact"/>
              </a:rPr>
              <a:t>    METHODS OF MARKETING</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797070"/>
            <a:ext cx="8688683" cy="4514202"/>
          </a:xfrm>
        </p:spPr>
        <p:txBody>
          <a:bodyPr/>
          <a:lstStyle/>
          <a:p>
            <a:r>
              <a:rPr lang="en-US" sz="2400">
                <a:latin typeface="Impact"/>
                <a:cs typeface="Arial"/>
              </a:rPr>
              <a:t>ONLINE</a:t>
            </a:r>
          </a:p>
          <a:p>
            <a:r>
              <a:rPr lang="en-US" sz="2400">
                <a:latin typeface="Impact"/>
                <a:cs typeface="Arial"/>
              </a:rPr>
              <a:t>VIA OUR WEBSITE </a:t>
            </a:r>
            <a:endParaRPr lang="en-US"/>
          </a:p>
          <a:p>
            <a:r>
              <a:rPr lang="en-US" sz="3600">
                <a:solidFill>
                  <a:srgbClr val="00B0F0"/>
                </a:solidFill>
                <a:latin typeface="Impact"/>
                <a:cs typeface="Arial"/>
                <a:hlinkClick r:id="rId3"/>
              </a:rPr>
              <a:t>www.happyjourney.bd.uk</a:t>
            </a:r>
          </a:p>
          <a:p>
            <a:endParaRPr lang="en-US" sz="2400">
              <a:solidFill>
                <a:srgbClr val="00B0F0"/>
              </a:solidFill>
              <a:latin typeface="Impact"/>
              <a:cs typeface="Arial"/>
            </a:endParaRPr>
          </a:p>
          <a:p>
            <a:r>
              <a:rPr lang="en-US" sz="2400">
                <a:latin typeface="Impact"/>
                <a:cs typeface="Arial"/>
              </a:rPr>
              <a:t>Advertise VIA online such as Google, Youtube, Facebook, Twitter and other social media; locally in newspaper, radio, television </a:t>
            </a:r>
          </a:p>
          <a:p>
            <a:endParaRPr lang="en-US" sz="2400">
              <a:latin typeface="Impact"/>
            </a:endParaRPr>
          </a:p>
        </p:txBody>
      </p:sp>
    </p:spTree>
    <p:extLst>
      <p:ext uri="{BB962C8B-B14F-4D97-AF65-F5344CB8AC3E}">
        <p14:creationId xmlns:p14="http://schemas.microsoft.com/office/powerpoint/2010/main" val="1871406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4714204" y="2220685"/>
            <a:ext cx="5548621" cy="1257662"/>
          </a:xfrm>
        </p:spPr>
        <p:txBody>
          <a:bodyPr>
            <a:normAutofit/>
          </a:bodyPr>
          <a:lstStyle/>
          <a:p>
            <a:pPr algn="l"/>
            <a:r>
              <a:rPr lang="en-US" sz="3600">
                <a:latin typeface="Impact"/>
              </a:rPr>
              <a:t>METHODS OF MARKETING</a:t>
            </a:r>
            <a:br>
              <a:rPr lang="en-US" sz="3600">
                <a:latin typeface="Impact"/>
              </a:rPr>
            </a:br>
            <a:r>
              <a:rPr lang="en-US" sz="2800">
                <a:highlight>
                  <a:srgbClr val="00FF00"/>
                </a:highlight>
                <a:latin typeface="Impact"/>
              </a:rPr>
              <a:t>PROMOTIONAL  ACTIVITIES</a:t>
            </a:r>
            <a:endParaRPr lang="en-US">
              <a:highlight>
                <a:srgbClr val="00FF00"/>
              </a:highligh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4713493" y="2929872"/>
            <a:ext cx="7046180" cy="3585336"/>
          </a:xfrm>
        </p:spPr>
        <p:txBody>
          <a:bodyPr>
            <a:normAutofit/>
          </a:bodyPr>
          <a:lstStyle/>
          <a:p>
            <a:pPr algn="l"/>
            <a:r>
              <a:rPr lang="en-US" sz="2400">
                <a:solidFill>
                  <a:srgbClr val="000000"/>
                </a:solidFill>
                <a:latin typeface="Impact"/>
                <a:cs typeface="Arial"/>
              </a:rPr>
              <a:t>Give aways such as small travel kit</a:t>
            </a:r>
          </a:p>
          <a:p>
            <a:pPr algn="l"/>
            <a:r>
              <a:rPr lang="en-US" sz="2400">
                <a:latin typeface="Impact"/>
                <a:cs typeface="Calibri"/>
              </a:rPr>
              <a:t>Open a booth at a tourism fair and organise a promotional night offer discounts for packages</a:t>
            </a:r>
          </a:p>
          <a:p>
            <a:pPr algn="l"/>
            <a:r>
              <a:rPr lang="en-US" sz="2400">
                <a:latin typeface="Impact"/>
                <a:cs typeface="Calibri"/>
              </a:rPr>
              <a:t>Sponsor quiz competitions, social events and charity organizations</a:t>
            </a:r>
          </a:p>
          <a:p>
            <a:pPr algn="l"/>
            <a:r>
              <a:rPr lang="en-US" sz="2400">
                <a:latin typeface="Impact"/>
                <a:cs typeface="Calibri"/>
              </a:rPr>
              <a:t>Distribute leaflets and exchange visiting cards</a:t>
            </a:r>
          </a:p>
          <a:p>
            <a:endParaRPr lang="en-US" sz="2400">
              <a:solidFill>
                <a:srgbClr val="00B0F0"/>
              </a:solidFill>
              <a:latin typeface="Impact"/>
            </a:endParaRPr>
          </a:p>
        </p:txBody>
      </p:sp>
      <p:pic>
        <p:nvPicPr>
          <p:cNvPr id="5" name="Picture 5" descr="A screenshot of a social media post&#10;&#10;Description generated with very high confidence">
            <a:extLst>
              <a:ext uri="{FF2B5EF4-FFF2-40B4-BE49-F238E27FC236}">
                <a16:creationId xmlns:a16="http://schemas.microsoft.com/office/drawing/2014/main" id="{061F4F5D-092F-4855-89D0-EE2366744F1A}"/>
              </a:ext>
            </a:extLst>
          </p:cNvPr>
          <p:cNvPicPr>
            <a:picLocks noChangeAspect="1"/>
          </p:cNvPicPr>
          <p:nvPr/>
        </p:nvPicPr>
        <p:blipFill>
          <a:blip r:embed="rId3"/>
          <a:stretch>
            <a:fillRect/>
          </a:stretch>
        </p:blipFill>
        <p:spPr>
          <a:xfrm>
            <a:off x="44371" y="-2612"/>
            <a:ext cx="4506685" cy="6784818"/>
          </a:xfrm>
          <a:prstGeom prst="rect">
            <a:avLst/>
          </a:prstGeom>
        </p:spPr>
      </p:pic>
    </p:spTree>
    <p:extLst>
      <p:ext uri="{BB962C8B-B14F-4D97-AF65-F5344CB8AC3E}">
        <p14:creationId xmlns:p14="http://schemas.microsoft.com/office/powerpoint/2010/main" val="16547769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03634" y="2220685"/>
            <a:ext cx="12836761" cy="2822851"/>
          </a:xfrm>
        </p:spPr>
        <p:txBody>
          <a:bodyPr>
            <a:normAutofit/>
          </a:bodyPr>
          <a:lstStyle/>
          <a:p>
            <a:r>
              <a:rPr lang="en-US" sz="4000">
                <a:latin typeface="Impact"/>
              </a:rPr>
              <a:t>     MARKETING</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437584" y="4587244"/>
            <a:ext cx="1876425" cy="1790700"/>
          </a:xfrm>
          <a:prstGeom prst="rect">
            <a:avLst/>
          </a:prstGeom>
        </p:spPr>
      </p:pic>
      <p:sp>
        <p:nvSpPr>
          <p:cNvPr id="7" name="Text Placeholder 6">
            <a:extLst>
              <a:ext uri="{FF2B5EF4-FFF2-40B4-BE49-F238E27FC236}">
                <a16:creationId xmlns:a16="http://schemas.microsoft.com/office/drawing/2014/main" id="{5845C0F9-31E0-4853-B9D3-CAFD9CB9C954}"/>
              </a:ext>
            </a:extLst>
          </p:cNvPr>
          <p:cNvSpPr>
            <a:spLocks noGrp="1"/>
          </p:cNvSpPr>
          <p:nvPr>
            <p:ph type="body" sz="half" idx="2"/>
          </p:nvPr>
        </p:nvSpPr>
        <p:spPr>
          <a:xfrm>
            <a:off x="49172" y="1203018"/>
            <a:ext cx="3218426" cy="2170642"/>
          </a:xfrm>
        </p:spPr>
        <p:txBody>
          <a:bodyPr>
            <a:normAutofit fontScale="92500" lnSpcReduction="20000"/>
          </a:bodyPr>
          <a:lstStyle/>
          <a:p>
            <a:r>
              <a:rPr lang="en-US" sz="4000">
                <a:highlight>
                  <a:srgbClr val="FF00FF"/>
                </a:highlight>
                <a:latin typeface="Impact"/>
                <a:cs typeface="Calibri"/>
              </a:rPr>
              <a:t>OVER VIEW OF </a:t>
            </a:r>
          </a:p>
          <a:p>
            <a:r>
              <a:rPr lang="en-US" sz="4000">
                <a:highlight>
                  <a:srgbClr val="FF00FF"/>
                </a:highlight>
                <a:latin typeface="Impact"/>
                <a:cs typeface="Calibri"/>
              </a:rPr>
              <a:t>MARKETING</a:t>
            </a:r>
          </a:p>
          <a:p>
            <a:r>
              <a:rPr lang="en-US" sz="4000">
                <a:highlight>
                  <a:srgbClr val="FF00FF"/>
                </a:highlight>
                <a:latin typeface="Impact"/>
                <a:cs typeface="Calibri"/>
              </a:rPr>
              <a:t>EXPENDATURE</a:t>
            </a:r>
            <a:endParaRPr lang="en-US">
              <a:latin typeface="Calibri"/>
              <a:cs typeface="Calibri"/>
            </a:endParaRPr>
          </a:p>
          <a:p>
            <a:r>
              <a:rPr lang="en-US" sz="4000">
                <a:highlight>
                  <a:srgbClr val="FF00FF"/>
                </a:highlight>
                <a:latin typeface="Impact"/>
                <a:cs typeface="Calibri"/>
              </a:rPr>
              <a:t> AND REVENUE</a:t>
            </a:r>
            <a:endParaRPr lang="en-US">
              <a:cs typeface="Calibri"/>
            </a:endParaRPr>
          </a:p>
          <a:p>
            <a:endParaRPr lang="en-US">
              <a:cs typeface="Calibri"/>
            </a:endParaRPr>
          </a:p>
        </p:txBody>
      </p:sp>
      <p:graphicFrame>
        <p:nvGraphicFramePr>
          <p:cNvPr id="10" name="Table 9">
            <a:extLst>
              <a:ext uri="{FF2B5EF4-FFF2-40B4-BE49-F238E27FC236}">
                <a16:creationId xmlns:a16="http://schemas.microsoft.com/office/drawing/2014/main" id="{460243C6-E1F9-4552-83A4-17941D748A3C}"/>
              </a:ext>
            </a:extLst>
          </p:cNvPr>
          <p:cNvGraphicFramePr>
            <a:graphicFrameLocks noGrp="1"/>
          </p:cNvGraphicFramePr>
          <p:nvPr>
            <p:extLst>
              <p:ext uri="{D42A27DB-BD31-4B8C-83A1-F6EECF244321}">
                <p14:modId xmlns:p14="http://schemas.microsoft.com/office/powerpoint/2010/main" val="531725654"/>
              </p:ext>
            </p:extLst>
          </p:nvPr>
        </p:nvGraphicFramePr>
        <p:xfrm>
          <a:off x="3347012" y="19291"/>
          <a:ext cx="8948272" cy="6947902"/>
        </p:xfrm>
        <a:graphic>
          <a:graphicData uri="http://schemas.openxmlformats.org/drawingml/2006/table">
            <a:tbl>
              <a:tblPr firstRow="1" bandRow="1">
                <a:tableStyleId>{5C22544A-7EE6-4342-B048-85BDC9FD1C3A}</a:tableStyleId>
              </a:tblPr>
              <a:tblGrid>
                <a:gridCol w="1628056">
                  <a:extLst>
                    <a:ext uri="{9D8B030D-6E8A-4147-A177-3AD203B41FA5}">
                      <a16:colId xmlns:a16="http://schemas.microsoft.com/office/drawing/2014/main" val="1872744129"/>
                    </a:ext>
                  </a:extLst>
                </a:gridCol>
                <a:gridCol w="1218027">
                  <a:extLst>
                    <a:ext uri="{9D8B030D-6E8A-4147-A177-3AD203B41FA5}">
                      <a16:colId xmlns:a16="http://schemas.microsoft.com/office/drawing/2014/main" val="3515686146"/>
                    </a:ext>
                  </a:extLst>
                </a:gridCol>
                <a:gridCol w="2013968">
                  <a:extLst>
                    <a:ext uri="{9D8B030D-6E8A-4147-A177-3AD203B41FA5}">
                      <a16:colId xmlns:a16="http://schemas.microsoft.com/office/drawing/2014/main" val="678958871"/>
                    </a:ext>
                  </a:extLst>
                </a:gridCol>
                <a:gridCol w="1254206">
                  <a:extLst>
                    <a:ext uri="{9D8B030D-6E8A-4147-A177-3AD203B41FA5}">
                      <a16:colId xmlns:a16="http://schemas.microsoft.com/office/drawing/2014/main" val="2654912849"/>
                    </a:ext>
                  </a:extLst>
                </a:gridCol>
                <a:gridCol w="566803">
                  <a:extLst>
                    <a:ext uri="{9D8B030D-6E8A-4147-A177-3AD203B41FA5}">
                      <a16:colId xmlns:a16="http://schemas.microsoft.com/office/drawing/2014/main" val="3710724422"/>
                    </a:ext>
                  </a:extLst>
                </a:gridCol>
                <a:gridCol w="566803">
                  <a:extLst>
                    <a:ext uri="{9D8B030D-6E8A-4147-A177-3AD203B41FA5}">
                      <a16:colId xmlns:a16="http://schemas.microsoft.com/office/drawing/2014/main" val="967677134"/>
                    </a:ext>
                  </a:extLst>
                </a:gridCol>
                <a:gridCol w="566803">
                  <a:extLst>
                    <a:ext uri="{9D8B030D-6E8A-4147-A177-3AD203B41FA5}">
                      <a16:colId xmlns:a16="http://schemas.microsoft.com/office/drawing/2014/main" val="2794296185"/>
                    </a:ext>
                  </a:extLst>
                </a:gridCol>
                <a:gridCol w="566803">
                  <a:extLst>
                    <a:ext uri="{9D8B030D-6E8A-4147-A177-3AD203B41FA5}">
                      <a16:colId xmlns:a16="http://schemas.microsoft.com/office/drawing/2014/main" val="1316127104"/>
                    </a:ext>
                  </a:extLst>
                </a:gridCol>
                <a:gridCol w="566803">
                  <a:extLst>
                    <a:ext uri="{9D8B030D-6E8A-4147-A177-3AD203B41FA5}">
                      <a16:colId xmlns:a16="http://schemas.microsoft.com/office/drawing/2014/main" val="2974314210"/>
                    </a:ext>
                  </a:extLst>
                </a:gridCol>
              </a:tblGrid>
              <a:tr h="569532">
                <a:tc gridSpan="9">
                  <a:txBody>
                    <a:bodyPr/>
                    <a:lstStyle/>
                    <a:p>
                      <a:pPr algn="l"/>
                      <a:r>
                        <a:rPr lang="en-US" sz="2400">
                          <a:effectLst/>
                        </a:rPr>
                        <a:t>START UP COST FOR MARKETING</a:t>
                      </a:r>
                      <a:r>
                        <a:rPr lang="en-US" sz="2400"/>
                        <a:t> OF PACKAGES</a:t>
                      </a:r>
                      <a:endParaRPr lang="en-US"/>
                    </a:p>
                    <a:p>
                      <a:pPr lvl="0" algn="l">
                        <a:buNone/>
                      </a:pPr>
                      <a:r>
                        <a:rPr lang="en-US" sz="2400">
                          <a:effectLst/>
                        </a:rPr>
                        <a:t>AND </a:t>
                      </a:r>
                      <a:r>
                        <a:rPr lang="en-US" sz="2400"/>
                        <a:t>REVENUE FOR FIRST (1 )</a:t>
                      </a:r>
                      <a:r>
                        <a:rPr lang="en-US" sz="2400">
                          <a:effectLst/>
                        </a:rPr>
                        <a:t>MONTH</a:t>
                      </a:r>
                      <a:endParaRPr lang="en-US">
                        <a:effectLst/>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78115092"/>
                  </a:ext>
                </a:extLst>
              </a:tr>
              <a:tr h="424119">
                <a:tc>
                  <a:txBody>
                    <a:bodyPr/>
                    <a:lstStyle/>
                    <a:p>
                      <a:r>
                        <a:rPr lang="en-US">
                          <a:effectLst/>
                          <a:highlight>
                            <a:srgbClr val="FF0000"/>
                          </a:highlight>
                        </a:rPr>
                        <a:t>Total</a:t>
                      </a:r>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extLst>
                  <a:ext uri="{0D108BD9-81ED-4DB2-BD59-A6C34878D82A}">
                    <a16:rowId xmlns:a16="http://schemas.microsoft.com/office/drawing/2014/main" val="1767926589"/>
                  </a:ext>
                </a:extLst>
              </a:tr>
              <a:tr h="690709">
                <a:tc>
                  <a:txBody>
                    <a:bodyPr/>
                    <a:lstStyle/>
                    <a:p>
                      <a:r>
                        <a:rPr lang="en-US">
                          <a:effectLst/>
                          <a:highlight>
                            <a:srgbClr val="FF0000"/>
                          </a:highlight>
                        </a:rPr>
                        <a:t>£14,700</a:t>
                      </a:r>
                    </a:p>
                  </a:txBody>
                  <a:tcPr marL="0" marR="0" marT="0" marB="0" anchor="ctr"/>
                </a:tc>
                <a:tc>
                  <a:txBody>
                    <a:bodyPr/>
                    <a:lstStyle/>
                    <a:p>
                      <a:endParaRPr lang="en-US">
                        <a:effectLst/>
                      </a:endParaRPr>
                    </a:p>
                  </a:txBody>
                  <a:tcPr marL="0" marR="0" marT="0" marB="0" anchor="ctr"/>
                </a:tc>
                <a:tc>
                  <a:txBody>
                    <a:bodyPr/>
                    <a:lstStyle/>
                    <a:p>
                      <a:r>
                        <a:rPr lang="en-US"/>
                        <a:t>Targeted package sell P/M for 12 months</a:t>
                      </a:r>
                    </a:p>
                  </a:txBody>
                  <a:tcPr marL="0" marR="0" marT="0" marB="0" anchor="ctr"/>
                </a:tc>
                <a:tc>
                  <a:txBody>
                    <a:bodyPr/>
                    <a:lstStyle/>
                    <a:p>
                      <a:r>
                        <a:rPr lang="en-US"/>
                        <a:t>Revenue P/M</a:t>
                      </a:r>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tc>
                  <a:txBody>
                    <a:bodyPr/>
                    <a:lstStyle/>
                    <a:p>
                      <a:endParaRPr lang="en-US"/>
                    </a:p>
                  </a:txBody>
                  <a:tcPr marL="0" marR="0" marT="0" marB="0" anchor="ctr"/>
                </a:tc>
                <a:extLst>
                  <a:ext uri="{0D108BD9-81ED-4DB2-BD59-A6C34878D82A}">
                    <a16:rowId xmlns:a16="http://schemas.microsoft.com/office/drawing/2014/main" val="3727199128"/>
                  </a:ext>
                </a:extLst>
              </a:tr>
              <a:tr h="533179">
                <a:tc>
                  <a:txBody>
                    <a:bodyPr/>
                    <a:lstStyle/>
                    <a:p>
                      <a:r>
                        <a:rPr lang="en-US" sz="1600">
                          <a:effectLst/>
                          <a:highlight>
                            <a:srgbClr val="FFFF00"/>
                          </a:highlight>
                        </a:rPr>
                        <a:t>Marketing cost for Happy Journey</a:t>
                      </a:r>
                      <a:endParaRPr lang="en-US" sz="1600" b="1">
                        <a:solidFill>
                          <a:srgbClr val="806000"/>
                        </a:solidFill>
                        <a:effectLst/>
                        <a:highlight>
                          <a:srgbClr val="FFFF00"/>
                        </a:highlight>
                        <a:latin typeface="Calibri"/>
                      </a:endParaRPr>
                    </a:p>
                  </a:txBody>
                  <a:tcPr marL="0" marR="0" marT="0" marB="0" anchor="ctr"/>
                </a:tc>
                <a:tc>
                  <a:txBody>
                    <a:bodyPr/>
                    <a:lstStyle/>
                    <a:p>
                      <a:r>
                        <a:rPr lang="en-US" sz="1600">
                          <a:effectLst/>
                          <a:highlight>
                            <a:srgbClr val="FFFF00"/>
                          </a:highlight>
                        </a:rPr>
                        <a:t>Cost</a:t>
                      </a:r>
                      <a:endParaRPr lang="en-US" sz="1600" b="1">
                        <a:solidFill>
                          <a:srgbClr val="140545"/>
                        </a:solidFill>
                        <a:effectLst/>
                        <a:highlight>
                          <a:srgbClr val="FFFF00"/>
                        </a:highlight>
                        <a:latin typeface="Calibri"/>
                      </a:endParaRPr>
                    </a:p>
                  </a:txBody>
                  <a:tcPr marL="0" marR="0" marT="0" marB="0" anchor="ctr"/>
                </a:tc>
                <a:tc>
                  <a:txBody>
                    <a:bodyPr/>
                    <a:lstStyle/>
                    <a:p>
                      <a:r>
                        <a:rPr lang="en-US" sz="1600">
                          <a:effectLst/>
                          <a:highlight>
                            <a:srgbClr val="FFFF00"/>
                          </a:highlight>
                        </a:rPr>
                        <a:t>Cox's bazar / Sundarban</a:t>
                      </a:r>
                      <a:endParaRPr lang="en-US" sz="1600" b="1">
                        <a:solidFill>
                          <a:srgbClr val="806000"/>
                        </a:solidFill>
                        <a:effectLst/>
                        <a:highlight>
                          <a:srgbClr val="FFFF00"/>
                        </a:highlight>
                        <a:latin typeface="Calibri"/>
                      </a:endParaRPr>
                    </a:p>
                  </a:txBody>
                  <a:tcPr marL="0" marR="0" marT="0" marB="0" anchor="ctr"/>
                </a:tc>
                <a:tc>
                  <a:txBody>
                    <a:bodyPr/>
                    <a:lstStyle/>
                    <a:p>
                      <a:r>
                        <a:rPr lang="en-US" sz="1600">
                          <a:effectLst/>
                          <a:highlight>
                            <a:srgbClr val="FFFF00"/>
                          </a:highlight>
                        </a:rPr>
                        <a:t>Amount</a:t>
                      </a:r>
                      <a:endParaRPr lang="en-US" sz="1600" b="1">
                        <a:solidFill>
                          <a:srgbClr val="806000"/>
                        </a:solidFill>
                        <a:effectLst/>
                        <a:highlight>
                          <a:srgbClr val="FFFF00"/>
                        </a:highligh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841266480"/>
                  </a:ext>
                </a:extLst>
              </a:tr>
              <a:tr h="860357">
                <a:tc>
                  <a:txBody>
                    <a:bodyPr/>
                    <a:lstStyle/>
                    <a:p>
                      <a:r>
                        <a:rPr lang="en-US" sz="1400">
                          <a:effectLst/>
                        </a:rPr>
                        <a:t>Branding is the first impression outdoor signs, brochures, business cards etc.</a:t>
                      </a:r>
                      <a:endParaRPr lang="en-US" sz="1400" b="1">
                        <a:solidFill>
                          <a:srgbClr val="140545"/>
                        </a:solidFill>
                        <a:effectLst/>
                        <a:latin typeface="Calibri"/>
                      </a:endParaRPr>
                    </a:p>
                  </a:txBody>
                  <a:tcPr marL="0" marR="0" marT="0" marB="0" anchor="ctr"/>
                </a:tc>
                <a:tc>
                  <a:txBody>
                    <a:bodyPr/>
                    <a:lstStyle/>
                    <a:p>
                      <a:r>
                        <a:rPr lang="en-US" sz="1400">
                          <a:effectLst/>
                        </a:rPr>
                        <a:t>£3000</a:t>
                      </a:r>
                      <a:endParaRPr lang="en-US" sz="1400">
                        <a:solidFill>
                          <a:srgbClr val="5A5A5A"/>
                        </a:solidFill>
                        <a:effectLst/>
                        <a:latin typeface="Calibri"/>
                      </a:endParaRPr>
                    </a:p>
                  </a:txBody>
                  <a:tcPr marL="0" marR="0" marT="0" marB="0" anchor="ctr"/>
                </a:tc>
                <a:tc>
                  <a:txBody>
                    <a:bodyPr/>
                    <a:lstStyle/>
                    <a:p>
                      <a:r>
                        <a:rPr lang="en-US" sz="1400">
                          <a:effectLst/>
                        </a:rPr>
                        <a:t>5+5=10</a:t>
                      </a:r>
                      <a:endParaRPr lang="en-US" sz="1400">
                        <a:solidFill>
                          <a:srgbClr val="5A5A5A"/>
                        </a:solidFill>
                        <a:effectLst/>
                        <a:latin typeface="Calibri"/>
                      </a:endParaRPr>
                    </a:p>
                  </a:txBody>
                  <a:tcPr marL="0" marR="0" marT="0" marB="0" anchor="ctr"/>
                </a:tc>
                <a:tc>
                  <a:txBody>
                    <a:bodyPr/>
                    <a:lstStyle/>
                    <a:p>
                      <a:r>
                        <a:rPr lang="en-US" sz="1400">
                          <a:effectLst/>
                        </a:rPr>
                        <a:t>£16000</a:t>
                      </a:r>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2018012226"/>
                  </a:ext>
                </a:extLst>
              </a:tr>
              <a:tr h="860357">
                <a:tc>
                  <a:txBody>
                    <a:bodyPr/>
                    <a:lstStyle/>
                    <a:p>
                      <a:r>
                        <a:rPr lang="en-US" sz="1400">
                          <a:effectLst/>
                        </a:rPr>
                        <a:t>Website messaging, positioning, SEO, content, site upkeep fees </a:t>
                      </a:r>
                      <a:endParaRPr lang="en-US" sz="1400" b="1">
                        <a:solidFill>
                          <a:srgbClr val="140545"/>
                        </a:solidFill>
                        <a:effectLst/>
                        <a:latin typeface="Calibri"/>
                      </a:endParaRPr>
                    </a:p>
                  </a:txBody>
                  <a:tcPr marL="0" marR="0" marT="0" marB="0" anchor="ctr"/>
                </a:tc>
                <a:tc>
                  <a:txBody>
                    <a:bodyPr/>
                    <a:lstStyle/>
                    <a:p>
                      <a:r>
                        <a:rPr lang="en-US" sz="1400">
                          <a:effectLst/>
                        </a:rPr>
                        <a:t>£2500</a:t>
                      </a:r>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402601884"/>
                  </a:ext>
                </a:extLst>
              </a:tr>
              <a:tr h="496826">
                <a:tc>
                  <a:txBody>
                    <a:bodyPr/>
                    <a:lstStyle/>
                    <a:p>
                      <a:r>
                        <a:rPr lang="en-US" sz="1400">
                          <a:effectLst/>
                        </a:rPr>
                        <a:t>Social media platforms </a:t>
                      </a:r>
                      <a:endParaRPr lang="en-US" sz="1400" b="1">
                        <a:solidFill>
                          <a:srgbClr val="140545"/>
                        </a:solidFill>
                        <a:effectLst/>
                        <a:latin typeface="Calibri"/>
                      </a:endParaRPr>
                    </a:p>
                  </a:txBody>
                  <a:tcPr marL="0" marR="0" marT="0" marB="0" anchor="ctr"/>
                </a:tc>
                <a:tc>
                  <a:txBody>
                    <a:bodyPr/>
                    <a:lstStyle/>
                    <a:p>
                      <a:r>
                        <a:rPr lang="en-US" sz="1400">
                          <a:effectLst/>
                        </a:rPr>
                        <a:t>£1000</a:t>
                      </a:r>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3229459327"/>
                  </a:ext>
                </a:extLst>
              </a:tr>
              <a:tr h="860357">
                <a:tc>
                  <a:txBody>
                    <a:bodyPr/>
                    <a:lstStyle/>
                    <a:p>
                      <a:r>
                        <a:rPr lang="en-US" sz="1400">
                          <a:effectLst/>
                        </a:rPr>
                        <a:t>Traditional Advertising including print, social media posts, outdoor, digital</a:t>
                      </a:r>
                      <a:endParaRPr lang="en-US" sz="1400" b="1">
                        <a:solidFill>
                          <a:srgbClr val="140545"/>
                        </a:solidFill>
                        <a:effectLst/>
                        <a:latin typeface="Calibri"/>
                      </a:endParaRPr>
                    </a:p>
                  </a:txBody>
                  <a:tcPr marL="0" marR="0" marT="0" marB="0" anchor="ctr"/>
                </a:tc>
                <a:tc>
                  <a:txBody>
                    <a:bodyPr/>
                    <a:lstStyle/>
                    <a:p>
                      <a:r>
                        <a:rPr lang="en-US" sz="1400">
                          <a:effectLst/>
                        </a:rPr>
                        <a:t>£3000</a:t>
                      </a:r>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964109067"/>
                  </a:ext>
                </a:extLst>
              </a:tr>
              <a:tr h="496826">
                <a:tc>
                  <a:txBody>
                    <a:bodyPr/>
                    <a:lstStyle/>
                    <a:p>
                      <a:r>
                        <a:rPr lang="en-US" sz="1400">
                          <a:effectLst/>
                        </a:rPr>
                        <a:t>Content marketing through Google.</a:t>
                      </a:r>
                      <a:endParaRPr lang="en-US" sz="1400" b="1">
                        <a:solidFill>
                          <a:srgbClr val="140545"/>
                        </a:solidFill>
                        <a:effectLst/>
                        <a:latin typeface="Calibri"/>
                      </a:endParaRPr>
                    </a:p>
                  </a:txBody>
                  <a:tcPr marL="0" marR="0" marT="0" marB="0" anchor="ctr"/>
                </a:tc>
                <a:tc>
                  <a:txBody>
                    <a:bodyPr/>
                    <a:lstStyle/>
                    <a:p>
                      <a:r>
                        <a:rPr lang="en-US" sz="1400">
                          <a:effectLst/>
                        </a:rPr>
                        <a:t>£200</a:t>
                      </a:r>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711287477"/>
                  </a:ext>
                </a:extLst>
              </a:tr>
              <a:tr h="496826">
                <a:tc>
                  <a:txBody>
                    <a:bodyPr/>
                    <a:lstStyle/>
                    <a:p>
                      <a:r>
                        <a:rPr lang="en-US" sz="1400">
                          <a:effectLst/>
                        </a:rPr>
                        <a:t>Event marketing</a:t>
                      </a:r>
                      <a:r>
                        <a:rPr lang="en-US" sz="1400"/>
                        <a:t> / Promotional</a:t>
                      </a:r>
                      <a:endParaRPr lang="en-US" sz="1400">
                        <a:effectLst/>
                      </a:endParaRPr>
                    </a:p>
                  </a:txBody>
                  <a:tcPr marL="0" marR="0" marT="0" marB="0" anchor="ctr"/>
                </a:tc>
                <a:tc>
                  <a:txBody>
                    <a:bodyPr/>
                    <a:lstStyle/>
                    <a:p>
                      <a:r>
                        <a:rPr lang="en-US" sz="1400">
                          <a:effectLst/>
                        </a:rPr>
                        <a:t>£4000</a:t>
                      </a:r>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3554991776"/>
                  </a:ext>
                </a:extLst>
              </a:tr>
              <a:tr h="496826">
                <a:tc>
                  <a:txBody>
                    <a:bodyPr/>
                    <a:lstStyle/>
                    <a:p>
                      <a:r>
                        <a:rPr lang="en-US" sz="1400">
                          <a:effectLst/>
                        </a:rPr>
                        <a:t>Other expenses</a:t>
                      </a:r>
                      <a:endParaRPr lang="en-US" sz="1400" b="1">
                        <a:solidFill>
                          <a:srgbClr val="140545"/>
                        </a:solidFill>
                        <a:effectLst/>
                        <a:latin typeface="Calibri"/>
                      </a:endParaRPr>
                    </a:p>
                  </a:txBody>
                  <a:tcPr marL="0" marR="0" marT="0" marB="0" anchor="ctr"/>
                </a:tc>
                <a:tc>
                  <a:txBody>
                    <a:bodyPr/>
                    <a:lstStyle/>
                    <a:p>
                      <a:r>
                        <a:rPr lang="en-US" sz="1400">
                          <a:effectLst/>
                        </a:rPr>
                        <a:t>£1000</a:t>
                      </a:r>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sz="1400">
                        <a:solidFill>
                          <a:srgbClr val="5A5A5A"/>
                        </a:solidFill>
                        <a:effectLst/>
                        <a:latin typeface="Calibri"/>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tc>
                  <a:txBody>
                    <a:bodyPr/>
                    <a:lstStyle/>
                    <a:p>
                      <a:endParaRPr lang="en-US">
                        <a:effectLst/>
                      </a:endParaRPr>
                    </a:p>
                  </a:txBody>
                  <a:tcPr marL="0" marR="0" marT="0" marB="0" anchor="ctr"/>
                </a:tc>
                <a:extLst>
                  <a:ext uri="{0D108BD9-81ED-4DB2-BD59-A6C34878D82A}">
                    <a16:rowId xmlns:a16="http://schemas.microsoft.com/office/drawing/2014/main" val="4059255130"/>
                  </a:ext>
                </a:extLst>
              </a:tr>
            </a:tbl>
          </a:graphicData>
        </a:graphic>
      </p:graphicFrame>
    </p:spTree>
    <p:extLst>
      <p:ext uri="{BB962C8B-B14F-4D97-AF65-F5344CB8AC3E}">
        <p14:creationId xmlns:p14="http://schemas.microsoft.com/office/powerpoint/2010/main" val="32463722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3032219" y="685800"/>
            <a:ext cx="4559175" cy="1845075"/>
          </a:xfrm>
        </p:spPr>
        <p:txBody>
          <a:bodyPr>
            <a:normAutofit fontScale="90000"/>
          </a:bodyPr>
          <a:lstStyle/>
          <a:p>
            <a:br>
              <a:rPr lang="en-US" sz="4000">
                <a:latin typeface="Impact"/>
              </a:rPr>
            </a:br>
            <a:r>
              <a:rPr lang="en-US" sz="3600" b="1">
                <a:solidFill>
                  <a:srgbClr val="00B0F0"/>
                </a:solidFill>
                <a:latin typeface="Impact"/>
              </a:rPr>
              <a:t>WHY PEOPLE WILL TRAVEL</a:t>
            </a:r>
            <a:br>
              <a:rPr lang="en-US" sz="3600" b="1">
                <a:solidFill>
                  <a:srgbClr val="00B0F0"/>
                </a:solidFill>
                <a:latin typeface="Impact"/>
              </a:rPr>
            </a:br>
            <a:r>
              <a:rPr lang="en-US" sz="3600" b="1">
                <a:solidFill>
                  <a:srgbClr val="00B0F0"/>
                </a:solidFill>
                <a:latin typeface="Impact"/>
              </a:rPr>
              <a:t> WITH US ?</a:t>
            </a:r>
            <a:br>
              <a:rPr lang="en-US" sz="3600" b="1">
                <a:solidFill>
                  <a:srgbClr val="00B0F0"/>
                </a:solidFill>
                <a:latin typeface="Impact"/>
              </a:rPr>
            </a:br>
            <a:endParaRPr lang="en-US" sz="4000">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1041810" y="3357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2909357" y="2485050"/>
            <a:ext cx="8488412" cy="2943116"/>
          </a:xfrm>
        </p:spPr>
        <p:txBody>
          <a:bodyPr>
            <a:normAutofit lnSpcReduction="10000"/>
          </a:bodyPr>
          <a:lstStyle/>
          <a:p>
            <a:pPr marL="285750" indent="-285750" algn="l">
              <a:buFont typeface="Wingdings" panose="020B0604020202020204" pitchFamily="34" charset="0"/>
              <a:buChar char="q"/>
            </a:pPr>
            <a:r>
              <a:rPr lang="en-US">
                <a:highlight>
                  <a:srgbClr val="FFFF00"/>
                </a:highlight>
                <a:latin typeface="Calibri"/>
                <a:cs typeface="Calibri"/>
              </a:rPr>
              <a:t>INTRODUCING THE UNIQUE DESTINATION IN BANGLADESH AS WELL UNESCO WORLD HERITAGE SITES </a:t>
            </a:r>
          </a:p>
          <a:p>
            <a:pPr marL="285750" indent="-285750" algn="l">
              <a:buFont typeface="Wingdings" panose="020B0604020202020204" pitchFamily="34" charset="0"/>
              <a:buChar char="q"/>
            </a:pPr>
            <a:r>
              <a:rPr lang="en-US">
                <a:latin typeface="Calibri"/>
                <a:cs typeface="Calibri"/>
              </a:rPr>
              <a:t>WE ASSURE THE </a:t>
            </a:r>
            <a:r>
              <a:rPr lang="en-US">
                <a:highlight>
                  <a:srgbClr val="FFFF00"/>
                </a:highlight>
                <a:latin typeface="Calibri"/>
                <a:cs typeface="Calibri"/>
              </a:rPr>
              <a:t>BEST PRICE </a:t>
            </a:r>
            <a:r>
              <a:rPr lang="en-US">
                <a:latin typeface="Calibri"/>
                <a:cs typeface="Calibri"/>
              </a:rPr>
              <a:t>AND TO  MAKE THEIR  DREAMS TRUE</a:t>
            </a:r>
            <a:endParaRPr lang="en-US" b="1">
              <a:latin typeface="Calibri"/>
              <a:cs typeface="Calibri"/>
            </a:endParaRPr>
          </a:p>
          <a:p>
            <a:pPr marL="342900" indent="-342900" algn="l">
              <a:buFont typeface="Wingdings" panose="020B0604020202020204" pitchFamily="34" charset="0"/>
              <a:buChar char="q"/>
            </a:pPr>
            <a:r>
              <a:rPr lang="en-US">
                <a:latin typeface="Calibri"/>
                <a:cs typeface="Calibri"/>
              </a:rPr>
              <a:t>WE KNOW THE DESTINATION AND WE HAVE THE </a:t>
            </a:r>
            <a:r>
              <a:rPr lang="en-US">
                <a:highlight>
                  <a:srgbClr val="FFFF00"/>
                </a:highlight>
                <a:latin typeface="Calibri"/>
                <a:cs typeface="Calibri"/>
              </a:rPr>
              <a:t>BEST TEAM</a:t>
            </a:r>
            <a:r>
              <a:rPr lang="en-US">
                <a:latin typeface="Calibri"/>
                <a:cs typeface="Calibri"/>
              </a:rPr>
              <a:t> TO SERVE</a:t>
            </a:r>
          </a:p>
          <a:p>
            <a:pPr marL="342900" indent="-342900" algn="l">
              <a:buFont typeface="Wingdings" panose="020B0604020202020204" pitchFamily="34" charset="0"/>
              <a:buChar char="q"/>
            </a:pPr>
            <a:r>
              <a:rPr lang="en-US">
                <a:latin typeface="Calibri"/>
                <a:cs typeface="Calibri"/>
              </a:rPr>
              <a:t>WE WILL GIVE OUR CUSTOMERS THE</a:t>
            </a:r>
            <a:r>
              <a:rPr lang="en-US">
                <a:highlight>
                  <a:srgbClr val="FFFF00"/>
                </a:highlight>
                <a:latin typeface="Calibri"/>
                <a:cs typeface="Calibri"/>
              </a:rPr>
              <a:t> BEST  EXPERIENCE</a:t>
            </a:r>
            <a:r>
              <a:rPr lang="en-US">
                <a:latin typeface="Calibri"/>
                <a:cs typeface="Calibri"/>
              </a:rPr>
              <a:t> EVER HAD</a:t>
            </a:r>
          </a:p>
          <a:p>
            <a:pPr marL="342900" indent="-342900" algn="l">
              <a:buFont typeface="Wingdings" panose="020B0604020202020204" pitchFamily="34" charset="0"/>
              <a:buChar char="q"/>
            </a:pPr>
            <a:r>
              <a:rPr lang="en-US">
                <a:latin typeface="Calibri"/>
                <a:cs typeface="Calibri"/>
              </a:rPr>
              <a:t>WE ASSURE A </a:t>
            </a:r>
            <a:r>
              <a:rPr lang="en-US">
                <a:highlight>
                  <a:srgbClr val="FFFF00"/>
                </a:highlight>
                <a:latin typeface="Calibri"/>
                <a:cs typeface="Calibri"/>
              </a:rPr>
              <a:t>SECURE PAYMENT TRANSACTION</a:t>
            </a:r>
            <a:r>
              <a:rPr lang="en-US">
                <a:latin typeface="Calibri"/>
                <a:cs typeface="Calibri"/>
              </a:rPr>
              <a:t> ONLINE AND BUYING WITH US AT THE DESK</a:t>
            </a:r>
          </a:p>
          <a:p>
            <a:pPr marL="342900" indent="-342900" algn="l">
              <a:buFont typeface="Wingdings" panose="020B0604020202020204" pitchFamily="34" charset="0"/>
              <a:buChar char="q"/>
            </a:pPr>
            <a:r>
              <a:rPr lang="en-US">
                <a:latin typeface="Calibri"/>
                <a:cs typeface="Calibri"/>
              </a:rPr>
              <a:t>WE </a:t>
            </a:r>
            <a:r>
              <a:rPr lang="en-US">
                <a:highlight>
                  <a:srgbClr val="FFFF00"/>
                </a:highlight>
                <a:latin typeface="Calibri"/>
                <a:cs typeface="Calibri"/>
              </a:rPr>
              <a:t>LOOK AFTER OUR CLIENTS</a:t>
            </a:r>
            <a:r>
              <a:rPr lang="en-US">
                <a:latin typeface="Calibri"/>
                <a:cs typeface="Calibri"/>
              </a:rPr>
              <a:t> AND </a:t>
            </a:r>
            <a:r>
              <a:rPr lang="en-US">
                <a:highlight>
                  <a:srgbClr val="FFFF00"/>
                </a:highlight>
                <a:latin typeface="Calibri"/>
                <a:cs typeface="Calibri"/>
              </a:rPr>
              <a:t>CARE ABOUT THEIR HEALTH AND SAFETY WHILE TRAVELLING WITH US</a:t>
            </a:r>
          </a:p>
        </p:txBody>
      </p:sp>
      <p:pic>
        <p:nvPicPr>
          <p:cNvPr id="5" name="Picture 5">
            <a:extLst>
              <a:ext uri="{FF2B5EF4-FFF2-40B4-BE49-F238E27FC236}">
                <a16:creationId xmlns:a16="http://schemas.microsoft.com/office/drawing/2014/main" id="{A46666CE-BF89-4E8B-856E-BA35154BD423}"/>
              </a:ext>
            </a:extLst>
          </p:cNvPr>
          <p:cNvPicPr>
            <a:picLocks noChangeAspect="1"/>
          </p:cNvPicPr>
          <p:nvPr/>
        </p:nvPicPr>
        <p:blipFill>
          <a:blip r:embed="rId3"/>
          <a:stretch>
            <a:fillRect/>
          </a:stretch>
        </p:blipFill>
        <p:spPr>
          <a:xfrm>
            <a:off x="8671923" y="598310"/>
            <a:ext cx="2466975" cy="1847850"/>
          </a:xfrm>
          <a:prstGeom prst="rect">
            <a:avLst/>
          </a:prstGeom>
        </p:spPr>
      </p:pic>
    </p:spTree>
    <p:extLst>
      <p:ext uri="{BB962C8B-B14F-4D97-AF65-F5344CB8AC3E}">
        <p14:creationId xmlns:p14="http://schemas.microsoft.com/office/powerpoint/2010/main" val="10063669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0A2F-57AF-4FD0-B99A-712661AA5C41}"/>
              </a:ext>
            </a:extLst>
          </p:cNvPr>
          <p:cNvSpPr>
            <a:spLocks noGrp="1"/>
          </p:cNvSpPr>
          <p:nvPr>
            <p:ph type="title"/>
          </p:nvPr>
        </p:nvSpPr>
        <p:spPr>
          <a:xfrm>
            <a:off x="2197443" y="2383394"/>
            <a:ext cx="7158682" cy="3465636"/>
          </a:xfrm>
        </p:spPr>
        <p:txBody>
          <a:bodyPr/>
          <a:lstStyle/>
          <a:p>
            <a:r>
              <a:rPr lang="en-US" sz="4000">
                <a:latin typeface="Impact"/>
                <a:cs typeface="Calibri Light"/>
              </a:rPr>
              <a:t>AMIN SHAH</a:t>
            </a:r>
            <a:br>
              <a:rPr lang="en-US" sz="4000">
                <a:latin typeface="Impact"/>
                <a:cs typeface="Calibri Light"/>
              </a:rPr>
            </a:br>
            <a:r>
              <a:rPr lang="en-US" sz="4000">
                <a:latin typeface="Impact"/>
                <a:cs typeface="Calibri Light"/>
              </a:rPr>
              <a:t>DIRECTOR OF FINANCE</a:t>
            </a:r>
            <a:br>
              <a:rPr lang="en-US" sz="4000">
                <a:latin typeface="Impact"/>
              </a:rPr>
            </a:br>
            <a:br>
              <a:rPr lang="en-US" sz="4000">
                <a:latin typeface="Impact"/>
              </a:rPr>
            </a:br>
            <a:r>
              <a:rPr lang="en-US">
                <a:latin typeface="Impact"/>
              </a:rPr>
              <a:t>                                    </a:t>
            </a:r>
          </a:p>
        </p:txBody>
      </p:sp>
      <p:pic>
        <p:nvPicPr>
          <p:cNvPr id="4" name="Picture 4">
            <a:extLst>
              <a:ext uri="{FF2B5EF4-FFF2-40B4-BE49-F238E27FC236}">
                <a16:creationId xmlns:a16="http://schemas.microsoft.com/office/drawing/2014/main" id="{4906FF10-C5A3-4717-A2B5-0BB9E64197BE}"/>
              </a:ext>
            </a:extLst>
          </p:cNvPr>
          <p:cNvPicPr>
            <a:picLocks noChangeAspect="1"/>
          </p:cNvPicPr>
          <p:nvPr/>
        </p:nvPicPr>
        <p:blipFill>
          <a:blip r:embed="rId2"/>
          <a:stretch>
            <a:fillRect/>
          </a:stretch>
        </p:blipFill>
        <p:spPr>
          <a:xfrm>
            <a:off x="9369382" y="690434"/>
            <a:ext cx="1876425" cy="1790700"/>
          </a:xfrm>
          <a:prstGeom prst="rect">
            <a:avLst/>
          </a:prstGeom>
        </p:spPr>
      </p:pic>
    </p:spTree>
    <p:extLst>
      <p:ext uri="{BB962C8B-B14F-4D97-AF65-F5344CB8AC3E}">
        <p14:creationId xmlns:p14="http://schemas.microsoft.com/office/powerpoint/2010/main" val="107275824"/>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551975" cy="1845075"/>
          </a:xfrm>
        </p:spPr>
        <p:txBody>
          <a:bodyPr/>
          <a:lstStyle/>
          <a:p>
            <a:r>
              <a:rPr lang="en-US" sz="4000">
                <a:highlight>
                  <a:srgbClr val="FF0000"/>
                </a:highlight>
                <a:latin typeface="Impact"/>
              </a:rPr>
              <a:t>FINANCIAL RESOURCES</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797070"/>
            <a:ext cx="8688683" cy="4514202"/>
          </a:xfrm>
        </p:spPr>
        <p:txBody>
          <a:bodyPr/>
          <a:lstStyle/>
          <a:p>
            <a:r>
              <a:rPr lang="en-US" sz="2400">
                <a:solidFill>
                  <a:srgbClr val="000000"/>
                </a:solidFill>
                <a:latin typeface="Impact"/>
              </a:rPr>
              <a:t>To start up the business we have decided to self-finance the business from our own resources where each director will invest </a:t>
            </a:r>
            <a:r>
              <a:rPr lang="en-US" sz="2400">
                <a:highlight>
                  <a:srgbClr val="00FF00"/>
                </a:highlight>
                <a:latin typeface="Impact"/>
              </a:rPr>
              <a:t>£15,000</a:t>
            </a:r>
            <a:r>
              <a:rPr lang="en-US" sz="2400">
                <a:solidFill>
                  <a:srgbClr val="000000"/>
                </a:solidFill>
                <a:latin typeface="Impact"/>
              </a:rPr>
              <a:t> each giving a grand total of</a:t>
            </a:r>
            <a:r>
              <a:rPr lang="en-US" sz="2400">
                <a:solidFill>
                  <a:srgbClr val="000000"/>
                </a:solidFill>
                <a:highlight>
                  <a:srgbClr val="00FF00"/>
                </a:highlight>
                <a:latin typeface="Impact"/>
              </a:rPr>
              <a:t> £60,000 </a:t>
            </a:r>
            <a:r>
              <a:rPr lang="en-US" sz="2400">
                <a:solidFill>
                  <a:srgbClr val="000000"/>
                </a:solidFill>
                <a:latin typeface="Impact"/>
              </a:rPr>
              <a:t>Thousand to start the business.</a:t>
            </a:r>
            <a:endParaRPr lang="en-US"/>
          </a:p>
          <a:p>
            <a:r>
              <a:rPr lang="en-US" sz="2400">
                <a:solidFill>
                  <a:srgbClr val="000000"/>
                </a:solidFill>
                <a:latin typeface="Impact"/>
              </a:rPr>
              <a:t>We looked at obtaining the finance to start up the business from Banks and Government backed personal loan schemes.  After some research we found out there where advantages and disadvantages in these processes we have listed them below:</a:t>
            </a:r>
            <a:endParaRPr lang="en-US"/>
          </a:p>
          <a:p>
            <a:endParaRPr lang="en-US" sz="2400">
              <a:solidFill>
                <a:srgbClr val="00B0F0"/>
              </a:solidFill>
              <a:latin typeface="Impact"/>
            </a:endParaRPr>
          </a:p>
        </p:txBody>
      </p:sp>
    </p:spTree>
    <p:extLst>
      <p:ext uri="{BB962C8B-B14F-4D97-AF65-F5344CB8AC3E}">
        <p14:creationId xmlns:p14="http://schemas.microsoft.com/office/powerpoint/2010/main" val="10307394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551975" cy="1845075"/>
          </a:xfrm>
        </p:spPr>
        <p:txBody>
          <a:bodyPr/>
          <a:lstStyle/>
          <a:p>
            <a:r>
              <a:rPr lang="en-US" sz="4000">
                <a:latin typeface="Impact"/>
              </a:rPr>
              <a:t>ADVANTAGES AND DISADVANTAGES</a:t>
            </a:r>
            <a:br>
              <a:rPr lang="en-US" sz="4000">
                <a:latin typeface="Impact"/>
              </a:rPr>
            </a:br>
            <a:r>
              <a:rPr lang="en-US" sz="4000">
                <a:latin typeface="Impact"/>
              </a:rPr>
              <a:t>OF BANK LOAN</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1708209" y="2357752"/>
            <a:ext cx="5940661" cy="4025172"/>
          </a:xfrm>
        </p:spPr>
        <p:txBody>
          <a:bodyPr/>
          <a:lstStyle/>
          <a:p>
            <a:endParaRPr lang="en-US" sz="2400">
              <a:solidFill>
                <a:srgbClr val="00B0F0"/>
              </a:solidFill>
              <a:latin typeface="Impact"/>
            </a:endParaRPr>
          </a:p>
        </p:txBody>
      </p:sp>
      <p:pic>
        <p:nvPicPr>
          <p:cNvPr id="5" name="Picture 5" descr="A screenshot of a cell phone&#10;&#10;Description generated with very high confidence">
            <a:extLst>
              <a:ext uri="{FF2B5EF4-FFF2-40B4-BE49-F238E27FC236}">
                <a16:creationId xmlns:a16="http://schemas.microsoft.com/office/drawing/2014/main" id="{30AF37C9-FCAD-450E-A7B9-1A7A567C29CD}"/>
              </a:ext>
            </a:extLst>
          </p:cNvPr>
          <p:cNvPicPr>
            <a:picLocks noChangeAspect="1"/>
          </p:cNvPicPr>
          <p:nvPr/>
        </p:nvPicPr>
        <p:blipFill>
          <a:blip r:embed="rId3"/>
          <a:stretch>
            <a:fillRect/>
          </a:stretch>
        </p:blipFill>
        <p:spPr>
          <a:xfrm>
            <a:off x="1676401" y="2296879"/>
            <a:ext cx="6030684" cy="4131212"/>
          </a:xfrm>
          <a:prstGeom prst="rect">
            <a:avLst/>
          </a:prstGeom>
        </p:spPr>
      </p:pic>
    </p:spTree>
    <p:extLst>
      <p:ext uri="{BB962C8B-B14F-4D97-AF65-F5344CB8AC3E}">
        <p14:creationId xmlns:p14="http://schemas.microsoft.com/office/powerpoint/2010/main" val="1086061400"/>
      </p:ext>
    </p:extLst>
  </p:cSld>
  <p:clrMapOvr>
    <a:masterClrMapping/>
  </p:clrMapOvr>
  <mc:AlternateContent xmlns:mc="http://schemas.openxmlformats.org/markup-compatibility/2006" xmlns:p14="http://schemas.microsoft.com/office/powerpoint/2010/main">
    <mc:Choice Requires="p14">
      <p:transition p14:dur="0">
        <p:wipe/>
      </p:transition>
    </mc:Choice>
    <mc:Fallback xmlns="">
      <p:transition>
        <p:wip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53197"/>
            <a:ext cx="8551975" cy="2448924"/>
          </a:xfrm>
        </p:spPr>
        <p:txBody>
          <a:bodyPr/>
          <a:lstStyle/>
          <a:p>
            <a:r>
              <a:rPr lang="en-US" sz="4000" b="1" u="sng">
                <a:highlight>
                  <a:srgbClr val="00FFFF"/>
                </a:highlight>
                <a:latin typeface="Impact"/>
              </a:rPr>
              <a:t>Government backed loan scheme</a:t>
            </a:r>
            <a:endParaRPr lang="en-US">
              <a:highlight>
                <a:srgbClr val="00FFFF"/>
              </a:highlight>
              <a:cs typeface="Calibri Ligh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452013"/>
            <a:ext cx="8688683" cy="5290579"/>
          </a:xfrm>
        </p:spPr>
        <p:txBody>
          <a:bodyPr>
            <a:normAutofit fontScale="92500"/>
          </a:bodyPr>
          <a:lstStyle/>
          <a:p>
            <a:endParaRPr lang="en-US" sz="2400" b="1" u="sng">
              <a:latin typeface="Impact"/>
            </a:endParaRPr>
          </a:p>
          <a:p>
            <a:r>
              <a:rPr lang="en-US" sz="2400">
                <a:highlight>
                  <a:srgbClr val="00FF00"/>
                </a:highlight>
                <a:latin typeface="Impact"/>
              </a:rPr>
              <a:t>Advantages</a:t>
            </a:r>
            <a:endParaRPr lang="en-US">
              <a:highlight>
                <a:srgbClr val="00FF00"/>
              </a:highlight>
            </a:endParaRPr>
          </a:p>
          <a:p>
            <a:pPr marL="342900" indent="-342900">
              <a:buFont typeface="Wingdings" panose="020B0604020202020204" pitchFamily="34" charset="0"/>
              <a:buChar char="q"/>
            </a:pPr>
            <a:r>
              <a:rPr lang="en-US" sz="2400">
                <a:solidFill>
                  <a:srgbClr val="000000"/>
                </a:solidFill>
                <a:latin typeface="Impact"/>
              </a:rPr>
              <a:t>All partners can individually apply for up to £25,000, with a maximum of</a:t>
            </a:r>
            <a:endParaRPr lang="en-US">
              <a:solidFill>
                <a:srgbClr val="000000"/>
              </a:solidFill>
              <a:latin typeface="Calibri"/>
              <a:cs typeface="Calibri"/>
            </a:endParaRPr>
          </a:p>
          <a:p>
            <a:pPr marL="342900" indent="-342900">
              <a:buFont typeface="Wingdings" panose="020B0604020202020204" pitchFamily="34" charset="0"/>
              <a:buChar char="q"/>
            </a:pPr>
            <a:r>
              <a:rPr lang="en-US" sz="2400">
                <a:solidFill>
                  <a:srgbClr val="000000"/>
                </a:solidFill>
                <a:latin typeface="Impact"/>
              </a:rPr>
              <a:t> £100,000 per business.</a:t>
            </a:r>
            <a:endParaRPr lang="en-US">
              <a:cs typeface="Calibri"/>
            </a:endParaRPr>
          </a:p>
          <a:p>
            <a:pPr marL="342900" indent="-342900">
              <a:buFont typeface="Wingdings" panose="020B0604020202020204" pitchFamily="34" charset="0"/>
              <a:buChar char="q"/>
            </a:pPr>
            <a:r>
              <a:rPr lang="en-US" sz="2400">
                <a:solidFill>
                  <a:srgbClr val="000000"/>
                </a:solidFill>
                <a:latin typeface="Impact"/>
              </a:rPr>
              <a:t>The loan is unsecured, so there’s no need to put down personal assets or guarantors to support an application.</a:t>
            </a:r>
            <a:endParaRPr lang="en-US" sz="1900">
              <a:solidFill>
                <a:srgbClr val="000000"/>
              </a:solidFill>
              <a:latin typeface="Calibri"/>
              <a:cs typeface="Calibri"/>
            </a:endParaRPr>
          </a:p>
          <a:p>
            <a:r>
              <a:rPr lang="en-US" sz="2400">
                <a:highlight>
                  <a:srgbClr val="FF0000"/>
                </a:highlight>
                <a:latin typeface="Impact"/>
              </a:rPr>
              <a:t>Disadvantages</a:t>
            </a:r>
            <a:r>
              <a:rPr lang="en-US" sz="2400">
                <a:solidFill>
                  <a:schemeClr val="accent1"/>
                </a:solidFill>
                <a:highlight>
                  <a:srgbClr val="FF0000"/>
                </a:highlight>
                <a:latin typeface="Impact"/>
              </a:rPr>
              <a:t> </a:t>
            </a:r>
            <a:endParaRPr lang="en-US" sz="1900">
              <a:solidFill>
                <a:schemeClr val="accent1"/>
              </a:solidFill>
              <a:highlight>
                <a:srgbClr val="FF0000"/>
              </a:highlight>
              <a:cs typeface="Calibri"/>
            </a:endParaRPr>
          </a:p>
          <a:p>
            <a:pPr marL="342900" indent="-342900">
              <a:buFont typeface="Wingdings" panose="020B0604020202020204" pitchFamily="34" charset="0"/>
              <a:buChar char="q"/>
            </a:pPr>
            <a:r>
              <a:rPr lang="en-US" sz="2400">
                <a:solidFill>
                  <a:srgbClr val="000000"/>
                </a:solidFill>
                <a:latin typeface="Impact"/>
              </a:rPr>
              <a:t>Application has to be successful in order to get the start-up loan.</a:t>
            </a:r>
            <a:endParaRPr lang="en-US">
              <a:cs typeface="Calibri"/>
            </a:endParaRPr>
          </a:p>
          <a:p>
            <a:pPr marL="342900" indent="-342900">
              <a:buFont typeface="Wingdings" panose="020B0604020202020204" pitchFamily="34" charset="0"/>
              <a:buChar char="q"/>
            </a:pPr>
            <a:r>
              <a:rPr lang="en-US" sz="2400">
                <a:solidFill>
                  <a:srgbClr val="000000"/>
                </a:solidFill>
                <a:latin typeface="Impact"/>
              </a:rPr>
              <a:t>Rate of interest on loan for 5 years is 6%.</a:t>
            </a:r>
            <a:endParaRPr lang="en-US">
              <a:cs typeface="Calibri"/>
            </a:endParaRPr>
          </a:p>
          <a:p>
            <a:pPr marL="342900" indent="-342900">
              <a:buFont typeface="Wingdings" panose="020B0604020202020204" pitchFamily="34" charset="0"/>
              <a:buChar char="q"/>
            </a:pPr>
            <a:r>
              <a:rPr lang="en-US" sz="2400">
                <a:solidFill>
                  <a:srgbClr val="000000"/>
                </a:solidFill>
                <a:latin typeface="Impact"/>
              </a:rPr>
              <a:t>Induvial will be liable if loan is not repaid.</a:t>
            </a:r>
            <a:endParaRPr lang="en-US">
              <a:cs typeface="Calibri"/>
            </a:endParaRPr>
          </a:p>
          <a:p>
            <a:pPr marL="228600"/>
            <a:r>
              <a:rPr lang="en-US" sz="2400">
                <a:solidFill>
                  <a:srgbClr val="000000"/>
                </a:solidFill>
                <a:latin typeface="Impact"/>
              </a:rPr>
              <a:t>After considering all of these things we have decided to self-finance the business then we will not have to pay any interest rates or have any burden or worries to pay these debts back.</a:t>
            </a:r>
            <a:endParaRPr lang="en-US"/>
          </a:p>
          <a:p>
            <a:endParaRPr lang="en-US" sz="2400">
              <a:solidFill>
                <a:srgbClr val="00B0F0"/>
              </a:solidFill>
              <a:latin typeface="Impact"/>
            </a:endParaRPr>
          </a:p>
        </p:txBody>
      </p:sp>
    </p:spTree>
    <p:extLst>
      <p:ext uri="{BB962C8B-B14F-4D97-AF65-F5344CB8AC3E}">
        <p14:creationId xmlns:p14="http://schemas.microsoft.com/office/powerpoint/2010/main" val="11266503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551975" cy="1845075"/>
          </a:xfrm>
        </p:spPr>
        <p:txBody>
          <a:bodyPr/>
          <a:lstStyle/>
          <a:p>
            <a:r>
              <a:rPr lang="en-US" sz="4000">
                <a:highlight>
                  <a:srgbClr val="00FFFF"/>
                </a:highlight>
                <a:latin typeface="Impact"/>
              </a:rPr>
              <a:t>Estimate in terms of overall cost </a:t>
            </a:r>
            <a:endParaRPr lang="en-US">
              <a:highlight>
                <a:srgbClr val="00FFFF"/>
              </a:highlight>
              <a:cs typeface="Calibri Light"/>
            </a:endParaRPr>
          </a:p>
          <a:p>
            <a:endParaRPr lang="en-US" sz="4000">
              <a:highlight>
                <a:srgbClr val="00FFFF"/>
              </a:highlight>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786184"/>
            <a:ext cx="8688683" cy="4525088"/>
          </a:xfrm>
        </p:spPr>
        <p:txBody>
          <a:bodyPr/>
          <a:lstStyle/>
          <a:p>
            <a:endParaRPr lang="en-US" sz="2400">
              <a:solidFill>
                <a:srgbClr val="000000"/>
              </a:solidFill>
              <a:latin typeface="Impact"/>
            </a:endParaRPr>
          </a:p>
          <a:p>
            <a:r>
              <a:rPr lang="en-US" sz="2400">
                <a:solidFill>
                  <a:srgbClr val="000000"/>
                </a:solidFill>
                <a:latin typeface="Impact"/>
              </a:rPr>
              <a:t>After doing additional research and finding out the standard cost and factors within the tour and travel industry, we estimate it would cost us around </a:t>
            </a:r>
            <a:r>
              <a:rPr lang="en-US" sz="2400">
                <a:solidFill>
                  <a:schemeClr val="accent2"/>
                </a:solidFill>
                <a:latin typeface="Impact"/>
              </a:rPr>
              <a:t>£60,000</a:t>
            </a:r>
            <a:r>
              <a:rPr lang="en-US" sz="2400">
                <a:solidFill>
                  <a:srgbClr val="000000"/>
                </a:solidFill>
                <a:latin typeface="Impact"/>
              </a:rPr>
              <a:t> to set up the business.</a:t>
            </a:r>
            <a:endParaRPr lang="en-US">
              <a:cs typeface="Calibri"/>
            </a:endParaRPr>
          </a:p>
          <a:p>
            <a:r>
              <a:rPr lang="en-US" sz="2400">
                <a:solidFill>
                  <a:srgbClr val="000000"/>
                </a:solidFill>
                <a:latin typeface="Impact"/>
              </a:rPr>
              <a:t>Total Budget cost is </a:t>
            </a:r>
            <a:r>
              <a:rPr lang="en-US" sz="2400">
                <a:solidFill>
                  <a:schemeClr val="accent2"/>
                </a:solidFill>
                <a:latin typeface="Impact"/>
              </a:rPr>
              <a:t>£25,520</a:t>
            </a:r>
            <a:r>
              <a:rPr lang="en-US" sz="2400">
                <a:solidFill>
                  <a:srgbClr val="000000"/>
                </a:solidFill>
                <a:latin typeface="Impact"/>
              </a:rPr>
              <a:t> leaving us with </a:t>
            </a:r>
            <a:r>
              <a:rPr lang="en-US" sz="2400">
                <a:solidFill>
                  <a:srgbClr val="00B050"/>
                </a:solidFill>
                <a:latin typeface="Impact"/>
              </a:rPr>
              <a:t>£34,480</a:t>
            </a:r>
            <a:r>
              <a:rPr lang="en-US" sz="2400">
                <a:solidFill>
                  <a:srgbClr val="000000"/>
                </a:solidFill>
                <a:latin typeface="Impact"/>
              </a:rPr>
              <a:t> pounds in the bank.</a:t>
            </a:r>
            <a:endParaRPr lang="en-US"/>
          </a:p>
          <a:p>
            <a:r>
              <a:rPr lang="en-US" sz="2400">
                <a:solidFill>
                  <a:srgbClr val="000000"/>
                </a:solidFill>
                <a:latin typeface="Impact"/>
              </a:rPr>
              <a:t>There will also be some Legal cost such as Registering the Ltd Company, Patenting our logo, solicitor and  accountant fees which we have allowed for as you can see on Graph.</a:t>
            </a:r>
            <a:endParaRPr lang="en-US"/>
          </a:p>
          <a:p>
            <a:endParaRPr lang="en-US" sz="2400">
              <a:solidFill>
                <a:srgbClr val="000000"/>
              </a:solidFill>
              <a:latin typeface="Impact"/>
            </a:endParaRPr>
          </a:p>
          <a:p>
            <a:endParaRPr lang="en-US" sz="2400">
              <a:solidFill>
                <a:srgbClr val="00B0F0"/>
              </a:solidFill>
              <a:latin typeface="Impact"/>
            </a:endParaRPr>
          </a:p>
        </p:txBody>
      </p:sp>
    </p:spTree>
    <p:extLst>
      <p:ext uri="{BB962C8B-B14F-4D97-AF65-F5344CB8AC3E}">
        <p14:creationId xmlns:p14="http://schemas.microsoft.com/office/powerpoint/2010/main" val="17398083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174172"/>
            <a:ext cx="8551975" cy="1507618"/>
          </a:xfrm>
        </p:spPr>
        <p:txBody>
          <a:bodyPr>
            <a:noAutofit/>
          </a:bodyPr>
          <a:lstStyle/>
          <a:p>
            <a:r>
              <a:rPr lang="en-US" sz="2400">
                <a:latin typeface="Impact"/>
                <a:cs typeface="Arial"/>
              </a:rPr>
              <a:t>Below I have created a graph to highlight and reflect realistic figures in setting up our tour operator business</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1084853" y="1519178"/>
            <a:ext cx="1249428" cy="4792094"/>
          </a:xfrm>
        </p:spPr>
        <p:txBody>
          <a:bodyPr/>
          <a:lstStyle/>
          <a:p>
            <a:r>
              <a:rPr lang="en-US" sz="2400">
                <a:solidFill>
                  <a:srgbClr val="00B0F0"/>
                </a:solidFill>
                <a:latin typeface="Impact"/>
              </a:rPr>
              <a:t>c</a:t>
            </a:r>
          </a:p>
        </p:txBody>
      </p:sp>
      <p:graphicFrame>
        <p:nvGraphicFramePr>
          <p:cNvPr id="7" name="Table 6">
            <a:extLst>
              <a:ext uri="{FF2B5EF4-FFF2-40B4-BE49-F238E27FC236}">
                <a16:creationId xmlns:a16="http://schemas.microsoft.com/office/drawing/2014/main" id="{B2570961-22B6-4150-A9D7-2FB4116456B1}"/>
              </a:ext>
            </a:extLst>
          </p:cNvPr>
          <p:cNvGraphicFramePr>
            <a:graphicFrameLocks noGrp="1"/>
          </p:cNvGraphicFramePr>
          <p:nvPr>
            <p:extLst>
              <p:ext uri="{D42A27DB-BD31-4B8C-83A1-F6EECF244321}">
                <p14:modId xmlns:p14="http://schemas.microsoft.com/office/powerpoint/2010/main" val="3583471902"/>
              </p:ext>
            </p:extLst>
          </p:nvPr>
        </p:nvGraphicFramePr>
        <p:xfrm>
          <a:off x="-230037" y="-445698"/>
          <a:ext cx="24806169" cy="23611678"/>
        </p:xfrm>
        <a:graphic>
          <a:graphicData uri="http://schemas.openxmlformats.org/drawingml/2006/table">
            <a:tbl>
              <a:tblPr firstRow="1" bandRow="1">
                <a:tableStyleId>{5C22544A-7EE6-4342-B048-85BDC9FD1C3A}</a:tableStyleId>
              </a:tblPr>
              <a:tblGrid>
                <a:gridCol w="258546">
                  <a:extLst>
                    <a:ext uri="{9D8B030D-6E8A-4147-A177-3AD203B41FA5}">
                      <a16:colId xmlns:a16="http://schemas.microsoft.com/office/drawing/2014/main" val="151886941"/>
                    </a:ext>
                  </a:extLst>
                </a:gridCol>
                <a:gridCol w="316001">
                  <a:extLst>
                    <a:ext uri="{9D8B030D-6E8A-4147-A177-3AD203B41FA5}">
                      <a16:colId xmlns:a16="http://schemas.microsoft.com/office/drawing/2014/main" val="4160309439"/>
                    </a:ext>
                  </a:extLst>
                </a:gridCol>
                <a:gridCol w="933643">
                  <a:extLst>
                    <a:ext uri="{9D8B030D-6E8A-4147-A177-3AD203B41FA5}">
                      <a16:colId xmlns:a16="http://schemas.microsoft.com/office/drawing/2014/main" val="1438595704"/>
                    </a:ext>
                  </a:extLst>
                </a:gridCol>
                <a:gridCol w="933643">
                  <a:extLst>
                    <a:ext uri="{9D8B030D-6E8A-4147-A177-3AD203B41FA5}">
                      <a16:colId xmlns:a16="http://schemas.microsoft.com/office/drawing/2014/main" val="2254225930"/>
                    </a:ext>
                  </a:extLst>
                </a:gridCol>
                <a:gridCol w="833097">
                  <a:extLst>
                    <a:ext uri="{9D8B030D-6E8A-4147-A177-3AD203B41FA5}">
                      <a16:colId xmlns:a16="http://schemas.microsoft.com/office/drawing/2014/main" val="2507350613"/>
                    </a:ext>
                  </a:extLst>
                </a:gridCol>
                <a:gridCol w="1149099">
                  <a:extLst>
                    <a:ext uri="{9D8B030D-6E8A-4147-A177-3AD203B41FA5}">
                      <a16:colId xmlns:a16="http://schemas.microsoft.com/office/drawing/2014/main" val="2266192281"/>
                    </a:ext>
                  </a:extLst>
                </a:gridCol>
                <a:gridCol w="976733">
                  <a:extLst>
                    <a:ext uri="{9D8B030D-6E8A-4147-A177-3AD203B41FA5}">
                      <a16:colId xmlns:a16="http://schemas.microsoft.com/office/drawing/2014/main" val="3091642217"/>
                    </a:ext>
                  </a:extLst>
                </a:gridCol>
                <a:gridCol w="976733">
                  <a:extLst>
                    <a:ext uri="{9D8B030D-6E8A-4147-A177-3AD203B41FA5}">
                      <a16:colId xmlns:a16="http://schemas.microsoft.com/office/drawing/2014/main" val="1494420921"/>
                    </a:ext>
                  </a:extLst>
                </a:gridCol>
                <a:gridCol w="991098">
                  <a:extLst>
                    <a:ext uri="{9D8B030D-6E8A-4147-A177-3AD203B41FA5}">
                      <a16:colId xmlns:a16="http://schemas.microsoft.com/office/drawing/2014/main" val="2295014804"/>
                    </a:ext>
                  </a:extLst>
                </a:gridCol>
                <a:gridCol w="1019825">
                  <a:extLst>
                    <a:ext uri="{9D8B030D-6E8A-4147-A177-3AD203B41FA5}">
                      <a16:colId xmlns:a16="http://schemas.microsoft.com/office/drawing/2014/main" val="1681899338"/>
                    </a:ext>
                  </a:extLst>
                </a:gridCol>
                <a:gridCol w="1019825">
                  <a:extLst>
                    <a:ext uri="{9D8B030D-6E8A-4147-A177-3AD203B41FA5}">
                      <a16:colId xmlns:a16="http://schemas.microsoft.com/office/drawing/2014/main" val="2015050079"/>
                    </a:ext>
                  </a:extLst>
                </a:gridCol>
                <a:gridCol w="1019825">
                  <a:extLst>
                    <a:ext uri="{9D8B030D-6E8A-4147-A177-3AD203B41FA5}">
                      <a16:colId xmlns:a16="http://schemas.microsoft.com/office/drawing/2014/main" val="2651193415"/>
                    </a:ext>
                  </a:extLst>
                </a:gridCol>
                <a:gridCol w="1106008">
                  <a:extLst>
                    <a:ext uri="{9D8B030D-6E8A-4147-A177-3AD203B41FA5}">
                      <a16:colId xmlns:a16="http://schemas.microsoft.com/office/drawing/2014/main" val="18837052"/>
                    </a:ext>
                  </a:extLst>
                </a:gridCol>
                <a:gridCol w="1019825">
                  <a:extLst>
                    <a:ext uri="{9D8B030D-6E8A-4147-A177-3AD203B41FA5}">
                      <a16:colId xmlns:a16="http://schemas.microsoft.com/office/drawing/2014/main" val="1150215546"/>
                    </a:ext>
                  </a:extLst>
                </a:gridCol>
                <a:gridCol w="1091644">
                  <a:extLst>
                    <a:ext uri="{9D8B030D-6E8A-4147-A177-3AD203B41FA5}">
                      <a16:colId xmlns:a16="http://schemas.microsoft.com/office/drawing/2014/main" val="3208700792"/>
                    </a:ext>
                  </a:extLst>
                </a:gridCol>
                <a:gridCol w="1106008">
                  <a:extLst>
                    <a:ext uri="{9D8B030D-6E8A-4147-A177-3AD203B41FA5}">
                      <a16:colId xmlns:a16="http://schemas.microsoft.com/office/drawing/2014/main" val="2913092517"/>
                    </a:ext>
                  </a:extLst>
                </a:gridCol>
                <a:gridCol w="1106008">
                  <a:extLst>
                    <a:ext uri="{9D8B030D-6E8A-4147-A177-3AD203B41FA5}">
                      <a16:colId xmlns:a16="http://schemas.microsoft.com/office/drawing/2014/main" val="360162460"/>
                    </a:ext>
                  </a:extLst>
                </a:gridCol>
                <a:gridCol w="1106008">
                  <a:extLst>
                    <a:ext uri="{9D8B030D-6E8A-4147-A177-3AD203B41FA5}">
                      <a16:colId xmlns:a16="http://schemas.microsoft.com/office/drawing/2014/main" val="1487446530"/>
                    </a:ext>
                  </a:extLst>
                </a:gridCol>
                <a:gridCol w="718187">
                  <a:extLst>
                    <a:ext uri="{9D8B030D-6E8A-4147-A177-3AD203B41FA5}">
                      <a16:colId xmlns:a16="http://schemas.microsoft.com/office/drawing/2014/main" val="171757203"/>
                    </a:ext>
                  </a:extLst>
                </a:gridCol>
                <a:gridCol w="1321464">
                  <a:extLst>
                    <a:ext uri="{9D8B030D-6E8A-4147-A177-3AD203B41FA5}">
                      <a16:colId xmlns:a16="http://schemas.microsoft.com/office/drawing/2014/main" val="1988407785"/>
                    </a:ext>
                  </a:extLst>
                </a:gridCol>
                <a:gridCol w="1134734">
                  <a:extLst>
                    <a:ext uri="{9D8B030D-6E8A-4147-A177-3AD203B41FA5}">
                      <a16:colId xmlns:a16="http://schemas.microsoft.com/office/drawing/2014/main" val="3554596645"/>
                    </a:ext>
                  </a:extLst>
                </a:gridCol>
                <a:gridCol w="933643">
                  <a:extLst>
                    <a:ext uri="{9D8B030D-6E8A-4147-A177-3AD203B41FA5}">
                      <a16:colId xmlns:a16="http://schemas.microsoft.com/office/drawing/2014/main" val="1730448915"/>
                    </a:ext>
                  </a:extLst>
                </a:gridCol>
                <a:gridCol w="933643">
                  <a:extLst>
                    <a:ext uri="{9D8B030D-6E8A-4147-A177-3AD203B41FA5}">
                      <a16:colId xmlns:a16="http://schemas.microsoft.com/office/drawing/2014/main" val="2308580150"/>
                    </a:ext>
                  </a:extLst>
                </a:gridCol>
                <a:gridCol w="933643">
                  <a:extLst>
                    <a:ext uri="{9D8B030D-6E8A-4147-A177-3AD203B41FA5}">
                      <a16:colId xmlns:a16="http://schemas.microsoft.com/office/drawing/2014/main" val="3950380790"/>
                    </a:ext>
                  </a:extLst>
                </a:gridCol>
                <a:gridCol w="933643">
                  <a:extLst>
                    <a:ext uri="{9D8B030D-6E8A-4147-A177-3AD203B41FA5}">
                      <a16:colId xmlns:a16="http://schemas.microsoft.com/office/drawing/2014/main" val="733680339"/>
                    </a:ext>
                  </a:extLst>
                </a:gridCol>
                <a:gridCol w="933643">
                  <a:extLst>
                    <a:ext uri="{9D8B030D-6E8A-4147-A177-3AD203B41FA5}">
                      <a16:colId xmlns:a16="http://schemas.microsoft.com/office/drawing/2014/main" val="374418628"/>
                    </a:ext>
                  </a:extLst>
                </a:gridCol>
              </a:tblGrid>
              <a:tr h="2073118">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extLst>
                  <a:ext uri="{0D108BD9-81ED-4DB2-BD59-A6C34878D82A}">
                    <a16:rowId xmlns:a16="http://schemas.microsoft.com/office/drawing/2014/main" val="2128965702"/>
                  </a:ext>
                </a:extLst>
              </a:tr>
              <a:tr h="268075">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702082457"/>
                  </a:ext>
                </a:extLst>
              </a:tr>
              <a:tr h="265813">
                <a:tc>
                  <a:txBody>
                    <a:bodyPr/>
                    <a:lstStyle/>
                    <a:p>
                      <a:endParaRPr lang="en-GB">
                        <a:effectLst/>
                        <a:highlight>
                          <a:srgbClr val="808000"/>
                        </a:highlight>
                      </a:endParaRPr>
                    </a:p>
                  </a:txBody>
                  <a:tcPr marL="0" marR="0" marT="0" marB="0" anchor="ctr"/>
                </a:tc>
                <a:tc gridSpan="7">
                  <a:txBody>
                    <a:bodyPr/>
                    <a:lstStyle/>
                    <a:p>
                      <a:r>
                        <a:rPr lang="en-GB" sz="2400">
                          <a:highlight>
                            <a:srgbClr val="808000"/>
                          </a:highlight>
                        </a:rPr>
                        <a:t>Happy Journey Ltd</a:t>
                      </a: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668330808"/>
                  </a:ext>
                </a:extLst>
              </a:tr>
              <a:tr h="268075">
                <a:tc>
                  <a:txBody>
                    <a:bodyPr/>
                    <a:lstStyle/>
                    <a:p>
                      <a:endParaRPr lang="en-GB">
                        <a:effectLst/>
                      </a:endParaRPr>
                    </a:p>
                  </a:txBody>
                  <a:tcPr marL="0" marR="0" marT="0" marB="0" anchor="ctr"/>
                </a:tc>
                <a:tc gridSpan="5">
                  <a:txBody>
                    <a:bodyPr/>
                    <a:lstStyle/>
                    <a:p>
                      <a:r>
                        <a:rPr lang="en-GB"/>
                        <a:t>Projected Profit &amp; Loss Statement</a:t>
                      </a: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843619761"/>
                  </a:ext>
                </a:extLst>
              </a:tr>
              <a:tr h="268075">
                <a:tc>
                  <a:txBody>
                    <a:bodyPr/>
                    <a:lstStyle/>
                    <a:p>
                      <a:endParaRPr lang="en-GB">
                        <a:effectLst/>
                      </a:endParaRPr>
                    </a:p>
                  </a:txBody>
                  <a:tcPr marL="0" marR="0" marT="0" marB="0" anchor="ctr"/>
                </a:tc>
                <a:tc gridSpan="7">
                  <a:txBody>
                    <a:bodyPr/>
                    <a:lstStyle/>
                    <a:p>
                      <a:r>
                        <a:rPr lang="en-GB"/>
                        <a:t>For Year Ending 30 November 2019</a:t>
                      </a: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2658561"/>
                  </a:ext>
                </a:extLst>
              </a:tr>
              <a:tr h="589764">
                <a:tc>
                  <a:txBody>
                    <a:bodyPr/>
                    <a:lstStyle/>
                    <a:p>
                      <a:endParaRPr lang="en-GB">
                        <a:effectLst/>
                      </a:endParaRPr>
                    </a:p>
                  </a:txBody>
                  <a:tcPr marL="0" marR="0" marT="0" marB="0" anchor="ctr"/>
                </a:tc>
                <a:tc gridSpan="2">
                  <a:txBody>
                    <a:bodyPr/>
                    <a:lstStyle/>
                    <a:p>
                      <a:endParaRPr lang="en-GB">
                        <a:effectLst/>
                      </a:endParaRPr>
                    </a:p>
                  </a:txBody>
                  <a:tcPr marL="0" marR="0" marT="0" marB="0" anchor="ctr"/>
                </a:tc>
                <a:tc hMerge="1">
                  <a:txBody>
                    <a:bodyPr/>
                    <a:lstStyle/>
                    <a:p>
                      <a:endParaRPr lang="en-US"/>
                    </a:p>
                  </a:txBody>
                  <a:tcP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616161408"/>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r>
                        <a:rPr lang="en-GB"/>
                        <a:t>Total for Year</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022399300"/>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Pre-Start</a:t>
                      </a:r>
                    </a:p>
                  </a:txBody>
                  <a:tcPr marL="0" marR="0" marT="0" marB="0" anchor="ctr"/>
                </a:tc>
                <a:tc>
                  <a:txBody>
                    <a:bodyPr/>
                    <a:lstStyle/>
                    <a:p>
                      <a:r>
                        <a:rPr lang="en-GB">
                          <a:effectLst/>
                        </a:rPr>
                        <a:t>Dec-18</a:t>
                      </a:r>
                    </a:p>
                  </a:txBody>
                  <a:tcPr marL="0" marR="0" marT="0" marB="0" anchor="ctr"/>
                </a:tc>
                <a:tc>
                  <a:txBody>
                    <a:bodyPr/>
                    <a:lstStyle/>
                    <a:p>
                      <a:r>
                        <a:rPr lang="en-GB">
                          <a:effectLst/>
                        </a:rPr>
                        <a:t>Jan-19</a:t>
                      </a:r>
                    </a:p>
                  </a:txBody>
                  <a:tcPr marL="0" marR="0" marT="0" marB="0" anchor="ctr"/>
                </a:tc>
                <a:tc>
                  <a:txBody>
                    <a:bodyPr/>
                    <a:lstStyle/>
                    <a:p>
                      <a:r>
                        <a:rPr lang="en-GB">
                          <a:effectLst/>
                        </a:rPr>
                        <a:t>Feb-19</a:t>
                      </a:r>
                    </a:p>
                  </a:txBody>
                  <a:tcPr marL="0" marR="0" marT="0" marB="0" anchor="ctr"/>
                </a:tc>
                <a:tc>
                  <a:txBody>
                    <a:bodyPr/>
                    <a:lstStyle/>
                    <a:p>
                      <a:r>
                        <a:rPr lang="en-GB">
                          <a:effectLst/>
                        </a:rPr>
                        <a:t>Mar-19</a:t>
                      </a:r>
                    </a:p>
                  </a:txBody>
                  <a:tcPr marL="0" marR="0" marT="0" marB="0" anchor="ctr"/>
                </a:tc>
                <a:tc>
                  <a:txBody>
                    <a:bodyPr/>
                    <a:lstStyle/>
                    <a:p>
                      <a:r>
                        <a:rPr lang="en-GB">
                          <a:effectLst/>
                        </a:rPr>
                        <a:t>Apr-19</a:t>
                      </a:r>
                    </a:p>
                  </a:txBody>
                  <a:tcPr marL="0" marR="0" marT="0" marB="0" anchor="ctr"/>
                </a:tc>
                <a:tc>
                  <a:txBody>
                    <a:bodyPr/>
                    <a:lstStyle/>
                    <a:p>
                      <a:r>
                        <a:rPr lang="en-GB">
                          <a:effectLst/>
                        </a:rPr>
                        <a:t>May-19</a:t>
                      </a:r>
                    </a:p>
                  </a:txBody>
                  <a:tcPr marL="0" marR="0" marT="0" marB="0" anchor="ctr"/>
                </a:tc>
                <a:tc>
                  <a:txBody>
                    <a:bodyPr/>
                    <a:lstStyle/>
                    <a:p>
                      <a:r>
                        <a:rPr lang="en-GB">
                          <a:effectLst/>
                        </a:rPr>
                        <a:t>Jun-19</a:t>
                      </a:r>
                    </a:p>
                  </a:txBody>
                  <a:tcPr marL="0" marR="0" marT="0" marB="0" anchor="ctr"/>
                </a:tc>
                <a:tc>
                  <a:txBody>
                    <a:bodyPr/>
                    <a:lstStyle/>
                    <a:p>
                      <a:r>
                        <a:rPr lang="en-GB">
                          <a:effectLst/>
                        </a:rPr>
                        <a:t>Jul-19</a:t>
                      </a:r>
                    </a:p>
                  </a:txBody>
                  <a:tcPr marL="0" marR="0" marT="0" marB="0" anchor="ctr"/>
                </a:tc>
                <a:tc>
                  <a:txBody>
                    <a:bodyPr/>
                    <a:lstStyle/>
                    <a:p>
                      <a:r>
                        <a:rPr lang="en-GB">
                          <a:effectLst/>
                        </a:rPr>
                        <a:t>Aug-19</a:t>
                      </a:r>
                    </a:p>
                  </a:txBody>
                  <a:tcPr marL="0" marR="0" marT="0" marB="0" anchor="ctr"/>
                </a:tc>
                <a:tc>
                  <a:txBody>
                    <a:bodyPr/>
                    <a:lstStyle/>
                    <a:p>
                      <a:r>
                        <a:rPr lang="en-GB">
                          <a:effectLst/>
                        </a:rPr>
                        <a:t>Sep-19</a:t>
                      </a:r>
                    </a:p>
                  </a:txBody>
                  <a:tcPr marL="0" marR="0" marT="0" marB="0" anchor="ctr"/>
                </a:tc>
                <a:tc>
                  <a:txBody>
                    <a:bodyPr/>
                    <a:lstStyle/>
                    <a:p>
                      <a:r>
                        <a:rPr lang="en-GB">
                          <a:effectLst/>
                        </a:rPr>
                        <a:t>Oct-19</a:t>
                      </a:r>
                    </a:p>
                  </a:txBody>
                  <a:tcPr marL="0" marR="0" marT="0" marB="0" anchor="ctr"/>
                </a:tc>
                <a:tc>
                  <a:txBody>
                    <a:bodyPr/>
                    <a:lstStyle/>
                    <a:p>
                      <a:r>
                        <a:rPr lang="en-GB">
                          <a:effectLst/>
                        </a:rPr>
                        <a:t>Nov-19</a:t>
                      </a:r>
                    </a:p>
                  </a:txBody>
                  <a:tcPr marL="0" marR="0" marT="0" marB="0" anchor="ctr"/>
                </a:tc>
                <a:tc>
                  <a:txBody>
                    <a:bodyPr/>
                    <a:lstStyle/>
                    <a:p>
                      <a:endParaRPr lang="en-GB"/>
                    </a:p>
                  </a:txBody>
                  <a:tcPr marL="0" marR="0" marT="0" marB="0" anchor="ctr"/>
                </a:tc>
                <a:tc>
                  <a:txBody>
                    <a:bodyPr/>
                    <a:lstStyle/>
                    <a:p>
                      <a:r>
                        <a:rPr lang="en-GB">
                          <a:effectLst/>
                        </a:rPr>
                        <a:t>2019</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126398796"/>
                  </a:ext>
                </a:extLst>
              </a:tr>
              <a:tr h="268075">
                <a:tc>
                  <a:txBody>
                    <a:bodyPr/>
                    <a:lstStyle/>
                    <a:p>
                      <a:endParaRPr lang="en-GB">
                        <a:effectLst/>
                      </a:endParaRPr>
                    </a:p>
                  </a:txBody>
                  <a:tcPr marL="0" marR="0" marT="0" marB="0" anchor="ctr"/>
                </a:tc>
                <a:tc gridSpan="3">
                  <a:txBody>
                    <a:bodyPr/>
                    <a:lstStyle/>
                    <a:p>
                      <a:r>
                        <a:rPr lang="en-GB">
                          <a:effectLst/>
                        </a:rPr>
                        <a:t>Turnover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550818456"/>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Ticket Sales</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t>       192,000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13273629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834628609"/>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Director Introduced Funds</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60,000</a:t>
                      </a:r>
                      <a:r>
                        <a:rPr lang="en-GB"/>
                        <a:t> </a:t>
                      </a:r>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t>        60,000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735689498"/>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60,000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252,000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417776009"/>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231112260"/>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981743767"/>
                  </a:ext>
                </a:extLst>
              </a:tr>
              <a:tr h="268075">
                <a:tc>
                  <a:txBody>
                    <a:bodyPr/>
                    <a:lstStyle/>
                    <a:p>
                      <a:endParaRPr lang="en-GB">
                        <a:effectLst/>
                      </a:endParaRPr>
                    </a:p>
                  </a:txBody>
                  <a:tcPr marL="0" marR="0" marT="0" marB="0" anchor="ctr"/>
                </a:tc>
                <a:tc gridSpan="3">
                  <a:txBody>
                    <a:bodyPr/>
                    <a:lstStyle/>
                    <a:p>
                      <a:r>
                        <a:rPr lang="en-GB">
                          <a:effectLst/>
                        </a:rPr>
                        <a:t>Operation Costs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982480670"/>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Payment to Airlines</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14,000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14,000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14,000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14,000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56,000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pPr algn="r"/>
                      <a:r>
                        <a:rPr lang="en-GB"/>
                        <a:t>33.00%</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862525297"/>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Foreign Partners Commission</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2,400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2,400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2,400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2,400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9,600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pPr algn="r"/>
                      <a:r>
                        <a:rPr lang="en-GB"/>
                        <a:t>13.80%</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18963597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Operational Costs</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006322255"/>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16,400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16,400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16,400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16,400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65,600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78123447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470817465"/>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865863595"/>
                  </a:ext>
                </a:extLst>
              </a:tr>
              <a:tr h="268075">
                <a:tc>
                  <a:txBody>
                    <a:bodyPr/>
                    <a:lstStyle/>
                    <a:p>
                      <a:endParaRPr lang="en-GB">
                        <a:effectLst/>
                      </a:endParaRPr>
                    </a:p>
                  </a:txBody>
                  <a:tcPr marL="0" marR="0" marT="0" marB="0" anchor="ctr"/>
                </a:tc>
                <a:tc gridSpan="3">
                  <a:txBody>
                    <a:bodyPr/>
                    <a:lstStyle/>
                    <a:p>
                      <a:r>
                        <a:rPr lang="en-GB">
                          <a:effectLst/>
                        </a:rPr>
                        <a:t>Gross Profit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effectLst/>
                        </a:rPr>
                        <a:t>      60,000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16,000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186,400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46301955"/>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745538799"/>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391099370"/>
                  </a:ext>
                </a:extLst>
              </a:tr>
              <a:tr h="268075">
                <a:tc>
                  <a:txBody>
                    <a:bodyPr/>
                    <a:lstStyle/>
                    <a:p>
                      <a:endParaRPr lang="en-GB">
                        <a:effectLst/>
                      </a:endParaRPr>
                    </a:p>
                  </a:txBody>
                  <a:tcPr marL="0" marR="0" marT="0" marB="0" anchor="ctr"/>
                </a:tc>
                <a:tc gridSpan="3">
                  <a:txBody>
                    <a:bodyPr/>
                    <a:lstStyle/>
                    <a:p>
                      <a:r>
                        <a:rPr lang="en-GB">
                          <a:effectLst/>
                        </a:rPr>
                        <a:t>Overheads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794617603"/>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Director Salary</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r>
                        <a:rPr lang="en-GB">
                          <a:effectLst/>
                        </a:rPr>
                        <a:t>       4,000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36,000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663647626"/>
                  </a:ext>
                </a:extLst>
              </a:tr>
              <a:tr h="80422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IT Executive</a:t>
                      </a: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2,500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2,500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576066680"/>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Employee Related Expenses</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r>
                        <a:rPr lang="en-GB">
                          <a:effectLst/>
                        </a:rPr>
                        <a:t>         552</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4,968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pPr algn="r"/>
                      <a:r>
                        <a:rPr lang="en-GB"/>
                        <a:t>13.80%</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030107475"/>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Rent</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r>
                        <a:rPr lang="en-GB">
                          <a:effectLst/>
                        </a:rPr>
                        <a:t>         450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5,850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74483780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Rates</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4152589168"/>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t>Furniture</a:t>
                      </a:r>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1,000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1,000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403540142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IT Equipment</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4,000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4,000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93195735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Tel &amp; Fax</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780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816981794"/>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Heat &amp; Light</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r>
                        <a:rPr lang="en-GB">
                          <a:effectLst/>
                        </a:rPr>
                        <a:t>         100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1,300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570596934"/>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Transport</a:t>
                      </a: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r>
                        <a:rPr lang="en-GB">
                          <a:effectLst/>
                        </a:rPr>
                        <a:t>         350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4,550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992205138"/>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Business Insurance, PL, EL&amp; others</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r>
                        <a:rPr lang="en-GB">
                          <a:effectLst/>
                        </a:rPr>
                        <a:t>         400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5,200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466024455"/>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Fuel</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2,600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60637693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Office &amp; Stationary</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r>
                        <a:rPr lang="en-GB">
                          <a:effectLst/>
                        </a:rPr>
                        <a:t>         500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6,500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442181037"/>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Marketing &amp; Promotions</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14,700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3,000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3,000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3,000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3,000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3,000</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3,000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32,700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648686638"/>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Repairs &amp; Renewals</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500</a:t>
                      </a:r>
                      <a:r>
                        <a:rPr lang="en-GB"/>
                        <a:t> </a:t>
                      </a:r>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r>
                        <a:rPr lang="en-GB"/>
                        <a:t>             500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925202663"/>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t>Miscellaneous</a:t>
                      </a:r>
                      <a:r>
                        <a:rPr lang="en-GB">
                          <a:effectLst/>
                        </a:rPr>
                        <a:t> and Local </a:t>
                      </a:r>
                      <a:r>
                        <a:rPr lang="en-GB"/>
                        <a:t>commissions</a:t>
                      </a:r>
                      <a:endParaRPr lang="en-GB" err="1">
                        <a:effectLst/>
                      </a:endParaRP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500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2,900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59692528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t>Domain</a:t>
                      </a:r>
                      <a:r>
                        <a:rPr lang="en-GB">
                          <a:effectLst/>
                        </a:rPr>
                        <a:t> rent</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r>
                        <a:rPr lang="en-GB">
                          <a:effectLst/>
                        </a:rPr>
                        <a:t>           60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780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571573901"/>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VAT reserve</a:t>
                      </a: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r>
                        <a:rPr lang="en-GB">
                          <a:effectLst/>
                        </a:rPr>
                        <a:t>         200</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2,600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462958278"/>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 </a:t>
                      </a: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585404470"/>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endParaRPr lang="en-GB">
                        <a:effectLst/>
                      </a:endParaRPr>
                    </a:p>
                  </a:txBody>
                  <a:tcPr marL="0" marR="0" marT="0" marB="0" anchor="ctr"/>
                </a:tc>
                <a:tc>
                  <a:txBody>
                    <a:bodyPr/>
                    <a:lstStyle/>
                    <a:p>
                      <a:r>
                        <a:rPr lang="en-GB">
                          <a:effectLst/>
                        </a:rPr>
                        <a:t> - </a:t>
                      </a: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998146369"/>
                  </a:ext>
                </a:extLst>
              </a:tr>
              <a:tr h="536150">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Accountancy / Companies House Filing</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effectLst/>
                        </a:rPr>
                        <a:t> - </a:t>
                      </a: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02726662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r>
                        <a:rPr lang="en-GB">
                          <a:effectLst/>
                        </a:rPr>
                        <a:t>Pre-Start up Costs</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859510228"/>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r>
                        <a:rPr lang="en-GB"/>
                        <a:t>      25,520 </a:t>
                      </a:r>
                    </a:p>
                  </a:txBody>
                  <a:tcPr marL="0" marR="0" marT="0" marB="0" anchor="ctr"/>
                </a:tc>
                <a:tc>
                  <a:txBody>
                    <a:bodyPr/>
                    <a:lstStyle/>
                    <a:p>
                      <a:r>
                        <a:rPr lang="en-GB">
                          <a:effectLst/>
                        </a:rPr>
                        <a:t>     2,520</a:t>
                      </a:r>
                      <a:r>
                        <a:rPr lang="en-GB"/>
                        <a:t> </a:t>
                      </a:r>
                      <a:endParaRPr lang="en-GB">
                        <a:effectLst/>
                      </a:endParaRPr>
                    </a:p>
                  </a:txBody>
                  <a:tcPr marL="0" marR="0" marT="0" marB="0" anchor="ctr"/>
                </a:tc>
                <a:tc>
                  <a:txBody>
                    <a:bodyPr/>
                    <a:lstStyle/>
                    <a:p>
                      <a:r>
                        <a:rPr lang="en-GB">
                          <a:effectLst/>
                        </a:rPr>
                        <a:t>     5,520</a:t>
                      </a:r>
                      <a:r>
                        <a:rPr lang="en-GB"/>
                        <a:t> </a:t>
                      </a:r>
                      <a:endParaRPr lang="en-GB">
                        <a:effectLst/>
                      </a:endParaRPr>
                    </a:p>
                  </a:txBody>
                  <a:tcPr marL="0" marR="0" marT="0" marB="0" anchor="ctr"/>
                </a:tc>
                <a:tc>
                  <a:txBody>
                    <a:bodyPr/>
                    <a:lstStyle/>
                    <a:p>
                      <a:r>
                        <a:rPr lang="en-GB">
                          <a:effectLst/>
                        </a:rPr>
                        <a:t>     2,520</a:t>
                      </a:r>
                      <a:r>
                        <a:rPr lang="en-GB"/>
                        <a:t> </a:t>
                      </a:r>
                      <a:endParaRPr lang="en-GB">
                        <a:effectLst/>
                      </a:endParaRPr>
                    </a:p>
                  </a:txBody>
                  <a:tcPr marL="0" marR="0" marT="0" marB="0" anchor="ctr"/>
                </a:tc>
                <a:tc>
                  <a:txBody>
                    <a:bodyPr/>
                    <a:lstStyle/>
                    <a:p>
                      <a:r>
                        <a:rPr lang="en-GB">
                          <a:effectLst/>
                        </a:rPr>
                        <a:t>    10,072</a:t>
                      </a:r>
                      <a:r>
                        <a:rPr lang="en-GB"/>
                        <a:t> </a:t>
                      </a:r>
                      <a:endParaRPr lang="en-GB">
                        <a:effectLst/>
                      </a:endParaRPr>
                    </a:p>
                  </a:txBody>
                  <a:tcPr marL="0" marR="0" marT="0" marB="0" anchor="ctr"/>
                </a:tc>
                <a:tc>
                  <a:txBody>
                    <a:bodyPr/>
                    <a:lstStyle/>
                    <a:p>
                      <a:r>
                        <a:rPr lang="en-GB">
                          <a:effectLst/>
                        </a:rPr>
                        <a:t>      7,072</a:t>
                      </a:r>
                      <a:r>
                        <a:rPr lang="en-GB"/>
                        <a:t> </a:t>
                      </a:r>
                      <a:endParaRPr lang="en-GB">
                        <a:effectLst/>
                      </a:endParaRPr>
                    </a:p>
                  </a:txBody>
                  <a:tcPr marL="0" marR="0" marT="0" marB="0" anchor="ctr"/>
                </a:tc>
                <a:tc>
                  <a:txBody>
                    <a:bodyPr/>
                    <a:lstStyle/>
                    <a:p>
                      <a:r>
                        <a:rPr lang="en-GB">
                          <a:effectLst/>
                        </a:rPr>
                        <a:t>    10,072</a:t>
                      </a:r>
                      <a:r>
                        <a:rPr lang="en-GB"/>
                        <a:t> </a:t>
                      </a:r>
                      <a:endParaRPr lang="en-GB">
                        <a:effectLst/>
                      </a:endParaRPr>
                    </a:p>
                  </a:txBody>
                  <a:tcPr marL="0" marR="0" marT="0" marB="0" anchor="ctr"/>
                </a:tc>
                <a:tc>
                  <a:txBody>
                    <a:bodyPr/>
                    <a:lstStyle/>
                    <a:p>
                      <a:r>
                        <a:rPr lang="en-GB">
                          <a:effectLst/>
                        </a:rPr>
                        <a:t>       7,072</a:t>
                      </a:r>
                      <a:r>
                        <a:rPr lang="en-GB"/>
                        <a:t> </a:t>
                      </a:r>
                      <a:endParaRPr lang="en-GB">
                        <a:effectLst/>
                      </a:endParaRPr>
                    </a:p>
                  </a:txBody>
                  <a:tcPr marL="0" marR="0" marT="0" marB="0" anchor="ctr"/>
                </a:tc>
                <a:tc>
                  <a:txBody>
                    <a:bodyPr/>
                    <a:lstStyle/>
                    <a:p>
                      <a:r>
                        <a:rPr lang="en-GB">
                          <a:effectLst/>
                        </a:rPr>
                        <a:t>    10,072</a:t>
                      </a:r>
                      <a:r>
                        <a:rPr lang="en-GB"/>
                        <a:t> </a:t>
                      </a:r>
                      <a:endParaRPr lang="en-GB">
                        <a:effectLst/>
                      </a:endParaRPr>
                    </a:p>
                  </a:txBody>
                  <a:tcPr marL="0" marR="0" marT="0" marB="0" anchor="ctr"/>
                </a:tc>
                <a:tc>
                  <a:txBody>
                    <a:bodyPr/>
                    <a:lstStyle/>
                    <a:p>
                      <a:r>
                        <a:rPr lang="en-GB">
                          <a:effectLst/>
                        </a:rPr>
                        <a:t>       7,072</a:t>
                      </a:r>
                      <a:r>
                        <a:rPr lang="en-GB"/>
                        <a:t> </a:t>
                      </a:r>
                      <a:endParaRPr lang="en-GB">
                        <a:effectLst/>
                      </a:endParaRPr>
                    </a:p>
                  </a:txBody>
                  <a:tcPr marL="0" marR="0" marT="0" marB="0" anchor="ctr"/>
                </a:tc>
                <a:tc>
                  <a:txBody>
                    <a:bodyPr/>
                    <a:lstStyle/>
                    <a:p>
                      <a:r>
                        <a:rPr lang="en-GB">
                          <a:effectLst/>
                        </a:rPr>
                        <a:t>     10,072</a:t>
                      </a:r>
                      <a:r>
                        <a:rPr lang="en-GB"/>
                        <a:t> </a:t>
                      </a:r>
                      <a:endParaRPr lang="en-GB">
                        <a:effectLst/>
                      </a:endParaRPr>
                    </a:p>
                  </a:txBody>
                  <a:tcPr marL="0" marR="0" marT="0" marB="0" anchor="ctr"/>
                </a:tc>
                <a:tc>
                  <a:txBody>
                    <a:bodyPr/>
                    <a:lstStyle/>
                    <a:p>
                      <a:r>
                        <a:rPr lang="en-GB">
                          <a:effectLst/>
                        </a:rPr>
                        <a:t>       7,072</a:t>
                      </a:r>
                      <a:r>
                        <a:rPr lang="en-GB"/>
                        <a:t> </a:t>
                      </a:r>
                      <a:endParaRPr lang="en-GB">
                        <a:effectLst/>
                      </a:endParaRPr>
                    </a:p>
                  </a:txBody>
                  <a:tcPr marL="0" marR="0" marT="0" marB="0" anchor="ctr"/>
                </a:tc>
                <a:tc>
                  <a:txBody>
                    <a:bodyPr/>
                    <a:lstStyle/>
                    <a:p>
                      <a:r>
                        <a:rPr lang="en-GB">
                          <a:effectLst/>
                        </a:rPr>
                        <a:t>     10,072</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114,728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88786141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772685683"/>
                  </a:ext>
                </a:extLst>
              </a:tr>
              <a:tr h="268075">
                <a:tc>
                  <a:txBody>
                    <a:bodyPr/>
                    <a:lstStyle/>
                    <a:p>
                      <a:endParaRPr lang="en-GB">
                        <a:effectLst/>
                      </a:endParaRPr>
                    </a:p>
                  </a:txBody>
                  <a:tcPr marL="0" marR="0" marT="0" marB="0" anchor="ctr"/>
                </a:tc>
                <a:tc gridSpan="3">
                  <a:txBody>
                    <a:bodyPr/>
                    <a:lstStyle/>
                    <a:p>
                      <a:r>
                        <a:rPr lang="en-GB">
                          <a:effectLst/>
                        </a:rPr>
                        <a:t>Total Costs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t>      25,520 </a:t>
                      </a:r>
                    </a:p>
                  </a:txBody>
                  <a:tcPr marL="0" marR="0" marT="0" marB="0" anchor="ctr"/>
                </a:tc>
                <a:tc>
                  <a:txBody>
                    <a:bodyPr/>
                    <a:lstStyle/>
                    <a:p>
                      <a:r>
                        <a:rPr lang="en-GB"/>
                        <a:t>     2,520 </a:t>
                      </a:r>
                    </a:p>
                  </a:txBody>
                  <a:tcPr marL="0" marR="0" marT="0" marB="0" anchor="ctr"/>
                </a:tc>
                <a:tc>
                  <a:txBody>
                    <a:bodyPr/>
                    <a:lstStyle/>
                    <a:p>
                      <a:r>
                        <a:rPr lang="en-GB"/>
                        <a:t>     5,520 </a:t>
                      </a:r>
                    </a:p>
                  </a:txBody>
                  <a:tcPr marL="0" marR="0" marT="0" marB="0" anchor="ctr"/>
                </a:tc>
                <a:tc>
                  <a:txBody>
                    <a:bodyPr/>
                    <a:lstStyle/>
                    <a:p>
                      <a:r>
                        <a:rPr lang="en-GB"/>
                        <a:t>   18,920 </a:t>
                      </a:r>
                    </a:p>
                  </a:txBody>
                  <a:tcPr marL="0" marR="0" marT="0" marB="0" anchor="ctr"/>
                </a:tc>
                <a:tc>
                  <a:txBody>
                    <a:bodyPr/>
                    <a:lstStyle/>
                    <a:p>
                      <a:r>
                        <a:rPr lang="en-GB"/>
                        <a:t>    10,072 </a:t>
                      </a:r>
                    </a:p>
                  </a:txBody>
                  <a:tcPr marL="0" marR="0" marT="0" marB="0" anchor="ctr"/>
                </a:tc>
                <a:tc>
                  <a:txBody>
                    <a:bodyPr/>
                    <a:lstStyle/>
                    <a:p>
                      <a:r>
                        <a:rPr lang="en-GB"/>
                        <a:t>      7,072 </a:t>
                      </a:r>
                    </a:p>
                  </a:txBody>
                  <a:tcPr marL="0" marR="0" marT="0" marB="0" anchor="ctr"/>
                </a:tc>
                <a:tc>
                  <a:txBody>
                    <a:bodyPr/>
                    <a:lstStyle/>
                    <a:p>
                      <a:r>
                        <a:rPr lang="en-GB"/>
                        <a:t>    26,472 </a:t>
                      </a:r>
                    </a:p>
                  </a:txBody>
                  <a:tcPr marL="0" marR="0" marT="0" marB="0" anchor="ctr"/>
                </a:tc>
                <a:tc>
                  <a:txBody>
                    <a:bodyPr/>
                    <a:lstStyle/>
                    <a:p>
                      <a:r>
                        <a:rPr lang="en-GB"/>
                        <a:t>        7,072 </a:t>
                      </a:r>
                    </a:p>
                  </a:txBody>
                  <a:tcPr marL="0" marR="0" marT="0" marB="0" anchor="ctr"/>
                </a:tc>
                <a:tc>
                  <a:txBody>
                    <a:bodyPr/>
                    <a:lstStyle/>
                    <a:p>
                      <a:r>
                        <a:rPr lang="en-GB"/>
                        <a:t>    10,072 </a:t>
                      </a:r>
                    </a:p>
                  </a:txBody>
                  <a:tcPr marL="0" marR="0" marT="0" marB="0" anchor="ctr"/>
                </a:tc>
                <a:tc>
                  <a:txBody>
                    <a:bodyPr/>
                    <a:lstStyle/>
                    <a:p>
                      <a:r>
                        <a:rPr lang="en-GB"/>
                        <a:t>     23,472 </a:t>
                      </a:r>
                    </a:p>
                  </a:txBody>
                  <a:tcPr marL="0" marR="0" marT="0" marB="0" anchor="ctr"/>
                </a:tc>
                <a:tc>
                  <a:txBody>
                    <a:bodyPr/>
                    <a:lstStyle/>
                    <a:p>
                      <a:r>
                        <a:rPr lang="en-GB"/>
                        <a:t>     10,072 </a:t>
                      </a:r>
                    </a:p>
                  </a:txBody>
                  <a:tcPr marL="0" marR="0" marT="0" marB="0" anchor="ctr"/>
                </a:tc>
                <a:tc>
                  <a:txBody>
                    <a:bodyPr/>
                    <a:lstStyle/>
                    <a:p>
                      <a:r>
                        <a:rPr lang="en-GB"/>
                        <a:t>        7,072 </a:t>
                      </a:r>
                    </a:p>
                  </a:txBody>
                  <a:tcPr marL="0" marR="0" marT="0" marB="0" anchor="ctr"/>
                </a:tc>
                <a:tc>
                  <a:txBody>
                    <a:bodyPr/>
                    <a:lstStyle/>
                    <a:p>
                      <a:r>
                        <a:rPr lang="en-GB"/>
                        <a:t>     26,472 </a:t>
                      </a:r>
                    </a:p>
                  </a:txBody>
                  <a:tcPr marL="0" marR="0" marT="0" marB="0" anchor="ctr"/>
                </a:tc>
                <a:tc>
                  <a:txBody>
                    <a:bodyPr/>
                    <a:lstStyle/>
                    <a:p>
                      <a:endParaRPr lang="en-GB"/>
                    </a:p>
                  </a:txBody>
                  <a:tcPr marL="0" marR="0" marT="0" marB="0" anchor="ctr"/>
                </a:tc>
                <a:tc>
                  <a:txBody>
                    <a:bodyPr/>
                    <a:lstStyle/>
                    <a:p>
                      <a:r>
                        <a:rPr lang="en-GB"/>
                        <a:t>       154,808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1487180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74111826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773378976"/>
                  </a:ext>
                </a:extLst>
              </a:tr>
              <a:tr h="268075">
                <a:tc>
                  <a:txBody>
                    <a:bodyPr/>
                    <a:lstStyle/>
                    <a:p>
                      <a:endParaRPr lang="en-GB">
                        <a:effectLst/>
                      </a:endParaRPr>
                    </a:p>
                  </a:txBody>
                  <a:tcPr marL="0" marR="0" marT="0" marB="0" anchor="ctr"/>
                </a:tc>
                <a:tc gridSpan="3">
                  <a:txBody>
                    <a:bodyPr/>
                    <a:lstStyle/>
                    <a:p>
                      <a:r>
                        <a:rPr lang="en-GB">
                          <a:effectLst/>
                        </a:rPr>
                        <a:t>Operating Profit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pPr algn="r"/>
                      <a:r>
                        <a:rPr lang="en-GB">
                          <a:effectLst/>
                        </a:rPr>
                        <a:t>34,480</a:t>
                      </a:r>
                    </a:p>
                  </a:txBody>
                  <a:tcPr marL="0" marR="0" marT="0" marB="0" anchor="ctr"/>
                </a:tc>
                <a:tc>
                  <a:txBody>
                    <a:bodyPr/>
                    <a:lstStyle/>
                    <a:p>
                      <a:pPr algn="r"/>
                      <a:r>
                        <a:rPr lang="en-GB">
                          <a:effectLst/>
                        </a:rPr>
                        <a:t>13,480</a:t>
                      </a:r>
                    </a:p>
                  </a:txBody>
                  <a:tcPr marL="0" marR="0" marT="0" marB="0" anchor="ctr"/>
                </a:tc>
                <a:tc>
                  <a:txBody>
                    <a:bodyPr/>
                    <a:lstStyle/>
                    <a:p>
                      <a:pPr algn="r"/>
                      <a:r>
                        <a:rPr lang="en-GB">
                          <a:effectLst/>
                        </a:rPr>
                        <a:t>10,480</a:t>
                      </a:r>
                    </a:p>
                  </a:txBody>
                  <a:tcPr marL="0" marR="0" marT="0" marB="0" anchor="ctr"/>
                </a:tc>
                <a:tc>
                  <a:txBody>
                    <a:bodyPr/>
                    <a:lstStyle/>
                    <a:p>
                      <a:pPr algn="r"/>
                      <a:r>
                        <a:rPr lang="en-GB">
                          <a:effectLst/>
                        </a:rPr>
                        <a:t>(2,920)</a:t>
                      </a:r>
                    </a:p>
                  </a:txBody>
                  <a:tcPr marL="0" marR="0" marT="0" marB="0" anchor="ctr"/>
                </a:tc>
                <a:tc>
                  <a:txBody>
                    <a:bodyPr/>
                    <a:lstStyle/>
                    <a:p>
                      <a:pPr algn="r"/>
                      <a:r>
                        <a:rPr lang="en-GB">
                          <a:effectLst/>
                        </a:rPr>
                        <a:t>5,928</a:t>
                      </a:r>
                    </a:p>
                  </a:txBody>
                  <a:tcPr marL="0" marR="0" marT="0" marB="0" anchor="ctr"/>
                </a:tc>
                <a:tc>
                  <a:txBody>
                    <a:bodyPr/>
                    <a:lstStyle/>
                    <a:p>
                      <a:pPr algn="r"/>
                      <a:r>
                        <a:rPr lang="en-GB">
                          <a:effectLst/>
                        </a:rPr>
                        <a:t>8,928</a:t>
                      </a:r>
                    </a:p>
                  </a:txBody>
                  <a:tcPr marL="0" marR="0" marT="0" marB="0" anchor="ctr"/>
                </a:tc>
                <a:tc>
                  <a:txBody>
                    <a:bodyPr/>
                    <a:lstStyle/>
                    <a:p>
                      <a:pPr algn="r"/>
                      <a:r>
                        <a:rPr lang="en-GB">
                          <a:effectLst/>
                        </a:rPr>
                        <a:t>(10,472)</a:t>
                      </a:r>
                    </a:p>
                  </a:txBody>
                  <a:tcPr marL="0" marR="0" marT="0" marB="0" anchor="ctr"/>
                </a:tc>
                <a:tc>
                  <a:txBody>
                    <a:bodyPr/>
                    <a:lstStyle/>
                    <a:p>
                      <a:pPr algn="r"/>
                      <a:r>
                        <a:rPr lang="en-GB">
                          <a:effectLst/>
                        </a:rPr>
                        <a:t>8,928</a:t>
                      </a:r>
                    </a:p>
                  </a:txBody>
                  <a:tcPr marL="0" marR="0" marT="0" marB="0" anchor="ctr"/>
                </a:tc>
                <a:tc>
                  <a:txBody>
                    <a:bodyPr/>
                    <a:lstStyle/>
                    <a:p>
                      <a:pPr algn="r"/>
                      <a:r>
                        <a:rPr lang="en-GB">
                          <a:effectLst/>
                        </a:rPr>
                        <a:t>5,928</a:t>
                      </a:r>
                    </a:p>
                  </a:txBody>
                  <a:tcPr marL="0" marR="0" marT="0" marB="0" anchor="ctr"/>
                </a:tc>
                <a:tc>
                  <a:txBody>
                    <a:bodyPr/>
                    <a:lstStyle/>
                    <a:p>
                      <a:pPr algn="r"/>
                      <a:r>
                        <a:rPr lang="en-GB">
                          <a:effectLst/>
                        </a:rPr>
                        <a:t>(7,472)</a:t>
                      </a:r>
                    </a:p>
                  </a:txBody>
                  <a:tcPr marL="0" marR="0" marT="0" marB="0" anchor="ctr"/>
                </a:tc>
                <a:tc>
                  <a:txBody>
                    <a:bodyPr/>
                    <a:lstStyle/>
                    <a:p>
                      <a:pPr algn="r"/>
                      <a:r>
                        <a:rPr lang="en-GB">
                          <a:effectLst/>
                        </a:rPr>
                        <a:t>5,928</a:t>
                      </a:r>
                    </a:p>
                  </a:txBody>
                  <a:tcPr marL="0" marR="0" marT="0" marB="0" anchor="ctr"/>
                </a:tc>
                <a:tc>
                  <a:txBody>
                    <a:bodyPr/>
                    <a:lstStyle/>
                    <a:p>
                      <a:pPr algn="r"/>
                      <a:r>
                        <a:rPr lang="en-GB">
                          <a:effectLst/>
                        </a:rPr>
                        <a:t>8,928</a:t>
                      </a:r>
                    </a:p>
                  </a:txBody>
                  <a:tcPr marL="0" marR="0" marT="0" marB="0" anchor="ctr"/>
                </a:tc>
                <a:tc>
                  <a:txBody>
                    <a:bodyPr/>
                    <a:lstStyle/>
                    <a:p>
                      <a:pPr algn="r"/>
                      <a:r>
                        <a:rPr lang="en-GB">
                          <a:effectLst/>
                        </a:rPr>
                        <a:t>(10,472)</a:t>
                      </a:r>
                    </a:p>
                  </a:txBody>
                  <a:tcPr marL="0" marR="0" marT="0" marB="0" anchor="ctr"/>
                </a:tc>
                <a:tc>
                  <a:txBody>
                    <a:bodyPr/>
                    <a:lstStyle/>
                    <a:p>
                      <a:endParaRPr lang="en-GB">
                        <a:effectLst/>
                      </a:endParaRPr>
                    </a:p>
                  </a:txBody>
                  <a:tcPr marL="0" marR="0" marT="0" marB="0" anchor="ctr"/>
                </a:tc>
                <a:tc>
                  <a:txBody>
                    <a:bodyPr/>
                    <a:lstStyle/>
                    <a:p>
                      <a:r>
                        <a:rPr lang="en-GB"/>
                        <a:t>        71,672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793522982"/>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857813969"/>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094337400"/>
                  </a:ext>
                </a:extLst>
              </a:tr>
              <a:tr h="268075">
                <a:tc>
                  <a:txBody>
                    <a:bodyPr/>
                    <a:lstStyle/>
                    <a:p>
                      <a:endParaRPr lang="en-GB">
                        <a:effectLst/>
                      </a:endParaRPr>
                    </a:p>
                  </a:txBody>
                  <a:tcPr marL="0" marR="0" marT="0" marB="0" anchor="ctr"/>
                </a:tc>
                <a:tc gridSpan="3">
                  <a:txBody>
                    <a:bodyPr/>
                    <a:lstStyle/>
                    <a:p>
                      <a:r>
                        <a:rPr lang="en-GB">
                          <a:effectLst/>
                        </a:rPr>
                        <a:t>Interest Expense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r>
                        <a:rPr lang="en-GB">
                          <a:effectLst/>
                        </a:rPr>
                        <a:t>           -  </a:t>
                      </a:r>
                      <a:r>
                        <a:rPr lang="en-GB"/>
                        <a:t> </a:t>
                      </a:r>
                      <a:endParaRPr lang="en-GB">
                        <a:effectLst/>
                      </a:endParaRPr>
                    </a:p>
                  </a:txBody>
                  <a:tcPr marL="0" marR="0" marT="0" marB="0" anchor="ctr"/>
                </a:tc>
                <a:tc>
                  <a:txBody>
                    <a:bodyPr/>
                    <a:lstStyle/>
                    <a:p>
                      <a:endParaRPr lang="en-GB"/>
                    </a:p>
                  </a:txBody>
                  <a:tcPr marL="0" marR="0" marT="0" marB="0" anchor="ctr"/>
                </a:tc>
                <a:tc>
                  <a:txBody>
                    <a:bodyPr/>
                    <a:lstStyle/>
                    <a:p>
                      <a:r>
                        <a:rPr lang="en-GB"/>
                        <a:t>               -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567071566"/>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31344300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1937407575"/>
                  </a:ext>
                </a:extLst>
              </a:tr>
              <a:tr h="268075">
                <a:tc>
                  <a:txBody>
                    <a:bodyPr/>
                    <a:lstStyle/>
                    <a:p>
                      <a:endParaRPr lang="en-GB">
                        <a:effectLst/>
                      </a:endParaRPr>
                    </a:p>
                  </a:txBody>
                  <a:tcPr marL="0" marR="0" marT="0" marB="0" anchor="ctr"/>
                </a:tc>
                <a:tc gridSpan="3">
                  <a:txBody>
                    <a:bodyPr/>
                    <a:lstStyle/>
                    <a:p>
                      <a:r>
                        <a:rPr lang="en-GB">
                          <a:effectLst/>
                        </a:rPr>
                        <a:t>Net Profit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pPr algn="r"/>
                      <a:r>
                        <a:rPr lang="en-GB">
                          <a:effectLst/>
                        </a:rPr>
                        <a:t>34,480</a:t>
                      </a:r>
                    </a:p>
                  </a:txBody>
                  <a:tcPr marL="0" marR="0" marT="0" marB="0" anchor="ctr"/>
                </a:tc>
                <a:tc>
                  <a:txBody>
                    <a:bodyPr/>
                    <a:lstStyle/>
                    <a:p>
                      <a:r>
                        <a:rPr lang="en-GB">
                          <a:effectLst/>
                        </a:rPr>
                        <a:t>13,480</a:t>
                      </a:r>
                    </a:p>
                  </a:txBody>
                  <a:tcPr marL="0" marR="0" marT="0" marB="0" anchor="ctr"/>
                </a:tc>
                <a:tc>
                  <a:txBody>
                    <a:bodyPr/>
                    <a:lstStyle/>
                    <a:p>
                      <a:r>
                        <a:rPr lang="en-GB">
                          <a:effectLst/>
                        </a:rPr>
                        <a:t>10,480</a:t>
                      </a:r>
                    </a:p>
                  </a:txBody>
                  <a:tcPr marL="0" marR="0" marT="0" marB="0" anchor="ctr"/>
                </a:tc>
                <a:tc>
                  <a:txBody>
                    <a:bodyPr/>
                    <a:lstStyle/>
                    <a:p>
                      <a:r>
                        <a:rPr lang="en-GB">
                          <a:effectLst/>
                        </a:rPr>
                        <a:t>(2,920)</a:t>
                      </a:r>
                    </a:p>
                  </a:txBody>
                  <a:tcPr marL="0" marR="0" marT="0" marB="0" anchor="ctr"/>
                </a:tc>
                <a:tc>
                  <a:txBody>
                    <a:bodyPr/>
                    <a:lstStyle/>
                    <a:p>
                      <a:r>
                        <a:rPr lang="en-GB">
                          <a:effectLst/>
                        </a:rPr>
                        <a:t>5,928</a:t>
                      </a:r>
                    </a:p>
                  </a:txBody>
                  <a:tcPr marL="0" marR="0" marT="0" marB="0" anchor="ctr"/>
                </a:tc>
                <a:tc>
                  <a:txBody>
                    <a:bodyPr/>
                    <a:lstStyle/>
                    <a:p>
                      <a:r>
                        <a:rPr lang="en-GB">
                          <a:effectLst/>
                        </a:rPr>
                        <a:t>8,928</a:t>
                      </a:r>
                    </a:p>
                  </a:txBody>
                  <a:tcPr marL="0" marR="0" marT="0" marB="0" anchor="ctr"/>
                </a:tc>
                <a:tc>
                  <a:txBody>
                    <a:bodyPr/>
                    <a:lstStyle/>
                    <a:p>
                      <a:r>
                        <a:rPr lang="en-GB">
                          <a:effectLst/>
                        </a:rPr>
                        <a:t>(10,472)</a:t>
                      </a:r>
                    </a:p>
                  </a:txBody>
                  <a:tcPr marL="0" marR="0" marT="0" marB="0" anchor="ctr"/>
                </a:tc>
                <a:tc>
                  <a:txBody>
                    <a:bodyPr/>
                    <a:lstStyle/>
                    <a:p>
                      <a:r>
                        <a:rPr lang="en-GB">
                          <a:effectLst/>
                        </a:rPr>
                        <a:t>8,928</a:t>
                      </a:r>
                    </a:p>
                  </a:txBody>
                  <a:tcPr marL="0" marR="0" marT="0" marB="0" anchor="ctr"/>
                </a:tc>
                <a:tc>
                  <a:txBody>
                    <a:bodyPr/>
                    <a:lstStyle/>
                    <a:p>
                      <a:r>
                        <a:rPr lang="en-GB">
                          <a:effectLst/>
                        </a:rPr>
                        <a:t>5,928</a:t>
                      </a:r>
                    </a:p>
                  </a:txBody>
                  <a:tcPr marL="0" marR="0" marT="0" marB="0" anchor="ctr"/>
                </a:tc>
                <a:tc>
                  <a:txBody>
                    <a:bodyPr/>
                    <a:lstStyle/>
                    <a:p>
                      <a:r>
                        <a:rPr lang="en-GB">
                          <a:effectLst/>
                        </a:rPr>
                        <a:t>(7,472)</a:t>
                      </a:r>
                    </a:p>
                  </a:txBody>
                  <a:tcPr marL="0" marR="0" marT="0" marB="0" anchor="ctr"/>
                </a:tc>
                <a:tc>
                  <a:txBody>
                    <a:bodyPr/>
                    <a:lstStyle/>
                    <a:p>
                      <a:r>
                        <a:rPr lang="en-GB">
                          <a:effectLst/>
                        </a:rPr>
                        <a:t>5,928</a:t>
                      </a:r>
                    </a:p>
                  </a:txBody>
                  <a:tcPr marL="0" marR="0" marT="0" marB="0" anchor="ctr"/>
                </a:tc>
                <a:tc>
                  <a:txBody>
                    <a:bodyPr/>
                    <a:lstStyle/>
                    <a:p>
                      <a:r>
                        <a:rPr lang="en-GB">
                          <a:effectLst/>
                        </a:rPr>
                        <a:t>8,928</a:t>
                      </a:r>
                    </a:p>
                  </a:txBody>
                  <a:tcPr marL="0" marR="0" marT="0" marB="0" anchor="ctr"/>
                </a:tc>
                <a:tc>
                  <a:txBody>
                    <a:bodyPr/>
                    <a:lstStyle/>
                    <a:p>
                      <a:r>
                        <a:rPr lang="en-GB">
                          <a:effectLst/>
                        </a:rPr>
                        <a:t>(10,472)</a:t>
                      </a:r>
                    </a:p>
                  </a:txBody>
                  <a:tcPr marL="0" marR="0" marT="0" marB="0" anchor="ctr"/>
                </a:tc>
                <a:tc>
                  <a:txBody>
                    <a:bodyPr/>
                    <a:lstStyle/>
                    <a:p>
                      <a:endParaRPr lang="en-GB"/>
                    </a:p>
                  </a:txBody>
                  <a:tcPr marL="0" marR="0" marT="0" marB="0" anchor="ctr"/>
                </a:tc>
                <a:tc>
                  <a:txBody>
                    <a:bodyPr/>
                    <a:lstStyle/>
                    <a:p>
                      <a:r>
                        <a:rPr lang="en-GB"/>
                        <a:t>        71,672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97306240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4149889140"/>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753148887"/>
                  </a:ext>
                </a:extLst>
              </a:tr>
              <a:tr h="268075">
                <a:tc>
                  <a:txBody>
                    <a:bodyPr/>
                    <a:lstStyle/>
                    <a:p>
                      <a:endParaRPr lang="en-GB">
                        <a:effectLst/>
                      </a:endParaRPr>
                    </a:p>
                  </a:txBody>
                  <a:tcPr marL="0" marR="0" marT="0" marB="0" anchor="ctr"/>
                </a:tc>
                <a:tc gridSpan="3">
                  <a:txBody>
                    <a:bodyPr/>
                    <a:lstStyle/>
                    <a:p>
                      <a:r>
                        <a:rPr lang="en-GB">
                          <a:effectLst/>
                        </a:rPr>
                        <a:t>Corporation Tax £</a:t>
                      </a:r>
                    </a:p>
                  </a:txBody>
                  <a:tcPr marL="0" marR="0" marT="0" marB="0" anchor="ctr"/>
                </a:tc>
                <a:tc hMerge="1">
                  <a:txBody>
                    <a:bodyPr/>
                    <a:lstStyle/>
                    <a:p>
                      <a:endParaRPr lang="en-US"/>
                    </a:p>
                  </a:txBody>
                  <a:tcPr/>
                </a:tc>
                <a:tc hMerge="1">
                  <a:txBody>
                    <a:bodyPr/>
                    <a:lstStyle/>
                    <a:p>
                      <a:endParaRPr lang="en-US"/>
                    </a:p>
                  </a:txBody>
                  <a:tcPr/>
                </a:tc>
                <a:tc>
                  <a:txBody>
                    <a:bodyPr/>
                    <a:lstStyle/>
                    <a:p>
                      <a:r>
                        <a:rPr lang="en-GB">
                          <a:effectLst/>
                        </a:rPr>
                        <a:t>0%</a:t>
                      </a:r>
                    </a:p>
                  </a:txBody>
                  <a:tcPr marL="0" marR="0" marT="0" marB="0" anchor="ctr"/>
                </a:tc>
                <a:tc>
                  <a:txBody>
                    <a:bodyPr/>
                    <a:lstStyle/>
                    <a:p>
                      <a:endParaRPr lang="en-GB">
                        <a:effectLst/>
                      </a:endParaRP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r>
                        <a:rPr lang="en-GB">
                          <a:effectLst/>
                        </a:rPr>
                        <a:t>0</a:t>
                      </a:r>
                    </a:p>
                  </a:txBody>
                  <a:tcPr marL="0" marR="0" marT="0" marB="0" anchor="ctr"/>
                </a:tc>
                <a:tc>
                  <a:txBody>
                    <a:bodyPr/>
                    <a:lstStyle/>
                    <a:p>
                      <a:endParaRPr lang="en-GB"/>
                    </a:p>
                  </a:txBody>
                  <a:tcPr marL="0" marR="0" marT="0" marB="0" anchor="ctr"/>
                </a:tc>
                <a:tc>
                  <a:txBody>
                    <a:bodyPr/>
                    <a:lstStyle/>
                    <a:p>
                      <a:r>
                        <a:rPr lang="en-GB">
                          <a:effectLst/>
                        </a:rPr>
                        <a:t>0</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682787126"/>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526816926"/>
                  </a:ext>
                </a:extLst>
              </a:tr>
              <a:tr h="268075">
                <a:tc>
                  <a:txBody>
                    <a:bodyPr/>
                    <a:lstStyle/>
                    <a:p>
                      <a:endParaRPr lang="en-GB">
                        <a:effectLst/>
                      </a:endParaRPr>
                    </a:p>
                  </a:txBody>
                  <a:tcPr marL="0" marR="0" marT="0" marB="0" anchor="ctr"/>
                </a:tc>
                <a:tc gridSpan="3">
                  <a:txBody>
                    <a:bodyPr/>
                    <a:lstStyle/>
                    <a:p>
                      <a:r>
                        <a:rPr lang="en-GB">
                          <a:effectLst/>
                        </a:rPr>
                        <a:t>Profit after Tax £</a:t>
                      </a: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pPr algn="r"/>
                      <a:r>
                        <a:rPr lang="en-GB">
                          <a:effectLst/>
                        </a:rPr>
                        <a:t>34,480</a:t>
                      </a:r>
                    </a:p>
                  </a:txBody>
                  <a:tcPr marL="0" marR="0" marT="0" marB="0" anchor="ctr"/>
                </a:tc>
                <a:tc>
                  <a:txBody>
                    <a:bodyPr/>
                    <a:lstStyle/>
                    <a:p>
                      <a:r>
                        <a:rPr lang="en-GB">
                          <a:effectLst/>
                        </a:rPr>
                        <a:t>13,480</a:t>
                      </a:r>
                    </a:p>
                  </a:txBody>
                  <a:tcPr marL="0" marR="0" marT="0" marB="0" anchor="ctr"/>
                </a:tc>
                <a:tc>
                  <a:txBody>
                    <a:bodyPr/>
                    <a:lstStyle/>
                    <a:p>
                      <a:r>
                        <a:rPr lang="en-GB">
                          <a:effectLst/>
                        </a:rPr>
                        <a:t>10,480</a:t>
                      </a:r>
                    </a:p>
                  </a:txBody>
                  <a:tcPr marL="0" marR="0" marT="0" marB="0" anchor="ctr"/>
                </a:tc>
                <a:tc>
                  <a:txBody>
                    <a:bodyPr/>
                    <a:lstStyle/>
                    <a:p>
                      <a:r>
                        <a:rPr lang="en-GB">
                          <a:effectLst/>
                        </a:rPr>
                        <a:t>(2,920)</a:t>
                      </a:r>
                    </a:p>
                  </a:txBody>
                  <a:tcPr marL="0" marR="0" marT="0" marB="0" anchor="ctr"/>
                </a:tc>
                <a:tc>
                  <a:txBody>
                    <a:bodyPr/>
                    <a:lstStyle/>
                    <a:p>
                      <a:r>
                        <a:rPr lang="en-GB">
                          <a:effectLst/>
                        </a:rPr>
                        <a:t>5,928</a:t>
                      </a:r>
                    </a:p>
                  </a:txBody>
                  <a:tcPr marL="0" marR="0" marT="0" marB="0" anchor="ctr"/>
                </a:tc>
                <a:tc>
                  <a:txBody>
                    <a:bodyPr/>
                    <a:lstStyle/>
                    <a:p>
                      <a:r>
                        <a:rPr lang="en-GB">
                          <a:effectLst/>
                        </a:rPr>
                        <a:t>8,928</a:t>
                      </a:r>
                    </a:p>
                  </a:txBody>
                  <a:tcPr marL="0" marR="0" marT="0" marB="0" anchor="ctr"/>
                </a:tc>
                <a:tc>
                  <a:txBody>
                    <a:bodyPr/>
                    <a:lstStyle/>
                    <a:p>
                      <a:r>
                        <a:rPr lang="en-GB">
                          <a:effectLst/>
                        </a:rPr>
                        <a:t>(10,472)</a:t>
                      </a:r>
                    </a:p>
                  </a:txBody>
                  <a:tcPr marL="0" marR="0" marT="0" marB="0" anchor="ctr"/>
                </a:tc>
                <a:tc>
                  <a:txBody>
                    <a:bodyPr/>
                    <a:lstStyle/>
                    <a:p>
                      <a:r>
                        <a:rPr lang="en-GB">
                          <a:effectLst/>
                        </a:rPr>
                        <a:t>8,928</a:t>
                      </a:r>
                    </a:p>
                  </a:txBody>
                  <a:tcPr marL="0" marR="0" marT="0" marB="0" anchor="ctr"/>
                </a:tc>
                <a:tc>
                  <a:txBody>
                    <a:bodyPr/>
                    <a:lstStyle/>
                    <a:p>
                      <a:r>
                        <a:rPr lang="en-GB">
                          <a:effectLst/>
                        </a:rPr>
                        <a:t>5,928</a:t>
                      </a:r>
                    </a:p>
                  </a:txBody>
                  <a:tcPr marL="0" marR="0" marT="0" marB="0" anchor="ctr"/>
                </a:tc>
                <a:tc>
                  <a:txBody>
                    <a:bodyPr/>
                    <a:lstStyle/>
                    <a:p>
                      <a:r>
                        <a:rPr lang="en-GB">
                          <a:effectLst/>
                        </a:rPr>
                        <a:t>(7,472)</a:t>
                      </a:r>
                    </a:p>
                  </a:txBody>
                  <a:tcPr marL="0" marR="0" marT="0" marB="0" anchor="ctr"/>
                </a:tc>
                <a:tc>
                  <a:txBody>
                    <a:bodyPr/>
                    <a:lstStyle/>
                    <a:p>
                      <a:r>
                        <a:rPr lang="en-GB">
                          <a:effectLst/>
                        </a:rPr>
                        <a:t>5,928</a:t>
                      </a:r>
                    </a:p>
                  </a:txBody>
                  <a:tcPr marL="0" marR="0" marT="0" marB="0" anchor="ctr"/>
                </a:tc>
                <a:tc>
                  <a:txBody>
                    <a:bodyPr/>
                    <a:lstStyle/>
                    <a:p>
                      <a:r>
                        <a:rPr lang="en-GB">
                          <a:effectLst/>
                        </a:rPr>
                        <a:t>8,928</a:t>
                      </a:r>
                    </a:p>
                  </a:txBody>
                  <a:tcPr marL="0" marR="0" marT="0" marB="0" anchor="ctr"/>
                </a:tc>
                <a:tc>
                  <a:txBody>
                    <a:bodyPr/>
                    <a:lstStyle/>
                    <a:p>
                      <a:r>
                        <a:rPr lang="en-GB">
                          <a:effectLst/>
                        </a:rPr>
                        <a:t>(10,472)</a:t>
                      </a:r>
                    </a:p>
                  </a:txBody>
                  <a:tcPr marL="0" marR="0" marT="0" marB="0" anchor="ctr"/>
                </a:tc>
                <a:tc>
                  <a:txBody>
                    <a:bodyPr/>
                    <a:lstStyle/>
                    <a:p>
                      <a:endParaRPr lang="en-GB"/>
                    </a:p>
                  </a:txBody>
                  <a:tcPr marL="0" marR="0" marT="0" marB="0" anchor="ctr"/>
                </a:tc>
                <a:tc>
                  <a:txBody>
                    <a:bodyPr/>
                    <a:lstStyle/>
                    <a:p>
                      <a:r>
                        <a:rPr lang="en-GB"/>
                        <a:t>        71,672 </a:t>
                      </a: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694097625"/>
                  </a:ext>
                </a:extLst>
              </a:tr>
              <a:tr h="339561">
                <a:tc>
                  <a:txBody>
                    <a:bodyPr/>
                    <a:lstStyle/>
                    <a:p>
                      <a:endParaRPr lang="en-GB">
                        <a:effectLst/>
                      </a:endParaRPr>
                    </a:p>
                  </a:txBody>
                  <a:tcPr marL="0" marR="0" marT="0" marB="0" anchor="ctr"/>
                </a:tc>
                <a:tc gridSpan="4">
                  <a:txBody>
                    <a:bodyPr/>
                    <a:lstStyle/>
                    <a:p>
                      <a:r>
                        <a:rPr lang="en-GB">
                          <a:effectLst/>
                        </a:rPr>
                        <a:t>Cumulative Cash in Bank £</a:t>
                      </a: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r"/>
                      <a:r>
                        <a:rPr lang="en-GB">
                          <a:effectLst/>
                        </a:rPr>
                        <a:t>34,480</a:t>
                      </a:r>
                    </a:p>
                  </a:txBody>
                  <a:tcPr marL="0" marR="0" marT="0" marB="0" anchor="ctr"/>
                </a:tc>
                <a:tc>
                  <a:txBody>
                    <a:bodyPr/>
                    <a:lstStyle/>
                    <a:p>
                      <a:r>
                        <a:rPr lang="en-GB">
                          <a:effectLst/>
                        </a:rPr>
                        <a:t>47,960</a:t>
                      </a:r>
                    </a:p>
                  </a:txBody>
                  <a:tcPr marL="0" marR="0" marT="0" marB="0" anchor="ctr"/>
                </a:tc>
                <a:tc>
                  <a:txBody>
                    <a:bodyPr/>
                    <a:lstStyle/>
                    <a:p>
                      <a:r>
                        <a:rPr lang="en-GB">
                          <a:effectLst/>
                        </a:rPr>
                        <a:t>58,440</a:t>
                      </a:r>
                    </a:p>
                  </a:txBody>
                  <a:tcPr marL="0" marR="0" marT="0" marB="0" anchor="ctr"/>
                </a:tc>
                <a:tc>
                  <a:txBody>
                    <a:bodyPr/>
                    <a:lstStyle/>
                    <a:p>
                      <a:r>
                        <a:rPr lang="en-GB">
                          <a:effectLst/>
                        </a:rPr>
                        <a:t>55,520</a:t>
                      </a:r>
                    </a:p>
                  </a:txBody>
                  <a:tcPr marL="0" marR="0" marT="0" marB="0" anchor="ctr"/>
                </a:tc>
                <a:tc>
                  <a:txBody>
                    <a:bodyPr/>
                    <a:lstStyle/>
                    <a:p>
                      <a:r>
                        <a:rPr lang="en-GB">
                          <a:effectLst/>
                        </a:rPr>
                        <a:t>61,448</a:t>
                      </a:r>
                    </a:p>
                  </a:txBody>
                  <a:tcPr marL="0" marR="0" marT="0" marB="0" anchor="ctr"/>
                </a:tc>
                <a:tc>
                  <a:txBody>
                    <a:bodyPr/>
                    <a:lstStyle/>
                    <a:p>
                      <a:r>
                        <a:rPr lang="en-GB">
                          <a:effectLst/>
                        </a:rPr>
                        <a:t>70,376</a:t>
                      </a:r>
                    </a:p>
                  </a:txBody>
                  <a:tcPr marL="0" marR="0" marT="0" marB="0" anchor="ctr"/>
                </a:tc>
                <a:tc>
                  <a:txBody>
                    <a:bodyPr/>
                    <a:lstStyle/>
                    <a:p>
                      <a:r>
                        <a:rPr lang="en-GB">
                          <a:effectLst/>
                        </a:rPr>
                        <a:t>59,904</a:t>
                      </a:r>
                    </a:p>
                  </a:txBody>
                  <a:tcPr marL="0" marR="0" marT="0" marB="0" anchor="ctr"/>
                </a:tc>
                <a:tc>
                  <a:txBody>
                    <a:bodyPr/>
                    <a:lstStyle/>
                    <a:p>
                      <a:r>
                        <a:rPr lang="en-GB">
                          <a:effectLst/>
                        </a:rPr>
                        <a:t>68,832</a:t>
                      </a:r>
                    </a:p>
                  </a:txBody>
                  <a:tcPr marL="0" marR="0" marT="0" marB="0" anchor="ctr"/>
                </a:tc>
                <a:tc>
                  <a:txBody>
                    <a:bodyPr/>
                    <a:lstStyle/>
                    <a:p>
                      <a:r>
                        <a:rPr lang="en-GB">
                          <a:effectLst/>
                        </a:rPr>
                        <a:t>74,760</a:t>
                      </a:r>
                    </a:p>
                  </a:txBody>
                  <a:tcPr marL="0" marR="0" marT="0" marB="0" anchor="ctr"/>
                </a:tc>
                <a:tc>
                  <a:txBody>
                    <a:bodyPr/>
                    <a:lstStyle/>
                    <a:p>
                      <a:r>
                        <a:rPr lang="en-GB">
                          <a:effectLst/>
                        </a:rPr>
                        <a:t>67,288</a:t>
                      </a:r>
                    </a:p>
                  </a:txBody>
                  <a:tcPr marL="0" marR="0" marT="0" marB="0" anchor="ctr"/>
                </a:tc>
                <a:tc>
                  <a:txBody>
                    <a:bodyPr/>
                    <a:lstStyle/>
                    <a:p>
                      <a:r>
                        <a:rPr lang="en-GB">
                          <a:effectLst/>
                        </a:rPr>
                        <a:t>73,216</a:t>
                      </a:r>
                    </a:p>
                  </a:txBody>
                  <a:tcPr marL="0" marR="0" marT="0" marB="0" anchor="ctr"/>
                </a:tc>
                <a:tc>
                  <a:txBody>
                    <a:bodyPr/>
                    <a:lstStyle/>
                    <a:p>
                      <a:r>
                        <a:rPr lang="en-GB">
                          <a:effectLst/>
                        </a:rPr>
                        <a:t>82,144</a:t>
                      </a:r>
                    </a:p>
                  </a:txBody>
                  <a:tcPr marL="0" marR="0" marT="0" marB="0" anchor="ctr"/>
                </a:tc>
                <a:tc>
                  <a:txBody>
                    <a:bodyPr/>
                    <a:lstStyle/>
                    <a:p>
                      <a:r>
                        <a:rPr lang="en-GB">
                          <a:effectLst/>
                        </a:rPr>
                        <a:t>71,672</a:t>
                      </a:r>
                    </a:p>
                  </a:txBody>
                  <a:tcPr marL="0" marR="0" marT="0" marB="0" anchor="ctr"/>
                </a:tc>
                <a:tc>
                  <a:txBody>
                    <a:bodyPr/>
                    <a:lstStyle/>
                    <a:p>
                      <a:endParaRPr lang="en-GB"/>
                    </a:p>
                  </a:txBody>
                  <a:tcPr marL="0" marR="0" marT="0" marB="0" anchor="ctr"/>
                </a:tc>
                <a:tc>
                  <a:txBody>
                    <a:bodyPr/>
                    <a:lstStyle/>
                    <a:p>
                      <a:r>
                        <a:rPr lang="en-GB">
                          <a:effectLst/>
                        </a:rPr>
                        <a:t>        71,672</a:t>
                      </a:r>
                      <a:r>
                        <a:rPr lang="en-GB"/>
                        <a:t> </a:t>
                      </a:r>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3127349451"/>
                  </a:ext>
                </a:extLst>
              </a:tr>
              <a:tr h="268075">
                <a:tc>
                  <a:txBody>
                    <a:bodyPr/>
                    <a:lstStyle/>
                    <a:p>
                      <a:endParaRPr lang="en-GB">
                        <a:effectLst/>
                      </a:endParaRPr>
                    </a:p>
                  </a:txBody>
                  <a:tcPr marL="0" marR="0" marT="0" marB="0" anchor="ctr"/>
                </a:tc>
                <a:tc>
                  <a:txBody>
                    <a:bodyPr/>
                    <a:lstStyle/>
                    <a:p>
                      <a:endParaRPr lang="en-GB">
                        <a:effectLst/>
                      </a:endParaRPr>
                    </a:p>
                  </a:txBody>
                  <a:tcPr marL="0" marR="0" marT="0" marB="0" anchor="ctr"/>
                </a:tc>
                <a:tc gridSpan="3">
                  <a:txBody>
                    <a:bodyPr/>
                    <a:lstStyle/>
                    <a:p>
                      <a:endParaRPr lang="en-GB">
                        <a:effectLst/>
                      </a:endParaRPr>
                    </a:p>
                  </a:txBody>
                  <a:tcPr marL="0" marR="0" marT="0" marB="0" anchor="ctr"/>
                </a:tc>
                <a:tc hMerge="1">
                  <a:txBody>
                    <a:bodyPr/>
                    <a:lstStyle/>
                    <a:p>
                      <a:endParaRPr lang="en-US"/>
                    </a:p>
                  </a:txBody>
                  <a:tcPr/>
                </a:tc>
                <a:tc hMerge="1">
                  <a:txBody>
                    <a:bodyPr/>
                    <a:lstStyle/>
                    <a:p>
                      <a:endParaRPr lang="en-US"/>
                    </a:p>
                  </a:txBody>
                  <a:tcPr/>
                </a:tc>
                <a:tc>
                  <a:txBody>
                    <a:bodyPr/>
                    <a:lstStyle/>
                    <a:p>
                      <a:endParaRPr lang="en-GB">
                        <a:effectLst/>
                      </a:endParaRPr>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tc>
                  <a:txBody>
                    <a:bodyPr/>
                    <a:lstStyle/>
                    <a:p>
                      <a:endParaRPr lang="en-GB"/>
                    </a:p>
                  </a:txBody>
                  <a:tcPr marL="0" marR="0" marT="0" marB="0" anchor="ctr"/>
                </a:tc>
                <a:extLst>
                  <a:ext uri="{0D108BD9-81ED-4DB2-BD59-A6C34878D82A}">
                    <a16:rowId xmlns:a16="http://schemas.microsoft.com/office/drawing/2014/main" val="2483108486"/>
                  </a:ext>
                </a:extLst>
              </a:tr>
            </a:tbl>
          </a:graphicData>
        </a:graphic>
      </p:graphicFrame>
    </p:spTree>
    <p:extLst>
      <p:ext uri="{BB962C8B-B14F-4D97-AF65-F5344CB8AC3E}">
        <p14:creationId xmlns:p14="http://schemas.microsoft.com/office/powerpoint/2010/main" val="8125244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0">
        <p159:morph option="byObject"/>
      </p:transition>
    </mc:Choice>
    <mc:Fallback xmlns="">
      <p:transition>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551975" cy="4856204"/>
          </a:xfrm>
        </p:spPr>
        <p:txBody>
          <a:bodyPr/>
          <a:lstStyle/>
          <a:p>
            <a:r>
              <a:rPr lang="en-US" sz="4000">
                <a:latin typeface="Impact"/>
              </a:rPr>
              <a:t>        CONCLUSION</a:t>
            </a:r>
            <a:br>
              <a:rPr lang="en-US" sz="4000">
                <a:latin typeface="Impact"/>
              </a:rPr>
            </a:br>
            <a:endParaRPr lang="en-US" sz="4000">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958949" y="1308239"/>
            <a:ext cx="8343627" cy="3953486"/>
          </a:xfrm>
        </p:spPr>
        <p:txBody>
          <a:bodyPr/>
          <a:lstStyle/>
          <a:p>
            <a:endParaRPr lang="en-US" sz="3600">
              <a:solidFill>
                <a:srgbClr val="000000"/>
              </a:solidFill>
              <a:latin typeface="Impact"/>
            </a:endParaRPr>
          </a:p>
          <a:p>
            <a:endParaRPr lang="en-US" sz="2400">
              <a:latin typeface="Impact"/>
            </a:endParaRPr>
          </a:p>
          <a:p>
            <a:endParaRPr lang="en-US" sz="2400">
              <a:latin typeface="Impact"/>
            </a:endParaRPr>
          </a:p>
          <a:p>
            <a:endParaRPr lang="en-US" sz="2400">
              <a:latin typeface="Impact"/>
            </a:endParaRPr>
          </a:p>
        </p:txBody>
      </p:sp>
    </p:spTree>
    <p:extLst>
      <p:ext uri="{BB962C8B-B14F-4D97-AF65-F5344CB8AC3E}">
        <p14:creationId xmlns:p14="http://schemas.microsoft.com/office/powerpoint/2010/main" val="20057975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685800"/>
            <a:ext cx="8005636" cy="910547"/>
          </a:xfrm>
        </p:spPr>
        <p:txBody>
          <a:bodyPr>
            <a:normAutofit fontScale="90000"/>
          </a:bodyPr>
          <a:lstStyle/>
          <a:p>
            <a:r>
              <a:rPr lang="en-US" sz="4000">
                <a:latin typeface="Impact"/>
              </a:rPr>
              <a:t>SWOT</a:t>
            </a:r>
            <a:br>
              <a:rPr lang="en-US" sz="4000">
                <a:latin typeface="Impact"/>
              </a:rPr>
            </a:br>
            <a:br>
              <a:rPr lang="en-US" sz="4000">
                <a:latin typeface="Impact"/>
              </a:rPr>
            </a:br>
            <a:endParaRPr lang="en-US"/>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980746" y="1035071"/>
            <a:ext cx="7717749" cy="5030395"/>
          </a:xfrm>
        </p:spPr>
        <p:txBody>
          <a:bodyPr>
            <a:normAutofit/>
          </a:bodyPr>
          <a:lstStyle/>
          <a:p>
            <a:r>
              <a:rPr lang="en-US" sz="2400" b="1">
                <a:solidFill>
                  <a:srgbClr val="000000"/>
                </a:solidFill>
                <a:highlight>
                  <a:srgbClr val="00FF00"/>
                </a:highlight>
                <a:latin typeface="Calibri"/>
                <a:cs typeface="Calibri"/>
              </a:rPr>
              <a:t>STRENGTH:  </a:t>
            </a:r>
            <a:endParaRPr lang="en-US"/>
          </a:p>
          <a:p>
            <a:r>
              <a:rPr lang="en-US" sz="2400" b="1">
                <a:solidFill>
                  <a:srgbClr val="000000"/>
                </a:solidFill>
                <a:latin typeface="Calibri"/>
                <a:cs typeface="Calibri"/>
              </a:rPr>
              <a:t>OUR OWN FINANCE, EXPERIENCED EMPLOYEES AND OUR KNOWLEDGE ABOUT BANGLADESH</a:t>
            </a:r>
            <a:endParaRPr lang="en-US"/>
          </a:p>
          <a:p>
            <a:r>
              <a:rPr lang="en-US" sz="2400" b="1">
                <a:highlight>
                  <a:srgbClr val="00FFFF"/>
                </a:highlight>
                <a:latin typeface="Calibri"/>
                <a:cs typeface="Calibri"/>
              </a:rPr>
              <a:t>WEAKNESS:</a:t>
            </a:r>
            <a:endParaRPr lang="en-US" sz="2400" b="1">
              <a:latin typeface="Calibri"/>
              <a:cs typeface="Calibri"/>
            </a:endParaRPr>
          </a:p>
          <a:p>
            <a:r>
              <a:rPr lang="en-US" sz="2400" b="1">
                <a:latin typeface="Calibri"/>
                <a:cs typeface="Calibri"/>
              </a:rPr>
              <a:t> IT KNOWLEDGE, LOCAL AND FOREIGN PARTNERS, WEATHER AND LOCATION, LOCAL AND FOREIGN BANKS</a:t>
            </a:r>
            <a:endParaRPr lang="en-US"/>
          </a:p>
          <a:p>
            <a:r>
              <a:rPr lang="en-US" sz="2400" b="1">
                <a:highlight>
                  <a:srgbClr val="FF00FF"/>
                </a:highlight>
                <a:latin typeface="Calibri"/>
                <a:cs typeface="Calibri"/>
              </a:rPr>
              <a:t>OPPORTUNITY: </a:t>
            </a:r>
          </a:p>
          <a:p>
            <a:r>
              <a:rPr lang="en-US" sz="2400" b="1">
                <a:latin typeface="Calibri"/>
                <a:cs typeface="Calibri"/>
              </a:rPr>
              <a:t>THERE ARE NO COMPETITOR IN THE MARKET</a:t>
            </a:r>
            <a:endParaRPr lang="en-US"/>
          </a:p>
          <a:p>
            <a:r>
              <a:rPr lang="en-US" sz="2400" b="1">
                <a:highlight>
                  <a:srgbClr val="FF0000"/>
                </a:highlight>
                <a:latin typeface="Calibri"/>
                <a:cs typeface="Calibri"/>
              </a:rPr>
              <a:t>THREATS:</a:t>
            </a:r>
          </a:p>
          <a:p>
            <a:r>
              <a:rPr lang="en-US" sz="2400" b="1">
                <a:latin typeface="Calibri"/>
                <a:cs typeface="Calibri"/>
              </a:rPr>
              <a:t> BREXIT, POLITICAL UNSTABILITY IN BANGLADESH</a:t>
            </a:r>
            <a:endParaRPr lang="en-US"/>
          </a:p>
        </p:txBody>
      </p:sp>
    </p:spTree>
    <p:extLst>
      <p:ext uri="{BB962C8B-B14F-4D97-AF65-F5344CB8AC3E}">
        <p14:creationId xmlns:p14="http://schemas.microsoft.com/office/powerpoint/2010/main" val="15219099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1922253" y="858329"/>
            <a:ext cx="7315523" cy="1730055"/>
          </a:xfrm>
        </p:spPr>
        <p:txBody>
          <a:bodyPr>
            <a:normAutofit fontScale="90000"/>
          </a:bodyPr>
          <a:lstStyle/>
          <a:p>
            <a:r>
              <a:rPr lang="en-US" sz="4000">
                <a:latin typeface="Impact"/>
              </a:rPr>
              <a:t>SMART OBJECTIVES OF </a:t>
            </a:r>
            <a:br>
              <a:rPr lang="en-US" sz="4000">
                <a:latin typeface="Impact"/>
              </a:rPr>
            </a:br>
            <a:r>
              <a:rPr lang="en-US" sz="4000">
                <a:solidFill>
                  <a:srgbClr val="00B0F0"/>
                </a:solidFill>
                <a:latin typeface="Impact"/>
              </a:rPr>
              <a:t>HAPPY JOURNEY</a:t>
            </a:r>
            <a:br>
              <a:rPr lang="en-US" sz="4000">
                <a:solidFill>
                  <a:srgbClr val="00B0F0"/>
                </a:solidFill>
                <a:latin typeface="Impact"/>
              </a:rPr>
            </a:br>
            <a:br>
              <a:rPr lang="en-US" sz="4000">
                <a:solidFill>
                  <a:srgbClr val="00B0F0"/>
                </a:solidFill>
                <a:latin typeface="Impact"/>
              </a:rPr>
            </a:br>
            <a:endParaRPr lang="en-US" sz="4000">
              <a:solidFill>
                <a:srgbClr val="00B0F0"/>
              </a:solidFill>
              <a:latin typeface="Impact"/>
            </a:endParaRP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671307" y="791075"/>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1620307" y="2769396"/>
            <a:ext cx="7754155" cy="3412711"/>
          </a:xfrm>
        </p:spPr>
        <p:txBody>
          <a:bodyPr vert="horz" lIns="91440" tIns="45720" rIns="91440" bIns="45720" rtlCol="0" anchor="ctr">
            <a:noAutofit/>
          </a:bodyPr>
          <a:lstStyle/>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4000">
              <a:solidFill>
                <a:srgbClr val="00B0F0"/>
              </a:solidFill>
              <a:latin typeface="Impact"/>
            </a:endParaRPr>
          </a:p>
          <a:p>
            <a:r>
              <a:rPr lang="en-US" sz="3200">
                <a:solidFill>
                  <a:srgbClr val="00B0F0"/>
                </a:solidFill>
                <a:latin typeface="Impact"/>
                <a:cs typeface="Calibri"/>
              </a:rPr>
              <a:t>   S M A R T</a:t>
            </a:r>
          </a:p>
          <a:p>
            <a:r>
              <a:rPr lang="en-US" sz="2400">
                <a:solidFill>
                  <a:schemeClr val="accent5"/>
                </a:solidFill>
                <a:latin typeface="Impact"/>
              </a:rPr>
              <a:t>SPECIFIC:</a:t>
            </a:r>
            <a:r>
              <a:rPr lang="en-US" sz="2400">
                <a:latin typeface="Impact"/>
              </a:rPr>
              <a:t> WE WANT TO LAUNCH OUR ONLIE TOUR BUSINESS </a:t>
            </a:r>
          </a:p>
          <a:p>
            <a:r>
              <a:rPr lang="en-US" sz="2400">
                <a:solidFill>
                  <a:schemeClr val="accent5"/>
                </a:solidFill>
                <a:latin typeface="Impact"/>
              </a:rPr>
              <a:t>MEASURABLE</a:t>
            </a:r>
            <a:r>
              <a:rPr lang="en-US" sz="2400">
                <a:latin typeface="Impact"/>
              </a:rPr>
              <a:t>: WE HAVE CREATED A GENTT CHART TO TRACK WORK PROGRESS</a:t>
            </a:r>
          </a:p>
          <a:p>
            <a:r>
              <a:rPr lang="en-US" sz="2400">
                <a:solidFill>
                  <a:schemeClr val="accent5"/>
                </a:solidFill>
                <a:latin typeface="Impact"/>
              </a:rPr>
              <a:t>ACHIEVEABLE</a:t>
            </a:r>
            <a:r>
              <a:rPr lang="en-US" sz="2400">
                <a:latin typeface="Impact"/>
              </a:rPr>
              <a:t>: TO CAPTURE THE MAXIMUM MARKET SHARE</a:t>
            </a:r>
          </a:p>
          <a:p>
            <a:r>
              <a:rPr lang="en-US" sz="2400">
                <a:latin typeface="Impact"/>
              </a:rPr>
              <a:t> WITH IN 3 YEARS</a:t>
            </a:r>
            <a:endParaRPr lang="en-US"/>
          </a:p>
          <a:p>
            <a:r>
              <a:rPr lang="en-US" sz="2400">
                <a:solidFill>
                  <a:schemeClr val="accent5"/>
                </a:solidFill>
                <a:latin typeface="Impact"/>
              </a:rPr>
              <a:t>REALISTIC</a:t>
            </a:r>
            <a:r>
              <a:rPr lang="en-US" sz="2400">
                <a:latin typeface="Impact"/>
              </a:rPr>
              <a:t>: WE WILL FOLLOW OUR MARKETING STRATEGIES TO BE SUCCESSFUL</a:t>
            </a:r>
          </a:p>
          <a:p>
            <a:r>
              <a:rPr lang="en-US" sz="2400">
                <a:solidFill>
                  <a:schemeClr val="accent5"/>
                </a:solidFill>
                <a:latin typeface="Impact"/>
              </a:rPr>
              <a:t>TIME SPECIFIC</a:t>
            </a:r>
            <a:r>
              <a:rPr lang="en-US" sz="2400">
                <a:latin typeface="Impact"/>
              </a:rPr>
              <a:t>: WE AIM TO LAUNCH OUR BUSINESS BY 20TH DECEMBER 2018</a:t>
            </a: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a:p>
            <a:endParaRPr lang="en-US" sz="2400">
              <a:solidFill>
                <a:srgbClr val="00B0F0"/>
              </a:solidFill>
              <a:latin typeface="Impact"/>
            </a:endParaRPr>
          </a:p>
        </p:txBody>
      </p:sp>
      <p:pic>
        <p:nvPicPr>
          <p:cNvPr id="6" name="Picture 6">
            <a:extLst>
              <a:ext uri="{FF2B5EF4-FFF2-40B4-BE49-F238E27FC236}">
                <a16:creationId xmlns:a16="http://schemas.microsoft.com/office/drawing/2014/main" id="{41DFEB13-8F2E-43D5-8F34-23C9505C4A4C}"/>
              </a:ext>
            </a:extLst>
          </p:cNvPr>
          <p:cNvPicPr>
            <a:picLocks noChangeAspect="1"/>
          </p:cNvPicPr>
          <p:nvPr/>
        </p:nvPicPr>
        <p:blipFill>
          <a:blip r:embed="rId3"/>
          <a:stretch>
            <a:fillRect/>
          </a:stretch>
        </p:blipFill>
        <p:spPr>
          <a:xfrm>
            <a:off x="497457" y="705693"/>
            <a:ext cx="2254370" cy="1881030"/>
          </a:xfrm>
          <a:prstGeom prst="rect">
            <a:avLst/>
          </a:prstGeom>
        </p:spPr>
      </p:pic>
    </p:spTree>
    <p:extLst>
      <p:ext uri="{BB962C8B-B14F-4D97-AF65-F5344CB8AC3E}">
        <p14:creationId xmlns:p14="http://schemas.microsoft.com/office/powerpoint/2010/main" val="23495619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685801" y="-2031520"/>
            <a:ext cx="10248503" cy="1454217"/>
          </a:xfrm>
        </p:spPr>
        <p:txBody>
          <a:bodyPr/>
          <a:lstStyle/>
          <a:p>
            <a:r>
              <a:rPr lang="en-US" sz="4000">
                <a:latin typeface="Impact"/>
              </a:rPr>
              <a:t>   GANTT CHART FOR HAPPY JOURNEY LTD</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10316439" y="-6252"/>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797070"/>
            <a:ext cx="10430396" cy="4514202"/>
          </a:xfrm>
        </p:spPr>
        <p:txBody>
          <a:bodyPr/>
          <a:lstStyle/>
          <a:p>
            <a:r>
              <a:rPr lang="en-US" sz="2400">
                <a:solidFill>
                  <a:srgbClr val="00B0F0"/>
                </a:solidFill>
                <a:latin typeface="Impact"/>
              </a:rPr>
              <a:t>G</a:t>
            </a:r>
          </a:p>
        </p:txBody>
      </p:sp>
      <p:pic>
        <p:nvPicPr>
          <p:cNvPr id="6" name="Picture 6" descr="A screenshot of a cell phone&#10;&#10;Description generated with high confidence">
            <a:extLst>
              <a:ext uri="{FF2B5EF4-FFF2-40B4-BE49-F238E27FC236}">
                <a16:creationId xmlns:a16="http://schemas.microsoft.com/office/drawing/2014/main" id="{51E43215-93E3-41BC-B43E-3D23012480C6}"/>
              </a:ext>
            </a:extLst>
          </p:cNvPr>
          <p:cNvPicPr>
            <a:picLocks noChangeAspect="1"/>
          </p:cNvPicPr>
          <p:nvPr/>
        </p:nvPicPr>
        <p:blipFill>
          <a:blip r:embed="rId3"/>
          <a:stretch>
            <a:fillRect/>
          </a:stretch>
        </p:blipFill>
        <p:spPr>
          <a:xfrm>
            <a:off x="-422693" y="-911218"/>
            <a:ext cx="12864858" cy="7875304"/>
          </a:xfrm>
          <a:prstGeom prst="rect">
            <a:avLst/>
          </a:prstGeom>
        </p:spPr>
      </p:pic>
    </p:spTree>
    <p:extLst>
      <p:ext uri="{BB962C8B-B14F-4D97-AF65-F5344CB8AC3E}">
        <p14:creationId xmlns:p14="http://schemas.microsoft.com/office/powerpoint/2010/main" val="23514496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843951" y="700177"/>
            <a:ext cx="8307561" cy="2075112"/>
          </a:xfrm>
        </p:spPr>
        <p:txBody>
          <a:bodyPr/>
          <a:lstStyle/>
          <a:p>
            <a:r>
              <a:rPr lang="en-US" sz="4000">
                <a:highlight>
                  <a:srgbClr val="FFFF00"/>
                </a:highlight>
                <a:latin typeface="Impact"/>
              </a:rPr>
              <a:t>CONTINGENCY PLAN</a:t>
            </a:r>
            <a:br>
              <a:rPr lang="en-US" sz="4000">
                <a:highlight>
                  <a:srgbClr val="FFFF00"/>
                </a:highlight>
                <a:latin typeface="Impact"/>
              </a:rPr>
            </a:br>
            <a:r>
              <a:rPr lang="en-US" sz="4000">
                <a:highlight>
                  <a:srgbClr val="FFFF00"/>
                </a:highlight>
                <a:latin typeface="Impact"/>
              </a:rPr>
              <a:t>FOR</a:t>
            </a:r>
            <a:br>
              <a:rPr lang="en-US" sz="4000">
                <a:highlight>
                  <a:srgbClr val="FFFF00"/>
                </a:highlight>
                <a:latin typeface="Impact"/>
              </a:rPr>
            </a:br>
            <a:r>
              <a:rPr lang="en-US" sz="4000">
                <a:highlight>
                  <a:srgbClr val="FFFF00"/>
                </a:highlight>
                <a:latin typeface="Impact"/>
              </a:rPr>
              <a:t>HAPPY JOURNEY LTD</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3421710"/>
            <a:ext cx="8688683" cy="2486995"/>
          </a:xfrm>
        </p:spPr>
        <p:txBody>
          <a:bodyPr>
            <a:normAutofit/>
          </a:bodyPr>
          <a:lstStyle/>
          <a:p>
            <a:r>
              <a:rPr lang="en-US" sz="4000">
                <a:highlight>
                  <a:srgbClr val="FF00FF"/>
                </a:highlight>
                <a:latin typeface="Impact"/>
              </a:rPr>
              <a:t>OUR BACK UP PARTNERS AND TEAM</a:t>
            </a:r>
          </a:p>
          <a:p>
            <a:r>
              <a:rPr lang="en-US" sz="4000">
                <a:highlight>
                  <a:srgbClr val="FF00FF"/>
                </a:highlight>
                <a:latin typeface="Impact"/>
              </a:rPr>
              <a:t>IN INLAND AND ABROAD</a:t>
            </a:r>
          </a:p>
          <a:p>
            <a:r>
              <a:rPr lang="en-US" sz="4000">
                <a:highlight>
                  <a:srgbClr val="FF00FF"/>
                </a:highlight>
                <a:latin typeface="Impact"/>
              </a:rPr>
              <a:t>WILL BE STAND BY</a:t>
            </a:r>
          </a:p>
          <a:p>
            <a:endParaRPr lang="en-US" sz="4000">
              <a:latin typeface="Impact"/>
            </a:endParaRPr>
          </a:p>
        </p:txBody>
      </p:sp>
    </p:spTree>
    <p:extLst>
      <p:ext uri="{BB962C8B-B14F-4D97-AF65-F5344CB8AC3E}">
        <p14:creationId xmlns:p14="http://schemas.microsoft.com/office/powerpoint/2010/main" val="40998304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EA2A4-75F9-44AC-BA8D-1EE8822287CA}"/>
              </a:ext>
            </a:extLst>
          </p:cNvPr>
          <p:cNvSpPr>
            <a:spLocks noGrp="1"/>
          </p:cNvSpPr>
          <p:nvPr>
            <p:ph type="title"/>
          </p:nvPr>
        </p:nvSpPr>
        <p:spPr>
          <a:xfrm>
            <a:off x="843951" y="1433423"/>
            <a:ext cx="8307561" cy="2305150"/>
          </a:xfrm>
        </p:spPr>
        <p:txBody>
          <a:bodyPr/>
          <a:lstStyle/>
          <a:p>
            <a:r>
              <a:rPr lang="en-US" sz="4000">
                <a:latin typeface="Impact"/>
              </a:rPr>
              <a:t>THANK YOU ALL</a:t>
            </a:r>
          </a:p>
        </p:txBody>
      </p:sp>
      <p:pic>
        <p:nvPicPr>
          <p:cNvPr id="4" name="Picture 4">
            <a:extLst>
              <a:ext uri="{FF2B5EF4-FFF2-40B4-BE49-F238E27FC236}">
                <a16:creationId xmlns:a16="http://schemas.microsoft.com/office/drawing/2014/main" id="{6D55376A-3D34-4CDB-9C44-B54EF77EFAAB}"/>
              </a:ext>
            </a:extLst>
          </p:cNvPr>
          <p:cNvPicPr>
            <a:picLocks noChangeAspect="1"/>
          </p:cNvPicPr>
          <p:nvPr/>
        </p:nvPicPr>
        <p:blipFill>
          <a:blip r:embed="rId2"/>
          <a:stretch>
            <a:fillRect/>
          </a:stretch>
        </p:blipFill>
        <p:spPr>
          <a:xfrm>
            <a:off x="9369382" y="690434"/>
            <a:ext cx="1876425" cy="1790700"/>
          </a:xfrm>
          <a:prstGeom prst="rect">
            <a:avLst/>
          </a:prstGeom>
        </p:spPr>
      </p:pic>
      <p:sp>
        <p:nvSpPr>
          <p:cNvPr id="3" name="Text Placeholder 2">
            <a:extLst>
              <a:ext uri="{FF2B5EF4-FFF2-40B4-BE49-F238E27FC236}">
                <a16:creationId xmlns:a16="http://schemas.microsoft.com/office/drawing/2014/main" id="{3031CA50-E47C-40BB-AC1B-EC80B125327E}"/>
              </a:ext>
            </a:extLst>
          </p:cNvPr>
          <p:cNvSpPr>
            <a:spLocks noGrp="1"/>
          </p:cNvSpPr>
          <p:nvPr>
            <p:ph type="body" sz="half" idx="2"/>
          </p:nvPr>
        </p:nvSpPr>
        <p:spPr>
          <a:xfrm>
            <a:off x="685779" y="1825824"/>
            <a:ext cx="8688683" cy="3709070"/>
          </a:xfrm>
        </p:spPr>
        <p:txBody>
          <a:bodyPr>
            <a:normAutofit/>
          </a:bodyPr>
          <a:lstStyle/>
          <a:p>
            <a:r>
              <a:rPr lang="en-US" sz="4000">
                <a:latin typeface="Impact"/>
              </a:rPr>
              <a:t>ON BEHALF OF </a:t>
            </a:r>
          </a:p>
          <a:p>
            <a:r>
              <a:rPr lang="en-US" sz="4000">
                <a:latin typeface="Impact"/>
              </a:rPr>
              <a:t>HAPPY JUORNEY LTD</a:t>
            </a:r>
          </a:p>
        </p:txBody>
      </p:sp>
    </p:spTree>
    <p:extLst>
      <p:ext uri="{BB962C8B-B14F-4D97-AF65-F5344CB8AC3E}">
        <p14:creationId xmlns:p14="http://schemas.microsoft.com/office/powerpoint/2010/main" val="5281834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52</Slides>
  <Notes>0</Notes>
  <HiddenSlides>0</HiddenSlide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Office Theme</vt:lpstr>
      <vt:lpstr>HAPPY JOURNEY  </vt:lpstr>
      <vt:lpstr>PowerPoint Presentation</vt:lpstr>
      <vt:lpstr>             HAPPY JOURNEY LIMITED   </vt:lpstr>
      <vt:lpstr>ABOUT US</vt:lpstr>
      <vt:lpstr>             ABOUT US</vt:lpstr>
      <vt:lpstr>HAPPY JOURNEY</vt:lpstr>
      <vt:lpstr>OUR MISSION </vt:lpstr>
      <vt:lpstr>                 AIMS   SELL PACKAGE HOLIDAY ONLINE AND LOCALLY AT AN AFFORDABLE PRICE TO THE  POTENTIAL CUSTOMERS</vt:lpstr>
      <vt:lpstr>OUR UNIQUE  DESTINATIONS</vt:lpstr>
      <vt:lpstr>       COX'S BAZAR</vt:lpstr>
      <vt:lpstr> SUNDARBAN </vt:lpstr>
      <vt:lpstr>                  Choose your destination and fly with us....</vt:lpstr>
      <vt:lpstr>                           FIND US ON WEB                             www.happyjourney.bd.uk                             FOLLOW US ON                           FACEBOOK, TWITTER, INSTAGRAM AND LINKEDIN                                    WE ARE LOCATED IN SWANSEA CITY CENTRE, WALES,UK </vt:lpstr>
      <vt:lpstr> ABDUL MOMIN DIRECTOR OF HUMAN RESOURCE</vt:lpstr>
      <vt:lpstr>PLAN OF ACTION FOR HAPPY JOURNEY </vt:lpstr>
      <vt:lpstr>HR GUIDE </vt:lpstr>
      <vt:lpstr>                   HR GUIDE  </vt:lpstr>
      <vt:lpstr>               Example of National wages</vt:lpstr>
      <vt:lpstr>START UP COST PROJECTION FOR HAPPY JOURNEY</vt:lpstr>
      <vt:lpstr>ABUL KASHEM DIRECTOR OF OPERATIONAL RESOURCES</vt:lpstr>
      <vt:lpstr>             </vt:lpstr>
      <vt:lpstr>   OPERATIONAL RESOURCES OF  HAPPY JOURNEY  </vt:lpstr>
      <vt:lpstr> START UP OPERATIONAL COST FOR HAPPY JOURNEY</vt:lpstr>
      <vt:lpstr>Our Product and Seasons </vt:lpstr>
      <vt:lpstr>Product selection and Sales Plan</vt:lpstr>
      <vt:lpstr>Product and Customer service</vt:lpstr>
      <vt:lpstr> </vt:lpstr>
      <vt:lpstr>                      TARIQUL ISLAM MARKETING DIRECTOR                                   </vt:lpstr>
      <vt:lpstr>                MARKETING ACTIVITIES</vt:lpstr>
      <vt:lpstr> PRODUCTS AND PRICE       TOUR IN COX'S BAZAR 7nights £1450  EXPLORE SUNDARBAN 7nights £1650  ( all inclusive  such as flights, transportation, 4* hotel and standard accommodation and meal )     </vt:lpstr>
      <vt:lpstr>                                                                              TARGET MARKET                    Locally and Online across the UK                                                  Such as  </vt:lpstr>
      <vt:lpstr>                                                                                     MARKET POSITION  Establishing the brand image and identity of our product according to the needs of customers </vt:lpstr>
      <vt:lpstr>     MARKET SEGMENTS OF HAPPY JOURNEY      </vt:lpstr>
      <vt:lpstr>PRICING STRATEGIES </vt:lpstr>
      <vt:lpstr> Marketing mix- 7 P'S </vt:lpstr>
      <vt:lpstr>  7 P'S</vt:lpstr>
      <vt:lpstr>    METHODS OF MARKETING</vt:lpstr>
      <vt:lpstr>METHODS OF MARKETING PROMOTIONAL  ACTIVITIES</vt:lpstr>
      <vt:lpstr>     MARKETING</vt:lpstr>
      <vt:lpstr> WHY PEOPLE WILL TRAVEL  WITH US ? </vt:lpstr>
      <vt:lpstr>AMIN SHAH DIRECTOR OF FINANCE                                      </vt:lpstr>
      <vt:lpstr>FINANCIAL RESOURCES</vt:lpstr>
      <vt:lpstr>ADVANTAGES AND DISADVANTAGES OF BANK LOAN</vt:lpstr>
      <vt:lpstr>Government backed loan scheme</vt:lpstr>
      <vt:lpstr>Estimate in terms of overall cost  </vt:lpstr>
      <vt:lpstr>Below I have created a graph to highlight and reflect realistic figures in setting up our tour operator business</vt:lpstr>
      <vt:lpstr>        CONCLUSION </vt:lpstr>
      <vt:lpstr>SWOT  </vt:lpstr>
      <vt:lpstr>SMART OBJECTIVES OF  HAPPY JOURNEY  </vt:lpstr>
      <vt:lpstr>   GANTT CHART FOR HAPPY JOURNEY LTD</vt:lpstr>
      <vt:lpstr>CONTINGENCY PLAN FOR HAPPY JOURNEY LTD</vt:lpstr>
      <vt:lpstr>THANK YOU ALL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revision>3</cp:revision>
  <dcterms:created xsi:type="dcterms:W3CDTF">2014-09-12T02:11:01Z</dcterms:created>
  <dcterms:modified xsi:type="dcterms:W3CDTF">2018-12-03T16:28:45Z</dcterms:modified>
</cp:coreProperties>
</file>