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66" r:id="rId7"/>
    <p:sldId id="267" r:id="rId8"/>
    <p:sldId id="268" r:id="rId9"/>
    <p:sldId id="269" r:id="rId10"/>
    <p:sldId id="27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393" autoAdjust="0"/>
    <p:restoredTop sz="94648"/>
  </p:normalViewPr>
  <p:slideViewPr>
    <p:cSldViewPr snapToGrid="0">
      <p:cViewPr varScale="1">
        <p:scale>
          <a:sx n="68" d="100"/>
          <a:sy n="68" d="100"/>
        </p:scale>
        <p:origin x="47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06/01/2025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17220F-610F-3BD7-4D75-915D6BA5587F}"/>
              </a:ext>
            </a:extLst>
          </p:cNvPr>
          <p:cNvPicPr>
            <a:picLocks noChangeAspect="1"/>
          </p:cNvPicPr>
          <p:nvPr/>
        </p:nvPicPr>
        <p:blipFill rotWithShape="1">
          <a:blip r:embed="rId2"/>
          <a:srcRect b="2122"/>
          <a:stretch/>
        </p:blipFill>
        <p:spPr>
          <a:xfrm>
            <a:off x="0" y="0"/>
            <a:ext cx="12192000" cy="6858000"/>
          </a:xfrm>
          <a:prstGeom prst="rect">
            <a:avLst/>
          </a:prstGeom>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145472"/>
            <a:ext cx="10162309" cy="1647702"/>
          </a:xfrm>
          <a:solidFill>
            <a:srgbClr val="FFD5E4"/>
          </a:solidFill>
        </p:spPr>
        <p:txBody>
          <a:bodyPr lIns="72000" tIns="144000" rIns="72000" bIns="72000" anchor="ctr">
            <a:normAutofit fontScale="90000"/>
          </a:bodyPr>
          <a:lstStyle/>
          <a:p>
            <a:r>
              <a:rPr lang="en-GB" dirty="0">
                <a:latin typeface="Futura" pitchFamily="50" charset="0"/>
              </a:rPr>
              <a:t>TASK 2 </a:t>
            </a:r>
            <a:br>
              <a:rPr lang="en-GB" dirty="0">
                <a:latin typeface="Futura" pitchFamily="50" charset="0"/>
              </a:rPr>
            </a:br>
            <a:r>
              <a:rPr lang="en-GB" dirty="0">
                <a:latin typeface="Futura" pitchFamily="50" charset="0"/>
              </a:rPr>
              <a:t>EXHIBITION REVIEW</a:t>
            </a:r>
          </a:p>
        </p:txBody>
      </p:sp>
      <p:sp>
        <p:nvSpPr>
          <p:cNvPr id="6" name="TextBox 5">
            <a:extLst>
              <a:ext uri="{FF2B5EF4-FFF2-40B4-BE49-F238E27FC236}">
                <a16:creationId xmlns:a16="http://schemas.microsoft.com/office/drawing/2014/main" id="{75133813-7407-3EB2-62D5-AE3E8EFD2302}"/>
              </a:ext>
            </a:extLst>
          </p:cNvPr>
          <p:cNvSpPr txBox="1"/>
          <p:nvPr/>
        </p:nvSpPr>
        <p:spPr>
          <a:xfrm>
            <a:off x="14230350" y="-19545300"/>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EXHIBITION REVIEW OVERVIEW</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184818"/>
            <a:ext cx="5501640" cy="5457945"/>
          </a:xfrm>
          <a:ln>
            <a:solidFill>
              <a:schemeClr val="tx1"/>
            </a:solidFill>
          </a:ln>
        </p:spPr>
        <p:txBody>
          <a:bodyPr>
            <a:normAutofit/>
          </a:bodyPr>
          <a:lstStyle/>
          <a:p>
            <a:pPr marL="0" indent="0" algn="just">
              <a:buNone/>
            </a:pPr>
            <a:r>
              <a:rPr lang="en-GB" sz="1400" dirty="0">
                <a:latin typeface="Pt sans" panose="020B0503020203020204" pitchFamily="34" charset="0"/>
              </a:rPr>
              <a:t>Reviewing an exhibition is useful for several reasons. For one, it helps to articulate thoughts clearly and critically, helping you to refine your vocabulary and improve your ability to analyse and discuss art. You can learn to describe not just the visual elements of the work but also the emotions and narratives they convey, which enhances your own understanding of storytelling in art.</a:t>
            </a:r>
          </a:p>
          <a:p>
            <a:pPr marL="0" indent="0" algn="just">
              <a:buNone/>
            </a:pPr>
            <a:r>
              <a:rPr lang="en-GB" sz="1400" dirty="0">
                <a:latin typeface="Pt sans" panose="020B0503020203020204" pitchFamily="34" charset="0"/>
              </a:rPr>
              <a:t>Additionally, writing a review can teach you about the practical aspects of hanging and presenting work. You gain insights into how the arrangement of pieces affects the overall flow and impact of the exhibition, as well as how lighting and space can enhance or detract from the viewer's experience.</a:t>
            </a:r>
          </a:p>
          <a:p>
            <a:pPr marL="0" indent="0" algn="just">
              <a:buNone/>
            </a:pPr>
            <a:r>
              <a:rPr lang="en-GB" sz="1400" dirty="0">
                <a:latin typeface="Pt sans" panose="020B0503020203020204" pitchFamily="34" charset="0"/>
              </a:rPr>
              <a:t>Moreover, considering how audiences interact with and respond to the art can deepen your appreciation for different perspectives. You learn to think about how various elements—such as composition, themes, and even the context of the work—affect viewers' interpretations and emotional responses. This understanding can inform your own artistic practice, allowing you to create more engaging and resonant work.</a:t>
            </a:r>
          </a:p>
        </p:txBody>
      </p:sp>
      <p:pic>
        <p:nvPicPr>
          <p:cNvPr id="4" name="Picture 3">
            <a:extLst>
              <a:ext uri="{FF2B5EF4-FFF2-40B4-BE49-F238E27FC236}">
                <a16:creationId xmlns:a16="http://schemas.microsoft.com/office/drawing/2014/main" id="{6AFD6184-676E-1DF4-275E-709A6632187D}"/>
              </a:ext>
            </a:extLst>
          </p:cNvPr>
          <p:cNvPicPr>
            <a:picLocks noChangeAspect="1"/>
          </p:cNvPicPr>
          <p:nvPr/>
        </p:nvPicPr>
        <p:blipFill>
          <a:blip r:embed="rId2"/>
          <a:stretch>
            <a:fillRect/>
          </a:stretch>
        </p:blipFill>
        <p:spPr>
          <a:xfrm>
            <a:off x="6527407" y="1975585"/>
            <a:ext cx="4988093" cy="3328859"/>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2947FD-0782-2CAC-3A0F-5DD64473DB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0A2D75-B931-D612-F7E2-209A789A45B3}"/>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EXPLORING THE DEPTHS: A JOURNEY THROUGH THE VALLEYS EXHIBITON</a:t>
            </a:r>
          </a:p>
        </p:txBody>
      </p:sp>
      <p:sp>
        <p:nvSpPr>
          <p:cNvPr id="3" name="Content Placeholder 2">
            <a:extLst>
              <a:ext uri="{FF2B5EF4-FFF2-40B4-BE49-F238E27FC236}">
                <a16:creationId xmlns:a16="http://schemas.microsoft.com/office/drawing/2014/main" id="{A3231F58-AB0C-7546-D323-1067596D4A56}"/>
              </a:ext>
            </a:extLst>
          </p:cNvPr>
          <p:cNvSpPr>
            <a:spLocks noGrp="1"/>
          </p:cNvSpPr>
          <p:nvPr>
            <p:ph idx="1"/>
          </p:nvPr>
        </p:nvSpPr>
        <p:spPr>
          <a:xfrm>
            <a:off x="301752" y="1313434"/>
            <a:ext cx="5501640" cy="5457945"/>
          </a:xfrm>
          <a:ln>
            <a:solidFill>
              <a:schemeClr val="tx1"/>
            </a:solidFill>
          </a:ln>
        </p:spPr>
        <p:txBody>
          <a:bodyPr>
            <a:normAutofit/>
          </a:bodyPr>
          <a:lstStyle/>
          <a:p>
            <a:pPr marL="0" indent="0" algn="just">
              <a:buNone/>
            </a:pPr>
            <a:r>
              <a:rPr lang="en-GB" sz="1400" dirty="0">
                <a:latin typeface="Pt sans" panose="020B0503020203020204" pitchFamily="34" charset="0"/>
              </a:rPr>
              <a:t>The Valleys in South Wales are a series of interconnected valleys known for their historical significance in coal mining during the Industrial Revolution. Areas like the Rhondda and Merthyr Tydfil were key to coal production, contributing to the region's economic growth. Today, while the coal industry has declined, The Valleys maintain a rich cultural heritage and continue to reflect the resilience and stories of their communities.</a:t>
            </a:r>
          </a:p>
          <a:p>
            <a:pPr marL="0" indent="0" algn="just">
              <a:buNone/>
            </a:pPr>
            <a:r>
              <a:rPr lang="en-GB" sz="1400" dirty="0">
                <a:latin typeface="Pt sans" panose="020B0503020203020204" pitchFamily="34" charset="0"/>
              </a:rPr>
              <a:t>In "The Valleys," Tina Carr and Annemarie Schöne present a compelling photographic project that invites viewers into the heart of the South Wales Valleys through the eyes of its community members. By providing disposable cameras to local residents, the artists empower them to capture their own narratives and experiences, resulting in a rich tapestry of images that reflect the beauty and challenges of life in the region. This approach not only highlights the emotional depth of the valley's landscapes but also emphasises the significance of personal storytelling in understanding the identity and resilience of its people. "The Valleys" stands as a powerful testament to the human experience, showcasing the unique perspectives that emerge from this remarkable area.</a:t>
            </a:r>
          </a:p>
          <a:p>
            <a:pPr marL="0" indent="0" algn="just">
              <a:buNone/>
            </a:pPr>
            <a:endParaRPr lang="en-GB" sz="1400" dirty="0">
              <a:latin typeface="Pt sans" panose="020B0503020203020204" pitchFamily="34" charset="0"/>
            </a:endParaRPr>
          </a:p>
        </p:txBody>
      </p:sp>
      <p:pic>
        <p:nvPicPr>
          <p:cNvPr id="6" name="Picture 5">
            <a:extLst>
              <a:ext uri="{FF2B5EF4-FFF2-40B4-BE49-F238E27FC236}">
                <a16:creationId xmlns:a16="http://schemas.microsoft.com/office/drawing/2014/main" id="{67DA9E3E-4B37-BE56-7D4F-55F0B3E83B9D}"/>
              </a:ext>
            </a:extLst>
          </p:cNvPr>
          <p:cNvPicPr>
            <a:picLocks noChangeAspect="1"/>
          </p:cNvPicPr>
          <p:nvPr/>
        </p:nvPicPr>
        <p:blipFill>
          <a:blip r:embed="rId2"/>
          <a:stretch>
            <a:fillRect/>
          </a:stretch>
        </p:blipFill>
        <p:spPr>
          <a:xfrm>
            <a:off x="6518030" y="1840706"/>
            <a:ext cx="4762499" cy="3176587"/>
          </a:xfrm>
          <a:prstGeom prst="rect">
            <a:avLst/>
          </a:prstGeom>
        </p:spPr>
      </p:pic>
      <p:sp>
        <p:nvSpPr>
          <p:cNvPr id="8" name="TextBox 7">
            <a:extLst>
              <a:ext uri="{FF2B5EF4-FFF2-40B4-BE49-F238E27FC236}">
                <a16:creationId xmlns:a16="http://schemas.microsoft.com/office/drawing/2014/main" id="{3D248518-2842-1EAE-D23B-1689585690E9}"/>
              </a:ext>
            </a:extLst>
          </p:cNvPr>
          <p:cNvSpPr txBox="1"/>
          <p:nvPr/>
        </p:nvSpPr>
        <p:spPr>
          <a:xfrm>
            <a:off x="6072554" y="5242324"/>
            <a:ext cx="6119446" cy="923330"/>
          </a:xfrm>
          <a:prstGeom prst="rect">
            <a:avLst/>
          </a:prstGeom>
          <a:noFill/>
        </p:spPr>
        <p:txBody>
          <a:bodyPr wrap="square">
            <a:spAutoFit/>
          </a:bodyPr>
          <a:lstStyle/>
          <a:p>
            <a:pPr algn="ctr"/>
            <a:r>
              <a:rPr lang="en-GB" dirty="0">
                <a:latin typeface="Pt sans" panose="020B0503020203020204" pitchFamily="34" charset="0"/>
              </a:rPr>
              <a:t>The Valleys at Amgueddfa Cymru. Photographs: Tina Carr &amp; Annemarie Schöne – Coalfaces: Life After Coal in the Afan Valley</a:t>
            </a:r>
          </a:p>
        </p:txBody>
      </p:sp>
    </p:spTree>
    <p:extLst>
      <p:ext uri="{BB962C8B-B14F-4D97-AF65-F5344CB8AC3E}">
        <p14:creationId xmlns:p14="http://schemas.microsoft.com/office/powerpoint/2010/main" val="1133161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E6FED6-8E73-DA4F-EFC2-9EFFFEE89D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A7C428-04CA-8E16-FBA0-FB706692EA8C}"/>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TITLE UNKNOWN, UNDATED. KJELL-AKE ANDERSSON.</a:t>
            </a:r>
          </a:p>
        </p:txBody>
      </p:sp>
      <p:sp>
        <p:nvSpPr>
          <p:cNvPr id="3" name="Content Placeholder 2">
            <a:extLst>
              <a:ext uri="{FF2B5EF4-FFF2-40B4-BE49-F238E27FC236}">
                <a16:creationId xmlns:a16="http://schemas.microsoft.com/office/drawing/2014/main" id="{119241CD-FAE8-45F2-5269-08C93409E5D2}"/>
              </a:ext>
            </a:extLst>
          </p:cNvPr>
          <p:cNvSpPr>
            <a:spLocks noGrp="1"/>
          </p:cNvSpPr>
          <p:nvPr>
            <p:ph idx="1"/>
          </p:nvPr>
        </p:nvSpPr>
        <p:spPr>
          <a:xfrm>
            <a:off x="301752" y="1313434"/>
            <a:ext cx="5501640" cy="5457945"/>
          </a:xfrm>
          <a:ln>
            <a:solidFill>
              <a:schemeClr val="tx1"/>
            </a:solidFill>
          </a:ln>
        </p:spPr>
        <p:txBody>
          <a:bodyPr>
            <a:normAutofit/>
          </a:bodyPr>
          <a:lstStyle/>
          <a:p>
            <a:pPr marL="0" indent="0" algn="just">
              <a:buNone/>
            </a:pPr>
            <a:r>
              <a:rPr lang="en-GB" sz="1400" dirty="0">
                <a:latin typeface="Pt sans" panose="020B0503020203020204" pitchFamily="34" charset="0"/>
              </a:rPr>
              <a:t>The image displays young children outside of a shop. One of these young children is looking into the camera wearing a cheeky grin on their face, leaning against the shop. Two of the children are holding papers in their hands, however it’s not clear what’s on there. In the shop window, there are what looks to be either lemons or onions. Kjell-Ake Andersson is a Swedish photographer who spent some time with a local miner family. His work brings to show the other side of the coin when it comes to the realities of mining. This image here is not of the hardworking men down in the mines but of the innocence of a child who is growing up during difficult times. Despite of the harsh realities of the times, this child is smiling, and it’s heartwarming. This image shows that despite the hardships there can still joy. </a:t>
            </a:r>
          </a:p>
          <a:p>
            <a:pPr marL="0" indent="0" algn="just">
              <a:buNone/>
            </a:pPr>
            <a:r>
              <a:rPr lang="en-GB" sz="1400" dirty="0">
                <a:latin typeface="Pt sans" panose="020B0503020203020204" pitchFamily="34" charset="0"/>
              </a:rPr>
              <a:t>The monochrome image evokes feelings of nostalgia. The absence of colour allows viewers to focus on the emotions and expressions of the children, reminding us of shared memories and experiences of earlier times. The layout of the exhibition is scattered in a way, rather than lined up neatly. The exhibition may have been presented this way to highlight the mining life and its complexities, that it's not straightforward but rather full of ups and downs. By documenting a different side of mining, Kjell-Ake Andersson invites viewers to consider the emotional and social dimensions often overlooked, such as community bonds, resilience, and the impact on families. This approach allows us to infer that mining is not just about labour and industry, but also about the lives and stories of the people involved, creating a more nuanced understanding of the mining experience.</a:t>
            </a:r>
          </a:p>
        </p:txBody>
      </p:sp>
      <p:pic>
        <p:nvPicPr>
          <p:cNvPr id="4" name="Picture 3">
            <a:extLst>
              <a:ext uri="{FF2B5EF4-FFF2-40B4-BE49-F238E27FC236}">
                <a16:creationId xmlns:a16="http://schemas.microsoft.com/office/drawing/2014/main" id="{C9EF1D5D-AC8F-B504-55C5-D80CA12B6C6C}"/>
              </a:ext>
            </a:extLst>
          </p:cNvPr>
          <p:cNvPicPr>
            <a:picLocks noChangeAspect="1"/>
          </p:cNvPicPr>
          <p:nvPr/>
        </p:nvPicPr>
        <p:blipFill>
          <a:blip r:embed="rId2"/>
          <a:stretch>
            <a:fillRect/>
          </a:stretch>
        </p:blipFill>
        <p:spPr>
          <a:xfrm>
            <a:off x="6503963" y="1913207"/>
            <a:ext cx="4867421" cy="3650566"/>
          </a:xfrm>
          <a:prstGeom prst="rect">
            <a:avLst/>
          </a:prstGeom>
        </p:spPr>
      </p:pic>
    </p:spTree>
    <p:extLst>
      <p:ext uri="{BB962C8B-B14F-4D97-AF65-F5344CB8AC3E}">
        <p14:creationId xmlns:p14="http://schemas.microsoft.com/office/powerpoint/2010/main" val="659864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56C913-B9DB-CABB-F044-EEF8813B44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869D22-5537-4348-5FCE-C097CA6E51AE}"/>
              </a:ext>
            </a:extLst>
          </p:cNvPr>
          <p:cNvSpPr>
            <a:spLocks noGrp="1"/>
          </p:cNvSpPr>
          <p:nvPr>
            <p:ph type="title"/>
          </p:nvPr>
        </p:nvSpPr>
        <p:spPr>
          <a:xfrm>
            <a:off x="182104" y="86621"/>
            <a:ext cx="11415535" cy="1325563"/>
          </a:xfrm>
        </p:spPr>
        <p:txBody>
          <a:bodyPr>
            <a:noAutofit/>
          </a:bodyPr>
          <a:lstStyle/>
          <a:p>
            <a:r>
              <a:rPr lang="en-GB" sz="2800" dirty="0">
                <a:latin typeface="Futura" pitchFamily="50" charset="0"/>
              </a:rPr>
              <a:t>PORTH MINE RESCUE TEAM PREPARING EQUIPMENT FOR MINE RESCUE. THE CANARY IS STILL USED AS A BACK UP TO TEST FOR GAS, 1989. DAVID HURN.</a:t>
            </a:r>
          </a:p>
        </p:txBody>
      </p:sp>
      <p:sp>
        <p:nvSpPr>
          <p:cNvPr id="3" name="Content Placeholder 2">
            <a:extLst>
              <a:ext uri="{FF2B5EF4-FFF2-40B4-BE49-F238E27FC236}">
                <a16:creationId xmlns:a16="http://schemas.microsoft.com/office/drawing/2014/main" id="{4F63F58F-0133-0698-4C43-33BBDA725628}"/>
              </a:ext>
            </a:extLst>
          </p:cNvPr>
          <p:cNvSpPr>
            <a:spLocks noGrp="1"/>
          </p:cNvSpPr>
          <p:nvPr>
            <p:ph idx="1"/>
          </p:nvPr>
        </p:nvSpPr>
        <p:spPr>
          <a:xfrm>
            <a:off x="287684" y="1313434"/>
            <a:ext cx="5501640" cy="5457945"/>
          </a:xfrm>
          <a:ln>
            <a:solidFill>
              <a:schemeClr val="tx1"/>
            </a:solidFill>
          </a:ln>
        </p:spPr>
        <p:txBody>
          <a:bodyPr>
            <a:normAutofit/>
          </a:bodyPr>
          <a:lstStyle/>
          <a:p>
            <a:pPr marL="0" indent="0" algn="just">
              <a:buNone/>
            </a:pPr>
            <a:r>
              <a:rPr lang="en-GB" sz="1400" dirty="0">
                <a:latin typeface="Pt sans" panose="020B0503020203020204" pitchFamily="34" charset="0"/>
              </a:rPr>
              <a:t>A rescue team is preparing mine rescue equipment. In metal cage, stands a canary on a perch. The use of diagonal lines in this image likely adds a dynamic quality to the scene. The positioning of the men enhances the feeling of action and readiness. Additionally, the diagonal lines create visual tension that mirrors the seriousness of the situation, reinforcing the theme of safety and vigilance in the face of potential danger. </a:t>
            </a:r>
          </a:p>
          <a:p>
            <a:pPr marL="0" indent="0" algn="just">
              <a:buNone/>
            </a:pPr>
            <a:r>
              <a:rPr lang="en-GB" sz="1400" dirty="0">
                <a:latin typeface="Pt sans" panose="020B0503020203020204" pitchFamily="34" charset="0"/>
              </a:rPr>
              <a:t>Mining is a dangerous job and so canaries were used in mines as an early warning system for toxic gases such as carbon monoxide. The idea was that if the canary displayed signs of distress or died, it indicated that the air quality was unsafe for miners. Since canaries are more sensitive to these gases than humans, they served as a vital safety measure, alerting miners to evacuate before conditions became dangerous. The use of canaries in the mining profession highlights the inherent dangers and risks associated with the work. It emphasises the need for safety measures and the lengths miners had to go to protect themselves in hazardous environments. This practice reflects a time when worker safety was a significant concern, showcasing the vulnerability of miners.</a:t>
            </a:r>
          </a:p>
        </p:txBody>
      </p:sp>
      <p:pic>
        <p:nvPicPr>
          <p:cNvPr id="7" name="Picture 6">
            <a:extLst>
              <a:ext uri="{FF2B5EF4-FFF2-40B4-BE49-F238E27FC236}">
                <a16:creationId xmlns:a16="http://schemas.microsoft.com/office/drawing/2014/main" id="{A21CDE16-5C26-C653-111B-3CA5A1E59B8D}"/>
              </a:ext>
            </a:extLst>
          </p:cNvPr>
          <p:cNvPicPr>
            <a:picLocks noChangeAspect="1"/>
          </p:cNvPicPr>
          <p:nvPr/>
        </p:nvPicPr>
        <p:blipFill>
          <a:blip r:embed="rId2"/>
          <a:stretch>
            <a:fillRect/>
          </a:stretch>
        </p:blipFill>
        <p:spPr>
          <a:xfrm>
            <a:off x="6402678" y="1954782"/>
            <a:ext cx="4865030" cy="3651821"/>
          </a:xfrm>
          <a:prstGeom prst="rect">
            <a:avLst/>
          </a:prstGeom>
        </p:spPr>
      </p:pic>
    </p:spTree>
    <p:extLst>
      <p:ext uri="{BB962C8B-B14F-4D97-AF65-F5344CB8AC3E}">
        <p14:creationId xmlns:p14="http://schemas.microsoft.com/office/powerpoint/2010/main" val="3448838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D0D6D3-92B3-3994-2871-4983E8C2FD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9746DB-FE97-0B44-3A88-708ED8877898}"/>
              </a:ext>
            </a:extLst>
          </p:cNvPr>
          <p:cNvSpPr>
            <a:spLocks noGrp="1"/>
          </p:cNvSpPr>
          <p:nvPr>
            <p:ph type="title"/>
          </p:nvPr>
        </p:nvSpPr>
        <p:spPr>
          <a:xfrm>
            <a:off x="182104" y="86621"/>
            <a:ext cx="11156455" cy="1325563"/>
          </a:xfrm>
        </p:spPr>
        <p:txBody>
          <a:bodyPr>
            <a:normAutofit/>
          </a:bodyPr>
          <a:lstStyle/>
          <a:p>
            <a:r>
              <a:rPr lang="en-GB" sz="3600" dirty="0">
                <a:latin typeface="Futura" pitchFamily="50" charset="0"/>
              </a:rPr>
              <a:t>ENTOMBED – JESUS IN THE MIDST, 1974. NICHOLAS EVANS.</a:t>
            </a:r>
          </a:p>
        </p:txBody>
      </p:sp>
      <p:sp>
        <p:nvSpPr>
          <p:cNvPr id="3" name="Content Placeholder 2">
            <a:extLst>
              <a:ext uri="{FF2B5EF4-FFF2-40B4-BE49-F238E27FC236}">
                <a16:creationId xmlns:a16="http://schemas.microsoft.com/office/drawing/2014/main" id="{49EF864B-7378-0D30-0CA5-C602555BE25B}"/>
              </a:ext>
            </a:extLst>
          </p:cNvPr>
          <p:cNvSpPr>
            <a:spLocks noGrp="1"/>
          </p:cNvSpPr>
          <p:nvPr>
            <p:ph idx="1"/>
          </p:nvPr>
        </p:nvSpPr>
        <p:spPr>
          <a:xfrm>
            <a:off x="258691" y="1313434"/>
            <a:ext cx="5501640" cy="5457945"/>
          </a:xfrm>
          <a:ln>
            <a:solidFill>
              <a:schemeClr val="tx1"/>
            </a:solidFill>
          </a:ln>
        </p:spPr>
        <p:txBody>
          <a:bodyPr>
            <a:normAutofit/>
          </a:bodyPr>
          <a:lstStyle/>
          <a:p>
            <a:pPr marL="0" indent="0" algn="just">
              <a:buNone/>
            </a:pPr>
            <a:r>
              <a:rPr lang="en-GB" sz="1400" dirty="0">
                <a:latin typeface="Pt sans" panose="020B0503020203020204" pitchFamily="34" charset="0"/>
              </a:rPr>
              <a:t>Entombed – Jesus in the Midst by Nicholas Evans features a central figure of Jesus, holding keys in his lefthand and a lantern in his right, whilst miners are on their knees before him, either praying in submission or asking for His help. There is shining light above Jesus’ head. The painting explores themes of sacrifice, hope and resurrection. The arrangement emphasises Jesus’ significance, drawing the viewer’s eye to Him as the focal point. The use of light and shadow create a dramatic effect, highlighting the emotional weight of the scene. Additionally, the background of darkness and the foreground of rats and unlit lanterns, discarded on the ground, may be symbolic imagery that enhances the narrative, like a tomb or death. Working in the mines in strenuous and takes a toll on ones mind, this composition works to evoke a sense of reverence and contemplation regarding the themes of faith and redemption. </a:t>
            </a:r>
          </a:p>
          <a:p>
            <a:pPr marL="0" indent="0" algn="just">
              <a:buNone/>
            </a:pPr>
            <a:r>
              <a:rPr lang="en-GB" sz="1400" dirty="0">
                <a:latin typeface="Pt sans" panose="020B0503020203020204" pitchFamily="34" charset="0"/>
              </a:rPr>
              <a:t>In the exhibition, this painting is placed as the final piece out of twenty artworks. It may serve to imply a powerful commentary on the struggles and sacrifices of miners. It may act as a reflection on the dangers they face, paralleling themes of entombment and hope. This positioning could invite viewers to consider the emotional weight of the mining profession, culminating in a poignant reminder of the resilience and faith that miners often embody in the face of adversity. It creates a profound connection between the themes of sacrifice in both the religious and mining contexts, encouraging deeper reflection on the narratives of those who work in such perilous conditions.</a:t>
            </a:r>
          </a:p>
        </p:txBody>
      </p:sp>
      <p:pic>
        <p:nvPicPr>
          <p:cNvPr id="6" name="Picture 5">
            <a:extLst>
              <a:ext uri="{FF2B5EF4-FFF2-40B4-BE49-F238E27FC236}">
                <a16:creationId xmlns:a16="http://schemas.microsoft.com/office/drawing/2014/main" id="{60DED6A0-49E9-B5EC-0F83-B82A4D196C80}"/>
              </a:ext>
            </a:extLst>
          </p:cNvPr>
          <p:cNvPicPr>
            <a:picLocks noChangeAspect="1"/>
          </p:cNvPicPr>
          <p:nvPr/>
        </p:nvPicPr>
        <p:blipFill>
          <a:blip r:embed="rId2"/>
          <a:stretch>
            <a:fillRect/>
          </a:stretch>
        </p:blipFill>
        <p:spPr>
          <a:xfrm>
            <a:off x="7287064" y="1412184"/>
            <a:ext cx="3174866" cy="4856391"/>
          </a:xfrm>
          <a:prstGeom prst="rect">
            <a:avLst/>
          </a:prstGeom>
        </p:spPr>
      </p:pic>
    </p:spTree>
    <p:extLst>
      <p:ext uri="{BB962C8B-B14F-4D97-AF65-F5344CB8AC3E}">
        <p14:creationId xmlns:p14="http://schemas.microsoft.com/office/powerpoint/2010/main" val="2596043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BA115-3899-C988-BE8F-66223563DA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35B087-6881-C69E-E3F7-8E9D58DA3967}"/>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CONCLUSION</a:t>
            </a:r>
          </a:p>
        </p:txBody>
      </p:sp>
      <p:sp>
        <p:nvSpPr>
          <p:cNvPr id="3" name="Content Placeholder 2">
            <a:extLst>
              <a:ext uri="{FF2B5EF4-FFF2-40B4-BE49-F238E27FC236}">
                <a16:creationId xmlns:a16="http://schemas.microsoft.com/office/drawing/2014/main" id="{84A33BCE-D314-0DCD-0CFA-3C845C45D025}"/>
              </a:ext>
            </a:extLst>
          </p:cNvPr>
          <p:cNvSpPr>
            <a:spLocks noGrp="1"/>
          </p:cNvSpPr>
          <p:nvPr>
            <p:ph idx="1"/>
          </p:nvPr>
        </p:nvSpPr>
        <p:spPr>
          <a:xfrm>
            <a:off x="301752" y="1016006"/>
            <a:ext cx="5501640" cy="5457945"/>
          </a:xfrm>
          <a:ln>
            <a:solidFill>
              <a:schemeClr val="tx1"/>
            </a:solidFill>
          </a:ln>
        </p:spPr>
        <p:txBody>
          <a:bodyPr>
            <a:normAutofit/>
          </a:bodyPr>
          <a:lstStyle/>
          <a:p>
            <a:pPr marL="0" indent="0" algn="just">
              <a:buNone/>
            </a:pPr>
            <a:r>
              <a:rPr lang="en-GB" sz="1400" dirty="0">
                <a:latin typeface="Pt sans" panose="020B0503020203020204" pitchFamily="34" charset="0"/>
              </a:rPr>
              <a:t>The Valleys exhibition was informative and a beautiful display, as I learnt of a community I didn’t know of before. I could visually see their struggle and torment and was able to relate what was happening down in South Wales to workers in the north of England during the same time. This exhibition was a visual reminder of the rich cultural heritage and historical significance of the coal mining communities. It looks into real people’s lives and highlights the resilience of the people and the emotional depth of their experiences. Tina Carr and Annemarie Schöne’s work in particular show how The Valleys isn’t only defined by its mining history, by capturing contemporary life, culture and landscapes of the region. By focusing on personal stories, community interactions, and the evolving identity of The Valleys, they present a more nuanced narrative that goes beyond the industrial past. </a:t>
            </a:r>
          </a:p>
        </p:txBody>
      </p:sp>
      <p:pic>
        <p:nvPicPr>
          <p:cNvPr id="6" name="Picture 5">
            <a:extLst>
              <a:ext uri="{FF2B5EF4-FFF2-40B4-BE49-F238E27FC236}">
                <a16:creationId xmlns:a16="http://schemas.microsoft.com/office/drawing/2014/main" id="{A0FDC1E1-7DE1-E677-836D-149FDB5A573E}"/>
              </a:ext>
            </a:extLst>
          </p:cNvPr>
          <p:cNvPicPr>
            <a:picLocks noChangeAspect="1"/>
          </p:cNvPicPr>
          <p:nvPr/>
        </p:nvPicPr>
        <p:blipFill>
          <a:blip r:embed="rId2"/>
          <a:stretch>
            <a:fillRect/>
          </a:stretch>
        </p:blipFill>
        <p:spPr>
          <a:xfrm>
            <a:off x="6388610" y="1609186"/>
            <a:ext cx="4852837" cy="3639627"/>
          </a:xfrm>
          <a:prstGeom prst="rect">
            <a:avLst/>
          </a:prstGeom>
        </p:spPr>
      </p:pic>
      <p:pic>
        <p:nvPicPr>
          <p:cNvPr id="9" name="Picture 8">
            <a:extLst>
              <a:ext uri="{FF2B5EF4-FFF2-40B4-BE49-F238E27FC236}">
                <a16:creationId xmlns:a16="http://schemas.microsoft.com/office/drawing/2014/main" id="{12D5AAB5-6607-74CE-9840-7058EE893D20}"/>
              </a:ext>
            </a:extLst>
          </p:cNvPr>
          <p:cNvPicPr>
            <a:picLocks noChangeAspect="1"/>
          </p:cNvPicPr>
          <p:nvPr/>
        </p:nvPicPr>
        <p:blipFill>
          <a:blip r:embed="rId3"/>
          <a:stretch>
            <a:fillRect/>
          </a:stretch>
        </p:blipFill>
        <p:spPr>
          <a:xfrm>
            <a:off x="6388610" y="1609186"/>
            <a:ext cx="4895512" cy="3651821"/>
          </a:xfrm>
          <a:prstGeom prst="rect">
            <a:avLst/>
          </a:prstGeom>
        </p:spPr>
      </p:pic>
    </p:spTree>
    <p:extLst>
      <p:ext uri="{BB962C8B-B14F-4D97-AF65-F5344CB8AC3E}">
        <p14:creationId xmlns:p14="http://schemas.microsoft.com/office/powerpoint/2010/main" val="8684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413f20a41ac1bd835576388cd3d24f93">
  <xsd:schema xmlns:xsd="http://www.w3.org/2001/XMLSchema" xmlns:xs="http://www.w3.org/2001/XMLSchema" xmlns:p="http://schemas.microsoft.com/office/2006/metadata/properties" xmlns:ns3="bf244c3e-e0b4-4871-bb4e-fd032a14544d" targetNamespace="http://schemas.microsoft.com/office/2006/metadata/properties" ma:root="true" ma:fieldsID="de2436f6995f6a6a65b559c13c2ece56"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Props1.xml><?xml version="1.0" encoding="utf-8"?>
<ds:datastoreItem xmlns:ds="http://schemas.openxmlformats.org/officeDocument/2006/customXml" ds:itemID="{062AAC8B-3FFB-45CF-B3D6-E093A458F45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B12BAEE-7107-4C51-9BE6-05E1FEBA81D5}">
  <ds:schemaRefs>
    <ds:schemaRef ds:uri="http://schemas.microsoft.com/sharepoint/v3/contenttype/forms"/>
  </ds:schemaRefs>
</ds:datastoreItem>
</file>

<file path=customXml/itemProps3.xml><?xml version="1.0" encoding="utf-8"?>
<ds:datastoreItem xmlns:ds="http://schemas.openxmlformats.org/officeDocument/2006/customXml" ds:itemID="{3487B10F-B8B6-440F-A5DF-9B2405A3DCBC}">
  <ds:schemaRefs>
    <ds:schemaRef ds:uri="http://purl.org/dc/elements/1.1/"/>
    <ds:schemaRef ds:uri="http://purl.org/dc/terms/"/>
    <ds:schemaRef ds:uri="http://schemas.microsoft.com/office/2006/documentManagement/types"/>
    <ds:schemaRef ds:uri="http://purl.org/dc/dcmitype/"/>
    <ds:schemaRef ds:uri="http://schemas.microsoft.com/office/2006/metadata/properties"/>
    <ds:schemaRef ds:uri="bf244c3e-e0b4-4871-bb4e-fd032a14544d"/>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2178</TotalTime>
  <Words>1466</Words>
  <Application>Microsoft Office PowerPoint</Application>
  <PresentationFormat>Widescreen</PresentationFormat>
  <Paragraphs>20</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Aptos Display</vt:lpstr>
      <vt:lpstr>Arial</vt:lpstr>
      <vt:lpstr>Futura</vt:lpstr>
      <vt:lpstr>Pt sans</vt:lpstr>
      <vt:lpstr>Office Theme</vt:lpstr>
      <vt:lpstr>TASK 2  EXHIBITION REVIEW</vt:lpstr>
      <vt:lpstr>EXHIBITION REVIEW OVERVIEW</vt:lpstr>
      <vt:lpstr>EXPLORING THE DEPTHS: A JOURNEY THROUGH THE VALLEYS EXHIBITON</vt:lpstr>
      <vt:lpstr>TITLE UNKNOWN, UNDATED. KJELL-AKE ANDERSSON.</vt:lpstr>
      <vt:lpstr>PORTH MINE RESCUE TEAM PREPARING EQUIPMENT FOR MINE RESCUE. THE CANARY IS STILL USED AS A BACK UP TO TEST FOR GAS, 1989. DAVID HURN.</vt:lpstr>
      <vt:lpstr>ENTOMBED – JESUS IN THE MIDST, 1974. NICHOLAS EVANS.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EXHIBITION REVIEW</dc:title>
  <dc:creator>Joe Coleman (0750363)</dc:creator>
  <cp:lastModifiedBy>Amelia Peacock-Everett (2400803)</cp:lastModifiedBy>
  <cp:revision>3</cp:revision>
  <dcterms:created xsi:type="dcterms:W3CDTF">2024-09-17T10:29:53Z</dcterms:created>
  <dcterms:modified xsi:type="dcterms:W3CDTF">2025-01-07T04:24:37Z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