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94" autoAdjust="0"/>
    <p:restoredTop sz="69944" autoAdjust="0"/>
  </p:normalViewPr>
  <p:slideViewPr>
    <p:cSldViewPr snapToGrid="0">
      <p:cViewPr varScale="1">
        <p:scale>
          <a:sx n="47" d="100"/>
          <a:sy n="47" d="100"/>
        </p:scale>
        <p:origin x="169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CDC7C7-6173-4A32-A43D-7C9CFC6E7C23}" type="datetimeFigureOut">
              <a:rPr lang="en-GB" smtClean="0"/>
              <a:t>10/05/2020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2E73A9-E51C-43D0-9561-0C14E1687D08}" type="slidenum">
              <a:rPr lang="en-GB" smtClean="0"/>
              <a:t>‹#›</a:t>
            </a:fld>
            <a:endParaRPr lang="en-GB"/>
          </a:p>
        </p:txBody>
      </p:sp>
    </p:spTree>
    <p:extLst>
      <p:ext uri="{BB962C8B-B14F-4D97-AF65-F5344CB8AC3E}">
        <p14:creationId xmlns:p14="http://schemas.microsoft.com/office/powerpoint/2010/main" val="3291054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current role, one of my students had become angry and was attempting to hurt other children with a pair of scissors on the yard. I knew that approaching the child may be dangerous, so I identified the children at risk and removed them from the situation with the help from other members of staff. We were then able to gradually move the rest of the students to another section of the yard so I could talk to the angry student in a calmer and quieter environment. The child dropped the scissors and along with another member of staff, I was able to take the child inside to a safe place.</a:t>
            </a:r>
          </a:p>
          <a:p>
            <a:endParaRPr lang="en-GB" dirty="0"/>
          </a:p>
          <a:p>
            <a:r>
              <a:rPr lang="en-GB" dirty="0"/>
              <a:t>Whilst working as an activity instructor, we would take children on a walk from the camp to the beach. When leading the walk, I was responsible for organising up to 10 members of staff, making sure that all the teachers were happy with the arrangements and explain the health and safety rules to everyone. On occasions a child would fall or experience difficulties (i.e. asthma). I was responsible for organising transport and medical help for that child, whilst still monitoring the rest of the group.</a:t>
            </a:r>
          </a:p>
          <a:p>
            <a:endParaRPr lang="en-GB" dirty="0"/>
          </a:p>
          <a:p>
            <a:r>
              <a:rPr lang="en-GB" dirty="0"/>
              <a:t>I was responsible for running high ropes sessions at the Urdd camp. Quite often children would become very nervous. I had to reassure those children so that they had a positive experience. Occasionally a child will 'freeze' on the course so I would have to go out and help them around.</a:t>
            </a:r>
          </a:p>
          <a:p>
            <a:endParaRPr lang="en-GB" dirty="0"/>
          </a:p>
          <a:p>
            <a:r>
              <a:rPr lang="en-GB" dirty="0">
                <a:highlight>
                  <a:srgbClr val="FFFF00"/>
                </a:highlight>
              </a:rPr>
              <a:t>Research - These protective factors included dispositional attributes of the individual (sociability, activity level), affectional ties within the family that provide emotional support, and external support systems (church, work). Werner noted that the more stress one experiences, the more protective processes are needed (Werner, 1982).</a:t>
            </a:r>
          </a:p>
          <a:p>
            <a:endParaRPr lang="en-GB" dirty="0"/>
          </a:p>
          <a:p>
            <a:endParaRPr lang="en-GB" dirty="0"/>
          </a:p>
        </p:txBody>
      </p:sp>
      <p:sp>
        <p:nvSpPr>
          <p:cNvPr id="4" name="Slide Number Placeholder 3"/>
          <p:cNvSpPr>
            <a:spLocks noGrp="1"/>
          </p:cNvSpPr>
          <p:nvPr>
            <p:ph type="sldNum" sz="quarter" idx="5"/>
          </p:nvPr>
        </p:nvSpPr>
        <p:spPr/>
        <p:txBody>
          <a:bodyPr/>
          <a:lstStyle/>
          <a:p>
            <a:fld id="{EA2E73A9-E51C-43D0-9561-0C14E1687D08}" type="slidenum">
              <a:rPr lang="en-GB" smtClean="0"/>
              <a:t>3</a:t>
            </a:fld>
            <a:endParaRPr lang="en-GB"/>
          </a:p>
        </p:txBody>
      </p:sp>
    </p:spTree>
    <p:extLst>
      <p:ext uri="{BB962C8B-B14F-4D97-AF65-F5344CB8AC3E}">
        <p14:creationId xmlns:p14="http://schemas.microsoft.com/office/powerpoint/2010/main" val="2314669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currently run two nurture groups within Ysgol Bro </a:t>
            </a:r>
            <a:r>
              <a:rPr lang="en-GB" dirty="0" err="1"/>
              <a:t>Teifi</a:t>
            </a:r>
            <a:r>
              <a:rPr lang="en-GB" dirty="0"/>
              <a:t>. The students I work with have social, emotional and behavioural difficulties and I regularly attend meetings with teachers and parents. The children are all in different classrooms, therefore I am required to communicate daily with their class teachers to provide advice and feedback for the children. The timetable in school in very busy, which is difficult for some of my students, as a result I regularly spend break times supporting and comforting the students and sitting with them whilst they eat their lunch. It is important that I can multi-task to ensure I am fulfilling my role expectations.</a:t>
            </a:r>
          </a:p>
          <a:p>
            <a:endParaRPr lang="en-GB" dirty="0"/>
          </a:p>
          <a:p>
            <a:r>
              <a:rPr lang="en-GB" dirty="0"/>
              <a:t>Whilst working at the Urdd Centre, there were up to 600 children and teachers staying at a time. Their activity timetable usually started at 8am and finished at 10pm with various small breaks. During the breaks, I had to set up or clear away activities and provide support for my groups.</a:t>
            </a:r>
          </a:p>
          <a:p>
            <a:endParaRPr lang="en-GB" dirty="0"/>
          </a:p>
          <a:p>
            <a:r>
              <a:rPr lang="en-GB" dirty="0"/>
              <a:t>As a football coach for Newcastle Emlyn FC and the West Wales Girls Performance Centre, I was responsible for organising training sessions and fixtures for up to 5 teams. This was a very busy role, with up to 60 children and their parents to communicate with. I was also required to communicate with other coaches over the phone/ email and attend regular league meetings and report any important information back to the club.</a:t>
            </a:r>
          </a:p>
          <a:p>
            <a:endParaRPr lang="en-GB" dirty="0"/>
          </a:p>
        </p:txBody>
      </p:sp>
      <p:sp>
        <p:nvSpPr>
          <p:cNvPr id="4" name="Slide Number Placeholder 3"/>
          <p:cNvSpPr>
            <a:spLocks noGrp="1"/>
          </p:cNvSpPr>
          <p:nvPr>
            <p:ph type="sldNum" sz="quarter" idx="5"/>
          </p:nvPr>
        </p:nvSpPr>
        <p:spPr/>
        <p:txBody>
          <a:bodyPr/>
          <a:lstStyle/>
          <a:p>
            <a:fld id="{EA2E73A9-E51C-43D0-9561-0C14E1687D08}" type="slidenum">
              <a:rPr lang="en-GB" smtClean="0"/>
              <a:t>4</a:t>
            </a:fld>
            <a:endParaRPr lang="en-GB"/>
          </a:p>
        </p:txBody>
      </p:sp>
    </p:spTree>
    <p:extLst>
      <p:ext uri="{BB962C8B-B14F-4D97-AF65-F5344CB8AC3E}">
        <p14:creationId xmlns:p14="http://schemas.microsoft.com/office/powerpoint/2010/main" val="3333549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current role as nurture group coordinator it is vital that I keep accurate and up to date reports for every child that I work with, this includes incident reports, meeting notes and development reports. I am required to share these reports with the relevant members of staff such as the teachers and the safeguarding officer. Assessments and reports are also shared with parents and external agencies, i.e. the educational psychologist. These assessments and reports must be accurate so that I can monitor progress and identify trends.</a:t>
            </a:r>
          </a:p>
          <a:p>
            <a:endParaRPr lang="en-GB" dirty="0"/>
          </a:p>
          <a:p>
            <a:r>
              <a:rPr lang="en-GB" dirty="0"/>
              <a:t>I also work in the schools' breakfast and after school clubs. For this role I am required to take a register of all pupils that attend and support with admin work, such as payments and medical forms.</a:t>
            </a:r>
          </a:p>
          <a:p>
            <a:endParaRPr lang="en-GB" dirty="0"/>
          </a:p>
          <a:p>
            <a:r>
              <a:rPr lang="en-GB" dirty="0"/>
              <a:t>Whilst working in </a:t>
            </a:r>
            <a:r>
              <a:rPr lang="en-GB" dirty="0" err="1"/>
              <a:t>Gogerddan</a:t>
            </a:r>
            <a:r>
              <a:rPr lang="en-GB" dirty="0"/>
              <a:t> Arms Restaurant, I was part responsible for monitoring stock levels. This required a high degree of accuracy to ensure the smooth running of the bar and restaurant.</a:t>
            </a:r>
          </a:p>
          <a:p>
            <a:endParaRPr lang="en-GB" dirty="0"/>
          </a:p>
        </p:txBody>
      </p:sp>
      <p:sp>
        <p:nvSpPr>
          <p:cNvPr id="4" name="Slide Number Placeholder 3"/>
          <p:cNvSpPr>
            <a:spLocks noGrp="1"/>
          </p:cNvSpPr>
          <p:nvPr>
            <p:ph type="sldNum" sz="quarter" idx="5"/>
          </p:nvPr>
        </p:nvSpPr>
        <p:spPr/>
        <p:txBody>
          <a:bodyPr/>
          <a:lstStyle/>
          <a:p>
            <a:fld id="{EA2E73A9-E51C-43D0-9561-0C14E1687D08}" type="slidenum">
              <a:rPr lang="en-GB" smtClean="0"/>
              <a:t>5</a:t>
            </a:fld>
            <a:endParaRPr lang="en-GB"/>
          </a:p>
        </p:txBody>
      </p:sp>
    </p:spTree>
    <p:extLst>
      <p:ext uri="{BB962C8B-B14F-4D97-AF65-F5344CB8AC3E}">
        <p14:creationId xmlns:p14="http://schemas.microsoft.com/office/powerpoint/2010/main" val="2266470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a sports day at school, a student fell in a race and badly injured their leg. As one of the first aiders, I was able to assist by phoning for an ambulance and supporting their parents whilst we waited. The weather became colder and windier, so I organised that a gazebo was brought over as a shelter from the wind and blankets to keep the child warm. At the same time, some of my nurture group students were feeling overwhelmed with the amount of people where at the sports field so I organised that a member of staff took them to their classroom so that they could calm down until I was able to leave the injured child.</a:t>
            </a:r>
          </a:p>
          <a:p>
            <a:endParaRPr lang="en-GB" dirty="0"/>
          </a:p>
          <a:p>
            <a:r>
              <a:rPr lang="en-GB" dirty="0"/>
              <a:t>Whilst doing some work for the Football Association of Wales, I was one of two chaperones for a group from San Marino. We were responsible for showing them around South Wales and making sure they were on time for their meetings and visits. On the second day, the bus was late to the hotel and I knew that we wouldn't make it to our visit on time. I spoke to our manager to explain the situation and we were able to rearrange the itinerary to ensure that the group were able to attend all the visits that they were meant to. Although neither my colleague or I spoke their language, we were able to communicate using technology and photos.</a:t>
            </a:r>
          </a:p>
        </p:txBody>
      </p:sp>
      <p:sp>
        <p:nvSpPr>
          <p:cNvPr id="4" name="Slide Number Placeholder 3"/>
          <p:cNvSpPr>
            <a:spLocks noGrp="1"/>
          </p:cNvSpPr>
          <p:nvPr>
            <p:ph type="sldNum" sz="quarter" idx="5"/>
          </p:nvPr>
        </p:nvSpPr>
        <p:spPr/>
        <p:txBody>
          <a:bodyPr/>
          <a:lstStyle/>
          <a:p>
            <a:fld id="{EA2E73A9-E51C-43D0-9561-0C14E1687D08}" type="slidenum">
              <a:rPr lang="en-GB" smtClean="0"/>
              <a:t>6</a:t>
            </a:fld>
            <a:endParaRPr lang="en-GB"/>
          </a:p>
        </p:txBody>
      </p:sp>
    </p:spTree>
    <p:extLst>
      <p:ext uri="{BB962C8B-B14F-4D97-AF65-F5344CB8AC3E}">
        <p14:creationId xmlns:p14="http://schemas.microsoft.com/office/powerpoint/2010/main" val="2789027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school, I regularly work with the school SENCO and teachers to provide the best support for the students. This includes organising meetings with external agencies such as Team Around the Family and the educational psychologist. I also organise events for the students and their parents to improve their skills and knowledge. These events must be of the highest standard to benefit them and to ensure their safety and enjoyment.</a:t>
            </a:r>
          </a:p>
          <a:p>
            <a:endParaRPr lang="en-GB" dirty="0"/>
          </a:p>
          <a:p>
            <a:r>
              <a:rPr lang="en-GB" dirty="0"/>
              <a:t>In order to provide the highest standards of care for the children I work with, I attend training courses regularly to improve my knowledge and create links with other schools and agencies.</a:t>
            </a:r>
          </a:p>
          <a:p>
            <a:endParaRPr lang="en-GB" dirty="0"/>
          </a:p>
          <a:p>
            <a:r>
              <a:rPr lang="en-GB" dirty="0"/>
              <a:t>In my role in the Urdd camp I was expected to deliver high standards of service to both the teachers and the children that visited. I had to inform them of the timetable they will be following and give an instructional talk at the beginning of each session. These talks had to be suitable for both adults and children of all abilities.</a:t>
            </a:r>
          </a:p>
        </p:txBody>
      </p:sp>
      <p:sp>
        <p:nvSpPr>
          <p:cNvPr id="4" name="Slide Number Placeholder 3"/>
          <p:cNvSpPr>
            <a:spLocks noGrp="1"/>
          </p:cNvSpPr>
          <p:nvPr>
            <p:ph type="sldNum" sz="quarter" idx="5"/>
          </p:nvPr>
        </p:nvSpPr>
        <p:spPr/>
        <p:txBody>
          <a:bodyPr/>
          <a:lstStyle/>
          <a:p>
            <a:fld id="{EA2E73A9-E51C-43D0-9561-0C14E1687D08}" type="slidenum">
              <a:rPr lang="en-GB" smtClean="0"/>
              <a:t>7</a:t>
            </a:fld>
            <a:endParaRPr lang="en-GB"/>
          </a:p>
        </p:txBody>
      </p:sp>
    </p:spTree>
    <p:extLst>
      <p:ext uri="{BB962C8B-B14F-4D97-AF65-F5344CB8AC3E}">
        <p14:creationId xmlns:p14="http://schemas.microsoft.com/office/powerpoint/2010/main" val="372728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A4E4E1E2-AC0D-459B-87B0-D48418F45989}" type="datetimeFigureOut">
              <a:rPr lang="en-GB" smtClean="0"/>
              <a:t>10/05/2020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CAD1B0F0-2E9A-4C46-9EA4-8633E10A835B}"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2654546"/>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E4E1E2-AC0D-459B-87B0-D48418F45989}"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1B0F0-2E9A-4C46-9EA4-8633E10A835B}" type="slidenum">
              <a:rPr lang="en-GB" smtClean="0"/>
              <a:t>‹#›</a:t>
            </a:fld>
            <a:endParaRPr lang="en-GB"/>
          </a:p>
        </p:txBody>
      </p:sp>
    </p:spTree>
    <p:extLst>
      <p:ext uri="{BB962C8B-B14F-4D97-AF65-F5344CB8AC3E}">
        <p14:creationId xmlns:p14="http://schemas.microsoft.com/office/powerpoint/2010/main" val="1659379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A4E4E1E2-AC0D-459B-87B0-D48418F45989}" type="datetimeFigureOut">
              <a:rPr lang="en-GB" smtClean="0"/>
              <a:t>10/05/2020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CAD1B0F0-2E9A-4C46-9EA4-8633E10A835B}"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535416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E4E1E2-AC0D-459B-87B0-D48418F45989}" type="datetimeFigureOut">
              <a:rPr lang="en-GB" smtClean="0"/>
              <a:t>10/05/2020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D1B0F0-2E9A-4C46-9EA4-8633E10A835B}" type="slidenum">
              <a:rPr lang="en-GB" smtClean="0"/>
              <a:t>‹#›</a:t>
            </a:fld>
            <a:endParaRPr lang="en-GB"/>
          </a:p>
        </p:txBody>
      </p:sp>
    </p:spTree>
    <p:extLst>
      <p:ext uri="{BB962C8B-B14F-4D97-AF65-F5344CB8AC3E}">
        <p14:creationId xmlns:p14="http://schemas.microsoft.com/office/powerpoint/2010/main" val="1476103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E4E1E2-AC0D-459B-87B0-D48418F45989}" type="datetimeFigureOut">
              <a:rPr lang="en-GB" smtClean="0"/>
              <a:t>10/05/2020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D1B0F0-2E9A-4C46-9EA4-8633E10A835B}" type="slidenum">
              <a:rPr lang="en-GB" smtClean="0"/>
              <a:t>‹#›</a:t>
            </a:fld>
            <a:endParaRPr lang="en-GB"/>
          </a:p>
        </p:txBody>
      </p:sp>
    </p:spTree>
    <p:extLst>
      <p:ext uri="{BB962C8B-B14F-4D97-AF65-F5344CB8AC3E}">
        <p14:creationId xmlns:p14="http://schemas.microsoft.com/office/powerpoint/2010/main" val="3233060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E4E1E2-AC0D-459B-87B0-D48418F45989}" type="datetimeFigureOut">
              <a:rPr lang="en-GB" smtClean="0"/>
              <a:t>10/05/2020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D1B0F0-2E9A-4C46-9EA4-8633E10A835B}" type="slidenum">
              <a:rPr lang="en-GB" smtClean="0"/>
              <a:t>‹#›</a:t>
            </a:fld>
            <a:endParaRPr lang="en-GB"/>
          </a:p>
        </p:txBody>
      </p:sp>
    </p:spTree>
    <p:extLst>
      <p:ext uri="{BB962C8B-B14F-4D97-AF65-F5344CB8AC3E}">
        <p14:creationId xmlns:p14="http://schemas.microsoft.com/office/powerpoint/2010/main" val="2465341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A4E4E1E2-AC0D-459B-87B0-D48418F45989}" type="datetimeFigureOut">
              <a:rPr lang="en-GB" smtClean="0"/>
              <a:t>10/05/2020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D1B0F0-2E9A-4C46-9EA4-8633E10A835B}" type="slidenum">
              <a:rPr lang="en-GB" smtClean="0"/>
              <a:t>‹#›</a:t>
            </a:fld>
            <a:endParaRPr lang="en-GB"/>
          </a:p>
        </p:txBody>
      </p:sp>
    </p:spTree>
    <p:extLst>
      <p:ext uri="{BB962C8B-B14F-4D97-AF65-F5344CB8AC3E}">
        <p14:creationId xmlns:p14="http://schemas.microsoft.com/office/powerpoint/2010/main" val="218366345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A4E4E1E2-AC0D-459B-87B0-D48418F45989}" type="datetimeFigureOut">
              <a:rPr lang="en-GB" smtClean="0"/>
              <a:t>10/05/2020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CAD1B0F0-2E9A-4C46-9EA4-8633E10A835B}" type="slidenum">
              <a:rPr lang="en-GB" smtClean="0"/>
              <a:t>‹#›</a:t>
            </a:fld>
            <a:endParaRPr lang="en-GB"/>
          </a:p>
        </p:txBody>
      </p:sp>
    </p:spTree>
    <p:extLst>
      <p:ext uri="{BB962C8B-B14F-4D97-AF65-F5344CB8AC3E}">
        <p14:creationId xmlns:p14="http://schemas.microsoft.com/office/powerpoint/2010/main" val="272328471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A4E4E1E2-AC0D-459B-87B0-D48418F45989}" type="datetimeFigureOut">
              <a:rPr lang="en-GB" smtClean="0"/>
              <a:t>10/05/2020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CAD1B0F0-2E9A-4C46-9EA4-8633E10A835B}" type="slidenum">
              <a:rPr lang="en-GB" smtClean="0"/>
              <a:t>‹#›</a:t>
            </a:fld>
            <a:endParaRPr lang="en-GB"/>
          </a:p>
        </p:txBody>
      </p:sp>
    </p:spTree>
    <p:extLst>
      <p:ext uri="{BB962C8B-B14F-4D97-AF65-F5344CB8AC3E}">
        <p14:creationId xmlns:p14="http://schemas.microsoft.com/office/powerpoint/2010/main" val="1721602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E4E1E2-AC0D-459B-87B0-D48418F45989}"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1B0F0-2E9A-4C46-9EA4-8633E10A835B}" type="slidenum">
              <a:rPr lang="en-GB" smtClean="0"/>
              <a:t>‹#›</a:t>
            </a:fld>
            <a:endParaRPr lang="en-GB"/>
          </a:p>
        </p:txBody>
      </p:sp>
    </p:spTree>
    <p:extLst>
      <p:ext uri="{BB962C8B-B14F-4D97-AF65-F5344CB8AC3E}">
        <p14:creationId xmlns:p14="http://schemas.microsoft.com/office/powerpoint/2010/main" val="3920503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A4E4E1E2-AC0D-459B-87B0-D48418F45989}" type="datetimeFigureOut">
              <a:rPr lang="en-GB" smtClean="0"/>
              <a:t>10/05/2020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CAD1B0F0-2E9A-4C46-9EA4-8633E10A835B}"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616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A4E4E1E2-AC0D-459B-87B0-D48418F45989}" type="datetimeFigureOut">
              <a:rPr lang="en-GB" smtClean="0"/>
              <a:t>10/05/2020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CAD1B0F0-2E9A-4C46-9EA4-8633E10A835B}"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917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9ACA-19E2-476C-9672-3ADC42AB79E6}"/>
              </a:ext>
            </a:extLst>
          </p:cNvPr>
          <p:cNvSpPr>
            <a:spLocks noGrp="1"/>
          </p:cNvSpPr>
          <p:nvPr>
            <p:ph type="ctrTitle"/>
          </p:nvPr>
        </p:nvSpPr>
        <p:spPr/>
        <p:txBody>
          <a:bodyPr>
            <a:normAutofit fontScale="90000"/>
          </a:bodyPr>
          <a:lstStyle/>
          <a:p>
            <a:r>
              <a:rPr lang="en-GB" dirty="0"/>
              <a:t>ECGE6001 – Skills for life: Employability and Future Pathways</a:t>
            </a:r>
            <a:br>
              <a:rPr lang="en-GB" dirty="0"/>
            </a:br>
            <a:endParaRPr lang="en-GB" dirty="0"/>
          </a:p>
        </p:txBody>
      </p:sp>
      <p:sp>
        <p:nvSpPr>
          <p:cNvPr id="3" name="Subtitle 2">
            <a:extLst>
              <a:ext uri="{FF2B5EF4-FFF2-40B4-BE49-F238E27FC236}">
                <a16:creationId xmlns:a16="http://schemas.microsoft.com/office/drawing/2014/main" id="{231A9B64-139B-434F-8C08-54BAB29779BC}"/>
              </a:ext>
            </a:extLst>
          </p:cNvPr>
          <p:cNvSpPr>
            <a:spLocks noGrp="1"/>
          </p:cNvSpPr>
          <p:nvPr>
            <p:ph type="subTitle" idx="1"/>
          </p:nvPr>
        </p:nvSpPr>
        <p:spPr/>
        <p:txBody>
          <a:bodyPr/>
          <a:lstStyle/>
          <a:p>
            <a:r>
              <a:rPr lang="en-GB" dirty="0"/>
              <a:t>Carys Davies - 1602221</a:t>
            </a:r>
          </a:p>
          <a:p>
            <a:r>
              <a:rPr lang="en-GB" dirty="0"/>
              <a:t>10</a:t>
            </a:r>
            <a:r>
              <a:rPr lang="en-GB" baseline="30000" dirty="0"/>
              <a:t>th</a:t>
            </a:r>
            <a:r>
              <a:rPr lang="en-GB" dirty="0"/>
              <a:t> of May 2020</a:t>
            </a:r>
          </a:p>
        </p:txBody>
      </p:sp>
    </p:spTree>
    <p:extLst>
      <p:ext uri="{BB962C8B-B14F-4D97-AF65-F5344CB8AC3E}">
        <p14:creationId xmlns:p14="http://schemas.microsoft.com/office/powerpoint/2010/main" val="1551802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04F16-3E17-4E11-913A-EEA244FD78E3}"/>
              </a:ext>
            </a:extLst>
          </p:cNvPr>
          <p:cNvSpPr>
            <a:spLocks noGrp="1"/>
          </p:cNvSpPr>
          <p:nvPr>
            <p:ph type="title"/>
          </p:nvPr>
        </p:nvSpPr>
        <p:spPr>
          <a:xfrm>
            <a:off x="8476488" y="161561"/>
            <a:ext cx="3227715" cy="1264557"/>
          </a:xfrm>
        </p:spPr>
        <p:txBody>
          <a:bodyPr>
            <a:normAutofit fontScale="90000"/>
          </a:bodyPr>
          <a:lstStyle/>
          <a:p>
            <a:pPr algn="ctr"/>
            <a:r>
              <a:rPr lang="en-GB" sz="4000" dirty="0"/>
              <a:t>Public Service Support</a:t>
            </a:r>
          </a:p>
        </p:txBody>
      </p:sp>
      <p:pic>
        <p:nvPicPr>
          <p:cNvPr id="6" name="Content Placeholder 5" descr="A person sitting at a desk in front of a computer&#10;&#10;Description automatically generated">
            <a:extLst>
              <a:ext uri="{FF2B5EF4-FFF2-40B4-BE49-F238E27FC236}">
                <a16:creationId xmlns:a16="http://schemas.microsoft.com/office/drawing/2014/main" id="{D4034C9C-EDD8-4448-B852-921A726ABC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797" y="354601"/>
            <a:ext cx="7224889" cy="4876800"/>
          </a:xfrm>
        </p:spPr>
      </p:pic>
      <p:sp>
        <p:nvSpPr>
          <p:cNvPr id="4" name="Text Placeholder 3">
            <a:extLst>
              <a:ext uri="{FF2B5EF4-FFF2-40B4-BE49-F238E27FC236}">
                <a16:creationId xmlns:a16="http://schemas.microsoft.com/office/drawing/2014/main" id="{1E026456-DB87-4365-8EDB-852D1BFCF89B}"/>
              </a:ext>
            </a:extLst>
          </p:cNvPr>
          <p:cNvSpPr>
            <a:spLocks noGrp="1"/>
          </p:cNvSpPr>
          <p:nvPr>
            <p:ph type="body" sz="half" idx="2"/>
          </p:nvPr>
        </p:nvSpPr>
        <p:spPr>
          <a:xfrm>
            <a:off x="7945120" y="1426118"/>
            <a:ext cx="4043680" cy="5279482"/>
          </a:xfrm>
        </p:spPr>
        <p:txBody>
          <a:bodyPr>
            <a:normAutofit lnSpcReduction="10000"/>
          </a:bodyPr>
          <a:lstStyle/>
          <a:p>
            <a:pPr marL="285750" indent="-285750">
              <a:buFont typeface="Arial" panose="020B0604020202020204" pitchFamily="34" charset="0"/>
              <a:buChar char="•"/>
            </a:pPr>
            <a:r>
              <a:rPr lang="en-GB" sz="2000" dirty="0"/>
              <a:t>First point of contact for Dyfed Powys Police.</a:t>
            </a:r>
          </a:p>
          <a:p>
            <a:pPr marL="285750" indent="-285750">
              <a:buFont typeface="Arial" panose="020B0604020202020204" pitchFamily="34" charset="0"/>
              <a:buChar char="•"/>
            </a:pPr>
            <a:r>
              <a:rPr lang="en-GB" sz="2000" dirty="0"/>
              <a:t>Answering 101 and 999 calls.</a:t>
            </a:r>
          </a:p>
          <a:p>
            <a:pPr marL="285750" indent="-285750">
              <a:buFont typeface="Arial" panose="020B0604020202020204" pitchFamily="34" charset="0"/>
              <a:buChar char="•"/>
            </a:pPr>
            <a:r>
              <a:rPr lang="en-GB" sz="2000" dirty="0"/>
              <a:t>Working a shift pattern of 6 days on and 4 days off.</a:t>
            </a:r>
          </a:p>
          <a:p>
            <a:pPr marL="285750" indent="-285750">
              <a:buFont typeface="Arial" panose="020B0604020202020204" pitchFamily="34" charset="0"/>
              <a:buChar char="•"/>
            </a:pPr>
            <a:r>
              <a:rPr lang="en-GB" sz="2000" dirty="0"/>
              <a:t>Working shifts between 7am and 12am.</a:t>
            </a:r>
          </a:p>
          <a:p>
            <a:pPr marL="285750" indent="-285750">
              <a:buFont typeface="Arial" panose="020B0604020202020204" pitchFamily="34" charset="0"/>
              <a:buChar char="•"/>
            </a:pPr>
            <a:r>
              <a:rPr lang="en-GB" sz="2000" dirty="0"/>
              <a:t>Customer service is very important.</a:t>
            </a:r>
          </a:p>
          <a:p>
            <a:pPr marL="285750" indent="-285750">
              <a:buFont typeface="Arial" panose="020B0604020202020204" pitchFamily="34" charset="0"/>
              <a:buChar char="•"/>
            </a:pPr>
            <a:r>
              <a:rPr lang="en-GB" sz="2000" dirty="0"/>
              <a:t>Empathy, good rapport, professionalism, no judgement, decision making.</a:t>
            </a:r>
          </a:p>
          <a:p>
            <a:pPr algn="ctr"/>
            <a:r>
              <a:rPr lang="en-GB" dirty="0">
                <a:effectLst/>
                <a:latin typeface="Calibri" panose="020F0502020204030204" pitchFamily="34" charset="0"/>
                <a:ea typeface="Calibri" panose="020F0502020204030204" pitchFamily="34" charset="0"/>
                <a:cs typeface="Times New Roman" panose="02020603050405020304" pitchFamily="18" charset="0"/>
              </a:rPr>
              <a:t>(Dyfed Powys Police, 2020)</a:t>
            </a:r>
            <a:endParaRPr lang="cy-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Dyfed-Powys Police">
            <a:extLst>
              <a:ext uri="{FF2B5EF4-FFF2-40B4-BE49-F238E27FC236}">
                <a16:creationId xmlns:a16="http://schemas.microsoft.com/office/drawing/2014/main" id="{8068033F-EABA-4533-8CDC-5D407B3DF3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2378" y="5360399"/>
            <a:ext cx="3895725"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83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33BD-FF7D-4594-907C-86A9614B5BCA}"/>
              </a:ext>
            </a:extLst>
          </p:cNvPr>
          <p:cNvSpPr>
            <a:spLocks noGrp="1"/>
          </p:cNvSpPr>
          <p:nvPr>
            <p:ph type="title"/>
          </p:nvPr>
        </p:nvSpPr>
        <p:spPr/>
        <p:txBody>
          <a:bodyPr/>
          <a:lstStyle/>
          <a:p>
            <a:r>
              <a:rPr lang="en-GB" dirty="0"/>
              <a:t>Resilience when dealing with challenging situations.</a:t>
            </a:r>
          </a:p>
        </p:txBody>
      </p:sp>
      <p:sp>
        <p:nvSpPr>
          <p:cNvPr id="3" name="Content Placeholder 2">
            <a:extLst>
              <a:ext uri="{FF2B5EF4-FFF2-40B4-BE49-F238E27FC236}">
                <a16:creationId xmlns:a16="http://schemas.microsoft.com/office/drawing/2014/main" id="{69E21932-A9A8-44E7-8D74-329AD0651E2B}"/>
              </a:ext>
            </a:extLst>
          </p:cNvPr>
          <p:cNvSpPr>
            <a:spLocks noGrp="1"/>
          </p:cNvSpPr>
          <p:nvPr>
            <p:ph idx="1"/>
          </p:nvPr>
        </p:nvSpPr>
        <p:spPr/>
        <p:txBody>
          <a:bodyPr>
            <a:normAutofit/>
          </a:bodyPr>
          <a:lstStyle/>
          <a:p>
            <a:r>
              <a:rPr lang="en-GB" dirty="0"/>
              <a:t>“The capacity to cope effectively with the internal stresses of their vulnerabilities (labile patterns of autonomic reactivity, developmental imbalances, unusual sensitivities) and external stresses (illness, major losses, and dissolution of the family)” </a:t>
            </a:r>
            <a:r>
              <a:rPr lang="en-GB" sz="1600" dirty="0"/>
              <a:t>(Werner, cited in </a:t>
            </a:r>
            <a:r>
              <a:rPr lang="en-GB" sz="1600" dirty="0" err="1"/>
              <a:t>Shean</a:t>
            </a:r>
            <a:r>
              <a:rPr lang="en-GB" sz="1600" dirty="0"/>
              <a:t>, 2015, p.11)</a:t>
            </a:r>
          </a:p>
          <a:p>
            <a:endParaRPr lang="en-GB" dirty="0"/>
          </a:p>
          <a:p>
            <a:r>
              <a:rPr lang="en-GB" dirty="0"/>
              <a:t>Applies to adults and children</a:t>
            </a:r>
          </a:p>
          <a:p>
            <a:r>
              <a:rPr lang="en-GB" dirty="0"/>
              <a:t>Modelling behaviour</a:t>
            </a:r>
          </a:p>
          <a:p>
            <a:r>
              <a:rPr lang="en-GB" dirty="0"/>
              <a:t>Vygotsky – social theory</a:t>
            </a:r>
          </a:p>
        </p:txBody>
      </p:sp>
    </p:spTree>
    <p:extLst>
      <p:ext uri="{BB962C8B-B14F-4D97-AF65-F5344CB8AC3E}">
        <p14:creationId xmlns:p14="http://schemas.microsoft.com/office/powerpoint/2010/main" val="4248783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A0238B-7919-4C52-882E-344BBBF0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5">
            <a:extLst>
              <a:ext uri="{FF2B5EF4-FFF2-40B4-BE49-F238E27FC236}">
                <a16:creationId xmlns:a16="http://schemas.microsoft.com/office/drawing/2014/main" id="{1C19C803-5DD2-4587-9488-A3938282D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rgbClr val="262626">
              <a:alpha val="40000"/>
            </a:srgbClr>
          </a:solidFill>
          <a:ln>
            <a:noFill/>
          </a:ln>
        </p:spPr>
      </p:sp>
      <p:sp>
        <p:nvSpPr>
          <p:cNvPr id="12" name="Freeform 5">
            <a:extLst>
              <a:ext uri="{FF2B5EF4-FFF2-40B4-BE49-F238E27FC236}">
                <a16:creationId xmlns:a16="http://schemas.microsoft.com/office/drawing/2014/main" id="{653E5E44-01E8-4485-9970-B1CFA3049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rgbClr val="FEFCF7">
              <a:alpha val="65000"/>
            </a:srgbClr>
          </a:solidFill>
          <a:ln>
            <a:noFill/>
          </a:ln>
        </p:spPr>
      </p:sp>
      <p:sp useBgFill="1">
        <p:nvSpPr>
          <p:cNvPr id="14" name="Freeform: Shape 13">
            <a:extLst>
              <a:ext uri="{FF2B5EF4-FFF2-40B4-BE49-F238E27FC236}">
                <a16:creationId xmlns:a16="http://schemas.microsoft.com/office/drawing/2014/main" id="{C3425D87-5A37-4324-87B2-0C408B11A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2173" y="0"/>
            <a:ext cx="8699826" cy="6858000"/>
          </a:xfrm>
          <a:custGeom>
            <a:avLst/>
            <a:gdLst>
              <a:gd name="connsiteX0" fmla="*/ 248553 w 8699826"/>
              <a:gd name="connsiteY0" fmla="*/ 0 h 6858000"/>
              <a:gd name="connsiteX1" fmla="*/ 6206997 w 8699826"/>
              <a:gd name="connsiteY1" fmla="*/ 0 h 6858000"/>
              <a:gd name="connsiteX2" fmla="*/ 8699826 w 8699826"/>
              <a:gd name="connsiteY2" fmla="*/ 0 h 6858000"/>
              <a:gd name="connsiteX3" fmla="*/ 8699826 w 8699826"/>
              <a:gd name="connsiteY3" fmla="*/ 6858000 h 6858000"/>
              <a:gd name="connsiteX4" fmla="*/ 6206997 w 8699826"/>
              <a:gd name="connsiteY4" fmla="*/ 6858000 h 6858000"/>
              <a:gd name="connsiteX5" fmla="*/ 248553 w 8699826"/>
              <a:gd name="connsiteY5" fmla="*/ 6858000 h 6858000"/>
              <a:gd name="connsiteX6" fmla="*/ 248553 w 8699826"/>
              <a:gd name="connsiteY6" fmla="*/ 6826433 h 6858000"/>
              <a:gd name="connsiteX7" fmla="*/ 247260 w 8699826"/>
              <a:gd name="connsiteY7" fmla="*/ 6817540 h 6858000"/>
              <a:gd name="connsiteX8" fmla="*/ 229946 w 8699826"/>
              <a:gd name="connsiteY8" fmla="*/ 6698896 h 6858000"/>
              <a:gd name="connsiteX9" fmla="*/ 217844 w 8699826"/>
              <a:gd name="connsiteY9" fmla="*/ 6612485 h 6858000"/>
              <a:gd name="connsiteX10" fmla="*/ 205069 w 8699826"/>
              <a:gd name="connsiteY10" fmla="*/ 6509615 h 6858000"/>
              <a:gd name="connsiteX11" fmla="*/ 189773 w 8699826"/>
              <a:gd name="connsiteY11" fmla="*/ 6387543 h 6858000"/>
              <a:gd name="connsiteX12" fmla="*/ 173636 w 8699826"/>
              <a:gd name="connsiteY12" fmla="*/ 6252440 h 6858000"/>
              <a:gd name="connsiteX13" fmla="*/ 156659 w 8699826"/>
              <a:gd name="connsiteY13" fmla="*/ 6100193 h 6858000"/>
              <a:gd name="connsiteX14" fmla="*/ 138674 w 8699826"/>
              <a:gd name="connsiteY14" fmla="*/ 5934229 h 6858000"/>
              <a:gd name="connsiteX15" fmla="*/ 120688 w 8699826"/>
              <a:gd name="connsiteY15" fmla="*/ 5753864 h 6858000"/>
              <a:gd name="connsiteX16" fmla="*/ 102367 w 8699826"/>
              <a:gd name="connsiteY16" fmla="*/ 5561840 h 6858000"/>
              <a:gd name="connsiteX17" fmla="*/ 85390 w 8699826"/>
              <a:gd name="connsiteY17" fmla="*/ 5354728 h 6858000"/>
              <a:gd name="connsiteX18" fmla="*/ 69085 w 8699826"/>
              <a:gd name="connsiteY18" fmla="*/ 5138015 h 6858000"/>
              <a:gd name="connsiteX19" fmla="*/ 54293 w 8699826"/>
              <a:gd name="connsiteY19" fmla="*/ 4908958 h 6858000"/>
              <a:gd name="connsiteX20" fmla="*/ 40174 w 8699826"/>
              <a:gd name="connsiteY20" fmla="*/ 4670300 h 6858000"/>
              <a:gd name="connsiteX21" fmla="*/ 26894 w 8699826"/>
              <a:gd name="connsiteY21" fmla="*/ 4421354 h 6858000"/>
              <a:gd name="connsiteX22" fmla="*/ 22188 w 8699826"/>
              <a:gd name="connsiteY22" fmla="*/ 4293795 h 6858000"/>
              <a:gd name="connsiteX23" fmla="*/ 16977 w 8699826"/>
              <a:gd name="connsiteY23" fmla="*/ 4163494 h 6858000"/>
              <a:gd name="connsiteX24" fmla="*/ 12103 w 8699826"/>
              <a:gd name="connsiteY24" fmla="*/ 4031135 h 6858000"/>
              <a:gd name="connsiteX25" fmla="*/ 8909 w 8699826"/>
              <a:gd name="connsiteY25" fmla="*/ 3898089 h 6858000"/>
              <a:gd name="connsiteX26" fmla="*/ 6051 w 8699826"/>
              <a:gd name="connsiteY26" fmla="*/ 3762301 h 6858000"/>
              <a:gd name="connsiteX27" fmla="*/ 3026 w 8699826"/>
              <a:gd name="connsiteY27" fmla="*/ 3625141 h 6858000"/>
              <a:gd name="connsiteX28" fmla="*/ 1009 w 8699826"/>
              <a:gd name="connsiteY28" fmla="*/ 3485238 h 6858000"/>
              <a:gd name="connsiteX29" fmla="*/ 1009 w 8699826"/>
              <a:gd name="connsiteY29" fmla="*/ 3343963 h 6858000"/>
              <a:gd name="connsiteX30" fmla="*/ 0 w 8699826"/>
              <a:gd name="connsiteY30" fmla="*/ 3201317 h 6858000"/>
              <a:gd name="connsiteX31" fmla="*/ 1009 w 8699826"/>
              <a:gd name="connsiteY31" fmla="*/ 3057299 h 6858000"/>
              <a:gd name="connsiteX32" fmla="*/ 3026 w 8699826"/>
              <a:gd name="connsiteY32" fmla="*/ 2911223 h 6858000"/>
              <a:gd name="connsiteX33" fmla="*/ 4875 w 8699826"/>
              <a:gd name="connsiteY33" fmla="*/ 2765148 h 6858000"/>
              <a:gd name="connsiteX34" fmla="*/ 8909 w 8699826"/>
              <a:gd name="connsiteY34" fmla="*/ 2617015 h 6858000"/>
              <a:gd name="connsiteX35" fmla="*/ 13111 w 8699826"/>
              <a:gd name="connsiteY35" fmla="*/ 2467511 h 6858000"/>
              <a:gd name="connsiteX36" fmla="*/ 17986 w 8699826"/>
              <a:gd name="connsiteY36" fmla="*/ 2318006 h 6858000"/>
              <a:gd name="connsiteX37" fmla="*/ 24877 w 8699826"/>
              <a:gd name="connsiteY37" fmla="*/ 2167130 h 6858000"/>
              <a:gd name="connsiteX38" fmla="*/ 33114 w 8699826"/>
              <a:gd name="connsiteY38" fmla="*/ 2014883 h 6858000"/>
              <a:gd name="connsiteX39" fmla="*/ 41014 w 8699826"/>
              <a:gd name="connsiteY39" fmla="*/ 1861949 h 6858000"/>
              <a:gd name="connsiteX40" fmla="*/ 51099 w 8699826"/>
              <a:gd name="connsiteY40" fmla="*/ 1709016 h 6858000"/>
              <a:gd name="connsiteX41" fmla="*/ 63202 w 8699826"/>
              <a:gd name="connsiteY41" fmla="*/ 1554025 h 6858000"/>
              <a:gd name="connsiteX42" fmla="*/ 75304 w 8699826"/>
              <a:gd name="connsiteY42" fmla="*/ 1401092 h 6858000"/>
              <a:gd name="connsiteX43" fmla="*/ 89256 w 8699826"/>
              <a:gd name="connsiteY43" fmla="*/ 1245415 h 6858000"/>
              <a:gd name="connsiteX44" fmla="*/ 104552 w 8699826"/>
              <a:gd name="connsiteY44" fmla="*/ 1089053 h 6858000"/>
              <a:gd name="connsiteX45" fmla="*/ 120688 w 8699826"/>
              <a:gd name="connsiteY45" fmla="*/ 934748 h 6858000"/>
              <a:gd name="connsiteX46" fmla="*/ 139514 w 8699826"/>
              <a:gd name="connsiteY46" fmla="*/ 778385 h 6858000"/>
              <a:gd name="connsiteX47" fmla="*/ 159685 w 8699826"/>
              <a:gd name="connsiteY47" fmla="*/ 622709 h 6858000"/>
              <a:gd name="connsiteX48" fmla="*/ 179688 w 8699826"/>
              <a:gd name="connsiteY48" fmla="*/ 466346 h 6858000"/>
              <a:gd name="connsiteX49" fmla="*/ 203052 w 8699826"/>
              <a:gd name="connsiteY49" fmla="*/ 310670 h 6858000"/>
              <a:gd name="connsiteX50" fmla="*/ 226921 w 8699826"/>
              <a:gd name="connsiteY50" fmla="*/ 155679 h 6858000"/>
              <a:gd name="connsiteX51" fmla="*/ 248553 w 8699826"/>
              <a:gd name="connsiteY51" fmla="*/ 212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699826" h="6858000">
                <a:moveTo>
                  <a:pt x="248553" y="0"/>
                </a:moveTo>
                <a:lnTo>
                  <a:pt x="6206997" y="0"/>
                </a:lnTo>
                <a:lnTo>
                  <a:pt x="8699826" y="0"/>
                </a:lnTo>
                <a:lnTo>
                  <a:pt x="8699826" y="6858000"/>
                </a:lnTo>
                <a:lnTo>
                  <a:pt x="6206997" y="6858000"/>
                </a:lnTo>
                <a:lnTo>
                  <a:pt x="248553" y="6858000"/>
                </a:lnTo>
                <a:lnTo>
                  <a:pt x="248553" y="6826433"/>
                </a:lnTo>
                <a:lnTo>
                  <a:pt x="247260" y="6817540"/>
                </a:lnTo>
                <a:lnTo>
                  <a:pt x="229946" y="6698896"/>
                </a:lnTo>
                <a:lnTo>
                  <a:pt x="217844" y="6612485"/>
                </a:lnTo>
                <a:lnTo>
                  <a:pt x="205069" y="6509615"/>
                </a:lnTo>
                <a:lnTo>
                  <a:pt x="189773" y="6387543"/>
                </a:lnTo>
                <a:lnTo>
                  <a:pt x="173636" y="6252440"/>
                </a:lnTo>
                <a:lnTo>
                  <a:pt x="156659" y="6100193"/>
                </a:lnTo>
                <a:lnTo>
                  <a:pt x="138674" y="5934229"/>
                </a:lnTo>
                <a:lnTo>
                  <a:pt x="120688" y="5753864"/>
                </a:lnTo>
                <a:lnTo>
                  <a:pt x="102367" y="5561840"/>
                </a:lnTo>
                <a:lnTo>
                  <a:pt x="85390" y="5354728"/>
                </a:lnTo>
                <a:lnTo>
                  <a:pt x="69085" y="5138015"/>
                </a:lnTo>
                <a:lnTo>
                  <a:pt x="54293" y="4908958"/>
                </a:lnTo>
                <a:lnTo>
                  <a:pt x="40174" y="4670300"/>
                </a:lnTo>
                <a:lnTo>
                  <a:pt x="26894" y="4421354"/>
                </a:lnTo>
                <a:lnTo>
                  <a:pt x="22188" y="4293795"/>
                </a:lnTo>
                <a:lnTo>
                  <a:pt x="16977" y="4163494"/>
                </a:lnTo>
                <a:lnTo>
                  <a:pt x="12103" y="4031135"/>
                </a:lnTo>
                <a:lnTo>
                  <a:pt x="8909" y="3898089"/>
                </a:lnTo>
                <a:lnTo>
                  <a:pt x="6051" y="3762301"/>
                </a:lnTo>
                <a:lnTo>
                  <a:pt x="3026" y="3625141"/>
                </a:lnTo>
                <a:lnTo>
                  <a:pt x="1009" y="3485238"/>
                </a:lnTo>
                <a:lnTo>
                  <a:pt x="1009" y="3343963"/>
                </a:lnTo>
                <a:lnTo>
                  <a:pt x="0" y="3201317"/>
                </a:lnTo>
                <a:lnTo>
                  <a:pt x="1009" y="3057299"/>
                </a:lnTo>
                <a:lnTo>
                  <a:pt x="3026" y="2911223"/>
                </a:lnTo>
                <a:lnTo>
                  <a:pt x="4875" y="2765148"/>
                </a:lnTo>
                <a:lnTo>
                  <a:pt x="8909" y="2617015"/>
                </a:lnTo>
                <a:lnTo>
                  <a:pt x="13111" y="2467511"/>
                </a:lnTo>
                <a:lnTo>
                  <a:pt x="17986" y="2318006"/>
                </a:lnTo>
                <a:lnTo>
                  <a:pt x="24877" y="2167130"/>
                </a:lnTo>
                <a:lnTo>
                  <a:pt x="33114" y="2014883"/>
                </a:lnTo>
                <a:lnTo>
                  <a:pt x="41014" y="1861949"/>
                </a:lnTo>
                <a:lnTo>
                  <a:pt x="51099" y="1709016"/>
                </a:lnTo>
                <a:lnTo>
                  <a:pt x="63202" y="1554025"/>
                </a:lnTo>
                <a:lnTo>
                  <a:pt x="75304" y="1401092"/>
                </a:lnTo>
                <a:lnTo>
                  <a:pt x="89256" y="1245415"/>
                </a:lnTo>
                <a:lnTo>
                  <a:pt x="104552" y="1089053"/>
                </a:lnTo>
                <a:lnTo>
                  <a:pt x="120688" y="934748"/>
                </a:lnTo>
                <a:lnTo>
                  <a:pt x="139514" y="778385"/>
                </a:lnTo>
                <a:lnTo>
                  <a:pt x="159685" y="622709"/>
                </a:lnTo>
                <a:lnTo>
                  <a:pt x="179688" y="466346"/>
                </a:lnTo>
                <a:lnTo>
                  <a:pt x="203052" y="310670"/>
                </a:lnTo>
                <a:lnTo>
                  <a:pt x="226921" y="155679"/>
                </a:lnTo>
                <a:lnTo>
                  <a:pt x="248553" y="2121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A508D-AF23-483F-A2D7-CBC5BD7224BE}"/>
              </a:ext>
            </a:extLst>
          </p:cNvPr>
          <p:cNvSpPr>
            <a:spLocks noGrp="1"/>
          </p:cNvSpPr>
          <p:nvPr>
            <p:ph type="title"/>
          </p:nvPr>
        </p:nvSpPr>
        <p:spPr>
          <a:xfrm>
            <a:off x="4179577" y="603380"/>
            <a:ext cx="6782338" cy="1312506"/>
          </a:xfrm>
        </p:spPr>
        <p:txBody>
          <a:bodyPr anchor="t">
            <a:noAutofit/>
          </a:bodyPr>
          <a:lstStyle/>
          <a:p>
            <a:r>
              <a:rPr lang="en-GB" sz="3600" dirty="0">
                <a:solidFill>
                  <a:schemeClr val="tx2"/>
                </a:solidFill>
              </a:rPr>
              <a:t>Previous experience of working in a busy environment.</a:t>
            </a:r>
          </a:p>
        </p:txBody>
      </p:sp>
      <p:sp>
        <p:nvSpPr>
          <p:cNvPr id="16" name="Freeform: Shape 15">
            <a:extLst>
              <a:ext uri="{FF2B5EF4-FFF2-40B4-BE49-F238E27FC236}">
                <a16:creationId xmlns:a16="http://schemas.microsoft.com/office/drawing/2014/main" id="{5585A755-0CAB-454D-A480-9DA14C309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94935" y="2"/>
            <a:ext cx="968535" cy="6858001"/>
          </a:xfrm>
          <a:custGeom>
            <a:avLst/>
            <a:gdLst>
              <a:gd name="connsiteX0" fmla="*/ 968535 w 968535"/>
              <a:gd name="connsiteY0" fmla="*/ 6858000 h 6858001"/>
              <a:gd name="connsiteX1" fmla="*/ 905354 w 968535"/>
              <a:gd name="connsiteY1" fmla="*/ 6858000 h 6858001"/>
              <a:gd name="connsiteX2" fmla="*/ 905354 w 968535"/>
              <a:gd name="connsiteY2" fmla="*/ 6858001 h 6858001"/>
              <a:gd name="connsiteX3" fmla="*/ 968535 w 968535"/>
              <a:gd name="connsiteY3" fmla="*/ 6858001 h 6858001"/>
              <a:gd name="connsiteX4" fmla="*/ 64358 w 968535"/>
              <a:gd name="connsiteY4" fmla="*/ 0 h 6858001"/>
              <a:gd name="connsiteX5" fmla="*/ 1177 w 968535"/>
              <a:gd name="connsiteY5" fmla="*/ 0 h 6858001"/>
              <a:gd name="connsiteX6" fmla="*/ 26222 w 968535"/>
              <a:gd name="connsiteY6" fmla="*/ 155677 h 6858001"/>
              <a:gd name="connsiteX7" fmla="*/ 50091 w 968535"/>
              <a:gd name="connsiteY7" fmla="*/ 310668 h 6858001"/>
              <a:gd name="connsiteX8" fmla="*/ 73455 w 968535"/>
              <a:gd name="connsiteY8" fmla="*/ 466344 h 6858001"/>
              <a:gd name="connsiteX9" fmla="*/ 93458 w 968535"/>
              <a:gd name="connsiteY9" fmla="*/ 622707 h 6858001"/>
              <a:gd name="connsiteX10" fmla="*/ 113629 w 968535"/>
              <a:gd name="connsiteY10" fmla="*/ 778383 h 6858001"/>
              <a:gd name="connsiteX11" fmla="*/ 132455 w 968535"/>
              <a:gd name="connsiteY11" fmla="*/ 934746 h 6858001"/>
              <a:gd name="connsiteX12" fmla="*/ 148591 w 968535"/>
              <a:gd name="connsiteY12" fmla="*/ 1089051 h 6858001"/>
              <a:gd name="connsiteX13" fmla="*/ 163887 w 968535"/>
              <a:gd name="connsiteY13" fmla="*/ 1245413 h 6858001"/>
              <a:gd name="connsiteX14" fmla="*/ 177839 w 968535"/>
              <a:gd name="connsiteY14" fmla="*/ 1401090 h 6858001"/>
              <a:gd name="connsiteX15" fmla="*/ 189941 w 968535"/>
              <a:gd name="connsiteY15" fmla="*/ 1554023 h 6858001"/>
              <a:gd name="connsiteX16" fmla="*/ 202044 w 968535"/>
              <a:gd name="connsiteY16" fmla="*/ 1709014 h 6858001"/>
              <a:gd name="connsiteX17" fmla="*/ 212129 w 968535"/>
              <a:gd name="connsiteY17" fmla="*/ 1861947 h 6858001"/>
              <a:gd name="connsiteX18" fmla="*/ 220029 w 968535"/>
              <a:gd name="connsiteY18" fmla="*/ 2014881 h 6858001"/>
              <a:gd name="connsiteX19" fmla="*/ 228266 w 968535"/>
              <a:gd name="connsiteY19" fmla="*/ 2167128 h 6858001"/>
              <a:gd name="connsiteX20" fmla="*/ 235157 w 968535"/>
              <a:gd name="connsiteY20" fmla="*/ 2318004 h 6858001"/>
              <a:gd name="connsiteX21" fmla="*/ 240032 w 968535"/>
              <a:gd name="connsiteY21" fmla="*/ 2467509 h 6858001"/>
              <a:gd name="connsiteX22" fmla="*/ 244234 w 968535"/>
              <a:gd name="connsiteY22" fmla="*/ 2617013 h 6858001"/>
              <a:gd name="connsiteX23" fmla="*/ 248268 w 968535"/>
              <a:gd name="connsiteY23" fmla="*/ 2765146 h 6858001"/>
              <a:gd name="connsiteX24" fmla="*/ 250117 w 968535"/>
              <a:gd name="connsiteY24" fmla="*/ 2911221 h 6858001"/>
              <a:gd name="connsiteX25" fmla="*/ 252134 w 968535"/>
              <a:gd name="connsiteY25" fmla="*/ 3057297 h 6858001"/>
              <a:gd name="connsiteX26" fmla="*/ 253143 w 968535"/>
              <a:gd name="connsiteY26" fmla="*/ 3201315 h 6858001"/>
              <a:gd name="connsiteX27" fmla="*/ 252134 w 968535"/>
              <a:gd name="connsiteY27" fmla="*/ 3343961 h 6858001"/>
              <a:gd name="connsiteX28" fmla="*/ 252134 w 968535"/>
              <a:gd name="connsiteY28" fmla="*/ 3485236 h 6858001"/>
              <a:gd name="connsiteX29" fmla="*/ 250117 w 968535"/>
              <a:gd name="connsiteY29" fmla="*/ 3625139 h 6858001"/>
              <a:gd name="connsiteX30" fmla="*/ 247092 w 968535"/>
              <a:gd name="connsiteY30" fmla="*/ 3762299 h 6858001"/>
              <a:gd name="connsiteX31" fmla="*/ 244234 w 968535"/>
              <a:gd name="connsiteY31" fmla="*/ 3898087 h 6858001"/>
              <a:gd name="connsiteX32" fmla="*/ 241040 w 968535"/>
              <a:gd name="connsiteY32" fmla="*/ 4031133 h 6858001"/>
              <a:gd name="connsiteX33" fmla="*/ 236166 w 968535"/>
              <a:gd name="connsiteY33" fmla="*/ 4163492 h 6858001"/>
              <a:gd name="connsiteX34" fmla="*/ 230955 w 968535"/>
              <a:gd name="connsiteY34" fmla="*/ 4293793 h 6858001"/>
              <a:gd name="connsiteX35" fmla="*/ 226249 w 968535"/>
              <a:gd name="connsiteY35" fmla="*/ 4421352 h 6858001"/>
              <a:gd name="connsiteX36" fmla="*/ 212969 w 968535"/>
              <a:gd name="connsiteY36" fmla="*/ 4670298 h 6858001"/>
              <a:gd name="connsiteX37" fmla="*/ 198850 w 968535"/>
              <a:gd name="connsiteY37" fmla="*/ 4908956 h 6858001"/>
              <a:gd name="connsiteX38" fmla="*/ 184058 w 968535"/>
              <a:gd name="connsiteY38" fmla="*/ 5138013 h 6858001"/>
              <a:gd name="connsiteX39" fmla="*/ 167753 w 968535"/>
              <a:gd name="connsiteY39" fmla="*/ 5354726 h 6858001"/>
              <a:gd name="connsiteX40" fmla="*/ 150776 w 968535"/>
              <a:gd name="connsiteY40" fmla="*/ 5561838 h 6858001"/>
              <a:gd name="connsiteX41" fmla="*/ 132455 w 968535"/>
              <a:gd name="connsiteY41" fmla="*/ 5753862 h 6858001"/>
              <a:gd name="connsiteX42" fmla="*/ 114469 w 968535"/>
              <a:gd name="connsiteY42" fmla="*/ 5934227 h 6858001"/>
              <a:gd name="connsiteX43" fmla="*/ 96484 w 968535"/>
              <a:gd name="connsiteY43" fmla="*/ 6100191 h 6858001"/>
              <a:gd name="connsiteX44" fmla="*/ 79507 w 968535"/>
              <a:gd name="connsiteY44" fmla="*/ 6252438 h 6858001"/>
              <a:gd name="connsiteX45" fmla="*/ 63370 w 968535"/>
              <a:gd name="connsiteY45" fmla="*/ 6387541 h 6858001"/>
              <a:gd name="connsiteX46" fmla="*/ 48074 w 968535"/>
              <a:gd name="connsiteY46" fmla="*/ 6509613 h 6858001"/>
              <a:gd name="connsiteX47" fmla="*/ 35299 w 968535"/>
              <a:gd name="connsiteY47" fmla="*/ 6612483 h 6858001"/>
              <a:gd name="connsiteX48" fmla="*/ 23197 w 968535"/>
              <a:gd name="connsiteY48" fmla="*/ 6698894 h 6858001"/>
              <a:gd name="connsiteX49" fmla="*/ 5883 w 968535"/>
              <a:gd name="connsiteY49" fmla="*/ 6817538 h 6858001"/>
              <a:gd name="connsiteX50" fmla="*/ 0 w 968535"/>
              <a:gd name="connsiteY50" fmla="*/ 6858000 h 6858001"/>
              <a:gd name="connsiteX51" fmla="*/ 63181 w 968535"/>
              <a:gd name="connsiteY51" fmla="*/ 6858000 h 6858001"/>
              <a:gd name="connsiteX52" fmla="*/ 69064 w 968535"/>
              <a:gd name="connsiteY52" fmla="*/ 6817538 h 6858001"/>
              <a:gd name="connsiteX53" fmla="*/ 86378 w 968535"/>
              <a:gd name="connsiteY53" fmla="*/ 6698894 h 6858001"/>
              <a:gd name="connsiteX54" fmla="*/ 98480 w 968535"/>
              <a:gd name="connsiteY54" fmla="*/ 6612483 h 6858001"/>
              <a:gd name="connsiteX55" fmla="*/ 111255 w 968535"/>
              <a:gd name="connsiteY55" fmla="*/ 6509613 h 6858001"/>
              <a:gd name="connsiteX56" fmla="*/ 126551 w 968535"/>
              <a:gd name="connsiteY56" fmla="*/ 6387541 h 6858001"/>
              <a:gd name="connsiteX57" fmla="*/ 142688 w 968535"/>
              <a:gd name="connsiteY57" fmla="*/ 6252438 h 6858001"/>
              <a:gd name="connsiteX58" fmla="*/ 159665 w 968535"/>
              <a:gd name="connsiteY58" fmla="*/ 6100191 h 6858001"/>
              <a:gd name="connsiteX59" fmla="*/ 177650 w 968535"/>
              <a:gd name="connsiteY59" fmla="*/ 5934227 h 6858001"/>
              <a:gd name="connsiteX60" fmla="*/ 195636 w 968535"/>
              <a:gd name="connsiteY60" fmla="*/ 5753862 h 6858001"/>
              <a:gd name="connsiteX61" fmla="*/ 213957 w 968535"/>
              <a:gd name="connsiteY61" fmla="*/ 5561838 h 6858001"/>
              <a:gd name="connsiteX62" fmla="*/ 230934 w 968535"/>
              <a:gd name="connsiteY62" fmla="*/ 5354726 h 6858001"/>
              <a:gd name="connsiteX63" fmla="*/ 247239 w 968535"/>
              <a:gd name="connsiteY63" fmla="*/ 5138013 h 6858001"/>
              <a:gd name="connsiteX64" fmla="*/ 262031 w 968535"/>
              <a:gd name="connsiteY64" fmla="*/ 4908956 h 6858001"/>
              <a:gd name="connsiteX65" fmla="*/ 276150 w 968535"/>
              <a:gd name="connsiteY65" fmla="*/ 4670298 h 6858001"/>
              <a:gd name="connsiteX66" fmla="*/ 289430 w 968535"/>
              <a:gd name="connsiteY66" fmla="*/ 4421352 h 6858001"/>
              <a:gd name="connsiteX67" fmla="*/ 294136 w 968535"/>
              <a:gd name="connsiteY67" fmla="*/ 4293793 h 6858001"/>
              <a:gd name="connsiteX68" fmla="*/ 299347 w 968535"/>
              <a:gd name="connsiteY68" fmla="*/ 4163492 h 6858001"/>
              <a:gd name="connsiteX69" fmla="*/ 304221 w 968535"/>
              <a:gd name="connsiteY69" fmla="*/ 4031133 h 6858001"/>
              <a:gd name="connsiteX70" fmla="*/ 307415 w 968535"/>
              <a:gd name="connsiteY70" fmla="*/ 3898087 h 6858001"/>
              <a:gd name="connsiteX71" fmla="*/ 310273 w 968535"/>
              <a:gd name="connsiteY71" fmla="*/ 3762299 h 6858001"/>
              <a:gd name="connsiteX72" fmla="*/ 313298 w 968535"/>
              <a:gd name="connsiteY72" fmla="*/ 3625139 h 6858001"/>
              <a:gd name="connsiteX73" fmla="*/ 315315 w 968535"/>
              <a:gd name="connsiteY73" fmla="*/ 3485236 h 6858001"/>
              <a:gd name="connsiteX74" fmla="*/ 315315 w 968535"/>
              <a:gd name="connsiteY74" fmla="*/ 3343961 h 6858001"/>
              <a:gd name="connsiteX75" fmla="*/ 316324 w 968535"/>
              <a:gd name="connsiteY75" fmla="*/ 3201315 h 6858001"/>
              <a:gd name="connsiteX76" fmla="*/ 315315 w 968535"/>
              <a:gd name="connsiteY76" fmla="*/ 3057297 h 6858001"/>
              <a:gd name="connsiteX77" fmla="*/ 313298 w 968535"/>
              <a:gd name="connsiteY77" fmla="*/ 2911221 h 6858001"/>
              <a:gd name="connsiteX78" fmla="*/ 311449 w 968535"/>
              <a:gd name="connsiteY78" fmla="*/ 2765146 h 6858001"/>
              <a:gd name="connsiteX79" fmla="*/ 307415 w 968535"/>
              <a:gd name="connsiteY79" fmla="*/ 2617013 h 6858001"/>
              <a:gd name="connsiteX80" fmla="*/ 303213 w 968535"/>
              <a:gd name="connsiteY80" fmla="*/ 2467509 h 6858001"/>
              <a:gd name="connsiteX81" fmla="*/ 298338 w 968535"/>
              <a:gd name="connsiteY81" fmla="*/ 2318004 h 6858001"/>
              <a:gd name="connsiteX82" fmla="*/ 291447 w 968535"/>
              <a:gd name="connsiteY82" fmla="*/ 2167128 h 6858001"/>
              <a:gd name="connsiteX83" fmla="*/ 283210 w 968535"/>
              <a:gd name="connsiteY83" fmla="*/ 2014881 h 6858001"/>
              <a:gd name="connsiteX84" fmla="*/ 275310 w 968535"/>
              <a:gd name="connsiteY84" fmla="*/ 1861947 h 6858001"/>
              <a:gd name="connsiteX85" fmla="*/ 265225 w 968535"/>
              <a:gd name="connsiteY85" fmla="*/ 1709014 h 6858001"/>
              <a:gd name="connsiteX86" fmla="*/ 253122 w 968535"/>
              <a:gd name="connsiteY86" fmla="*/ 1554023 h 6858001"/>
              <a:gd name="connsiteX87" fmla="*/ 241020 w 968535"/>
              <a:gd name="connsiteY87" fmla="*/ 1401090 h 6858001"/>
              <a:gd name="connsiteX88" fmla="*/ 227068 w 968535"/>
              <a:gd name="connsiteY88" fmla="*/ 1245413 h 6858001"/>
              <a:gd name="connsiteX89" fmla="*/ 211772 w 968535"/>
              <a:gd name="connsiteY89" fmla="*/ 1089051 h 6858001"/>
              <a:gd name="connsiteX90" fmla="*/ 195636 w 968535"/>
              <a:gd name="connsiteY90" fmla="*/ 934746 h 6858001"/>
              <a:gd name="connsiteX91" fmla="*/ 176810 w 968535"/>
              <a:gd name="connsiteY91" fmla="*/ 778383 h 6858001"/>
              <a:gd name="connsiteX92" fmla="*/ 156639 w 968535"/>
              <a:gd name="connsiteY92" fmla="*/ 622707 h 6858001"/>
              <a:gd name="connsiteX93" fmla="*/ 136636 w 968535"/>
              <a:gd name="connsiteY93" fmla="*/ 466344 h 6858001"/>
              <a:gd name="connsiteX94" fmla="*/ 113272 w 968535"/>
              <a:gd name="connsiteY94" fmla="*/ 310668 h 6858001"/>
              <a:gd name="connsiteX95" fmla="*/ 89403 w 968535"/>
              <a:gd name="connsiteY95" fmla="*/ 15567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68535" h="6858001">
                <a:moveTo>
                  <a:pt x="968535" y="6858000"/>
                </a:moveTo>
                <a:lnTo>
                  <a:pt x="905354" y="6858000"/>
                </a:lnTo>
                <a:lnTo>
                  <a:pt x="905354" y="6858001"/>
                </a:lnTo>
                <a:lnTo>
                  <a:pt x="968535" y="6858001"/>
                </a:lnTo>
                <a:close/>
                <a:moveTo>
                  <a:pt x="64358" y="0"/>
                </a:moveTo>
                <a:lnTo>
                  <a:pt x="1177" y="0"/>
                </a:lnTo>
                <a:lnTo>
                  <a:pt x="26222" y="155677"/>
                </a:lnTo>
                <a:lnTo>
                  <a:pt x="50091" y="310668"/>
                </a:lnTo>
                <a:lnTo>
                  <a:pt x="73455" y="466344"/>
                </a:lnTo>
                <a:lnTo>
                  <a:pt x="93458" y="622707"/>
                </a:lnTo>
                <a:lnTo>
                  <a:pt x="113629" y="778383"/>
                </a:lnTo>
                <a:lnTo>
                  <a:pt x="132455" y="934746"/>
                </a:lnTo>
                <a:lnTo>
                  <a:pt x="148591" y="1089051"/>
                </a:lnTo>
                <a:lnTo>
                  <a:pt x="163887" y="1245413"/>
                </a:lnTo>
                <a:lnTo>
                  <a:pt x="177839" y="1401090"/>
                </a:lnTo>
                <a:lnTo>
                  <a:pt x="189941" y="1554023"/>
                </a:lnTo>
                <a:lnTo>
                  <a:pt x="202044" y="1709014"/>
                </a:lnTo>
                <a:lnTo>
                  <a:pt x="212129" y="1861947"/>
                </a:lnTo>
                <a:lnTo>
                  <a:pt x="220029" y="2014881"/>
                </a:lnTo>
                <a:lnTo>
                  <a:pt x="228266" y="2167128"/>
                </a:lnTo>
                <a:lnTo>
                  <a:pt x="235157" y="2318004"/>
                </a:lnTo>
                <a:lnTo>
                  <a:pt x="240032" y="2467509"/>
                </a:lnTo>
                <a:lnTo>
                  <a:pt x="244234" y="2617013"/>
                </a:lnTo>
                <a:lnTo>
                  <a:pt x="248268" y="2765146"/>
                </a:lnTo>
                <a:lnTo>
                  <a:pt x="250117" y="2911221"/>
                </a:lnTo>
                <a:lnTo>
                  <a:pt x="252134" y="3057297"/>
                </a:lnTo>
                <a:lnTo>
                  <a:pt x="253143" y="3201315"/>
                </a:lnTo>
                <a:lnTo>
                  <a:pt x="252134" y="3343961"/>
                </a:lnTo>
                <a:lnTo>
                  <a:pt x="252134" y="3485236"/>
                </a:lnTo>
                <a:lnTo>
                  <a:pt x="250117" y="3625139"/>
                </a:lnTo>
                <a:lnTo>
                  <a:pt x="247092" y="3762299"/>
                </a:lnTo>
                <a:lnTo>
                  <a:pt x="244234" y="3898087"/>
                </a:lnTo>
                <a:lnTo>
                  <a:pt x="241040" y="4031133"/>
                </a:lnTo>
                <a:lnTo>
                  <a:pt x="236166" y="4163492"/>
                </a:lnTo>
                <a:lnTo>
                  <a:pt x="230955" y="4293793"/>
                </a:lnTo>
                <a:lnTo>
                  <a:pt x="226249" y="4421352"/>
                </a:lnTo>
                <a:lnTo>
                  <a:pt x="212969" y="4670298"/>
                </a:lnTo>
                <a:lnTo>
                  <a:pt x="198850" y="4908956"/>
                </a:lnTo>
                <a:lnTo>
                  <a:pt x="184058" y="5138013"/>
                </a:lnTo>
                <a:lnTo>
                  <a:pt x="167753" y="5354726"/>
                </a:lnTo>
                <a:lnTo>
                  <a:pt x="150776" y="5561838"/>
                </a:lnTo>
                <a:lnTo>
                  <a:pt x="132455" y="5753862"/>
                </a:lnTo>
                <a:lnTo>
                  <a:pt x="114469" y="5934227"/>
                </a:lnTo>
                <a:lnTo>
                  <a:pt x="96484" y="6100191"/>
                </a:lnTo>
                <a:lnTo>
                  <a:pt x="79507" y="6252438"/>
                </a:lnTo>
                <a:lnTo>
                  <a:pt x="63370" y="6387541"/>
                </a:lnTo>
                <a:lnTo>
                  <a:pt x="48074" y="6509613"/>
                </a:lnTo>
                <a:lnTo>
                  <a:pt x="35299" y="6612483"/>
                </a:lnTo>
                <a:lnTo>
                  <a:pt x="23197" y="6698894"/>
                </a:lnTo>
                <a:lnTo>
                  <a:pt x="5883" y="6817538"/>
                </a:lnTo>
                <a:lnTo>
                  <a:pt x="0" y="6858000"/>
                </a:lnTo>
                <a:lnTo>
                  <a:pt x="63181" y="6858000"/>
                </a:lnTo>
                <a:lnTo>
                  <a:pt x="69064" y="6817538"/>
                </a:lnTo>
                <a:lnTo>
                  <a:pt x="86378" y="6698894"/>
                </a:lnTo>
                <a:lnTo>
                  <a:pt x="98480" y="6612483"/>
                </a:lnTo>
                <a:lnTo>
                  <a:pt x="111255" y="6509613"/>
                </a:lnTo>
                <a:lnTo>
                  <a:pt x="126551" y="6387541"/>
                </a:lnTo>
                <a:lnTo>
                  <a:pt x="142688" y="6252438"/>
                </a:lnTo>
                <a:lnTo>
                  <a:pt x="159665" y="6100191"/>
                </a:lnTo>
                <a:lnTo>
                  <a:pt x="177650" y="5934227"/>
                </a:lnTo>
                <a:lnTo>
                  <a:pt x="195636" y="5753862"/>
                </a:lnTo>
                <a:lnTo>
                  <a:pt x="213957" y="5561838"/>
                </a:lnTo>
                <a:lnTo>
                  <a:pt x="230934" y="5354726"/>
                </a:lnTo>
                <a:lnTo>
                  <a:pt x="247239" y="5138013"/>
                </a:lnTo>
                <a:lnTo>
                  <a:pt x="262031" y="4908956"/>
                </a:lnTo>
                <a:lnTo>
                  <a:pt x="276150" y="4670298"/>
                </a:lnTo>
                <a:lnTo>
                  <a:pt x="289430" y="4421352"/>
                </a:lnTo>
                <a:lnTo>
                  <a:pt x="294136" y="4293793"/>
                </a:lnTo>
                <a:lnTo>
                  <a:pt x="299347" y="4163492"/>
                </a:lnTo>
                <a:lnTo>
                  <a:pt x="304221" y="4031133"/>
                </a:lnTo>
                <a:lnTo>
                  <a:pt x="307415" y="3898087"/>
                </a:lnTo>
                <a:lnTo>
                  <a:pt x="310273" y="3762299"/>
                </a:lnTo>
                <a:lnTo>
                  <a:pt x="313298" y="3625139"/>
                </a:lnTo>
                <a:lnTo>
                  <a:pt x="315315" y="3485236"/>
                </a:lnTo>
                <a:lnTo>
                  <a:pt x="315315" y="3343961"/>
                </a:lnTo>
                <a:lnTo>
                  <a:pt x="316324" y="3201315"/>
                </a:lnTo>
                <a:lnTo>
                  <a:pt x="315315" y="3057297"/>
                </a:lnTo>
                <a:lnTo>
                  <a:pt x="313298" y="2911221"/>
                </a:lnTo>
                <a:lnTo>
                  <a:pt x="311449" y="2765146"/>
                </a:lnTo>
                <a:lnTo>
                  <a:pt x="307415" y="2617013"/>
                </a:lnTo>
                <a:lnTo>
                  <a:pt x="303213" y="2467509"/>
                </a:lnTo>
                <a:lnTo>
                  <a:pt x="298338" y="2318004"/>
                </a:lnTo>
                <a:lnTo>
                  <a:pt x="291447" y="2167128"/>
                </a:lnTo>
                <a:lnTo>
                  <a:pt x="283210" y="2014881"/>
                </a:lnTo>
                <a:lnTo>
                  <a:pt x="275310" y="1861947"/>
                </a:lnTo>
                <a:lnTo>
                  <a:pt x="265225" y="1709014"/>
                </a:lnTo>
                <a:lnTo>
                  <a:pt x="253122" y="1554023"/>
                </a:lnTo>
                <a:lnTo>
                  <a:pt x="241020" y="1401090"/>
                </a:lnTo>
                <a:lnTo>
                  <a:pt x="227068" y="1245413"/>
                </a:lnTo>
                <a:lnTo>
                  <a:pt x="211772" y="1089051"/>
                </a:lnTo>
                <a:lnTo>
                  <a:pt x="195636" y="934746"/>
                </a:lnTo>
                <a:lnTo>
                  <a:pt x="176810" y="778383"/>
                </a:lnTo>
                <a:lnTo>
                  <a:pt x="156639" y="622707"/>
                </a:lnTo>
                <a:lnTo>
                  <a:pt x="136636" y="466344"/>
                </a:lnTo>
                <a:lnTo>
                  <a:pt x="113272" y="310668"/>
                </a:lnTo>
                <a:lnTo>
                  <a:pt x="89403" y="155677"/>
                </a:lnTo>
                <a:close/>
              </a:path>
            </a:pathLst>
          </a:custGeom>
          <a:solidFill>
            <a:srgbClr val="474B57"/>
          </a:solidFill>
          <a:ln>
            <a:noFill/>
          </a:ln>
        </p:spPr>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1CF8F4D-B46C-4390-984C-64AB989C418A}"/>
              </a:ext>
            </a:extLst>
          </p:cNvPr>
          <p:cNvSpPr>
            <a:spLocks noGrp="1"/>
          </p:cNvSpPr>
          <p:nvPr>
            <p:ph idx="1"/>
          </p:nvPr>
        </p:nvSpPr>
        <p:spPr>
          <a:xfrm>
            <a:off x="4179576" y="2111829"/>
            <a:ext cx="7118343" cy="4454984"/>
          </a:xfrm>
        </p:spPr>
        <p:txBody>
          <a:bodyPr anchor="t">
            <a:normAutofit fontScale="92500" lnSpcReduction="10000"/>
          </a:bodyPr>
          <a:lstStyle/>
          <a:p>
            <a:r>
              <a:rPr lang="en-GB" sz="2400" u="sng" dirty="0" err="1">
                <a:solidFill>
                  <a:schemeClr val="tx2"/>
                </a:solidFill>
              </a:rPr>
              <a:t>Gwersyll</a:t>
            </a:r>
            <a:r>
              <a:rPr lang="en-GB" sz="2400" u="sng" dirty="0">
                <a:solidFill>
                  <a:schemeClr val="tx2"/>
                </a:solidFill>
              </a:rPr>
              <a:t> </a:t>
            </a:r>
            <a:r>
              <a:rPr lang="en-GB" sz="2400" u="sng" dirty="0" err="1">
                <a:solidFill>
                  <a:schemeClr val="tx2"/>
                </a:solidFill>
              </a:rPr>
              <a:t>yr</a:t>
            </a:r>
            <a:r>
              <a:rPr lang="en-GB" sz="2400" u="sng" dirty="0">
                <a:solidFill>
                  <a:schemeClr val="tx2"/>
                </a:solidFill>
              </a:rPr>
              <a:t> Urdd, </a:t>
            </a:r>
            <a:r>
              <a:rPr lang="en-GB" sz="2400" u="sng" dirty="0" err="1">
                <a:solidFill>
                  <a:schemeClr val="tx2"/>
                </a:solidFill>
              </a:rPr>
              <a:t>Llangrannog</a:t>
            </a:r>
            <a:endParaRPr lang="en-GB" sz="2400" u="sng" dirty="0">
              <a:solidFill>
                <a:schemeClr val="tx2"/>
              </a:solidFill>
            </a:endParaRPr>
          </a:p>
          <a:p>
            <a:pPr marL="0" indent="0">
              <a:buNone/>
            </a:pPr>
            <a:r>
              <a:rPr lang="en-GB" sz="2400" dirty="0">
                <a:solidFill>
                  <a:schemeClr val="tx2"/>
                </a:solidFill>
              </a:rPr>
              <a:t>Up to 600 visitors at a time – busy timetable – priorities safety and enjoyment.</a:t>
            </a:r>
          </a:p>
          <a:p>
            <a:endParaRPr lang="en-GB" sz="2400" dirty="0">
              <a:solidFill>
                <a:schemeClr val="tx2"/>
              </a:solidFill>
            </a:endParaRPr>
          </a:p>
          <a:p>
            <a:r>
              <a:rPr lang="en-GB" sz="2400" u="sng" dirty="0" err="1">
                <a:solidFill>
                  <a:schemeClr val="tx2"/>
                </a:solidFill>
              </a:rPr>
              <a:t>Gogerddan</a:t>
            </a:r>
            <a:r>
              <a:rPr lang="en-GB" sz="2400" u="sng" dirty="0">
                <a:solidFill>
                  <a:schemeClr val="tx2"/>
                </a:solidFill>
              </a:rPr>
              <a:t> Arms, </a:t>
            </a:r>
            <a:r>
              <a:rPr lang="en-GB" sz="2400" u="sng" dirty="0" err="1">
                <a:solidFill>
                  <a:schemeClr val="tx2"/>
                </a:solidFill>
              </a:rPr>
              <a:t>Tanygroes</a:t>
            </a:r>
            <a:endParaRPr lang="en-GB" sz="2400" u="sng" dirty="0">
              <a:solidFill>
                <a:schemeClr val="tx2"/>
              </a:solidFill>
            </a:endParaRPr>
          </a:p>
          <a:p>
            <a:pPr marL="0" indent="0">
              <a:buNone/>
            </a:pPr>
            <a:r>
              <a:rPr lang="en-GB" sz="2400" dirty="0">
                <a:solidFill>
                  <a:schemeClr val="tx2"/>
                </a:solidFill>
              </a:rPr>
              <a:t>Unpredictable, different types of customer, various roles</a:t>
            </a:r>
          </a:p>
          <a:p>
            <a:endParaRPr lang="en-GB" sz="2400" dirty="0">
              <a:solidFill>
                <a:schemeClr val="tx2"/>
              </a:solidFill>
            </a:endParaRPr>
          </a:p>
          <a:p>
            <a:r>
              <a:rPr lang="en-GB" sz="2400" u="sng" dirty="0">
                <a:solidFill>
                  <a:schemeClr val="tx2"/>
                </a:solidFill>
              </a:rPr>
              <a:t>Ysgol Bro </a:t>
            </a:r>
            <a:r>
              <a:rPr lang="en-GB" sz="2400" u="sng" dirty="0" err="1">
                <a:solidFill>
                  <a:schemeClr val="tx2"/>
                </a:solidFill>
              </a:rPr>
              <a:t>Teifi</a:t>
            </a:r>
            <a:r>
              <a:rPr lang="en-GB" sz="2400" u="sng" dirty="0">
                <a:solidFill>
                  <a:schemeClr val="tx2"/>
                </a:solidFill>
              </a:rPr>
              <a:t>, Llandysul</a:t>
            </a:r>
          </a:p>
          <a:p>
            <a:pPr marL="0" indent="0">
              <a:buNone/>
            </a:pPr>
            <a:r>
              <a:rPr lang="en-GB" sz="2400" dirty="0">
                <a:solidFill>
                  <a:schemeClr val="tx2"/>
                </a:solidFill>
              </a:rPr>
              <a:t>Vulnerabilities, conflicting opinions, unpredictable behaviours</a:t>
            </a:r>
          </a:p>
        </p:txBody>
      </p:sp>
    </p:spTree>
    <p:extLst>
      <p:ext uri="{BB962C8B-B14F-4D97-AF65-F5344CB8AC3E}">
        <p14:creationId xmlns:p14="http://schemas.microsoft.com/office/powerpoint/2010/main" val="39461474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B8047-452E-4B65-B261-4265301140AB}"/>
              </a:ext>
            </a:extLst>
          </p:cNvPr>
          <p:cNvSpPr>
            <a:spLocks noGrp="1"/>
          </p:cNvSpPr>
          <p:nvPr>
            <p:ph type="title"/>
          </p:nvPr>
        </p:nvSpPr>
        <p:spPr>
          <a:xfrm>
            <a:off x="5140960" y="568345"/>
            <a:ext cx="6563311" cy="1560716"/>
          </a:xfrm>
        </p:spPr>
        <p:txBody>
          <a:bodyPr>
            <a:normAutofit/>
          </a:bodyPr>
          <a:lstStyle/>
          <a:p>
            <a:r>
              <a:rPr lang="en-GB" dirty="0"/>
              <a:t>High degree of accuracy and attention to detail.</a:t>
            </a: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EB573A-CC78-4860-A28A-A73B5A20722D}"/>
              </a:ext>
            </a:extLst>
          </p:cNvPr>
          <p:cNvSpPr>
            <a:spLocks noGrp="1"/>
          </p:cNvSpPr>
          <p:nvPr>
            <p:ph idx="1"/>
          </p:nvPr>
        </p:nvSpPr>
        <p:spPr>
          <a:xfrm>
            <a:off x="5140960" y="2438399"/>
            <a:ext cx="6563311" cy="4023355"/>
          </a:xfrm>
        </p:spPr>
        <p:txBody>
          <a:bodyPr>
            <a:normAutofit lnSpcReduction="10000"/>
          </a:bodyPr>
          <a:lstStyle/>
          <a:p>
            <a:r>
              <a:rPr lang="en-GB" dirty="0"/>
              <a:t>School reports</a:t>
            </a:r>
          </a:p>
          <a:p>
            <a:endParaRPr lang="en-GB" dirty="0"/>
          </a:p>
          <a:p>
            <a:r>
              <a:rPr lang="en-GB" dirty="0"/>
              <a:t>Updating Microsoft One Note</a:t>
            </a:r>
          </a:p>
          <a:p>
            <a:endParaRPr lang="en-GB" dirty="0"/>
          </a:p>
          <a:p>
            <a:r>
              <a:rPr lang="en-GB" dirty="0"/>
              <a:t>Communication with teachers and parents</a:t>
            </a:r>
          </a:p>
          <a:p>
            <a:endParaRPr lang="en-GB" dirty="0"/>
          </a:p>
          <a:p>
            <a:r>
              <a:rPr lang="en-GB" dirty="0"/>
              <a:t>Identifying vulnerabilities early</a:t>
            </a:r>
          </a:p>
          <a:p>
            <a:endParaRPr lang="en-GB" dirty="0"/>
          </a:p>
          <a:p>
            <a:r>
              <a:rPr lang="en-GB" dirty="0"/>
              <a:t>Regular assessments to provide best approach</a:t>
            </a:r>
          </a:p>
          <a:p>
            <a:endParaRPr lang="en-GB" dirty="0"/>
          </a:p>
        </p:txBody>
      </p:sp>
    </p:spTree>
    <p:extLst>
      <p:ext uri="{BB962C8B-B14F-4D97-AF65-F5344CB8AC3E}">
        <p14:creationId xmlns:p14="http://schemas.microsoft.com/office/powerpoint/2010/main" val="1224605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525CB-5769-4E92-BA30-5AFCFD09FEEE}"/>
              </a:ext>
            </a:extLst>
          </p:cNvPr>
          <p:cNvSpPr>
            <a:spLocks noGrp="1"/>
          </p:cNvSpPr>
          <p:nvPr>
            <p:ph type="title"/>
          </p:nvPr>
        </p:nvSpPr>
        <p:spPr/>
        <p:txBody>
          <a:bodyPr/>
          <a:lstStyle/>
          <a:p>
            <a:r>
              <a:rPr lang="en-GB" dirty="0"/>
              <a:t>Practical approach to problem solving.</a:t>
            </a:r>
          </a:p>
        </p:txBody>
      </p:sp>
      <p:sp>
        <p:nvSpPr>
          <p:cNvPr id="3" name="Content Placeholder 2">
            <a:extLst>
              <a:ext uri="{FF2B5EF4-FFF2-40B4-BE49-F238E27FC236}">
                <a16:creationId xmlns:a16="http://schemas.microsoft.com/office/drawing/2014/main" id="{62FBB70F-56A0-462D-B1AF-082490D1D843}"/>
              </a:ext>
            </a:extLst>
          </p:cNvPr>
          <p:cNvSpPr>
            <a:spLocks noGrp="1"/>
          </p:cNvSpPr>
          <p:nvPr>
            <p:ph idx="1"/>
          </p:nvPr>
        </p:nvSpPr>
        <p:spPr/>
        <p:txBody>
          <a:bodyPr>
            <a:normAutofit fontScale="92500" lnSpcReduction="10000"/>
          </a:bodyPr>
          <a:lstStyle/>
          <a:p>
            <a:r>
              <a:rPr lang="en-GB" sz="2400" u="sng" dirty="0" err="1"/>
              <a:t>Gesalt</a:t>
            </a:r>
            <a:r>
              <a:rPr lang="en-GB" sz="2400" u="sng" dirty="0"/>
              <a:t> Approach</a:t>
            </a:r>
          </a:p>
          <a:p>
            <a:r>
              <a:rPr lang="en-GB" sz="2400" i="1" dirty="0"/>
              <a:t>Reproductive</a:t>
            </a:r>
            <a:r>
              <a:rPr lang="en-GB" sz="2400" dirty="0"/>
              <a:t> thinking – using previous experience</a:t>
            </a:r>
          </a:p>
          <a:p>
            <a:r>
              <a:rPr lang="en-GB" sz="2400" i="1" dirty="0"/>
              <a:t>Productive</a:t>
            </a:r>
            <a:r>
              <a:rPr lang="en-GB" sz="2400" dirty="0"/>
              <a:t> thinking – restructuring the problem</a:t>
            </a:r>
          </a:p>
          <a:p>
            <a:r>
              <a:rPr lang="en-GB" sz="1700" dirty="0">
                <a:effectLst/>
                <a:latin typeface="Calibri" panose="020F0502020204030204" pitchFamily="34" charset="0"/>
                <a:ea typeface="Calibri" panose="020F0502020204030204" pitchFamily="34" charset="0"/>
                <a:cs typeface="Times New Roman" panose="02020603050405020304" pitchFamily="18" charset="0"/>
              </a:rPr>
              <a:t>(</a:t>
            </a:r>
            <a:r>
              <a:rPr lang="en-GB" sz="1700" dirty="0" err="1">
                <a:effectLst/>
                <a:latin typeface="Calibri" panose="020F0502020204030204" pitchFamily="34" charset="0"/>
                <a:ea typeface="Calibri" panose="020F0502020204030204" pitchFamily="34" charset="0"/>
                <a:cs typeface="Times New Roman" panose="02020603050405020304" pitchFamily="18" charset="0"/>
              </a:rPr>
              <a:t>Weisburg</a:t>
            </a:r>
            <a:r>
              <a:rPr lang="en-GB" sz="1700" dirty="0">
                <a:effectLst/>
                <a:latin typeface="Calibri" panose="020F0502020204030204" pitchFamily="34" charset="0"/>
                <a:ea typeface="Calibri" panose="020F0502020204030204" pitchFamily="34" charset="0"/>
                <a:cs typeface="Times New Roman" panose="02020603050405020304" pitchFamily="18" charset="0"/>
              </a:rPr>
              <a:t> &amp; Alba, 1982)</a:t>
            </a:r>
            <a:endParaRPr lang="cy-GB" sz="1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a:p>
            <a:r>
              <a:rPr lang="en-GB" sz="2400" dirty="0"/>
              <a:t>Patience</a:t>
            </a:r>
          </a:p>
          <a:p>
            <a:r>
              <a:rPr lang="en-GB" sz="2400" dirty="0"/>
              <a:t>Experience</a:t>
            </a:r>
          </a:p>
          <a:p>
            <a:r>
              <a:rPr lang="en-GB" sz="2400" dirty="0"/>
              <a:t>Collaboration</a:t>
            </a:r>
          </a:p>
        </p:txBody>
      </p:sp>
    </p:spTree>
    <p:extLst>
      <p:ext uri="{BB962C8B-B14F-4D97-AF65-F5344CB8AC3E}">
        <p14:creationId xmlns:p14="http://schemas.microsoft.com/office/powerpoint/2010/main" val="1175145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75FB81F-7561-4EE5-A20D-9BA5571A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1DDA5A4-7121-4889-B82C-64E3A38BC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1" name="Freeform 15">
              <a:extLst>
                <a:ext uri="{FF2B5EF4-FFF2-40B4-BE49-F238E27FC236}">
                  <a16:creationId xmlns:a16="http://schemas.microsoft.com/office/drawing/2014/main" id="{0410B03E-38EF-4394-AC2E-50C31253C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1">
                <a:lumMod val="60000"/>
                <a:lumOff val="40000"/>
                <a:alpha val="50000"/>
              </a:schemeClr>
            </a:solidFill>
            <a:ln>
              <a:noFill/>
            </a:ln>
          </p:spPr>
        </p:sp>
        <p:sp>
          <p:nvSpPr>
            <p:cNvPr id="12" name="Freeform 5">
              <a:extLst>
                <a:ext uri="{FF2B5EF4-FFF2-40B4-BE49-F238E27FC236}">
                  <a16:creationId xmlns:a16="http://schemas.microsoft.com/office/drawing/2014/main" id="{A0548F4B-7D9D-4114-9B19-05608215E2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1">
                <a:lumMod val="40000"/>
                <a:lumOff val="60000"/>
                <a:alpha val="75000"/>
              </a:schemeClr>
            </a:solidFill>
            <a:ln>
              <a:noFill/>
            </a:ln>
          </p:spPr>
        </p:sp>
      </p:grpSp>
      <p:sp>
        <p:nvSpPr>
          <p:cNvPr id="2" name="Title 1">
            <a:extLst>
              <a:ext uri="{FF2B5EF4-FFF2-40B4-BE49-F238E27FC236}">
                <a16:creationId xmlns:a16="http://schemas.microsoft.com/office/drawing/2014/main" id="{33598117-2C76-45F1-8932-036B06C30A54}"/>
              </a:ext>
            </a:extLst>
          </p:cNvPr>
          <p:cNvSpPr>
            <a:spLocks noGrp="1"/>
          </p:cNvSpPr>
          <p:nvPr>
            <p:ph type="title"/>
          </p:nvPr>
        </p:nvSpPr>
        <p:spPr>
          <a:xfrm>
            <a:off x="2933700" y="568345"/>
            <a:ext cx="8770571" cy="1560716"/>
          </a:xfrm>
        </p:spPr>
        <p:txBody>
          <a:bodyPr>
            <a:normAutofit fontScale="90000"/>
          </a:bodyPr>
          <a:lstStyle/>
          <a:p>
            <a:r>
              <a:rPr lang="en-GB" dirty="0">
                <a:solidFill>
                  <a:srgbClr val="FEFCF7"/>
                </a:solidFill>
              </a:rPr>
              <a:t>Delivering high standard of service to internal and external customers.</a:t>
            </a:r>
          </a:p>
        </p:txBody>
      </p:sp>
      <p:cxnSp>
        <p:nvCxnSpPr>
          <p:cNvPr id="14" name="Straight Connector 13">
            <a:extLst>
              <a:ext uri="{FF2B5EF4-FFF2-40B4-BE49-F238E27FC236}">
                <a16:creationId xmlns:a16="http://schemas.microsoft.com/office/drawing/2014/main" id="{787EF4F8-F48D-44B0-8670-501DB546B9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rgbClr val="FEFCF7"/>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AD9285-AC92-4F38-AD19-46D7598C9B12}"/>
              </a:ext>
            </a:extLst>
          </p:cNvPr>
          <p:cNvSpPr>
            <a:spLocks noGrp="1"/>
          </p:cNvSpPr>
          <p:nvPr>
            <p:ph idx="1"/>
          </p:nvPr>
        </p:nvSpPr>
        <p:spPr>
          <a:xfrm>
            <a:off x="2933700" y="2438400"/>
            <a:ext cx="8770571" cy="3651504"/>
          </a:xfrm>
        </p:spPr>
        <p:txBody>
          <a:bodyPr>
            <a:normAutofit/>
          </a:bodyPr>
          <a:lstStyle/>
          <a:p>
            <a:r>
              <a:rPr lang="en-GB" sz="2400" dirty="0">
                <a:solidFill>
                  <a:srgbClr val="FEFCF7"/>
                </a:solidFill>
              </a:rPr>
              <a:t>Pupils – different learning styles</a:t>
            </a:r>
          </a:p>
          <a:p>
            <a:endParaRPr lang="en-GB" sz="2400" dirty="0">
              <a:solidFill>
                <a:srgbClr val="FEFCF7"/>
              </a:solidFill>
            </a:endParaRPr>
          </a:p>
          <a:p>
            <a:r>
              <a:rPr lang="en-GB" sz="2400" dirty="0">
                <a:solidFill>
                  <a:srgbClr val="FEFCF7"/>
                </a:solidFill>
              </a:rPr>
              <a:t>Parents – appropriate and suitable methods of communication</a:t>
            </a:r>
          </a:p>
          <a:p>
            <a:endParaRPr lang="en-GB" sz="2400" dirty="0">
              <a:solidFill>
                <a:srgbClr val="FEFCF7"/>
              </a:solidFill>
            </a:endParaRPr>
          </a:p>
          <a:p>
            <a:r>
              <a:rPr lang="en-GB" sz="2400" dirty="0">
                <a:solidFill>
                  <a:srgbClr val="FEFCF7"/>
                </a:solidFill>
              </a:rPr>
              <a:t>School Staff – consistency, integrity</a:t>
            </a:r>
          </a:p>
          <a:p>
            <a:endParaRPr lang="en-GB" sz="2400" dirty="0">
              <a:solidFill>
                <a:srgbClr val="FEFCF7"/>
              </a:solidFill>
            </a:endParaRPr>
          </a:p>
          <a:p>
            <a:r>
              <a:rPr lang="en-GB" sz="2400" dirty="0">
                <a:solidFill>
                  <a:srgbClr val="FEFCF7"/>
                </a:solidFill>
              </a:rPr>
              <a:t>External agencies – open to learn, collaboration</a:t>
            </a:r>
          </a:p>
        </p:txBody>
      </p:sp>
    </p:spTree>
    <p:extLst>
      <p:ext uri="{BB962C8B-B14F-4D97-AF65-F5344CB8AC3E}">
        <p14:creationId xmlns:p14="http://schemas.microsoft.com/office/powerpoint/2010/main" val="25946585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31A872-E57C-4262-9DA6-B054B8A0E35F}"/>
              </a:ext>
            </a:extLst>
          </p:cNvPr>
          <p:cNvSpPr>
            <a:spLocks noGrp="1"/>
          </p:cNvSpPr>
          <p:nvPr>
            <p:ph type="title"/>
          </p:nvPr>
        </p:nvSpPr>
        <p:spPr>
          <a:xfrm>
            <a:off x="3166138" y="1858714"/>
            <a:ext cx="5859724" cy="1841715"/>
          </a:xfrm>
        </p:spPr>
        <p:txBody>
          <a:bodyPr>
            <a:normAutofit fontScale="90000"/>
          </a:bodyPr>
          <a:lstStyle/>
          <a:p>
            <a:r>
              <a:rPr lang="en-GB" dirty="0"/>
              <a:t>Thankyou!</a:t>
            </a:r>
            <a:br>
              <a:rPr lang="en-GB" dirty="0"/>
            </a:br>
            <a:br>
              <a:rPr lang="en-GB" dirty="0"/>
            </a:br>
            <a:r>
              <a:rPr lang="en-GB" dirty="0"/>
              <a:t>Any questions?</a:t>
            </a:r>
          </a:p>
        </p:txBody>
      </p:sp>
    </p:spTree>
    <p:extLst>
      <p:ext uri="{BB962C8B-B14F-4D97-AF65-F5344CB8AC3E}">
        <p14:creationId xmlns:p14="http://schemas.microsoft.com/office/powerpoint/2010/main" val="1911474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9A56-423C-4C81-A476-4F56E81691C8}"/>
              </a:ext>
            </a:extLst>
          </p:cNvPr>
          <p:cNvSpPr>
            <a:spLocks noGrp="1"/>
          </p:cNvSpPr>
          <p:nvPr>
            <p:ph type="title"/>
          </p:nvPr>
        </p:nvSpPr>
        <p:spPr/>
        <p:txBody>
          <a:bodyPr/>
          <a:lstStyle/>
          <a:p>
            <a:r>
              <a:rPr lang="en-GB" dirty="0"/>
              <a:t>Reference List</a:t>
            </a:r>
          </a:p>
        </p:txBody>
      </p:sp>
      <p:sp>
        <p:nvSpPr>
          <p:cNvPr id="5" name="Rectangle 2">
            <a:extLst>
              <a:ext uri="{FF2B5EF4-FFF2-40B4-BE49-F238E27FC236}">
                <a16:creationId xmlns:a16="http://schemas.microsoft.com/office/drawing/2014/main" id="{387A5F37-99BB-4AEB-AFC1-A7E1E91DD34A}"/>
              </a:ext>
            </a:extLst>
          </p:cNvPr>
          <p:cNvSpPr>
            <a:spLocks noGrp="1" noChangeArrowheads="1"/>
          </p:cNvSpPr>
          <p:nvPr>
            <p:ph idx="1"/>
          </p:nvPr>
        </p:nvSpPr>
        <p:spPr bwMode="auto">
          <a:xfrm>
            <a:off x="2933700" y="2499347"/>
            <a:ext cx="8912860"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Dyfed </a:t>
            </a:r>
            <a:r>
              <a:rPr kumimoji="0" lang="en-US" altLang="cy-GB"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Powys</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Police, 2020. </a:t>
            </a:r>
            <a:r>
              <a:rPr kumimoji="0" lang="en-US" altLang="cy-GB"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Join Us. </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cy-GB"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https://www.dyfed-powys.police.uk/en/join-us/</a:t>
            </a:r>
            <a:b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9 May 2020].</a:t>
            </a:r>
            <a:endParaRPr kumimoji="0" lang="cy-GB" altLang="cy-GB"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Gray, C. &amp; </a:t>
            </a:r>
            <a:r>
              <a:rPr kumimoji="0" lang="en-US" altLang="cy-GB"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MacBlain</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2012. </a:t>
            </a:r>
            <a:r>
              <a:rPr kumimoji="0" lang="en-US" altLang="cy-GB"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Theories in Childhood. </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Los Angeles: SAGE.</a:t>
            </a:r>
            <a:endParaRPr kumimoji="0" lang="cy-GB" altLang="cy-GB"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cy-GB"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Shean</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2015. </a:t>
            </a:r>
            <a:r>
              <a:rPr kumimoji="0" lang="en-US" altLang="cy-GB"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Current theories relating to resilience and young people, </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Melbourne: Victorian Health Promotion Foundation.</a:t>
            </a:r>
            <a:endParaRPr kumimoji="0" lang="cy-GB" altLang="cy-GB"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Vygotsky, L., 1978. </a:t>
            </a:r>
            <a:r>
              <a:rPr kumimoji="0" lang="en-US" altLang="cy-GB"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Mind in society: the development of higher psychological. </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Cambridge, MA: Harvard University Press.</a:t>
            </a:r>
            <a:endParaRPr kumimoji="0" lang="cy-GB" altLang="cy-GB"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cy-GB"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Weisburg</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W. &amp; Alba, J. W., 1982. Problem Solving is not like perception: More on </a:t>
            </a:r>
            <a:r>
              <a:rPr kumimoji="0" lang="en-US" altLang="cy-GB"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Gesalt</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theory. </a:t>
            </a:r>
            <a:r>
              <a:rPr kumimoji="0" lang="en-US" altLang="cy-GB"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Experimental Psychology: General, </a:t>
            </a:r>
            <a:r>
              <a:rPr kumimoji="0" lang="en-US" altLang="cy-GB"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111(3), pp. 326-330</a:t>
            </a:r>
            <a:r>
              <a:rPr kumimoji="0" lang="en-US" altLang="cy-GB"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cy-GB" altLang="cy-GB"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05908917"/>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TotalTime>
  <Words>1650</Words>
  <Application>Microsoft Office PowerPoint</Application>
  <PresentationFormat>Widescreen</PresentationFormat>
  <Paragraphs>90</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Schoolbook</vt:lpstr>
      <vt:lpstr>Corbel</vt:lpstr>
      <vt:lpstr>Feathered</vt:lpstr>
      <vt:lpstr>ECGE6001 – Skills for life: Employability and Future Pathways </vt:lpstr>
      <vt:lpstr>Public Service Support</vt:lpstr>
      <vt:lpstr>Resilience when dealing with challenging situations.</vt:lpstr>
      <vt:lpstr>Previous experience of working in a busy environment.</vt:lpstr>
      <vt:lpstr>High degree of accuracy and attention to detail.</vt:lpstr>
      <vt:lpstr>Practical approach to problem solving.</vt:lpstr>
      <vt:lpstr>Delivering high standard of service to internal and external customers.</vt:lpstr>
      <vt:lpstr>Thankyou!  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  Carys Davies 1602221</dc:title>
  <dc:creator>Carys Davies</dc:creator>
  <cp:lastModifiedBy>Carys Davies</cp:lastModifiedBy>
  <cp:revision>19</cp:revision>
  <dcterms:created xsi:type="dcterms:W3CDTF">2020-05-09T07:22:15Z</dcterms:created>
  <dcterms:modified xsi:type="dcterms:W3CDTF">2020-05-10T18:17:05Z</dcterms:modified>
</cp:coreProperties>
</file>