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008CF26-1046-4205-9AEE-A1F42B0F86C7}" v="838" dt="2022-07-24T11:58:55.0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2" d="100"/>
          <a:sy n="62" d="100"/>
        </p:scale>
        <p:origin x="60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92C4E19-8368-4673-9F53-87E2D008C30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8AED4F-3DE1-4EB2-A85E-A2707C2135D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33DECA-6D21-450E-8EA5-92F91A3608CC}" type="datetime1">
              <a:rPr lang="en-GB" smtClean="0"/>
              <a:t>07/08/2022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3ECD23-30F9-4DD5-BE0E-26794FA29A5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F65FB9-9ACE-4651-A201-B2797BFC879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AABB9F-CEB5-4107-8FAD-F86D72707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74497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C21DD5-60B2-4AA8-A1F6-D8D246208762}" type="datetime1">
              <a:rPr lang="en-GB" smtClean="0"/>
              <a:pPr/>
              <a:t>07/08/2022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D1BEDC-50E9-45C7-9E89-0A952ADB1772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65564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D1BEDC-50E9-45C7-9E89-0A952ADB177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4567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rtlCol="0" anchor="b">
            <a:normAutofit/>
          </a:bodyPr>
          <a:lstStyle>
            <a:lvl1pPr algn="l">
              <a:defRPr sz="60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 rtlCol="0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 rtlCol="0"/>
          <a:lstStyle/>
          <a:p>
            <a:pPr rtl="0"/>
            <a:fld id="{C9F85E8B-BB25-43E0-A312-C4C9351E09EB}" type="datetime1">
              <a:rPr lang="en-GB" noProof="0" smtClean="0"/>
              <a:t>07/08/2022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1DD02F7-7096-4480-AFF5-1D2388297B2B}" type="datetime1">
              <a:rPr lang="en-GB" noProof="0" smtClean="0"/>
              <a:t>07/08/2022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rtlCol="0" anchor="b">
            <a:normAutofit/>
          </a:bodyPr>
          <a:lstStyle>
            <a:lvl1pPr algn="r">
              <a:defRPr sz="40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 rtlCol="0"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E93FA21A-0498-4D7C-9321-98539BE39566}" type="datetime1">
              <a:rPr lang="en-GB" noProof="0" smtClean="0"/>
              <a:t>07/08/2022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9FA4F2B-E66D-49DE-B086-A99E7C5D0929}" type="datetime1">
              <a:rPr lang="en-GB" noProof="0" smtClean="0"/>
              <a:t>07/08/2022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5129BD0-7B58-4DE1-BF4A-60853CEDB945}" type="datetime1">
              <a:rPr lang="en-GB" noProof="0" smtClean="0"/>
              <a:t>07/08/2022</a:t>
            </a:fld>
            <a:endParaRPr lang="en-GB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E12CC0D-7277-4229-BC3D-AA8FFED97577}" type="datetime1">
              <a:rPr lang="en-GB" noProof="0" smtClean="0"/>
              <a:t>07/08/2022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1FCA57E-94A6-4D08-8F9F-B86C2A08161A}" type="datetime1">
              <a:rPr lang="en-GB" noProof="0" smtClean="0"/>
              <a:t>07/08/2022</a:t>
            </a:fld>
            <a:endParaRPr lang="en-GB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rtlCol="0" anchor="ctr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345DD0D-6EE3-4EBE-AC7B-0FAEE5F43E3A}" type="datetime1">
              <a:rPr lang="en-GB" noProof="0" smtClean="0"/>
              <a:t>07/08/2022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B8D81ED-5986-4BF3-B7E3-FCEA1EB91F7E}" type="datetime1">
              <a:rPr lang="en-GB" noProof="0" smtClean="0"/>
              <a:t>07/08/2022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 rtlCol="0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3C28D9E-E09C-4CEE-BAC3-E66B0A5E5690}" type="datetime1">
              <a:rPr lang="en-GB" noProof="0" smtClean="0"/>
              <a:t>07/08/2022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rtlCol="0" anchor="ctr"/>
          <a:lstStyle>
            <a:lvl1pPr algn="l"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rtlCol="0"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3519C4BC-7890-4861-B648-5F6B5E9BB158}" type="datetime1">
              <a:rPr lang="en-GB" noProof="0" smtClean="0"/>
              <a:t>07/08/2022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rtlCol="0" anchor="ctr"/>
          <a:lstStyle>
            <a:lvl1pPr algn="l"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rtlCol="0"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F4AE1A87-3705-425A-96CD-FC35B44BCF00}" type="datetime1">
              <a:rPr lang="en-GB" noProof="0" smtClean="0"/>
              <a:t>07/08/2022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rtl="0"/>
            <a:r>
              <a:rPr lang="en-GB" sz="8000" noProof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en-GB" sz="8000" noProof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rtlCol="0"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789538C6-4E79-4BCC-ABA7-DF938E6E64CD}" type="datetime1">
              <a:rPr lang="en-GB" noProof="0" smtClean="0"/>
              <a:t>07/08/2022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1CBA8C9-3B51-4F27-A7D7-1A83A00D14AE}" type="datetime1">
              <a:rPr lang="en-GB" noProof="0" smtClean="0"/>
              <a:t>07/08/2022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2ED0BB0-039B-4E8F-BC0C-B290707A142F}" type="datetime1">
              <a:rPr lang="en-GB" noProof="0" smtClean="0"/>
              <a:t>07/08/2022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6CDB25D-9786-4BA4-AF8E-8F4824B80D21}" type="datetime1">
              <a:rPr lang="en-GB" noProof="0" smtClean="0"/>
              <a:t>07/08/2022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 rtlCol="0"/>
          <a:lstStyle>
            <a:lvl1pPr algn="l">
              <a:defRPr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4EB419EC-2B9A-443A-ACB2-49F4621D245F}" type="datetime1">
              <a:rPr lang="en-GB" noProof="0" smtClean="0"/>
              <a:t>07/08/2022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1B87A8A7-D7EF-4D1D-8463-60736E203CCB}" type="datetime1">
              <a:rPr lang="en-GB" noProof="0" smtClean="0"/>
              <a:t>07/08/2022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D22F896-40B5-4ADD-8801-0D06FADFA09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nline.nwmissouri.edu/articles/education/ethics-technology-use-classroom.aspx" TargetMode="External"/><Relationship Id="rId2" Type="http://schemas.openxmlformats.org/officeDocument/2006/relationships/hyperlink" Target="https://www.officeforstudents.org.uk/news-blog-and-events/press-and-media/students-more-confident-with-online-learning-than-lecturers-are-about-teaching-digitally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rtlCol="0">
            <a:normAutofit fontScale="90000"/>
          </a:bodyPr>
          <a:lstStyle/>
          <a:p>
            <a:r>
              <a:rPr lang="en-GB" dirty="0">
                <a:solidFill>
                  <a:schemeClr val="accent6"/>
                </a:solidFill>
              </a:rPr>
              <a:t>How do students use technology to collaborate with </a:t>
            </a:r>
            <a:r>
              <a:rPr lang="en-GB" dirty="0" err="1">
                <a:solidFill>
                  <a:schemeClr val="accent6"/>
                </a:solidFill>
              </a:rPr>
              <a:t>uwtsd</a:t>
            </a:r>
            <a:endParaRPr lang="en-GB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2371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hade val="98000"/>
                <a:satMod val="150000"/>
                <a:lumMod val="102000"/>
              </a:schemeClr>
            </a:gs>
            <a:gs pos="50000">
              <a:schemeClr val="bg1">
                <a:tint val="98000"/>
                <a:shade val="90000"/>
                <a:satMod val="13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6A3F16E-CC60-4737-8CBB-9568A351D3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A3D874-A619-A16D-1078-612CD16DE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1071" y="56160"/>
            <a:ext cx="3919905" cy="1432289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accent1"/>
                </a:solidFill>
              </a:rPr>
              <a:t>INTRODUCTION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DABE73-66EA-42B0-AB0A-9FB1C0AD7A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406393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635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E4917B9-5D95-4999-9E13-3568EDD42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31" r="43746" b="531"/>
          <a:stretch/>
        </p:blipFill>
        <p:spPr>
          <a:xfrm rot="5400000" flipH="1" flipV="1">
            <a:off x="-1264032" y="2187576"/>
            <a:ext cx="6857999" cy="248285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C4C66C-C07D-E02D-1C46-88A0226703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8131" y="1490382"/>
            <a:ext cx="8099535" cy="505999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b="1" dirty="0"/>
              <a:t>Students:</a:t>
            </a:r>
          </a:p>
          <a:p>
            <a:r>
              <a:rPr lang="en-GB" sz="2000" dirty="0"/>
              <a:t>Rasim </a:t>
            </a:r>
            <a:r>
              <a:rPr lang="en-GB" sz="2000" dirty="0" err="1"/>
              <a:t>Bunari</a:t>
            </a:r>
            <a:endParaRPr lang="en-GB" sz="2000" dirty="0"/>
          </a:p>
          <a:p>
            <a:r>
              <a:rPr lang="en-GB" sz="2000" dirty="0"/>
              <a:t>Mohamed </a:t>
            </a:r>
            <a:r>
              <a:rPr lang="en-GB" sz="2000" dirty="0" err="1"/>
              <a:t>Bejtja</a:t>
            </a:r>
            <a:endParaRPr lang="en-GB" sz="2000" dirty="0"/>
          </a:p>
          <a:p>
            <a:endParaRPr lang="en-GB" sz="2000" dirty="0"/>
          </a:p>
          <a:p>
            <a:pPr marL="0" indent="0">
              <a:buNone/>
            </a:pPr>
            <a:r>
              <a:rPr lang="en-GB" sz="2000" b="1" dirty="0"/>
              <a:t>Lecturer:</a:t>
            </a:r>
            <a:endParaRPr lang="en-GB" sz="2000" dirty="0"/>
          </a:p>
          <a:p>
            <a:pPr marL="0" indent="0">
              <a:buNone/>
            </a:pPr>
            <a:r>
              <a:rPr lang="en-GB" sz="2000" dirty="0"/>
              <a:t>Muhammad Hossain</a:t>
            </a:r>
          </a:p>
          <a:p>
            <a:pPr marL="342900" indent="-342900"/>
            <a:endParaRPr lang="en-GB" sz="2000" b="1" dirty="0"/>
          </a:p>
          <a:p>
            <a:pPr marL="0" indent="0">
              <a:buNone/>
            </a:pPr>
            <a:r>
              <a:rPr lang="en-GB" sz="2000" b="1" dirty="0"/>
              <a:t>Module Code:</a:t>
            </a:r>
          </a:p>
          <a:p>
            <a:pPr marL="0" indent="0">
              <a:buNone/>
            </a:pPr>
            <a:r>
              <a:rPr lang="en-GB" sz="2000" dirty="0"/>
              <a:t>BMSW4003_BIRM</a:t>
            </a:r>
          </a:p>
          <a:p>
            <a:pPr marL="0" indent="0">
              <a:buNone/>
            </a:pPr>
            <a:endParaRPr lang="en-GB" sz="2000" b="1" dirty="0"/>
          </a:p>
          <a:p>
            <a:pPr marL="0" indent="0">
              <a:buNone/>
            </a:pPr>
            <a:r>
              <a:rPr lang="en-GB" sz="2000" b="1" dirty="0"/>
              <a:t>Chosen question:</a:t>
            </a:r>
          </a:p>
          <a:p>
            <a:pPr marL="0" indent="0">
              <a:buNone/>
            </a:pPr>
            <a:r>
              <a:rPr lang="en-GB" sz="2000" dirty="0"/>
              <a:t>Are students confident in using technology to collaborate?</a:t>
            </a:r>
          </a:p>
          <a:p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1989892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6FEBA-0584-48EE-30FF-86EC5A4AE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6846" y="522325"/>
            <a:ext cx="3706906" cy="1104769"/>
          </a:xfrm>
        </p:spPr>
        <p:txBody>
          <a:bodyPr>
            <a:normAutofit/>
          </a:bodyPr>
          <a:lstStyle/>
          <a:p>
            <a:r>
              <a:rPr lang="en-GB" sz="5400" dirty="0"/>
              <a:t>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CB18E-F052-25C8-1C78-019771EF06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717482"/>
            <a:ext cx="10820400" cy="402412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r>
              <a:rPr lang="en-GB" dirty="0"/>
              <a:t>49% of students were "very confident" they had the opportunity/skills to study online</a:t>
            </a:r>
            <a:endParaRPr lang="en-GB"/>
          </a:p>
          <a:p>
            <a:r>
              <a:rPr lang="en-GB" dirty="0">
                <a:ea typeface="+mn-lt"/>
                <a:cs typeface="+mn-lt"/>
              </a:rPr>
              <a:t>28% of students prefer to go back to exclusively in-person studies once the pandemic was over – 32 per cent would prefer to be assessed online and 28 per cent would prefer a combination of digital and in-person methods.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56% of students said the digital teaching they received was better than or same as what their university said they would receive.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70%of teachers have agreed that digital teaching and learning provides opportunities to teach in new and exciting ways.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2533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4FDF17-8A7A-6EA4-2398-D3E1C73B1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4383" y="505956"/>
            <a:ext cx="6477000" cy="1293028"/>
          </a:xfrm>
        </p:spPr>
        <p:txBody>
          <a:bodyPr/>
          <a:lstStyle/>
          <a:p>
            <a:r>
              <a:rPr lang="en-GB" dirty="0"/>
              <a:t>ETHICAL CONSIDERATION</a:t>
            </a:r>
            <a:endParaRPr lang="en-US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039D9B0-98EF-6E0C-9A9B-29EF31C1E9EE}"/>
              </a:ext>
            </a:extLst>
          </p:cNvPr>
          <p:cNvSpPr/>
          <p:nvPr/>
        </p:nvSpPr>
        <p:spPr>
          <a:xfrm>
            <a:off x="676689" y="1938958"/>
            <a:ext cx="4300330" cy="10336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ea typeface="+mn-lt"/>
                <a:cs typeface="+mn-lt"/>
              </a:rPr>
              <a:t>Exploring appropriate and safe sites for learning:</a:t>
            </a:r>
            <a:endParaRPr lang="en-US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34C05DA-F027-9559-128B-06218E22B8F4}"/>
              </a:ext>
            </a:extLst>
          </p:cNvPr>
          <p:cNvSpPr/>
          <p:nvPr/>
        </p:nvSpPr>
        <p:spPr>
          <a:xfrm>
            <a:off x="6633540" y="1938957"/>
            <a:ext cx="4300329" cy="103366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ea typeface="+mn-lt"/>
                <a:cs typeface="+mn-lt"/>
              </a:rPr>
              <a:t> Many sites contain inaccurate or</a:t>
            </a:r>
            <a:endParaRPr lang="en-US" dirty="0"/>
          </a:p>
          <a:p>
            <a:pPr algn="ctr"/>
            <a:r>
              <a:rPr lang="en-GB" dirty="0">
                <a:ea typeface="+mn-lt"/>
                <a:cs typeface="+mn-lt"/>
              </a:rPr>
              <a:t>  false information.</a:t>
            </a:r>
            <a:endParaRPr lang="en-GB" dirty="0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C7420DA7-5C55-04A4-1960-FD41754CCE87}"/>
              </a:ext>
            </a:extLst>
          </p:cNvPr>
          <p:cNvSpPr/>
          <p:nvPr/>
        </p:nvSpPr>
        <p:spPr>
          <a:xfrm>
            <a:off x="5352934" y="2184074"/>
            <a:ext cx="980660" cy="483704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7B7E4ED-C3EE-27CA-03A6-5DD0849716EF}"/>
              </a:ext>
            </a:extLst>
          </p:cNvPr>
          <p:cNvSpPr/>
          <p:nvPr/>
        </p:nvSpPr>
        <p:spPr>
          <a:xfrm>
            <a:off x="676689" y="3568974"/>
            <a:ext cx="4300330" cy="10336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ea typeface="+mn-lt"/>
                <a:cs typeface="+mn-lt"/>
              </a:rPr>
              <a:t>Copyright Law:</a:t>
            </a:r>
            <a:endParaRPr lang="en-US" dirty="0">
              <a:ea typeface="+mn-lt"/>
              <a:cs typeface="+mn-lt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5789DA9F-79B1-6CBE-C085-7FC3CD0FDEA8}"/>
              </a:ext>
            </a:extLst>
          </p:cNvPr>
          <p:cNvSpPr/>
          <p:nvPr/>
        </p:nvSpPr>
        <p:spPr>
          <a:xfrm>
            <a:off x="6633540" y="3568974"/>
            <a:ext cx="4300330" cy="10336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ea typeface="+mn-lt"/>
                <a:cs typeface="+mn-lt"/>
              </a:rPr>
              <a:t> Students copy &amp; paste without realising the copyright consequences that could be implied.</a:t>
            </a:r>
            <a:endParaRPr lang="en-US" dirty="0"/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16E8595A-491B-918A-1168-1BD417313C86}"/>
              </a:ext>
            </a:extLst>
          </p:cNvPr>
          <p:cNvSpPr/>
          <p:nvPr/>
        </p:nvSpPr>
        <p:spPr>
          <a:xfrm>
            <a:off x="5352933" y="3847221"/>
            <a:ext cx="980660" cy="483704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C87A1A45-92A1-982D-4895-7EFC73AFBE9D}"/>
              </a:ext>
            </a:extLst>
          </p:cNvPr>
          <p:cNvSpPr/>
          <p:nvPr/>
        </p:nvSpPr>
        <p:spPr>
          <a:xfrm>
            <a:off x="676688" y="5192365"/>
            <a:ext cx="4300330" cy="10336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ea typeface="+mn-lt"/>
                <a:cs typeface="+mn-lt"/>
              </a:rPr>
              <a:t>Always give credit to original source:</a:t>
            </a:r>
            <a:endParaRPr lang="en-US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6F810B56-E147-5ADD-0536-EE7C2F2D8017}"/>
              </a:ext>
            </a:extLst>
          </p:cNvPr>
          <p:cNvSpPr/>
          <p:nvPr/>
        </p:nvSpPr>
        <p:spPr>
          <a:xfrm>
            <a:off x="6633541" y="5192364"/>
            <a:ext cx="4300330" cy="10336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ea typeface="+mn-lt"/>
                <a:cs typeface="+mn-lt"/>
              </a:rPr>
              <a:t>the importance of using online citations to respect copyright law.</a:t>
            </a:r>
            <a:endParaRPr lang="en-US" dirty="0"/>
          </a:p>
        </p:txBody>
      </p:sp>
      <p:sp>
        <p:nvSpPr>
          <p:cNvPr id="18" name="Arrow: Right 17">
            <a:extLst>
              <a:ext uri="{FF2B5EF4-FFF2-40B4-BE49-F238E27FC236}">
                <a16:creationId xmlns:a16="http://schemas.microsoft.com/office/drawing/2014/main" id="{CE22F163-0014-F2F0-43CA-93D63207AFB0}"/>
              </a:ext>
            </a:extLst>
          </p:cNvPr>
          <p:cNvSpPr/>
          <p:nvPr/>
        </p:nvSpPr>
        <p:spPr>
          <a:xfrm>
            <a:off x="5352932" y="5470611"/>
            <a:ext cx="980660" cy="483704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1574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 animBg="1"/>
      <p:bldP spid="13" grpId="0" animBg="1"/>
      <p:bldP spid="15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CA080-BAD8-DC09-8F11-E117F90BD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F67647-DACA-C683-58A7-C244A1F70B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Slide 3 - </a:t>
            </a:r>
            <a:r>
              <a:rPr lang="en-GB" dirty="0">
                <a:ea typeface="+mn-lt"/>
                <a:cs typeface="+mn-lt"/>
                <a:hlinkClick r:id="rId2"/>
              </a:rPr>
              <a:t>https://www.officeforstudents.org.uk/news-blog-and-events/press-and-media/students-more-confident-with-online-learning-than-lecturers-are-about-teaching-digitally/</a:t>
            </a:r>
            <a:endParaRPr lang="en-GB">
              <a:ea typeface="+mn-lt"/>
              <a:cs typeface="+mn-lt"/>
            </a:endParaRPr>
          </a:p>
          <a:p>
            <a:endParaRPr lang="en-GB" dirty="0"/>
          </a:p>
          <a:p>
            <a:r>
              <a:rPr lang="en-GB" dirty="0"/>
              <a:t>Slide 4 – </a:t>
            </a:r>
            <a:r>
              <a:rPr lang="en-GB" dirty="0">
                <a:hlinkClick r:id="rId3"/>
              </a:rPr>
              <a:t>www.online.nwmissouri.edu/articles/education/ethics-technology-use-classroom.aspx</a:t>
            </a:r>
            <a:endParaRPr lang="en-GB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5822537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TC104033937[[fn=Vapor Trail]]</Template>
  <TotalTime>0</TotalTime>
  <Words>238</Words>
  <Application>Microsoft Office PowerPoint</Application>
  <PresentationFormat>Widescreen</PresentationFormat>
  <Paragraphs>33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Century Gothic</vt:lpstr>
      <vt:lpstr>Vapor Trail</vt:lpstr>
      <vt:lpstr>How do students use technology to collaborate with uwtsd</vt:lpstr>
      <vt:lpstr>INTRODUCTION</vt:lpstr>
      <vt:lpstr>RESEARCH</vt:lpstr>
      <vt:lpstr>ETHICAL CONSIDERATION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Muhammad Hossain</dc:creator>
  <cp:lastModifiedBy>Muhammad Hossain</cp:lastModifiedBy>
  <cp:revision>228</cp:revision>
  <dcterms:created xsi:type="dcterms:W3CDTF">2022-07-24T09:46:04Z</dcterms:created>
  <dcterms:modified xsi:type="dcterms:W3CDTF">2022-08-07T10:37:44Z</dcterms:modified>
</cp:coreProperties>
</file>