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0" r:id="rId1"/>
  </p:sldMasterIdLst>
  <p:sldIdLst>
    <p:sldId id="256" r:id="rId2"/>
    <p:sldId id="264" r:id="rId3"/>
    <p:sldId id="259" r:id="rId4"/>
    <p:sldId id="257" r:id="rId5"/>
    <p:sldId id="258" r:id="rId6"/>
    <p:sldId id="260" r:id="rId7"/>
    <p:sldId id="261" r:id="rId8"/>
    <p:sldId id="262" r:id="rId9"/>
    <p:sldId id="265" r:id="rId10"/>
    <p:sldId id="266" r:id="rId11"/>
    <p:sldId id="267" r:id="rId12"/>
    <p:sldId id="263"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408" autoAdjust="0"/>
    <p:restoredTop sz="94660"/>
  </p:normalViewPr>
  <p:slideViewPr>
    <p:cSldViewPr snapToGrid="0">
      <p:cViewPr varScale="1">
        <p:scale>
          <a:sx n="80" d="100"/>
          <a:sy n="80" d="100"/>
        </p:scale>
        <p:origin x="20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1AA2475-2FE1-4FB4-901E-5FB650829163}" type="datetimeFigureOut">
              <a:rPr lang="en-GB" smtClean="0"/>
              <a:t>06/11/2017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255346" y="2750337"/>
            <a:ext cx="1171888" cy="1356442"/>
          </a:xfrm>
        </p:spPr>
        <p:txBody>
          <a:bodyPr/>
          <a:lstStyle/>
          <a:p>
            <a:fld id="{9ECE73C0-71AC-40AA-8740-454CD49927C8}" type="slidenum">
              <a:rPr lang="en-GB" smtClean="0"/>
              <a:t>‹#›</a:t>
            </a:fld>
            <a:endParaRPr lang="en-GB"/>
          </a:p>
        </p:txBody>
      </p:sp>
    </p:spTree>
    <p:extLst>
      <p:ext uri="{BB962C8B-B14F-4D97-AF65-F5344CB8AC3E}">
        <p14:creationId xmlns:p14="http://schemas.microsoft.com/office/powerpoint/2010/main" val="36770122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1AA2475-2FE1-4FB4-901E-5FB650829163}" type="datetimeFigureOut">
              <a:rPr lang="en-GB" smtClean="0"/>
              <a:t>06/11/2017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CE73C0-71AC-40AA-8740-454CD49927C8}" type="slidenum">
              <a:rPr lang="en-GB" smtClean="0"/>
              <a:t>‹#›</a:t>
            </a:fld>
            <a:endParaRPr lang="en-GB"/>
          </a:p>
        </p:txBody>
      </p:sp>
    </p:spTree>
    <p:extLst>
      <p:ext uri="{BB962C8B-B14F-4D97-AF65-F5344CB8AC3E}">
        <p14:creationId xmlns:p14="http://schemas.microsoft.com/office/powerpoint/2010/main" val="25003423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1AA2475-2FE1-4FB4-901E-5FB650829163}" type="datetimeFigureOut">
              <a:rPr lang="en-GB" smtClean="0"/>
              <a:t>06/11/2017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729455" y="2869895"/>
            <a:ext cx="1154151" cy="1090789"/>
          </a:xfrm>
        </p:spPr>
        <p:txBody>
          <a:bodyPr/>
          <a:lstStyle/>
          <a:p>
            <a:fld id="{9ECE73C0-71AC-40AA-8740-454CD49927C8}" type="slidenum">
              <a:rPr lang="en-GB" smtClean="0"/>
              <a:t>‹#›</a:t>
            </a:fld>
            <a:endParaRPr lang="en-GB"/>
          </a:p>
        </p:txBody>
      </p:sp>
    </p:spTree>
    <p:extLst>
      <p:ext uri="{BB962C8B-B14F-4D97-AF65-F5344CB8AC3E}">
        <p14:creationId xmlns:p14="http://schemas.microsoft.com/office/powerpoint/2010/main" val="34589758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1AA2475-2FE1-4FB4-901E-5FB650829163}" type="datetimeFigureOut">
              <a:rPr lang="en-GB" smtClean="0"/>
              <a:t>06/11/2017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ECE73C0-71AC-40AA-8740-454CD49927C8}" type="slidenum">
              <a:rPr lang="en-GB" smtClean="0"/>
              <a:t>‹#›</a:t>
            </a:fld>
            <a:endParaRPr lang="en-GB"/>
          </a:p>
        </p:txBody>
      </p:sp>
    </p:spTree>
    <p:extLst>
      <p:ext uri="{BB962C8B-B14F-4D97-AF65-F5344CB8AC3E}">
        <p14:creationId xmlns:p14="http://schemas.microsoft.com/office/powerpoint/2010/main" val="30738286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1AA2475-2FE1-4FB4-901E-5FB650829163}" type="datetimeFigureOut">
              <a:rPr lang="en-GB" smtClean="0"/>
              <a:t>06/11/2017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ECE73C0-71AC-40AA-8740-454CD49927C8}" type="slidenum">
              <a:rPr lang="en-GB" smtClean="0"/>
              <a:t>‹#›</a:t>
            </a:fld>
            <a:endParaRPr lang="en-GB"/>
          </a:p>
        </p:txBody>
      </p:sp>
    </p:spTree>
    <p:extLst>
      <p:ext uri="{BB962C8B-B14F-4D97-AF65-F5344CB8AC3E}">
        <p14:creationId xmlns:p14="http://schemas.microsoft.com/office/powerpoint/2010/main" val="16178922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1AA2475-2FE1-4FB4-901E-5FB650829163}" type="datetimeFigureOut">
              <a:rPr lang="en-GB" smtClean="0"/>
              <a:t>06/11/2017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ECE73C0-71AC-40AA-8740-454CD49927C8}" type="slidenum">
              <a:rPr lang="en-GB" smtClean="0"/>
              <a:t>‹#›</a:t>
            </a:fld>
            <a:endParaRPr lang="en-GB"/>
          </a:p>
        </p:txBody>
      </p:sp>
    </p:spTree>
    <p:extLst>
      <p:ext uri="{BB962C8B-B14F-4D97-AF65-F5344CB8AC3E}">
        <p14:creationId xmlns:p14="http://schemas.microsoft.com/office/powerpoint/2010/main" val="27549141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91AA2475-2FE1-4FB4-901E-5FB650829163}" type="datetimeFigureOut">
              <a:rPr lang="en-GB" smtClean="0"/>
              <a:t>06/11/2017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ECE73C0-71AC-40AA-8740-454CD49927C8}" type="slidenum">
              <a:rPr lang="en-GB" smtClean="0"/>
              <a:t>‹#›</a:t>
            </a:fld>
            <a:endParaRPr lang="en-GB"/>
          </a:p>
        </p:txBody>
      </p:sp>
    </p:spTree>
    <p:extLst>
      <p:ext uri="{BB962C8B-B14F-4D97-AF65-F5344CB8AC3E}">
        <p14:creationId xmlns:p14="http://schemas.microsoft.com/office/powerpoint/2010/main" val="263075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1AA2475-2FE1-4FB4-901E-5FB650829163}" type="datetimeFigureOut">
              <a:rPr lang="en-GB" smtClean="0"/>
              <a:t>06/11/2017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ECE73C0-71AC-40AA-8740-454CD49927C8}" type="slidenum">
              <a:rPr lang="en-GB" smtClean="0"/>
              <a:t>‹#›</a:t>
            </a:fld>
            <a:endParaRPr lang="en-GB"/>
          </a:p>
        </p:txBody>
      </p:sp>
    </p:spTree>
    <p:extLst>
      <p:ext uri="{BB962C8B-B14F-4D97-AF65-F5344CB8AC3E}">
        <p14:creationId xmlns:p14="http://schemas.microsoft.com/office/powerpoint/2010/main" val="8572811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1AA2475-2FE1-4FB4-901E-5FB650829163}" type="datetimeFigureOut">
              <a:rPr lang="en-GB" smtClean="0"/>
              <a:t>06/11/2017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ECE73C0-71AC-40AA-8740-454CD49927C8}" type="slidenum">
              <a:rPr lang="en-GB" smtClean="0"/>
              <a:t>‹#›</a:t>
            </a:fld>
            <a:endParaRPr lang="en-GB"/>
          </a:p>
        </p:txBody>
      </p:sp>
    </p:spTree>
    <p:extLst>
      <p:ext uri="{BB962C8B-B14F-4D97-AF65-F5344CB8AC3E}">
        <p14:creationId xmlns:p14="http://schemas.microsoft.com/office/powerpoint/2010/main" val="2121778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1AA2475-2FE1-4FB4-901E-5FB650829163}" type="datetimeFigureOut">
              <a:rPr lang="en-GB" smtClean="0"/>
              <a:t>06/11/2017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309"/>
            <a:ext cx="1154151" cy="1090789"/>
          </a:xfrm>
        </p:spPr>
        <p:txBody>
          <a:bodyPr/>
          <a:lstStyle/>
          <a:p>
            <a:fld id="{9ECE73C0-71AC-40AA-8740-454CD49927C8}" type="slidenum">
              <a:rPr lang="en-GB" smtClean="0"/>
              <a:t>‹#›</a:t>
            </a:fld>
            <a:endParaRPr lang="en-GB"/>
          </a:p>
        </p:txBody>
      </p:sp>
    </p:spTree>
    <p:extLst>
      <p:ext uri="{BB962C8B-B14F-4D97-AF65-F5344CB8AC3E}">
        <p14:creationId xmlns:p14="http://schemas.microsoft.com/office/powerpoint/2010/main" val="5060362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1AA2475-2FE1-4FB4-901E-5FB650829163}" type="datetimeFigureOut">
              <a:rPr lang="en-GB" smtClean="0"/>
              <a:t>06/11/2017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615"/>
            <a:ext cx="1154151" cy="1090789"/>
          </a:xfrm>
        </p:spPr>
        <p:txBody>
          <a:bodyPr/>
          <a:lstStyle/>
          <a:p>
            <a:fld id="{9ECE73C0-71AC-40AA-8740-454CD49927C8}" type="slidenum">
              <a:rPr lang="en-GB" smtClean="0"/>
              <a:t>‹#›</a:t>
            </a:fld>
            <a:endParaRPr lang="en-GB"/>
          </a:p>
        </p:txBody>
      </p:sp>
    </p:spTree>
    <p:extLst>
      <p:ext uri="{BB962C8B-B14F-4D97-AF65-F5344CB8AC3E}">
        <p14:creationId xmlns:p14="http://schemas.microsoft.com/office/powerpoint/2010/main" val="1320676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1AA2475-2FE1-4FB4-901E-5FB650829163}" type="datetimeFigureOut">
              <a:rPr lang="en-GB" smtClean="0"/>
              <a:t>06/11/2017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9ECE73C0-71AC-40AA-8740-454CD49927C8}" type="slidenum">
              <a:rPr lang="en-GB" smtClean="0"/>
              <a:t>‹#›</a:t>
            </a:fld>
            <a:endParaRPr lang="en-GB"/>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1754334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1AA2475-2FE1-4FB4-901E-5FB650829163}" type="datetimeFigureOut">
              <a:rPr lang="en-GB" smtClean="0"/>
              <a:t>06/11/2017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9ECE73C0-71AC-40AA-8740-454CD49927C8}" type="slidenum">
              <a:rPr lang="en-GB" smtClean="0"/>
              <a:t>‹#›</a:t>
            </a:fld>
            <a:endParaRPr lang="en-GB"/>
          </a:p>
        </p:txBody>
      </p:sp>
    </p:spTree>
    <p:extLst>
      <p:ext uri="{BB962C8B-B14F-4D97-AF65-F5344CB8AC3E}">
        <p14:creationId xmlns:p14="http://schemas.microsoft.com/office/powerpoint/2010/main" val="606725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91AA2475-2FE1-4FB4-901E-5FB650829163}" type="datetimeFigureOut">
              <a:rPr lang="en-GB" smtClean="0"/>
              <a:t>06/11/2017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ECE73C0-71AC-40AA-8740-454CD49927C8}" type="slidenum">
              <a:rPr lang="en-GB" smtClean="0"/>
              <a:t>‹#›</a:t>
            </a:fld>
            <a:endParaRPr lang="en-GB"/>
          </a:p>
        </p:txBody>
      </p:sp>
    </p:spTree>
    <p:extLst>
      <p:ext uri="{BB962C8B-B14F-4D97-AF65-F5344CB8AC3E}">
        <p14:creationId xmlns:p14="http://schemas.microsoft.com/office/powerpoint/2010/main" val="40297315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91AA2475-2FE1-4FB4-901E-5FB650829163}" type="datetimeFigureOut">
              <a:rPr lang="en-GB" smtClean="0"/>
              <a:t>06/11/2017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ECE73C0-71AC-40AA-8740-454CD49927C8}" type="slidenum">
              <a:rPr lang="en-GB" smtClean="0"/>
              <a:t>‹#›</a:t>
            </a:fld>
            <a:endParaRPr lang="en-GB"/>
          </a:p>
        </p:txBody>
      </p:sp>
    </p:spTree>
    <p:extLst>
      <p:ext uri="{BB962C8B-B14F-4D97-AF65-F5344CB8AC3E}">
        <p14:creationId xmlns:p14="http://schemas.microsoft.com/office/powerpoint/2010/main" val="38904716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1AA2475-2FE1-4FB4-901E-5FB650829163}" type="datetimeFigureOut">
              <a:rPr lang="en-GB" smtClean="0"/>
              <a:t>06/11/2017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CE73C0-71AC-40AA-8740-454CD49927C8}" type="slidenum">
              <a:rPr lang="en-GB" smtClean="0"/>
              <a:t>‹#›</a:t>
            </a:fld>
            <a:endParaRPr lang="en-GB"/>
          </a:p>
        </p:txBody>
      </p:sp>
    </p:spTree>
    <p:extLst>
      <p:ext uri="{BB962C8B-B14F-4D97-AF65-F5344CB8AC3E}">
        <p14:creationId xmlns:p14="http://schemas.microsoft.com/office/powerpoint/2010/main" val="150169807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91AA2475-2FE1-4FB4-901E-5FB650829163}" type="datetimeFigureOut">
              <a:rPr lang="en-GB" smtClean="0"/>
              <a:t>06/11/2017</a:t>
            </a:fld>
            <a:endParaRPr lang="en-GB"/>
          </a:p>
        </p:txBody>
      </p:sp>
      <p:sp>
        <p:nvSpPr>
          <p:cNvPr id="5" name="Footer Placeholder 4"/>
          <p:cNvSpPr>
            <a:spLocks noGrp="1"/>
          </p:cNvSpPr>
          <p:nvPr>
            <p:ph type="ftr" sz="quarter" idx="11"/>
          </p:nvPr>
        </p:nvSpPr>
        <p:spPr>
          <a:xfrm>
            <a:off x="680321" y="5936188"/>
            <a:ext cx="6126805" cy="365125"/>
          </a:xfrm>
        </p:spPr>
        <p:txBody>
          <a:bodyPr/>
          <a:lstStyle/>
          <a:p>
            <a:endParaRPr lang="en-GB"/>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9ECE73C0-71AC-40AA-8740-454CD49927C8}" type="slidenum">
              <a:rPr lang="en-GB" smtClean="0"/>
              <a:t>‹#›</a:t>
            </a:fld>
            <a:endParaRPr lang="en-GB"/>
          </a:p>
        </p:txBody>
      </p:sp>
    </p:spTree>
    <p:extLst>
      <p:ext uri="{BB962C8B-B14F-4D97-AF65-F5344CB8AC3E}">
        <p14:creationId xmlns:p14="http://schemas.microsoft.com/office/powerpoint/2010/main" val="4518802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1AA2475-2FE1-4FB4-901E-5FB650829163}" type="datetimeFigureOut">
              <a:rPr lang="en-GB" smtClean="0"/>
              <a:t>06/11/2017</a:t>
            </a:fld>
            <a:endParaRPr lang="en-GB"/>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9ECE73C0-71AC-40AA-8740-454CD49927C8}" type="slidenum">
              <a:rPr lang="en-GB" smtClean="0"/>
              <a:t>‹#›</a:t>
            </a:fld>
            <a:endParaRPr lang="en-GB"/>
          </a:p>
        </p:txBody>
      </p:sp>
    </p:spTree>
    <p:extLst>
      <p:ext uri="{BB962C8B-B14F-4D97-AF65-F5344CB8AC3E}">
        <p14:creationId xmlns:p14="http://schemas.microsoft.com/office/powerpoint/2010/main" val="1827417753"/>
      </p:ext>
    </p:extLst>
  </p:cSld>
  <p:clrMap bg1="dk1" tx1="lt1" bg2="dk2" tx2="lt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 id="2147483792" r:id="rId12"/>
    <p:sldLayoutId id="2147483793" r:id="rId13"/>
    <p:sldLayoutId id="2147483794" r:id="rId14"/>
    <p:sldLayoutId id="2147483795" r:id="rId15"/>
    <p:sldLayoutId id="2147483796" r:id="rId16"/>
    <p:sldLayoutId id="2147483797"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ons.gov.uk/peoplepopulationandcommunity/birthsdeathsandmarriages/ageing/bulletins/estimatesoftheveryoldincludingcentenarians/2002to2016" TargetMode="External"/><Relationship Id="rId2" Type="http://schemas.openxmlformats.org/officeDocument/2006/relationships/hyperlink" Target="http://strategicsociety.org.uk/wp-content/uploads/2016/07/Attendance-Allowance-and-Local-Government-Examining-the-evidence-and-the-options.pdf" TargetMode="Externa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hyperlink" Target="https://www.ageuk.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GB" dirty="0" smtClean="0"/>
              <a:t>AGE UK        </a:t>
            </a:r>
            <a:r>
              <a:rPr lang="en-GB" dirty="0" smtClean="0"/>
              <a:t/>
            </a:r>
            <a:br>
              <a:rPr lang="en-GB" dirty="0" smtClean="0"/>
            </a:br>
            <a:r>
              <a:rPr lang="en-GB" b="1" i="1" dirty="0" smtClean="0"/>
              <a:t>Love Later Life! </a:t>
            </a:r>
            <a:endParaRPr lang="en-GB" b="1" i="1" dirty="0"/>
          </a:p>
        </p:txBody>
      </p:sp>
      <p:sp>
        <p:nvSpPr>
          <p:cNvPr id="3" name="Subtitle 2"/>
          <p:cNvSpPr>
            <a:spLocks noGrp="1"/>
          </p:cNvSpPr>
          <p:nvPr>
            <p:ph type="subTitle" idx="1"/>
          </p:nvPr>
        </p:nvSpPr>
        <p:spPr/>
        <p:txBody>
          <a:bodyPr>
            <a:normAutofit/>
          </a:bodyPr>
          <a:lstStyle/>
          <a:p>
            <a:r>
              <a:rPr lang="en-GB" dirty="0" smtClean="0"/>
              <a:t>By Alisha Gronland</a:t>
            </a:r>
          </a:p>
        </p:txBody>
      </p:sp>
      <p:sp>
        <p:nvSpPr>
          <p:cNvPr id="4" name="Rectangle 3"/>
          <p:cNvSpPr/>
          <p:nvPr/>
        </p:nvSpPr>
        <p:spPr>
          <a:xfrm>
            <a:off x="228600" y="199033"/>
            <a:ext cx="6096000" cy="923330"/>
          </a:xfrm>
          <a:prstGeom prst="rect">
            <a:avLst/>
          </a:prstGeom>
        </p:spPr>
        <p:txBody>
          <a:bodyPr>
            <a:spAutoFit/>
          </a:bodyPr>
          <a:lstStyle/>
          <a:p>
            <a:r>
              <a:rPr lang="en-GB" dirty="0" smtClean="0"/>
              <a:t>Student Number: 148956</a:t>
            </a:r>
          </a:p>
          <a:p>
            <a:r>
              <a:rPr lang="en-GB" dirty="0" smtClean="0"/>
              <a:t>Module Title: Applied Mental Health and Advocacy</a:t>
            </a:r>
          </a:p>
          <a:p>
            <a:r>
              <a:rPr lang="en-GB" dirty="0" smtClean="0"/>
              <a:t>Module Code: M5X0096</a:t>
            </a:r>
            <a:endParaRPr lang="en-GB" dirty="0"/>
          </a:p>
        </p:txBody>
      </p:sp>
      <p:pic>
        <p:nvPicPr>
          <p:cNvPr id="1026" name="Picture 2" descr="Age UK - love later lif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466582" y="2733709"/>
            <a:ext cx="2150577" cy="11606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8382764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dirty="0" smtClean="0"/>
              <a:t>FUN FACTS ABOUT AGE</a:t>
            </a:r>
            <a:endParaRPr lang="en-GB" sz="5400" dirty="0"/>
          </a:p>
        </p:txBody>
      </p:sp>
      <p:pic>
        <p:nvPicPr>
          <p:cNvPr id="4" name="Picture 3"/>
          <p:cNvPicPr>
            <a:picLocks noChangeAspect="1"/>
          </p:cNvPicPr>
          <p:nvPr/>
        </p:nvPicPr>
        <p:blipFill rotWithShape="1">
          <a:blip r:embed="rId2"/>
          <a:srcRect l="10810" t="33079" r="20106" b="6835"/>
          <a:stretch/>
        </p:blipFill>
        <p:spPr>
          <a:xfrm>
            <a:off x="194235" y="2455102"/>
            <a:ext cx="6392350" cy="3858017"/>
          </a:xfrm>
          <a:prstGeom prst="rect">
            <a:avLst/>
          </a:prstGeom>
        </p:spPr>
      </p:pic>
      <p:sp>
        <p:nvSpPr>
          <p:cNvPr id="5" name="Title 1"/>
          <p:cNvSpPr txBox="1">
            <a:spLocks/>
          </p:cNvSpPr>
          <p:nvPr/>
        </p:nvSpPr>
        <p:spPr>
          <a:xfrm>
            <a:off x="6949840" y="3484432"/>
            <a:ext cx="4813838"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dirty="0" smtClean="0">
                <a:solidFill>
                  <a:schemeClr val="bg1"/>
                </a:solidFill>
              </a:rPr>
              <a:t>14,910 Over 100 years old!</a:t>
            </a:r>
          </a:p>
          <a:p>
            <a:endParaRPr lang="en-GB" sz="4000" dirty="0">
              <a:solidFill>
                <a:schemeClr val="bg1"/>
              </a:solidFill>
            </a:endParaRPr>
          </a:p>
          <a:p>
            <a:r>
              <a:rPr lang="en-GB" sz="4000" dirty="0" smtClean="0">
                <a:solidFill>
                  <a:schemeClr val="bg1"/>
                </a:solidFill>
              </a:rPr>
              <a:t>Approx. </a:t>
            </a:r>
            <a:r>
              <a:rPr lang="en-GB" sz="4000" dirty="0" smtClean="0">
                <a:solidFill>
                  <a:schemeClr val="bg1"/>
                </a:solidFill>
              </a:rPr>
              <a:t>400 people in the UK turned 100 years old from 2015 – 2016! </a:t>
            </a:r>
            <a:endParaRPr lang="en-GB" sz="4000" dirty="0">
              <a:solidFill>
                <a:schemeClr val="bg1"/>
              </a:solidFill>
            </a:endParaRPr>
          </a:p>
        </p:txBody>
      </p:sp>
      <p:pic>
        <p:nvPicPr>
          <p:cNvPr id="6" name="Picture 2" descr="Age UK - love later lif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84147" y="866273"/>
            <a:ext cx="1263473" cy="681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19769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 name="&quot;No&quot; Symbol 99"/>
          <p:cNvSpPr/>
          <p:nvPr/>
        </p:nvSpPr>
        <p:spPr>
          <a:xfrm>
            <a:off x="192180" y="2127849"/>
            <a:ext cx="2162540" cy="2190749"/>
          </a:xfrm>
          <a:prstGeom prst="noSmoking">
            <a:avLst/>
          </a:prstGeom>
          <a:solidFill>
            <a:srgbClr val="FF0000"/>
          </a:solid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nvGrpSpPr>
          <p:cNvPr id="49" name="Group 48"/>
          <p:cNvGrpSpPr/>
          <p:nvPr/>
        </p:nvGrpSpPr>
        <p:grpSpPr>
          <a:xfrm>
            <a:off x="853295" y="2158085"/>
            <a:ext cx="878304" cy="2130276"/>
            <a:chOff x="1576137" y="806116"/>
            <a:chExt cx="553452" cy="1708484"/>
          </a:xfrm>
        </p:grpSpPr>
        <p:sp>
          <p:nvSpPr>
            <p:cNvPr id="50" name="Oval 49"/>
            <p:cNvSpPr/>
            <p:nvPr/>
          </p:nvSpPr>
          <p:spPr>
            <a:xfrm>
              <a:off x="1576137" y="806116"/>
              <a:ext cx="553452" cy="613610"/>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cxnSp>
          <p:nvCxnSpPr>
            <p:cNvPr id="51" name="Straight Connector 50"/>
            <p:cNvCxnSpPr>
              <a:stCxn id="50" idx="4"/>
            </p:cNvCxnSpPr>
            <p:nvPr/>
          </p:nvCxnSpPr>
          <p:spPr>
            <a:xfrm>
              <a:off x="1852863" y="1419726"/>
              <a:ext cx="12033" cy="733925"/>
            </a:xfrm>
            <a:prstGeom prst="line">
              <a:avLst/>
            </a:prstGeom>
            <a:ln w="28575"/>
          </p:spPr>
          <p:style>
            <a:lnRef idx="1">
              <a:schemeClr val="dk1"/>
            </a:lnRef>
            <a:fillRef idx="0">
              <a:schemeClr val="dk1"/>
            </a:fillRef>
            <a:effectRef idx="0">
              <a:schemeClr val="dk1"/>
            </a:effectRef>
            <a:fontRef idx="minor">
              <a:schemeClr val="tx1"/>
            </a:fontRef>
          </p:style>
        </p:cxnSp>
        <p:cxnSp>
          <p:nvCxnSpPr>
            <p:cNvPr id="52" name="Straight Connector 51"/>
            <p:cNvCxnSpPr/>
            <p:nvPr/>
          </p:nvCxnSpPr>
          <p:spPr>
            <a:xfrm flipH="1" flipV="1">
              <a:off x="1624263" y="1618247"/>
              <a:ext cx="228602" cy="162428"/>
            </a:xfrm>
            <a:prstGeom prst="line">
              <a:avLst/>
            </a:prstGeom>
            <a:ln w="19050"/>
          </p:spPr>
          <p:style>
            <a:lnRef idx="1">
              <a:schemeClr val="dk1"/>
            </a:lnRef>
            <a:fillRef idx="0">
              <a:schemeClr val="dk1"/>
            </a:fillRef>
            <a:effectRef idx="0">
              <a:schemeClr val="dk1"/>
            </a:effectRef>
            <a:fontRef idx="minor">
              <a:schemeClr val="tx1"/>
            </a:fontRef>
          </p:style>
        </p:cxnSp>
        <p:cxnSp>
          <p:nvCxnSpPr>
            <p:cNvPr id="53" name="Straight Connector 52"/>
            <p:cNvCxnSpPr/>
            <p:nvPr/>
          </p:nvCxnSpPr>
          <p:spPr>
            <a:xfrm flipH="1">
              <a:off x="1840832" y="1618247"/>
              <a:ext cx="288757" cy="162427"/>
            </a:xfrm>
            <a:prstGeom prst="line">
              <a:avLst/>
            </a:prstGeom>
            <a:ln w="19050">
              <a:solidFill>
                <a:schemeClr val="tx1"/>
              </a:solidFill>
            </a:ln>
          </p:spPr>
          <p:style>
            <a:lnRef idx="1">
              <a:schemeClr val="dk1"/>
            </a:lnRef>
            <a:fillRef idx="0">
              <a:schemeClr val="dk1"/>
            </a:fillRef>
            <a:effectRef idx="0">
              <a:schemeClr val="dk1"/>
            </a:effectRef>
            <a:fontRef idx="minor">
              <a:schemeClr val="tx1"/>
            </a:fontRef>
          </p:style>
        </p:cxnSp>
        <p:cxnSp>
          <p:nvCxnSpPr>
            <p:cNvPr id="54" name="Straight Connector 53"/>
            <p:cNvCxnSpPr/>
            <p:nvPr/>
          </p:nvCxnSpPr>
          <p:spPr>
            <a:xfrm flipH="1">
              <a:off x="1738564" y="2129589"/>
              <a:ext cx="102268" cy="385011"/>
            </a:xfrm>
            <a:prstGeom prst="line">
              <a:avLst/>
            </a:prstGeom>
            <a:ln w="19050"/>
          </p:spPr>
          <p:style>
            <a:lnRef idx="1">
              <a:schemeClr val="dk1"/>
            </a:lnRef>
            <a:fillRef idx="0">
              <a:schemeClr val="dk1"/>
            </a:fillRef>
            <a:effectRef idx="0">
              <a:schemeClr val="dk1"/>
            </a:effectRef>
            <a:fontRef idx="minor">
              <a:schemeClr val="tx1"/>
            </a:fontRef>
          </p:style>
        </p:cxnSp>
        <p:cxnSp>
          <p:nvCxnSpPr>
            <p:cNvPr id="55" name="Straight Connector 54"/>
            <p:cNvCxnSpPr/>
            <p:nvPr/>
          </p:nvCxnSpPr>
          <p:spPr>
            <a:xfrm>
              <a:off x="1876926" y="2153651"/>
              <a:ext cx="158417" cy="360949"/>
            </a:xfrm>
            <a:prstGeom prst="line">
              <a:avLst/>
            </a:prstGeom>
            <a:ln w="19050"/>
          </p:spPr>
          <p:style>
            <a:lnRef idx="1">
              <a:schemeClr val="dk1"/>
            </a:lnRef>
            <a:fillRef idx="0">
              <a:schemeClr val="dk1"/>
            </a:fillRef>
            <a:effectRef idx="0">
              <a:schemeClr val="dk1"/>
            </a:effectRef>
            <a:fontRef idx="minor">
              <a:schemeClr val="tx1"/>
            </a:fontRef>
          </p:style>
        </p:cxnSp>
      </p:grpSp>
      <p:grpSp>
        <p:nvGrpSpPr>
          <p:cNvPr id="99" name="Group 98"/>
          <p:cNvGrpSpPr/>
          <p:nvPr/>
        </p:nvGrpSpPr>
        <p:grpSpPr>
          <a:xfrm>
            <a:off x="2311637" y="4070186"/>
            <a:ext cx="3339207" cy="2297842"/>
            <a:chOff x="3809988" y="4429436"/>
            <a:chExt cx="3339207" cy="2297842"/>
          </a:xfrm>
        </p:grpSpPr>
        <p:grpSp>
          <p:nvGrpSpPr>
            <p:cNvPr id="20" name="Group 19"/>
            <p:cNvGrpSpPr/>
            <p:nvPr/>
          </p:nvGrpSpPr>
          <p:grpSpPr>
            <a:xfrm>
              <a:off x="5493899" y="5895615"/>
              <a:ext cx="336884" cy="806116"/>
              <a:chOff x="1576137" y="806116"/>
              <a:chExt cx="553452" cy="1708484"/>
            </a:xfrm>
          </p:grpSpPr>
          <p:sp>
            <p:nvSpPr>
              <p:cNvPr id="4" name="Oval 3"/>
              <p:cNvSpPr/>
              <p:nvPr/>
            </p:nvSpPr>
            <p:spPr>
              <a:xfrm>
                <a:off x="1576137" y="806116"/>
                <a:ext cx="553452" cy="613610"/>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cxnSp>
            <p:nvCxnSpPr>
              <p:cNvPr id="6" name="Straight Connector 5"/>
              <p:cNvCxnSpPr>
                <a:stCxn id="4" idx="4"/>
              </p:cNvCxnSpPr>
              <p:nvPr/>
            </p:nvCxnSpPr>
            <p:spPr>
              <a:xfrm>
                <a:off x="1852863" y="1419726"/>
                <a:ext cx="12033" cy="733925"/>
              </a:xfrm>
              <a:prstGeom prst="line">
                <a:avLst/>
              </a:prstGeom>
              <a:ln w="28575"/>
            </p:spPr>
            <p:style>
              <a:lnRef idx="1">
                <a:schemeClr val="dk1"/>
              </a:lnRef>
              <a:fillRef idx="0">
                <a:schemeClr val="dk1"/>
              </a:fillRef>
              <a:effectRef idx="0">
                <a:schemeClr val="dk1"/>
              </a:effectRef>
              <a:fontRef idx="minor">
                <a:schemeClr val="tx1"/>
              </a:fontRef>
            </p:style>
          </p:cxnSp>
          <p:cxnSp>
            <p:nvCxnSpPr>
              <p:cNvPr id="8" name="Straight Connector 7"/>
              <p:cNvCxnSpPr/>
              <p:nvPr/>
            </p:nvCxnSpPr>
            <p:spPr>
              <a:xfrm flipH="1" flipV="1">
                <a:off x="1624263" y="1618247"/>
                <a:ext cx="228602" cy="162428"/>
              </a:xfrm>
              <a:prstGeom prst="line">
                <a:avLst/>
              </a:prstGeom>
              <a:ln w="19050"/>
            </p:spPr>
            <p:style>
              <a:lnRef idx="1">
                <a:schemeClr val="dk1"/>
              </a:lnRef>
              <a:fillRef idx="0">
                <a:schemeClr val="dk1"/>
              </a:fillRef>
              <a:effectRef idx="0">
                <a:schemeClr val="dk1"/>
              </a:effectRef>
              <a:fontRef idx="minor">
                <a:schemeClr val="tx1"/>
              </a:fontRef>
            </p:style>
          </p:cxnSp>
          <p:cxnSp>
            <p:nvCxnSpPr>
              <p:cNvPr id="9" name="Straight Connector 8"/>
              <p:cNvCxnSpPr/>
              <p:nvPr/>
            </p:nvCxnSpPr>
            <p:spPr>
              <a:xfrm flipH="1">
                <a:off x="1840832" y="1618247"/>
                <a:ext cx="288757" cy="162427"/>
              </a:xfrm>
              <a:prstGeom prst="line">
                <a:avLst/>
              </a:prstGeom>
              <a:ln w="19050">
                <a:solidFill>
                  <a:schemeClr val="tx1"/>
                </a:solidFill>
              </a:ln>
            </p:spPr>
            <p:style>
              <a:lnRef idx="1">
                <a:schemeClr val="dk1"/>
              </a:lnRef>
              <a:fillRef idx="0">
                <a:schemeClr val="dk1"/>
              </a:fillRef>
              <a:effectRef idx="0">
                <a:schemeClr val="dk1"/>
              </a:effectRef>
              <a:fontRef idx="minor">
                <a:schemeClr val="tx1"/>
              </a:fontRef>
            </p:style>
          </p:cxnSp>
          <p:cxnSp>
            <p:nvCxnSpPr>
              <p:cNvPr id="16" name="Straight Connector 15"/>
              <p:cNvCxnSpPr/>
              <p:nvPr/>
            </p:nvCxnSpPr>
            <p:spPr>
              <a:xfrm flipH="1">
                <a:off x="1738564" y="2129589"/>
                <a:ext cx="102268" cy="385011"/>
              </a:xfrm>
              <a:prstGeom prst="line">
                <a:avLst/>
              </a:prstGeom>
              <a:ln w="19050"/>
            </p:spPr>
            <p:style>
              <a:lnRef idx="1">
                <a:schemeClr val="dk1"/>
              </a:lnRef>
              <a:fillRef idx="0">
                <a:schemeClr val="dk1"/>
              </a:fillRef>
              <a:effectRef idx="0">
                <a:schemeClr val="dk1"/>
              </a:effectRef>
              <a:fontRef idx="minor">
                <a:schemeClr val="tx1"/>
              </a:fontRef>
            </p:style>
          </p:cxnSp>
          <p:cxnSp>
            <p:nvCxnSpPr>
              <p:cNvPr id="17" name="Straight Connector 16"/>
              <p:cNvCxnSpPr/>
              <p:nvPr/>
            </p:nvCxnSpPr>
            <p:spPr>
              <a:xfrm>
                <a:off x="1876926" y="2153651"/>
                <a:ext cx="158417" cy="360949"/>
              </a:xfrm>
              <a:prstGeom prst="line">
                <a:avLst/>
              </a:prstGeom>
              <a:ln w="19050"/>
            </p:spPr>
            <p:style>
              <a:lnRef idx="1">
                <a:schemeClr val="dk1"/>
              </a:lnRef>
              <a:fillRef idx="0">
                <a:schemeClr val="dk1"/>
              </a:fillRef>
              <a:effectRef idx="0">
                <a:schemeClr val="dk1"/>
              </a:effectRef>
              <a:fontRef idx="minor">
                <a:schemeClr val="tx1"/>
              </a:fontRef>
            </p:style>
          </p:cxnSp>
        </p:grpSp>
        <p:grpSp>
          <p:nvGrpSpPr>
            <p:cNvPr id="21" name="Group 20"/>
            <p:cNvGrpSpPr/>
            <p:nvPr/>
          </p:nvGrpSpPr>
          <p:grpSpPr>
            <a:xfrm>
              <a:off x="3809988" y="5171068"/>
              <a:ext cx="336884" cy="806116"/>
              <a:chOff x="1576137" y="806116"/>
              <a:chExt cx="553452" cy="1708484"/>
            </a:xfrm>
          </p:grpSpPr>
          <p:sp>
            <p:nvSpPr>
              <p:cNvPr id="22" name="Oval 21"/>
              <p:cNvSpPr/>
              <p:nvPr/>
            </p:nvSpPr>
            <p:spPr>
              <a:xfrm>
                <a:off x="1576137" y="806116"/>
                <a:ext cx="553452" cy="613610"/>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cxnSp>
            <p:nvCxnSpPr>
              <p:cNvPr id="23" name="Straight Connector 22"/>
              <p:cNvCxnSpPr>
                <a:stCxn id="22" idx="4"/>
              </p:cNvCxnSpPr>
              <p:nvPr/>
            </p:nvCxnSpPr>
            <p:spPr>
              <a:xfrm>
                <a:off x="1852863" y="1419726"/>
                <a:ext cx="12033" cy="733925"/>
              </a:xfrm>
              <a:prstGeom prst="line">
                <a:avLst/>
              </a:prstGeom>
              <a:ln w="28575"/>
            </p:spPr>
            <p:style>
              <a:lnRef idx="1">
                <a:schemeClr val="dk1"/>
              </a:lnRef>
              <a:fillRef idx="0">
                <a:schemeClr val="dk1"/>
              </a:fillRef>
              <a:effectRef idx="0">
                <a:schemeClr val="dk1"/>
              </a:effectRef>
              <a:fontRef idx="minor">
                <a:schemeClr val="tx1"/>
              </a:fontRef>
            </p:style>
          </p:cxnSp>
          <p:cxnSp>
            <p:nvCxnSpPr>
              <p:cNvPr id="24" name="Straight Connector 23"/>
              <p:cNvCxnSpPr/>
              <p:nvPr/>
            </p:nvCxnSpPr>
            <p:spPr>
              <a:xfrm flipH="1" flipV="1">
                <a:off x="1624263" y="1618247"/>
                <a:ext cx="228602" cy="162428"/>
              </a:xfrm>
              <a:prstGeom prst="line">
                <a:avLst/>
              </a:prstGeom>
              <a:ln w="19050"/>
            </p:spPr>
            <p:style>
              <a:lnRef idx="1">
                <a:schemeClr val="dk1"/>
              </a:lnRef>
              <a:fillRef idx="0">
                <a:schemeClr val="dk1"/>
              </a:fillRef>
              <a:effectRef idx="0">
                <a:schemeClr val="dk1"/>
              </a:effectRef>
              <a:fontRef idx="minor">
                <a:schemeClr val="tx1"/>
              </a:fontRef>
            </p:style>
          </p:cxnSp>
          <p:cxnSp>
            <p:nvCxnSpPr>
              <p:cNvPr id="25" name="Straight Connector 24"/>
              <p:cNvCxnSpPr/>
              <p:nvPr/>
            </p:nvCxnSpPr>
            <p:spPr>
              <a:xfrm flipH="1">
                <a:off x="1840832" y="1618247"/>
                <a:ext cx="288757" cy="162427"/>
              </a:xfrm>
              <a:prstGeom prst="line">
                <a:avLst/>
              </a:prstGeom>
              <a:ln w="19050">
                <a:solidFill>
                  <a:schemeClr val="tx1"/>
                </a:solidFill>
              </a:ln>
            </p:spPr>
            <p:style>
              <a:lnRef idx="1">
                <a:schemeClr val="dk1"/>
              </a:lnRef>
              <a:fillRef idx="0">
                <a:schemeClr val="dk1"/>
              </a:fillRef>
              <a:effectRef idx="0">
                <a:schemeClr val="dk1"/>
              </a:effectRef>
              <a:fontRef idx="minor">
                <a:schemeClr val="tx1"/>
              </a:fontRef>
            </p:style>
          </p:cxnSp>
          <p:cxnSp>
            <p:nvCxnSpPr>
              <p:cNvPr id="26" name="Straight Connector 25"/>
              <p:cNvCxnSpPr/>
              <p:nvPr/>
            </p:nvCxnSpPr>
            <p:spPr>
              <a:xfrm flipH="1">
                <a:off x="1738564" y="2129589"/>
                <a:ext cx="102268" cy="385011"/>
              </a:xfrm>
              <a:prstGeom prst="line">
                <a:avLst/>
              </a:prstGeom>
              <a:ln w="19050"/>
            </p:spPr>
            <p:style>
              <a:lnRef idx="1">
                <a:schemeClr val="dk1"/>
              </a:lnRef>
              <a:fillRef idx="0">
                <a:schemeClr val="dk1"/>
              </a:fillRef>
              <a:effectRef idx="0">
                <a:schemeClr val="dk1"/>
              </a:effectRef>
              <a:fontRef idx="minor">
                <a:schemeClr val="tx1"/>
              </a:fontRef>
            </p:style>
          </p:cxnSp>
          <p:cxnSp>
            <p:nvCxnSpPr>
              <p:cNvPr id="27" name="Straight Connector 26"/>
              <p:cNvCxnSpPr/>
              <p:nvPr/>
            </p:nvCxnSpPr>
            <p:spPr>
              <a:xfrm>
                <a:off x="1876926" y="2153651"/>
                <a:ext cx="158417" cy="360949"/>
              </a:xfrm>
              <a:prstGeom prst="line">
                <a:avLst/>
              </a:prstGeom>
              <a:ln w="19050"/>
            </p:spPr>
            <p:style>
              <a:lnRef idx="1">
                <a:schemeClr val="dk1"/>
              </a:lnRef>
              <a:fillRef idx="0">
                <a:schemeClr val="dk1"/>
              </a:fillRef>
              <a:effectRef idx="0">
                <a:schemeClr val="dk1"/>
              </a:effectRef>
              <a:fontRef idx="minor">
                <a:schemeClr val="tx1"/>
              </a:fontRef>
            </p:style>
          </p:cxnSp>
        </p:grpSp>
        <p:grpSp>
          <p:nvGrpSpPr>
            <p:cNvPr id="28" name="Group 27"/>
            <p:cNvGrpSpPr/>
            <p:nvPr/>
          </p:nvGrpSpPr>
          <p:grpSpPr>
            <a:xfrm>
              <a:off x="5206257" y="4429436"/>
              <a:ext cx="336884" cy="806116"/>
              <a:chOff x="1576137" y="806116"/>
              <a:chExt cx="553452" cy="1708484"/>
            </a:xfrm>
          </p:grpSpPr>
          <p:sp>
            <p:nvSpPr>
              <p:cNvPr id="29" name="Oval 28"/>
              <p:cNvSpPr/>
              <p:nvPr/>
            </p:nvSpPr>
            <p:spPr>
              <a:xfrm>
                <a:off x="1576137" y="806116"/>
                <a:ext cx="553452" cy="613610"/>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cxnSp>
            <p:nvCxnSpPr>
              <p:cNvPr id="30" name="Straight Connector 29"/>
              <p:cNvCxnSpPr>
                <a:stCxn id="29" idx="4"/>
              </p:cNvCxnSpPr>
              <p:nvPr/>
            </p:nvCxnSpPr>
            <p:spPr>
              <a:xfrm>
                <a:off x="1852863" y="1419726"/>
                <a:ext cx="12033" cy="733925"/>
              </a:xfrm>
              <a:prstGeom prst="line">
                <a:avLst/>
              </a:prstGeom>
              <a:ln w="28575"/>
            </p:spPr>
            <p:style>
              <a:lnRef idx="1">
                <a:schemeClr val="dk1"/>
              </a:lnRef>
              <a:fillRef idx="0">
                <a:schemeClr val="dk1"/>
              </a:fillRef>
              <a:effectRef idx="0">
                <a:schemeClr val="dk1"/>
              </a:effectRef>
              <a:fontRef idx="minor">
                <a:schemeClr val="tx1"/>
              </a:fontRef>
            </p:style>
          </p:cxnSp>
          <p:cxnSp>
            <p:nvCxnSpPr>
              <p:cNvPr id="31" name="Straight Connector 30"/>
              <p:cNvCxnSpPr/>
              <p:nvPr/>
            </p:nvCxnSpPr>
            <p:spPr>
              <a:xfrm flipH="1" flipV="1">
                <a:off x="1624263" y="1618247"/>
                <a:ext cx="228602" cy="162428"/>
              </a:xfrm>
              <a:prstGeom prst="line">
                <a:avLst/>
              </a:prstGeom>
              <a:ln w="19050"/>
            </p:spPr>
            <p:style>
              <a:lnRef idx="1">
                <a:schemeClr val="dk1"/>
              </a:lnRef>
              <a:fillRef idx="0">
                <a:schemeClr val="dk1"/>
              </a:fillRef>
              <a:effectRef idx="0">
                <a:schemeClr val="dk1"/>
              </a:effectRef>
              <a:fontRef idx="minor">
                <a:schemeClr val="tx1"/>
              </a:fontRef>
            </p:style>
          </p:cxnSp>
          <p:cxnSp>
            <p:nvCxnSpPr>
              <p:cNvPr id="32" name="Straight Connector 31"/>
              <p:cNvCxnSpPr/>
              <p:nvPr/>
            </p:nvCxnSpPr>
            <p:spPr>
              <a:xfrm flipH="1">
                <a:off x="1840832" y="1618247"/>
                <a:ext cx="288757" cy="162427"/>
              </a:xfrm>
              <a:prstGeom prst="line">
                <a:avLst/>
              </a:prstGeom>
              <a:ln w="19050">
                <a:solidFill>
                  <a:schemeClr val="tx1"/>
                </a:solidFill>
              </a:ln>
            </p:spPr>
            <p:style>
              <a:lnRef idx="1">
                <a:schemeClr val="dk1"/>
              </a:lnRef>
              <a:fillRef idx="0">
                <a:schemeClr val="dk1"/>
              </a:fillRef>
              <a:effectRef idx="0">
                <a:schemeClr val="dk1"/>
              </a:effectRef>
              <a:fontRef idx="minor">
                <a:schemeClr val="tx1"/>
              </a:fontRef>
            </p:style>
          </p:cxnSp>
          <p:cxnSp>
            <p:nvCxnSpPr>
              <p:cNvPr id="33" name="Straight Connector 32"/>
              <p:cNvCxnSpPr/>
              <p:nvPr/>
            </p:nvCxnSpPr>
            <p:spPr>
              <a:xfrm flipH="1">
                <a:off x="1738564" y="2129589"/>
                <a:ext cx="102268" cy="385011"/>
              </a:xfrm>
              <a:prstGeom prst="line">
                <a:avLst/>
              </a:prstGeom>
              <a:ln w="19050"/>
            </p:spPr>
            <p:style>
              <a:lnRef idx="1">
                <a:schemeClr val="dk1"/>
              </a:lnRef>
              <a:fillRef idx="0">
                <a:schemeClr val="dk1"/>
              </a:fillRef>
              <a:effectRef idx="0">
                <a:schemeClr val="dk1"/>
              </a:effectRef>
              <a:fontRef idx="minor">
                <a:schemeClr val="tx1"/>
              </a:fontRef>
            </p:style>
          </p:cxnSp>
          <p:cxnSp>
            <p:nvCxnSpPr>
              <p:cNvPr id="34" name="Straight Connector 33"/>
              <p:cNvCxnSpPr/>
              <p:nvPr/>
            </p:nvCxnSpPr>
            <p:spPr>
              <a:xfrm>
                <a:off x="1876926" y="2153651"/>
                <a:ext cx="158417" cy="360949"/>
              </a:xfrm>
              <a:prstGeom prst="line">
                <a:avLst/>
              </a:prstGeom>
              <a:ln w="19050"/>
            </p:spPr>
            <p:style>
              <a:lnRef idx="1">
                <a:schemeClr val="dk1"/>
              </a:lnRef>
              <a:fillRef idx="0">
                <a:schemeClr val="dk1"/>
              </a:fillRef>
              <a:effectRef idx="0">
                <a:schemeClr val="dk1"/>
              </a:effectRef>
              <a:fontRef idx="minor">
                <a:schemeClr val="tx1"/>
              </a:fontRef>
            </p:style>
          </p:cxnSp>
        </p:grpSp>
        <p:grpSp>
          <p:nvGrpSpPr>
            <p:cNvPr id="35" name="Group 34"/>
            <p:cNvGrpSpPr/>
            <p:nvPr/>
          </p:nvGrpSpPr>
          <p:grpSpPr>
            <a:xfrm>
              <a:off x="4800845" y="5171068"/>
              <a:ext cx="336884" cy="806116"/>
              <a:chOff x="1576137" y="806116"/>
              <a:chExt cx="553452" cy="1708484"/>
            </a:xfrm>
          </p:grpSpPr>
          <p:sp>
            <p:nvSpPr>
              <p:cNvPr id="36" name="Oval 35"/>
              <p:cNvSpPr/>
              <p:nvPr/>
            </p:nvSpPr>
            <p:spPr>
              <a:xfrm>
                <a:off x="1576137" y="806116"/>
                <a:ext cx="553452" cy="613610"/>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cxnSp>
            <p:nvCxnSpPr>
              <p:cNvPr id="37" name="Straight Connector 36"/>
              <p:cNvCxnSpPr>
                <a:stCxn id="36" idx="4"/>
              </p:cNvCxnSpPr>
              <p:nvPr/>
            </p:nvCxnSpPr>
            <p:spPr>
              <a:xfrm>
                <a:off x="1852863" y="1419726"/>
                <a:ext cx="12033" cy="733925"/>
              </a:xfrm>
              <a:prstGeom prst="line">
                <a:avLst/>
              </a:prstGeom>
              <a:ln w="28575"/>
            </p:spPr>
            <p:style>
              <a:lnRef idx="1">
                <a:schemeClr val="dk1"/>
              </a:lnRef>
              <a:fillRef idx="0">
                <a:schemeClr val="dk1"/>
              </a:fillRef>
              <a:effectRef idx="0">
                <a:schemeClr val="dk1"/>
              </a:effectRef>
              <a:fontRef idx="minor">
                <a:schemeClr val="tx1"/>
              </a:fontRef>
            </p:style>
          </p:cxnSp>
          <p:cxnSp>
            <p:nvCxnSpPr>
              <p:cNvPr id="38" name="Straight Connector 37"/>
              <p:cNvCxnSpPr/>
              <p:nvPr/>
            </p:nvCxnSpPr>
            <p:spPr>
              <a:xfrm flipH="1" flipV="1">
                <a:off x="1624263" y="1618247"/>
                <a:ext cx="228602" cy="162428"/>
              </a:xfrm>
              <a:prstGeom prst="line">
                <a:avLst/>
              </a:prstGeom>
              <a:ln w="19050"/>
            </p:spPr>
            <p:style>
              <a:lnRef idx="1">
                <a:schemeClr val="dk1"/>
              </a:lnRef>
              <a:fillRef idx="0">
                <a:schemeClr val="dk1"/>
              </a:fillRef>
              <a:effectRef idx="0">
                <a:schemeClr val="dk1"/>
              </a:effectRef>
              <a:fontRef idx="minor">
                <a:schemeClr val="tx1"/>
              </a:fontRef>
            </p:style>
          </p:cxnSp>
          <p:cxnSp>
            <p:nvCxnSpPr>
              <p:cNvPr id="39" name="Straight Connector 38"/>
              <p:cNvCxnSpPr/>
              <p:nvPr/>
            </p:nvCxnSpPr>
            <p:spPr>
              <a:xfrm flipH="1">
                <a:off x="1840832" y="1618247"/>
                <a:ext cx="288757" cy="162427"/>
              </a:xfrm>
              <a:prstGeom prst="line">
                <a:avLst/>
              </a:prstGeom>
              <a:ln w="19050">
                <a:solidFill>
                  <a:schemeClr val="tx1"/>
                </a:solidFill>
              </a:ln>
            </p:spPr>
            <p:style>
              <a:lnRef idx="1">
                <a:schemeClr val="dk1"/>
              </a:lnRef>
              <a:fillRef idx="0">
                <a:schemeClr val="dk1"/>
              </a:fillRef>
              <a:effectRef idx="0">
                <a:schemeClr val="dk1"/>
              </a:effectRef>
              <a:fontRef idx="minor">
                <a:schemeClr val="tx1"/>
              </a:fontRef>
            </p:style>
          </p:cxnSp>
          <p:cxnSp>
            <p:nvCxnSpPr>
              <p:cNvPr id="40" name="Straight Connector 39"/>
              <p:cNvCxnSpPr/>
              <p:nvPr/>
            </p:nvCxnSpPr>
            <p:spPr>
              <a:xfrm flipH="1">
                <a:off x="1738564" y="2129589"/>
                <a:ext cx="102268" cy="385011"/>
              </a:xfrm>
              <a:prstGeom prst="line">
                <a:avLst/>
              </a:prstGeom>
              <a:ln w="19050"/>
            </p:spPr>
            <p:style>
              <a:lnRef idx="1">
                <a:schemeClr val="dk1"/>
              </a:lnRef>
              <a:fillRef idx="0">
                <a:schemeClr val="dk1"/>
              </a:fillRef>
              <a:effectRef idx="0">
                <a:schemeClr val="dk1"/>
              </a:effectRef>
              <a:fontRef idx="minor">
                <a:schemeClr val="tx1"/>
              </a:fontRef>
            </p:style>
          </p:cxnSp>
          <p:cxnSp>
            <p:nvCxnSpPr>
              <p:cNvPr id="41" name="Straight Connector 40"/>
              <p:cNvCxnSpPr/>
              <p:nvPr/>
            </p:nvCxnSpPr>
            <p:spPr>
              <a:xfrm>
                <a:off x="1876926" y="2153651"/>
                <a:ext cx="158417" cy="360949"/>
              </a:xfrm>
              <a:prstGeom prst="line">
                <a:avLst/>
              </a:prstGeom>
              <a:ln w="19050"/>
            </p:spPr>
            <p:style>
              <a:lnRef idx="1">
                <a:schemeClr val="dk1"/>
              </a:lnRef>
              <a:fillRef idx="0">
                <a:schemeClr val="dk1"/>
              </a:fillRef>
              <a:effectRef idx="0">
                <a:schemeClr val="dk1"/>
              </a:effectRef>
              <a:fontRef idx="minor">
                <a:schemeClr val="tx1"/>
              </a:fontRef>
            </p:style>
          </p:cxnSp>
        </p:grpSp>
        <p:grpSp>
          <p:nvGrpSpPr>
            <p:cNvPr id="42" name="Group 41"/>
            <p:cNvGrpSpPr/>
            <p:nvPr/>
          </p:nvGrpSpPr>
          <p:grpSpPr>
            <a:xfrm>
              <a:off x="4220106" y="4482963"/>
              <a:ext cx="336884" cy="806116"/>
              <a:chOff x="1576137" y="806116"/>
              <a:chExt cx="553452" cy="1708484"/>
            </a:xfrm>
          </p:grpSpPr>
          <p:sp>
            <p:nvSpPr>
              <p:cNvPr id="43" name="Oval 42"/>
              <p:cNvSpPr/>
              <p:nvPr/>
            </p:nvSpPr>
            <p:spPr>
              <a:xfrm>
                <a:off x="1576137" y="806116"/>
                <a:ext cx="553452" cy="613610"/>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cxnSp>
            <p:nvCxnSpPr>
              <p:cNvPr id="44" name="Straight Connector 43"/>
              <p:cNvCxnSpPr>
                <a:stCxn id="43" idx="4"/>
              </p:cNvCxnSpPr>
              <p:nvPr/>
            </p:nvCxnSpPr>
            <p:spPr>
              <a:xfrm>
                <a:off x="1852863" y="1419726"/>
                <a:ext cx="12033" cy="733925"/>
              </a:xfrm>
              <a:prstGeom prst="line">
                <a:avLst/>
              </a:prstGeom>
              <a:ln w="28575"/>
            </p:spPr>
            <p:style>
              <a:lnRef idx="1">
                <a:schemeClr val="dk1"/>
              </a:lnRef>
              <a:fillRef idx="0">
                <a:schemeClr val="dk1"/>
              </a:fillRef>
              <a:effectRef idx="0">
                <a:schemeClr val="dk1"/>
              </a:effectRef>
              <a:fontRef idx="minor">
                <a:schemeClr val="tx1"/>
              </a:fontRef>
            </p:style>
          </p:cxnSp>
          <p:cxnSp>
            <p:nvCxnSpPr>
              <p:cNvPr id="45" name="Straight Connector 44"/>
              <p:cNvCxnSpPr/>
              <p:nvPr/>
            </p:nvCxnSpPr>
            <p:spPr>
              <a:xfrm flipH="1" flipV="1">
                <a:off x="1624263" y="1618247"/>
                <a:ext cx="228602" cy="162428"/>
              </a:xfrm>
              <a:prstGeom prst="line">
                <a:avLst/>
              </a:prstGeom>
              <a:ln w="19050"/>
            </p:spPr>
            <p:style>
              <a:lnRef idx="1">
                <a:schemeClr val="dk1"/>
              </a:lnRef>
              <a:fillRef idx="0">
                <a:schemeClr val="dk1"/>
              </a:fillRef>
              <a:effectRef idx="0">
                <a:schemeClr val="dk1"/>
              </a:effectRef>
              <a:fontRef idx="minor">
                <a:schemeClr val="tx1"/>
              </a:fontRef>
            </p:style>
          </p:cxnSp>
          <p:cxnSp>
            <p:nvCxnSpPr>
              <p:cNvPr id="46" name="Straight Connector 45"/>
              <p:cNvCxnSpPr/>
              <p:nvPr/>
            </p:nvCxnSpPr>
            <p:spPr>
              <a:xfrm flipH="1">
                <a:off x="1840832" y="1618247"/>
                <a:ext cx="288757" cy="162427"/>
              </a:xfrm>
              <a:prstGeom prst="line">
                <a:avLst/>
              </a:prstGeom>
              <a:ln w="19050">
                <a:solidFill>
                  <a:schemeClr val="tx1"/>
                </a:solidFill>
              </a:ln>
            </p:spPr>
            <p:style>
              <a:lnRef idx="1">
                <a:schemeClr val="dk1"/>
              </a:lnRef>
              <a:fillRef idx="0">
                <a:schemeClr val="dk1"/>
              </a:fillRef>
              <a:effectRef idx="0">
                <a:schemeClr val="dk1"/>
              </a:effectRef>
              <a:fontRef idx="minor">
                <a:schemeClr val="tx1"/>
              </a:fontRef>
            </p:style>
          </p:cxnSp>
          <p:cxnSp>
            <p:nvCxnSpPr>
              <p:cNvPr id="47" name="Straight Connector 46"/>
              <p:cNvCxnSpPr/>
              <p:nvPr/>
            </p:nvCxnSpPr>
            <p:spPr>
              <a:xfrm flipH="1">
                <a:off x="1738564" y="2129589"/>
                <a:ext cx="102268" cy="385011"/>
              </a:xfrm>
              <a:prstGeom prst="line">
                <a:avLst/>
              </a:prstGeom>
              <a:ln w="19050"/>
            </p:spPr>
            <p:style>
              <a:lnRef idx="1">
                <a:schemeClr val="dk1"/>
              </a:lnRef>
              <a:fillRef idx="0">
                <a:schemeClr val="dk1"/>
              </a:fillRef>
              <a:effectRef idx="0">
                <a:schemeClr val="dk1"/>
              </a:effectRef>
              <a:fontRef idx="minor">
                <a:schemeClr val="tx1"/>
              </a:fontRef>
            </p:style>
          </p:cxnSp>
          <p:cxnSp>
            <p:nvCxnSpPr>
              <p:cNvPr id="48" name="Straight Connector 47"/>
              <p:cNvCxnSpPr/>
              <p:nvPr/>
            </p:nvCxnSpPr>
            <p:spPr>
              <a:xfrm>
                <a:off x="1876926" y="2153651"/>
                <a:ext cx="158417" cy="360949"/>
              </a:xfrm>
              <a:prstGeom prst="line">
                <a:avLst/>
              </a:prstGeom>
              <a:ln w="19050"/>
            </p:spPr>
            <p:style>
              <a:lnRef idx="1">
                <a:schemeClr val="dk1"/>
              </a:lnRef>
              <a:fillRef idx="0">
                <a:schemeClr val="dk1"/>
              </a:fillRef>
              <a:effectRef idx="0">
                <a:schemeClr val="dk1"/>
              </a:effectRef>
              <a:fontRef idx="minor">
                <a:schemeClr val="tx1"/>
              </a:fontRef>
            </p:style>
          </p:cxnSp>
        </p:grpSp>
        <p:grpSp>
          <p:nvGrpSpPr>
            <p:cNvPr id="63" name="Group 62"/>
            <p:cNvGrpSpPr/>
            <p:nvPr/>
          </p:nvGrpSpPr>
          <p:grpSpPr>
            <a:xfrm>
              <a:off x="6196326" y="4429436"/>
              <a:ext cx="336884" cy="806116"/>
              <a:chOff x="1576137" y="806116"/>
              <a:chExt cx="553452" cy="1708484"/>
            </a:xfrm>
          </p:grpSpPr>
          <p:sp>
            <p:nvSpPr>
              <p:cNvPr id="64" name="Oval 63"/>
              <p:cNvSpPr/>
              <p:nvPr/>
            </p:nvSpPr>
            <p:spPr>
              <a:xfrm>
                <a:off x="1576137" y="806116"/>
                <a:ext cx="553452" cy="613610"/>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cxnSp>
            <p:nvCxnSpPr>
              <p:cNvPr id="65" name="Straight Connector 64"/>
              <p:cNvCxnSpPr>
                <a:stCxn id="64" idx="4"/>
              </p:cNvCxnSpPr>
              <p:nvPr/>
            </p:nvCxnSpPr>
            <p:spPr>
              <a:xfrm>
                <a:off x="1852863" y="1419726"/>
                <a:ext cx="12033" cy="733925"/>
              </a:xfrm>
              <a:prstGeom prst="line">
                <a:avLst/>
              </a:prstGeom>
              <a:ln w="28575"/>
            </p:spPr>
            <p:style>
              <a:lnRef idx="1">
                <a:schemeClr val="dk1"/>
              </a:lnRef>
              <a:fillRef idx="0">
                <a:schemeClr val="dk1"/>
              </a:fillRef>
              <a:effectRef idx="0">
                <a:schemeClr val="dk1"/>
              </a:effectRef>
              <a:fontRef idx="minor">
                <a:schemeClr val="tx1"/>
              </a:fontRef>
            </p:style>
          </p:cxnSp>
          <p:cxnSp>
            <p:nvCxnSpPr>
              <p:cNvPr id="66" name="Straight Connector 65"/>
              <p:cNvCxnSpPr/>
              <p:nvPr/>
            </p:nvCxnSpPr>
            <p:spPr>
              <a:xfrm flipH="1" flipV="1">
                <a:off x="1624263" y="1618247"/>
                <a:ext cx="228602" cy="162428"/>
              </a:xfrm>
              <a:prstGeom prst="line">
                <a:avLst/>
              </a:prstGeom>
              <a:ln w="19050"/>
            </p:spPr>
            <p:style>
              <a:lnRef idx="1">
                <a:schemeClr val="dk1"/>
              </a:lnRef>
              <a:fillRef idx="0">
                <a:schemeClr val="dk1"/>
              </a:fillRef>
              <a:effectRef idx="0">
                <a:schemeClr val="dk1"/>
              </a:effectRef>
              <a:fontRef idx="minor">
                <a:schemeClr val="tx1"/>
              </a:fontRef>
            </p:style>
          </p:cxnSp>
          <p:cxnSp>
            <p:nvCxnSpPr>
              <p:cNvPr id="67" name="Straight Connector 66"/>
              <p:cNvCxnSpPr/>
              <p:nvPr/>
            </p:nvCxnSpPr>
            <p:spPr>
              <a:xfrm flipH="1">
                <a:off x="1840832" y="1618247"/>
                <a:ext cx="288757" cy="162427"/>
              </a:xfrm>
              <a:prstGeom prst="line">
                <a:avLst/>
              </a:prstGeom>
              <a:ln w="19050">
                <a:solidFill>
                  <a:schemeClr val="tx1"/>
                </a:solidFill>
              </a:ln>
            </p:spPr>
            <p:style>
              <a:lnRef idx="1">
                <a:schemeClr val="dk1"/>
              </a:lnRef>
              <a:fillRef idx="0">
                <a:schemeClr val="dk1"/>
              </a:fillRef>
              <a:effectRef idx="0">
                <a:schemeClr val="dk1"/>
              </a:effectRef>
              <a:fontRef idx="minor">
                <a:schemeClr val="tx1"/>
              </a:fontRef>
            </p:style>
          </p:cxnSp>
          <p:cxnSp>
            <p:nvCxnSpPr>
              <p:cNvPr id="68" name="Straight Connector 67"/>
              <p:cNvCxnSpPr/>
              <p:nvPr/>
            </p:nvCxnSpPr>
            <p:spPr>
              <a:xfrm flipH="1">
                <a:off x="1738564" y="2129589"/>
                <a:ext cx="102268" cy="385011"/>
              </a:xfrm>
              <a:prstGeom prst="line">
                <a:avLst/>
              </a:prstGeom>
              <a:ln w="19050"/>
            </p:spPr>
            <p:style>
              <a:lnRef idx="1">
                <a:schemeClr val="dk1"/>
              </a:lnRef>
              <a:fillRef idx="0">
                <a:schemeClr val="dk1"/>
              </a:fillRef>
              <a:effectRef idx="0">
                <a:schemeClr val="dk1"/>
              </a:effectRef>
              <a:fontRef idx="minor">
                <a:schemeClr val="tx1"/>
              </a:fontRef>
            </p:style>
          </p:cxnSp>
          <p:cxnSp>
            <p:nvCxnSpPr>
              <p:cNvPr id="69" name="Straight Connector 68"/>
              <p:cNvCxnSpPr/>
              <p:nvPr/>
            </p:nvCxnSpPr>
            <p:spPr>
              <a:xfrm>
                <a:off x="1876926" y="2153651"/>
                <a:ext cx="158417" cy="360949"/>
              </a:xfrm>
              <a:prstGeom prst="line">
                <a:avLst/>
              </a:prstGeom>
              <a:ln w="19050"/>
            </p:spPr>
            <p:style>
              <a:lnRef idx="1">
                <a:schemeClr val="dk1"/>
              </a:lnRef>
              <a:fillRef idx="0">
                <a:schemeClr val="dk1"/>
              </a:fillRef>
              <a:effectRef idx="0">
                <a:schemeClr val="dk1"/>
              </a:effectRef>
              <a:fontRef idx="minor">
                <a:schemeClr val="tx1"/>
              </a:fontRef>
            </p:style>
          </p:cxnSp>
        </p:grpSp>
        <p:grpSp>
          <p:nvGrpSpPr>
            <p:cNvPr id="70" name="Group 69"/>
            <p:cNvGrpSpPr/>
            <p:nvPr/>
          </p:nvGrpSpPr>
          <p:grpSpPr>
            <a:xfrm>
              <a:off x="5755958" y="5059712"/>
              <a:ext cx="336884" cy="806116"/>
              <a:chOff x="1576137" y="806116"/>
              <a:chExt cx="553452" cy="1708484"/>
            </a:xfrm>
          </p:grpSpPr>
          <p:sp>
            <p:nvSpPr>
              <p:cNvPr id="71" name="Oval 70"/>
              <p:cNvSpPr/>
              <p:nvPr/>
            </p:nvSpPr>
            <p:spPr>
              <a:xfrm>
                <a:off x="1576137" y="806116"/>
                <a:ext cx="553452" cy="613610"/>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cxnSp>
            <p:nvCxnSpPr>
              <p:cNvPr id="72" name="Straight Connector 71"/>
              <p:cNvCxnSpPr>
                <a:stCxn id="71" idx="4"/>
              </p:cNvCxnSpPr>
              <p:nvPr/>
            </p:nvCxnSpPr>
            <p:spPr>
              <a:xfrm>
                <a:off x="1852863" y="1419726"/>
                <a:ext cx="12033" cy="733925"/>
              </a:xfrm>
              <a:prstGeom prst="line">
                <a:avLst/>
              </a:prstGeom>
              <a:ln w="28575"/>
            </p:spPr>
            <p:style>
              <a:lnRef idx="1">
                <a:schemeClr val="dk1"/>
              </a:lnRef>
              <a:fillRef idx="0">
                <a:schemeClr val="dk1"/>
              </a:fillRef>
              <a:effectRef idx="0">
                <a:schemeClr val="dk1"/>
              </a:effectRef>
              <a:fontRef idx="minor">
                <a:schemeClr val="tx1"/>
              </a:fontRef>
            </p:style>
          </p:cxnSp>
          <p:cxnSp>
            <p:nvCxnSpPr>
              <p:cNvPr id="73" name="Straight Connector 72"/>
              <p:cNvCxnSpPr/>
              <p:nvPr/>
            </p:nvCxnSpPr>
            <p:spPr>
              <a:xfrm flipH="1" flipV="1">
                <a:off x="1624263" y="1618247"/>
                <a:ext cx="228602" cy="162428"/>
              </a:xfrm>
              <a:prstGeom prst="line">
                <a:avLst/>
              </a:prstGeom>
              <a:ln w="19050"/>
            </p:spPr>
            <p:style>
              <a:lnRef idx="1">
                <a:schemeClr val="dk1"/>
              </a:lnRef>
              <a:fillRef idx="0">
                <a:schemeClr val="dk1"/>
              </a:fillRef>
              <a:effectRef idx="0">
                <a:schemeClr val="dk1"/>
              </a:effectRef>
              <a:fontRef idx="minor">
                <a:schemeClr val="tx1"/>
              </a:fontRef>
            </p:style>
          </p:cxnSp>
          <p:cxnSp>
            <p:nvCxnSpPr>
              <p:cNvPr id="74" name="Straight Connector 73"/>
              <p:cNvCxnSpPr/>
              <p:nvPr/>
            </p:nvCxnSpPr>
            <p:spPr>
              <a:xfrm flipH="1">
                <a:off x="1840832" y="1618247"/>
                <a:ext cx="288757" cy="162427"/>
              </a:xfrm>
              <a:prstGeom prst="line">
                <a:avLst/>
              </a:prstGeom>
              <a:ln w="19050">
                <a:solidFill>
                  <a:schemeClr val="tx1"/>
                </a:solidFill>
              </a:ln>
            </p:spPr>
            <p:style>
              <a:lnRef idx="1">
                <a:schemeClr val="dk1"/>
              </a:lnRef>
              <a:fillRef idx="0">
                <a:schemeClr val="dk1"/>
              </a:fillRef>
              <a:effectRef idx="0">
                <a:schemeClr val="dk1"/>
              </a:effectRef>
              <a:fontRef idx="minor">
                <a:schemeClr val="tx1"/>
              </a:fontRef>
            </p:style>
          </p:cxnSp>
          <p:cxnSp>
            <p:nvCxnSpPr>
              <p:cNvPr id="75" name="Straight Connector 74"/>
              <p:cNvCxnSpPr/>
              <p:nvPr/>
            </p:nvCxnSpPr>
            <p:spPr>
              <a:xfrm flipH="1">
                <a:off x="1738564" y="2129589"/>
                <a:ext cx="102268" cy="385011"/>
              </a:xfrm>
              <a:prstGeom prst="line">
                <a:avLst/>
              </a:prstGeom>
              <a:ln w="19050"/>
            </p:spPr>
            <p:style>
              <a:lnRef idx="1">
                <a:schemeClr val="dk1"/>
              </a:lnRef>
              <a:fillRef idx="0">
                <a:schemeClr val="dk1"/>
              </a:fillRef>
              <a:effectRef idx="0">
                <a:schemeClr val="dk1"/>
              </a:effectRef>
              <a:fontRef idx="minor">
                <a:schemeClr val="tx1"/>
              </a:fontRef>
            </p:style>
          </p:cxnSp>
          <p:cxnSp>
            <p:nvCxnSpPr>
              <p:cNvPr id="76" name="Straight Connector 75"/>
              <p:cNvCxnSpPr/>
              <p:nvPr/>
            </p:nvCxnSpPr>
            <p:spPr>
              <a:xfrm>
                <a:off x="1876926" y="2153651"/>
                <a:ext cx="158417" cy="360949"/>
              </a:xfrm>
              <a:prstGeom prst="line">
                <a:avLst/>
              </a:prstGeom>
              <a:ln w="19050"/>
            </p:spPr>
            <p:style>
              <a:lnRef idx="1">
                <a:schemeClr val="dk1"/>
              </a:lnRef>
              <a:fillRef idx="0">
                <a:schemeClr val="dk1"/>
              </a:fillRef>
              <a:effectRef idx="0">
                <a:schemeClr val="dk1"/>
              </a:effectRef>
              <a:fontRef idx="minor">
                <a:schemeClr val="tx1"/>
              </a:fontRef>
            </p:style>
          </p:cxnSp>
        </p:grpSp>
        <p:grpSp>
          <p:nvGrpSpPr>
            <p:cNvPr id="77" name="Group 76"/>
            <p:cNvGrpSpPr/>
            <p:nvPr/>
          </p:nvGrpSpPr>
          <p:grpSpPr>
            <a:xfrm>
              <a:off x="4382807" y="5921162"/>
              <a:ext cx="336884" cy="806116"/>
              <a:chOff x="1576137" y="806116"/>
              <a:chExt cx="553452" cy="1708484"/>
            </a:xfrm>
          </p:grpSpPr>
          <p:sp>
            <p:nvSpPr>
              <p:cNvPr id="78" name="Oval 77"/>
              <p:cNvSpPr/>
              <p:nvPr/>
            </p:nvSpPr>
            <p:spPr>
              <a:xfrm>
                <a:off x="1576137" y="806116"/>
                <a:ext cx="553452" cy="613610"/>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cxnSp>
            <p:nvCxnSpPr>
              <p:cNvPr id="79" name="Straight Connector 78"/>
              <p:cNvCxnSpPr>
                <a:stCxn id="78" idx="4"/>
              </p:cNvCxnSpPr>
              <p:nvPr/>
            </p:nvCxnSpPr>
            <p:spPr>
              <a:xfrm>
                <a:off x="1852863" y="1419726"/>
                <a:ext cx="12033" cy="733925"/>
              </a:xfrm>
              <a:prstGeom prst="line">
                <a:avLst/>
              </a:prstGeom>
              <a:ln w="28575"/>
            </p:spPr>
            <p:style>
              <a:lnRef idx="1">
                <a:schemeClr val="dk1"/>
              </a:lnRef>
              <a:fillRef idx="0">
                <a:schemeClr val="dk1"/>
              </a:fillRef>
              <a:effectRef idx="0">
                <a:schemeClr val="dk1"/>
              </a:effectRef>
              <a:fontRef idx="minor">
                <a:schemeClr val="tx1"/>
              </a:fontRef>
            </p:style>
          </p:cxnSp>
          <p:cxnSp>
            <p:nvCxnSpPr>
              <p:cNvPr id="80" name="Straight Connector 79"/>
              <p:cNvCxnSpPr/>
              <p:nvPr/>
            </p:nvCxnSpPr>
            <p:spPr>
              <a:xfrm flipH="1" flipV="1">
                <a:off x="1624263" y="1618247"/>
                <a:ext cx="228602" cy="162428"/>
              </a:xfrm>
              <a:prstGeom prst="line">
                <a:avLst/>
              </a:prstGeom>
              <a:ln w="19050"/>
            </p:spPr>
            <p:style>
              <a:lnRef idx="1">
                <a:schemeClr val="dk1"/>
              </a:lnRef>
              <a:fillRef idx="0">
                <a:schemeClr val="dk1"/>
              </a:fillRef>
              <a:effectRef idx="0">
                <a:schemeClr val="dk1"/>
              </a:effectRef>
              <a:fontRef idx="minor">
                <a:schemeClr val="tx1"/>
              </a:fontRef>
            </p:style>
          </p:cxnSp>
          <p:cxnSp>
            <p:nvCxnSpPr>
              <p:cNvPr id="81" name="Straight Connector 80"/>
              <p:cNvCxnSpPr/>
              <p:nvPr/>
            </p:nvCxnSpPr>
            <p:spPr>
              <a:xfrm flipH="1">
                <a:off x="1840832" y="1618247"/>
                <a:ext cx="288757" cy="162427"/>
              </a:xfrm>
              <a:prstGeom prst="line">
                <a:avLst/>
              </a:prstGeom>
              <a:ln w="19050">
                <a:solidFill>
                  <a:schemeClr val="tx1"/>
                </a:solidFill>
              </a:ln>
            </p:spPr>
            <p:style>
              <a:lnRef idx="1">
                <a:schemeClr val="dk1"/>
              </a:lnRef>
              <a:fillRef idx="0">
                <a:schemeClr val="dk1"/>
              </a:fillRef>
              <a:effectRef idx="0">
                <a:schemeClr val="dk1"/>
              </a:effectRef>
              <a:fontRef idx="minor">
                <a:schemeClr val="tx1"/>
              </a:fontRef>
            </p:style>
          </p:cxnSp>
          <p:cxnSp>
            <p:nvCxnSpPr>
              <p:cNvPr id="82" name="Straight Connector 81"/>
              <p:cNvCxnSpPr/>
              <p:nvPr/>
            </p:nvCxnSpPr>
            <p:spPr>
              <a:xfrm flipH="1">
                <a:off x="1738564" y="2129589"/>
                <a:ext cx="102268" cy="385011"/>
              </a:xfrm>
              <a:prstGeom prst="line">
                <a:avLst/>
              </a:prstGeom>
              <a:ln w="19050"/>
            </p:spPr>
            <p:style>
              <a:lnRef idx="1">
                <a:schemeClr val="dk1"/>
              </a:lnRef>
              <a:fillRef idx="0">
                <a:schemeClr val="dk1"/>
              </a:fillRef>
              <a:effectRef idx="0">
                <a:schemeClr val="dk1"/>
              </a:effectRef>
              <a:fontRef idx="minor">
                <a:schemeClr val="tx1"/>
              </a:fontRef>
            </p:style>
          </p:cxnSp>
          <p:cxnSp>
            <p:nvCxnSpPr>
              <p:cNvPr id="83" name="Straight Connector 82"/>
              <p:cNvCxnSpPr/>
              <p:nvPr/>
            </p:nvCxnSpPr>
            <p:spPr>
              <a:xfrm>
                <a:off x="1876926" y="2153651"/>
                <a:ext cx="158417" cy="360949"/>
              </a:xfrm>
              <a:prstGeom prst="line">
                <a:avLst/>
              </a:prstGeom>
              <a:ln w="19050"/>
            </p:spPr>
            <p:style>
              <a:lnRef idx="1">
                <a:schemeClr val="dk1"/>
              </a:lnRef>
              <a:fillRef idx="0">
                <a:schemeClr val="dk1"/>
              </a:fillRef>
              <a:effectRef idx="0">
                <a:schemeClr val="dk1"/>
              </a:effectRef>
              <a:fontRef idx="minor">
                <a:schemeClr val="tx1"/>
              </a:fontRef>
            </p:style>
          </p:cxnSp>
        </p:grpSp>
        <p:grpSp>
          <p:nvGrpSpPr>
            <p:cNvPr id="84" name="Group 83"/>
            <p:cNvGrpSpPr/>
            <p:nvPr/>
          </p:nvGrpSpPr>
          <p:grpSpPr>
            <a:xfrm>
              <a:off x="6427629" y="5888935"/>
              <a:ext cx="336884" cy="806116"/>
              <a:chOff x="1576137" y="806116"/>
              <a:chExt cx="553452" cy="1708484"/>
            </a:xfrm>
          </p:grpSpPr>
          <p:sp>
            <p:nvSpPr>
              <p:cNvPr id="85" name="Oval 84"/>
              <p:cNvSpPr/>
              <p:nvPr/>
            </p:nvSpPr>
            <p:spPr>
              <a:xfrm>
                <a:off x="1576137" y="806116"/>
                <a:ext cx="553452" cy="613610"/>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cxnSp>
            <p:nvCxnSpPr>
              <p:cNvPr id="86" name="Straight Connector 85"/>
              <p:cNvCxnSpPr>
                <a:stCxn id="85" idx="4"/>
              </p:cNvCxnSpPr>
              <p:nvPr/>
            </p:nvCxnSpPr>
            <p:spPr>
              <a:xfrm>
                <a:off x="1852863" y="1419726"/>
                <a:ext cx="12033" cy="733925"/>
              </a:xfrm>
              <a:prstGeom prst="line">
                <a:avLst/>
              </a:prstGeom>
              <a:ln w="28575"/>
            </p:spPr>
            <p:style>
              <a:lnRef idx="1">
                <a:schemeClr val="dk1"/>
              </a:lnRef>
              <a:fillRef idx="0">
                <a:schemeClr val="dk1"/>
              </a:fillRef>
              <a:effectRef idx="0">
                <a:schemeClr val="dk1"/>
              </a:effectRef>
              <a:fontRef idx="minor">
                <a:schemeClr val="tx1"/>
              </a:fontRef>
            </p:style>
          </p:cxnSp>
          <p:cxnSp>
            <p:nvCxnSpPr>
              <p:cNvPr id="87" name="Straight Connector 86"/>
              <p:cNvCxnSpPr/>
              <p:nvPr/>
            </p:nvCxnSpPr>
            <p:spPr>
              <a:xfrm flipH="1" flipV="1">
                <a:off x="1624263" y="1618247"/>
                <a:ext cx="228602" cy="162428"/>
              </a:xfrm>
              <a:prstGeom prst="line">
                <a:avLst/>
              </a:prstGeom>
              <a:ln w="19050"/>
            </p:spPr>
            <p:style>
              <a:lnRef idx="1">
                <a:schemeClr val="dk1"/>
              </a:lnRef>
              <a:fillRef idx="0">
                <a:schemeClr val="dk1"/>
              </a:fillRef>
              <a:effectRef idx="0">
                <a:schemeClr val="dk1"/>
              </a:effectRef>
              <a:fontRef idx="minor">
                <a:schemeClr val="tx1"/>
              </a:fontRef>
            </p:style>
          </p:cxnSp>
          <p:cxnSp>
            <p:nvCxnSpPr>
              <p:cNvPr id="88" name="Straight Connector 87"/>
              <p:cNvCxnSpPr/>
              <p:nvPr/>
            </p:nvCxnSpPr>
            <p:spPr>
              <a:xfrm flipH="1">
                <a:off x="1840832" y="1618247"/>
                <a:ext cx="288757" cy="162427"/>
              </a:xfrm>
              <a:prstGeom prst="line">
                <a:avLst/>
              </a:prstGeom>
              <a:ln w="19050">
                <a:solidFill>
                  <a:schemeClr val="tx1"/>
                </a:solidFill>
              </a:ln>
            </p:spPr>
            <p:style>
              <a:lnRef idx="1">
                <a:schemeClr val="dk1"/>
              </a:lnRef>
              <a:fillRef idx="0">
                <a:schemeClr val="dk1"/>
              </a:fillRef>
              <a:effectRef idx="0">
                <a:schemeClr val="dk1"/>
              </a:effectRef>
              <a:fontRef idx="minor">
                <a:schemeClr val="tx1"/>
              </a:fontRef>
            </p:style>
          </p:cxnSp>
          <p:cxnSp>
            <p:nvCxnSpPr>
              <p:cNvPr id="89" name="Straight Connector 88"/>
              <p:cNvCxnSpPr/>
              <p:nvPr/>
            </p:nvCxnSpPr>
            <p:spPr>
              <a:xfrm flipH="1">
                <a:off x="1738564" y="2129589"/>
                <a:ext cx="102268" cy="385011"/>
              </a:xfrm>
              <a:prstGeom prst="line">
                <a:avLst/>
              </a:prstGeom>
              <a:ln w="19050"/>
            </p:spPr>
            <p:style>
              <a:lnRef idx="1">
                <a:schemeClr val="dk1"/>
              </a:lnRef>
              <a:fillRef idx="0">
                <a:schemeClr val="dk1"/>
              </a:fillRef>
              <a:effectRef idx="0">
                <a:schemeClr val="dk1"/>
              </a:effectRef>
              <a:fontRef idx="minor">
                <a:schemeClr val="tx1"/>
              </a:fontRef>
            </p:style>
          </p:cxnSp>
          <p:cxnSp>
            <p:nvCxnSpPr>
              <p:cNvPr id="90" name="Straight Connector 89"/>
              <p:cNvCxnSpPr/>
              <p:nvPr/>
            </p:nvCxnSpPr>
            <p:spPr>
              <a:xfrm>
                <a:off x="1876926" y="2153651"/>
                <a:ext cx="158417" cy="360949"/>
              </a:xfrm>
              <a:prstGeom prst="line">
                <a:avLst/>
              </a:prstGeom>
              <a:ln w="19050"/>
            </p:spPr>
            <p:style>
              <a:lnRef idx="1">
                <a:schemeClr val="dk1"/>
              </a:lnRef>
              <a:fillRef idx="0">
                <a:schemeClr val="dk1"/>
              </a:fillRef>
              <a:effectRef idx="0">
                <a:schemeClr val="dk1"/>
              </a:effectRef>
              <a:fontRef idx="minor">
                <a:schemeClr val="tx1"/>
              </a:fontRef>
            </p:style>
          </p:cxnSp>
        </p:grpSp>
        <p:grpSp>
          <p:nvGrpSpPr>
            <p:cNvPr id="91" name="Group 90"/>
            <p:cNvGrpSpPr/>
            <p:nvPr/>
          </p:nvGrpSpPr>
          <p:grpSpPr>
            <a:xfrm>
              <a:off x="6812311" y="5078162"/>
              <a:ext cx="336884" cy="806116"/>
              <a:chOff x="1576137" y="806116"/>
              <a:chExt cx="553452" cy="1708484"/>
            </a:xfrm>
          </p:grpSpPr>
          <p:sp>
            <p:nvSpPr>
              <p:cNvPr id="92" name="Oval 91"/>
              <p:cNvSpPr/>
              <p:nvPr/>
            </p:nvSpPr>
            <p:spPr>
              <a:xfrm>
                <a:off x="1576137" y="806116"/>
                <a:ext cx="553452" cy="613610"/>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cxnSp>
            <p:nvCxnSpPr>
              <p:cNvPr id="93" name="Straight Connector 92"/>
              <p:cNvCxnSpPr>
                <a:stCxn id="92" idx="4"/>
              </p:cNvCxnSpPr>
              <p:nvPr/>
            </p:nvCxnSpPr>
            <p:spPr>
              <a:xfrm>
                <a:off x="1852863" y="1419726"/>
                <a:ext cx="12033" cy="733925"/>
              </a:xfrm>
              <a:prstGeom prst="line">
                <a:avLst/>
              </a:prstGeom>
              <a:ln w="28575"/>
            </p:spPr>
            <p:style>
              <a:lnRef idx="1">
                <a:schemeClr val="dk1"/>
              </a:lnRef>
              <a:fillRef idx="0">
                <a:schemeClr val="dk1"/>
              </a:fillRef>
              <a:effectRef idx="0">
                <a:schemeClr val="dk1"/>
              </a:effectRef>
              <a:fontRef idx="minor">
                <a:schemeClr val="tx1"/>
              </a:fontRef>
            </p:style>
          </p:cxnSp>
          <p:cxnSp>
            <p:nvCxnSpPr>
              <p:cNvPr id="94" name="Straight Connector 93"/>
              <p:cNvCxnSpPr/>
              <p:nvPr/>
            </p:nvCxnSpPr>
            <p:spPr>
              <a:xfrm flipH="1" flipV="1">
                <a:off x="1624263" y="1618247"/>
                <a:ext cx="228602" cy="162428"/>
              </a:xfrm>
              <a:prstGeom prst="line">
                <a:avLst/>
              </a:prstGeom>
              <a:ln w="19050"/>
            </p:spPr>
            <p:style>
              <a:lnRef idx="1">
                <a:schemeClr val="dk1"/>
              </a:lnRef>
              <a:fillRef idx="0">
                <a:schemeClr val="dk1"/>
              </a:fillRef>
              <a:effectRef idx="0">
                <a:schemeClr val="dk1"/>
              </a:effectRef>
              <a:fontRef idx="minor">
                <a:schemeClr val="tx1"/>
              </a:fontRef>
            </p:style>
          </p:cxnSp>
          <p:cxnSp>
            <p:nvCxnSpPr>
              <p:cNvPr id="95" name="Straight Connector 94"/>
              <p:cNvCxnSpPr/>
              <p:nvPr/>
            </p:nvCxnSpPr>
            <p:spPr>
              <a:xfrm flipH="1">
                <a:off x="1840832" y="1618247"/>
                <a:ext cx="288757" cy="162427"/>
              </a:xfrm>
              <a:prstGeom prst="line">
                <a:avLst/>
              </a:prstGeom>
              <a:ln w="19050">
                <a:solidFill>
                  <a:schemeClr val="tx1"/>
                </a:solidFill>
              </a:ln>
            </p:spPr>
            <p:style>
              <a:lnRef idx="1">
                <a:schemeClr val="dk1"/>
              </a:lnRef>
              <a:fillRef idx="0">
                <a:schemeClr val="dk1"/>
              </a:fillRef>
              <a:effectRef idx="0">
                <a:schemeClr val="dk1"/>
              </a:effectRef>
              <a:fontRef idx="minor">
                <a:schemeClr val="tx1"/>
              </a:fontRef>
            </p:style>
          </p:cxnSp>
          <p:cxnSp>
            <p:nvCxnSpPr>
              <p:cNvPr id="96" name="Straight Connector 95"/>
              <p:cNvCxnSpPr/>
              <p:nvPr/>
            </p:nvCxnSpPr>
            <p:spPr>
              <a:xfrm flipH="1">
                <a:off x="1738564" y="2129589"/>
                <a:ext cx="102268" cy="385011"/>
              </a:xfrm>
              <a:prstGeom prst="line">
                <a:avLst/>
              </a:prstGeom>
              <a:ln w="19050"/>
            </p:spPr>
            <p:style>
              <a:lnRef idx="1">
                <a:schemeClr val="dk1"/>
              </a:lnRef>
              <a:fillRef idx="0">
                <a:schemeClr val="dk1"/>
              </a:fillRef>
              <a:effectRef idx="0">
                <a:schemeClr val="dk1"/>
              </a:effectRef>
              <a:fontRef idx="minor">
                <a:schemeClr val="tx1"/>
              </a:fontRef>
            </p:style>
          </p:cxnSp>
          <p:cxnSp>
            <p:nvCxnSpPr>
              <p:cNvPr id="97" name="Straight Connector 96"/>
              <p:cNvCxnSpPr/>
              <p:nvPr/>
            </p:nvCxnSpPr>
            <p:spPr>
              <a:xfrm>
                <a:off x="1876926" y="2153651"/>
                <a:ext cx="158417" cy="360949"/>
              </a:xfrm>
              <a:prstGeom prst="line">
                <a:avLst/>
              </a:prstGeom>
              <a:ln w="19050"/>
            </p:spPr>
            <p:style>
              <a:lnRef idx="1">
                <a:schemeClr val="dk1"/>
              </a:lnRef>
              <a:fillRef idx="0">
                <a:schemeClr val="dk1"/>
              </a:fillRef>
              <a:effectRef idx="0">
                <a:schemeClr val="dk1"/>
              </a:effectRef>
              <a:fontRef idx="minor">
                <a:schemeClr val="tx1"/>
              </a:fontRef>
            </p:style>
          </p:cxnSp>
        </p:grpSp>
      </p:grpSp>
      <p:sp>
        <p:nvSpPr>
          <p:cNvPr id="98" name="Rectangle 97"/>
          <p:cNvSpPr/>
          <p:nvPr/>
        </p:nvSpPr>
        <p:spPr>
          <a:xfrm>
            <a:off x="3086490" y="799643"/>
            <a:ext cx="4591065" cy="923330"/>
          </a:xfrm>
          <a:prstGeom prst="rect">
            <a:avLst/>
          </a:prstGeom>
          <a:noFill/>
        </p:spPr>
        <p:txBody>
          <a:bodyPr wrap="none" lIns="91440" tIns="45720" rIns="91440" bIns="45720">
            <a:spAutoFit/>
          </a:bodyPr>
          <a:lstStyle/>
          <a:p>
            <a:pPr algn="ctr"/>
            <a:r>
              <a:rPr lang="en-US" sz="5400" b="0" cap="none" spc="0" dirty="0" smtClean="0">
                <a:ln w="0"/>
                <a:solidFill>
                  <a:schemeClr val="tx1"/>
                </a:solidFill>
                <a:effectLst>
                  <a:outerShdw blurRad="38100" dist="19050" dir="2700000" algn="tl" rotWithShape="0">
                    <a:schemeClr val="dk1">
                      <a:alpha val="40000"/>
                    </a:schemeClr>
                  </a:outerShdw>
                </a:effectLst>
              </a:rPr>
              <a:t>Aims of AGE UK</a:t>
            </a:r>
            <a:endParaRPr lang="en-US" sz="5400" b="0" cap="none" spc="0" dirty="0">
              <a:ln w="0"/>
              <a:solidFill>
                <a:schemeClr val="tx1"/>
              </a:solidFill>
              <a:effectLst>
                <a:outerShdw blurRad="38100" dist="19050" dir="2700000" algn="tl" rotWithShape="0">
                  <a:schemeClr val="dk1">
                    <a:alpha val="40000"/>
                  </a:schemeClr>
                </a:outerShdw>
              </a:effectLst>
            </a:endParaRPr>
          </a:p>
        </p:txBody>
      </p:sp>
      <p:sp>
        <p:nvSpPr>
          <p:cNvPr id="105" name="Freeform 104"/>
          <p:cNvSpPr/>
          <p:nvPr/>
        </p:nvSpPr>
        <p:spPr>
          <a:xfrm>
            <a:off x="3617532" y="2578137"/>
            <a:ext cx="1134899" cy="1010299"/>
          </a:xfrm>
          <a:custGeom>
            <a:avLst/>
            <a:gdLst>
              <a:gd name="connsiteX0" fmla="*/ 908 w 1134899"/>
              <a:gd name="connsiteY0" fmla="*/ 689283 h 1010299"/>
              <a:gd name="connsiteX1" fmla="*/ 277634 w 1134899"/>
              <a:gd name="connsiteY1" fmla="*/ 990072 h 1010299"/>
              <a:gd name="connsiteX2" fmla="*/ 1119845 w 1134899"/>
              <a:gd name="connsiteY2" fmla="*/ 27546 h 1010299"/>
              <a:gd name="connsiteX3" fmla="*/ 782961 w 1134899"/>
              <a:gd name="connsiteY3" fmla="*/ 304272 h 1010299"/>
              <a:gd name="connsiteX4" fmla="*/ 337792 w 1134899"/>
              <a:gd name="connsiteY4" fmla="*/ 749441 h 1010299"/>
              <a:gd name="connsiteX5" fmla="*/ 193413 w 1134899"/>
              <a:gd name="connsiteY5" fmla="*/ 773504 h 1010299"/>
              <a:gd name="connsiteX6" fmla="*/ 908 w 1134899"/>
              <a:gd name="connsiteY6" fmla="*/ 689283 h 1010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34899" h="1010299">
                <a:moveTo>
                  <a:pt x="908" y="689283"/>
                </a:moveTo>
                <a:cubicBezTo>
                  <a:pt x="14945" y="725378"/>
                  <a:pt x="91145" y="1100361"/>
                  <a:pt x="277634" y="990072"/>
                </a:cubicBezTo>
                <a:cubicBezTo>
                  <a:pt x="464123" y="879783"/>
                  <a:pt x="1035624" y="141846"/>
                  <a:pt x="1119845" y="27546"/>
                </a:cubicBezTo>
                <a:cubicBezTo>
                  <a:pt x="1204066" y="-86754"/>
                  <a:pt x="913303" y="183956"/>
                  <a:pt x="782961" y="304272"/>
                </a:cubicBezTo>
                <a:cubicBezTo>
                  <a:pt x="652619" y="424588"/>
                  <a:pt x="436050" y="671236"/>
                  <a:pt x="337792" y="749441"/>
                </a:cubicBezTo>
                <a:cubicBezTo>
                  <a:pt x="239534" y="827646"/>
                  <a:pt x="247555" y="791551"/>
                  <a:pt x="193413" y="773504"/>
                </a:cubicBezTo>
                <a:cubicBezTo>
                  <a:pt x="139271" y="755457"/>
                  <a:pt x="-13129" y="653188"/>
                  <a:pt x="908" y="689283"/>
                </a:cubicBezTo>
                <a:close/>
              </a:path>
            </a:pathLst>
          </a:custGeom>
          <a:solidFill>
            <a:srgbClr val="00B050"/>
          </a:solidFill>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a:p>
        </p:txBody>
      </p:sp>
      <p:grpSp>
        <p:nvGrpSpPr>
          <p:cNvPr id="131" name="Group 130"/>
          <p:cNvGrpSpPr/>
          <p:nvPr/>
        </p:nvGrpSpPr>
        <p:grpSpPr>
          <a:xfrm>
            <a:off x="8944384" y="4764798"/>
            <a:ext cx="3018505" cy="1723340"/>
            <a:chOff x="8787586" y="908708"/>
            <a:chExt cx="3018505" cy="1723340"/>
          </a:xfrm>
        </p:grpSpPr>
        <p:grpSp>
          <p:nvGrpSpPr>
            <p:cNvPr id="56" name="Group 55"/>
            <p:cNvGrpSpPr/>
            <p:nvPr/>
          </p:nvGrpSpPr>
          <p:grpSpPr>
            <a:xfrm>
              <a:off x="8787586" y="908708"/>
              <a:ext cx="789551" cy="1723340"/>
              <a:chOff x="1576137" y="806116"/>
              <a:chExt cx="553452" cy="1708484"/>
            </a:xfrm>
          </p:grpSpPr>
          <p:sp>
            <p:nvSpPr>
              <p:cNvPr id="57" name="Oval 56"/>
              <p:cNvSpPr/>
              <p:nvPr/>
            </p:nvSpPr>
            <p:spPr>
              <a:xfrm>
                <a:off x="1576137" y="806116"/>
                <a:ext cx="553452" cy="613610"/>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cxnSp>
            <p:nvCxnSpPr>
              <p:cNvPr id="58" name="Straight Connector 57"/>
              <p:cNvCxnSpPr>
                <a:stCxn id="57" idx="4"/>
              </p:cNvCxnSpPr>
              <p:nvPr/>
            </p:nvCxnSpPr>
            <p:spPr>
              <a:xfrm>
                <a:off x="1852863" y="1419726"/>
                <a:ext cx="12033" cy="733925"/>
              </a:xfrm>
              <a:prstGeom prst="line">
                <a:avLst/>
              </a:prstGeom>
              <a:ln w="28575"/>
            </p:spPr>
            <p:style>
              <a:lnRef idx="1">
                <a:schemeClr val="dk1"/>
              </a:lnRef>
              <a:fillRef idx="0">
                <a:schemeClr val="dk1"/>
              </a:fillRef>
              <a:effectRef idx="0">
                <a:schemeClr val="dk1"/>
              </a:effectRef>
              <a:fontRef idx="minor">
                <a:schemeClr val="tx1"/>
              </a:fontRef>
            </p:style>
          </p:cxnSp>
          <p:cxnSp>
            <p:nvCxnSpPr>
              <p:cNvPr id="59" name="Straight Connector 58"/>
              <p:cNvCxnSpPr/>
              <p:nvPr/>
            </p:nvCxnSpPr>
            <p:spPr>
              <a:xfrm flipH="1" flipV="1">
                <a:off x="1624263" y="1618247"/>
                <a:ext cx="228602" cy="162428"/>
              </a:xfrm>
              <a:prstGeom prst="line">
                <a:avLst/>
              </a:prstGeom>
              <a:ln w="19050"/>
            </p:spPr>
            <p:style>
              <a:lnRef idx="1">
                <a:schemeClr val="dk1"/>
              </a:lnRef>
              <a:fillRef idx="0">
                <a:schemeClr val="dk1"/>
              </a:fillRef>
              <a:effectRef idx="0">
                <a:schemeClr val="dk1"/>
              </a:effectRef>
              <a:fontRef idx="minor">
                <a:schemeClr val="tx1"/>
              </a:fontRef>
            </p:style>
          </p:cxnSp>
          <p:cxnSp>
            <p:nvCxnSpPr>
              <p:cNvPr id="60" name="Straight Connector 59"/>
              <p:cNvCxnSpPr/>
              <p:nvPr/>
            </p:nvCxnSpPr>
            <p:spPr>
              <a:xfrm flipH="1">
                <a:off x="1840832" y="1618247"/>
                <a:ext cx="288757" cy="162427"/>
              </a:xfrm>
              <a:prstGeom prst="line">
                <a:avLst/>
              </a:prstGeom>
              <a:ln w="19050">
                <a:solidFill>
                  <a:schemeClr val="tx1"/>
                </a:solidFill>
              </a:ln>
            </p:spPr>
            <p:style>
              <a:lnRef idx="1">
                <a:schemeClr val="dk1"/>
              </a:lnRef>
              <a:fillRef idx="0">
                <a:schemeClr val="dk1"/>
              </a:fillRef>
              <a:effectRef idx="0">
                <a:schemeClr val="dk1"/>
              </a:effectRef>
              <a:fontRef idx="minor">
                <a:schemeClr val="tx1"/>
              </a:fontRef>
            </p:style>
          </p:cxnSp>
          <p:cxnSp>
            <p:nvCxnSpPr>
              <p:cNvPr id="61" name="Straight Connector 60"/>
              <p:cNvCxnSpPr/>
              <p:nvPr/>
            </p:nvCxnSpPr>
            <p:spPr>
              <a:xfrm flipH="1">
                <a:off x="1738564" y="2129589"/>
                <a:ext cx="102268" cy="385011"/>
              </a:xfrm>
              <a:prstGeom prst="line">
                <a:avLst/>
              </a:prstGeom>
              <a:ln w="19050"/>
            </p:spPr>
            <p:style>
              <a:lnRef idx="1">
                <a:schemeClr val="dk1"/>
              </a:lnRef>
              <a:fillRef idx="0">
                <a:schemeClr val="dk1"/>
              </a:fillRef>
              <a:effectRef idx="0">
                <a:schemeClr val="dk1"/>
              </a:effectRef>
              <a:fontRef idx="minor">
                <a:schemeClr val="tx1"/>
              </a:fontRef>
            </p:style>
          </p:cxnSp>
          <p:cxnSp>
            <p:nvCxnSpPr>
              <p:cNvPr id="62" name="Straight Connector 61"/>
              <p:cNvCxnSpPr/>
              <p:nvPr/>
            </p:nvCxnSpPr>
            <p:spPr>
              <a:xfrm>
                <a:off x="1876926" y="2153651"/>
                <a:ext cx="158417" cy="360949"/>
              </a:xfrm>
              <a:prstGeom prst="line">
                <a:avLst/>
              </a:prstGeom>
              <a:ln w="19050"/>
            </p:spPr>
            <p:style>
              <a:lnRef idx="1">
                <a:schemeClr val="dk1"/>
              </a:lnRef>
              <a:fillRef idx="0">
                <a:schemeClr val="dk1"/>
              </a:fillRef>
              <a:effectRef idx="0">
                <a:schemeClr val="dk1"/>
              </a:effectRef>
              <a:fontRef idx="minor">
                <a:schemeClr val="tx1"/>
              </a:fontRef>
            </p:style>
          </p:cxnSp>
        </p:grpSp>
        <p:grpSp>
          <p:nvGrpSpPr>
            <p:cNvPr id="113" name="Group 112"/>
            <p:cNvGrpSpPr/>
            <p:nvPr/>
          </p:nvGrpSpPr>
          <p:grpSpPr>
            <a:xfrm>
              <a:off x="9903257" y="908708"/>
              <a:ext cx="799403" cy="1603230"/>
              <a:chOff x="1576137" y="806116"/>
              <a:chExt cx="553452" cy="1708484"/>
            </a:xfrm>
          </p:grpSpPr>
          <p:sp>
            <p:nvSpPr>
              <p:cNvPr id="114" name="Oval 113"/>
              <p:cNvSpPr/>
              <p:nvPr/>
            </p:nvSpPr>
            <p:spPr>
              <a:xfrm>
                <a:off x="1576137" y="806116"/>
                <a:ext cx="553452" cy="613610"/>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cxnSp>
            <p:nvCxnSpPr>
              <p:cNvPr id="115" name="Straight Connector 114"/>
              <p:cNvCxnSpPr>
                <a:stCxn id="114" idx="4"/>
              </p:cNvCxnSpPr>
              <p:nvPr/>
            </p:nvCxnSpPr>
            <p:spPr>
              <a:xfrm>
                <a:off x="1852863" y="1419726"/>
                <a:ext cx="12033" cy="733925"/>
              </a:xfrm>
              <a:prstGeom prst="line">
                <a:avLst/>
              </a:prstGeom>
              <a:ln w="28575"/>
            </p:spPr>
            <p:style>
              <a:lnRef idx="1">
                <a:schemeClr val="dk1"/>
              </a:lnRef>
              <a:fillRef idx="0">
                <a:schemeClr val="dk1"/>
              </a:fillRef>
              <a:effectRef idx="0">
                <a:schemeClr val="dk1"/>
              </a:effectRef>
              <a:fontRef idx="minor">
                <a:schemeClr val="tx1"/>
              </a:fontRef>
            </p:style>
          </p:cxnSp>
          <p:cxnSp>
            <p:nvCxnSpPr>
              <p:cNvPr id="116" name="Straight Connector 115"/>
              <p:cNvCxnSpPr/>
              <p:nvPr/>
            </p:nvCxnSpPr>
            <p:spPr>
              <a:xfrm flipH="1" flipV="1">
                <a:off x="1624263" y="1618247"/>
                <a:ext cx="228602" cy="162428"/>
              </a:xfrm>
              <a:prstGeom prst="line">
                <a:avLst/>
              </a:prstGeom>
              <a:ln w="19050"/>
            </p:spPr>
            <p:style>
              <a:lnRef idx="1">
                <a:schemeClr val="dk1"/>
              </a:lnRef>
              <a:fillRef idx="0">
                <a:schemeClr val="dk1"/>
              </a:fillRef>
              <a:effectRef idx="0">
                <a:schemeClr val="dk1"/>
              </a:effectRef>
              <a:fontRef idx="minor">
                <a:schemeClr val="tx1"/>
              </a:fontRef>
            </p:style>
          </p:cxnSp>
          <p:cxnSp>
            <p:nvCxnSpPr>
              <p:cNvPr id="117" name="Straight Connector 116"/>
              <p:cNvCxnSpPr/>
              <p:nvPr/>
            </p:nvCxnSpPr>
            <p:spPr>
              <a:xfrm flipH="1">
                <a:off x="1840832" y="1618247"/>
                <a:ext cx="288757" cy="162427"/>
              </a:xfrm>
              <a:prstGeom prst="line">
                <a:avLst/>
              </a:prstGeom>
              <a:ln w="19050">
                <a:solidFill>
                  <a:schemeClr val="tx1"/>
                </a:solidFill>
              </a:ln>
            </p:spPr>
            <p:style>
              <a:lnRef idx="1">
                <a:schemeClr val="dk1"/>
              </a:lnRef>
              <a:fillRef idx="0">
                <a:schemeClr val="dk1"/>
              </a:fillRef>
              <a:effectRef idx="0">
                <a:schemeClr val="dk1"/>
              </a:effectRef>
              <a:fontRef idx="minor">
                <a:schemeClr val="tx1"/>
              </a:fontRef>
            </p:style>
          </p:cxnSp>
          <p:cxnSp>
            <p:nvCxnSpPr>
              <p:cNvPr id="118" name="Straight Connector 117"/>
              <p:cNvCxnSpPr/>
              <p:nvPr/>
            </p:nvCxnSpPr>
            <p:spPr>
              <a:xfrm flipH="1">
                <a:off x="1738564" y="2129589"/>
                <a:ext cx="102268" cy="385011"/>
              </a:xfrm>
              <a:prstGeom prst="line">
                <a:avLst/>
              </a:prstGeom>
              <a:ln w="19050"/>
            </p:spPr>
            <p:style>
              <a:lnRef idx="1">
                <a:schemeClr val="dk1"/>
              </a:lnRef>
              <a:fillRef idx="0">
                <a:schemeClr val="dk1"/>
              </a:fillRef>
              <a:effectRef idx="0">
                <a:schemeClr val="dk1"/>
              </a:effectRef>
              <a:fontRef idx="minor">
                <a:schemeClr val="tx1"/>
              </a:fontRef>
            </p:style>
          </p:cxnSp>
          <p:cxnSp>
            <p:nvCxnSpPr>
              <p:cNvPr id="119" name="Straight Connector 118"/>
              <p:cNvCxnSpPr/>
              <p:nvPr/>
            </p:nvCxnSpPr>
            <p:spPr>
              <a:xfrm>
                <a:off x="1876926" y="2153651"/>
                <a:ext cx="158417" cy="360949"/>
              </a:xfrm>
              <a:prstGeom prst="line">
                <a:avLst/>
              </a:prstGeom>
              <a:ln w="19050"/>
            </p:spPr>
            <p:style>
              <a:lnRef idx="1">
                <a:schemeClr val="dk1"/>
              </a:lnRef>
              <a:fillRef idx="0">
                <a:schemeClr val="dk1"/>
              </a:fillRef>
              <a:effectRef idx="0">
                <a:schemeClr val="dk1"/>
              </a:effectRef>
              <a:fontRef idx="minor">
                <a:schemeClr val="tx1"/>
              </a:fontRef>
            </p:style>
          </p:cxnSp>
        </p:grpSp>
        <p:grpSp>
          <p:nvGrpSpPr>
            <p:cNvPr id="120" name="Group 119"/>
            <p:cNvGrpSpPr/>
            <p:nvPr/>
          </p:nvGrpSpPr>
          <p:grpSpPr>
            <a:xfrm>
              <a:off x="11098293" y="908708"/>
              <a:ext cx="707798" cy="1723340"/>
              <a:chOff x="1576137" y="806116"/>
              <a:chExt cx="553452" cy="1708484"/>
            </a:xfrm>
          </p:grpSpPr>
          <p:sp>
            <p:nvSpPr>
              <p:cNvPr id="121" name="Oval 120"/>
              <p:cNvSpPr/>
              <p:nvPr/>
            </p:nvSpPr>
            <p:spPr>
              <a:xfrm>
                <a:off x="1576137" y="806116"/>
                <a:ext cx="553452" cy="613610"/>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cxnSp>
            <p:nvCxnSpPr>
              <p:cNvPr id="122" name="Straight Connector 121"/>
              <p:cNvCxnSpPr>
                <a:stCxn id="121" idx="4"/>
              </p:cNvCxnSpPr>
              <p:nvPr/>
            </p:nvCxnSpPr>
            <p:spPr>
              <a:xfrm>
                <a:off x="1852863" y="1419726"/>
                <a:ext cx="12033" cy="733925"/>
              </a:xfrm>
              <a:prstGeom prst="line">
                <a:avLst/>
              </a:prstGeom>
              <a:ln w="28575"/>
            </p:spPr>
            <p:style>
              <a:lnRef idx="1">
                <a:schemeClr val="dk1"/>
              </a:lnRef>
              <a:fillRef idx="0">
                <a:schemeClr val="dk1"/>
              </a:fillRef>
              <a:effectRef idx="0">
                <a:schemeClr val="dk1"/>
              </a:effectRef>
              <a:fontRef idx="minor">
                <a:schemeClr val="tx1"/>
              </a:fontRef>
            </p:style>
          </p:cxnSp>
          <p:cxnSp>
            <p:nvCxnSpPr>
              <p:cNvPr id="123" name="Straight Connector 122"/>
              <p:cNvCxnSpPr/>
              <p:nvPr/>
            </p:nvCxnSpPr>
            <p:spPr>
              <a:xfrm flipH="1" flipV="1">
                <a:off x="1624263" y="1618247"/>
                <a:ext cx="228602" cy="162428"/>
              </a:xfrm>
              <a:prstGeom prst="line">
                <a:avLst/>
              </a:prstGeom>
              <a:ln w="19050"/>
            </p:spPr>
            <p:style>
              <a:lnRef idx="1">
                <a:schemeClr val="dk1"/>
              </a:lnRef>
              <a:fillRef idx="0">
                <a:schemeClr val="dk1"/>
              </a:fillRef>
              <a:effectRef idx="0">
                <a:schemeClr val="dk1"/>
              </a:effectRef>
              <a:fontRef idx="minor">
                <a:schemeClr val="tx1"/>
              </a:fontRef>
            </p:style>
          </p:cxnSp>
          <p:cxnSp>
            <p:nvCxnSpPr>
              <p:cNvPr id="124" name="Straight Connector 123"/>
              <p:cNvCxnSpPr/>
              <p:nvPr/>
            </p:nvCxnSpPr>
            <p:spPr>
              <a:xfrm flipH="1">
                <a:off x="1840832" y="1618247"/>
                <a:ext cx="288757" cy="162427"/>
              </a:xfrm>
              <a:prstGeom prst="line">
                <a:avLst/>
              </a:prstGeom>
              <a:ln w="19050">
                <a:solidFill>
                  <a:schemeClr val="tx1"/>
                </a:solidFill>
              </a:ln>
            </p:spPr>
            <p:style>
              <a:lnRef idx="1">
                <a:schemeClr val="dk1"/>
              </a:lnRef>
              <a:fillRef idx="0">
                <a:schemeClr val="dk1"/>
              </a:fillRef>
              <a:effectRef idx="0">
                <a:schemeClr val="dk1"/>
              </a:effectRef>
              <a:fontRef idx="minor">
                <a:schemeClr val="tx1"/>
              </a:fontRef>
            </p:style>
          </p:cxnSp>
          <p:cxnSp>
            <p:nvCxnSpPr>
              <p:cNvPr id="125" name="Straight Connector 124"/>
              <p:cNvCxnSpPr/>
              <p:nvPr/>
            </p:nvCxnSpPr>
            <p:spPr>
              <a:xfrm flipH="1">
                <a:off x="1738564" y="2129589"/>
                <a:ext cx="102268" cy="385011"/>
              </a:xfrm>
              <a:prstGeom prst="line">
                <a:avLst/>
              </a:prstGeom>
              <a:ln w="19050"/>
            </p:spPr>
            <p:style>
              <a:lnRef idx="1">
                <a:schemeClr val="dk1"/>
              </a:lnRef>
              <a:fillRef idx="0">
                <a:schemeClr val="dk1"/>
              </a:fillRef>
              <a:effectRef idx="0">
                <a:schemeClr val="dk1"/>
              </a:effectRef>
              <a:fontRef idx="minor">
                <a:schemeClr val="tx1"/>
              </a:fontRef>
            </p:style>
          </p:cxnSp>
          <p:cxnSp>
            <p:nvCxnSpPr>
              <p:cNvPr id="126" name="Straight Connector 125"/>
              <p:cNvCxnSpPr/>
              <p:nvPr/>
            </p:nvCxnSpPr>
            <p:spPr>
              <a:xfrm>
                <a:off x="1876926" y="2153651"/>
                <a:ext cx="158417" cy="360949"/>
              </a:xfrm>
              <a:prstGeom prst="line">
                <a:avLst/>
              </a:prstGeom>
              <a:ln w="19050"/>
            </p:spPr>
            <p:style>
              <a:lnRef idx="1">
                <a:schemeClr val="dk1"/>
              </a:lnRef>
              <a:fillRef idx="0">
                <a:schemeClr val="dk1"/>
              </a:fillRef>
              <a:effectRef idx="0">
                <a:schemeClr val="dk1"/>
              </a:effectRef>
              <a:fontRef idx="minor">
                <a:schemeClr val="tx1"/>
              </a:fontRef>
            </p:style>
          </p:cxnSp>
        </p:grpSp>
      </p:grpSp>
      <p:sp>
        <p:nvSpPr>
          <p:cNvPr id="130" name="Freeform 129"/>
          <p:cNvSpPr/>
          <p:nvPr/>
        </p:nvSpPr>
        <p:spPr>
          <a:xfrm>
            <a:off x="10063198" y="2997990"/>
            <a:ext cx="1091446" cy="1335333"/>
          </a:xfrm>
          <a:custGeom>
            <a:avLst/>
            <a:gdLst>
              <a:gd name="connsiteX0" fmla="*/ 439487 w 1017002"/>
              <a:gd name="connsiteY0" fmla="*/ 1058779 h 1179095"/>
              <a:gd name="connsiteX1" fmla="*/ 379329 w 1017002"/>
              <a:gd name="connsiteY1" fmla="*/ 998621 h 1179095"/>
              <a:gd name="connsiteX2" fmla="*/ 355266 w 1017002"/>
              <a:gd name="connsiteY2" fmla="*/ 962527 h 1179095"/>
              <a:gd name="connsiteX3" fmla="*/ 295108 w 1017002"/>
              <a:gd name="connsiteY3" fmla="*/ 902369 h 1179095"/>
              <a:gd name="connsiteX4" fmla="*/ 271044 w 1017002"/>
              <a:gd name="connsiteY4" fmla="*/ 878306 h 1179095"/>
              <a:gd name="connsiteX5" fmla="*/ 246981 w 1017002"/>
              <a:gd name="connsiteY5" fmla="*/ 854242 h 1179095"/>
              <a:gd name="connsiteX6" fmla="*/ 198855 w 1017002"/>
              <a:gd name="connsiteY6" fmla="*/ 782053 h 1179095"/>
              <a:gd name="connsiteX7" fmla="*/ 102602 w 1017002"/>
              <a:gd name="connsiteY7" fmla="*/ 649706 h 1179095"/>
              <a:gd name="connsiteX8" fmla="*/ 66508 w 1017002"/>
              <a:gd name="connsiteY8" fmla="*/ 577516 h 1179095"/>
              <a:gd name="connsiteX9" fmla="*/ 42444 w 1017002"/>
              <a:gd name="connsiteY9" fmla="*/ 505327 h 1179095"/>
              <a:gd name="connsiteX10" fmla="*/ 18381 w 1017002"/>
              <a:gd name="connsiteY10" fmla="*/ 421106 h 1179095"/>
              <a:gd name="connsiteX11" fmla="*/ 6350 w 1017002"/>
              <a:gd name="connsiteY11" fmla="*/ 385011 h 1179095"/>
              <a:gd name="connsiteX12" fmla="*/ 42444 w 1017002"/>
              <a:gd name="connsiteY12" fmla="*/ 84221 h 1179095"/>
              <a:gd name="connsiteX13" fmla="*/ 66508 w 1017002"/>
              <a:gd name="connsiteY13" fmla="*/ 60158 h 1179095"/>
              <a:gd name="connsiteX14" fmla="*/ 102602 w 1017002"/>
              <a:gd name="connsiteY14" fmla="*/ 36095 h 1179095"/>
              <a:gd name="connsiteX15" fmla="*/ 210887 w 1017002"/>
              <a:gd name="connsiteY15" fmla="*/ 24063 h 1179095"/>
              <a:gd name="connsiteX16" fmla="*/ 451518 w 1017002"/>
              <a:gd name="connsiteY16" fmla="*/ 36095 h 1179095"/>
              <a:gd name="connsiteX17" fmla="*/ 475581 w 1017002"/>
              <a:gd name="connsiteY17" fmla="*/ 72190 h 1179095"/>
              <a:gd name="connsiteX18" fmla="*/ 499644 w 1017002"/>
              <a:gd name="connsiteY18" fmla="*/ 144379 h 1179095"/>
              <a:gd name="connsiteX19" fmla="*/ 511676 w 1017002"/>
              <a:gd name="connsiteY19" fmla="*/ 180474 h 1179095"/>
              <a:gd name="connsiteX20" fmla="*/ 523708 w 1017002"/>
              <a:gd name="connsiteY20" fmla="*/ 216569 h 1179095"/>
              <a:gd name="connsiteX21" fmla="*/ 535739 w 1017002"/>
              <a:gd name="connsiteY21" fmla="*/ 276727 h 1179095"/>
              <a:gd name="connsiteX22" fmla="*/ 559802 w 1017002"/>
              <a:gd name="connsiteY22" fmla="*/ 348916 h 1179095"/>
              <a:gd name="connsiteX23" fmla="*/ 583866 w 1017002"/>
              <a:gd name="connsiteY23" fmla="*/ 264695 h 1179095"/>
              <a:gd name="connsiteX24" fmla="*/ 595897 w 1017002"/>
              <a:gd name="connsiteY24" fmla="*/ 216569 h 1179095"/>
              <a:gd name="connsiteX25" fmla="*/ 619960 w 1017002"/>
              <a:gd name="connsiteY25" fmla="*/ 144379 h 1179095"/>
              <a:gd name="connsiteX26" fmla="*/ 631992 w 1017002"/>
              <a:gd name="connsiteY26" fmla="*/ 108285 h 1179095"/>
              <a:gd name="connsiteX27" fmla="*/ 656055 w 1017002"/>
              <a:gd name="connsiteY27" fmla="*/ 84221 h 1179095"/>
              <a:gd name="connsiteX28" fmla="*/ 692150 w 1017002"/>
              <a:gd name="connsiteY28" fmla="*/ 24063 h 1179095"/>
              <a:gd name="connsiteX29" fmla="*/ 764339 w 1017002"/>
              <a:gd name="connsiteY29" fmla="*/ 0 h 1179095"/>
              <a:gd name="connsiteX30" fmla="*/ 920750 w 1017002"/>
              <a:gd name="connsiteY30" fmla="*/ 12032 h 1179095"/>
              <a:gd name="connsiteX31" fmla="*/ 944813 w 1017002"/>
              <a:gd name="connsiteY31" fmla="*/ 48127 h 1179095"/>
              <a:gd name="connsiteX32" fmla="*/ 980908 w 1017002"/>
              <a:gd name="connsiteY32" fmla="*/ 84221 h 1179095"/>
              <a:gd name="connsiteX33" fmla="*/ 992939 w 1017002"/>
              <a:gd name="connsiteY33" fmla="*/ 120316 h 1179095"/>
              <a:gd name="connsiteX34" fmla="*/ 1017002 w 1017002"/>
              <a:gd name="connsiteY34" fmla="*/ 216569 h 1179095"/>
              <a:gd name="connsiteX35" fmla="*/ 1004971 w 1017002"/>
              <a:gd name="connsiteY35" fmla="*/ 385011 h 1179095"/>
              <a:gd name="connsiteX36" fmla="*/ 956844 w 1017002"/>
              <a:gd name="connsiteY36" fmla="*/ 457200 h 1179095"/>
              <a:gd name="connsiteX37" fmla="*/ 932781 w 1017002"/>
              <a:gd name="connsiteY37" fmla="*/ 505327 h 1179095"/>
              <a:gd name="connsiteX38" fmla="*/ 920750 w 1017002"/>
              <a:gd name="connsiteY38" fmla="*/ 541421 h 1179095"/>
              <a:gd name="connsiteX39" fmla="*/ 884655 w 1017002"/>
              <a:gd name="connsiteY39" fmla="*/ 577516 h 1179095"/>
              <a:gd name="connsiteX40" fmla="*/ 836529 w 1017002"/>
              <a:gd name="connsiteY40" fmla="*/ 649706 h 1179095"/>
              <a:gd name="connsiteX41" fmla="*/ 812466 w 1017002"/>
              <a:gd name="connsiteY41" fmla="*/ 721895 h 1179095"/>
              <a:gd name="connsiteX42" fmla="*/ 776371 w 1017002"/>
              <a:gd name="connsiteY42" fmla="*/ 794085 h 1179095"/>
              <a:gd name="connsiteX43" fmla="*/ 764339 w 1017002"/>
              <a:gd name="connsiteY43" fmla="*/ 830179 h 1179095"/>
              <a:gd name="connsiteX44" fmla="*/ 740276 w 1017002"/>
              <a:gd name="connsiteY44" fmla="*/ 878306 h 1179095"/>
              <a:gd name="connsiteX45" fmla="*/ 728244 w 1017002"/>
              <a:gd name="connsiteY45" fmla="*/ 914400 h 1179095"/>
              <a:gd name="connsiteX46" fmla="*/ 692150 w 1017002"/>
              <a:gd name="connsiteY46" fmla="*/ 950495 h 1179095"/>
              <a:gd name="connsiteX47" fmla="*/ 680118 w 1017002"/>
              <a:gd name="connsiteY47" fmla="*/ 986590 h 1179095"/>
              <a:gd name="connsiteX48" fmla="*/ 656055 w 1017002"/>
              <a:gd name="connsiteY48" fmla="*/ 1022685 h 1179095"/>
              <a:gd name="connsiteX49" fmla="*/ 631992 w 1017002"/>
              <a:gd name="connsiteY49" fmla="*/ 1094874 h 1179095"/>
              <a:gd name="connsiteX50" fmla="*/ 619960 w 1017002"/>
              <a:gd name="connsiteY50" fmla="*/ 1130969 h 1179095"/>
              <a:gd name="connsiteX51" fmla="*/ 607929 w 1017002"/>
              <a:gd name="connsiteY51" fmla="*/ 1179095 h 1179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017002" h="1179095">
                <a:moveTo>
                  <a:pt x="439487" y="1058779"/>
                </a:moveTo>
                <a:cubicBezTo>
                  <a:pt x="419434" y="1038726"/>
                  <a:pt x="398003" y="1019963"/>
                  <a:pt x="379329" y="998621"/>
                </a:cubicBezTo>
                <a:cubicBezTo>
                  <a:pt x="369807" y="987739"/>
                  <a:pt x="364788" y="973409"/>
                  <a:pt x="355266" y="962527"/>
                </a:cubicBezTo>
                <a:cubicBezTo>
                  <a:pt x="336592" y="941185"/>
                  <a:pt x="315161" y="922422"/>
                  <a:pt x="295108" y="902369"/>
                </a:cubicBezTo>
                <a:lnTo>
                  <a:pt x="271044" y="878306"/>
                </a:lnTo>
                <a:lnTo>
                  <a:pt x="246981" y="854242"/>
                </a:lnTo>
                <a:cubicBezTo>
                  <a:pt x="225371" y="789411"/>
                  <a:pt x="249550" y="844014"/>
                  <a:pt x="198855" y="782053"/>
                </a:cubicBezTo>
                <a:cubicBezTo>
                  <a:pt x="150348" y="722767"/>
                  <a:pt x="137246" y="701670"/>
                  <a:pt x="102602" y="649706"/>
                </a:cubicBezTo>
                <a:cubicBezTo>
                  <a:pt x="58733" y="518093"/>
                  <a:pt x="128693" y="717430"/>
                  <a:pt x="66508" y="577516"/>
                </a:cubicBezTo>
                <a:cubicBezTo>
                  <a:pt x="56206" y="554337"/>
                  <a:pt x="50465" y="529390"/>
                  <a:pt x="42444" y="505327"/>
                </a:cubicBezTo>
                <a:cubicBezTo>
                  <a:pt x="13609" y="418823"/>
                  <a:pt x="48581" y="526808"/>
                  <a:pt x="18381" y="421106"/>
                </a:cubicBezTo>
                <a:cubicBezTo>
                  <a:pt x="14897" y="408912"/>
                  <a:pt x="10360" y="397043"/>
                  <a:pt x="6350" y="385011"/>
                </a:cubicBezTo>
                <a:cubicBezTo>
                  <a:pt x="13661" y="224163"/>
                  <a:pt x="-29731" y="174439"/>
                  <a:pt x="42444" y="84221"/>
                </a:cubicBezTo>
                <a:cubicBezTo>
                  <a:pt x="49530" y="75363"/>
                  <a:pt x="57650" y="67244"/>
                  <a:pt x="66508" y="60158"/>
                </a:cubicBezTo>
                <a:cubicBezTo>
                  <a:pt x="77799" y="51125"/>
                  <a:pt x="88574" y="39602"/>
                  <a:pt x="102602" y="36095"/>
                </a:cubicBezTo>
                <a:cubicBezTo>
                  <a:pt x="137835" y="27287"/>
                  <a:pt x="174792" y="28074"/>
                  <a:pt x="210887" y="24063"/>
                </a:cubicBezTo>
                <a:cubicBezTo>
                  <a:pt x="291097" y="28074"/>
                  <a:pt x="372503" y="21728"/>
                  <a:pt x="451518" y="36095"/>
                </a:cubicBezTo>
                <a:cubicBezTo>
                  <a:pt x="465745" y="38682"/>
                  <a:pt x="469708" y="58976"/>
                  <a:pt x="475581" y="72190"/>
                </a:cubicBezTo>
                <a:cubicBezTo>
                  <a:pt x="485883" y="95369"/>
                  <a:pt x="491623" y="120316"/>
                  <a:pt x="499644" y="144379"/>
                </a:cubicBezTo>
                <a:lnTo>
                  <a:pt x="511676" y="180474"/>
                </a:lnTo>
                <a:cubicBezTo>
                  <a:pt x="515687" y="192506"/>
                  <a:pt x="521221" y="204133"/>
                  <a:pt x="523708" y="216569"/>
                </a:cubicBezTo>
                <a:cubicBezTo>
                  <a:pt x="527718" y="236622"/>
                  <a:pt x="530358" y="256998"/>
                  <a:pt x="535739" y="276727"/>
                </a:cubicBezTo>
                <a:cubicBezTo>
                  <a:pt x="542413" y="301198"/>
                  <a:pt x="559802" y="348916"/>
                  <a:pt x="559802" y="348916"/>
                </a:cubicBezTo>
                <a:cubicBezTo>
                  <a:pt x="567823" y="320842"/>
                  <a:pt x="576184" y="292863"/>
                  <a:pt x="583866" y="264695"/>
                </a:cubicBezTo>
                <a:cubicBezTo>
                  <a:pt x="588217" y="248742"/>
                  <a:pt x="591146" y="232407"/>
                  <a:pt x="595897" y="216569"/>
                </a:cubicBezTo>
                <a:cubicBezTo>
                  <a:pt x="603185" y="192274"/>
                  <a:pt x="611939" y="168442"/>
                  <a:pt x="619960" y="144379"/>
                </a:cubicBezTo>
                <a:cubicBezTo>
                  <a:pt x="623971" y="132348"/>
                  <a:pt x="623025" y="117253"/>
                  <a:pt x="631992" y="108285"/>
                </a:cubicBezTo>
                <a:lnTo>
                  <a:pt x="656055" y="84221"/>
                </a:lnTo>
                <a:cubicBezTo>
                  <a:pt x="664288" y="59524"/>
                  <a:pt x="665726" y="37275"/>
                  <a:pt x="692150" y="24063"/>
                </a:cubicBezTo>
                <a:cubicBezTo>
                  <a:pt x="714837" y="12719"/>
                  <a:pt x="764339" y="0"/>
                  <a:pt x="764339" y="0"/>
                </a:cubicBezTo>
                <a:cubicBezTo>
                  <a:pt x="816476" y="4011"/>
                  <a:pt x="870225" y="-1442"/>
                  <a:pt x="920750" y="12032"/>
                </a:cubicBezTo>
                <a:cubicBezTo>
                  <a:pt x="934722" y="15758"/>
                  <a:pt x="935556" y="37018"/>
                  <a:pt x="944813" y="48127"/>
                </a:cubicBezTo>
                <a:cubicBezTo>
                  <a:pt x="955706" y="61198"/>
                  <a:pt x="968876" y="72190"/>
                  <a:pt x="980908" y="84221"/>
                </a:cubicBezTo>
                <a:cubicBezTo>
                  <a:pt x="984918" y="96253"/>
                  <a:pt x="989602" y="108080"/>
                  <a:pt x="992939" y="120316"/>
                </a:cubicBezTo>
                <a:cubicBezTo>
                  <a:pt x="1001641" y="152222"/>
                  <a:pt x="1017002" y="216569"/>
                  <a:pt x="1017002" y="216569"/>
                </a:cubicBezTo>
                <a:cubicBezTo>
                  <a:pt x="1012992" y="272716"/>
                  <a:pt x="1018623" y="330401"/>
                  <a:pt x="1004971" y="385011"/>
                </a:cubicBezTo>
                <a:cubicBezTo>
                  <a:pt x="997957" y="413068"/>
                  <a:pt x="969777" y="431333"/>
                  <a:pt x="956844" y="457200"/>
                </a:cubicBezTo>
                <a:cubicBezTo>
                  <a:pt x="948823" y="473242"/>
                  <a:pt x="939846" y="488841"/>
                  <a:pt x="932781" y="505327"/>
                </a:cubicBezTo>
                <a:cubicBezTo>
                  <a:pt x="927785" y="516984"/>
                  <a:pt x="927785" y="530869"/>
                  <a:pt x="920750" y="541421"/>
                </a:cubicBezTo>
                <a:cubicBezTo>
                  <a:pt x="911312" y="555579"/>
                  <a:pt x="896687" y="565484"/>
                  <a:pt x="884655" y="577516"/>
                </a:cubicBezTo>
                <a:cubicBezTo>
                  <a:pt x="844849" y="696932"/>
                  <a:pt x="911634" y="514514"/>
                  <a:pt x="836529" y="649706"/>
                </a:cubicBezTo>
                <a:cubicBezTo>
                  <a:pt x="824211" y="671879"/>
                  <a:pt x="823809" y="699208"/>
                  <a:pt x="812466" y="721895"/>
                </a:cubicBezTo>
                <a:cubicBezTo>
                  <a:pt x="800434" y="745958"/>
                  <a:pt x="787298" y="769500"/>
                  <a:pt x="776371" y="794085"/>
                </a:cubicBezTo>
                <a:cubicBezTo>
                  <a:pt x="771220" y="805674"/>
                  <a:pt x="769335" y="818522"/>
                  <a:pt x="764339" y="830179"/>
                </a:cubicBezTo>
                <a:cubicBezTo>
                  <a:pt x="757274" y="846665"/>
                  <a:pt x="747341" y="861820"/>
                  <a:pt x="740276" y="878306"/>
                </a:cubicBezTo>
                <a:cubicBezTo>
                  <a:pt x="735280" y="889963"/>
                  <a:pt x="735279" y="903848"/>
                  <a:pt x="728244" y="914400"/>
                </a:cubicBezTo>
                <a:cubicBezTo>
                  <a:pt x="718806" y="928557"/>
                  <a:pt x="704181" y="938463"/>
                  <a:pt x="692150" y="950495"/>
                </a:cubicBezTo>
                <a:cubicBezTo>
                  <a:pt x="688139" y="962527"/>
                  <a:pt x="685790" y="975246"/>
                  <a:pt x="680118" y="986590"/>
                </a:cubicBezTo>
                <a:cubicBezTo>
                  <a:pt x="673651" y="999524"/>
                  <a:pt x="661928" y="1009471"/>
                  <a:pt x="656055" y="1022685"/>
                </a:cubicBezTo>
                <a:cubicBezTo>
                  <a:pt x="645753" y="1045864"/>
                  <a:pt x="640013" y="1070811"/>
                  <a:pt x="631992" y="1094874"/>
                </a:cubicBezTo>
                <a:lnTo>
                  <a:pt x="619960" y="1130969"/>
                </a:lnTo>
                <a:cubicBezTo>
                  <a:pt x="606661" y="1170867"/>
                  <a:pt x="607929" y="1154381"/>
                  <a:pt x="607929" y="1179095"/>
                </a:cubicBezTo>
              </a:path>
            </a:pathLst>
          </a:cu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33" name="Group 132"/>
          <p:cNvGrpSpPr/>
          <p:nvPr/>
        </p:nvGrpSpPr>
        <p:grpSpPr>
          <a:xfrm>
            <a:off x="6012240" y="2222656"/>
            <a:ext cx="878304" cy="2130276"/>
            <a:chOff x="1576137" y="806116"/>
            <a:chExt cx="553452" cy="1708484"/>
          </a:xfrm>
        </p:grpSpPr>
        <p:sp>
          <p:nvSpPr>
            <p:cNvPr id="134" name="Oval 133"/>
            <p:cNvSpPr/>
            <p:nvPr/>
          </p:nvSpPr>
          <p:spPr>
            <a:xfrm>
              <a:off x="1576137" y="806116"/>
              <a:ext cx="553452" cy="613610"/>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cxnSp>
          <p:nvCxnSpPr>
            <p:cNvPr id="135" name="Straight Connector 134"/>
            <p:cNvCxnSpPr>
              <a:stCxn id="134" idx="4"/>
            </p:cNvCxnSpPr>
            <p:nvPr/>
          </p:nvCxnSpPr>
          <p:spPr>
            <a:xfrm>
              <a:off x="1852863" y="1419726"/>
              <a:ext cx="12033" cy="733925"/>
            </a:xfrm>
            <a:prstGeom prst="line">
              <a:avLst/>
            </a:prstGeom>
            <a:ln w="28575"/>
          </p:spPr>
          <p:style>
            <a:lnRef idx="1">
              <a:schemeClr val="dk1"/>
            </a:lnRef>
            <a:fillRef idx="0">
              <a:schemeClr val="dk1"/>
            </a:fillRef>
            <a:effectRef idx="0">
              <a:schemeClr val="dk1"/>
            </a:effectRef>
            <a:fontRef idx="minor">
              <a:schemeClr val="tx1"/>
            </a:fontRef>
          </p:style>
        </p:cxnSp>
        <p:cxnSp>
          <p:nvCxnSpPr>
            <p:cNvPr id="136" name="Straight Connector 135"/>
            <p:cNvCxnSpPr/>
            <p:nvPr/>
          </p:nvCxnSpPr>
          <p:spPr>
            <a:xfrm flipH="1" flipV="1">
              <a:off x="1624263" y="1618247"/>
              <a:ext cx="228602" cy="162428"/>
            </a:xfrm>
            <a:prstGeom prst="line">
              <a:avLst/>
            </a:prstGeom>
            <a:ln w="19050"/>
          </p:spPr>
          <p:style>
            <a:lnRef idx="1">
              <a:schemeClr val="dk1"/>
            </a:lnRef>
            <a:fillRef idx="0">
              <a:schemeClr val="dk1"/>
            </a:fillRef>
            <a:effectRef idx="0">
              <a:schemeClr val="dk1"/>
            </a:effectRef>
            <a:fontRef idx="minor">
              <a:schemeClr val="tx1"/>
            </a:fontRef>
          </p:style>
        </p:cxnSp>
        <p:cxnSp>
          <p:nvCxnSpPr>
            <p:cNvPr id="137" name="Straight Connector 136"/>
            <p:cNvCxnSpPr/>
            <p:nvPr/>
          </p:nvCxnSpPr>
          <p:spPr>
            <a:xfrm flipH="1">
              <a:off x="1840832" y="1618247"/>
              <a:ext cx="288757" cy="162427"/>
            </a:xfrm>
            <a:prstGeom prst="line">
              <a:avLst/>
            </a:prstGeom>
            <a:ln w="19050">
              <a:solidFill>
                <a:schemeClr val="tx1"/>
              </a:solidFill>
            </a:ln>
          </p:spPr>
          <p:style>
            <a:lnRef idx="1">
              <a:schemeClr val="dk1"/>
            </a:lnRef>
            <a:fillRef idx="0">
              <a:schemeClr val="dk1"/>
            </a:fillRef>
            <a:effectRef idx="0">
              <a:schemeClr val="dk1"/>
            </a:effectRef>
            <a:fontRef idx="minor">
              <a:schemeClr val="tx1"/>
            </a:fontRef>
          </p:style>
        </p:cxnSp>
        <p:cxnSp>
          <p:nvCxnSpPr>
            <p:cNvPr id="138" name="Straight Connector 137"/>
            <p:cNvCxnSpPr/>
            <p:nvPr/>
          </p:nvCxnSpPr>
          <p:spPr>
            <a:xfrm flipH="1">
              <a:off x="1738564" y="2129589"/>
              <a:ext cx="102268" cy="385011"/>
            </a:xfrm>
            <a:prstGeom prst="line">
              <a:avLst/>
            </a:prstGeom>
            <a:ln w="19050"/>
          </p:spPr>
          <p:style>
            <a:lnRef idx="1">
              <a:schemeClr val="dk1"/>
            </a:lnRef>
            <a:fillRef idx="0">
              <a:schemeClr val="dk1"/>
            </a:fillRef>
            <a:effectRef idx="0">
              <a:schemeClr val="dk1"/>
            </a:effectRef>
            <a:fontRef idx="minor">
              <a:schemeClr val="tx1"/>
            </a:fontRef>
          </p:style>
        </p:cxnSp>
        <p:cxnSp>
          <p:nvCxnSpPr>
            <p:cNvPr id="139" name="Straight Connector 138"/>
            <p:cNvCxnSpPr/>
            <p:nvPr/>
          </p:nvCxnSpPr>
          <p:spPr>
            <a:xfrm>
              <a:off x="1876926" y="2153651"/>
              <a:ext cx="158417" cy="360949"/>
            </a:xfrm>
            <a:prstGeom prst="line">
              <a:avLst/>
            </a:prstGeom>
            <a:ln w="19050"/>
          </p:spPr>
          <p:style>
            <a:lnRef idx="1">
              <a:schemeClr val="dk1"/>
            </a:lnRef>
            <a:fillRef idx="0">
              <a:schemeClr val="dk1"/>
            </a:fillRef>
            <a:effectRef idx="0">
              <a:schemeClr val="dk1"/>
            </a:effectRef>
            <a:fontRef idx="minor">
              <a:schemeClr val="tx1"/>
            </a:fontRef>
          </p:style>
        </p:cxnSp>
      </p:grpSp>
      <p:grpSp>
        <p:nvGrpSpPr>
          <p:cNvPr id="140" name="Group 139"/>
          <p:cNvGrpSpPr/>
          <p:nvPr/>
        </p:nvGrpSpPr>
        <p:grpSpPr>
          <a:xfrm>
            <a:off x="7750007" y="2245971"/>
            <a:ext cx="878304" cy="2130276"/>
            <a:chOff x="1576137" y="806116"/>
            <a:chExt cx="553452" cy="1708484"/>
          </a:xfrm>
        </p:grpSpPr>
        <p:sp>
          <p:nvSpPr>
            <p:cNvPr id="141" name="Oval 140"/>
            <p:cNvSpPr/>
            <p:nvPr/>
          </p:nvSpPr>
          <p:spPr>
            <a:xfrm>
              <a:off x="1576137" y="806116"/>
              <a:ext cx="553452" cy="613610"/>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cxnSp>
          <p:nvCxnSpPr>
            <p:cNvPr id="142" name="Straight Connector 141"/>
            <p:cNvCxnSpPr>
              <a:stCxn id="141" idx="4"/>
            </p:cNvCxnSpPr>
            <p:nvPr/>
          </p:nvCxnSpPr>
          <p:spPr>
            <a:xfrm>
              <a:off x="1852863" y="1419726"/>
              <a:ext cx="12033" cy="733925"/>
            </a:xfrm>
            <a:prstGeom prst="line">
              <a:avLst/>
            </a:prstGeom>
            <a:ln w="28575"/>
          </p:spPr>
          <p:style>
            <a:lnRef idx="1">
              <a:schemeClr val="dk1"/>
            </a:lnRef>
            <a:fillRef idx="0">
              <a:schemeClr val="dk1"/>
            </a:fillRef>
            <a:effectRef idx="0">
              <a:schemeClr val="dk1"/>
            </a:effectRef>
            <a:fontRef idx="minor">
              <a:schemeClr val="tx1"/>
            </a:fontRef>
          </p:style>
        </p:cxnSp>
        <p:cxnSp>
          <p:nvCxnSpPr>
            <p:cNvPr id="143" name="Straight Connector 142"/>
            <p:cNvCxnSpPr/>
            <p:nvPr/>
          </p:nvCxnSpPr>
          <p:spPr>
            <a:xfrm flipH="1" flipV="1">
              <a:off x="1624263" y="1618247"/>
              <a:ext cx="228602" cy="162428"/>
            </a:xfrm>
            <a:prstGeom prst="line">
              <a:avLst/>
            </a:prstGeom>
            <a:ln w="19050"/>
          </p:spPr>
          <p:style>
            <a:lnRef idx="1">
              <a:schemeClr val="dk1"/>
            </a:lnRef>
            <a:fillRef idx="0">
              <a:schemeClr val="dk1"/>
            </a:fillRef>
            <a:effectRef idx="0">
              <a:schemeClr val="dk1"/>
            </a:effectRef>
            <a:fontRef idx="minor">
              <a:schemeClr val="tx1"/>
            </a:fontRef>
          </p:style>
        </p:cxnSp>
        <p:cxnSp>
          <p:nvCxnSpPr>
            <p:cNvPr id="144" name="Straight Connector 143"/>
            <p:cNvCxnSpPr/>
            <p:nvPr/>
          </p:nvCxnSpPr>
          <p:spPr>
            <a:xfrm flipH="1">
              <a:off x="1840832" y="1618247"/>
              <a:ext cx="288757" cy="162427"/>
            </a:xfrm>
            <a:prstGeom prst="line">
              <a:avLst/>
            </a:prstGeom>
            <a:ln w="19050">
              <a:solidFill>
                <a:schemeClr val="tx1"/>
              </a:solidFill>
            </a:ln>
          </p:spPr>
          <p:style>
            <a:lnRef idx="1">
              <a:schemeClr val="dk1"/>
            </a:lnRef>
            <a:fillRef idx="0">
              <a:schemeClr val="dk1"/>
            </a:fillRef>
            <a:effectRef idx="0">
              <a:schemeClr val="dk1"/>
            </a:effectRef>
            <a:fontRef idx="minor">
              <a:schemeClr val="tx1"/>
            </a:fontRef>
          </p:style>
        </p:cxnSp>
        <p:cxnSp>
          <p:nvCxnSpPr>
            <p:cNvPr id="145" name="Straight Connector 144"/>
            <p:cNvCxnSpPr/>
            <p:nvPr/>
          </p:nvCxnSpPr>
          <p:spPr>
            <a:xfrm flipH="1">
              <a:off x="1738564" y="2129589"/>
              <a:ext cx="102268" cy="385011"/>
            </a:xfrm>
            <a:prstGeom prst="line">
              <a:avLst/>
            </a:prstGeom>
            <a:ln w="19050"/>
          </p:spPr>
          <p:style>
            <a:lnRef idx="1">
              <a:schemeClr val="dk1"/>
            </a:lnRef>
            <a:fillRef idx="0">
              <a:schemeClr val="dk1"/>
            </a:fillRef>
            <a:effectRef idx="0">
              <a:schemeClr val="dk1"/>
            </a:effectRef>
            <a:fontRef idx="minor">
              <a:schemeClr val="tx1"/>
            </a:fontRef>
          </p:style>
        </p:cxnSp>
        <p:cxnSp>
          <p:nvCxnSpPr>
            <p:cNvPr id="146" name="Straight Connector 145"/>
            <p:cNvCxnSpPr/>
            <p:nvPr/>
          </p:nvCxnSpPr>
          <p:spPr>
            <a:xfrm>
              <a:off x="1876926" y="2153651"/>
              <a:ext cx="158417" cy="360949"/>
            </a:xfrm>
            <a:prstGeom prst="line">
              <a:avLst/>
            </a:prstGeom>
            <a:ln w="19050"/>
          </p:spPr>
          <p:style>
            <a:lnRef idx="1">
              <a:schemeClr val="dk1"/>
            </a:lnRef>
            <a:fillRef idx="0">
              <a:schemeClr val="dk1"/>
            </a:fillRef>
            <a:effectRef idx="0">
              <a:schemeClr val="dk1"/>
            </a:effectRef>
            <a:fontRef idx="minor">
              <a:schemeClr val="tx1"/>
            </a:fontRef>
          </p:style>
        </p:cxnSp>
      </p:grpSp>
      <p:grpSp>
        <p:nvGrpSpPr>
          <p:cNvPr id="162" name="Group 161"/>
          <p:cNvGrpSpPr/>
          <p:nvPr/>
        </p:nvGrpSpPr>
        <p:grpSpPr>
          <a:xfrm>
            <a:off x="6960449" y="2369602"/>
            <a:ext cx="328860" cy="500691"/>
            <a:chOff x="6965192" y="2923184"/>
            <a:chExt cx="328860" cy="500691"/>
          </a:xfrm>
        </p:grpSpPr>
        <p:cxnSp>
          <p:nvCxnSpPr>
            <p:cNvPr id="148" name="Straight Connector 147"/>
            <p:cNvCxnSpPr/>
            <p:nvPr/>
          </p:nvCxnSpPr>
          <p:spPr>
            <a:xfrm flipV="1">
              <a:off x="6965192" y="2923184"/>
              <a:ext cx="299597" cy="160102"/>
            </a:xfrm>
            <a:prstGeom prst="line">
              <a:avLst/>
            </a:prstGeom>
            <a:ln w="38100">
              <a:solidFill>
                <a:schemeClr val="tx1"/>
              </a:solidFill>
            </a:ln>
          </p:spPr>
          <p:style>
            <a:lnRef idx="1">
              <a:schemeClr val="accent2"/>
            </a:lnRef>
            <a:fillRef idx="0">
              <a:schemeClr val="accent2"/>
            </a:fillRef>
            <a:effectRef idx="0">
              <a:schemeClr val="accent2"/>
            </a:effectRef>
            <a:fontRef idx="minor">
              <a:schemeClr val="tx1"/>
            </a:fontRef>
          </p:style>
        </p:cxnSp>
        <p:cxnSp>
          <p:nvCxnSpPr>
            <p:cNvPr id="149" name="Straight Connector 148"/>
            <p:cNvCxnSpPr/>
            <p:nvPr/>
          </p:nvCxnSpPr>
          <p:spPr>
            <a:xfrm flipV="1">
              <a:off x="6974172" y="3188457"/>
              <a:ext cx="242295" cy="14744"/>
            </a:xfrm>
            <a:prstGeom prst="line">
              <a:avLst/>
            </a:prstGeom>
            <a:ln w="38100">
              <a:solidFill>
                <a:schemeClr val="tx1"/>
              </a:solidFill>
            </a:ln>
          </p:spPr>
          <p:style>
            <a:lnRef idx="1">
              <a:schemeClr val="accent2"/>
            </a:lnRef>
            <a:fillRef idx="0">
              <a:schemeClr val="accent2"/>
            </a:fillRef>
            <a:effectRef idx="0">
              <a:schemeClr val="accent2"/>
            </a:effectRef>
            <a:fontRef idx="minor">
              <a:schemeClr val="tx1"/>
            </a:fontRef>
          </p:style>
        </p:cxnSp>
        <p:cxnSp>
          <p:nvCxnSpPr>
            <p:cNvPr id="150" name="Straight Connector 149"/>
            <p:cNvCxnSpPr/>
            <p:nvPr/>
          </p:nvCxnSpPr>
          <p:spPr>
            <a:xfrm>
              <a:off x="6974172" y="3322611"/>
              <a:ext cx="319880" cy="101264"/>
            </a:xfrm>
            <a:prstGeom prst="line">
              <a:avLst/>
            </a:prstGeom>
            <a:ln w="38100">
              <a:solidFill>
                <a:schemeClr val="tx1"/>
              </a:solidFill>
            </a:ln>
          </p:spPr>
          <p:style>
            <a:lnRef idx="1">
              <a:schemeClr val="accent2"/>
            </a:lnRef>
            <a:fillRef idx="0">
              <a:schemeClr val="accent2"/>
            </a:fillRef>
            <a:effectRef idx="0">
              <a:schemeClr val="accent2"/>
            </a:effectRef>
            <a:fontRef idx="minor">
              <a:schemeClr val="tx1"/>
            </a:fontRef>
          </p:style>
        </p:cxnSp>
      </p:grpSp>
      <p:grpSp>
        <p:nvGrpSpPr>
          <p:cNvPr id="163" name="Group 162"/>
          <p:cNvGrpSpPr/>
          <p:nvPr/>
        </p:nvGrpSpPr>
        <p:grpSpPr>
          <a:xfrm>
            <a:off x="7611245" y="2358060"/>
            <a:ext cx="1115449" cy="461601"/>
            <a:chOff x="7611245" y="2358060"/>
            <a:chExt cx="1115449" cy="461601"/>
          </a:xfrm>
        </p:grpSpPr>
        <p:sp>
          <p:nvSpPr>
            <p:cNvPr id="160" name="Freeform 159"/>
            <p:cNvSpPr/>
            <p:nvPr/>
          </p:nvSpPr>
          <p:spPr>
            <a:xfrm>
              <a:off x="8505139" y="2359521"/>
              <a:ext cx="221555" cy="460140"/>
            </a:xfrm>
            <a:custGeom>
              <a:avLst/>
              <a:gdLst>
                <a:gd name="connsiteX0" fmla="*/ 0 w 288757"/>
                <a:gd name="connsiteY0" fmla="*/ 228600 h 505326"/>
                <a:gd name="connsiteX1" fmla="*/ 12031 w 288757"/>
                <a:gd name="connsiteY1" fmla="*/ 96252 h 505326"/>
                <a:gd name="connsiteX2" fmla="*/ 72189 w 288757"/>
                <a:gd name="connsiteY2" fmla="*/ 36095 h 505326"/>
                <a:gd name="connsiteX3" fmla="*/ 108284 w 288757"/>
                <a:gd name="connsiteY3" fmla="*/ 24063 h 505326"/>
                <a:gd name="connsiteX4" fmla="*/ 144379 w 288757"/>
                <a:gd name="connsiteY4" fmla="*/ 0 h 505326"/>
                <a:gd name="connsiteX5" fmla="*/ 204536 w 288757"/>
                <a:gd name="connsiteY5" fmla="*/ 12031 h 505326"/>
                <a:gd name="connsiteX6" fmla="*/ 252663 w 288757"/>
                <a:gd name="connsiteY6" fmla="*/ 72189 h 505326"/>
                <a:gd name="connsiteX7" fmla="*/ 276726 w 288757"/>
                <a:gd name="connsiteY7" fmla="*/ 144379 h 505326"/>
                <a:gd name="connsiteX8" fmla="*/ 288757 w 288757"/>
                <a:gd name="connsiteY8" fmla="*/ 180473 h 505326"/>
                <a:gd name="connsiteX9" fmla="*/ 276726 w 288757"/>
                <a:gd name="connsiteY9" fmla="*/ 312821 h 505326"/>
                <a:gd name="connsiteX10" fmla="*/ 252663 w 288757"/>
                <a:gd name="connsiteY10" fmla="*/ 348916 h 505326"/>
                <a:gd name="connsiteX11" fmla="*/ 240631 w 288757"/>
                <a:gd name="connsiteY11" fmla="*/ 385010 h 505326"/>
                <a:gd name="connsiteX12" fmla="*/ 216568 w 288757"/>
                <a:gd name="connsiteY12" fmla="*/ 421105 h 505326"/>
                <a:gd name="connsiteX13" fmla="*/ 156410 w 288757"/>
                <a:gd name="connsiteY13" fmla="*/ 505326 h 505326"/>
                <a:gd name="connsiteX14" fmla="*/ 108284 w 288757"/>
                <a:gd name="connsiteY14" fmla="*/ 493295 h 505326"/>
                <a:gd name="connsiteX15" fmla="*/ 72189 w 288757"/>
                <a:gd name="connsiteY15" fmla="*/ 360947 h 505326"/>
                <a:gd name="connsiteX16" fmla="*/ 48126 w 288757"/>
                <a:gd name="connsiteY16" fmla="*/ 300789 h 505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8757" h="505326">
                  <a:moveTo>
                    <a:pt x="0" y="228600"/>
                  </a:moveTo>
                  <a:cubicBezTo>
                    <a:pt x="4010" y="184484"/>
                    <a:pt x="2749" y="139567"/>
                    <a:pt x="12031" y="96252"/>
                  </a:cubicBezTo>
                  <a:cubicBezTo>
                    <a:pt x="17806" y="69301"/>
                    <a:pt x="50372" y="47003"/>
                    <a:pt x="72189" y="36095"/>
                  </a:cubicBezTo>
                  <a:cubicBezTo>
                    <a:pt x="83533" y="30423"/>
                    <a:pt x="96940" y="29735"/>
                    <a:pt x="108284" y="24063"/>
                  </a:cubicBezTo>
                  <a:cubicBezTo>
                    <a:pt x="121218" y="17596"/>
                    <a:pt x="132347" y="8021"/>
                    <a:pt x="144379" y="0"/>
                  </a:cubicBezTo>
                  <a:cubicBezTo>
                    <a:pt x="164431" y="4010"/>
                    <a:pt x="185740" y="3976"/>
                    <a:pt x="204536" y="12031"/>
                  </a:cubicBezTo>
                  <a:cubicBezTo>
                    <a:pt x="220537" y="18889"/>
                    <a:pt x="245619" y="61622"/>
                    <a:pt x="252663" y="72189"/>
                  </a:cubicBezTo>
                  <a:lnTo>
                    <a:pt x="276726" y="144379"/>
                  </a:lnTo>
                  <a:lnTo>
                    <a:pt x="288757" y="180473"/>
                  </a:lnTo>
                  <a:cubicBezTo>
                    <a:pt x="284747" y="224589"/>
                    <a:pt x="286007" y="269506"/>
                    <a:pt x="276726" y="312821"/>
                  </a:cubicBezTo>
                  <a:cubicBezTo>
                    <a:pt x="273696" y="326960"/>
                    <a:pt x="259130" y="335982"/>
                    <a:pt x="252663" y="348916"/>
                  </a:cubicBezTo>
                  <a:cubicBezTo>
                    <a:pt x="246991" y="360259"/>
                    <a:pt x="246303" y="373667"/>
                    <a:pt x="240631" y="385010"/>
                  </a:cubicBezTo>
                  <a:cubicBezTo>
                    <a:pt x="234164" y="397944"/>
                    <a:pt x="222441" y="407891"/>
                    <a:pt x="216568" y="421105"/>
                  </a:cubicBezTo>
                  <a:cubicBezTo>
                    <a:pt x="177509" y="508988"/>
                    <a:pt x="222061" y="483444"/>
                    <a:pt x="156410" y="505326"/>
                  </a:cubicBezTo>
                  <a:cubicBezTo>
                    <a:pt x="140368" y="501316"/>
                    <a:pt x="123074" y="500690"/>
                    <a:pt x="108284" y="493295"/>
                  </a:cubicBezTo>
                  <a:cubicBezTo>
                    <a:pt x="60801" y="469553"/>
                    <a:pt x="78241" y="397258"/>
                    <a:pt x="72189" y="360947"/>
                  </a:cubicBezTo>
                  <a:cubicBezTo>
                    <a:pt x="68472" y="338648"/>
                    <a:pt x="57944" y="320425"/>
                    <a:pt x="48126" y="300789"/>
                  </a:cubicBezTo>
                </a:path>
              </a:pathLst>
            </a:cu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1" name="Freeform 160"/>
            <p:cNvSpPr/>
            <p:nvPr/>
          </p:nvSpPr>
          <p:spPr>
            <a:xfrm flipH="1">
              <a:off x="7611245" y="2358060"/>
              <a:ext cx="215135" cy="461601"/>
            </a:xfrm>
            <a:custGeom>
              <a:avLst/>
              <a:gdLst>
                <a:gd name="connsiteX0" fmla="*/ 0 w 288757"/>
                <a:gd name="connsiteY0" fmla="*/ 228600 h 505326"/>
                <a:gd name="connsiteX1" fmla="*/ 12031 w 288757"/>
                <a:gd name="connsiteY1" fmla="*/ 96252 h 505326"/>
                <a:gd name="connsiteX2" fmla="*/ 72189 w 288757"/>
                <a:gd name="connsiteY2" fmla="*/ 36095 h 505326"/>
                <a:gd name="connsiteX3" fmla="*/ 108284 w 288757"/>
                <a:gd name="connsiteY3" fmla="*/ 24063 h 505326"/>
                <a:gd name="connsiteX4" fmla="*/ 144379 w 288757"/>
                <a:gd name="connsiteY4" fmla="*/ 0 h 505326"/>
                <a:gd name="connsiteX5" fmla="*/ 204536 w 288757"/>
                <a:gd name="connsiteY5" fmla="*/ 12031 h 505326"/>
                <a:gd name="connsiteX6" fmla="*/ 252663 w 288757"/>
                <a:gd name="connsiteY6" fmla="*/ 72189 h 505326"/>
                <a:gd name="connsiteX7" fmla="*/ 276726 w 288757"/>
                <a:gd name="connsiteY7" fmla="*/ 144379 h 505326"/>
                <a:gd name="connsiteX8" fmla="*/ 288757 w 288757"/>
                <a:gd name="connsiteY8" fmla="*/ 180473 h 505326"/>
                <a:gd name="connsiteX9" fmla="*/ 276726 w 288757"/>
                <a:gd name="connsiteY9" fmla="*/ 312821 h 505326"/>
                <a:gd name="connsiteX10" fmla="*/ 252663 w 288757"/>
                <a:gd name="connsiteY10" fmla="*/ 348916 h 505326"/>
                <a:gd name="connsiteX11" fmla="*/ 240631 w 288757"/>
                <a:gd name="connsiteY11" fmla="*/ 385010 h 505326"/>
                <a:gd name="connsiteX12" fmla="*/ 216568 w 288757"/>
                <a:gd name="connsiteY12" fmla="*/ 421105 h 505326"/>
                <a:gd name="connsiteX13" fmla="*/ 156410 w 288757"/>
                <a:gd name="connsiteY13" fmla="*/ 505326 h 505326"/>
                <a:gd name="connsiteX14" fmla="*/ 108284 w 288757"/>
                <a:gd name="connsiteY14" fmla="*/ 493295 h 505326"/>
                <a:gd name="connsiteX15" fmla="*/ 72189 w 288757"/>
                <a:gd name="connsiteY15" fmla="*/ 360947 h 505326"/>
                <a:gd name="connsiteX16" fmla="*/ 48126 w 288757"/>
                <a:gd name="connsiteY16" fmla="*/ 300789 h 505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8757" h="505326">
                  <a:moveTo>
                    <a:pt x="0" y="228600"/>
                  </a:moveTo>
                  <a:cubicBezTo>
                    <a:pt x="4010" y="184484"/>
                    <a:pt x="2749" y="139567"/>
                    <a:pt x="12031" y="96252"/>
                  </a:cubicBezTo>
                  <a:cubicBezTo>
                    <a:pt x="17806" y="69301"/>
                    <a:pt x="50372" y="47003"/>
                    <a:pt x="72189" y="36095"/>
                  </a:cubicBezTo>
                  <a:cubicBezTo>
                    <a:pt x="83533" y="30423"/>
                    <a:pt x="96940" y="29735"/>
                    <a:pt x="108284" y="24063"/>
                  </a:cubicBezTo>
                  <a:cubicBezTo>
                    <a:pt x="121218" y="17596"/>
                    <a:pt x="132347" y="8021"/>
                    <a:pt x="144379" y="0"/>
                  </a:cubicBezTo>
                  <a:cubicBezTo>
                    <a:pt x="164431" y="4010"/>
                    <a:pt x="185740" y="3976"/>
                    <a:pt x="204536" y="12031"/>
                  </a:cubicBezTo>
                  <a:cubicBezTo>
                    <a:pt x="220537" y="18889"/>
                    <a:pt x="245619" y="61622"/>
                    <a:pt x="252663" y="72189"/>
                  </a:cubicBezTo>
                  <a:lnTo>
                    <a:pt x="276726" y="144379"/>
                  </a:lnTo>
                  <a:lnTo>
                    <a:pt x="288757" y="180473"/>
                  </a:lnTo>
                  <a:cubicBezTo>
                    <a:pt x="284747" y="224589"/>
                    <a:pt x="286007" y="269506"/>
                    <a:pt x="276726" y="312821"/>
                  </a:cubicBezTo>
                  <a:cubicBezTo>
                    <a:pt x="273696" y="326960"/>
                    <a:pt x="259130" y="335982"/>
                    <a:pt x="252663" y="348916"/>
                  </a:cubicBezTo>
                  <a:cubicBezTo>
                    <a:pt x="246991" y="360259"/>
                    <a:pt x="246303" y="373667"/>
                    <a:pt x="240631" y="385010"/>
                  </a:cubicBezTo>
                  <a:cubicBezTo>
                    <a:pt x="234164" y="397944"/>
                    <a:pt x="222441" y="407891"/>
                    <a:pt x="216568" y="421105"/>
                  </a:cubicBezTo>
                  <a:cubicBezTo>
                    <a:pt x="177509" y="508988"/>
                    <a:pt x="222061" y="483444"/>
                    <a:pt x="156410" y="505326"/>
                  </a:cubicBezTo>
                  <a:cubicBezTo>
                    <a:pt x="140368" y="501316"/>
                    <a:pt x="123074" y="500690"/>
                    <a:pt x="108284" y="493295"/>
                  </a:cubicBezTo>
                  <a:cubicBezTo>
                    <a:pt x="60801" y="469553"/>
                    <a:pt x="78241" y="397258"/>
                    <a:pt x="72189" y="360947"/>
                  </a:cubicBezTo>
                  <a:cubicBezTo>
                    <a:pt x="68472" y="338648"/>
                    <a:pt x="57944" y="320425"/>
                    <a:pt x="48126" y="300789"/>
                  </a:cubicBezTo>
                </a:path>
              </a:pathLst>
            </a:cu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127" name="Picture 2" descr="Age UK - love later lif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84147" y="866273"/>
            <a:ext cx="1263473" cy="681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059195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0"/>
                                        </p:tgtEl>
                                        <p:attrNameLst>
                                          <p:attrName>style.visibility</p:attrName>
                                        </p:attrNameLst>
                                      </p:cBhvr>
                                      <p:to>
                                        <p:strVal val="visible"/>
                                      </p:to>
                                    </p:set>
                                    <p:anim calcmode="lin" valueType="num">
                                      <p:cBhvr additive="base">
                                        <p:cTn id="7" dur="500" fill="hold"/>
                                        <p:tgtEl>
                                          <p:spTgt spid="100"/>
                                        </p:tgtEl>
                                        <p:attrNameLst>
                                          <p:attrName>ppt_x</p:attrName>
                                        </p:attrNameLst>
                                      </p:cBhvr>
                                      <p:tavLst>
                                        <p:tav tm="0">
                                          <p:val>
                                            <p:strVal val="#ppt_x"/>
                                          </p:val>
                                        </p:tav>
                                        <p:tav tm="100000">
                                          <p:val>
                                            <p:strVal val="#ppt_x"/>
                                          </p:val>
                                        </p:tav>
                                      </p:tavLst>
                                    </p:anim>
                                    <p:anim calcmode="lin" valueType="num">
                                      <p:cBhvr additive="base">
                                        <p:cTn id="8" dur="500" fill="hold"/>
                                        <p:tgtEl>
                                          <p:spTgt spid="10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5"/>
                                        </p:tgtEl>
                                        <p:attrNameLst>
                                          <p:attrName>style.visibility</p:attrName>
                                        </p:attrNameLst>
                                      </p:cBhvr>
                                      <p:to>
                                        <p:strVal val="visible"/>
                                      </p:to>
                                    </p:set>
                                    <p:anim calcmode="lin" valueType="num">
                                      <p:cBhvr additive="base">
                                        <p:cTn id="13" dur="500" fill="hold"/>
                                        <p:tgtEl>
                                          <p:spTgt spid="105"/>
                                        </p:tgtEl>
                                        <p:attrNameLst>
                                          <p:attrName>ppt_x</p:attrName>
                                        </p:attrNameLst>
                                      </p:cBhvr>
                                      <p:tavLst>
                                        <p:tav tm="0">
                                          <p:val>
                                            <p:strVal val="#ppt_x"/>
                                          </p:val>
                                        </p:tav>
                                        <p:tav tm="100000">
                                          <p:val>
                                            <p:strVal val="#ppt_x"/>
                                          </p:val>
                                        </p:tav>
                                      </p:tavLst>
                                    </p:anim>
                                    <p:anim calcmode="lin" valueType="num">
                                      <p:cBhvr additive="base">
                                        <p:cTn id="14" dur="500" fill="hold"/>
                                        <p:tgtEl>
                                          <p:spTgt spid="10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62"/>
                                        </p:tgtEl>
                                        <p:attrNameLst>
                                          <p:attrName>style.visibility</p:attrName>
                                        </p:attrNameLst>
                                      </p:cBhvr>
                                      <p:to>
                                        <p:strVal val="visible"/>
                                      </p:to>
                                    </p:set>
                                    <p:anim calcmode="lin" valueType="num">
                                      <p:cBhvr additive="base">
                                        <p:cTn id="19" dur="500" fill="hold"/>
                                        <p:tgtEl>
                                          <p:spTgt spid="162"/>
                                        </p:tgtEl>
                                        <p:attrNameLst>
                                          <p:attrName>ppt_x</p:attrName>
                                        </p:attrNameLst>
                                      </p:cBhvr>
                                      <p:tavLst>
                                        <p:tav tm="0">
                                          <p:val>
                                            <p:strVal val="#ppt_x"/>
                                          </p:val>
                                        </p:tav>
                                        <p:tav tm="100000">
                                          <p:val>
                                            <p:strVal val="#ppt_x"/>
                                          </p:val>
                                        </p:tav>
                                      </p:tavLst>
                                    </p:anim>
                                    <p:anim calcmode="lin" valueType="num">
                                      <p:cBhvr additive="base">
                                        <p:cTn id="20" dur="500" fill="hold"/>
                                        <p:tgtEl>
                                          <p:spTgt spid="162"/>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163"/>
                                        </p:tgtEl>
                                        <p:attrNameLst>
                                          <p:attrName>style.visibility</p:attrName>
                                        </p:attrNameLst>
                                      </p:cBhvr>
                                      <p:to>
                                        <p:strVal val="visible"/>
                                      </p:to>
                                    </p:set>
                                    <p:anim calcmode="lin" valueType="num">
                                      <p:cBhvr additive="base">
                                        <p:cTn id="23" dur="500" fill="hold"/>
                                        <p:tgtEl>
                                          <p:spTgt spid="163"/>
                                        </p:tgtEl>
                                        <p:attrNameLst>
                                          <p:attrName>ppt_x</p:attrName>
                                        </p:attrNameLst>
                                      </p:cBhvr>
                                      <p:tavLst>
                                        <p:tav tm="0">
                                          <p:val>
                                            <p:strVal val="#ppt_x"/>
                                          </p:val>
                                        </p:tav>
                                        <p:tav tm="100000">
                                          <p:val>
                                            <p:strVal val="#ppt_x"/>
                                          </p:val>
                                        </p:tav>
                                      </p:tavLst>
                                    </p:anim>
                                    <p:anim calcmode="lin" valueType="num">
                                      <p:cBhvr additive="base">
                                        <p:cTn id="24" dur="500" fill="hold"/>
                                        <p:tgtEl>
                                          <p:spTgt spid="163"/>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130"/>
                                        </p:tgtEl>
                                        <p:attrNameLst>
                                          <p:attrName>style.visibility</p:attrName>
                                        </p:attrNameLst>
                                      </p:cBhvr>
                                      <p:to>
                                        <p:strVal val="visible"/>
                                      </p:to>
                                    </p:set>
                                    <p:anim calcmode="lin" valueType="num">
                                      <p:cBhvr additive="base">
                                        <p:cTn id="29" dur="500" fill="hold"/>
                                        <p:tgtEl>
                                          <p:spTgt spid="130"/>
                                        </p:tgtEl>
                                        <p:attrNameLst>
                                          <p:attrName>ppt_x</p:attrName>
                                        </p:attrNameLst>
                                      </p:cBhvr>
                                      <p:tavLst>
                                        <p:tav tm="0">
                                          <p:val>
                                            <p:strVal val="#ppt_x"/>
                                          </p:val>
                                        </p:tav>
                                        <p:tav tm="100000">
                                          <p:val>
                                            <p:strVal val="#ppt_x"/>
                                          </p:val>
                                        </p:tav>
                                      </p:tavLst>
                                    </p:anim>
                                    <p:anim calcmode="lin" valueType="num">
                                      <p:cBhvr additive="base">
                                        <p:cTn id="30" dur="500" fill="hold"/>
                                        <p:tgtEl>
                                          <p:spTgt spid="13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0" grpId="0" animBg="1"/>
      <p:bldP spid="105" grpId="0" animBg="1"/>
      <p:bldP spid="130"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93974" y="97273"/>
            <a:ext cx="2745752" cy="369332"/>
          </a:xfrm>
          <a:prstGeom prst="rect">
            <a:avLst/>
          </a:prstGeom>
        </p:spPr>
        <p:txBody>
          <a:bodyPr wrap="none">
            <a:spAutoFit/>
          </a:bodyPr>
          <a:lstStyle/>
          <a:p>
            <a:r>
              <a:rPr lang="en-GB" dirty="0" smtClean="0"/>
              <a:t>https://www.ageuk.org.uk/</a:t>
            </a:r>
            <a:endParaRPr lang="en-GB" dirty="0"/>
          </a:p>
        </p:txBody>
      </p:sp>
      <p:sp>
        <p:nvSpPr>
          <p:cNvPr id="7" name="Title 6"/>
          <p:cNvSpPr>
            <a:spLocks noGrp="1"/>
          </p:cNvSpPr>
          <p:nvPr>
            <p:ph type="title"/>
          </p:nvPr>
        </p:nvSpPr>
        <p:spPr>
          <a:xfrm>
            <a:off x="884823" y="4168094"/>
            <a:ext cx="10515600" cy="1325563"/>
          </a:xfrm>
        </p:spPr>
        <p:txBody>
          <a:bodyPr>
            <a:noAutofit/>
          </a:bodyPr>
          <a:lstStyle/>
          <a:p>
            <a:r>
              <a:rPr lang="en-GB" sz="4000" dirty="0" smtClean="0"/>
              <a:t>“Ageing is not an illness, but it can be challenging”.</a:t>
            </a:r>
            <a:br>
              <a:rPr lang="en-GB" sz="4000" dirty="0" smtClean="0"/>
            </a:br>
            <a:r>
              <a:rPr lang="en-GB" sz="4000" dirty="0" smtClean="0"/>
              <a:t> </a:t>
            </a:r>
            <a:br>
              <a:rPr lang="en-GB" sz="4000" dirty="0" smtClean="0"/>
            </a:br>
            <a:r>
              <a:rPr lang="en-GB" sz="4000" dirty="0"/>
              <a:t> </a:t>
            </a:r>
            <a:r>
              <a:rPr lang="en-GB" sz="4000" dirty="0" smtClean="0"/>
              <a:t>                               -Age UK Organisation</a:t>
            </a:r>
            <a:br>
              <a:rPr lang="en-GB" sz="4000" dirty="0" smtClean="0"/>
            </a:br>
            <a:r>
              <a:rPr lang="en-GB" sz="4000" dirty="0" smtClean="0"/>
              <a:t>                           </a:t>
            </a:r>
            <a:br>
              <a:rPr lang="en-GB" sz="4000" dirty="0" smtClean="0"/>
            </a:br>
            <a:endParaRPr lang="en-GB" sz="4000" dirty="0"/>
          </a:p>
        </p:txBody>
      </p:sp>
      <p:sp>
        <p:nvSpPr>
          <p:cNvPr id="9" name="Title 1"/>
          <p:cNvSpPr txBox="1">
            <a:spLocks/>
          </p:cNvSpPr>
          <p:nvPr/>
        </p:nvSpPr>
        <p:spPr>
          <a:xfrm>
            <a:off x="884823" y="3879335"/>
            <a:ext cx="10515600"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dirty="0"/>
              <a:t>“We stand up and speak for those who have reached later life and also protect the long term interests of future generations.”</a:t>
            </a:r>
          </a:p>
          <a:p>
            <a:endParaRPr lang="en-GB" sz="4000" dirty="0" smtClean="0"/>
          </a:p>
          <a:p>
            <a:r>
              <a:rPr lang="en-GB" sz="4000" dirty="0" smtClean="0"/>
              <a:t>                           -Age UK Organisation </a:t>
            </a:r>
            <a:endParaRPr lang="en-GB" sz="4000" dirty="0"/>
          </a:p>
        </p:txBody>
      </p:sp>
      <p:pic>
        <p:nvPicPr>
          <p:cNvPr id="5" name="Picture 2" descr="Age UK - love later lif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84147" y="866273"/>
            <a:ext cx="1263473" cy="681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933581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grpId="0" nodeType="clickEffect">
                                  <p:stCondLst>
                                    <p:cond delay="0"/>
                                  </p:stCondLst>
                                  <p:childTnLst>
                                    <p:anim calcmode="lin" valueType="num">
                                      <p:cBhvr additive="base">
                                        <p:cTn id="6" dur="500"/>
                                        <p:tgtEl>
                                          <p:spTgt spid="7"/>
                                        </p:tgtEl>
                                        <p:attrNameLst>
                                          <p:attrName>ppt_x</p:attrName>
                                        </p:attrNameLst>
                                      </p:cBhvr>
                                      <p:tavLst>
                                        <p:tav tm="0">
                                          <p:val>
                                            <p:strVal val="ppt_x"/>
                                          </p:val>
                                        </p:tav>
                                        <p:tav tm="100000">
                                          <p:val>
                                            <p:strVal val="ppt_x"/>
                                          </p:val>
                                        </p:tav>
                                      </p:tavLst>
                                    </p:anim>
                                    <p:anim calcmode="lin" valueType="num">
                                      <p:cBhvr additive="base">
                                        <p:cTn id="7" dur="500"/>
                                        <p:tgtEl>
                                          <p:spTgt spid="7"/>
                                        </p:tgtEl>
                                        <p:attrNameLst>
                                          <p:attrName>ppt_y</p:attrName>
                                        </p:attrNameLst>
                                      </p:cBhvr>
                                      <p:tavLst>
                                        <p:tav tm="0">
                                          <p:val>
                                            <p:strVal val="ppt_y"/>
                                          </p:val>
                                        </p:tav>
                                        <p:tav tm="100000">
                                          <p:val>
                                            <p:strVal val="1+ppt_h/2"/>
                                          </p:val>
                                        </p:tav>
                                      </p:tavLst>
                                    </p:anim>
                                    <p:set>
                                      <p:cBhvr>
                                        <p:cTn id="8" dur="1" fill="hold">
                                          <p:stCondLst>
                                            <p:cond delay="499"/>
                                          </p:stCondLst>
                                        </p:cTn>
                                        <p:tgtEl>
                                          <p:spTgt spid="7"/>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ppt_x"/>
                                          </p:val>
                                        </p:tav>
                                        <p:tav tm="100000">
                                          <p:val>
                                            <p:strVal val="#ppt_x"/>
                                          </p:val>
                                        </p:tav>
                                      </p:tavLst>
                                    </p:anim>
                                    <p:anim calcmode="lin" valueType="num">
                                      <p:cBhvr additive="base">
                                        <p:cTn id="1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9"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7036" y="1569681"/>
            <a:ext cx="10515600" cy="1325563"/>
          </a:xfrm>
        </p:spPr>
        <p:txBody>
          <a:bodyPr>
            <a:noAutofit/>
          </a:bodyPr>
          <a:lstStyle/>
          <a:p>
            <a:r>
              <a:rPr lang="en-GB" sz="4400" dirty="0" smtClean="0"/>
              <a:t>How do Age Organisation Work?</a:t>
            </a:r>
            <a:br>
              <a:rPr lang="en-GB" sz="4400" dirty="0" smtClean="0"/>
            </a:br>
            <a:r>
              <a:rPr lang="en-GB" sz="4400" dirty="0"/>
              <a:t/>
            </a:r>
            <a:br>
              <a:rPr lang="en-GB" sz="4400" dirty="0"/>
            </a:br>
            <a:r>
              <a:rPr lang="en-GB" sz="4400" dirty="0" smtClean="0"/>
              <a:t/>
            </a:r>
            <a:br>
              <a:rPr lang="en-GB" sz="4400" dirty="0" smtClean="0"/>
            </a:br>
            <a:endParaRPr lang="en-GB" sz="4400" dirty="0"/>
          </a:p>
        </p:txBody>
      </p:sp>
      <p:grpSp>
        <p:nvGrpSpPr>
          <p:cNvPr id="3" name="Group 2"/>
          <p:cNvGrpSpPr/>
          <p:nvPr/>
        </p:nvGrpSpPr>
        <p:grpSpPr>
          <a:xfrm>
            <a:off x="809625" y="2238813"/>
            <a:ext cx="10515600" cy="4749406"/>
            <a:chOff x="1266825" y="1853802"/>
            <a:chExt cx="10515600" cy="4749406"/>
          </a:xfrm>
        </p:grpSpPr>
        <p:sp>
          <p:nvSpPr>
            <p:cNvPr id="4" name="Title 1"/>
            <p:cNvSpPr txBox="1">
              <a:spLocks/>
            </p:cNvSpPr>
            <p:nvPr/>
          </p:nvSpPr>
          <p:spPr>
            <a:xfrm>
              <a:off x="1266825" y="1853802"/>
              <a:ext cx="10515600" cy="1325563"/>
            </a:xfrm>
            <a:prstGeom prst="rect">
              <a:avLst/>
            </a:prstGeom>
          </p:spPr>
          <p:txBody>
            <a:bodyPr vert="horz" lIns="91440" tIns="45720" rIns="91440" bIns="45720" rtlCol="0" anchor="ctr">
              <a:normAutofit fontScale="2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1143000" indent="-1143000">
                <a:buFont typeface="Arial" panose="020B0604020202020204" pitchFamily="34" charset="0"/>
                <a:buChar char="•"/>
              </a:pPr>
              <a:r>
                <a:rPr lang="en-GB" sz="16000" dirty="0" smtClean="0"/>
                <a:t>Information and Advice Services</a:t>
              </a:r>
            </a:p>
            <a:p>
              <a:r>
                <a:rPr lang="en-GB" sz="16000" dirty="0" smtClean="0"/>
                <a:t/>
              </a:r>
              <a:br>
                <a:rPr lang="en-GB" sz="16000" dirty="0" smtClean="0"/>
              </a:br>
              <a:r>
                <a:rPr lang="en-GB" dirty="0" smtClean="0"/>
                <a:t/>
              </a:r>
              <a:br>
                <a:rPr lang="en-GB" dirty="0" smtClean="0"/>
              </a:br>
              <a:endParaRPr lang="en-GB" dirty="0"/>
            </a:p>
          </p:txBody>
        </p:sp>
        <p:sp>
          <p:nvSpPr>
            <p:cNvPr id="6" name="Title 1"/>
            <p:cNvSpPr txBox="1">
              <a:spLocks/>
            </p:cNvSpPr>
            <p:nvPr/>
          </p:nvSpPr>
          <p:spPr>
            <a:xfrm>
              <a:off x="1266825" y="2747962"/>
              <a:ext cx="10515600" cy="1325563"/>
            </a:xfrm>
            <a:prstGeom prst="rect">
              <a:avLst/>
            </a:prstGeom>
          </p:spPr>
          <p:txBody>
            <a:bodyPr vert="horz" lIns="91440" tIns="45720" rIns="91440" bIns="45720" rtlCol="0" anchor="ctr">
              <a:normAutofit fontScale="2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1143000" indent="-1143000">
                <a:buFont typeface="Arial" panose="020B0604020202020204" pitchFamily="34" charset="0"/>
                <a:buChar char="•"/>
              </a:pPr>
              <a:r>
                <a:rPr lang="en-GB" sz="16000" dirty="0" smtClean="0"/>
                <a:t>Care and Support</a:t>
              </a:r>
            </a:p>
            <a:p>
              <a:r>
                <a:rPr lang="en-GB" sz="16000" dirty="0" smtClean="0"/>
                <a:t/>
              </a:r>
              <a:br>
                <a:rPr lang="en-GB" sz="16000" dirty="0" smtClean="0"/>
              </a:br>
              <a:r>
                <a:rPr lang="en-GB" dirty="0" smtClean="0"/>
                <a:t/>
              </a:r>
              <a:br>
                <a:rPr lang="en-GB" dirty="0" smtClean="0"/>
              </a:br>
              <a:endParaRPr lang="en-GB" dirty="0"/>
            </a:p>
          </p:txBody>
        </p:sp>
        <p:sp>
          <p:nvSpPr>
            <p:cNvPr id="7" name="Title 1"/>
            <p:cNvSpPr txBox="1">
              <a:spLocks/>
            </p:cNvSpPr>
            <p:nvPr/>
          </p:nvSpPr>
          <p:spPr>
            <a:xfrm>
              <a:off x="1266825" y="3654822"/>
              <a:ext cx="10515600" cy="1325563"/>
            </a:xfrm>
            <a:prstGeom prst="rect">
              <a:avLst/>
            </a:prstGeom>
          </p:spPr>
          <p:txBody>
            <a:bodyPr vert="horz" lIns="91440" tIns="45720" rIns="91440" bIns="45720" rtlCol="0" anchor="ctr">
              <a:normAutofit fontScale="2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1143000" indent="-1143000">
                <a:buFont typeface="Arial" panose="020B0604020202020204" pitchFamily="34" charset="0"/>
                <a:buChar char="•"/>
              </a:pPr>
              <a:endParaRPr lang="en-GB" sz="16000" dirty="0" smtClean="0"/>
            </a:p>
            <a:p>
              <a:pPr marL="1143000" indent="-1143000">
                <a:buFont typeface="Arial" panose="020B0604020202020204" pitchFamily="34" charset="0"/>
                <a:buChar char="•"/>
              </a:pPr>
              <a:r>
                <a:rPr lang="en-GB" sz="16000" dirty="0" smtClean="0"/>
                <a:t>Health and Well-being</a:t>
              </a:r>
            </a:p>
            <a:p>
              <a:endParaRPr lang="en-GB" sz="16000" dirty="0" smtClean="0"/>
            </a:p>
            <a:p>
              <a:r>
                <a:rPr lang="en-GB" sz="16000" dirty="0" smtClean="0"/>
                <a:t/>
              </a:r>
              <a:br>
                <a:rPr lang="en-GB" sz="16000" dirty="0" smtClean="0"/>
              </a:br>
              <a:r>
                <a:rPr lang="en-GB" dirty="0" smtClean="0"/>
                <a:t/>
              </a:r>
              <a:br>
                <a:rPr lang="en-GB" dirty="0" smtClean="0"/>
              </a:br>
              <a:endParaRPr lang="en-GB" dirty="0"/>
            </a:p>
          </p:txBody>
        </p:sp>
        <p:sp>
          <p:nvSpPr>
            <p:cNvPr id="8" name="Title 1"/>
            <p:cNvSpPr txBox="1">
              <a:spLocks/>
            </p:cNvSpPr>
            <p:nvPr/>
          </p:nvSpPr>
          <p:spPr>
            <a:xfrm>
              <a:off x="1266825" y="4534694"/>
              <a:ext cx="10515600" cy="1325563"/>
            </a:xfrm>
            <a:prstGeom prst="rect">
              <a:avLst/>
            </a:prstGeom>
          </p:spPr>
          <p:txBody>
            <a:bodyPr vert="horz" lIns="91440" tIns="45720" rIns="91440" bIns="45720" rtlCol="0" anchor="ctr">
              <a:normAutofit fontScale="2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1143000" indent="-1143000">
                <a:buFont typeface="Arial" panose="020B0604020202020204" pitchFamily="34" charset="0"/>
                <a:buChar char="•"/>
              </a:pPr>
              <a:endParaRPr lang="en-GB" sz="16000" dirty="0" smtClean="0"/>
            </a:p>
            <a:p>
              <a:pPr marL="1143000" indent="-1143000">
                <a:buFont typeface="Arial" panose="020B0604020202020204" pitchFamily="34" charset="0"/>
                <a:buChar char="•"/>
              </a:pPr>
              <a:r>
                <a:rPr lang="en-GB" sz="16000" dirty="0" smtClean="0"/>
                <a:t>Campaigning and Researching</a:t>
              </a:r>
            </a:p>
            <a:p>
              <a:endParaRPr lang="en-GB" sz="16000" dirty="0" smtClean="0"/>
            </a:p>
            <a:p>
              <a:r>
                <a:rPr lang="en-GB" sz="16000" dirty="0" smtClean="0"/>
                <a:t/>
              </a:r>
              <a:br>
                <a:rPr lang="en-GB" sz="16000" dirty="0" smtClean="0"/>
              </a:br>
              <a:r>
                <a:rPr lang="en-GB" dirty="0" smtClean="0"/>
                <a:t/>
              </a:r>
              <a:br>
                <a:rPr lang="en-GB" dirty="0" smtClean="0"/>
              </a:br>
              <a:endParaRPr lang="en-GB" dirty="0"/>
            </a:p>
          </p:txBody>
        </p:sp>
        <p:sp>
          <p:nvSpPr>
            <p:cNvPr id="9" name="Title 1"/>
            <p:cNvSpPr txBox="1">
              <a:spLocks/>
            </p:cNvSpPr>
            <p:nvPr/>
          </p:nvSpPr>
          <p:spPr>
            <a:xfrm>
              <a:off x="1266825" y="5277645"/>
              <a:ext cx="10515600" cy="1325563"/>
            </a:xfrm>
            <a:prstGeom prst="rect">
              <a:avLst/>
            </a:prstGeom>
          </p:spPr>
          <p:txBody>
            <a:bodyPr vert="horz" lIns="91440" tIns="45720" rIns="91440" bIns="45720" rtlCol="0" anchor="ctr">
              <a:normAutofit fontScale="2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1143000" indent="-1143000">
                <a:buFont typeface="Arial" panose="020B0604020202020204" pitchFamily="34" charset="0"/>
                <a:buChar char="•"/>
              </a:pPr>
              <a:endParaRPr lang="en-GB" sz="16000" dirty="0" smtClean="0"/>
            </a:p>
            <a:p>
              <a:pPr marL="1143000" indent="-1143000">
                <a:buFont typeface="Arial" panose="020B0604020202020204" pitchFamily="34" charset="0"/>
                <a:buChar char="•"/>
              </a:pPr>
              <a:r>
                <a:rPr lang="en-GB" sz="16000" dirty="0" smtClean="0"/>
                <a:t>Age UK Network – Age International</a:t>
              </a:r>
            </a:p>
            <a:p>
              <a:r>
                <a:rPr lang="en-GB" sz="16000" dirty="0" smtClean="0"/>
                <a:t/>
              </a:r>
              <a:br>
                <a:rPr lang="en-GB" sz="16000" dirty="0" smtClean="0"/>
              </a:br>
              <a:r>
                <a:rPr lang="en-GB" dirty="0" smtClean="0"/>
                <a:t/>
              </a:r>
              <a:br>
                <a:rPr lang="en-GB" dirty="0" smtClean="0"/>
              </a:br>
              <a:endParaRPr lang="en-GB" dirty="0"/>
            </a:p>
          </p:txBody>
        </p:sp>
      </p:grpSp>
      <p:pic>
        <p:nvPicPr>
          <p:cNvPr id="10" name="Picture 2" descr="Age UK - love later lif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84147" y="866273"/>
            <a:ext cx="1263473" cy="681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8996890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smtClean="0"/>
              <a:t>Origin</a:t>
            </a:r>
            <a:endParaRPr lang="en-GB" sz="6000" dirty="0"/>
          </a:p>
        </p:txBody>
      </p:sp>
      <p:sp>
        <p:nvSpPr>
          <p:cNvPr id="3" name="Content Placeholder 2"/>
          <p:cNvSpPr>
            <a:spLocks noGrp="1"/>
          </p:cNvSpPr>
          <p:nvPr>
            <p:ph idx="1"/>
          </p:nvPr>
        </p:nvSpPr>
        <p:spPr>
          <a:xfrm>
            <a:off x="680320" y="2925935"/>
            <a:ext cx="9613861" cy="3599316"/>
          </a:xfrm>
        </p:spPr>
        <p:txBody>
          <a:bodyPr>
            <a:normAutofit/>
          </a:bodyPr>
          <a:lstStyle/>
          <a:p>
            <a:pPr marL="0" indent="0">
              <a:buNone/>
            </a:pPr>
            <a:r>
              <a:rPr lang="en-GB" sz="3600" b="1" dirty="0" smtClean="0"/>
              <a:t>The Age and Widow Act 1940</a:t>
            </a:r>
          </a:p>
          <a:p>
            <a:pPr marL="0" indent="0">
              <a:buNone/>
            </a:pPr>
            <a:endParaRPr lang="en-GB" sz="3600" b="1" dirty="0" smtClean="0"/>
          </a:p>
          <a:p>
            <a:pPr marL="0" indent="0">
              <a:buNone/>
            </a:pPr>
            <a:endParaRPr lang="en-GB" sz="3600" b="1" dirty="0"/>
          </a:p>
        </p:txBody>
      </p:sp>
      <p:sp>
        <p:nvSpPr>
          <p:cNvPr id="4" name="Rectangle 3"/>
          <p:cNvSpPr/>
          <p:nvPr/>
        </p:nvSpPr>
        <p:spPr>
          <a:xfrm>
            <a:off x="105673" y="2231059"/>
            <a:ext cx="9414108" cy="646331"/>
          </a:xfrm>
          <a:prstGeom prst="rect">
            <a:avLst/>
          </a:prstGeom>
        </p:spPr>
        <p:txBody>
          <a:bodyPr wrap="square">
            <a:spAutoFit/>
          </a:bodyPr>
          <a:lstStyle/>
          <a:p>
            <a:r>
              <a:rPr lang="en-GB" sz="3600" b="1" dirty="0" smtClean="0"/>
              <a:t>1940 – Old Peoples Welfare Committee </a:t>
            </a:r>
            <a:endParaRPr lang="en-GB" sz="3600" b="1" dirty="0"/>
          </a:p>
        </p:txBody>
      </p:sp>
      <p:sp>
        <p:nvSpPr>
          <p:cNvPr id="5" name="Rectangle 4"/>
          <p:cNvSpPr/>
          <p:nvPr/>
        </p:nvSpPr>
        <p:spPr>
          <a:xfrm>
            <a:off x="193355" y="3572973"/>
            <a:ext cx="11905588" cy="646331"/>
          </a:xfrm>
          <a:prstGeom prst="rect">
            <a:avLst/>
          </a:prstGeom>
        </p:spPr>
        <p:txBody>
          <a:bodyPr wrap="square">
            <a:spAutoFit/>
          </a:bodyPr>
          <a:lstStyle/>
          <a:p>
            <a:r>
              <a:rPr lang="en-GB" sz="3600" b="1" dirty="0" smtClean="0"/>
              <a:t>1944- National Old Peoples Welfare Committee </a:t>
            </a:r>
            <a:endParaRPr lang="en-GB" sz="3600" b="1" dirty="0"/>
          </a:p>
        </p:txBody>
      </p:sp>
      <p:sp>
        <p:nvSpPr>
          <p:cNvPr id="6" name="Rectangle 5"/>
          <p:cNvSpPr/>
          <p:nvPr/>
        </p:nvSpPr>
        <p:spPr>
          <a:xfrm>
            <a:off x="286412" y="4832531"/>
            <a:ext cx="12632308" cy="646331"/>
          </a:xfrm>
          <a:prstGeom prst="rect">
            <a:avLst/>
          </a:prstGeom>
        </p:spPr>
        <p:txBody>
          <a:bodyPr wrap="square">
            <a:spAutoFit/>
          </a:bodyPr>
          <a:lstStyle/>
          <a:p>
            <a:r>
              <a:rPr lang="en-GB" sz="3600" b="1" dirty="0" smtClean="0"/>
              <a:t>1</a:t>
            </a:r>
            <a:r>
              <a:rPr lang="en-GB" sz="3600" b="1" baseline="30000" dirty="0" smtClean="0"/>
              <a:t>st</a:t>
            </a:r>
            <a:r>
              <a:rPr lang="en-GB" sz="3600" b="1" dirty="0" smtClean="0"/>
              <a:t> April 2009- Joined together to create a new charity </a:t>
            </a:r>
            <a:endParaRPr lang="en-GB" sz="3600" b="1" dirty="0"/>
          </a:p>
        </p:txBody>
      </p:sp>
      <p:sp>
        <p:nvSpPr>
          <p:cNvPr id="7" name="Rectangle 6"/>
          <p:cNvSpPr/>
          <p:nvPr/>
        </p:nvSpPr>
        <p:spPr>
          <a:xfrm>
            <a:off x="286412" y="5439758"/>
            <a:ext cx="11905588" cy="646331"/>
          </a:xfrm>
          <a:prstGeom prst="rect">
            <a:avLst/>
          </a:prstGeom>
        </p:spPr>
        <p:txBody>
          <a:bodyPr wrap="square">
            <a:spAutoFit/>
          </a:bodyPr>
          <a:lstStyle/>
          <a:p>
            <a:r>
              <a:rPr lang="en-GB" sz="3600" b="1" dirty="0" smtClean="0"/>
              <a:t>April 2010- Officially become Age UK  </a:t>
            </a:r>
            <a:endParaRPr lang="en-GB" sz="3600" b="1" dirty="0"/>
          </a:p>
        </p:txBody>
      </p:sp>
      <p:sp>
        <p:nvSpPr>
          <p:cNvPr id="8" name="Rectangle 7"/>
          <p:cNvSpPr/>
          <p:nvPr/>
        </p:nvSpPr>
        <p:spPr>
          <a:xfrm>
            <a:off x="286412" y="6058899"/>
            <a:ext cx="11905588" cy="646331"/>
          </a:xfrm>
          <a:prstGeom prst="rect">
            <a:avLst/>
          </a:prstGeom>
        </p:spPr>
        <p:txBody>
          <a:bodyPr wrap="square">
            <a:spAutoFit/>
          </a:bodyPr>
          <a:lstStyle/>
          <a:p>
            <a:r>
              <a:rPr lang="en-GB" sz="3600" b="1" dirty="0" smtClean="0"/>
              <a:t>2012- Sister Charity, Age International </a:t>
            </a:r>
            <a:endParaRPr lang="en-GB" sz="3600" b="1" dirty="0"/>
          </a:p>
        </p:txBody>
      </p:sp>
      <p:sp>
        <p:nvSpPr>
          <p:cNvPr id="9" name="Rectangle 8"/>
          <p:cNvSpPr/>
          <p:nvPr/>
        </p:nvSpPr>
        <p:spPr>
          <a:xfrm>
            <a:off x="286412" y="4199176"/>
            <a:ext cx="11905588" cy="1200329"/>
          </a:xfrm>
          <a:prstGeom prst="rect">
            <a:avLst/>
          </a:prstGeom>
        </p:spPr>
        <p:txBody>
          <a:bodyPr wrap="square">
            <a:spAutoFit/>
          </a:bodyPr>
          <a:lstStyle/>
          <a:p>
            <a:r>
              <a:rPr lang="en-GB" sz="3600" b="1" dirty="0"/>
              <a:t>In 1971 the NOPWC </a:t>
            </a:r>
            <a:r>
              <a:rPr lang="en-GB" sz="3600" b="1" dirty="0" smtClean="0"/>
              <a:t>was </a:t>
            </a:r>
            <a:r>
              <a:rPr lang="en-GB" sz="3600" b="1" dirty="0"/>
              <a:t>renamed Age </a:t>
            </a:r>
            <a:r>
              <a:rPr lang="en-GB" sz="3600" b="1" dirty="0" smtClean="0"/>
              <a:t>Concern</a:t>
            </a:r>
            <a:endParaRPr lang="en-GB" sz="3600" b="1" dirty="0"/>
          </a:p>
          <a:p>
            <a:r>
              <a:rPr lang="en-GB" sz="3600" b="1" dirty="0" smtClean="0"/>
              <a:t> </a:t>
            </a:r>
            <a:endParaRPr lang="en-GB" sz="3600" b="1" dirty="0"/>
          </a:p>
        </p:txBody>
      </p:sp>
      <p:pic>
        <p:nvPicPr>
          <p:cNvPr id="10" name="Picture 2" descr="Age UK - love later lif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84147" y="866273"/>
            <a:ext cx="1263473" cy="681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2862075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smtClean="0"/>
              <a:t>Mission Statement</a:t>
            </a:r>
            <a:endParaRPr lang="en-GB" sz="6000" dirty="0"/>
          </a:p>
        </p:txBody>
      </p:sp>
      <p:sp>
        <p:nvSpPr>
          <p:cNvPr id="3" name="Content Placeholder 2"/>
          <p:cNvSpPr>
            <a:spLocks noGrp="1"/>
          </p:cNvSpPr>
          <p:nvPr>
            <p:ph idx="1"/>
          </p:nvPr>
        </p:nvSpPr>
        <p:spPr>
          <a:xfrm>
            <a:off x="400365" y="2868460"/>
            <a:ext cx="5086886" cy="2224690"/>
          </a:xfrm>
        </p:spPr>
        <p:txBody>
          <a:bodyPr>
            <a:noAutofit/>
          </a:bodyPr>
          <a:lstStyle/>
          <a:p>
            <a:r>
              <a:rPr lang="en-GB" sz="3200" dirty="0" smtClean="0"/>
              <a:t>Make later life better</a:t>
            </a:r>
          </a:p>
          <a:p>
            <a:pPr marL="0" indent="0">
              <a:buNone/>
            </a:pPr>
            <a:endParaRPr lang="en-GB" sz="3200" dirty="0" smtClean="0"/>
          </a:p>
          <a:p>
            <a:pPr marL="0" indent="0">
              <a:buNone/>
            </a:pPr>
            <a:endParaRPr lang="en-GB" sz="3200" dirty="0" smtClean="0"/>
          </a:p>
        </p:txBody>
      </p:sp>
      <p:sp>
        <p:nvSpPr>
          <p:cNvPr id="4" name="Rectangle 3"/>
          <p:cNvSpPr/>
          <p:nvPr/>
        </p:nvSpPr>
        <p:spPr>
          <a:xfrm>
            <a:off x="5487251" y="3169177"/>
            <a:ext cx="6611692" cy="1077218"/>
          </a:xfrm>
          <a:prstGeom prst="rect">
            <a:avLst/>
          </a:prstGeom>
        </p:spPr>
        <p:txBody>
          <a:bodyPr wrap="square">
            <a:spAutoFit/>
          </a:bodyPr>
          <a:lstStyle/>
          <a:p>
            <a:pPr marL="457200" indent="-457200">
              <a:buFont typeface="Arial" panose="020B0604020202020204" pitchFamily="34" charset="0"/>
              <a:buChar char="•"/>
            </a:pPr>
            <a:r>
              <a:rPr lang="en-GB" sz="3200" dirty="0"/>
              <a:t>Create a world where everyone can love later life</a:t>
            </a:r>
          </a:p>
        </p:txBody>
      </p:sp>
      <p:sp>
        <p:nvSpPr>
          <p:cNvPr id="5" name="Rectangle 4"/>
          <p:cNvSpPr/>
          <p:nvPr/>
        </p:nvSpPr>
        <p:spPr>
          <a:xfrm>
            <a:off x="455111" y="4632918"/>
            <a:ext cx="10490585" cy="2062103"/>
          </a:xfrm>
          <a:prstGeom prst="rect">
            <a:avLst/>
          </a:prstGeom>
        </p:spPr>
        <p:txBody>
          <a:bodyPr wrap="square">
            <a:spAutoFit/>
          </a:bodyPr>
          <a:lstStyle/>
          <a:p>
            <a:pPr marL="457200" indent="-457200">
              <a:buFont typeface="Arial" panose="020B0604020202020204" pitchFamily="34" charset="0"/>
              <a:buChar char="•"/>
            </a:pPr>
            <a:r>
              <a:rPr lang="en-GB" sz="3200" dirty="0"/>
              <a:t>Caring for the organisations intentions</a:t>
            </a:r>
          </a:p>
          <a:p>
            <a:pPr marL="457200" indent="-457200">
              <a:buFont typeface="Arial" panose="020B0604020202020204" pitchFamily="34" charset="0"/>
              <a:buChar char="•"/>
            </a:pPr>
            <a:r>
              <a:rPr lang="en-GB" sz="3200" dirty="0"/>
              <a:t>Care for the needs of the elderly </a:t>
            </a:r>
          </a:p>
          <a:p>
            <a:pPr marL="457200" indent="-457200">
              <a:buFont typeface="Arial" panose="020B0604020202020204" pitchFamily="34" charset="0"/>
              <a:buChar char="•"/>
            </a:pPr>
            <a:r>
              <a:rPr lang="en-GB" sz="3200" dirty="0"/>
              <a:t>Respecting choices made</a:t>
            </a:r>
          </a:p>
          <a:p>
            <a:pPr marL="457200" indent="-457200">
              <a:buFont typeface="Arial" panose="020B0604020202020204" pitchFamily="34" charset="0"/>
              <a:buChar char="•"/>
            </a:pPr>
            <a:r>
              <a:rPr lang="en-GB" sz="3200" dirty="0"/>
              <a:t>Valuing Diversity</a:t>
            </a:r>
          </a:p>
        </p:txBody>
      </p:sp>
      <p:sp>
        <p:nvSpPr>
          <p:cNvPr id="6" name="Rectangle 5"/>
          <p:cNvSpPr/>
          <p:nvPr/>
        </p:nvSpPr>
        <p:spPr>
          <a:xfrm>
            <a:off x="1183089" y="1959519"/>
            <a:ext cx="2510624" cy="923330"/>
          </a:xfrm>
          <a:prstGeom prst="rect">
            <a:avLst/>
          </a:prstGeom>
          <a:noFill/>
        </p:spPr>
        <p:txBody>
          <a:bodyPr wrap="none" lIns="91440" tIns="45720" rIns="91440" bIns="45720">
            <a:spAutoFit/>
          </a:bodyPr>
          <a:lstStyle/>
          <a:p>
            <a:pPr algn="ctr"/>
            <a:r>
              <a:rPr lang="en-US" sz="5400" b="1" dirty="0" smtClean="0">
                <a:ln w="9525">
                  <a:solidFill>
                    <a:schemeClr val="bg1"/>
                  </a:solidFill>
                  <a:prstDash val="solid"/>
                </a:ln>
                <a:effectLst>
                  <a:outerShdw blurRad="12700" dist="38100" dir="2700000" algn="tl" rotWithShape="0">
                    <a:schemeClr val="bg1">
                      <a:lumMod val="50000"/>
                    </a:schemeClr>
                  </a:outerShdw>
                </a:effectLst>
              </a:rPr>
              <a:t>Mission</a:t>
            </a:r>
            <a:endParaRPr lang="en-US" sz="5400" b="1" cap="none" spc="50" dirty="0">
              <a:ln w="0"/>
              <a:solidFill>
                <a:schemeClr val="bg2"/>
              </a:solidFill>
              <a:effectLst>
                <a:innerShdw blurRad="63500" dist="50800" dir="13500000">
                  <a:srgbClr val="000000">
                    <a:alpha val="50000"/>
                  </a:srgbClr>
                </a:innerShdw>
              </a:effectLst>
            </a:endParaRPr>
          </a:p>
        </p:txBody>
      </p:sp>
      <p:sp>
        <p:nvSpPr>
          <p:cNvPr id="7" name="Rectangle 6"/>
          <p:cNvSpPr/>
          <p:nvPr/>
        </p:nvSpPr>
        <p:spPr>
          <a:xfrm>
            <a:off x="1708201" y="3784730"/>
            <a:ext cx="2241191" cy="923330"/>
          </a:xfrm>
          <a:prstGeom prst="rect">
            <a:avLst/>
          </a:prstGeom>
          <a:noFill/>
        </p:spPr>
        <p:txBody>
          <a:bodyPr wrap="none" lIns="91440" tIns="45720" rIns="91440" bIns="45720">
            <a:spAutoFit/>
          </a:bodyPr>
          <a:lstStyle/>
          <a:p>
            <a:pPr algn="ctr"/>
            <a:r>
              <a:rPr lang="en-US" sz="5400" b="1" dirty="0" smtClean="0">
                <a:ln w="9525">
                  <a:solidFill>
                    <a:schemeClr val="bg1"/>
                  </a:solidFill>
                  <a:prstDash val="solid"/>
                </a:ln>
                <a:effectLst>
                  <a:outerShdw blurRad="12700" dist="38100" dir="2700000" algn="tl" rotWithShape="0">
                    <a:schemeClr val="bg1">
                      <a:lumMod val="50000"/>
                    </a:schemeClr>
                  </a:outerShdw>
                </a:effectLst>
              </a:rPr>
              <a:t>Values</a:t>
            </a:r>
            <a:endParaRPr lang="en-US" sz="5400" b="1" cap="none" spc="50" dirty="0">
              <a:ln w="0"/>
              <a:solidFill>
                <a:schemeClr val="bg2"/>
              </a:solidFill>
              <a:effectLst>
                <a:innerShdw blurRad="63500" dist="50800" dir="13500000">
                  <a:srgbClr val="000000">
                    <a:alpha val="50000"/>
                  </a:srgbClr>
                </a:innerShdw>
              </a:effectLst>
            </a:endParaRPr>
          </a:p>
        </p:txBody>
      </p:sp>
      <p:sp>
        <p:nvSpPr>
          <p:cNvPr id="8" name="Rectangle 7"/>
          <p:cNvSpPr/>
          <p:nvPr/>
        </p:nvSpPr>
        <p:spPr>
          <a:xfrm>
            <a:off x="7617747" y="2283418"/>
            <a:ext cx="1723550" cy="923330"/>
          </a:xfrm>
          <a:prstGeom prst="rect">
            <a:avLst/>
          </a:prstGeom>
          <a:noFill/>
        </p:spPr>
        <p:txBody>
          <a:bodyPr wrap="none" lIns="91440" tIns="45720" rIns="91440" bIns="45720">
            <a:spAutoFit/>
          </a:bodyPr>
          <a:lstStyle/>
          <a:p>
            <a:pPr algn="ctr"/>
            <a:r>
              <a:rPr lang="en-US" sz="5400" b="1" dirty="0" smtClean="0">
                <a:ln w="9525">
                  <a:solidFill>
                    <a:schemeClr val="bg1"/>
                  </a:solidFill>
                  <a:prstDash val="solid"/>
                </a:ln>
                <a:effectLst>
                  <a:outerShdw blurRad="12700" dist="38100" dir="2700000" algn="tl" rotWithShape="0">
                    <a:schemeClr val="bg1">
                      <a:lumMod val="50000"/>
                    </a:schemeClr>
                  </a:outerShdw>
                </a:effectLst>
              </a:rPr>
              <a:t>Aims</a:t>
            </a:r>
            <a:endParaRPr lang="en-US" sz="5400" b="1" cap="none" spc="50" dirty="0">
              <a:ln w="0"/>
              <a:solidFill>
                <a:schemeClr val="bg2"/>
              </a:solidFill>
              <a:effectLst>
                <a:innerShdw blurRad="63500" dist="50800" dir="13500000">
                  <a:srgbClr val="000000">
                    <a:alpha val="50000"/>
                  </a:srgbClr>
                </a:innerShdw>
              </a:effectLst>
            </a:endParaRPr>
          </a:p>
        </p:txBody>
      </p:sp>
      <p:pic>
        <p:nvPicPr>
          <p:cNvPr id="9" name="Picture 2" descr="Age UK - love later lif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84147" y="866273"/>
            <a:ext cx="1263473" cy="681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44633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 calcmode="lin" valueType="num">
                                      <p:cBhvr additive="base">
                                        <p:cTn id="17" dur="500" fill="hold"/>
                                        <p:tgtEl>
                                          <p:spTgt spid="8"/>
                                        </p:tgtEl>
                                        <p:attrNameLst>
                                          <p:attrName>ppt_x</p:attrName>
                                        </p:attrNameLst>
                                      </p:cBhvr>
                                      <p:tavLst>
                                        <p:tav tm="0">
                                          <p:val>
                                            <p:strVal val="#ppt_x"/>
                                          </p:val>
                                        </p:tav>
                                        <p:tav tm="100000">
                                          <p:val>
                                            <p:strVal val="#ppt_x"/>
                                          </p:val>
                                        </p:tav>
                                      </p:tavLst>
                                    </p:anim>
                                    <p:anim calcmode="lin" valueType="num">
                                      <p:cBhvr additive="base">
                                        <p:cTn id="18" dur="500" fill="hold"/>
                                        <p:tgtEl>
                                          <p:spTgt spid="8"/>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4"/>
                                        </p:tgtEl>
                                        <p:attrNameLst>
                                          <p:attrName>style.visibility</p:attrName>
                                        </p:attrNameLst>
                                      </p:cBhvr>
                                      <p:to>
                                        <p:strVal val="visible"/>
                                      </p:to>
                                    </p:set>
                                    <p:anim calcmode="lin" valueType="num">
                                      <p:cBhvr additive="base">
                                        <p:cTn id="21" dur="500" fill="hold"/>
                                        <p:tgtEl>
                                          <p:spTgt spid="4"/>
                                        </p:tgtEl>
                                        <p:attrNameLst>
                                          <p:attrName>ppt_x</p:attrName>
                                        </p:attrNameLst>
                                      </p:cBhvr>
                                      <p:tavLst>
                                        <p:tav tm="0">
                                          <p:val>
                                            <p:strVal val="#ppt_x"/>
                                          </p:val>
                                        </p:tav>
                                        <p:tav tm="100000">
                                          <p:val>
                                            <p:strVal val="#ppt_x"/>
                                          </p:val>
                                        </p:tav>
                                      </p:tavLst>
                                    </p:anim>
                                    <p:anim calcmode="lin" valueType="num">
                                      <p:cBhvr additive="base">
                                        <p:cTn id="2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 calcmode="lin" valueType="num">
                                      <p:cBhvr additive="base">
                                        <p:cTn id="27" dur="500" fill="hold"/>
                                        <p:tgtEl>
                                          <p:spTgt spid="7"/>
                                        </p:tgtEl>
                                        <p:attrNameLst>
                                          <p:attrName>ppt_x</p:attrName>
                                        </p:attrNameLst>
                                      </p:cBhvr>
                                      <p:tavLst>
                                        <p:tav tm="0">
                                          <p:val>
                                            <p:strVal val="#ppt_x"/>
                                          </p:val>
                                        </p:tav>
                                        <p:tav tm="100000">
                                          <p:val>
                                            <p:strVal val="#ppt_x"/>
                                          </p:val>
                                        </p:tav>
                                      </p:tavLst>
                                    </p:anim>
                                    <p:anim calcmode="lin" valueType="num">
                                      <p:cBhvr additive="base">
                                        <p:cTn id="28" dur="500" fill="hold"/>
                                        <p:tgtEl>
                                          <p:spTgt spid="7"/>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5"/>
                                        </p:tgtEl>
                                        <p:attrNameLst>
                                          <p:attrName>style.visibility</p:attrName>
                                        </p:attrNameLst>
                                      </p:cBhvr>
                                      <p:to>
                                        <p:strVal val="visible"/>
                                      </p:to>
                                    </p:set>
                                    <p:anim calcmode="lin" valueType="num">
                                      <p:cBhvr additive="base">
                                        <p:cTn id="31" dur="500" fill="hold"/>
                                        <p:tgtEl>
                                          <p:spTgt spid="5"/>
                                        </p:tgtEl>
                                        <p:attrNameLst>
                                          <p:attrName>ppt_x</p:attrName>
                                        </p:attrNameLst>
                                      </p:cBhvr>
                                      <p:tavLst>
                                        <p:tav tm="0">
                                          <p:val>
                                            <p:strVal val="#ppt_x"/>
                                          </p:val>
                                        </p:tav>
                                        <p:tav tm="100000">
                                          <p:val>
                                            <p:strVal val="#ppt_x"/>
                                          </p:val>
                                        </p:tav>
                                      </p:tavLst>
                                    </p:anim>
                                    <p:anim calcmode="lin" valueType="num">
                                      <p:cBhvr additive="base">
                                        <p:cTn id="3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P spid="6" grpId="0"/>
      <p:bldP spid="7" grpId="0"/>
      <p:bldP spid="8"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400" dirty="0" smtClean="0"/>
              <a:t>What type of Advocacy Service?</a:t>
            </a:r>
            <a:endParaRPr lang="en-GB" sz="4400" dirty="0"/>
          </a:p>
        </p:txBody>
      </p:sp>
      <p:sp>
        <p:nvSpPr>
          <p:cNvPr id="3" name="Content Placeholder 2"/>
          <p:cNvSpPr>
            <a:spLocks noGrp="1"/>
          </p:cNvSpPr>
          <p:nvPr>
            <p:ph idx="1"/>
          </p:nvPr>
        </p:nvSpPr>
        <p:spPr>
          <a:xfrm>
            <a:off x="304541" y="2036248"/>
            <a:ext cx="11469926" cy="3599316"/>
          </a:xfrm>
        </p:spPr>
        <p:txBody>
          <a:bodyPr>
            <a:noAutofit/>
          </a:bodyPr>
          <a:lstStyle/>
          <a:p>
            <a:pPr marL="0" indent="0">
              <a:buNone/>
            </a:pPr>
            <a:r>
              <a:rPr lang="en-GB" sz="4000" dirty="0" smtClean="0"/>
              <a:t>      Independence Advocacy service.</a:t>
            </a:r>
          </a:p>
          <a:p>
            <a:pPr marL="0" indent="0">
              <a:buNone/>
            </a:pPr>
            <a:endParaRPr lang="en-GB" sz="4000" dirty="0" smtClean="0"/>
          </a:p>
          <a:p>
            <a:pPr marL="0" indent="0">
              <a:buNone/>
            </a:pPr>
            <a:r>
              <a:rPr lang="en-GB" sz="4000" dirty="0" smtClean="0"/>
              <a:t>“We </a:t>
            </a:r>
            <a:r>
              <a:rPr lang="en-GB" sz="4000" dirty="0"/>
              <a:t>support older people to assert their rights and enable their voice to be heard when decisions need to be made that affect their lives. We assert older people by giving them information which allows them to make informed choices</a:t>
            </a:r>
            <a:r>
              <a:rPr lang="en-GB" sz="4000" dirty="0" smtClean="0"/>
              <a:t>.” – Age UK</a:t>
            </a:r>
            <a:endParaRPr lang="en-GB" sz="4000" dirty="0"/>
          </a:p>
          <a:p>
            <a:pPr marL="0" indent="0">
              <a:buNone/>
            </a:pPr>
            <a:endParaRPr lang="en-GB" sz="4000" dirty="0"/>
          </a:p>
        </p:txBody>
      </p:sp>
      <p:pic>
        <p:nvPicPr>
          <p:cNvPr id="4" name="Picture 2" descr="Age UK - love later lif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84147" y="866273"/>
            <a:ext cx="1263473" cy="681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127080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dirty="0" smtClean="0"/>
              <a:t>Finance / Funding's</a:t>
            </a:r>
            <a:endParaRPr lang="en-GB" sz="5400" dirty="0"/>
          </a:p>
        </p:txBody>
      </p:sp>
      <p:sp>
        <p:nvSpPr>
          <p:cNvPr id="3" name="Content Placeholder 2"/>
          <p:cNvSpPr>
            <a:spLocks noGrp="1"/>
          </p:cNvSpPr>
          <p:nvPr>
            <p:ph idx="1"/>
          </p:nvPr>
        </p:nvSpPr>
        <p:spPr>
          <a:xfrm>
            <a:off x="417274" y="2174035"/>
            <a:ext cx="9613861" cy="3599316"/>
          </a:xfrm>
        </p:spPr>
        <p:txBody>
          <a:bodyPr>
            <a:noAutofit/>
          </a:bodyPr>
          <a:lstStyle/>
          <a:p>
            <a:pPr marL="0" indent="0">
              <a:buNone/>
            </a:pPr>
            <a:r>
              <a:rPr lang="en-GB" sz="4000" dirty="0" smtClean="0"/>
              <a:t>Donations:</a:t>
            </a:r>
          </a:p>
          <a:p>
            <a:r>
              <a:rPr lang="en-GB" sz="4000" dirty="0" smtClean="0"/>
              <a:t>Legacy </a:t>
            </a:r>
            <a:r>
              <a:rPr lang="en-GB" sz="4000" dirty="0" smtClean="0"/>
              <a:t>Donations </a:t>
            </a:r>
            <a:endParaRPr lang="en-GB" sz="4000" dirty="0" smtClean="0"/>
          </a:p>
          <a:p>
            <a:r>
              <a:rPr lang="en-GB" sz="4000" dirty="0" smtClean="0"/>
              <a:t>Gifts</a:t>
            </a:r>
          </a:p>
          <a:p>
            <a:r>
              <a:rPr lang="en-GB" sz="4000" dirty="0" smtClean="0"/>
              <a:t>Volunteering Contributions </a:t>
            </a:r>
          </a:p>
          <a:p>
            <a:r>
              <a:rPr lang="en-GB" sz="4000" dirty="0"/>
              <a:t> </a:t>
            </a:r>
            <a:r>
              <a:rPr lang="en-GB" sz="4000" dirty="0" smtClean="0"/>
              <a:t>Charity Shops – Over 520 charity shops within the UK</a:t>
            </a:r>
          </a:p>
          <a:p>
            <a:r>
              <a:rPr lang="en-GB" sz="4000" dirty="0" smtClean="0"/>
              <a:t>Charitable Events </a:t>
            </a:r>
            <a:endParaRPr lang="en-GB" sz="4000" dirty="0"/>
          </a:p>
        </p:txBody>
      </p:sp>
      <p:pic>
        <p:nvPicPr>
          <p:cNvPr id="4" name="Picture 2" descr="Age UK - love later lif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84147" y="866273"/>
            <a:ext cx="1263473" cy="681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0036405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smtClean="0"/>
              <a:t>Divided </a:t>
            </a:r>
            <a:endParaRPr lang="en-GB" sz="6000" dirty="0"/>
          </a:p>
        </p:txBody>
      </p:sp>
      <p:sp>
        <p:nvSpPr>
          <p:cNvPr id="4" name="Oval 3"/>
          <p:cNvSpPr/>
          <p:nvPr/>
        </p:nvSpPr>
        <p:spPr>
          <a:xfrm>
            <a:off x="782052" y="3344779"/>
            <a:ext cx="1588170" cy="1588168"/>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6000" dirty="0" smtClean="0">
                <a:ln w="0"/>
                <a:solidFill>
                  <a:schemeClr val="accent1"/>
                </a:solidFill>
                <a:effectLst>
                  <a:outerShdw blurRad="38100" dist="25400" dir="5400000" algn="ctr" rotWithShape="0">
                    <a:srgbClr val="6E747A">
                      <a:alpha val="43000"/>
                    </a:srgbClr>
                  </a:outerShdw>
                </a:effectLst>
              </a:rPr>
              <a:t>£1</a:t>
            </a:r>
            <a:endParaRPr lang="en-GB" sz="6000" dirty="0">
              <a:ln w="0"/>
              <a:solidFill>
                <a:schemeClr val="accent1"/>
              </a:solidFill>
              <a:effectLst>
                <a:outerShdw blurRad="38100" dist="25400" dir="5400000" algn="ctr" rotWithShape="0">
                  <a:srgbClr val="6E747A">
                    <a:alpha val="43000"/>
                  </a:srgbClr>
                </a:outerShdw>
              </a:effectLst>
            </a:endParaRPr>
          </a:p>
        </p:txBody>
      </p:sp>
      <p:sp>
        <p:nvSpPr>
          <p:cNvPr id="5" name="Right Arrow 4"/>
          <p:cNvSpPr/>
          <p:nvPr/>
        </p:nvSpPr>
        <p:spPr>
          <a:xfrm rot="20349786">
            <a:off x="2482437" y="3302204"/>
            <a:ext cx="1765565" cy="4572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p:cNvSpPr/>
          <p:nvPr/>
        </p:nvSpPr>
        <p:spPr>
          <a:xfrm>
            <a:off x="4271581" y="2209057"/>
            <a:ext cx="1588170" cy="1588168"/>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sz="5400" dirty="0">
              <a:ln w="0"/>
              <a:solidFill>
                <a:schemeClr val="accent1"/>
              </a:solidFill>
              <a:effectLst>
                <a:outerShdw blurRad="38100" dist="25400" dir="5400000" algn="ctr" rotWithShape="0">
                  <a:srgbClr val="6E747A">
                    <a:alpha val="43000"/>
                  </a:srgbClr>
                </a:outerShdw>
              </a:effectLst>
            </a:endParaRPr>
          </a:p>
        </p:txBody>
      </p:sp>
      <p:sp>
        <p:nvSpPr>
          <p:cNvPr id="7" name="Rectangle 6"/>
          <p:cNvSpPr/>
          <p:nvPr/>
        </p:nvSpPr>
        <p:spPr>
          <a:xfrm>
            <a:off x="4440772" y="2541476"/>
            <a:ext cx="1418979" cy="923330"/>
          </a:xfrm>
          <a:prstGeom prst="rect">
            <a:avLst/>
          </a:prstGeom>
          <a:noFill/>
        </p:spPr>
        <p:txBody>
          <a:bodyPr wrap="none" lIns="91440" tIns="45720" rIns="91440" bIns="45720">
            <a:spAutoFit/>
          </a:bodyPr>
          <a:lstStyle/>
          <a:p>
            <a:pPr algn="ctr"/>
            <a:r>
              <a:rPr lang="en-US" sz="5400" b="1" cap="none" spc="50" dirty="0" smtClean="0">
                <a:ln w="0"/>
                <a:solidFill>
                  <a:schemeClr val="bg2"/>
                </a:solidFill>
                <a:effectLst>
                  <a:innerShdw blurRad="63500" dist="50800" dir="13500000">
                    <a:srgbClr val="000000">
                      <a:alpha val="50000"/>
                    </a:srgbClr>
                  </a:innerShdw>
                </a:effectLst>
              </a:rPr>
              <a:t>89p</a:t>
            </a:r>
            <a:endParaRPr lang="en-US" sz="5400" b="1" cap="none" spc="50" dirty="0">
              <a:ln w="0"/>
              <a:solidFill>
                <a:schemeClr val="bg2"/>
              </a:solidFill>
              <a:effectLst>
                <a:innerShdw blurRad="63500" dist="50800" dir="13500000">
                  <a:srgbClr val="000000">
                    <a:alpha val="50000"/>
                  </a:srgbClr>
                </a:innerShdw>
              </a:effectLst>
            </a:endParaRPr>
          </a:p>
        </p:txBody>
      </p:sp>
      <p:sp>
        <p:nvSpPr>
          <p:cNvPr id="8" name="Oval 7"/>
          <p:cNvSpPr/>
          <p:nvPr/>
        </p:nvSpPr>
        <p:spPr>
          <a:xfrm>
            <a:off x="4271581" y="4258890"/>
            <a:ext cx="1588170" cy="1588168"/>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sz="6000" dirty="0">
              <a:ln w="0"/>
              <a:solidFill>
                <a:schemeClr val="accent1"/>
              </a:solidFill>
              <a:effectLst>
                <a:outerShdw blurRad="38100" dist="25400" dir="5400000" algn="ctr" rotWithShape="0">
                  <a:srgbClr val="6E747A">
                    <a:alpha val="43000"/>
                  </a:srgbClr>
                </a:outerShdw>
              </a:effectLst>
            </a:endParaRPr>
          </a:p>
        </p:txBody>
      </p:sp>
      <p:sp>
        <p:nvSpPr>
          <p:cNvPr id="9" name="Rectangle 8"/>
          <p:cNvSpPr/>
          <p:nvPr/>
        </p:nvSpPr>
        <p:spPr>
          <a:xfrm>
            <a:off x="4440772" y="4591309"/>
            <a:ext cx="1418979" cy="923330"/>
          </a:xfrm>
          <a:prstGeom prst="rect">
            <a:avLst/>
          </a:prstGeom>
          <a:noFill/>
        </p:spPr>
        <p:txBody>
          <a:bodyPr wrap="none" lIns="91440" tIns="45720" rIns="91440" bIns="45720">
            <a:spAutoFit/>
          </a:bodyPr>
          <a:lstStyle/>
          <a:p>
            <a:pPr algn="ctr"/>
            <a:r>
              <a:rPr lang="en-US" sz="5400" b="1" spc="50" dirty="0" smtClean="0">
                <a:ln w="0"/>
                <a:solidFill>
                  <a:schemeClr val="bg2"/>
                </a:solidFill>
                <a:effectLst>
                  <a:innerShdw blurRad="63500" dist="50800" dir="13500000">
                    <a:srgbClr val="000000">
                      <a:alpha val="50000"/>
                    </a:srgbClr>
                  </a:innerShdw>
                </a:effectLst>
              </a:rPr>
              <a:t>11</a:t>
            </a:r>
            <a:r>
              <a:rPr lang="en-US" sz="5400" b="1" cap="none" spc="50" dirty="0" smtClean="0">
                <a:ln w="0"/>
                <a:solidFill>
                  <a:schemeClr val="bg2"/>
                </a:solidFill>
                <a:effectLst>
                  <a:innerShdw blurRad="63500" dist="50800" dir="13500000">
                    <a:srgbClr val="000000">
                      <a:alpha val="50000"/>
                    </a:srgbClr>
                  </a:innerShdw>
                </a:effectLst>
              </a:rPr>
              <a:t>p</a:t>
            </a:r>
            <a:endParaRPr lang="en-US" sz="5400" b="1" cap="none" spc="50" dirty="0">
              <a:ln w="0"/>
              <a:solidFill>
                <a:schemeClr val="bg2"/>
              </a:solidFill>
              <a:effectLst>
                <a:innerShdw blurRad="63500" dist="50800" dir="13500000">
                  <a:srgbClr val="000000">
                    <a:alpha val="50000"/>
                  </a:srgbClr>
                </a:innerShdw>
              </a:effectLst>
            </a:endParaRPr>
          </a:p>
        </p:txBody>
      </p:sp>
      <p:sp>
        <p:nvSpPr>
          <p:cNvPr id="10" name="Right Arrow 9"/>
          <p:cNvSpPr/>
          <p:nvPr/>
        </p:nvSpPr>
        <p:spPr>
          <a:xfrm rot="1416642">
            <a:off x="2488358" y="4236986"/>
            <a:ext cx="1765565" cy="4572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p:cNvSpPr/>
          <p:nvPr/>
        </p:nvSpPr>
        <p:spPr>
          <a:xfrm>
            <a:off x="5724674" y="2464893"/>
            <a:ext cx="6611692" cy="1200329"/>
          </a:xfrm>
          <a:prstGeom prst="rect">
            <a:avLst/>
          </a:prstGeom>
        </p:spPr>
        <p:txBody>
          <a:bodyPr wrap="square">
            <a:spAutoFit/>
          </a:bodyPr>
          <a:lstStyle/>
          <a:p>
            <a:pPr algn="ctr"/>
            <a:r>
              <a:rPr lang="en-GB" sz="3600" dirty="0" smtClean="0"/>
              <a:t>Goes towards helping</a:t>
            </a:r>
          </a:p>
          <a:p>
            <a:pPr algn="ctr"/>
            <a:r>
              <a:rPr lang="en-GB" sz="3600" dirty="0" smtClean="0"/>
              <a:t> the elderly </a:t>
            </a:r>
            <a:endParaRPr lang="en-GB" sz="3600" dirty="0"/>
          </a:p>
        </p:txBody>
      </p:sp>
      <p:sp>
        <p:nvSpPr>
          <p:cNvPr id="13" name="Rectangle 12"/>
          <p:cNvSpPr/>
          <p:nvPr/>
        </p:nvSpPr>
        <p:spPr>
          <a:xfrm>
            <a:off x="6212660" y="4823301"/>
            <a:ext cx="6611692" cy="1200329"/>
          </a:xfrm>
          <a:prstGeom prst="rect">
            <a:avLst/>
          </a:prstGeom>
        </p:spPr>
        <p:txBody>
          <a:bodyPr wrap="square">
            <a:spAutoFit/>
          </a:bodyPr>
          <a:lstStyle/>
          <a:p>
            <a:pPr algn="ctr"/>
            <a:r>
              <a:rPr lang="en-GB" sz="3600" dirty="0" smtClean="0"/>
              <a:t>Raise funds for today and tomorrow </a:t>
            </a:r>
            <a:endParaRPr lang="en-GB" sz="3600" dirty="0"/>
          </a:p>
        </p:txBody>
      </p:sp>
      <p:sp>
        <p:nvSpPr>
          <p:cNvPr id="14" name="Equal 13"/>
          <p:cNvSpPr/>
          <p:nvPr/>
        </p:nvSpPr>
        <p:spPr>
          <a:xfrm>
            <a:off x="6026962" y="2541476"/>
            <a:ext cx="818147" cy="649705"/>
          </a:xfrm>
          <a:prstGeom prst="mathEqua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5" name="Equal 14"/>
          <p:cNvSpPr/>
          <p:nvPr/>
        </p:nvSpPr>
        <p:spPr>
          <a:xfrm>
            <a:off x="6028940" y="4769840"/>
            <a:ext cx="818147" cy="649705"/>
          </a:xfrm>
          <a:prstGeom prst="mathEqua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16" name="Picture 2" descr="Age UK - love later lif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84147" y="866273"/>
            <a:ext cx="1263473" cy="681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043680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500" fill="hold"/>
                                        <p:tgtEl>
                                          <p:spTgt spid="12"/>
                                        </p:tgtEl>
                                        <p:attrNameLst>
                                          <p:attrName>ppt_x</p:attrName>
                                        </p:attrNameLst>
                                      </p:cBhvr>
                                      <p:tavLst>
                                        <p:tav tm="0">
                                          <p:val>
                                            <p:strVal val="#ppt_x"/>
                                          </p:val>
                                        </p:tav>
                                        <p:tav tm="100000">
                                          <p:val>
                                            <p:strVal val="#ppt_x"/>
                                          </p:val>
                                        </p:tav>
                                      </p:tavLst>
                                    </p:anim>
                                    <p:anim calcmode="lin" valueType="num">
                                      <p:cBhvr additive="base">
                                        <p:cTn id="8" dur="500" fill="hold"/>
                                        <p:tgtEl>
                                          <p:spTgt spid="12"/>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13"/>
                                        </p:tgtEl>
                                        <p:attrNameLst>
                                          <p:attrName>style.visibility</p:attrName>
                                        </p:attrNameLst>
                                      </p:cBhvr>
                                      <p:to>
                                        <p:strVal val="visible"/>
                                      </p:to>
                                    </p:set>
                                    <p:anim calcmode="lin" valueType="num">
                                      <p:cBhvr additive="base">
                                        <p:cTn id="11" dur="500" fill="hold"/>
                                        <p:tgtEl>
                                          <p:spTgt spid="13"/>
                                        </p:tgtEl>
                                        <p:attrNameLst>
                                          <p:attrName>ppt_x</p:attrName>
                                        </p:attrNameLst>
                                      </p:cBhvr>
                                      <p:tavLst>
                                        <p:tav tm="0">
                                          <p:val>
                                            <p:strVal val="#ppt_x"/>
                                          </p:val>
                                        </p:tav>
                                        <p:tav tm="100000">
                                          <p:val>
                                            <p:strVal val="#ppt_x"/>
                                          </p:val>
                                        </p:tav>
                                      </p:tavLst>
                                    </p:anim>
                                    <p:anim calcmode="lin" valueType="num">
                                      <p:cBhvr additive="base">
                                        <p:cTn id="12"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600" dirty="0" smtClean="0"/>
              <a:t>Sponsors</a:t>
            </a:r>
            <a:endParaRPr lang="en-GB" sz="6600" dirty="0"/>
          </a:p>
        </p:txBody>
      </p:sp>
      <p:sp>
        <p:nvSpPr>
          <p:cNvPr id="3" name="Content Placeholder 2"/>
          <p:cNvSpPr>
            <a:spLocks noGrp="1"/>
          </p:cNvSpPr>
          <p:nvPr>
            <p:ph idx="1"/>
          </p:nvPr>
        </p:nvSpPr>
        <p:spPr>
          <a:xfrm>
            <a:off x="680321" y="2577505"/>
            <a:ext cx="10304511" cy="3599316"/>
          </a:xfrm>
        </p:spPr>
        <p:txBody>
          <a:bodyPr>
            <a:noAutofit/>
          </a:bodyPr>
          <a:lstStyle/>
          <a:p>
            <a:pPr marL="0" indent="0">
              <a:buNone/>
            </a:pPr>
            <a:r>
              <a:rPr lang="en-GB" sz="3600" dirty="0" smtClean="0"/>
              <a:t>January 2016 Age UK was sponsored by Santander- alongside with Barnardo's.</a:t>
            </a:r>
          </a:p>
          <a:p>
            <a:pPr marL="0" indent="0">
              <a:buNone/>
            </a:pPr>
            <a:endParaRPr lang="en-GB" sz="3600" dirty="0" smtClean="0"/>
          </a:p>
          <a:p>
            <a:pPr marL="0" indent="0">
              <a:buNone/>
            </a:pPr>
            <a:r>
              <a:rPr lang="en-GB" sz="3600" dirty="0" smtClean="0"/>
              <a:t>Santander funds and supports Age UK. Santander recently funded </a:t>
            </a:r>
            <a:r>
              <a:rPr lang="en-GB" sz="3600" dirty="0" smtClean="0"/>
              <a:t>an Age </a:t>
            </a:r>
            <a:r>
              <a:rPr lang="en-GB" sz="3600" dirty="0" smtClean="0"/>
              <a:t>UK project “Ambitions for later life programme”</a:t>
            </a:r>
          </a:p>
          <a:p>
            <a:pPr marL="0" indent="0">
              <a:buNone/>
            </a:pPr>
            <a:r>
              <a:rPr lang="en-GB" sz="3600" dirty="0" smtClean="0"/>
              <a:t>Which helped 1,837 elderly people!</a:t>
            </a:r>
            <a:endParaRPr lang="en-GB" sz="3600" dirty="0"/>
          </a:p>
        </p:txBody>
      </p:sp>
      <p:pic>
        <p:nvPicPr>
          <p:cNvPr id="4" name="Picture 2" descr="Age UK - love later lif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84147" y="866273"/>
            <a:ext cx="1263473" cy="681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1572867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 </a:t>
            </a:r>
            <a:endParaRPr lang="en-GB" dirty="0"/>
          </a:p>
        </p:txBody>
      </p:sp>
      <p:sp>
        <p:nvSpPr>
          <p:cNvPr id="3" name="Content Placeholder 2"/>
          <p:cNvSpPr>
            <a:spLocks noGrp="1"/>
          </p:cNvSpPr>
          <p:nvPr>
            <p:ph idx="1"/>
          </p:nvPr>
        </p:nvSpPr>
        <p:spPr/>
        <p:txBody>
          <a:bodyPr>
            <a:normAutofit fontScale="85000" lnSpcReduction="20000"/>
          </a:bodyPr>
          <a:lstStyle/>
          <a:p>
            <a:r>
              <a:rPr lang="en-GB" b="1" cap="all" dirty="0"/>
              <a:t>OLD AGE AND WIDOWS' PENSIONS ACT, 1940</a:t>
            </a:r>
            <a:r>
              <a:rPr lang="en-GB" b="1" cap="all" dirty="0" smtClean="0"/>
              <a:t>. </a:t>
            </a:r>
            <a:r>
              <a:rPr lang="en-GB" i="1" dirty="0" smtClean="0"/>
              <a:t>(</a:t>
            </a:r>
            <a:r>
              <a:rPr lang="en-GB" i="1" dirty="0"/>
              <a:t>Hansard, 4 April 1940)</a:t>
            </a:r>
            <a:r>
              <a:rPr lang="en-GB" dirty="0"/>
              <a:t>. </a:t>
            </a:r>
            <a:r>
              <a:rPr lang="en-GB" dirty="0"/>
              <a:t>(</a:t>
            </a:r>
            <a:r>
              <a:rPr lang="en-GB" dirty="0" smtClean="0"/>
              <a:t>online) Available </a:t>
            </a:r>
            <a:r>
              <a:rPr lang="en-GB" dirty="0"/>
              <a:t>at: http://hansard.millbanksystems.com/commons/1940/apr/04/old-age-and-widows-pensions-act-1940 </a:t>
            </a:r>
            <a:r>
              <a:rPr lang="en-GB" dirty="0" smtClean="0"/>
              <a:t>(Accessed 31st October. 2017).</a:t>
            </a:r>
          </a:p>
          <a:p>
            <a:r>
              <a:rPr lang="en-GB" dirty="0" smtClean="0"/>
              <a:t>(Online) Available at: </a:t>
            </a:r>
            <a:r>
              <a:rPr lang="en-GB" dirty="0" smtClean="0">
                <a:hlinkClick r:id="rId2"/>
              </a:rPr>
              <a:t>http</a:t>
            </a:r>
            <a:r>
              <a:rPr lang="en-GB" dirty="0">
                <a:hlinkClick r:id="rId2"/>
              </a:rPr>
              <a:t>://</a:t>
            </a:r>
            <a:r>
              <a:rPr lang="en-GB" dirty="0" smtClean="0">
                <a:hlinkClick r:id="rId2"/>
              </a:rPr>
              <a:t>strategicsociety.org.uk/wp-content/uploads/2016/07/Attendance-Allowance-and-Local-Government-Examining-the-evidence-and-the-options.pdf</a:t>
            </a:r>
            <a:r>
              <a:rPr lang="en-GB" dirty="0" smtClean="0"/>
              <a:t> (Accessed 31st October.2017).</a:t>
            </a:r>
            <a:endParaRPr lang="en-GB" dirty="0" smtClean="0"/>
          </a:p>
          <a:p>
            <a:pPr marL="0" indent="0">
              <a:buNone/>
            </a:pPr>
            <a:r>
              <a:rPr lang="en-GB" dirty="0"/>
              <a:t>I</a:t>
            </a:r>
            <a:r>
              <a:rPr lang="en-GB" dirty="0" smtClean="0"/>
              <a:t>nformation </a:t>
            </a:r>
            <a:r>
              <a:rPr lang="en-GB" dirty="0"/>
              <a:t>and </a:t>
            </a:r>
            <a:r>
              <a:rPr lang="en-GB" dirty="0" smtClean="0"/>
              <a:t>advice/ </a:t>
            </a:r>
            <a:r>
              <a:rPr lang="en-GB" dirty="0"/>
              <a:t>Age </a:t>
            </a:r>
            <a:r>
              <a:rPr lang="en-GB" dirty="0" smtClean="0"/>
              <a:t>UK, </a:t>
            </a:r>
            <a:r>
              <a:rPr lang="en-GB" dirty="0"/>
              <a:t>in </a:t>
            </a:r>
            <a:r>
              <a:rPr lang="en-GB" i="1" dirty="0"/>
              <a:t>Ageuk.org.uk</a:t>
            </a:r>
            <a:r>
              <a:rPr lang="en-GB" dirty="0"/>
              <a:t>, , 2017, </a:t>
            </a:r>
            <a:r>
              <a:rPr lang="en-GB" dirty="0" smtClean="0"/>
              <a:t>https</a:t>
            </a:r>
            <a:r>
              <a:rPr lang="en-GB" dirty="0"/>
              <a:t>://</a:t>
            </a:r>
            <a:r>
              <a:rPr lang="en-GB" dirty="0" smtClean="0"/>
              <a:t>www.ageuk.org.uk/information-advice/ (Accessed </a:t>
            </a:r>
            <a:r>
              <a:rPr lang="en-GB" dirty="0"/>
              <a:t>6 November </a:t>
            </a:r>
            <a:r>
              <a:rPr lang="en-GB" dirty="0" smtClean="0"/>
              <a:t>2017). </a:t>
            </a:r>
          </a:p>
          <a:p>
            <a:pPr marL="0" indent="0">
              <a:buNone/>
            </a:pPr>
            <a:r>
              <a:rPr lang="en-GB" dirty="0" smtClean="0"/>
              <a:t>GOV (ONLINE) Available at ht</a:t>
            </a:r>
            <a:r>
              <a:rPr lang="en-GB" dirty="0" smtClean="0">
                <a:hlinkClick r:id="rId3"/>
              </a:rPr>
              <a:t>tps</a:t>
            </a:r>
            <a:r>
              <a:rPr lang="en-GB" dirty="0">
                <a:hlinkClick r:id="rId3"/>
              </a:rPr>
              <a:t>://</a:t>
            </a:r>
            <a:r>
              <a:rPr lang="en-GB" dirty="0" smtClean="0">
                <a:hlinkClick r:id="rId3"/>
              </a:rPr>
              <a:t>www.ons.gov.uk/peoplepopulationandcommunity/birthsdeathsandmarriages/ageing/bulletins/estimatesoftheveryoldincludingcentenarians/2002to2016</a:t>
            </a:r>
            <a:endParaRPr lang="en-GB" dirty="0" smtClean="0"/>
          </a:p>
          <a:p>
            <a:pPr marL="0" indent="0">
              <a:buNone/>
            </a:pPr>
            <a:r>
              <a:rPr lang="en-GB" dirty="0" smtClean="0"/>
              <a:t>Online Available at: Age </a:t>
            </a:r>
            <a:r>
              <a:rPr lang="en-GB" dirty="0"/>
              <a:t>UK | The UK's largest charity working with older people". </a:t>
            </a:r>
            <a:r>
              <a:rPr lang="en-GB" dirty="0"/>
              <a:t>,</a:t>
            </a:r>
            <a:r>
              <a:rPr lang="en-GB" dirty="0" smtClean="0"/>
              <a:t>2017</a:t>
            </a:r>
            <a:r>
              <a:rPr lang="en-GB" dirty="0"/>
              <a:t>, </a:t>
            </a:r>
            <a:r>
              <a:rPr lang="en-GB" dirty="0">
                <a:hlinkClick r:id="rId4"/>
              </a:rPr>
              <a:t>https://www.ageuk.org.uk</a:t>
            </a:r>
            <a:r>
              <a:rPr lang="en-GB" dirty="0" smtClean="0">
                <a:hlinkClick r:id="rId4"/>
              </a:rPr>
              <a:t>/</a:t>
            </a:r>
            <a:r>
              <a:rPr lang="en-GB" dirty="0" smtClean="0"/>
              <a:t> (Accessed </a:t>
            </a:r>
            <a:r>
              <a:rPr lang="en-GB" dirty="0"/>
              <a:t>6 November </a:t>
            </a:r>
            <a:r>
              <a:rPr lang="en-GB" dirty="0" smtClean="0"/>
              <a:t>2017).</a:t>
            </a:r>
            <a:endParaRPr lang="en-GB" dirty="0" smtClean="0"/>
          </a:p>
          <a:p>
            <a:pPr marL="0" indent="0">
              <a:buNone/>
            </a:pPr>
            <a:endParaRPr lang="en-GB" dirty="0" smtClean="0"/>
          </a:p>
          <a:p>
            <a:pPr marL="0" indent="0">
              <a:buNone/>
            </a:pPr>
            <a:endParaRPr lang="en-GB" dirty="0" smtClean="0"/>
          </a:p>
          <a:p>
            <a:pPr marL="0" indent="0">
              <a:buNone/>
            </a:pPr>
            <a:endParaRPr lang="en-GB" dirty="0" smtClean="0"/>
          </a:p>
          <a:p>
            <a:pPr marL="0" indent="0">
              <a:buNone/>
            </a:pPr>
            <a:endParaRPr lang="en-GB" dirty="0"/>
          </a:p>
        </p:txBody>
      </p:sp>
      <p:pic>
        <p:nvPicPr>
          <p:cNvPr id="5" name="Picture 2" descr="Age UK - love later lif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784147" y="866273"/>
            <a:ext cx="1263473" cy="681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64727301"/>
      </p:ext>
    </p:extLst>
  </p:cSld>
  <p:clrMapOvr>
    <a:masterClrMapping/>
  </p:clrMapOvr>
  <p:timing>
    <p:tnLst>
      <p:par>
        <p:cTn id="1" dur="indefinite" restart="never" nodeType="tmRoot"/>
      </p:par>
    </p:tnLst>
  </p:timing>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docProps/app.xml><?xml version="1.0" encoding="utf-8"?>
<Properties xmlns="http://schemas.openxmlformats.org/officeDocument/2006/extended-properties" xmlns:vt="http://schemas.openxmlformats.org/officeDocument/2006/docPropsVTypes">
  <Template>Berlin</Template>
  <TotalTime>595</TotalTime>
  <Words>400</Words>
  <Application>Microsoft Office PowerPoint</Application>
  <PresentationFormat>Widescreen</PresentationFormat>
  <Paragraphs>81</Paragraphs>
  <Slides>12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Arial</vt:lpstr>
      <vt:lpstr>Trebuchet MS</vt:lpstr>
      <vt:lpstr>Berlin</vt:lpstr>
      <vt:lpstr>AGE UK         Love Later Life! </vt:lpstr>
      <vt:lpstr>FUN FACTS ABOUT AGE</vt:lpstr>
      <vt:lpstr>PowerPoint Presentation</vt:lpstr>
      <vt:lpstr>“Ageing is not an illness, but it can be challenging”.                                   -Age UK Organisation                             </vt:lpstr>
      <vt:lpstr>How do Age Organisation Work?   </vt:lpstr>
      <vt:lpstr>Origin</vt:lpstr>
      <vt:lpstr>Mission Statement</vt:lpstr>
      <vt:lpstr>What type of Advocacy Service?</vt:lpstr>
      <vt:lpstr>Finance / Funding's</vt:lpstr>
      <vt:lpstr>Divided </vt:lpstr>
      <vt:lpstr>Sponsors</vt:lpstr>
      <vt:lpstr>References </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AGE UK</dc:title>
  <dc:creator>Alisha Gronland (P148956)</dc:creator>
  <cp:lastModifiedBy>Alisha Gronland</cp:lastModifiedBy>
  <cp:revision>38</cp:revision>
  <dcterms:created xsi:type="dcterms:W3CDTF">2017-10-24T11:35:32Z</dcterms:created>
  <dcterms:modified xsi:type="dcterms:W3CDTF">2017-11-06T23:33:38Z</dcterms:modified>
</cp:coreProperties>
</file>