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20"/>
  </p:notesMasterIdLst>
  <p:sldIdLst>
    <p:sldId id="257" r:id="rId8"/>
    <p:sldId id="256" r:id="rId9"/>
    <p:sldId id="271" r:id="rId10"/>
    <p:sldId id="272" r:id="rId11"/>
    <p:sldId id="258" r:id="rId12"/>
    <p:sldId id="259" r:id="rId13"/>
    <p:sldId id="260" r:id="rId14"/>
    <p:sldId id="261" r:id="rId15"/>
    <p:sldId id="262" r:id="rId16"/>
    <p:sldId id="263" r:id="rId17"/>
    <p:sldId id="264"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02/04/2025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02/04/2025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normAutofit/>
          </a:bodyPr>
          <a:lstStyle>
            <a:lvl1pPr>
              <a:defRPr sz="280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lvl1pPr>
              <a:defRPr/>
            </a:lvl1pPr>
          </a:lstStyle>
          <a:p>
            <a:pPr>
              <a:defRPr/>
            </a:pPr>
            <a:fld id="{47D5429A-C492-4DD8-9FE8-355162630294}" type="datetime1">
              <a:rPr lang="en-US"/>
              <a:pPr>
                <a:defRPr/>
              </a:pPr>
              <a:t>4/2/2025</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53661B28-D657-444B-9D1F-53928476C656}" type="slidenum">
              <a:rPr lang="en-US" altLang="en-US"/>
              <a:pPr/>
              <a:t>‹#›</a:t>
            </a:fld>
            <a:endParaRPr lang="en-US" altLang="en-US"/>
          </a:p>
        </p:txBody>
      </p:sp>
    </p:spTree>
    <p:extLst>
      <p:ext uri="{BB962C8B-B14F-4D97-AF65-F5344CB8AC3E}">
        <p14:creationId xmlns:p14="http://schemas.microsoft.com/office/powerpoint/2010/main" val="24272225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7AB3C-0001-A874-04F9-BC51A40661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4C860D-4EE7-A4B0-8993-417D17D6B7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16E06-DF08-1606-6FC9-A9C9D6C6CBF2}"/>
              </a:ext>
            </a:extLst>
          </p:cNvPr>
          <p:cNvSpPr>
            <a:spLocks noGrp="1"/>
          </p:cNvSpPr>
          <p:nvPr>
            <p:ph type="dt" sz="half" idx="10"/>
          </p:nvPr>
        </p:nvSpPr>
        <p:spPr/>
        <p:txBody>
          <a:bodyPr/>
          <a:lstStyle/>
          <a:p>
            <a:fld id="{ED84739D-9AAB-4EC9-A3A3-790D1BB61258}" type="datetimeFigureOut">
              <a:rPr lang="en-GB" smtClean="0"/>
              <a:t>02/04/2025</a:t>
            </a:fld>
            <a:endParaRPr lang="en-GB"/>
          </a:p>
        </p:txBody>
      </p:sp>
      <p:sp>
        <p:nvSpPr>
          <p:cNvPr id="5" name="Footer Placeholder 4">
            <a:extLst>
              <a:ext uri="{FF2B5EF4-FFF2-40B4-BE49-F238E27FC236}">
                <a16:creationId xmlns:a16="http://schemas.microsoft.com/office/drawing/2014/main" id="{ED37F101-94B9-6F6D-F934-A6B4C75BB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3790B1-DC1F-526A-8448-4793C44B4806}"/>
              </a:ext>
            </a:extLst>
          </p:cNvPr>
          <p:cNvSpPr>
            <a:spLocks noGrp="1"/>
          </p:cNvSpPr>
          <p:nvPr>
            <p:ph type="sldNum" sz="quarter" idx="12"/>
          </p:nvPr>
        </p:nvSpPr>
        <p:spPr/>
        <p:txBody>
          <a:bodyPr/>
          <a:lstStyle/>
          <a:p>
            <a:fld id="{8C1BB8E2-4BF9-456D-A101-E9F429AE62FD}" type="slidenum">
              <a:rPr lang="en-GB" smtClean="0"/>
              <a:t>‹#›</a:t>
            </a:fld>
            <a:endParaRPr lang="en-GB"/>
          </a:p>
        </p:txBody>
      </p:sp>
    </p:spTree>
    <p:extLst>
      <p:ext uri="{BB962C8B-B14F-4D97-AF65-F5344CB8AC3E}">
        <p14:creationId xmlns:p14="http://schemas.microsoft.com/office/powerpoint/2010/main" val="23163619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541AE-35E4-2647-0A2F-87AF8525D0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A9890-3517-E73F-1A31-1319CD4E70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58D4CB-D04C-16F8-E42A-B83EB8329C20}"/>
              </a:ext>
            </a:extLst>
          </p:cNvPr>
          <p:cNvSpPr>
            <a:spLocks noGrp="1"/>
          </p:cNvSpPr>
          <p:nvPr>
            <p:ph type="dt" sz="half" idx="10"/>
          </p:nvPr>
        </p:nvSpPr>
        <p:spPr/>
        <p:txBody>
          <a:bodyPr/>
          <a:lstStyle/>
          <a:p>
            <a:fld id="{3E8A9862-6FD9-402F-835D-257DA0DB5323}" type="datetimeFigureOut">
              <a:rPr lang="en-GB" smtClean="0"/>
              <a:t>02/04/2025</a:t>
            </a:fld>
            <a:endParaRPr lang="en-GB"/>
          </a:p>
        </p:txBody>
      </p:sp>
      <p:sp>
        <p:nvSpPr>
          <p:cNvPr id="5" name="Footer Placeholder 4">
            <a:extLst>
              <a:ext uri="{FF2B5EF4-FFF2-40B4-BE49-F238E27FC236}">
                <a16:creationId xmlns:a16="http://schemas.microsoft.com/office/drawing/2014/main" id="{02531821-DBC0-43DC-C5AE-966ECEF865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FBDFAC-71E6-8F4C-102D-2C45DD31A37B}"/>
              </a:ext>
            </a:extLst>
          </p:cNvPr>
          <p:cNvSpPr>
            <a:spLocks noGrp="1"/>
          </p:cNvSpPr>
          <p:nvPr>
            <p:ph type="sldNum" sz="quarter" idx="12"/>
          </p:nvPr>
        </p:nvSpPr>
        <p:spPr/>
        <p:txBody>
          <a:bodyPr/>
          <a:lstStyle/>
          <a:p>
            <a:fld id="{6D390AD9-049F-420E-B92B-B3580310714B}" type="slidenum">
              <a:rPr lang="en-GB" smtClean="0"/>
              <a:t>‹#›</a:t>
            </a:fld>
            <a:endParaRPr lang="en-GB"/>
          </a:p>
        </p:txBody>
      </p:sp>
    </p:spTree>
    <p:extLst>
      <p:ext uri="{BB962C8B-B14F-4D97-AF65-F5344CB8AC3E}">
        <p14:creationId xmlns:p14="http://schemas.microsoft.com/office/powerpoint/2010/main" val="22920918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7.png"/><Relationship Id="rId4" Type="http://schemas.openxmlformats.org/officeDocument/2006/relationships/slideLayout" Target="../slideLayouts/slideLayout11.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02/04/2025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70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1" r:id="rId3"/>
    <p:sldLayoutId id="214748370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normAutofit fontScale="90000"/>
          </a:bodyPr>
          <a:lstStyle/>
          <a:p>
            <a:r>
              <a:rPr lang="en-GB" sz="6500" dirty="0"/>
              <a:t>Social and Educational Research for Professional Practice</a:t>
            </a:r>
            <a:br>
              <a:rPr lang="en-GB" dirty="0"/>
            </a:b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p:txBody>
          <a:bodyPr>
            <a:normAutofit/>
          </a:bodyPr>
          <a:lstStyle/>
          <a:p>
            <a:r>
              <a:rPr lang="en-GB" dirty="0"/>
              <a:t>ECYW5001; ECSO5020</a:t>
            </a:r>
          </a:p>
          <a:p>
            <a:endParaRPr lang="en-GB" dirty="0"/>
          </a:p>
        </p:txBody>
      </p:sp>
    </p:spTree>
    <p:extLst>
      <p:ext uri="{BB962C8B-B14F-4D97-AF65-F5344CB8AC3E}">
        <p14:creationId xmlns:p14="http://schemas.microsoft.com/office/powerpoint/2010/main" val="1896244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B9F28-B005-6503-3A27-EBFC41CF193B}"/>
              </a:ext>
            </a:extLst>
          </p:cNvPr>
          <p:cNvSpPr>
            <a:spLocks noGrp="1"/>
          </p:cNvSpPr>
          <p:nvPr>
            <p:ph type="ctrTitle"/>
          </p:nvPr>
        </p:nvSpPr>
        <p:spPr/>
        <p:txBody>
          <a:bodyPr/>
          <a:lstStyle/>
          <a:p>
            <a:r>
              <a:rPr lang="en-GB" dirty="0"/>
              <a:t>Assignment Guidance</a:t>
            </a:r>
          </a:p>
        </p:txBody>
      </p:sp>
      <p:sp>
        <p:nvSpPr>
          <p:cNvPr id="3" name="Subtitle 2">
            <a:extLst>
              <a:ext uri="{FF2B5EF4-FFF2-40B4-BE49-F238E27FC236}">
                <a16:creationId xmlns:a16="http://schemas.microsoft.com/office/drawing/2014/main" id="{95F51168-F07E-EE82-7E3B-DAE00449421E}"/>
              </a:ext>
            </a:extLst>
          </p:cNvPr>
          <p:cNvSpPr>
            <a:spLocks noGrp="1"/>
          </p:cNvSpPr>
          <p:nvPr>
            <p:ph type="subTitle" idx="1"/>
          </p:nvPr>
        </p:nvSpPr>
        <p:spPr/>
        <p:txBody>
          <a:bodyPr/>
          <a:lstStyle/>
          <a:p>
            <a:r>
              <a:rPr lang="en-GB" dirty="0"/>
              <a:t>Part 1 </a:t>
            </a:r>
          </a:p>
        </p:txBody>
      </p:sp>
    </p:spTree>
    <p:extLst>
      <p:ext uri="{BB962C8B-B14F-4D97-AF65-F5344CB8AC3E}">
        <p14:creationId xmlns:p14="http://schemas.microsoft.com/office/powerpoint/2010/main" val="198148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D3824-02FE-167B-80E0-7074A905F80C}"/>
              </a:ext>
            </a:extLst>
          </p:cNvPr>
          <p:cNvSpPr>
            <a:spLocks noGrp="1"/>
          </p:cNvSpPr>
          <p:nvPr>
            <p:ph type="title"/>
          </p:nvPr>
        </p:nvSpPr>
        <p:spPr/>
        <p:txBody>
          <a:bodyPr/>
          <a:lstStyle/>
          <a:p>
            <a:r>
              <a:rPr lang="en-GB" sz="4400" b="1" dirty="0">
                <a:solidFill>
                  <a:srgbClr val="000000"/>
                </a:solidFill>
                <a:effectLst/>
                <a:latin typeface="Calibri" panose="020F0502020204030204" pitchFamily="34" charset="0"/>
                <a:ea typeface="Calibri" panose="020F0502020204030204" pitchFamily="34" charset="0"/>
              </a:rPr>
              <a:t>Part 1: 2000 words</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21C7101-1FD7-5CC6-E94D-1BF616BAD013}"/>
              </a:ext>
            </a:extLst>
          </p:cNvPr>
          <p:cNvSpPr>
            <a:spLocks noGrp="1"/>
          </p:cNvSpPr>
          <p:nvPr>
            <p:ph idx="1"/>
          </p:nvPr>
        </p:nvSpPr>
        <p:spPr/>
        <p:txBody>
          <a:bodyPr/>
          <a:lstStyle/>
          <a:p>
            <a:pPr algn="just"/>
            <a:r>
              <a:rPr lang="en-GB" sz="3200" dirty="0">
                <a:solidFill>
                  <a:srgbClr val="000000"/>
                </a:solidFill>
                <a:effectLst/>
                <a:latin typeface="Calibri" panose="020F0502020204030204" pitchFamily="34" charset="0"/>
                <a:ea typeface="Calibri" panose="020F0502020204030204" pitchFamily="34" charset="0"/>
              </a:rPr>
              <a:t>Students are required to critically consider the strengths and weaknesses of the research article, with a particular focus on the methodology and methods used, and the ethics of the study. </a:t>
            </a:r>
            <a:endParaRPr lang="en-GB" sz="32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276680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AFBEC-BBE8-5E43-949D-CB28C12A65B6}"/>
              </a:ext>
            </a:extLst>
          </p:cNvPr>
          <p:cNvSpPr>
            <a:spLocks noGrp="1"/>
          </p:cNvSpPr>
          <p:nvPr>
            <p:ph type="title"/>
          </p:nvPr>
        </p:nvSpPr>
        <p:spPr/>
        <p:txBody>
          <a:bodyPr/>
          <a:lstStyle/>
          <a:p>
            <a:r>
              <a:rPr lang="en-GB" dirty="0"/>
              <a:t>Handy Tips:</a:t>
            </a:r>
          </a:p>
        </p:txBody>
      </p:sp>
      <p:sp>
        <p:nvSpPr>
          <p:cNvPr id="3" name="Content Placeholder 2">
            <a:extLst>
              <a:ext uri="{FF2B5EF4-FFF2-40B4-BE49-F238E27FC236}">
                <a16:creationId xmlns:a16="http://schemas.microsoft.com/office/drawing/2014/main" id="{6844B8AD-613A-E105-BCBE-3894CA97DEA1}"/>
              </a:ext>
            </a:extLst>
          </p:cNvPr>
          <p:cNvSpPr>
            <a:spLocks noGrp="1"/>
          </p:cNvSpPr>
          <p:nvPr>
            <p:ph idx="1"/>
          </p:nvPr>
        </p:nvSpPr>
        <p:spPr/>
        <p:txBody>
          <a:bodyPr/>
          <a:lstStyle/>
          <a:p>
            <a:r>
              <a:rPr lang="en-GB" sz="2400" dirty="0">
                <a:effectLst/>
                <a:latin typeface="Arial" panose="020B0604020202020204" pitchFamily="34" charset="0"/>
                <a:ea typeface="Times New Roman" panose="02020603050405020304" pitchFamily="18" charset="0"/>
              </a:rPr>
              <a:t>You will be provided with examples of Journal Articles and or guidance on identifying relevant peer reviewed articles. </a:t>
            </a:r>
            <a:endParaRPr lang="en-GB" sz="2400" dirty="0">
              <a:effectLst/>
              <a:latin typeface="Times New Roman" panose="02020603050405020304" pitchFamily="18" charset="0"/>
              <a:ea typeface="Times New Roman" panose="02020603050405020304" pitchFamily="18" charset="0"/>
            </a:endParaRPr>
          </a:p>
          <a:p>
            <a:endParaRPr lang="en-GB" dirty="0"/>
          </a:p>
          <a:p>
            <a:r>
              <a:rPr lang="en-GB" dirty="0"/>
              <a:t>Select an academic article based on a study or piece of research.</a:t>
            </a:r>
          </a:p>
          <a:p>
            <a:pPr marL="0" indent="0">
              <a:buNone/>
            </a:pPr>
            <a:endParaRPr lang="en-GB" dirty="0"/>
          </a:p>
          <a:p>
            <a:r>
              <a:rPr lang="en-GB" dirty="0"/>
              <a:t>Choose something which you are interested in. The article may be </a:t>
            </a:r>
            <a:r>
              <a:rPr lang="en-GB" dirty="0" err="1"/>
              <a:t>be</a:t>
            </a:r>
            <a:r>
              <a:rPr lang="en-GB" dirty="0"/>
              <a:t> about issues relating to young people or aspects of practice with which you are familiar or have an interest in.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819244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9EE4E-18C0-E2B2-2014-65614AC259E6}"/>
              </a:ext>
            </a:extLst>
          </p:cNvPr>
          <p:cNvSpPr>
            <a:spLocks noGrp="1"/>
          </p:cNvSpPr>
          <p:nvPr>
            <p:ph type="title"/>
          </p:nvPr>
        </p:nvSpPr>
        <p:spPr/>
        <p:txBody>
          <a:bodyPr/>
          <a:lstStyle/>
          <a:p>
            <a:r>
              <a:rPr lang="en-GB" sz="3600" b="1" dirty="0">
                <a:effectLst/>
                <a:latin typeface="Arial" panose="020B0604020202020204" pitchFamily="34" charset="0"/>
                <a:ea typeface="Times New Roman" panose="02020603050405020304" pitchFamily="18" charset="0"/>
                <a:cs typeface="Arial" panose="020B0604020202020204" pitchFamily="34" charset="0"/>
              </a:rPr>
              <a:t>Introduction </a:t>
            </a:r>
            <a:r>
              <a:rPr lang="en-GB" sz="3600" dirty="0">
                <a:effectLst/>
                <a:latin typeface="Arial" panose="020B0604020202020204" pitchFamily="34" charset="0"/>
                <a:ea typeface="Times New Roman" panose="02020603050405020304" pitchFamily="18" charset="0"/>
                <a:cs typeface="Arial" panose="020B0604020202020204" pitchFamily="34" charset="0"/>
              </a:rPr>
              <a:t>250 words </a:t>
            </a:r>
            <a:r>
              <a:rPr lang="en-GB" sz="3600" dirty="0" err="1">
                <a:effectLst/>
                <a:latin typeface="Arial" panose="020B0604020202020204" pitchFamily="34" charset="0"/>
                <a:ea typeface="Times New Roman" panose="02020603050405020304" pitchFamily="18" charset="0"/>
                <a:cs typeface="Arial" panose="020B0604020202020204" pitchFamily="34" charset="0"/>
              </a:rPr>
              <a:t>ish</a:t>
            </a:r>
            <a:r>
              <a:rPr lang="en-GB" sz="3600" b="1" dirty="0">
                <a:effectLst/>
                <a:latin typeface="Arial" panose="020B0604020202020204" pitchFamily="34" charset="0"/>
                <a:ea typeface="Times New Roman" panose="02020603050405020304" pitchFamily="18" charset="0"/>
                <a:cs typeface="Arial" panose="020B0604020202020204" pitchFamily="34" charset="0"/>
              </a:rPr>
              <a:t>:</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4D89D28-8F14-189F-326D-CD43A71F11AC}"/>
              </a:ext>
            </a:extLst>
          </p:cNvPr>
          <p:cNvSpPr>
            <a:spLocks noGrp="1"/>
          </p:cNvSpPr>
          <p:nvPr>
            <p:ph idx="1"/>
          </p:nvPr>
        </p:nvSpPr>
        <p:spPr/>
        <p:txBody>
          <a:bodyPr>
            <a:normAutofit lnSpcReduction="10000"/>
          </a:bodyPr>
          <a:lstStyle/>
          <a:p>
            <a:r>
              <a:rPr lang="en-GB" dirty="0">
                <a:latin typeface="Arial" panose="020B0604020202020204" pitchFamily="34" charset="0"/>
                <a:ea typeface="Times New Roman" panose="02020603050405020304" pitchFamily="18" charset="0"/>
                <a:cs typeface="Arial" panose="020B0604020202020204" pitchFamily="34" charset="0"/>
              </a:rPr>
              <a:t>‘</a:t>
            </a:r>
            <a:r>
              <a:rPr lang="en-GB" dirty="0">
                <a:effectLst/>
                <a:latin typeface="Arial" panose="020B0604020202020204" pitchFamily="34" charset="0"/>
                <a:ea typeface="Times New Roman" panose="02020603050405020304" pitchFamily="18" charset="0"/>
                <a:cs typeface="Arial" panose="020B0604020202020204" pitchFamily="34" charset="0"/>
              </a:rPr>
              <a:t>This submission will analyse the research article </a:t>
            </a:r>
            <a:r>
              <a:rPr lang="en-GB" dirty="0" err="1">
                <a:effectLst/>
                <a:latin typeface="Arial" panose="020B0604020202020204" pitchFamily="34" charset="0"/>
                <a:ea typeface="Times New Roman" panose="02020603050405020304" pitchFamily="18" charset="0"/>
                <a:cs typeface="Arial" panose="020B0604020202020204" pitchFamily="34" charset="0"/>
              </a:rPr>
              <a:t>xxxxx</a:t>
            </a:r>
            <a:r>
              <a:rPr lang="en-GB" dirty="0">
                <a:effectLst/>
                <a:latin typeface="Arial" panose="020B0604020202020204" pitchFamily="34" charset="0"/>
                <a:ea typeface="Times New Roman" panose="02020603050405020304" pitchFamily="18" charset="0"/>
                <a:cs typeface="Arial" panose="020B0604020202020204" pitchFamily="34" charset="0"/>
              </a:rPr>
              <a:t> which focuses on </a:t>
            </a:r>
            <a:r>
              <a:rPr lang="en-GB" dirty="0" err="1">
                <a:effectLst/>
                <a:latin typeface="Arial" panose="020B0604020202020204" pitchFamily="34" charset="0"/>
                <a:ea typeface="Times New Roman" panose="02020603050405020304" pitchFamily="18" charset="0"/>
                <a:cs typeface="Arial" panose="020B0604020202020204" pitchFamily="34" charset="0"/>
              </a:rPr>
              <a:t>xxxxx</a:t>
            </a:r>
            <a:r>
              <a:rPr lang="en-GB" dirty="0">
                <a:effectLst/>
                <a:latin typeface="Arial" panose="020B0604020202020204" pitchFamily="34" charset="0"/>
                <a:ea typeface="Times New Roman" panose="02020603050405020304" pitchFamily="18" charset="0"/>
                <a:cs typeface="Arial" panose="020B0604020202020204" pitchFamily="34" charset="0"/>
              </a:rPr>
              <a:t>. Initially there will be a brief exploration of the purpose of the article and the research undertaken and then a more in-depth analysis of the methodology by examining the methodology, methods and context of the research design.’</a:t>
            </a:r>
          </a:p>
          <a:p>
            <a:pPr marL="0" indent="0">
              <a:buNone/>
            </a:pPr>
            <a:endParaRPr lang="en-GB" dirty="0">
              <a:effectLst/>
              <a:latin typeface="Arial" panose="020B0604020202020204" pitchFamily="34" charset="0"/>
              <a:ea typeface="Times New Roman" panose="02020603050405020304" pitchFamily="18" charset="0"/>
              <a:cs typeface="Arial" panose="020B0604020202020204" pitchFamily="34" charset="0"/>
            </a:endParaRPr>
          </a:p>
          <a:p>
            <a:r>
              <a:rPr lang="en-GB" dirty="0">
                <a:effectLst/>
                <a:latin typeface="Arial" panose="020B0604020202020204" pitchFamily="34" charset="0"/>
                <a:ea typeface="Times New Roman" panose="02020603050405020304" pitchFamily="18" charset="0"/>
                <a:cs typeface="Arial" panose="020B0604020202020204" pitchFamily="34" charset="0"/>
              </a:rPr>
              <a:t>Outline some of the key aspects of the study such as when and where did it take place, what is the aim or purpose, what the researchers were wanting to find out/explore? </a:t>
            </a:r>
          </a:p>
          <a:p>
            <a:endParaRPr lang="en-GB" dirty="0"/>
          </a:p>
        </p:txBody>
      </p:sp>
    </p:spTree>
    <p:extLst>
      <p:ext uri="{BB962C8B-B14F-4D97-AF65-F5344CB8AC3E}">
        <p14:creationId xmlns:p14="http://schemas.microsoft.com/office/powerpoint/2010/main" val="701283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1746A-7BD7-4007-E7AE-23559F1BE654}"/>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cs typeface="Arial" panose="020B0604020202020204" pitchFamily="34" charset="0"/>
              </a:rPr>
              <a:t>Introduction </a:t>
            </a:r>
            <a:r>
              <a:rPr lang="en-GB" sz="4400" dirty="0">
                <a:effectLst/>
                <a:latin typeface="Arial" panose="020B0604020202020204" pitchFamily="34" charset="0"/>
                <a:ea typeface="Times New Roman" panose="02020603050405020304" pitchFamily="18" charset="0"/>
                <a:cs typeface="Arial" panose="020B0604020202020204" pitchFamily="34" charset="0"/>
              </a:rPr>
              <a:t>250 words </a:t>
            </a:r>
            <a:r>
              <a:rPr lang="en-GB" sz="4400" dirty="0" err="1">
                <a:effectLst/>
                <a:latin typeface="Arial" panose="020B0604020202020204" pitchFamily="34" charset="0"/>
                <a:ea typeface="Times New Roman" panose="02020603050405020304" pitchFamily="18" charset="0"/>
                <a:cs typeface="Arial" panose="020B0604020202020204" pitchFamily="34" charset="0"/>
              </a:rPr>
              <a:t>ish</a:t>
            </a:r>
            <a:r>
              <a:rPr lang="en-GB" sz="4400" b="1" dirty="0">
                <a:effectLst/>
                <a:latin typeface="Arial" panose="020B0604020202020204" pitchFamily="34" charset="0"/>
                <a:ea typeface="Times New Roman" panose="02020603050405020304" pitchFamily="18" charset="0"/>
                <a:cs typeface="Arial" panose="020B0604020202020204" pitchFamily="34" charset="0"/>
              </a:rPr>
              <a:t>:</a:t>
            </a:r>
            <a:endParaRPr lang="en-GB" dirty="0"/>
          </a:p>
        </p:txBody>
      </p:sp>
      <p:sp>
        <p:nvSpPr>
          <p:cNvPr id="3" name="Content Placeholder 2">
            <a:extLst>
              <a:ext uri="{FF2B5EF4-FFF2-40B4-BE49-F238E27FC236}">
                <a16:creationId xmlns:a16="http://schemas.microsoft.com/office/drawing/2014/main" id="{A90E66D3-DA42-4156-8156-5DE136117179}"/>
              </a:ext>
            </a:extLst>
          </p:cNvPr>
          <p:cNvSpPr>
            <a:spLocks noGrp="1"/>
          </p:cNvSpPr>
          <p:nvPr>
            <p:ph idx="1"/>
          </p:nvPr>
        </p:nvSpPr>
        <p:spPr/>
        <p:txBody>
          <a:bodyPr/>
          <a:lstStyle/>
          <a:p>
            <a:r>
              <a:rPr lang="en-GB" dirty="0">
                <a:effectLst/>
                <a:latin typeface="Arial" panose="020B0604020202020204" pitchFamily="34" charset="0"/>
                <a:ea typeface="Times New Roman" panose="02020603050405020304" pitchFamily="18" charset="0"/>
                <a:cs typeface="Arial" panose="020B0604020202020204" pitchFamily="34" charset="0"/>
              </a:rPr>
              <a:t>Highlight the research question or questions </a:t>
            </a:r>
          </a:p>
          <a:p>
            <a:endParaRPr lang="en-GB" dirty="0"/>
          </a:p>
          <a:p>
            <a:r>
              <a:rPr lang="en-GB" dirty="0"/>
              <a:t>Try to identify the approach taken by the researcher</a:t>
            </a:r>
          </a:p>
          <a:p>
            <a:endParaRPr lang="en-GB" dirty="0"/>
          </a:p>
          <a:p>
            <a:pPr marL="0" indent="0">
              <a:buNone/>
            </a:pPr>
            <a:r>
              <a:rPr lang="en-GB" dirty="0">
                <a:effectLst/>
                <a:latin typeface="Arial" panose="020B0604020202020204" pitchFamily="34" charset="0"/>
                <a:ea typeface="Times New Roman" panose="02020603050405020304" pitchFamily="18" charset="0"/>
                <a:cs typeface="Arial" panose="020B0604020202020204" pitchFamily="34" charset="0"/>
              </a:rPr>
              <a:t>‘It appears to be a pragmatic design due to its focus on </a:t>
            </a:r>
            <a:r>
              <a:rPr lang="en-GB" dirty="0" err="1">
                <a:effectLst/>
                <a:latin typeface="Arial" panose="020B0604020202020204" pitchFamily="34" charset="0"/>
                <a:ea typeface="Times New Roman" panose="02020603050405020304" pitchFamily="18" charset="0"/>
                <a:cs typeface="Arial" panose="020B0604020202020204" pitchFamily="34" charset="0"/>
              </a:rPr>
              <a:t>xxxxx</a:t>
            </a:r>
            <a:r>
              <a:rPr lang="en-GB" dirty="0">
                <a:effectLst/>
                <a:latin typeface="Arial" panose="020B0604020202020204" pitchFamily="34" charset="0"/>
                <a:ea typeface="Times New Roman" panose="02020603050405020304" pitchFamily="18" charset="0"/>
                <a:cs typeface="Arial" panose="020B0604020202020204" pitchFamily="34" charset="0"/>
              </a:rPr>
              <a:t>; this will be discussed in more detail in the body of this submission (Author, year).’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8693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7132A-ED9D-6129-B555-187C447A0527}"/>
              </a:ext>
            </a:extLst>
          </p:cNvPr>
          <p:cNvSpPr>
            <a:spLocks noGrp="1"/>
          </p:cNvSpPr>
          <p:nvPr>
            <p:ph type="title"/>
          </p:nvPr>
        </p:nvSpPr>
        <p:spPr/>
        <p:txBody>
          <a:bodyPr/>
          <a:lstStyle/>
          <a:p>
            <a:r>
              <a:rPr lang="en-GB" sz="3200" b="1" dirty="0">
                <a:effectLst/>
                <a:latin typeface="Arial" panose="020B0604020202020204" pitchFamily="34" charset="0"/>
                <a:ea typeface="Times New Roman" panose="02020603050405020304" pitchFamily="18" charset="0"/>
                <a:cs typeface="Arial" panose="020B0604020202020204" pitchFamily="34" charset="0"/>
              </a:rPr>
              <a:t>Body of your assignment </a:t>
            </a:r>
            <a:r>
              <a:rPr lang="en-GB" sz="3200" b="1" dirty="0">
                <a:latin typeface="Arial" panose="020B0604020202020204" pitchFamily="34" charset="0"/>
                <a:ea typeface="Times New Roman" panose="02020603050405020304" pitchFamily="18" charset="0"/>
                <a:cs typeface="Arial" panose="020B0604020202020204" pitchFamily="34" charset="0"/>
              </a:rPr>
              <a:t>1500</a:t>
            </a:r>
            <a:r>
              <a:rPr lang="en-GB" sz="3200" dirty="0">
                <a:effectLst/>
                <a:latin typeface="Arial" panose="020B0604020202020204" pitchFamily="34" charset="0"/>
                <a:ea typeface="Times New Roman" panose="02020603050405020304" pitchFamily="18" charset="0"/>
                <a:cs typeface="Arial" panose="020B0604020202020204" pitchFamily="34" charset="0"/>
              </a:rPr>
              <a:t> words </a:t>
            </a:r>
            <a:r>
              <a:rPr lang="en-GB" sz="3200" dirty="0" err="1">
                <a:effectLst/>
                <a:latin typeface="Arial" panose="020B0604020202020204" pitchFamily="34" charset="0"/>
                <a:ea typeface="Times New Roman" panose="02020603050405020304" pitchFamily="18" charset="0"/>
                <a:cs typeface="Arial" panose="020B0604020202020204" pitchFamily="34" charset="0"/>
              </a:rPr>
              <a:t>ish</a:t>
            </a:r>
            <a:r>
              <a:rPr lang="en-GB" sz="3200" b="1" dirty="0">
                <a:effectLst/>
                <a:latin typeface="Arial" panose="020B0604020202020204" pitchFamily="34" charset="0"/>
                <a:ea typeface="Times New Roman" panose="02020603050405020304" pitchFamily="18" charset="0"/>
                <a:cs typeface="Arial" panose="020B0604020202020204" pitchFamily="34" charset="0"/>
              </a:rPr>
              <a:t>:</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11FF056-3ACA-FB91-A672-DA1B73519EE6}"/>
              </a:ext>
            </a:extLst>
          </p:cNvPr>
          <p:cNvSpPr>
            <a:spLocks noGrp="1"/>
          </p:cNvSpPr>
          <p:nvPr>
            <p:ph idx="1"/>
          </p:nvPr>
        </p:nvSpPr>
        <p:spPr/>
        <p:txBody>
          <a:bodyPr>
            <a:normAutofit lnSpcReduction="10000"/>
          </a:bodyPr>
          <a:lstStyle/>
          <a:p>
            <a:r>
              <a:rPr lang="en-GB" dirty="0">
                <a:solidFill>
                  <a:srgbClr val="000000"/>
                </a:solidFill>
                <a:effectLst/>
                <a:latin typeface="Calibri" panose="020F0502020204030204" pitchFamily="34" charset="0"/>
                <a:ea typeface="Calibri" panose="020F0502020204030204" pitchFamily="34" charset="0"/>
              </a:rPr>
              <a:t>‘to critically consider the strengths and weaknesses of the research article, with a particular focus on the methodology and methods used, and the ethics of the study’</a:t>
            </a:r>
          </a:p>
          <a:p>
            <a:endParaRPr lang="en-GB" dirty="0"/>
          </a:p>
          <a:p>
            <a:r>
              <a:rPr lang="en-GB" dirty="0"/>
              <a:t>What methods of data collection were used?</a:t>
            </a:r>
          </a:p>
          <a:p>
            <a:r>
              <a:rPr lang="en-GB" dirty="0"/>
              <a:t>Why were these selected?</a:t>
            </a:r>
          </a:p>
          <a:p>
            <a:r>
              <a:rPr lang="en-GB" dirty="0"/>
              <a:t>Do you think they were appropriate to answer the question?</a:t>
            </a:r>
          </a:p>
          <a:p>
            <a:r>
              <a:rPr lang="en-GB" dirty="0"/>
              <a:t>If not, what additional or alternative methods may have been used?</a:t>
            </a:r>
          </a:p>
        </p:txBody>
      </p:sp>
    </p:spTree>
    <p:extLst>
      <p:ext uri="{BB962C8B-B14F-4D97-AF65-F5344CB8AC3E}">
        <p14:creationId xmlns:p14="http://schemas.microsoft.com/office/powerpoint/2010/main" val="518809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EF6A1-F69B-C9ED-F044-7EA686FCF766}"/>
              </a:ext>
            </a:extLst>
          </p:cNvPr>
          <p:cNvSpPr>
            <a:spLocks noGrp="1"/>
          </p:cNvSpPr>
          <p:nvPr>
            <p:ph type="title"/>
          </p:nvPr>
        </p:nvSpPr>
        <p:spPr/>
        <p:txBody>
          <a:bodyPr>
            <a:normAutofit/>
          </a:bodyPr>
          <a:lstStyle/>
          <a:p>
            <a:r>
              <a:rPr lang="en-GB" sz="3600" b="1" dirty="0">
                <a:effectLst/>
                <a:latin typeface="Arial" panose="020B0604020202020204" pitchFamily="34" charset="0"/>
                <a:ea typeface="Times New Roman" panose="02020603050405020304" pitchFamily="18" charset="0"/>
                <a:cs typeface="Arial" panose="020B0604020202020204" pitchFamily="34" charset="0"/>
              </a:rPr>
              <a:t>Body of your assignment </a:t>
            </a:r>
            <a:r>
              <a:rPr lang="en-GB" sz="3600" b="1" dirty="0">
                <a:latin typeface="Arial" panose="020B0604020202020204" pitchFamily="34" charset="0"/>
                <a:ea typeface="Times New Roman" panose="02020603050405020304" pitchFamily="18" charset="0"/>
                <a:cs typeface="Arial" panose="020B0604020202020204" pitchFamily="34" charset="0"/>
              </a:rPr>
              <a:t>1500</a:t>
            </a:r>
            <a:r>
              <a:rPr lang="en-GB" sz="3600" dirty="0">
                <a:effectLst/>
                <a:latin typeface="Arial" panose="020B0604020202020204" pitchFamily="34" charset="0"/>
                <a:ea typeface="Times New Roman" panose="02020603050405020304" pitchFamily="18" charset="0"/>
                <a:cs typeface="Arial" panose="020B0604020202020204" pitchFamily="34" charset="0"/>
              </a:rPr>
              <a:t> words </a:t>
            </a:r>
            <a:r>
              <a:rPr lang="en-GB" sz="3600" dirty="0" err="1">
                <a:effectLst/>
                <a:latin typeface="Arial" panose="020B0604020202020204" pitchFamily="34" charset="0"/>
                <a:ea typeface="Times New Roman" panose="02020603050405020304" pitchFamily="18" charset="0"/>
                <a:cs typeface="Arial" panose="020B0604020202020204" pitchFamily="34" charset="0"/>
              </a:rPr>
              <a:t>ish</a:t>
            </a:r>
            <a:r>
              <a:rPr lang="en-GB" sz="3600" b="1" dirty="0">
                <a:effectLst/>
                <a:latin typeface="Arial" panose="020B0604020202020204" pitchFamily="34" charset="0"/>
                <a:ea typeface="Times New Roman" panose="02020603050405020304" pitchFamily="18" charset="0"/>
                <a:cs typeface="Arial" panose="020B0604020202020204" pitchFamily="34" charset="0"/>
              </a:rPr>
              <a:t>: </a:t>
            </a:r>
            <a:endParaRPr lang="en-GB" sz="3600" dirty="0"/>
          </a:p>
        </p:txBody>
      </p:sp>
      <p:sp>
        <p:nvSpPr>
          <p:cNvPr id="3" name="Content Placeholder 2">
            <a:extLst>
              <a:ext uri="{FF2B5EF4-FFF2-40B4-BE49-F238E27FC236}">
                <a16:creationId xmlns:a16="http://schemas.microsoft.com/office/drawing/2014/main" id="{B3643650-C015-F29F-0ED2-338E72A682D4}"/>
              </a:ext>
            </a:extLst>
          </p:cNvPr>
          <p:cNvSpPr>
            <a:spLocks noGrp="1"/>
          </p:cNvSpPr>
          <p:nvPr>
            <p:ph idx="1"/>
          </p:nvPr>
        </p:nvSpPr>
        <p:spPr/>
        <p:txBody>
          <a:bodyPr>
            <a:normAutofit fontScale="92500" lnSpcReduction="10000"/>
          </a:bodyPr>
          <a:lstStyle/>
          <a:p>
            <a:r>
              <a:rPr lang="en-GB" dirty="0"/>
              <a:t>Were the methods quantitative or qualitative?  Were they a mixture of both. Why were these methods chosen? </a:t>
            </a:r>
          </a:p>
          <a:p>
            <a:endParaRPr lang="en-GB" dirty="0"/>
          </a:p>
          <a:p>
            <a:r>
              <a:rPr lang="en-GB" dirty="0"/>
              <a:t>How many participants were involved in the research? </a:t>
            </a:r>
          </a:p>
          <a:p>
            <a:r>
              <a:rPr lang="en-GB" dirty="0"/>
              <a:t>How were they chosen?</a:t>
            </a:r>
          </a:p>
          <a:p>
            <a:r>
              <a:rPr lang="en-GB" dirty="0"/>
              <a:t>Is the number appropriate?</a:t>
            </a:r>
          </a:p>
          <a:p>
            <a:r>
              <a:rPr lang="en-GB" dirty="0"/>
              <a:t>Who were the participants e.g. young people, practitioners etc.  </a:t>
            </a:r>
          </a:p>
          <a:p>
            <a:r>
              <a:rPr lang="en-GB" dirty="0"/>
              <a:t>Were they appropriate to provide the data to respond to the research question/s?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605774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EA121-CED8-F97C-E11D-DFC6F1E50566}"/>
              </a:ext>
            </a:extLst>
          </p:cNvPr>
          <p:cNvSpPr>
            <a:spLocks noGrp="1"/>
          </p:cNvSpPr>
          <p:nvPr>
            <p:ph type="title"/>
          </p:nvPr>
        </p:nvSpPr>
        <p:spPr/>
        <p:txBody>
          <a:bodyPr>
            <a:normAutofit/>
          </a:bodyPr>
          <a:lstStyle/>
          <a:p>
            <a:r>
              <a:rPr lang="en-GB" sz="3600" b="1" dirty="0">
                <a:effectLst/>
                <a:latin typeface="Arial" panose="020B0604020202020204" pitchFamily="34" charset="0"/>
                <a:ea typeface="Times New Roman" panose="02020603050405020304" pitchFamily="18" charset="0"/>
                <a:cs typeface="Arial" panose="020B0604020202020204" pitchFamily="34" charset="0"/>
              </a:rPr>
              <a:t>Body of your assignment </a:t>
            </a:r>
            <a:r>
              <a:rPr lang="en-GB" sz="3600" b="1" dirty="0">
                <a:latin typeface="Arial" panose="020B0604020202020204" pitchFamily="34" charset="0"/>
                <a:ea typeface="Times New Roman" panose="02020603050405020304" pitchFamily="18" charset="0"/>
                <a:cs typeface="Arial" panose="020B0604020202020204" pitchFamily="34" charset="0"/>
              </a:rPr>
              <a:t>1500</a:t>
            </a:r>
            <a:r>
              <a:rPr lang="en-GB" sz="3600" dirty="0">
                <a:effectLst/>
                <a:latin typeface="Arial" panose="020B0604020202020204" pitchFamily="34" charset="0"/>
                <a:ea typeface="Times New Roman" panose="02020603050405020304" pitchFamily="18" charset="0"/>
                <a:cs typeface="Arial" panose="020B0604020202020204" pitchFamily="34" charset="0"/>
              </a:rPr>
              <a:t> words </a:t>
            </a:r>
            <a:r>
              <a:rPr lang="en-GB" sz="3600" dirty="0" err="1">
                <a:effectLst/>
                <a:latin typeface="Arial" panose="020B0604020202020204" pitchFamily="34" charset="0"/>
                <a:ea typeface="Times New Roman" panose="02020603050405020304" pitchFamily="18" charset="0"/>
                <a:cs typeface="Arial" panose="020B0604020202020204" pitchFamily="34" charset="0"/>
              </a:rPr>
              <a:t>ish</a:t>
            </a:r>
            <a:r>
              <a:rPr lang="en-GB" sz="3600" b="1" dirty="0">
                <a:effectLst/>
                <a:latin typeface="Arial" panose="020B0604020202020204" pitchFamily="34" charset="0"/>
                <a:ea typeface="Times New Roman" panose="02020603050405020304" pitchFamily="18" charset="0"/>
                <a:cs typeface="Arial" panose="020B0604020202020204" pitchFamily="34" charset="0"/>
              </a:rPr>
              <a:t>: </a:t>
            </a:r>
            <a:endParaRPr lang="en-GB" sz="3600" dirty="0"/>
          </a:p>
        </p:txBody>
      </p:sp>
      <p:sp>
        <p:nvSpPr>
          <p:cNvPr id="3" name="Content Placeholder 2">
            <a:extLst>
              <a:ext uri="{FF2B5EF4-FFF2-40B4-BE49-F238E27FC236}">
                <a16:creationId xmlns:a16="http://schemas.microsoft.com/office/drawing/2014/main" id="{1459BDCF-F3BD-D451-2F3C-0A42BDD9B341}"/>
              </a:ext>
            </a:extLst>
          </p:cNvPr>
          <p:cNvSpPr>
            <a:spLocks noGrp="1"/>
          </p:cNvSpPr>
          <p:nvPr>
            <p:ph idx="1"/>
          </p:nvPr>
        </p:nvSpPr>
        <p:spPr/>
        <p:txBody>
          <a:bodyPr/>
          <a:lstStyle/>
          <a:p>
            <a:pPr algn="l" fontAlgn="auto" hangingPunct="1">
              <a:tabLst>
                <a:tab pos="457200" algn="l"/>
              </a:tabLst>
            </a:pPr>
            <a:r>
              <a:rPr lang="en-GB" sz="1800" dirty="0">
                <a:effectLst/>
                <a:latin typeface="Arial" panose="020B0604020202020204" pitchFamily="34" charset="0"/>
                <a:ea typeface="Times New Roman" panose="02020603050405020304" pitchFamily="18" charset="0"/>
              </a:rPr>
              <a:t>Ethical Issues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Outline any ethical issues </a:t>
            </a:r>
            <a:r>
              <a:rPr lang="en-GB" sz="1800" dirty="0">
                <a:latin typeface="Arial" panose="020B0604020202020204" pitchFamily="34" charset="0"/>
                <a:ea typeface="Times New Roman" panose="02020603050405020304" pitchFamily="18" charset="0"/>
              </a:rPr>
              <a:t>that the research has</a:t>
            </a:r>
            <a:r>
              <a:rPr lang="en-GB" sz="1800" dirty="0">
                <a:effectLst/>
                <a:latin typeface="Arial" panose="020B0604020202020204" pitchFamily="34" charset="0"/>
                <a:ea typeface="Times New Roman" panose="02020603050405020304" pitchFamily="18" charset="0"/>
              </a:rPr>
              <a:t> had to consider, make reference to ethical guidelines,  youth work, Community Participatory Ethical Guidelines, BERA.</a:t>
            </a:r>
          </a:p>
          <a:p>
            <a:pPr marL="0" indent="0">
              <a:buNone/>
            </a:pPr>
            <a:endParaRPr lang="en-GB" sz="1800" dirty="0">
              <a:latin typeface="Arial" panose="020B0604020202020204" pitchFamily="34" charset="0"/>
            </a:endParaRPr>
          </a:p>
          <a:p>
            <a:r>
              <a:rPr lang="en-GB" sz="1800" dirty="0">
                <a:latin typeface="Arial" panose="020B0604020202020204" pitchFamily="34" charset="0"/>
              </a:rPr>
              <a:t>What steps were taken to meet ethical standards.  Were these appropriate and why?</a:t>
            </a:r>
          </a:p>
          <a:p>
            <a:pPr marL="0" indent="0">
              <a:buNone/>
            </a:pPr>
            <a:endParaRPr lang="en-GB" sz="1800" dirty="0">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936893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3EEF6-2297-EC31-2D1D-AC223FB31783}"/>
              </a:ext>
            </a:extLst>
          </p:cNvPr>
          <p:cNvSpPr>
            <a:spLocks noGrp="1"/>
          </p:cNvSpPr>
          <p:nvPr>
            <p:ph type="title"/>
          </p:nvPr>
        </p:nvSpPr>
        <p:spPr/>
        <p:txBody>
          <a:bodyPr/>
          <a:lstStyle/>
          <a:p>
            <a:r>
              <a:rPr lang="en-GB" sz="4400" b="1" dirty="0">
                <a:effectLst/>
                <a:latin typeface="Times New Roman" panose="02020603050405020304" pitchFamily="18" charset="0"/>
                <a:ea typeface="Times New Roman" panose="02020603050405020304" pitchFamily="18" charset="0"/>
              </a:rPr>
              <a:t>Con</a:t>
            </a:r>
            <a:r>
              <a:rPr lang="en-GB" sz="4400" b="1" dirty="0">
                <a:effectLst/>
                <a:latin typeface="Arial" panose="020B0604020202020204" pitchFamily="34" charset="0"/>
                <a:ea typeface="Times New Roman" panose="02020603050405020304" pitchFamily="18" charset="0"/>
                <a:cs typeface="Arial" panose="020B0604020202020204" pitchFamily="34" charset="0"/>
              </a:rPr>
              <a:t>clusion </a:t>
            </a:r>
            <a:r>
              <a:rPr lang="en-GB" b="1" dirty="0">
                <a:latin typeface="Arial" panose="020B0604020202020204" pitchFamily="34" charset="0"/>
                <a:ea typeface="Times New Roman" panose="02020603050405020304" pitchFamily="18" charset="0"/>
                <a:cs typeface="Arial" panose="020B0604020202020204" pitchFamily="34" charset="0"/>
              </a:rPr>
              <a:t>250</a:t>
            </a:r>
            <a:r>
              <a:rPr lang="en-GB" sz="4400" dirty="0">
                <a:effectLst/>
                <a:latin typeface="Arial" panose="020B0604020202020204" pitchFamily="34" charset="0"/>
                <a:ea typeface="Times New Roman" panose="02020603050405020304" pitchFamily="18" charset="0"/>
                <a:cs typeface="Arial" panose="020B0604020202020204" pitchFamily="34" charset="0"/>
              </a:rPr>
              <a:t> words </a:t>
            </a:r>
            <a:r>
              <a:rPr lang="en-GB" sz="4400" dirty="0" err="1">
                <a:effectLst/>
                <a:latin typeface="Arial" panose="020B0604020202020204" pitchFamily="34" charset="0"/>
                <a:ea typeface="Times New Roman" panose="02020603050405020304" pitchFamily="18" charset="0"/>
                <a:cs typeface="Arial" panose="020B0604020202020204" pitchFamily="34" charset="0"/>
              </a:rPr>
              <a:t>ish</a:t>
            </a:r>
            <a:r>
              <a:rPr lang="en-GB" sz="4400" dirty="0">
                <a:effectLst/>
                <a:latin typeface="Arial" panose="020B0604020202020204" pitchFamily="34" charset="0"/>
                <a:ea typeface="Times New Roman" panose="02020603050405020304" pitchFamily="18" charset="0"/>
                <a:cs typeface="Arial" panose="020B0604020202020204" pitchFamily="34" charset="0"/>
              </a:rPr>
              <a:t>:</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B25F418-50F4-4F59-B5A7-BCA546E377BF}"/>
              </a:ext>
            </a:extLst>
          </p:cNvPr>
          <p:cNvSpPr>
            <a:spLocks noGrp="1"/>
          </p:cNvSpPr>
          <p:nvPr>
            <p:ph idx="1"/>
          </p:nvPr>
        </p:nvSpPr>
        <p:spPr>
          <a:xfrm>
            <a:off x="358219" y="1097280"/>
            <a:ext cx="11481847" cy="4788132"/>
          </a:xfrm>
        </p:spPr>
        <p:txBody>
          <a:bodyPr>
            <a:normAutofit fontScale="62500" lnSpcReduction="20000"/>
          </a:bodyPr>
          <a:lstStyle/>
          <a:p>
            <a:pPr algn="just">
              <a:lnSpc>
                <a:spcPct val="150000"/>
              </a:lnSpc>
            </a:pPr>
            <a:r>
              <a:rPr lang="en-GB" sz="2900" dirty="0">
                <a:effectLst/>
                <a:latin typeface="Arial" panose="020B0604020202020204" pitchFamily="34" charset="0"/>
                <a:ea typeface="Times New Roman" panose="02020603050405020304" pitchFamily="18" charset="0"/>
                <a:cs typeface="Arial" panose="020B0604020202020204" pitchFamily="34" charset="0"/>
              </a:rPr>
              <a:t>So what?</a:t>
            </a:r>
          </a:p>
          <a:p>
            <a:pPr algn="just">
              <a:lnSpc>
                <a:spcPct val="150000"/>
              </a:lnSpc>
            </a:pPr>
            <a:r>
              <a:rPr lang="en-GB" sz="2900" dirty="0">
                <a:effectLst/>
                <a:latin typeface="Arial" panose="020B0604020202020204" pitchFamily="34" charset="0"/>
                <a:ea typeface="Times New Roman" panose="02020603050405020304" pitchFamily="18" charset="0"/>
                <a:cs typeface="Arial" panose="020B0604020202020204" pitchFamily="34" charset="0"/>
              </a:rPr>
              <a:t>Resume of what you have found out</a:t>
            </a:r>
          </a:p>
          <a:p>
            <a:pPr algn="just">
              <a:lnSpc>
                <a:spcPct val="150000"/>
              </a:lnSpc>
            </a:pPr>
            <a:r>
              <a:rPr lang="en-GB" sz="2900" dirty="0">
                <a:effectLst/>
                <a:latin typeface="Arial" panose="020B0604020202020204" pitchFamily="34" charset="0"/>
                <a:ea typeface="Times New Roman" panose="02020603050405020304" pitchFamily="18" charset="0"/>
                <a:cs typeface="Arial" panose="020B0604020202020204" pitchFamily="34" charset="0"/>
              </a:rPr>
              <a:t>Main issues you have identified regarding the approach adopted. </a:t>
            </a:r>
          </a:p>
          <a:p>
            <a:pPr algn="just">
              <a:lnSpc>
                <a:spcPct val="150000"/>
              </a:lnSpc>
            </a:pPr>
            <a:r>
              <a:rPr lang="en-GB" sz="2900" dirty="0">
                <a:effectLst/>
                <a:latin typeface="Arial" panose="020B0604020202020204" pitchFamily="34" charset="0"/>
                <a:ea typeface="Times New Roman" panose="02020603050405020304" pitchFamily="18" charset="0"/>
                <a:cs typeface="Arial" panose="020B0604020202020204" pitchFamily="34" charset="0"/>
              </a:rPr>
              <a:t>Was it appropriate to answer the question/meet the purpose of the research?</a:t>
            </a:r>
          </a:p>
          <a:p>
            <a:pPr algn="just">
              <a:lnSpc>
                <a:spcPct val="150000"/>
              </a:lnSpc>
            </a:pPr>
            <a:r>
              <a:rPr lang="en-GB" sz="2900" dirty="0">
                <a:effectLst/>
                <a:latin typeface="Arial" panose="020B0604020202020204" pitchFamily="34" charset="0"/>
                <a:ea typeface="Times New Roman" panose="02020603050405020304" pitchFamily="18" charset="0"/>
                <a:cs typeface="Arial" panose="020B0604020202020204" pitchFamily="34" charset="0"/>
              </a:rPr>
              <a:t>Who cares?</a:t>
            </a:r>
          </a:p>
          <a:p>
            <a:pPr algn="just">
              <a:lnSpc>
                <a:spcPct val="150000"/>
              </a:lnSpc>
            </a:pPr>
            <a:r>
              <a:rPr lang="en-GB" sz="2900" dirty="0">
                <a:effectLst/>
                <a:latin typeface="Arial" panose="020B0604020202020204" pitchFamily="34" charset="0"/>
                <a:ea typeface="Times New Roman" panose="02020603050405020304" pitchFamily="18" charset="0"/>
                <a:cs typeface="Arial" panose="020B0604020202020204" pitchFamily="34" charset="0"/>
              </a:rPr>
              <a:t>Who is impacted upon the above? Is the research relevant? </a:t>
            </a:r>
          </a:p>
          <a:p>
            <a:pPr algn="just">
              <a:lnSpc>
                <a:spcPct val="150000"/>
              </a:lnSpc>
            </a:pPr>
            <a:r>
              <a:rPr lang="en-GB" sz="2900" dirty="0">
                <a:effectLst/>
                <a:latin typeface="Arial" panose="020B0604020202020204" pitchFamily="34" charset="0"/>
                <a:ea typeface="Times New Roman" panose="02020603050405020304" pitchFamily="18" charset="0"/>
                <a:cs typeface="Arial" panose="020B0604020202020204" pitchFamily="34" charset="0"/>
              </a:rPr>
              <a:t>Overall has the research helped society - Support a client group/industry/society/culture/community </a:t>
            </a:r>
          </a:p>
          <a:p>
            <a:pPr algn="just">
              <a:lnSpc>
                <a:spcPct val="150000"/>
              </a:lnSpc>
            </a:pPr>
            <a:r>
              <a:rPr lang="en-GB" sz="2900" dirty="0">
                <a:effectLst/>
                <a:latin typeface="Arial" panose="020B0604020202020204" pitchFamily="34" charset="0"/>
                <a:ea typeface="Times New Roman" panose="02020603050405020304" pitchFamily="18" charset="0"/>
                <a:cs typeface="Arial" panose="020B0604020202020204" pitchFamily="34" charset="0"/>
              </a:rPr>
              <a:t>What next?</a:t>
            </a:r>
          </a:p>
          <a:p>
            <a:pPr algn="just">
              <a:lnSpc>
                <a:spcPct val="150000"/>
              </a:lnSpc>
            </a:pPr>
            <a:r>
              <a:rPr lang="en-GB" sz="2900" dirty="0">
                <a:effectLst/>
                <a:latin typeface="Arial" panose="020B0604020202020204" pitchFamily="34" charset="0"/>
                <a:ea typeface="Times New Roman" panose="02020603050405020304" pitchFamily="18" charset="0"/>
                <a:cs typeface="Arial" panose="020B0604020202020204" pitchFamily="34" charset="0"/>
              </a:rPr>
              <a:t>What would you change to make it better?</a:t>
            </a:r>
          </a:p>
          <a:p>
            <a:endParaRPr lang="en-GB" dirty="0"/>
          </a:p>
        </p:txBody>
      </p:sp>
    </p:spTree>
    <p:extLst>
      <p:ext uri="{BB962C8B-B14F-4D97-AF65-F5344CB8AC3E}">
        <p14:creationId xmlns:p14="http://schemas.microsoft.com/office/powerpoint/2010/main" val="306591662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566</Words>
  <Application>Microsoft Office PowerPoint</Application>
  <PresentationFormat>Widescreen</PresentationFormat>
  <Paragraphs>56</Paragraphs>
  <Slides>12</Slides>
  <Notes>0</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12</vt:i4>
      </vt:variant>
    </vt:vector>
  </HeadingPairs>
  <TitlesOfParts>
    <vt:vector size="24" baseType="lpstr">
      <vt:lpstr>Aptos</vt:lpstr>
      <vt:lpstr>Arial</vt:lpstr>
      <vt:lpstr>Calibri</vt:lpstr>
      <vt:lpstr>Calibri Light</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Social and Educational Research for Professional Practice </vt:lpstr>
      <vt:lpstr>Assignment Guidance</vt:lpstr>
      <vt:lpstr>Part 1: 2000 words </vt:lpstr>
      <vt:lpstr>Handy Tips:</vt:lpstr>
      <vt:lpstr>Introduction 250 words ish: </vt:lpstr>
      <vt:lpstr>Introduction 250 words ish:</vt:lpstr>
      <vt:lpstr>Body of your assignment 1500 words ish: </vt:lpstr>
      <vt:lpstr>Body of your assignment 1500 words ish: </vt:lpstr>
      <vt:lpstr>Body of your assignment 1500 words ish: </vt:lpstr>
      <vt:lpstr>Conclusion 250 words ish: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8</cp:revision>
  <dcterms:created xsi:type="dcterms:W3CDTF">2024-09-09T10:46:02Z</dcterms:created>
  <dcterms:modified xsi:type="dcterms:W3CDTF">2025-04-02T14:02:39Z</dcterms:modified>
</cp:coreProperties>
</file>