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0" r:id="rId2"/>
  </p:sldMasterIdLst>
  <p:notesMasterIdLst>
    <p:notesMasterId r:id="rId57"/>
  </p:notesMasterIdLst>
  <p:sldIdLst>
    <p:sldId id="257" r:id="rId3"/>
    <p:sldId id="417" r:id="rId4"/>
    <p:sldId id="419" r:id="rId5"/>
    <p:sldId id="274" r:id="rId6"/>
    <p:sldId id="414" r:id="rId7"/>
    <p:sldId id="587" r:id="rId8"/>
    <p:sldId id="388" r:id="rId9"/>
    <p:sldId id="548" r:id="rId10"/>
    <p:sldId id="588" r:id="rId11"/>
    <p:sldId id="556" r:id="rId12"/>
    <p:sldId id="568" r:id="rId13"/>
    <p:sldId id="567" r:id="rId14"/>
    <p:sldId id="554" r:id="rId15"/>
    <p:sldId id="555" r:id="rId16"/>
    <p:sldId id="550" r:id="rId17"/>
    <p:sldId id="558" r:id="rId18"/>
    <p:sldId id="557" r:id="rId19"/>
    <p:sldId id="559" r:id="rId20"/>
    <p:sldId id="560" r:id="rId21"/>
    <p:sldId id="294" r:id="rId22"/>
    <p:sldId id="631" r:id="rId23"/>
    <p:sldId id="492" r:id="rId24"/>
    <p:sldId id="402" r:id="rId25"/>
    <p:sldId id="551" r:id="rId26"/>
    <p:sldId id="552" r:id="rId27"/>
    <p:sldId id="515" r:id="rId28"/>
    <p:sldId id="506" r:id="rId29"/>
    <p:sldId id="493" r:id="rId30"/>
    <p:sldId id="452" r:id="rId31"/>
    <p:sldId id="577" r:id="rId32"/>
    <p:sldId id="579" r:id="rId33"/>
    <p:sldId id="563" r:id="rId34"/>
    <p:sldId id="564" r:id="rId35"/>
    <p:sldId id="565" r:id="rId36"/>
    <p:sldId id="566" r:id="rId37"/>
    <p:sldId id="569" r:id="rId38"/>
    <p:sldId id="570" r:id="rId39"/>
    <p:sldId id="572" r:id="rId40"/>
    <p:sldId id="571" r:id="rId41"/>
    <p:sldId id="581" r:id="rId42"/>
    <p:sldId id="582" r:id="rId43"/>
    <p:sldId id="583" r:id="rId44"/>
    <p:sldId id="584" r:id="rId45"/>
    <p:sldId id="379" r:id="rId46"/>
    <p:sldId id="553" r:id="rId47"/>
    <p:sldId id="511" r:id="rId48"/>
    <p:sldId id="627" r:id="rId49"/>
    <p:sldId id="628" r:id="rId50"/>
    <p:sldId id="626" r:id="rId51"/>
    <p:sldId id="625" r:id="rId52"/>
    <p:sldId id="629" r:id="rId53"/>
    <p:sldId id="585" r:id="rId54"/>
    <p:sldId id="293" r:id="rId55"/>
    <p:sldId id="266" r:id="rId5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28" autoAdjust="0"/>
    <p:restoredTop sz="93557" autoAdjust="0"/>
  </p:normalViewPr>
  <p:slideViewPr>
    <p:cSldViewPr snapToGrid="0">
      <p:cViewPr varScale="1">
        <p:scale>
          <a:sx n="106" d="100"/>
          <a:sy n="106" d="100"/>
        </p:scale>
        <p:origin x="1692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presProps" Target="presProps.xml"/><Relationship Id="rId5" Type="http://schemas.openxmlformats.org/officeDocument/2006/relationships/slide" Target="slides/slide3.xml"/><Relationship Id="rId61" Type="http://schemas.openxmlformats.org/officeDocument/2006/relationships/tableStyles" Target="tableStyle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viewProps" Target="viewProps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shat Bakre" userId="839b68a6-4a2b-45ef-9a5a-14f954bfea5f" providerId="ADAL" clId="{3ACE7CCE-F6D0-46C0-8A95-732870E69FF3}"/>
    <pc:docChg chg="delSld modSld">
      <pc:chgData name="Aishat Bakre" userId="839b68a6-4a2b-45ef-9a5a-14f954bfea5f" providerId="ADAL" clId="{3ACE7CCE-F6D0-46C0-8A95-732870E69FF3}" dt="2023-01-18T09:42:41.763" v="46" actId="1076"/>
      <pc:docMkLst>
        <pc:docMk/>
      </pc:docMkLst>
      <pc:sldChg chg="modSp mod">
        <pc:chgData name="Aishat Bakre" userId="839b68a6-4a2b-45ef-9a5a-14f954bfea5f" providerId="ADAL" clId="{3ACE7CCE-F6D0-46C0-8A95-732870E69FF3}" dt="2023-01-18T09:42:41.763" v="46" actId="1076"/>
        <pc:sldMkLst>
          <pc:docMk/>
          <pc:sldMk cId="0" sldId="293"/>
        </pc:sldMkLst>
        <pc:spChg chg="mod">
          <ac:chgData name="Aishat Bakre" userId="839b68a6-4a2b-45ef-9a5a-14f954bfea5f" providerId="ADAL" clId="{3ACE7CCE-F6D0-46C0-8A95-732870E69FF3}" dt="2023-01-18T09:42:04.546" v="38" actId="20577"/>
          <ac:spMkLst>
            <pc:docMk/>
            <pc:sldMk cId="0" sldId="293"/>
            <ac:spMk id="3" creationId="{602FE38B-8E4D-4525-8CE6-FB1238614913}"/>
          </ac:spMkLst>
        </pc:spChg>
        <pc:spChg chg="mod">
          <ac:chgData name="Aishat Bakre" userId="839b68a6-4a2b-45ef-9a5a-14f954bfea5f" providerId="ADAL" clId="{3ACE7CCE-F6D0-46C0-8A95-732870E69FF3}" dt="2023-01-18T09:42:11.619" v="39" actId="1076"/>
          <ac:spMkLst>
            <pc:docMk/>
            <pc:sldMk cId="0" sldId="293"/>
            <ac:spMk id="4" creationId="{5F33C60C-1730-44F6-9A21-2B7BF6952CEA}"/>
          </ac:spMkLst>
        </pc:spChg>
        <pc:spChg chg="mod">
          <ac:chgData name="Aishat Bakre" userId="839b68a6-4a2b-45ef-9a5a-14f954bfea5f" providerId="ADAL" clId="{3ACE7CCE-F6D0-46C0-8A95-732870E69FF3}" dt="2023-01-18T09:42:31.250" v="44" actId="1076"/>
          <ac:spMkLst>
            <pc:docMk/>
            <pc:sldMk cId="0" sldId="293"/>
            <ac:spMk id="5" creationId="{23232AC0-A665-4BA0-B1B1-B2890D7318E5}"/>
          </ac:spMkLst>
        </pc:spChg>
        <pc:spChg chg="mod">
          <ac:chgData name="Aishat Bakre" userId="839b68a6-4a2b-45ef-9a5a-14f954bfea5f" providerId="ADAL" clId="{3ACE7CCE-F6D0-46C0-8A95-732870E69FF3}" dt="2023-01-18T09:42:26.316" v="42" actId="1076"/>
          <ac:spMkLst>
            <pc:docMk/>
            <pc:sldMk cId="0" sldId="293"/>
            <ac:spMk id="6" creationId="{3AA80B70-B0DD-435B-B4D3-621A64FD0F41}"/>
          </ac:spMkLst>
        </pc:spChg>
        <pc:spChg chg="mod">
          <ac:chgData name="Aishat Bakre" userId="839b68a6-4a2b-45ef-9a5a-14f954bfea5f" providerId="ADAL" clId="{3ACE7CCE-F6D0-46C0-8A95-732870E69FF3}" dt="2023-01-18T09:42:15.683" v="40" actId="1076"/>
          <ac:spMkLst>
            <pc:docMk/>
            <pc:sldMk cId="0" sldId="293"/>
            <ac:spMk id="7" creationId="{BA6D1A21-5F31-45F8-B253-7FDF4670D960}"/>
          </ac:spMkLst>
        </pc:spChg>
        <pc:spChg chg="mod">
          <ac:chgData name="Aishat Bakre" userId="839b68a6-4a2b-45ef-9a5a-14f954bfea5f" providerId="ADAL" clId="{3ACE7CCE-F6D0-46C0-8A95-732870E69FF3}" dt="2023-01-18T09:42:35.159" v="45" actId="1076"/>
          <ac:spMkLst>
            <pc:docMk/>
            <pc:sldMk cId="0" sldId="293"/>
            <ac:spMk id="8" creationId="{7FB363A9-6114-47C8-A000-4AEDF293B9E9}"/>
          </ac:spMkLst>
        </pc:spChg>
        <pc:spChg chg="mod">
          <ac:chgData name="Aishat Bakre" userId="839b68a6-4a2b-45ef-9a5a-14f954bfea5f" providerId="ADAL" clId="{3ACE7CCE-F6D0-46C0-8A95-732870E69FF3}" dt="2023-01-18T09:42:41.763" v="46" actId="1076"/>
          <ac:spMkLst>
            <pc:docMk/>
            <pc:sldMk cId="0" sldId="293"/>
            <ac:spMk id="9" creationId="{F3BF6EFE-1E5D-4D7F-B226-9F495FB138B9}"/>
          </ac:spMkLst>
        </pc:spChg>
      </pc:sldChg>
      <pc:sldChg chg="del">
        <pc:chgData name="Aishat Bakre" userId="839b68a6-4a2b-45ef-9a5a-14f954bfea5f" providerId="ADAL" clId="{3ACE7CCE-F6D0-46C0-8A95-732870E69FF3}" dt="2023-01-18T09:41:21.166" v="0" actId="2696"/>
        <pc:sldMkLst>
          <pc:docMk/>
          <pc:sldMk cId="3159375172" sldId="562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08C1CFE-5D06-4BDA-9D5B-D5F9577992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EFD7963-9202-4018-B05C-C1CC4AFA1EEB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727EA7C-892C-490C-979F-6889A2A3A621}" type="parTrans" cxnId="{33BA787C-3A5D-4010-9423-74E404722A9F}">
      <dgm:prSet/>
      <dgm:spPr/>
      <dgm:t>
        <a:bodyPr/>
        <a:lstStyle/>
        <a:p>
          <a:endParaRPr lang="en-US"/>
        </a:p>
      </dgm:t>
    </dgm:pt>
    <dgm:pt modelId="{E54004F3-99C0-4EF2-AE5C-411A938DD22B}" type="sibTrans" cxnId="{33BA787C-3A5D-4010-9423-74E404722A9F}">
      <dgm:prSet/>
      <dgm:spPr/>
      <dgm:t>
        <a:bodyPr/>
        <a:lstStyle/>
        <a:p>
          <a:endParaRPr lang="en-US"/>
        </a:p>
      </dgm:t>
    </dgm:pt>
    <dgm:pt modelId="{5570EDCC-E0C0-4BD6-A3F3-938F20FD2EF0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D8FFCA5-0CC9-48D2-ADFF-02DBECC2FB13}" type="parTrans" cxnId="{1351AE4A-0E0E-4638-BA1F-D270AC45703A}">
      <dgm:prSet/>
      <dgm:spPr/>
      <dgm:t>
        <a:bodyPr/>
        <a:lstStyle/>
        <a:p>
          <a:endParaRPr lang="en-US"/>
        </a:p>
      </dgm:t>
    </dgm:pt>
    <dgm:pt modelId="{5D608376-5DBB-4F02-BA54-FA7416825481}" type="sibTrans" cxnId="{1351AE4A-0E0E-4638-BA1F-D270AC45703A}">
      <dgm:prSet/>
      <dgm:spPr/>
      <dgm:t>
        <a:bodyPr/>
        <a:lstStyle/>
        <a:p>
          <a:endParaRPr lang="en-US"/>
        </a:p>
      </dgm:t>
    </dgm:pt>
    <dgm:pt modelId="{CFBBC0CE-4EBC-40FD-B7D4-D62A89F71521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0F024F-D703-4397-BE87-C933FDB9E3C2}" type="parTrans" cxnId="{57CE2B4C-69FA-49E3-8736-AC3AE191B5AC}">
      <dgm:prSet/>
      <dgm:spPr/>
      <dgm:t>
        <a:bodyPr/>
        <a:lstStyle/>
        <a:p>
          <a:endParaRPr lang="en-US"/>
        </a:p>
      </dgm:t>
    </dgm:pt>
    <dgm:pt modelId="{0F054AE6-B91D-42BB-89C5-B135A9BC59E6}" type="sibTrans" cxnId="{57CE2B4C-69FA-49E3-8736-AC3AE191B5AC}">
      <dgm:prSet/>
      <dgm:spPr/>
      <dgm:t>
        <a:bodyPr/>
        <a:lstStyle/>
        <a:p>
          <a:endParaRPr lang="en-US"/>
        </a:p>
      </dgm:t>
    </dgm:pt>
    <dgm:pt modelId="{0A9BD4C6-EF29-4FC1-89B8-7D23672AC7A1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0C265B9-BF95-44D0-ADAA-D3B0671187B4}" type="parTrans" cxnId="{519A9DB4-0417-4C81-AA7D-782642876BDA}">
      <dgm:prSet/>
      <dgm:spPr/>
      <dgm:t>
        <a:bodyPr/>
        <a:lstStyle/>
        <a:p>
          <a:endParaRPr lang="en-US"/>
        </a:p>
      </dgm:t>
    </dgm:pt>
    <dgm:pt modelId="{9DB5D405-F6DD-4571-BA7B-791CFB4D1250}" type="sibTrans" cxnId="{519A9DB4-0417-4C81-AA7D-782642876BDA}">
      <dgm:prSet/>
      <dgm:spPr/>
      <dgm:t>
        <a:bodyPr/>
        <a:lstStyle/>
        <a:p>
          <a:endParaRPr lang="en-US"/>
        </a:p>
      </dgm:t>
    </dgm:pt>
    <dgm:pt modelId="{D0003672-9ECF-4180-9C0C-B1E24E458E35}" type="pres">
      <dgm:prSet presAssocID="{808C1CFE-5D06-4BDA-9D5B-D5F957799268}" presName="root" presStyleCnt="0">
        <dgm:presLayoutVars>
          <dgm:dir/>
          <dgm:resizeHandles val="exact"/>
        </dgm:presLayoutVars>
      </dgm:prSet>
      <dgm:spPr/>
    </dgm:pt>
    <dgm:pt modelId="{0A862CD5-D6D3-4254-8BF2-904D138346C3}" type="pres">
      <dgm:prSet presAssocID="{3EFD7963-9202-4018-B05C-C1CC4AFA1EEB}" presName="compNode" presStyleCnt="0"/>
      <dgm:spPr/>
    </dgm:pt>
    <dgm:pt modelId="{0E3EDFCE-286D-45A8-AB59-C055C197F4B0}" type="pres">
      <dgm:prSet presAssocID="{3EFD7963-9202-4018-B05C-C1CC4AFA1EEB}" presName="bgRect" presStyleLbl="bgShp" presStyleIdx="0" presStyleCnt="4"/>
      <dgm:spPr/>
    </dgm:pt>
    <dgm:pt modelId="{A191A969-261F-4C86-9038-1874E9716596}" type="pres">
      <dgm:prSet presAssocID="{3EFD7963-9202-4018-B05C-C1CC4AFA1E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FDC0EB32-C0AF-4F59-BE66-FA29BBC675FC}" type="pres">
      <dgm:prSet presAssocID="{3EFD7963-9202-4018-B05C-C1CC4AFA1EEB}" presName="spaceRect" presStyleCnt="0"/>
      <dgm:spPr/>
    </dgm:pt>
    <dgm:pt modelId="{EDA18887-A30D-40D7-95A3-4624DBA4F751}" type="pres">
      <dgm:prSet presAssocID="{3EFD7963-9202-4018-B05C-C1CC4AFA1EEB}" presName="parTx" presStyleLbl="revTx" presStyleIdx="0" presStyleCnt="4">
        <dgm:presLayoutVars>
          <dgm:chMax val="0"/>
          <dgm:chPref val="0"/>
        </dgm:presLayoutVars>
      </dgm:prSet>
      <dgm:spPr/>
    </dgm:pt>
    <dgm:pt modelId="{2314AB8E-B9EC-48A4-A3E1-599ADDA72F18}" type="pres">
      <dgm:prSet presAssocID="{E54004F3-99C0-4EF2-AE5C-411A938DD22B}" presName="sibTrans" presStyleCnt="0"/>
      <dgm:spPr/>
    </dgm:pt>
    <dgm:pt modelId="{86E51324-F44B-41DE-9AD5-0709D7274A66}" type="pres">
      <dgm:prSet presAssocID="{5570EDCC-E0C0-4BD6-A3F3-938F20FD2EF0}" presName="compNode" presStyleCnt="0"/>
      <dgm:spPr/>
    </dgm:pt>
    <dgm:pt modelId="{BE35EA80-692A-4D96-9CE5-C9185D18F8F7}" type="pres">
      <dgm:prSet presAssocID="{5570EDCC-E0C0-4BD6-A3F3-938F20FD2EF0}" presName="bgRect" presStyleLbl="bgShp" presStyleIdx="1" presStyleCnt="4"/>
      <dgm:spPr/>
    </dgm:pt>
    <dgm:pt modelId="{41619E66-CF54-4F7C-8BF7-D791B3ECE029}" type="pres">
      <dgm:prSet presAssocID="{5570EDCC-E0C0-4BD6-A3F3-938F20FD2EF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2997E55F-3981-4B82-9F1F-71B30180D4D2}" type="pres">
      <dgm:prSet presAssocID="{5570EDCC-E0C0-4BD6-A3F3-938F20FD2EF0}" presName="spaceRect" presStyleCnt="0"/>
      <dgm:spPr/>
    </dgm:pt>
    <dgm:pt modelId="{5928A7CC-FA32-4478-A88E-DD3907A0F1DA}" type="pres">
      <dgm:prSet presAssocID="{5570EDCC-E0C0-4BD6-A3F3-938F20FD2EF0}" presName="parTx" presStyleLbl="revTx" presStyleIdx="1" presStyleCnt="4">
        <dgm:presLayoutVars>
          <dgm:chMax val="0"/>
          <dgm:chPref val="0"/>
        </dgm:presLayoutVars>
      </dgm:prSet>
      <dgm:spPr/>
    </dgm:pt>
    <dgm:pt modelId="{74F9FC03-7CBA-4749-ABEE-6B3D763DC7B8}" type="pres">
      <dgm:prSet presAssocID="{5D608376-5DBB-4F02-BA54-FA7416825481}" presName="sibTrans" presStyleCnt="0"/>
      <dgm:spPr/>
    </dgm:pt>
    <dgm:pt modelId="{A7FCFC5F-2A61-48DC-9EBF-D6B070AEFFCB}" type="pres">
      <dgm:prSet presAssocID="{CFBBC0CE-4EBC-40FD-B7D4-D62A89F71521}" presName="compNode" presStyleCnt="0"/>
      <dgm:spPr/>
    </dgm:pt>
    <dgm:pt modelId="{34D89AC6-0F1D-4EE5-9F24-D119AEBBEBE7}" type="pres">
      <dgm:prSet presAssocID="{CFBBC0CE-4EBC-40FD-B7D4-D62A89F71521}" presName="bgRect" presStyleLbl="bgShp" presStyleIdx="2" presStyleCnt="4"/>
      <dgm:spPr/>
    </dgm:pt>
    <dgm:pt modelId="{5BCBF567-E460-42AD-988C-EEFE15F60FA4}" type="pres">
      <dgm:prSet presAssocID="{CFBBC0CE-4EBC-40FD-B7D4-D62A89F7152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1B784B9D-45EE-42EA-8F34-D18A70248B81}" type="pres">
      <dgm:prSet presAssocID="{CFBBC0CE-4EBC-40FD-B7D4-D62A89F71521}" presName="spaceRect" presStyleCnt="0"/>
      <dgm:spPr/>
    </dgm:pt>
    <dgm:pt modelId="{7DCA5CCB-1916-4A50-93D1-59DDD7A1D481}" type="pres">
      <dgm:prSet presAssocID="{CFBBC0CE-4EBC-40FD-B7D4-D62A89F71521}" presName="parTx" presStyleLbl="revTx" presStyleIdx="2" presStyleCnt="4">
        <dgm:presLayoutVars>
          <dgm:chMax val="0"/>
          <dgm:chPref val="0"/>
        </dgm:presLayoutVars>
      </dgm:prSet>
      <dgm:spPr/>
    </dgm:pt>
    <dgm:pt modelId="{F620AF07-8B58-434F-91C1-82FC95E08AEC}" type="pres">
      <dgm:prSet presAssocID="{0F054AE6-B91D-42BB-89C5-B135A9BC59E6}" presName="sibTrans" presStyleCnt="0"/>
      <dgm:spPr/>
    </dgm:pt>
    <dgm:pt modelId="{3F2C5FD5-1D21-4D27-82DC-9FBF37B0A50C}" type="pres">
      <dgm:prSet presAssocID="{0A9BD4C6-EF29-4FC1-89B8-7D23672AC7A1}" presName="compNode" presStyleCnt="0"/>
      <dgm:spPr/>
    </dgm:pt>
    <dgm:pt modelId="{D4531EB0-554E-4E35-A47D-C1FC36A3388B}" type="pres">
      <dgm:prSet presAssocID="{0A9BD4C6-EF29-4FC1-89B8-7D23672AC7A1}" presName="bgRect" presStyleLbl="bgShp" presStyleIdx="3" presStyleCnt="4"/>
      <dgm:spPr/>
    </dgm:pt>
    <dgm:pt modelId="{E4C6A276-96BF-44BD-B7B5-257F862B0011}" type="pres">
      <dgm:prSet presAssocID="{0A9BD4C6-EF29-4FC1-89B8-7D23672AC7A1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A1D01FE-1124-4B19-8D76-D266378B77F6}" type="pres">
      <dgm:prSet presAssocID="{0A9BD4C6-EF29-4FC1-89B8-7D23672AC7A1}" presName="spaceRect" presStyleCnt="0"/>
      <dgm:spPr/>
    </dgm:pt>
    <dgm:pt modelId="{5ED31BA7-690B-4672-A59E-132212012782}" type="pres">
      <dgm:prSet presAssocID="{0A9BD4C6-EF29-4FC1-89B8-7D23672AC7A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C336304-3A86-4646-B818-D9BA3356E00E}" type="presOf" srcId="{3EFD7963-9202-4018-B05C-C1CC4AFA1EEB}" destId="{EDA18887-A30D-40D7-95A3-4624DBA4F751}" srcOrd="0" destOrd="0" presId="urn:microsoft.com/office/officeart/2018/2/layout/IconVerticalSolidList"/>
    <dgm:cxn modelId="{855BFD11-8B4E-4D1B-B412-6EA598E59DE1}" type="presOf" srcId="{5570EDCC-E0C0-4BD6-A3F3-938F20FD2EF0}" destId="{5928A7CC-FA32-4478-A88E-DD3907A0F1DA}" srcOrd="0" destOrd="0" presId="urn:microsoft.com/office/officeart/2018/2/layout/IconVerticalSolidList"/>
    <dgm:cxn modelId="{0CE85648-3201-4948-AEC8-B58197B650DD}" type="presOf" srcId="{808C1CFE-5D06-4BDA-9D5B-D5F957799268}" destId="{D0003672-9ECF-4180-9C0C-B1E24E458E35}" srcOrd="0" destOrd="0" presId="urn:microsoft.com/office/officeart/2018/2/layout/IconVerticalSolidList"/>
    <dgm:cxn modelId="{1351AE4A-0E0E-4638-BA1F-D270AC45703A}" srcId="{808C1CFE-5D06-4BDA-9D5B-D5F957799268}" destId="{5570EDCC-E0C0-4BD6-A3F3-938F20FD2EF0}" srcOrd="1" destOrd="0" parTransId="{1D8FFCA5-0CC9-48D2-ADFF-02DBECC2FB13}" sibTransId="{5D608376-5DBB-4F02-BA54-FA7416825481}"/>
    <dgm:cxn modelId="{68436D6B-D0F3-4C73-B91E-E8C0D6F48C40}" type="presOf" srcId="{0A9BD4C6-EF29-4FC1-89B8-7D23672AC7A1}" destId="{5ED31BA7-690B-4672-A59E-132212012782}" srcOrd="0" destOrd="0" presId="urn:microsoft.com/office/officeart/2018/2/layout/IconVerticalSolidList"/>
    <dgm:cxn modelId="{57CE2B4C-69FA-49E3-8736-AC3AE191B5AC}" srcId="{808C1CFE-5D06-4BDA-9D5B-D5F957799268}" destId="{CFBBC0CE-4EBC-40FD-B7D4-D62A89F71521}" srcOrd="2" destOrd="0" parTransId="{730F024F-D703-4397-BE87-C933FDB9E3C2}" sibTransId="{0F054AE6-B91D-42BB-89C5-B135A9BC59E6}"/>
    <dgm:cxn modelId="{33BA787C-3A5D-4010-9423-74E404722A9F}" srcId="{808C1CFE-5D06-4BDA-9D5B-D5F957799268}" destId="{3EFD7963-9202-4018-B05C-C1CC4AFA1EEB}" srcOrd="0" destOrd="0" parTransId="{B727EA7C-892C-490C-979F-6889A2A3A621}" sibTransId="{E54004F3-99C0-4EF2-AE5C-411A938DD22B}"/>
    <dgm:cxn modelId="{519A9DB4-0417-4C81-AA7D-782642876BDA}" srcId="{808C1CFE-5D06-4BDA-9D5B-D5F957799268}" destId="{0A9BD4C6-EF29-4FC1-89B8-7D23672AC7A1}" srcOrd="3" destOrd="0" parTransId="{E0C265B9-BF95-44D0-ADAA-D3B0671187B4}" sibTransId="{9DB5D405-F6DD-4571-BA7B-791CFB4D1250}"/>
    <dgm:cxn modelId="{40FBA8F3-5E17-4394-9AB0-BDF6D5BB6BA8}" type="presOf" srcId="{CFBBC0CE-4EBC-40FD-B7D4-D62A89F71521}" destId="{7DCA5CCB-1916-4A50-93D1-59DDD7A1D481}" srcOrd="0" destOrd="0" presId="urn:microsoft.com/office/officeart/2018/2/layout/IconVerticalSolidList"/>
    <dgm:cxn modelId="{DA592BD3-70A0-4DA6-B1C5-A6969539D42E}" type="presParOf" srcId="{D0003672-9ECF-4180-9C0C-B1E24E458E35}" destId="{0A862CD5-D6D3-4254-8BF2-904D138346C3}" srcOrd="0" destOrd="0" presId="urn:microsoft.com/office/officeart/2018/2/layout/IconVerticalSolidList"/>
    <dgm:cxn modelId="{766A7015-7209-4479-AAC9-6AABDA1B0B09}" type="presParOf" srcId="{0A862CD5-D6D3-4254-8BF2-904D138346C3}" destId="{0E3EDFCE-286D-45A8-AB59-C055C197F4B0}" srcOrd="0" destOrd="0" presId="urn:microsoft.com/office/officeart/2018/2/layout/IconVerticalSolidList"/>
    <dgm:cxn modelId="{EE704C2B-F3C4-4C7F-8C9C-F6C2F44D2435}" type="presParOf" srcId="{0A862CD5-D6D3-4254-8BF2-904D138346C3}" destId="{A191A969-261F-4C86-9038-1874E9716596}" srcOrd="1" destOrd="0" presId="urn:microsoft.com/office/officeart/2018/2/layout/IconVerticalSolidList"/>
    <dgm:cxn modelId="{38995F8A-D96C-4A01-B230-9A1535EB8861}" type="presParOf" srcId="{0A862CD5-D6D3-4254-8BF2-904D138346C3}" destId="{FDC0EB32-C0AF-4F59-BE66-FA29BBC675FC}" srcOrd="2" destOrd="0" presId="urn:microsoft.com/office/officeart/2018/2/layout/IconVerticalSolidList"/>
    <dgm:cxn modelId="{1ED5A525-1265-4B8E-8910-9117E17CAD23}" type="presParOf" srcId="{0A862CD5-D6D3-4254-8BF2-904D138346C3}" destId="{EDA18887-A30D-40D7-95A3-4624DBA4F751}" srcOrd="3" destOrd="0" presId="urn:microsoft.com/office/officeart/2018/2/layout/IconVerticalSolidList"/>
    <dgm:cxn modelId="{B750C4D4-2AC3-4180-B21B-CF174B6BA455}" type="presParOf" srcId="{D0003672-9ECF-4180-9C0C-B1E24E458E35}" destId="{2314AB8E-B9EC-48A4-A3E1-599ADDA72F18}" srcOrd="1" destOrd="0" presId="urn:microsoft.com/office/officeart/2018/2/layout/IconVerticalSolidList"/>
    <dgm:cxn modelId="{41A191B6-BA8B-4353-B8F3-8FB77470019A}" type="presParOf" srcId="{D0003672-9ECF-4180-9C0C-B1E24E458E35}" destId="{86E51324-F44B-41DE-9AD5-0709D7274A66}" srcOrd="2" destOrd="0" presId="urn:microsoft.com/office/officeart/2018/2/layout/IconVerticalSolidList"/>
    <dgm:cxn modelId="{0A9B0CB8-5E97-4DCC-A7D6-69FF09EF22BA}" type="presParOf" srcId="{86E51324-F44B-41DE-9AD5-0709D7274A66}" destId="{BE35EA80-692A-4D96-9CE5-C9185D18F8F7}" srcOrd="0" destOrd="0" presId="urn:microsoft.com/office/officeart/2018/2/layout/IconVerticalSolidList"/>
    <dgm:cxn modelId="{C6565951-E1A2-43B1-AF8D-69BACD8EAE01}" type="presParOf" srcId="{86E51324-F44B-41DE-9AD5-0709D7274A66}" destId="{41619E66-CF54-4F7C-8BF7-D791B3ECE029}" srcOrd="1" destOrd="0" presId="urn:microsoft.com/office/officeart/2018/2/layout/IconVerticalSolidList"/>
    <dgm:cxn modelId="{7DE32290-47A1-4F32-A7BD-271133223125}" type="presParOf" srcId="{86E51324-F44B-41DE-9AD5-0709D7274A66}" destId="{2997E55F-3981-4B82-9F1F-71B30180D4D2}" srcOrd="2" destOrd="0" presId="urn:microsoft.com/office/officeart/2018/2/layout/IconVerticalSolidList"/>
    <dgm:cxn modelId="{6CF83660-44D0-4F2E-B442-4DD877701DE6}" type="presParOf" srcId="{86E51324-F44B-41DE-9AD5-0709D7274A66}" destId="{5928A7CC-FA32-4478-A88E-DD3907A0F1DA}" srcOrd="3" destOrd="0" presId="urn:microsoft.com/office/officeart/2018/2/layout/IconVerticalSolidList"/>
    <dgm:cxn modelId="{74D3DFF0-89AB-47C0-8508-02282A90F223}" type="presParOf" srcId="{D0003672-9ECF-4180-9C0C-B1E24E458E35}" destId="{74F9FC03-7CBA-4749-ABEE-6B3D763DC7B8}" srcOrd="3" destOrd="0" presId="urn:microsoft.com/office/officeart/2018/2/layout/IconVerticalSolidList"/>
    <dgm:cxn modelId="{1A2EB9A7-F36F-4239-AF83-1781997974B2}" type="presParOf" srcId="{D0003672-9ECF-4180-9C0C-B1E24E458E35}" destId="{A7FCFC5F-2A61-48DC-9EBF-D6B070AEFFCB}" srcOrd="4" destOrd="0" presId="urn:microsoft.com/office/officeart/2018/2/layout/IconVerticalSolidList"/>
    <dgm:cxn modelId="{368328BA-3071-4A2D-A634-EAC4F4BC6842}" type="presParOf" srcId="{A7FCFC5F-2A61-48DC-9EBF-D6B070AEFFCB}" destId="{34D89AC6-0F1D-4EE5-9F24-D119AEBBEBE7}" srcOrd="0" destOrd="0" presId="urn:microsoft.com/office/officeart/2018/2/layout/IconVerticalSolidList"/>
    <dgm:cxn modelId="{60B60BD2-CDAD-47D9-904F-BB3E68C82F59}" type="presParOf" srcId="{A7FCFC5F-2A61-48DC-9EBF-D6B070AEFFCB}" destId="{5BCBF567-E460-42AD-988C-EEFE15F60FA4}" srcOrd="1" destOrd="0" presId="urn:microsoft.com/office/officeart/2018/2/layout/IconVerticalSolidList"/>
    <dgm:cxn modelId="{8D0410B5-69C5-411F-9FE2-FAF3A6E6305F}" type="presParOf" srcId="{A7FCFC5F-2A61-48DC-9EBF-D6B070AEFFCB}" destId="{1B784B9D-45EE-42EA-8F34-D18A70248B81}" srcOrd="2" destOrd="0" presId="urn:microsoft.com/office/officeart/2018/2/layout/IconVerticalSolidList"/>
    <dgm:cxn modelId="{42210FC8-8F72-4211-841F-F500DCE29644}" type="presParOf" srcId="{A7FCFC5F-2A61-48DC-9EBF-D6B070AEFFCB}" destId="{7DCA5CCB-1916-4A50-93D1-59DDD7A1D481}" srcOrd="3" destOrd="0" presId="urn:microsoft.com/office/officeart/2018/2/layout/IconVerticalSolidList"/>
    <dgm:cxn modelId="{1FF227CB-D159-414D-A15B-CF52305DBC9B}" type="presParOf" srcId="{D0003672-9ECF-4180-9C0C-B1E24E458E35}" destId="{F620AF07-8B58-434F-91C1-82FC95E08AEC}" srcOrd="5" destOrd="0" presId="urn:microsoft.com/office/officeart/2018/2/layout/IconVerticalSolidList"/>
    <dgm:cxn modelId="{4574C863-9411-4920-9FFB-E8DF1613AB17}" type="presParOf" srcId="{D0003672-9ECF-4180-9C0C-B1E24E458E35}" destId="{3F2C5FD5-1D21-4D27-82DC-9FBF37B0A50C}" srcOrd="6" destOrd="0" presId="urn:microsoft.com/office/officeart/2018/2/layout/IconVerticalSolidList"/>
    <dgm:cxn modelId="{989DAB16-6C25-4A3D-A59F-F340FE5BCBBE}" type="presParOf" srcId="{3F2C5FD5-1D21-4D27-82DC-9FBF37B0A50C}" destId="{D4531EB0-554E-4E35-A47D-C1FC36A3388B}" srcOrd="0" destOrd="0" presId="urn:microsoft.com/office/officeart/2018/2/layout/IconVerticalSolidList"/>
    <dgm:cxn modelId="{2FC3C7B9-963E-408E-AB8D-31E56BF16184}" type="presParOf" srcId="{3F2C5FD5-1D21-4D27-82DC-9FBF37B0A50C}" destId="{E4C6A276-96BF-44BD-B7B5-257F862B0011}" srcOrd="1" destOrd="0" presId="urn:microsoft.com/office/officeart/2018/2/layout/IconVerticalSolidList"/>
    <dgm:cxn modelId="{0C4FF38C-AC1E-484B-AA6E-094243053F29}" type="presParOf" srcId="{3F2C5FD5-1D21-4D27-82DC-9FBF37B0A50C}" destId="{FA1D01FE-1124-4B19-8D76-D266378B77F6}" srcOrd="2" destOrd="0" presId="urn:microsoft.com/office/officeart/2018/2/layout/IconVerticalSolidList"/>
    <dgm:cxn modelId="{9AD2085F-5F15-4227-9437-6EFA2C8C0A03}" type="presParOf" srcId="{3F2C5FD5-1D21-4D27-82DC-9FBF37B0A50C}" destId="{5ED31BA7-690B-4672-A59E-13221201278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3EDFCE-286D-45A8-AB59-C055C197F4B0}">
      <dsp:nvSpPr>
        <dsp:cNvPr id="0" name=""/>
        <dsp:cNvSpPr/>
      </dsp:nvSpPr>
      <dsp:spPr>
        <a:xfrm>
          <a:off x="0" y="2804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91A969-261F-4C86-9038-1874E9716596}">
      <dsp:nvSpPr>
        <dsp:cNvPr id="0" name=""/>
        <dsp:cNvSpPr/>
      </dsp:nvSpPr>
      <dsp:spPr>
        <a:xfrm>
          <a:off x="293408" y="221041"/>
          <a:ext cx="533991" cy="53347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A18887-A30D-40D7-95A3-4624DBA4F751}">
      <dsp:nvSpPr>
        <dsp:cNvPr id="0" name=""/>
        <dsp:cNvSpPr/>
      </dsp:nvSpPr>
      <dsp:spPr>
        <a:xfrm>
          <a:off x="1120808" y="2804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Diagnose diseases and health problems.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2804"/>
        <a:ext cx="6516818" cy="970893"/>
      </dsp:txXfrm>
    </dsp:sp>
    <dsp:sp modelId="{BE35EA80-692A-4D96-9CE5-C9185D18F8F7}">
      <dsp:nvSpPr>
        <dsp:cNvPr id="0" name=""/>
        <dsp:cNvSpPr/>
      </dsp:nvSpPr>
      <dsp:spPr>
        <a:xfrm>
          <a:off x="0" y="1209066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619E66-CF54-4F7C-8BF7-D791B3ECE029}">
      <dsp:nvSpPr>
        <dsp:cNvPr id="0" name=""/>
        <dsp:cNvSpPr/>
      </dsp:nvSpPr>
      <dsp:spPr>
        <a:xfrm>
          <a:off x="293408" y="1427303"/>
          <a:ext cx="533991" cy="53347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8A7CC-FA32-4478-A88E-DD3907A0F1DA}">
      <dsp:nvSpPr>
        <dsp:cNvPr id="0" name=""/>
        <dsp:cNvSpPr/>
      </dsp:nvSpPr>
      <dsp:spPr>
        <a:xfrm>
          <a:off x="1120808" y="1209066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Prevent the development or recurrence of disease and reduce the number of people who become ill.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1209066"/>
        <a:ext cx="6516818" cy="970893"/>
      </dsp:txXfrm>
    </dsp:sp>
    <dsp:sp modelId="{34D89AC6-0F1D-4EE5-9F24-D119AEBBEBE7}">
      <dsp:nvSpPr>
        <dsp:cNvPr id="0" name=""/>
        <dsp:cNvSpPr/>
      </dsp:nvSpPr>
      <dsp:spPr>
        <a:xfrm>
          <a:off x="0" y="2415328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CBF567-E460-42AD-988C-EEFE15F60FA4}">
      <dsp:nvSpPr>
        <dsp:cNvPr id="0" name=""/>
        <dsp:cNvSpPr/>
      </dsp:nvSpPr>
      <dsp:spPr>
        <a:xfrm>
          <a:off x="293408" y="2633565"/>
          <a:ext cx="533991" cy="53347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CA5CCB-1916-4A50-93D1-59DDD7A1D481}">
      <dsp:nvSpPr>
        <dsp:cNvPr id="0" name=""/>
        <dsp:cNvSpPr/>
      </dsp:nvSpPr>
      <dsp:spPr>
        <a:xfrm>
          <a:off x="1120808" y="2415328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Treat illness to improve survival rates or increase the number of people who are cured.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2415328"/>
        <a:ext cx="6516818" cy="970893"/>
      </dsp:txXfrm>
    </dsp:sp>
    <dsp:sp modelId="{D4531EB0-554E-4E35-A47D-C1FC36A3388B}">
      <dsp:nvSpPr>
        <dsp:cNvPr id="0" name=""/>
        <dsp:cNvSpPr/>
      </dsp:nvSpPr>
      <dsp:spPr>
        <a:xfrm>
          <a:off x="0" y="3621590"/>
          <a:ext cx="7886700" cy="9699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C6A276-96BF-44BD-B7B5-257F862B0011}">
      <dsp:nvSpPr>
        <dsp:cNvPr id="0" name=""/>
        <dsp:cNvSpPr/>
      </dsp:nvSpPr>
      <dsp:spPr>
        <a:xfrm>
          <a:off x="293408" y="3839827"/>
          <a:ext cx="533991" cy="53347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D31BA7-690B-4672-A59E-132212012782}">
      <dsp:nvSpPr>
        <dsp:cNvPr id="0" name=""/>
        <dsp:cNvSpPr/>
      </dsp:nvSpPr>
      <dsp:spPr>
        <a:xfrm>
          <a:off x="1120808" y="3621590"/>
          <a:ext cx="6516818" cy="9708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753" tIns="102753" rIns="102753" bIns="102753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Improve the quality of life for people living with illness</a:t>
          </a:r>
          <a:endParaRPr lang="en-US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120808" y="3621590"/>
        <a:ext cx="6516818" cy="9708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CE028D-A29C-46AD-81FA-BE12C1EFA248}" type="datetimeFigureOut">
              <a:rPr lang="en-GB" smtClean="0"/>
              <a:t>18/01/2023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5225" y="1241425"/>
            <a:ext cx="4467225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7823DC-7A90-4827-B80E-C4D9CE3AE2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7164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V0bUQpz468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youtube.com/watch?v=wBomUBY62a4" TargetMode="External"/><Relationship Id="rId4" Type="http://schemas.openxmlformats.org/officeDocument/2006/relationships/hyperlink" Target="https://www.youtube.com/watch?v=kB4gKoS4MNw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9219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256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268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Oxford dictionary, 2020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86433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14764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What is research? – YouTube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4"/>
              </a:rPr>
              <a:t>(3) Intro to Research Methods - YouTube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  <a:hlinkClick r:id="rId5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What is Research - YouTube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8959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Originality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Generality 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Pragmatism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Ethical Issues 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Quality of evidence used 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Balance – Have all arguments been considered? Has the research been conducted objectively?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F0302F96-7FDC-47E1-BAFD-A0224E5A84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5532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2571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72053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2271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4273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399859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https://www.enago.com/academy/how-to-develop-a-good-research-hypothesis/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79069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796323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165225" y="1241425"/>
            <a:ext cx="4467225" cy="33496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Transferring/translating research into practice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7823DC-7A90-4827-B80E-C4D9CE3AE29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7833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10" name="Rectangle 9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21827" y="2244830"/>
            <a:ext cx="6700347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5100" b="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1828" y="4682067"/>
            <a:ext cx="6702635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350" spc="6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 algn="ctr">
              <a:buNone/>
              <a:defRPr sz="1200"/>
            </a:lvl2pPr>
            <a:lvl3pPr marL="685800" indent="0" algn="ctr">
              <a:buNone/>
              <a:defRPr sz="120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89070" y="1341256"/>
            <a:ext cx="1165860" cy="485546"/>
          </a:xfrm>
        </p:spPr>
        <p:txBody>
          <a:bodyPr/>
          <a:lstStyle>
            <a:lvl1pPr algn="ctr">
              <a:defRPr sz="975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221828" y="5177408"/>
            <a:ext cx="429772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2" y="5177408"/>
            <a:ext cx="1466985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27445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82923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 useBgFill="1">
        <p:nvSpPr>
          <p:cNvPr id="23" name="Rectangle 22"/>
          <p:cNvSpPr/>
          <p:nvPr/>
        </p:nvSpPr>
        <p:spPr>
          <a:xfrm>
            <a:off x="980904" y="1267730"/>
            <a:ext cx="7182197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5851" y="1411615"/>
            <a:ext cx="69723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851910" y="1267730"/>
            <a:ext cx="144018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21867" y="2275166"/>
            <a:ext cx="6700266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5100" kern="1200" cap="all" spc="-75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3937635" y="1267730"/>
            <a:ext cx="126873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1867" y="4682062"/>
            <a:ext cx="670483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1975247" algn="l"/>
              </a:tabLst>
              <a:defRPr sz="135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89070" y="1344507"/>
            <a:ext cx="1165860" cy="498781"/>
          </a:xfrm>
        </p:spPr>
        <p:txBody>
          <a:bodyPr/>
          <a:lstStyle>
            <a:lvl1pPr algn="ctr">
              <a:defRPr lang="en-US" sz="975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21870" y="5177408"/>
            <a:ext cx="4245101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9" y="5177408"/>
            <a:ext cx="1468754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75271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010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46320" y="2103120"/>
            <a:ext cx="3497580" cy="3749040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2652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2386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 i="0">
                <a:solidFill>
                  <a:schemeClr val="tx1"/>
                </a:solidFill>
                <a:latin typeface="+mn-lt"/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2386" y="2792477"/>
            <a:ext cx="3497580" cy="3163825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44034" y="2074334"/>
            <a:ext cx="349758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425" b="1">
                <a:solidFill>
                  <a:schemeClr val="tx1"/>
                </a:solidFill>
              </a:defRPr>
            </a:lvl1pPr>
            <a:lvl2pPr marL="342900" indent="0">
              <a:buNone/>
              <a:defRPr sz="135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44034" y="2792476"/>
            <a:ext cx="3497580" cy="3164509"/>
          </a:xfrm>
        </p:spPr>
        <p:txBody>
          <a:bodyPr/>
          <a:lstStyle>
            <a:lvl1pPr>
              <a:defRPr sz="1350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078567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02176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24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43651" y="607392"/>
            <a:ext cx="2371472" cy="1645920"/>
          </a:xfrm>
        </p:spPr>
        <p:txBody>
          <a:bodyPr anchor="b">
            <a:normAutofit/>
          </a:bodyPr>
          <a:lstStyle>
            <a:lvl1pPr algn="l" defTabSz="6858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350" y="609600"/>
            <a:ext cx="5143500" cy="5334000"/>
          </a:xfrm>
        </p:spPr>
        <p:txBody>
          <a:bodyPr/>
          <a:lstStyle>
            <a:lvl1pPr>
              <a:defRPr sz="1425"/>
            </a:lvl1pPr>
            <a:lvl2pPr>
              <a:defRPr sz="1200"/>
            </a:lvl2pPr>
            <a:lvl3pPr>
              <a:defRPr sz="1050"/>
            </a:lvl3pPr>
            <a:lvl4pPr>
              <a:defRPr sz="1050"/>
            </a:lvl4pPr>
            <a:lvl5pPr>
              <a:defRPr sz="1050"/>
            </a:lvl5pPr>
            <a:lvl6pPr>
              <a:defRPr sz="1050"/>
            </a:lvl6pPr>
            <a:lvl7pPr>
              <a:defRPr sz="1050"/>
            </a:lvl7pPr>
            <a:lvl8pPr>
              <a:defRPr sz="1050"/>
            </a:lvl8pPr>
            <a:lvl9pPr>
              <a:defRPr sz="10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43651" y="2336800"/>
            <a:ext cx="2371472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4191000" y="6035040"/>
            <a:ext cx="146685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514352" y="6035040"/>
            <a:ext cx="3438525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7547" y="6035040"/>
            <a:ext cx="917576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3430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6089903" y="237744"/>
            <a:ext cx="2869947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52" y="237744"/>
            <a:ext cx="577215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46753" y="6035040"/>
            <a:ext cx="1553972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1/18/2023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9487" y="6035040"/>
            <a:ext cx="3441002" cy="365760"/>
          </a:xfrm>
        </p:spPr>
        <p:txBody>
          <a:bodyPr/>
          <a:lstStyle>
            <a:lvl1pPr marL="0" algn="r" defTabSz="685800" rtl="0" eaLnBrk="1" latinLnBrk="0" hangingPunct="1">
              <a:defRPr lang="en-US" sz="75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035040"/>
            <a:ext cx="918972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6190995" y="374904"/>
            <a:ext cx="2667762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57939" y="603504"/>
            <a:ext cx="2358581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24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57939" y="2386584"/>
            <a:ext cx="2358581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600"/>
              </a:spcBef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6192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7A52D71-0F25-40F8-B61B-213CF545EF2C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726136-3392-4E31-9586-CAD5F59E4A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285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A06920-BFF7-4E97-A3FA-9A031C8A5BE1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9A127A0-1359-494C-918A-05647641873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9233366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D3E4F57D-8E97-4E78-9719-1528F493E2FB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FDCE1F2-9AC6-4A7C-83D5-6C2DF1FDC3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5154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515817E-26E3-49AE-9895-6C5FB0AF4460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F764A61E-294D-493A-9F5E-9610E7FE75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0559797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FB081CBD-3B61-4938-9B32-D1224DF58D94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36BAB01-CB4B-4EDE-A190-9AFAB662AA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8573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39AF77A-3E49-4B8F-BD36-27F67775145B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47FD52FC-289C-49DF-A05E-ABB83081E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63666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809D5B5-AED7-43F6-889E-D1254B81F497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EAFC3F9-8D2E-4A4C-A1D7-F90C235546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3591531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26C89E1-BFA1-4615-8112-0D7033A19E79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E8DCDC-DF98-41A8-BA21-437F573D82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86941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76784DF8-D1B3-40AA-AFA9-5110193F7925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3A6301C-CABA-4AFB-947C-5244D78751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65237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2177580-119F-4704-849E-C2E0C8EFD444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71C857C4-03EE-4D43-9513-6F6584662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83828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C018D077-A3B9-4B6D-90AF-5146909A08A1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55B0407-85F5-4ABA-98B3-A0C7A14A9D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0930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7.xml"/><Relationship Id="rId3" Type="http://schemas.openxmlformats.org/officeDocument/2006/relationships/slideLayout" Target="../slideLayouts/slideLayout12.xml"/><Relationship Id="rId7" Type="http://schemas.openxmlformats.org/officeDocument/2006/relationships/slideLayout" Target="../slideLayouts/slideLayout16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1.xml"/><Relationship Id="rId1" Type="http://schemas.openxmlformats.org/officeDocument/2006/relationships/slideLayout" Target="../slideLayouts/slideLayout10.xml"/><Relationship Id="rId6" Type="http://schemas.openxmlformats.org/officeDocument/2006/relationships/slideLayout" Target="../slideLayouts/slideLayout15.xml"/><Relationship Id="rId11" Type="http://schemas.openxmlformats.org/officeDocument/2006/relationships/slideLayout" Target="../slideLayouts/slideLayout20.xml"/><Relationship Id="rId5" Type="http://schemas.openxmlformats.org/officeDocument/2006/relationships/slideLayout" Target="../slideLayouts/slideLayout14.xml"/><Relationship Id="rId10" Type="http://schemas.openxmlformats.org/officeDocument/2006/relationships/slideLayout" Target="../slideLayouts/slideLayout19.xml"/><Relationship Id="rId4" Type="http://schemas.openxmlformats.org/officeDocument/2006/relationships/slideLayout" Target="../slideLayouts/slideLayout13.xml"/><Relationship Id="rId9" Type="http://schemas.openxmlformats.org/officeDocument/2006/relationships/slideLayout" Target="../slideLayouts/slideLayout1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 dirty="0"/>
          </a:p>
        </p:txBody>
      </p:sp>
      <p:sp>
        <p:nvSpPr>
          <p:cNvPr id="7" name="Rectangle 6"/>
          <p:cNvSpPr/>
          <p:nvPr/>
        </p:nvSpPr>
        <p:spPr>
          <a:xfrm>
            <a:off x="176022" y="237744"/>
            <a:ext cx="8791956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278892" y="374904"/>
            <a:ext cx="8586216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0100" y="642594"/>
            <a:ext cx="75438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0100" y="2103120"/>
            <a:ext cx="75438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42597" y="6035040"/>
            <a:ext cx="2169784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1/18/2023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0100" y="6035040"/>
            <a:ext cx="43624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6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715250" y="6035040"/>
            <a:ext cx="62865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8947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lang="en-US" sz="3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37160" indent="-137160" algn="l" defTabSz="685800" rtl="0" eaLnBrk="1" latinLnBrk="0" hangingPunct="1">
        <a:lnSpc>
          <a:spcPct val="110000"/>
        </a:lnSpc>
        <a:spcBef>
          <a:spcPts val="675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125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75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4pPr>
      <a:lvl5pPr marL="960120" indent="-13716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900" kern="1200">
          <a:solidFill>
            <a:schemeClr val="tx1"/>
          </a:solidFill>
          <a:latin typeface="+mn-lt"/>
          <a:ea typeface="+mn-ea"/>
          <a:cs typeface="+mn-cs"/>
        </a:defRPr>
      </a:lvl5pPr>
      <a:lvl6pPr marL="120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6pPr>
      <a:lvl7pPr marL="142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7pPr>
      <a:lvl8pPr marL="1650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8pPr>
      <a:lvl9pPr marL="1875000" indent="-171450" algn="l" defTabSz="685800" rtl="0" eaLnBrk="1" latinLnBrk="0" hangingPunct="1">
        <a:lnSpc>
          <a:spcPct val="100000"/>
        </a:lnSpc>
        <a:spcBef>
          <a:spcPts val="375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0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36819BA1-61ED-4768-863B-8AD984418F45}" type="datetime1">
              <a:rPr lang="en-GB" smtClean="0"/>
              <a:pPr lvl="0"/>
              <a:t>18/01/2023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lvl="0"/>
            <a:fld id="{E33DD585-E4F2-44AA-88D4-37873676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1231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V0bUQpz468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1.xml"/><Relationship Id="rId6" Type="http://schemas.openxmlformats.org/officeDocument/2006/relationships/hyperlink" Target="https://www.youtube.com/watch?v=kB4gKoS4MNw" TargetMode="External"/><Relationship Id="rId5" Type="http://schemas.openxmlformats.org/officeDocument/2006/relationships/hyperlink" Target="https://www.youtube.com/watch?v=pLVRpMbD7WA" TargetMode="External"/><Relationship Id="rId4" Type="http://schemas.openxmlformats.org/officeDocument/2006/relationships/hyperlink" Target="https://www.youtube.com/watch?v=wBomUBY62a4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0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806E4-2002-4E64-8BBC-E83681FCCE2E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57229" y="393904"/>
            <a:ext cx="7886700" cy="994169"/>
          </a:xfrm>
          <a:solidFill>
            <a:srgbClr val="B4C7E7"/>
          </a:solidFill>
        </p:spPr>
        <p:txBody>
          <a:bodyPr anchorCtr="1">
            <a:normAutofit fontScale="90000"/>
          </a:bodyPr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PRACTICE-BASED RESEARCH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B5F2938-4032-4B3C-B60D-F68E003BC1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226473"/>
            <a:ext cx="7886700" cy="3568540"/>
          </a:xfrm>
        </p:spPr>
        <p:txBody>
          <a:bodyPr>
            <a:normAutofit lnSpcReduction="10000"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LCHS7001                       Semester 2  2022/23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 descr="Image result for research methods picture">
            <a:extLst>
              <a:ext uri="{FF2B5EF4-FFF2-40B4-BE49-F238E27FC236}">
                <a16:creationId xmlns:a16="http://schemas.microsoft.com/office/drawing/2014/main" id="{C4131321-0C9C-4BF3-84F6-D3D82EBD38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5888" y="1947686"/>
            <a:ext cx="5805377" cy="195601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7380761-CB60-FBB5-AC9D-4F667B4F3AE7}"/>
              </a:ext>
            </a:extLst>
          </p:cNvPr>
          <p:cNvSpPr txBox="1"/>
          <p:nvPr/>
        </p:nvSpPr>
        <p:spPr>
          <a:xfrm>
            <a:off x="109203" y="6073800"/>
            <a:ext cx="1998222" cy="3231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  <a:defRPr/>
            </a:pPr>
            <a:r>
              <a:rPr lang="en-GB" sz="1500" b="1" dirty="0">
                <a:latin typeface="Arial" panose="020B0604020202020204" pitchFamily="34" charset="0"/>
                <a:cs typeface="Arial" panose="020B0604020202020204" pitchFamily="34" charset="0"/>
              </a:rPr>
              <a:t>Dr Aishat Bakre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30DB3D0-20DE-F6E4-AD27-23FF71F34C0A}"/>
              </a:ext>
            </a:extLst>
          </p:cNvPr>
          <p:cNvSpPr txBox="1"/>
          <p:nvPr/>
        </p:nvSpPr>
        <p:spPr>
          <a:xfrm>
            <a:off x="2854507" y="4326959"/>
            <a:ext cx="3921499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Introduction to Research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267008"/>
            <a:ext cx="5126105" cy="3584655"/>
          </a:xfrm>
        </p:spPr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On successful completion of the module, you will be able to: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Engage in practice-based research in public health and social care settings and identify areas for improvement in terms of physical and/or mental health of the target group or community of interest. 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critical reflection skills, including skills of critical analysis, appraisal, and evaluation of research findings and provide relevant recommendations for health and social care professionals, policymakers, services, practice, and/or the wider population.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Critically analyse the data collection and findings from quantitative, qualitative or mixed methods research.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 knowledge and understanding of professional integrity and ethics in research and potential risks for participants and how to prevent them.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99BCC2D-20D6-404F-69A2-03F07719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6758" y="2937013"/>
            <a:ext cx="2820226" cy="2399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9367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3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Module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28652" y="2319363"/>
            <a:ext cx="4452716" cy="3263502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This module aims overall to develop student to gain knowledge of the main principles of designing, conducting, evaluating the impacts and dissemination of evidence-based research.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conduct an independent practice-based research project within a public health and social care setting with professional integrity.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3719C2-AC70-E65E-9093-D6A4FC8682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127" y="2855640"/>
            <a:ext cx="3092467" cy="2459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9659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10133" y="422617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Aims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492206" y="2302720"/>
            <a:ext cx="6159588" cy="3263502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 understand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meaning of the term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characteristics of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many students find research difficult?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health and social care research is funded?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research get approved?</a:t>
            </a:r>
          </a:p>
          <a:p>
            <a:pPr lvl="0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types of research</a:t>
            </a: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BB411-A9BC-47C7-A879-6DC14BB857B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91477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the meaning of Research?</a:t>
            </a:r>
            <a:endParaRPr lang="en-GB" sz="3600" i="1" dirty="0"/>
          </a:p>
        </p:txBody>
      </p:sp>
      <p:pic>
        <p:nvPicPr>
          <p:cNvPr id="4" name="Picture 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39AE7D9A-348C-4CAC-BD2D-DB27B8388C9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3949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C6DDA3-E14F-3EE0-FF25-99466DD8F3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1E57CF-F41E-1189-10F2-236F301138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esearch 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 technically made up of two distinct terms, namely,</a:t>
            </a:r>
          </a:p>
          <a:p>
            <a:pPr marL="0" indent="0" fontAlgn="base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  </a:t>
            </a:r>
            <a:r>
              <a:rPr lang="en-GB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means :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do it again’</a:t>
            </a:r>
          </a:p>
          <a:p>
            <a:pPr algn="l" fontAlgn="base">
              <a:buFont typeface="Wingdings" panose="05000000000000000000" pitchFamily="2" charset="2"/>
              <a:buChar char="§"/>
            </a:pP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Search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means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‘to investigate or to look for something’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68444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2" y="1092572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96166" y="2262178"/>
            <a:ext cx="6921796" cy="3284033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is a “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systematic process of collecting, organising and analysing information/data to increase understanding of the topic or issue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(Creswell, 2008)</a:t>
            </a:r>
          </a:p>
        </p:txBody>
      </p:sp>
    </p:spTree>
    <p:extLst>
      <p:ext uri="{BB962C8B-B14F-4D97-AF65-F5344CB8AC3E}">
        <p14:creationId xmlns:p14="http://schemas.microsoft.com/office/powerpoint/2010/main" val="35121709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7D8610-97EB-42DA-B06F-B41BC2090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48" y="1008765"/>
            <a:ext cx="7886700" cy="994169"/>
          </a:xfrm>
          <a:solidFill>
            <a:schemeClr val="accent1">
              <a:lumMod val="40000"/>
              <a:lumOff val="60000"/>
            </a:schemeClr>
          </a:solidFill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Definition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65BA0-8E34-4C57-978D-A11858572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7118" y="2204931"/>
            <a:ext cx="7289945" cy="334128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is "a careful study of a subject, especially in order to discover new facts or information about it”(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Oxford Dictionary, 2020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is a careful and detailed study into a specific problem, concern, or issue using the scientific method.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08809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4A0A2-F79A-736F-04DD-737F4B53E4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454D35-8D59-6169-CD5C-D15F8286DC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 fontAlgn="base"/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“Research is a perpetual investigative process to discover something unknown or to innovate and invent a new entity, thus, contributing to the existing body of knowledge”.</a:t>
            </a:r>
          </a:p>
          <a:p>
            <a:pPr marL="0" indent="0" fontAlgn="base">
              <a:buNone/>
            </a:pPr>
            <a:endParaRPr lang="en-GB" b="0" i="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fontAlgn="base"/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It is like an adventurous and mysterious journey that enables one to see the world with a whole new perspective, supported by facts and evidences in order to substantially prove the thought process.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89541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8F4CEA-FBD5-4079-9C37-253EA8CB5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270" y="93971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03BC35-7635-490E-BDCB-920233BD0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5405" y="2212988"/>
            <a:ext cx="6988249" cy="326942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Research seeks to explain or solve an identified  problem.</a:t>
            </a:r>
          </a:p>
          <a:p>
            <a:pPr marL="0" indent="0">
              <a:buNone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Research may be new or an expansion of past work in the field.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6446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can a good research be accomplished?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35883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D567F-A1AD-49F5-9CDC-436055F696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2645C-99E6-4862-8E7A-27A55D1CC8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4464" y="2021515"/>
            <a:ext cx="7393613" cy="362038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Research is best accomplished by turning the issue into a question, with the intent of conducting research to answer the question.</a:t>
            </a:r>
          </a:p>
          <a:p>
            <a:pPr marL="0" indent="0">
              <a:buNone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A good research can be accomplished by following three major steps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Pose a question,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Collect data to answer the question,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700" dirty="0">
                <a:latin typeface="Arial" panose="020B0604020202020204" pitchFamily="34" charset="0"/>
                <a:cs typeface="Arial" panose="020B0604020202020204" pitchFamily="34" charset="0"/>
              </a:rPr>
              <a:t>And present an answer to the question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286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health and social care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40980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6E159-A231-4AA6-9C78-53F8A5384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D705D-32BE-4B6F-8214-22D13720CE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037464"/>
            <a:ext cx="7886700" cy="3689439"/>
          </a:xfrm>
        </p:spPr>
        <p:txBody>
          <a:bodyPr>
            <a:normAutofit/>
          </a:bodyPr>
          <a:lstStyle/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research aims to find out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new knowledge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that could lead to </a:t>
            </a:r>
            <a:r>
              <a:rPr 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to health treatments, policies, or care. </a:t>
            </a:r>
          </a:p>
          <a:p>
            <a:pPr algn="just"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Without health and social care research, clinicians (doctors, nurses, dentists, social workers, and other health professionals) would continue to carry out their work the same way without knowing if a new treatment or approach would be more effective for the person they are supporting or treating.</a:t>
            </a:r>
          </a:p>
        </p:txBody>
      </p:sp>
    </p:spTree>
    <p:extLst>
      <p:ext uri="{BB962C8B-B14F-4D97-AF65-F5344CB8AC3E}">
        <p14:creationId xmlns:p14="http://schemas.microsoft.com/office/powerpoint/2010/main" val="3068746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1131100"/>
            <a:ext cx="7886700" cy="994169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127829" y="2125270"/>
            <a:ext cx="7261261" cy="3739919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Watch the video below then discuss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https://www.youtube.com/watch?v=mV0bUQpz468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 algn="ctr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https://www.youtube.com/watch?v=wBomUBY62a4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https://www.youtube.com/watch?v=pLVRpMbD7WA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https://www.youtube.com/watch?v=kB4gKoS4MNw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Feedback what  you have learnt to the whole class</a:t>
            </a:r>
          </a:p>
          <a:p>
            <a:pPr lvl="0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52907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are the characteristics of research? 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03790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98601-FC8E-49D1-B6B8-CAD02EDFB0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04460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Characteristics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8603F8-E3EB-485A-A78A-5546B38C6F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9453" y="2204926"/>
            <a:ext cx="6908509" cy="3333308"/>
          </a:xfrm>
        </p:spPr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Good research follows a systematic approach to capture accurate data.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Researchers need to practice ethics and a code of conduct while making observations or drawing conclusions.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analysis is based on logical reasoning and involves both inductive and deductive methods.</a:t>
            </a:r>
          </a:p>
        </p:txBody>
      </p:sp>
    </p:spTree>
    <p:extLst>
      <p:ext uri="{BB962C8B-B14F-4D97-AF65-F5344CB8AC3E}">
        <p14:creationId xmlns:p14="http://schemas.microsoft.com/office/powerpoint/2010/main" val="112503525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CF3DE-3C46-4DF4-AAE7-EAAC6485B7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024717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Characteristics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7873DE-71A5-4C4F-B641-8A80B07BF9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3322" y="2018882"/>
            <a:ext cx="7186280" cy="3644309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Real-time data and knowledge is derived from actual observations in natural settings.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is an in-depth analysis of all data collected so that there are no anomalies associated with it.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creates a path for generating new questions.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data helps create more research opportunities.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768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D9D347-FB40-49F6-9C04-C65A0EA9CD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Characteristics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45752D-3BF8-4EAE-8419-71A1D4184B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450" y="2050780"/>
            <a:ext cx="6939071" cy="3676124"/>
          </a:xfrm>
        </p:spPr>
        <p:txBody>
          <a:bodyPr>
            <a:normAutofit fontScale="700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is analytical and uses all the available data so that there is no ambiguity/doubt in inference.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Accuracy is one of the most critical aspects of research. The information must be accurate and correct.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laboratories provide a controlled environment to collect data.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Accuracy is measured in the instruments used, the calibrations of instruments or tools, and the experiment’s final result.</a:t>
            </a:r>
          </a:p>
        </p:txBody>
      </p:sp>
    </p:spTree>
    <p:extLst>
      <p:ext uri="{BB962C8B-B14F-4D97-AF65-F5344CB8AC3E}">
        <p14:creationId xmlns:p14="http://schemas.microsoft.com/office/powerpoint/2010/main" val="26283088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830C3-1A35-9944-B0E7-91B445DC32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ea typeface="ＭＳ Ｐゴシック" charset="0"/>
                <a:cs typeface="Arial" panose="020B0604020202020204" pitchFamily="34" charset="0"/>
              </a:rPr>
              <a:t>The Attributes of Good Research Projects</a:t>
            </a:r>
            <a:br>
              <a:rPr lang="en-GB" dirty="0">
                <a:solidFill>
                  <a:schemeClr val="tx1"/>
                </a:solidFill>
                <a:ea typeface="ＭＳ Ｐゴシック" charset="0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C627C2-1FDE-4DA3-B1EA-59359D08E0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3944" y="1928297"/>
            <a:ext cx="7543800" cy="3539729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  <a:defRPr/>
            </a:pPr>
            <a:r>
              <a:rPr lang="en-GB" sz="1800" dirty="0" err="1">
                <a:ea typeface="ＭＳ Ｐゴシック" charset="0"/>
              </a:rPr>
              <a:t>Jankowicz</a:t>
            </a:r>
            <a:r>
              <a:rPr lang="en-GB" sz="1800" dirty="0">
                <a:ea typeface="ＭＳ Ｐゴシック" charset="0"/>
              </a:rPr>
              <a:t> (2004) lists six concepts that apply to research in general.</a:t>
            </a: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r>
              <a:rPr lang="en-GB" sz="5400" dirty="0">
                <a:ea typeface="ＭＳ Ｐゴシック" charset="0"/>
              </a:rPr>
              <a:t>   </a:t>
            </a: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ea typeface="ＭＳ Ｐゴシック" charset="0"/>
            </a:endParaRPr>
          </a:p>
          <a:p>
            <a:pPr marL="0" indent="0">
              <a:lnSpc>
                <a:spcPct val="90000"/>
              </a:lnSpc>
              <a:buNone/>
              <a:defRPr/>
            </a:pPr>
            <a:endParaRPr lang="en-GB" sz="5400" dirty="0">
              <a:highlight>
                <a:srgbClr val="00FFFF"/>
              </a:highlight>
              <a:ea typeface="ＭＳ Ｐゴシック" charset="0"/>
            </a:endParaRPr>
          </a:p>
          <a:p>
            <a:pPr marL="0" indent="0">
              <a:buNone/>
            </a:pPr>
            <a:endParaRPr lang="en-GB" dirty="0">
              <a:highlight>
                <a:srgbClr val="00FFFF"/>
              </a:highlight>
            </a:endParaRPr>
          </a:p>
        </p:txBody>
      </p:sp>
      <p:sp>
        <p:nvSpPr>
          <p:cNvPr id="6" name="Block Arc 5">
            <a:extLst>
              <a:ext uri="{FF2B5EF4-FFF2-40B4-BE49-F238E27FC236}">
                <a16:creationId xmlns:a16="http://schemas.microsoft.com/office/drawing/2014/main" id="{24EA0854-025C-44EC-A63D-459281150717}"/>
              </a:ext>
            </a:extLst>
          </p:cNvPr>
          <p:cNvSpPr/>
          <p:nvPr/>
        </p:nvSpPr>
        <p:spPr>
          <a:xfrm>
            <a:off x="-2518807" y="2048634"/>
            <a:ext cx="3924670" cy="3924670"/>
          </a:xfrm>
          <a:prstGeom prst="blockArc">
            <a:avLst>
              <a:gd name="adj1" fmla="val 18900000"/>
              <a:gd name="adj2" fmla="val 2700000"/>
              <a:gd name="adj3" fmla="val 413"/>
            </a:avLst>
          </a:prstGeom>
        </p:spPr>
        <p:style>
          <a:lnRef idx="2">
            <a:schemeClr val="accent4">
              <a:hueOff val="0"/>
              <a:satOff val="0"/>
              <a:lumOff val="0"/>
              <a:alphaOff val="0"/>
            </a:schemeClr>
          </a:lnRef>
          <a:fillRef idx="0">
            <a:schemeClr val="accent2">
              <a:tint val="90000"/>
              <a:hueOff val="0"/>
              <a:satOff val="0"/>
              <a:lumOff val="0"/>
              <a:alphaOff val="0"/>
            </a:schemeClr>
          </a:fillRef>
          <a:effectRef idx="0">
            <a:schemeClr val="accent2">
              <a:tint val="9000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4D2D2F3B-982F-490B-976B-DF0865482811}"/>
              </a:ext>
            </a:extLst>
          </p:cNvPr>
          <p:cNvSpPr/>
          <p:nvPr/>
        </p:nvSpPr>
        <p:spPr>
          <a:xfrm>
            <a:off x="1192692" y="2739370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0"/>
              <a:satOff val="0"/>
              <a:lumOff val="0"/>
              <a:alphaOff val="0"/>
            </a:schemeClr>
          </a:fillRef>
          <a:effectRef idx="0">
            <a:schemeClr val="accent3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Originality</a:t>
            </a:r>
            <a:endParaRPr lang="en-GB" sz="135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CCF38F8E-4CFE-4492-8C21-CF87D22DEA7C}"/>
              </a:ext>
            </a:extLst>
          </p:cNvPr>
          <p:cNvSpPr/>
          <p:nvPr/>
        </p:nvSpPr>
        <p:spPr>
          <a:xfrm>
            <a:off x="932380" y="270317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0"/>
              <a:satOff val="0"/>
              <a:lumOff val="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505C058-B42C-4A3A-8613-FB2FBFDB199B}"/>
              </a:ext>
            </a:extLst>
          </p:cNvPr>
          <p:cNvSpPr/>
          <p:nvPr/>
        </p:nvSpPr>
        <p:spPr>
          <a:xfrm>
            <a:off x="1405866" y="3202722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1446769"/>
              <a:satOff val="7091"/>
              <a:lumOff val="2713"/>
              <a:alphaOff val="0"/>
            </a:schemeClr>
          </a:fillRef>
          <a:effectRef idx="0">
            <a:schemeClr val="accent3">
              <a:hueOff val="-1446769"/>
              <a:satOff val="7091"/>
              <a:lumOff val="271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Generality</a:t>
            </a:r>
            <a:endParaRPr lang="en-GB" sz="210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F49D9E0A-FEFE-436F-A584-5BD993238005}"/>
              </a:ext>
            </a:extLst>
          </p:cNvPr>
          <p:cNvSpPr/>
          <p:nvPr/>
        </p:nvSpPr>
        <p:spPr>
          <a:xfrm>
            <a:off x="1112187" y="3178252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1446769"/>
              <a:satOff val="7091"/>
              <a:lumOff val="271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E31D89-2F31-49B7-9A3B-84F51805488F}"/>
              </a:ext>
            </a:extLst>
          </p:cNvPr>
          <p:cNvSpPr/>
          <p:nvPr/>
        </p:nvSpPr>
        <p:spPr>
          <a:xfrm>
            <a:off x="1425975" y="3701957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2893538"/>
              <a:satOff val="14182"/>
              <a:lumOff val="5425"/>
              <a:alphaOff val="0"/>
            </a:schemeClr>
          </a:fillRef>
          <a:effectRef idx="0">
            <a:schemeClr val="accent3">
              <a:hueOff val="-2893538"/>
              <a:satOff val="14182"/>
              <a:lumOff val="542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Pragmatism</a:t>
            </a:r>
            <a:endParaRPr lang="en-GB" sz="210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D3A20A66-CE92-4F5F-8E19-DE6C893CABEC}"/>
              </a:ext>
            </a:extLst>
          </p:cNvPr>
          <p:cNvSpPr/>
          <p:nvPr/>
        </p:nvSpPr>
        <p:spPr>
          <a:xfrm>
            <a:off x="1219356" y="3696598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2893538"/>
              <a:satOff val="14182"/>
              <a:lumOff val="542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1140F5F-C2E0-4709-9DFE-5117395CB28F}"/>
              </a:ext>
            </a:extLst>
          </p:cNvPr>
          <p:cNvSpPr/>
          <p:nvPr/>
        </p:nvSpPr>
        <p:spPr>
          <a:xfrm>
            <a:off x="1384873" y="4223131"/>
            <a:ext cx="5543327" cy="264834"/>
          </a:xfrm>
          <a:custGeom>
            <a:avLst/>
            <a:gdLst>
              <a:gd name="connsiteX0" fmla="*/ 0 w 7391102"/>
              <a:gd name="connsiteY0" fmla="*/ 0 h 353112"/>
              <a:gd name="connsiteX1" fmla="*/ 7391102 w 7391102"/>
              <a:gd name="connsiteY1" fmla="*/ 0 h 353112"/>
              <a:gd name="connsiteX2" fmla="*/ 7391102 w 7391102"/>
              <a:gd name="connsiteY2" fmla="*/ 353112 h 353112"/>
              <a:gd name="connsiteX3" fmla="*/ 0 w 7391102"/>
              <a:gd name="connsiteY3" fmla="*/ 353112 h 353112"/>
              <a:gd name="connsiteX4" fmla="*/ 0 w 739110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391102" h="353112">
                <a:moveTo>
                  <a:pt x="0" y="0"/>
                </a:moveTo>
                <a:lnTo>
                  <a:pt x="7391102" y="0"/>
                </a:lnTo>
                <a:lnTo>
                  <a:pt x="739110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5787075"/>
              <a:satOff val="28364"/>
              <a:lumOff val="10850"/>
              <a:alphaOff val="0"/>
            </a:schemeClr>
          </a:fillRef>
          <a:effectRef idx="0">
            <a:schemeClr val="accent3">
              <a:hueOff val="-5787075"/>
              <a:satOff val="28364"/>
              <a:lumOff val="1085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Ethical issues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8021D519-0CA4-4F38-B5A8-DF529E2AA176}"/>
              </a:ext>
            </a:extLst>
          </p:cNvPr>
          <p:cNvSpPr/>
          <p:nvPr/>
        </p:nvSpPr>
        <p:spPr>
          <a:xfrm>
            <a:off x="1206911" y="414327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5787075"/>
              <a:satOff val="28364"/>
              <a:lumOff val="10850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CDE17AB-2A68-471C-9BCF-276C10331DB6}"/>
              </a:ext>
            </a:extLst>
          </p:cNvPr>
          <p:cNvSpPr/>
          <p:nvPr/>
        </p:nvSpPr>
        <p:spPr>
          <a:xfrm>
            <a:off x="1219356" y="4673230"/>
            <a:ext cx="5674753" cy="264834"/>
          </a:xfrm>
          <a:custGeom>
            <a:avLst/>
            <a:gdLst>
              <a:gd name="connsiteX0" fmla="*/ 0 w 7566337"/>
              <a:gd name="connsiteY0" fmla="*/ 0 h 353112"/>
              <a:gd name="connsiteX1" fmla="*/ 7566337 w 7566337"/>
              <a:gd name="connsiteY1" fmla="*/ 0 h 353112"/>
              <a:gd name="connsiteX2" fmla="*/ 7566337 w 7566337"/>
              <a:gd name="connsiteY2" fmla="*/ 353112 h 353112"/>
              <a:gd name="connsiteX3" fmla="*/ 0 w 7566337"/>
              <a:gd name="connsiteY3" fmla="*/ 353112 h 353112"/>
              <a:gd name="connsiteX4" fmla="*/ 0 w 7566337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66337" h="353112">
                <a:moveTo>
                  <a:pt x="0" y="0"/>
                </a:moveTo>
                <a:lnTo>
                  <a:pt x="7566337" y="0"/>
                </a:lnTo>
                <a:lnTo>
                  <a:pt x="7566337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7233844"/>
              <a:satOff val="35455"/>
              <a:lumOff val="13563"/>
              <a:alphaOff val="0"/>
            </a:schemeClr>
          </a:fillRef>
          <a:effectRef idx="0">
            <a:schemeClr val="accent3">
              <a:hueOff val="-7233844"/>
              <a:satOff val="35455"/>
              <a:lumOff val="13563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Quality of evidence used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5996D97A-04CB-4E2C-A7AB-D596258C0923}"/>
              </a:ext>
            </a:extLst>
          </p:cNvPr>
          <p:cNvSpPr/>
          <p:nvPr/>
        </p:nvSpPr>
        <p:spPr>
          <a:xfrm>
            <a:off x="1053832" y="4640126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7233844"/>
              <a:satOff val="35455"/>
              <a:lumOff val="13563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2A4C966D-A3EA-4096-8205-4F43D5099ACB}"/>
              </a:ext>
            </a:extLst>
          </p:cNvPr>
          <p:cNvSpPr/>
          <p:nvPr/>
        </p:nvSpPr>
        <p:spPr>
          <a:xfrm>
            <a:off x="979521" y="5070715"/>
            <a:ext cx="5914584" cy="264834"/>
          </a:xfrm>
          <a:custGeom>
            <a:avLst/>
            <a:gdLst>
              <a:gd name="connsiteX0" fmla="*/ 0 w 7886112"/>
              <a:gd name="connsiteY0" fmla="*/ 0 h 353112"/>
              <a:gd name="connsiteX1" fmla="*/ 7886112 w 7886112"/>
              <a:gd name="connsiteY1" fmla="*/ 0 h 353112"/>
              <a:gd name="connsiteX2" fmla="*/ 7886112 w 7886112"/>
              <a:gd name="connsiteY2" fmla="*/ 353112 h 353112"/>
              <a:gd name="connsiteX3" fmla="*/ 0 w 7886112"/>
              <a:gd name="connsiteY3" fmla="*/ 353112 h 353112"/>
              <a:gd name="connsiteX4" fmla="*/ 0 w 7886112"/>
              <a:gd name="connsiteY4" fmla="*/ 0 h 3531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86112" h="353112">
                <a:moveTo>
                  <a:pt x="0" y="0"/>
                </a:moveTo>
                <a:lnTo>
                  <a:pt x="7886112" y="0"/>
                </a:lnTo>
                <a:lnTo>
                  <a:pt x="7886112" y="353112"/>
                </a:lnTo>
                <a:lnTo>
                  <a:pt x="0" y="353112"/>
                </a:lnTo>
                <a:lnTo>
                  <a:pt x="0" y="0"/>
                </a:lnTo>
                <a:close/>
              </a:path>
            </a:pathLst>
          </a:cu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3">
              <a:hueOff val="-8680613"/>
              <a:satOff val="42546"/>
              <a:lumOff val="16275"/>
              <a:alphaOff val="0"/>
            </a:schemeClr>
          </a:fillRef>
          <a:effectRef idx="0">
            <a:schemeClr val="accent3">
              <a:hueOff val="-8680613"/>
              <a:satOff val="42546"/>
              <a:lumOff val="16275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10212" tIns="53340" rIns="53340" bIns="53340" numCol="1" spcCol="1270" anchor="ctr" anchorCtr="0">
            <a:noAutofit/>
          </a:bodyPr>
          <a:lstStyle/>
          <a:p>
            <a:pPr defTabSz="93345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defRPr/>
            </a:pPr>
            <a:r>
              <a:rPr lang="en-GB" sz="2100" dirty="0">
                <a:solidFill>
                  <a:prstClr val="white"/>
                </a:solidFill>
                <a:latin typeface="Century Gothic" panose="020F0302020204030204"/>
                <a:ea typeface="ＭＳ Ｐゴシック" charset="0"/>
              </a:rPr>
              <a:t>Balance</a:t>
            </a:r>
            <a:endParaRPr lang="en-GB" sz="1350" dirty="0">
              <a:solidFill>
                <a:prstClr val="white"/>
              </a:solidFill>
              <a:latin typeface="Century Gothic" panose="020F0302020204030204"/>
            </a:endParaRP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4688DE3-CED8-4A07-B70B-9035E91A3D8E}"/>
              </a:ext>
            </a:extLst>
          </p:cNvPr>
          <p:cNvSpPr/>
          <p:nvPr/>
        </p:nvSpPr>
        <p:spPr>
          <a:xfrm>
            <a:off x="814000" y="5037611"/>
            <a:ext cx="331043" cy="331043"/>
          </a:xfrm>
          <a:prstGeom prst="ellipse">
            <a:avLst/>
          </a:prstGeom>
        </p:spPr>
        <p:style>
          <a:lnRef idx="2">
            <a:schemeClr val="accent3">
              <a:hueOff val="-8680613"/>
              <a:satOff val="42546"/>
              <a:lumOff val="16275"/>
              <a:alphaOff val="0"/>
            </a:schemeClr>
          </a:lnRef>
          <a:fillRef idx="1">
            <a:schemeClr val="lt1">
              <a:hueOff val="0"/>
              <a:satOff val="0"/>
              <a:lumOff val="0"/>
              <a:alphaOff val="0"/>
            </a:schemeClr>
          </a:fillRef>
          <a:effectRef idx="0">
            <a:schemeClr val="lt1"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1559746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1" grpId="0" animBg="1"/>
      <p:bldP spid="15" grpId="0" animBg="1"/>
      <p:bldP spid="17" grpId="0" animBg="1"/>
      <p:bldP spid="19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35067-143A-854D-4A6F-7D2BF03B86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kumimoji="0" lang="en-GB" sz="3000" b="1" i="0" u="none" strike="noStrike" kern="1200" cap="none" spc="0" normalizeH="0" baseline="0" noProof="0" dirty="0">
                <a:ln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Attributes of Good Research Projects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F04813-A0CC-15F4-B3D7-9667F1171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4"/>
            <a:ext cx="7886700" cy="4667249"/>
          </a:xfrm>
        </p:spPr>
        <p:txBody>
          <a:bodyPr>
            <a:normAutofit fontScale="70000" lnSpcReduction="20000"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Originality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Does the research investigate something that has not been look at before? Or does it research something well known but in a new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Generality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Do the findings of the research have relevance beyond the research study? Can the result produce a generalised statements?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Pragmatism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Do the projects follow a clear structured method of research that could be replicated by others? Do the arguments made in the research make sense according to the results found?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Ethical Issues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Are ethical challenges acknowledged and have adjustments been made? Has the research been conducted in an ethical way?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Quality of evidence used 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– Have participants been recruited in an organised way? Has a big enough sample been used? Has any secondary data been verified?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2800" b="1" u="none" dirty="0">
                <a:latin typeface="Arial" panose="020B0604020202020204" pitchFamily="34" charset="0"/>
                <a:cs typeface="Arial" panose="020B0604020202020204" pitchFamily="34" charset="0"/>
              </a:rPr>
              <a:t>Balance</a:t>
            </a:r>
            <a:r>
              <a:rPr lang="en-GB" sz="2800" b="0" u="none" dirty="0">
                <a:latin typeface="Arial" panose="020B0604020202020204" pitchFamily="34" charset="0"/>
                <a:cs typeface="Arial" panose="020B0604020202020204" pitchFamily="34" charset="0"/>
              </a:rPr>
              <a:t> – Have all arguments been considered? Has the research been conducted objectively?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0928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527217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Why is research important?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519956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79860-08D7-4003-9564-80C8955EC6A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28650" y="953869"/>
            <a:ext cx="7886700" cy="966758"/>
          </a:xfrm>
          <a:solidFill>
            <a:srgbClr val="B4C7E7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7E2E1-400A-4F39-9886-92B40CFD129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1261014" y="2048221"/>
            <a:ext cx="6928717" cy="3713300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helps to contribute to developing knowledge in a field of study.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allows lies to be disproved and truth supported.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is essential to find out which treatments can work better for patients.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allows us to tests the reliability and validity of instruments, procedures, or experiments.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097860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37791-627B-424E-A070-5001377243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71E9D-A912-4660-974E-D47ECA18D0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3425" y="2167933"/>
            <a:ext cx="7537153" cy="3558971"/>
          </a:xfrm>
        </p:spPr>
        <p:txBody>
          <a:bodyPr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plays an important role in discovering new treatments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making sure that we use existing treatments in the best possible ways.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can find answers to things that are unknown, filling gaps in knowledge and changing the way that healthcare professionals work.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helps to identify needs and gaps in service provision.</a:t>
            </a:r>
          </a:p>
        </p:txBody>
      </p:sp>
    </p:spTree>
    <p:extLst>
      <p:ext uri="{BB962C8B-B14F-4D97-AF65-F5344CB8AC3E}">
        <p14:creationId xmlns:p14="http://schemas.microsoft.com/office/powerpoint/2010/main" val="76919711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7E12B-EA23-4374-A253-ED3FE396B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995535"/>
            <a:ext cx="7886700" cy="994169"/>
          </a:xfrm>
        </p:spPr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603079-EB53-4ECF-B7F2-7FB2F093FF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1169" y="2125269"/>
            <a:ext cx="7210202" cy="3601637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are an everyday part of the NHS.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People being cared for in the NHS benefit from past research.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continue to benefit from research that is currently being carried out. 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Ultimately, high-quality clinical research helps the NHS to improve future healthcare.</a:t>
            </a:r>
          </a:p>
        </p:txBody>
      </p:sp>
    </p:spTree>
    <p:extLst>
      <p:ext uri="{BB962C8B-B14F-4D97-AF65-F5344CB8AC3E}">
        <p14:creationId xmlns:p14="http://schemas.microsoft.com/office/powerpoint/2010/main" val="1333685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2601" y="1339851"/>
            <a:ext cx="3465438" cy="3425353"/>
          </a:xfrm>
        </p:spPr>
        <p:txBody>
          <a:bodyPr>
            <a:normAutofit/>
          </a:bodyPr>
          <a:lstStyle/>
          <a:p>
            <a:pPr algn="l"/>
            <a:r>
              <a:rPr lang="en-GB" sz="3300" b="1" i="1" dirty="0">
                <a:latin typeface="Arial" panose="020B0604020202020204" pitchFamily="34" charset="0"/>
                <a:cs typeface="Arial" panose="020B0604020202020204" pitchFamily="34" charset="0"/>
              </a:rPr>
              <a:t>What are the common aims for conducting research studies?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1CDFF55F-599C-46FC-BAFF-E2EAC6C3016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4690" y="1575645"/>
            <a:ext cx="3706710" cy="370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952567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3B78A-39BE-4B36-9042-9376BA6B8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7775" y="366665"/>
            <a:ext cx="7886700" cy="850270"/>
          </a:xfrm>
        </p:spPr>
        <p:txBody>
          <a:bodyPr>
            <a:normAutofit/>
          </a:bodyPr>
          <a:lstStyle/>
          <a:p>
            <a:r>
              <a:rPr lang="en-GB" sz="2700" b="1" dirty="0">
                <a:latin typeface="Arial" panose="020B0604020202020204" pitchFamily="34" charset="0"/>
                <a:cs typeface="Arial" panose="020B0604020202020204" pitchFamily="34" charset="0"/>
              </a:rPr>
              <a:t>Common aims for conducting research studies</a:t>
            </a:r>
          </a:p>
        </p:txBody>
      </p:sp>
      <p:graphicFrame>
        <p:nvGraphicFramePr>
          <p:cNvPr id="37" name="Content Placeholder 2">
            <a:extLst>
              <a:ext uri="{FF2B5EF4-FFF2-40B4-BE49-F238E27FC236}">
                <a16:creationId xmlns:a16="http://schemas.microsoft.com/office/drawing/2014/main" id="{D891299D-751F-4632-BCAD-CD6387EAFE8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91552225"/>
              </p:ext>
            </p:extLst>
          </p:nvPr>
        </p:nvGraphicFramePr>
        <p:xfrm>
          <a:off x="628650" y="1497694"/>
          <a:ext cx="7886700" cy="45952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8144793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Why is research considered so difficult? 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188669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679829-0D0F-4770-9601-568D2AD54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Difficulty in conducting research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56CC5-1BC7-44DE-89A1-526AD31470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6" y="2356524"/>
            <a:ext cx="7600948" cy="3263502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Exploration of something new involves a movement into unknown territory with often no simple, exact answers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will probably be working alone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Research involve a process of discovery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Familiarisation with relevant literature can be time consuming and overwhelming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>
                <a:latin typeface="Arial" panose="020B0604020202020204" pitchFamily="34" charset="0"/>
                <a:cs typeface="Arial" panose="020B0604020202020204" pitchFamily="34" charset="0"/>
              </a:rPr>
              <a:t>You may have to re-evaluate as you conduct your research 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348072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Activity 2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93217-F497-42E3-8BF7-52098E0F2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6101" y="2125266"/>
            <a:ext cx="6691685" cy="32635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in groups research the term hypothesis</a:t>
            </a: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599058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BC39A-894B-40CC-A998-E429BBF119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687F08-BEC1-4FBD-BC0A-E9C37AF279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003189"/>
            <a:ext cx="7886700" cy="372371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hypothesis is a statement that introduces a research question and proposes an expected result.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an integral part of the scientific method that forms the basis of scientific experiments.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Therefore, you need to be careful and thorough when building your hypothesis.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 minor flaw in the construction of your hypothesis could have an adverse effect on your experiment.</a:t>
            </a:r>
          </a:p>
        </p:txBody>
      </p:sp>
    </p:spTree>
    <p:extLst>
      <p:ext uri="{BB962C8B-B14F-4D97-AF65-F5344CB8AC3E}">
        <p14:creationId xmlns:p14="http://schemas.microsoft.com/office/powerpoint/2010/main" val="176060039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is health and social care research funded?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593687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Health Research Funding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can be funded through the NHS itself (commonly through the National Institute of Health Research (NIHR) which is the research arm of the NHS),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Commercial organisations (for example, drug companies),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Universities,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councils,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 organisations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 charities.</a:t>
            </a:r>
          </a:p>
        </p:txBody>
      </p:sp>
    </p:spTree>
    <p:extLst>
      <p:ext uri="{BB962C8B-B14F-4D97-AF65-F5344CB8AC3E}">
        <p14:creationId xmlns:p14="http://schemas.microsoft.com/office/powerpoint/2010/main" val="120448754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How does research get approved?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61027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0BD3E-A45C-4556-9348-30036F4ECE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Approval of H&amp;SC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6E8553-13C4-46DE-BB71-DAAED60F94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2" y="2125270"/>
            <a:ext cx="7886700" cy="360163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Before a research study can start;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needs to be approved first by the relevant bodies and health regulatory organisations.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Research Ethics Committees (REC)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are independent groups of people who review certain types of research to assess whether studies are ethical.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Confidentiality Advisory Group (CAG) provides advice on specific projects that will be using confidential medical information.</a:t>
            </a:r>
          </a:p>
        </p:txBody>
      </p:sp>
    </p:spTree>
    <p:extLst>
      <p:ext uri="{BB962C8B-B14F-4D97-AF65-F5344CB8AC3E}">
        <p14:creationId xmlns:p14="http://schemas.microsoft.com/office/powerpoint/2010/main" val="402149734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Where is research carried out?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0507780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32E25-28F2-4F81-BAAD-2542BDC42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23" y="106730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location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8D206-F0E8-4170-84FD-C2C2B7E564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9223" y="2138752"/>
            <a:ext cx="7886700" cy="3263502"/>
          </a:xfrm>
        </p:spPr>
        <p:txBody>
          <a:bodyPr>
            <a:no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With all the relevant approvals in place, health and social care research is carried out in a number of locations including NHS hospitals, doctors/GP surgeries, dentists, care homes or residential care services with patients and service users.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health research testing new medicines involves healthy volunteers and takes place in universities or in commercial research centres.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 health and social care research, these are called the research sites.</a:t>
            </a:r>
          </a:p>
        </p:txBody>
      </p:sp>
    </p:spTree>
    <p:extLst>
      <p:ext uri="{BB962C8B-B14F-4D97-AF65-F5344CB8AC3E}">
        <p14:creationId xmlns:p14="http://schemas.microsoft.com/office/powerpoint/2010/main" val="140004440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Who carried out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28472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B8FE7-570E-4319-86E3-178BFA2141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does the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222ECE-DB2C-4D32-B57D-534F357A92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There will be someone responsible for the overall research study called a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chief investigator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Usually, this is someone who works directly with patients such as a doctor, dentist, nurse, social worker or a university researcher.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principal investigator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the person responsible for the conduct and day to day running of a study at each research site and will lead a team to carry out the research.</a:t>
            </a:r>
          </a:p>
        </p:txBody>
      </p:sp>
    </p:spTree>
    <p:extLst>
      <p:ext uri="{BB962C8B-B14F-4D97-AF65-F5344CB8AC3E}">
        <p14:creationId xmlns:p14="http://schemas.microsoft.com/office/powerpoint/2010/main" val="16174600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What is public involvement in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25223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7A7FA-336E-4699-A7B7-92275DD6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in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B8F26E-BCFA-4AE8-B2E2-4AC973A6A4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Patients, carers, service users and members of the public may undertake an advisory role working with a research team to offer valuable insight on their health condition or experiences to help with the design and set up a research study.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When patients and the public undertake this type of role or activity, it is called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public involvement in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57220534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EC4FE9-8CE2-488F-A1DC-63A2A825D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58D6CF-0EE1-4ACF-AE70-62F2CE62C0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has long been supported and recognised by clinicians for its importance in healthcare;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one of the main drivers in providing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evidence-based improved treatment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care options for patients. </a:t>
            </a:r>
          </a:p>
        </p:txBody>
      </p:sp>
    </p:spTree>
    <p:extLst>
      <p:ext uri="{BB962C8B-B14F-4D97-AF65-F5344CB8AC3E}">
        <p14:creationId xmlns:p14="http://schemas.microsoft.com/office/powerpoint/2010/main" val="6436448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1D0109-569E-4E35-90C6-76A49A687A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Activity 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493217-F497-42E3-8BF7-52098E0F27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6101" y="2125266"/>
            <a:ext cx="6691685" cy="32635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Working in groups research the term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Evidence based practice/treatment.</a:t>
            </a:r>
          </a:p>
          <a:p>
            <a:pPr marL="0" indent="0" algn="ctr">
              <a:buNone/>
            </a:pP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Feedback your findings to the whole class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197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F5B84E-F2CC-4C9A-9B6A-A977D1B18D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Evidence-Based Treatment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A2FAF-F55F-487D-BE13-C254E0DAD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Evidence-Based Treatment (EBT) or Evidence-Based Practice (EBP) refers to the practice of incorporating study results and procedures into everyday practical application by practitioners.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 While study results may seem like an obvious source of knowledge for practitioners, in reality it has been a difficult procedure to transfer that knowledge from the researcher to the practitioner.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b="0" i="0" dirty="0">
                <a:solidFill>
                  <a:srgbClr val="333333"/>
                </a:solidFill>
                <a:effectLst/>
                <a:latin typeface="Arial" panose="020B0604020202020204" pitchFamily="34" charset="0"/>
              </a:rPr>
              <a:t>Thus, EBT establishes guidelines on finding, critically analysing, incorporating, and applying the knowledge to practice.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11580839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2885A1-ACE4-43AE-A426-741D3EE6283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838218"/>
            <a:ext cx="6858000" cy="1790699"/>
          </a:xfrm>
        </p:spPr>
        <p:txBody>
          <a:bodyPr>
            <a:normAutofit/>
          </a:bodyPr>
          <a:lstStyle/>
          <a:p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Why carry out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476EF2B-2B90-48DA-A8B4-E80C4CE0AE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24432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010611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F5FEF-F97A-4099-809A-6BC2D496F4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469" y="1138806"/>
            <a:ext cx="8453063" cy="994169"/>
          </a:xfrm>
        </p:spPr>
        <p:txBody>
          <a:bodyPr>
            <a:normAutofit/>
          </a:bodyPr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is carried out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343547-5DF1-4136-97B3-B01BE5996C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02136" y="2349016"/>
            <a:ext cx="4850128" cy="326350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explore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describe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explain </a:t>
            </a:r>
          </a:p>
          <a:p>
            <a:pPr>
              <a:buFont typeface="Wingdings" panose="05000000000000000000" pitchFamily="2" charset="2"/>
              <a:buChar char="§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1140636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73E5C9-F605-4797-8C21-D7C097AEF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2351186"/>
            <a:ext cx="7886700" cy="994169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What are the two types of research?</a:t>
            </a:r>
          </a:p>
        </p:txBody>
      </p:sp>
      <p:pic>
        <p:nvPicPr>
          <p:cNvPr id="3" name="Picture 2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D41AB69B-47FB-B5F1-B0E5-7839442017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2808" y="4101315"/>
            <a:ext cx="1731196" cy="189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3213273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876248-62D4-4F13-877B-1300D4F956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2ACA-DAC2-40CF-9E24-A347D29A6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two forms of research: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Primary Research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Secondary Research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717953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2DC22-4BE9-49D3-ACAB-227C6BB8F8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Primary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A21B1B-9D43-4A01-A800-EA8513A4B9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defined as a methodology used by researchers to collect data directly, rather than depending on data collected from previously done research.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Technically, they “own” the data.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Primary research is solely carried out to address a certain problem, which requires in-depth analysis. </a:t>
            </a:r>
          </a:p>
        </p:txBody>
      </p:sp>
    </p:spTree>
    <p:extLst>
      <p:ext uri="{BB962C8B-B14F-4D97-AF65-F5344CB8AC3E}">
        <p14:creationId xmlns:p14="http://schemas.microsoft.com/office/powerpoint/2010/main" val="250010921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D79BB-B863-4051-850B-DB4EE22AD7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422" y="939715"/>
            <a:ext cx="7886700" cy="994169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5ED00-6647-4BE7-9350-7A370A008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0422" y="1797249"/>
            <a:ext cx="7886700" cy="3263502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or desktop research is a research method that involves using already existing data.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Existing data is summarised and collated to increase the overall effectiveness of research.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includes research material published in research reports and similar documents. </a:t>
            </a:r>
          </a:p>
        </p:txBody>
      </p:sp>
    </p:spTree>
    <p:extLst>
      <p:ext uri="{BB962C8B-B14F-4D97-AF65-F5344CB8AC3E}">
        <p14:creationId xmlns:p14="http://schemas.microsoft.com/office/powerpoint/2010/main" val="30248573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1C523E-3F69-4F25-8D22-B2EDDBD29A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Secondary Research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E7D600-5A06-4504-8173-D6FEA55D59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240" y="1997679"/>
            <a:ext cx="7886700" cy="3673490"/>
          </a:xfrm>
        </p:spPr>
        <p:txBody>
          <a:bodyPr>
            <a:normAutofit fontScale="925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These documents can be made available by public libraries, websites, data obtained from already filled in surveys etc.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government and non-government agencies also store data, that can be used for research purposes and can be retrieved from them.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Secondary research is much more cost-effective than primary research, as it makes use of already existing data,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Unlike primary research where data is collected first hand by organisations or businesses or they can employ a third party to collect data on their behalf.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553242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5D3EC-8185-4D47-BC13-20DC1C8725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D66F5A-7EA7-4448-8A48-5276980F00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Definition of Research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Importance of research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meaning of evidence based practice/treatment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</p:txBody>
      </p:sp>
    </p:spTree>
    <p:extLst>
      <p:ext uri="{BB962C8B-B14F-4D97-AF65-F5344CB8AC3E}">
        <p14:creationId xmlns:p14="http://schemas.microsoft.com/office/powerpoint/2010/main" val="674924535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7B84FA-6D46-4E48-922A-8C0B01A35EED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Research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2FE38B-8E4D-4525-8CE6-FB1238614913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is an organised inquiry carried out to provide information for solving problems.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Re        search     Process  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5F33C60C-1730-44F6-9A21-2B7BF6952CEA}"/>
              </a:ext>
            </a:extLst>
          </p:cNvPr>
          <p:cNvSpPr/>
          <p:nvPr/>
        </p:nvSpPr>
        <p:spPr>
          <a:xfrm>
            <a:off x="1947892" y="3267488"/>
            <a:ext cx="363474" cy="733806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val f7"/>
              <a:gd name="f15" fmla="val f8"/>
              <a:gd name="f16" fmla="pin 0 f1 10800"/>
              <a:gd name="f17" fmla="pin 0 f0 216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1"/>
              <a:gd name="f29" fmla="+- 21600 0 f22"/>
              <a:gd name="f30" fmla="*/ f21 f12 1"/>
              <a:gd name="f31" fmla="*/ f22 f13 1"/>
              <a:gd name="f32" fmla="+- f25 0 f3"/>
              <a:gd name="f33" fmla="+- f26 0 f3"/>
              <a:gd name="f34" fmla="*/ 0 f27 1"/>
              <a:gd name="f35" fmla="*/ 21600 f27 1"/>
              <a:gd name="f36" fmla="*/ f29 f21 1"/>
              <a:gd name="f37" fmla="*/ f28 f12 1"/>
              <a:gd name="f38" fmla="*/ f36 1 10800"/>
              <a:gd name="f39" fmla="*/ f34 1 f27"/>
              <a:gd name="f40" fmla="*/ f35 1 f27"/>
              <a:gd name="f41" fmla="+- f22 f38 0"/>
              <a:gd name="f42" fmla="*/ f39 f13 1"/>
              <a:gd name="f43" fmla="*/ f39 f12 1"/>
              <a:gd name="f44" fmla="*/ f40 f12 1"/>
              <a:gd name="f45" fmla="*/ f41 f13 1"/>
            </a:gdLst>
            <a:ahLst>
              <a:ahXY gdRefX="f1" minX="f7" maxX="f9" gdRefY="f0" minY="f7" maxY="f8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3" y="f31"/>
              </a:cxn>
              <a:cxn ang="f33">
                <a:pos x="f44" y="f31"/>
              </a:cxn>
            </a:cxnLst>
            <a:rect l="f30" t="f42" r="f37" b="f45"/>
            <a:pathLst>
              <a:path w="21600" h="21600">
                <a:moveTo>
                  <a:pt x="f21" y="f7"/>
                </a:moveTo>
                <a:lnTo>
                  <a:pt x="f21" y="f22"/>
                </a:lnTo>
                <a:lnTo>
                  <a:pt x="f7" y="f22"/>
                </a:lnTo>
                <a:lnTo>
                  <a:pt x="f9" y="f8"/>
                </a:lnTo>
                <a:lnTo>
                  <a:pt x="f8" y="f22"/>
                </a:lnTo>
                <a:lnTo>
                  <a:pt x="f28" y="f22"/>
                </a:lnTo>
                <a:lnTo>
                  <a:pt x="f28" y="f7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5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23232AC0-A665-4BA0-B1B1-B2890D7318E5}"/>
              </a:ext>
            </a:extLst>
          </p:cNvPr>
          <p:cNvSpPr/>
          <p:nvPr/>
        </p:nvSpPr>
        <p:spPr>
          <a:xfrm>
            <a:off x="3579437" y="3267488"/>
            <a:ext cx="363474" cy="733806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val f7"/>
              <a:gd name="f15" fmla="val f8"/>
              <a:gd name="f16" fmla="pin 0 f1 10800"/>
              <a:gd name="f17" fmla="pin 0 f0 216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1"/>
              <a:gd name="f29" fmla="+- 21600 0 f22"/>
              <a:gd name="f30" fmla="*/ f21 f12 1"/>
              <a:gd name="f31" fmla="*/ f22 f13 1"/>
              <a:gd name="f32" fmla="+- f25 0 f3"/>
              <a:gd name="f33" fmla="+- f26 0 f3"/>
              <a:gd name="f34" fmla="*/ 0 f27 1"/>
              <a:gd name="f35" fmla="*/ 21600 f27 1"/>
              <a:gd name="f36" fmla="*/ f29 f21 1"/>
              <a:gd name="f37" fmla="*/ f28 f12 1"/>
              <a:gd name="f38" fmla="*/ f36 1 10800"/>
              <a:gd name="f39" fmla="*/ f34 1 f27"/>
              <a:gd name="f40" fmla="*/ f35 1 f27"/>
              <a:gd name="f41" fmla="+- f22 f38 0"/>
              <a:gd name="f42" fmla="*/ f39 f13 1"/>
              <a:gd name="f43" fmla="*/ f39 f12 1"/>
              <a:gd name="f44" fmla="*/ f40 f12 1"/>
              <a:gd name="f45" fmla="*/ f41 f13 1"/>
            </a:gdLst>
            <a:ahLst>
              <a:ahXY gdRefX="f1" minX="f7" maxX="f9" gdRefY="f0" minY="f7" maxY="f8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3" y="f31"/>
              </a:cxn>
              <a:cxn ang="f33">
                <a:pos x="f44" y="f31"/>
              </a:cxn>
            </a:cxnLst>
            <a:rect l="f30" t="f42" r="f37" b="f45"/>
            <a:pathLst>
              <a:path w="21600" h="21600">
                <a:moveTo>
                  <a:pt x="f21" y="f7"/>
                </a:moveTo>
                <a:lnTo>
                  <a:pt x="f21" y="f22"/>
                </a:lnTo>
                <a:lnTo>
                  <a:pt x="f7" y="f22"/>
                </a:lnTo>
                <a:lnTo>
                  <a:pt x="f9" y="f8"/>
                </a:lnTo>
                <a:lnTo>
                  <a:pt x="f8" y="f22"/>
                </a:lnTo>
                <a:lnTo>
                  <a:pt x="f28" y="f22"/>
                </a:lnTo>
                <a:lnTo>
                  <a:pt x="f28" y="f7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5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3AA80B70-B0DD-435B-B4D3-621A64FD0F41}"/>
              </a:ext>
            </a:extLst>
          </p:cNvPr>
          <p:cNvSpPr/>
          <p:nvPr/>
        </p:nvSpPr>
        <p:spPr>
          <a:xfrm>
            <a:off x="5347997" y="3296678"/>
            <a:ext cx="363474" cy="733806"/>
          </a:xfrm>
          <a:custGeom>
            <a:avLst>
              <a:gd name="f0" fmla="val 16250"/>
              <a:gd name="f1" fmla="val 5400"/>
            </a:avLst>
            <a:gdLst>
              <a:gd name="f2" fmla="val 10800000"/>
              <a:gd name="f3" fmla="val 5400000"/>
              <a:gd name="f4" fmla="val 180"/>
              <a:gd name="f5" fmla="val w"/>
              <a:gd name="f6" fmla="val h"/>
              <a:gd name="f7" fmla="val 0"/>
              <a:gd name="f8" fmla="val 21600"/>
              <a:gd name="f9" fmla="val 10800"/>
              <a:gd name="f10" fmla="+- 0 0 -270"/>
              <a:gd name="f11" fmla="+- 0 0 -90"/>
              <a:gd name="f12" fmla="*/ f5 1 21600"/>
              <a:gd name="f13" fmla="*/ f6 1 21600"/>
              <a:gd name="f14" fmla="val f7"/>
              <a:gd name="f15" fmla="val f8"/>
              <a:gd name="f16" fmla="pin 0 f1 10800"/>
              <a:gd name="f17" fmla="pin 0 f0 21600"/>
              <a:gd name="f18" fmla="*/ f10 f2 1"/>
              <a:gd name="f19" fmla="*/ f11 f2 1"/>
              <a:gd name="f20" fmla="+- f15 0 f14"/>
              <a:gd name="f21" fmla="val f16"/>
              <a:gd name="f22" fmla="val f17"/>
              <a:gd name="f23" fmla="*/ f16 f12 1"/>
              <a:gd name="f24" fmla="*/ f17 f13 1"/>
              <a:gd name="f25" fmla="*/ f18 1 f4"/>
              <a:gd name="f26" fmla="*/ f19 1 f4"/>
              <a:gd name="f27" fmla="*/ f20 1 21600"/>
              <a:gd name="f28" fmla="+- 21600 0 f21"/>
              <a:gd name="f29" fmla="+- 21600 0 f22"/>
              <a:gd name="f30" fmla="*/ f21 f12 1"/>
              <a:gd name="f31" fmla="*/ f22 f13 1"/>
              <a:gd name="f32" fmla="+- f25 0 f3"/>
              <a:gd name="f33" fmla="+- f26 0 f3"/>
              <a:gd name="f34" fmla="*/ 0 f27 1"/>
              <a:gd name="f35" fmla="*/ 21600 f27 1"/>
              <a:gd name="f36" fmla="*/ f29 f21 1"/>
              <a:gd name="f37" fmla="*/ f28 f12 1"/>
              <a:gd name="f38" fmla="*/ f36 1 10800"/>
              <a:gd name="f39" fmla="*/ f34 1 f27"/>
              <a:gd name="f40" fmla="*/ f35 1 f27"/>
              <a:gd name="f41" fmla="+- f22 f38 0"/>
              <a:gd name="f42" fmla="*/ f39 f13 1"/>
              <a:gd name="f43" fmla="*/ f39 f12 1"/>
              <a:gd name="f44" fmla="*/ f40 f12 1"/>
              <a:gd name="f45" fmla="*/ f41 f13 1"/>
            </a:gdLst>
            <a:ahLst>
              <a:ahXY gdRefX="f1" minX="f7" maxX="f9" gdRefY="f0" minY="f7" maxY="f8">
                <a:pos x="f23" y="f24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2">
                <a:pos x="f43" y="f31"/>
              </a:cxn>
              <a:cxn ang="f33">
                <a:pos x="f44" y="f31"/>
              </a:cxn>
            </a:cxnLst>
            <a:rect l="f30" t="f42" r="f37" b="f45"/>
            <a:pathLst>
              <a:path w="21600" h="21600">
                <a:moveTo>
                  <a:pt x="f21" y="f7"/>
                </a:moveTo>
                <a:lnTo>
                  <a:pt x="f21" y="f22"/>
                </a:lnTo>
                <a:lnTo>
                  <a:pt x="f7" y="f22"/>
                </a:lnTo>
                <a:lnTo>
                  <a:pt x="f9" y="f8"/>
                </a:lnTo>
                <a:lnTo>
                  <a:pt x="f8" y="f22"/>
                </a:lnTo>
                <a:lnTo>
                  <a:pt x="f28" y="f22"/>
                </a:lnTo>
                <a:lnTo>
                  <a:pt x="f28" y="f7"/>
                </a:lnTo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350">
              <a:solidFill>
                <a:srgbClr val="FFFFFF"/>
              </a:solidFill>
              <a:latin typeface="Calibri"/>
            </a:endParaRPr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BA6D1A21-5F31-45F8-B253-7FDF4670D960}"/>
              </a:ext>
            </a:extLst>
          </p:cNvPr>
          <p:cNvSpPr/>
          <p:nvPr/>
        </p:nvSpPr>
        <p:spPr>
          <a:xfrm>
            <a:off x="1715777" y="4136230"/>
            <a:ext cx="827704" cy="685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again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7FB363A9-6114-47C8-A000-4AEDF293B9E9}"/>
              </a:ext>
            </a:extLst>
          </p:cNvPr>
          <p:cNvSpPr/>
          <p:nvPr/>
        </p:nvSpPr>
        <p:spPr>
          <a:xfrm>
            <a:off x="3355217" y="4165420"/>
            <a:ext cx="769160" cy="685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find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F3BF6EFE-1E5D-4D7F-B226-9F495FB138B9}"/>
              </a:ext>
            </a:extLst>
          </p:cNvPr>
          <p:cNvSpPr/>
          <p:nvPr/>
        </p:nvSpPr>
        <p:spPr>
          <a:xfrm>
            <a:off x="5139208" y="4165420"/>
            <a:ext cx="832205" cy="685800"/>
          </a:xfrm>
          <a:custGeom>
            <a:avLst/>
            <a:gdLst>
              <a:gd name="f0" fmla="val 21600000"/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ss"/>
              <a:gd name="f7" fmla="val 0"/>
              <a:gd name="f8" fmla="*/ 5419351 1 1725033"/>
              <a:gd name="f9" fmla="+- 0 0 -360"/>
              <a:gd name="f10" fmla="+- 0 0 -180"/>
              <a:gd name="f11" fmla="abs f4"/>
              <a:gd name="f12" fmla="abs f5"/>
              <a:gd name="f13" fmla="abs f6"/>
              <a:gd name="f14" fmla="+- 2700000 f2 0"/>
              <a:gd name="f15" fmla="*/ f9 f1 1"/>
              <a:gd name="f16" fmla="*/ f10 f1 1"/>
              <a:gd name="f17" fmla="?: f11 f4 1"/>
              <a:gd name="f18" fmla="?: f12 f5 1"/>
              <a:gd name="f19" fmla="?: f13 f6 1"/>
              <a:gd name="f20" fmla="+- f14 0 f2"/>
              <a:gd name="f21" fmla="*/ f15 1 f3"/>
              <a:gd name="f22" fmla="*/ f16 1 f3"/>
              <a:gd name="f23" fmla="*/ f17 1 21600"/>
              <a:gd name="f24" fmla="*/ f18 1 21600"/>
              <a:gd name="f25" fmla="*/ 21600 f17 1"/>
              <a:gd name="f26" fmla="*/ 21600 f18 1"/>
              <a:gd name="f27" fmla="+- f20 f2 0"/>
              <a:gd name="f28" fmla="+- f21 0 f2"/>
              <a:gd name="f29" fmla="+- f22 0 f2"/>
              <a:gd name="f30" fmla="min f24 f23"/>
              <a:gd name="f31" fmla="*/ f25 1 f19"/>
              <a:gd name="f32" fmla="*/ f26 1 f19"/>
              <a:gd name="f33" fmla="*/ f27 f8 1"/>
              <a:gd name="f34" fmla="val f31"/>
              <a:gd name="f35" fmla="val f32"/>
              <a:gd name="f36" fmla="*/ f33 1 f1"/>
              <a:gd name="f37" fmla="*/ f7 f30 1"/>
              <a:gd name="f38" fmla="+- f35 0 f7"/>
              <a:gd name="f39" fmla="+- f34 0 f7"/>
              <a:gd name="f40" fmla="+- 0 0 f36"/>
              <a:gd name="f41" fmla="*/ f38 1 2"/>
              <a:gd name="f42" fmla="*/ f39 1 2"/>
              <a:gd name="f43" fmla="+- 0 0 f40"/>
              <a:gd name="f44" fmla="+- f7 f41 0"/>
              <a:gd name="f45" fmla="+- f7 f42 0"/>
              <a:gd name="f46" fmla="*/ f43 f1 1"/>
              <a:gd name="f47" fmla="*/ f42 f30 1"/>
              <a:gd name="f48" fmla="*/ f41 f30 1"/>
              <a:gd name="f49" fmla="*/ f46 1 f8"/>
              <a:gd name="f50" fmla="*/ f44 f30 1"/>
              <a:gd name="f51" fmla="+- f49 0 f2"/>
              <a:gd name="f52" fmla="cos 1 f51"/>
              <a:gd name="f53" fmla="sin 1 f51"/>
              <a:gd name="f54" fmla="+- 0 0 f52"/>
              <a:gd name="f55" fmla="+- 0 0 f53"/>
              <a:gd name="f56" fmla="+- 0 0 f54"/>
              <a:gd name="f57" fmla="+- 0 0 f55"/>
              <a:gd name="f58" fmla="val f56"/>
              <a:gd name="f59" fmla="val f57"/>
              <a:gd name="f60" fmla="*/ f58 f42 1"/>
              <a:gd name="f61" fmla="*/ f59 f41 1"/>
              <a:gd name="f62" fmla="+- f45 0 f60"/>
              <a:gd name="f63" fmla="+- f45 f60 0"/>
              <a:gd name="f64" fmla="+- f44 0 f61"/>
              <a:gd name="f65" fmla="+- f44 f61 0"/>
              <a:gd name="f66" fmla="*/ f62 f30 1"/>
              <a:gd name="f67" fmla="*/ f64 f30 1"/>
              <a:gd name="f68" fmla="*/ f63 f30 1"/>
              <a:gd name="f69" fmla="*/ f65 f3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28">
                <a:pos x="f66" y="f67"/>
              </a:cxn>
              <a:cxn ang="f29">
                <a:pos x="f66" y="f69"/>
              </a:cxn>
              <a:cxn ang="f29">
                <a:pos x="f68" y="f69"/>
              </a:cxn>
              <a:cxn ang="f28">
                <a:pos x="f68" y="f67"/>
              </a:cxn>
            </a:cxnLst>
            <a:rect l="f66" t="f67" r="f68" b="f69"/>
            <a:pathLst>
              <a:path>
                <a:moveTo>
                  <a:pt x="f37" y="f50"/>
                </a:moveTo>
                <a:arcTo wR="f47" hR="f48" stAng="f1" swAng="f0"/>
                <a:close/>
              </a:path>
            </a:pathLst>
          </a:custGeom>
          <a:solidFill>
            <a:srgbClr val="4472C4"/>
          </a:solidFill>
          <a:ln w="12701" cap="flat">
            <a:solidFill>
              <a:srgbClr val="2F528F"/>
            </a:solidFill>
            <a:prstDash val="solid"/>
            <a:miter/>
          </a:ln>
        </p:spPr>
        <p:txBody>
          <a:bodyPr vert="horz" wrap="square" lIns="68580" tIns="34290" rIns="68580" bIns="34290" anchor="ctr" anchorCtr="1" compatLnSpc="1">
            <a:noAutofit/>
          </a:bodyPr>
          <a:lstStyle/>
          <a:p>
            <a:pPr algn="ctr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135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Step by step</a:t>
            </a:r>
          </a:p>
        </p:txBody>
      </p:sp>
    </p:spTree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009182-AA5C-4403-8DE5-D2F9C73B609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solidFill>
            <a:srgbClr val="8FAADC"/>
          </a:solidFill>
        </p:spPr>
        <p:txBody>
          <a:bodyPr anchorCtr="1"/>
          <a:lstStyle/>
          <a:p>
            <a:pPr lvl="0"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546167-452B-4AC7-9AF6-9E9D49512C16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Creswell, J.W. (2008).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Research: Planning, conducting, and evaluating quantitative and qualitative research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(3rd ed.). Upper Saddle River: Pearson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Cresswell, J. W., (2013)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Educational research: Planning, conducting and evaluating Quantitative and Qualitative Research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London: Pearson </a:t>
            </a:r>
          </a:p>
          <a:p>
            <a:pPr marL="0" indent="0"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Cresswell JW, Cresswell JD. (2017).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Research design: qualitative, quantitative and mixed method approaches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5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 Sage Publications Inc: London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Jankowicz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A. D., (2004)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Business </a:t>
            </a:r>
            <a:r>
              <a:rPr lang="en-GB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Rearch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 Projects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4</a:t>
            </a:r>
            <a:r>
              <a:rPr lang="en-GB" sz="24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Ed, Andover: </a:t>
            </a:r>
            <a:r>
              <a:rPr lang="en-GB" sz="2400" dirty="0">
                <a:solidFill>
                  <a:srgbClr val="0F111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Cengage Learning EMEA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Maxwell JA. (2012).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Qualitative Research Design: An Interactive Approach: 41 (Applied Social Research Methods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). Sage Publications Inc: London.</a:t>
            </a:r>
          </a:p>
          <a:p>
            <a:pPr marL="0" indent="0">
              <a:buNone/>
            </a:pPr>
            <a:endParaRPr lang="en-GB" sz="2400" dirty="0">
              <a:solidFill>
                <a:srgbClr val="0F111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iginal 5_01_Win32" id="{77344C68-A3F1-476B-8680-97D7F429B46B}" vid="{89780073-58E8-4DFF-BF29-BA99F8052841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2567</Words>
  <Application>Microsoft Office PowerPoint</Application>
  <PresentationFormat>On-screen Show (4:3)</PresentationFormat>
  <Paragraphs>299</Paragraphs>
  <Slides>54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Arial</vt:lpstr>
      <vt:lpstr>Calibri</vt:lpstr>
      <vt:lpstr>Calibri Light</vt:lpstr>
      <vt:lpstr>Century Gothic</vt:lpstr>
      <vt:lpstr>Garamond</vt:lpstr>
      <vt:lpstr>Wingdings</vt:lpstr>
      <vt:lpstr>SavonVTI</vt:lpstr>
      <vt:lpstr>Office Theme</vt:lpstr>
      <vt:lpstr>PRACTICE-BASED RESEARCH </vt:lpstr>
      <vt:lpstr>Learning outcomes</vt:lpstr>
      <vt:lpstr>Module Summary</vt:lpstr>
      <vt:lpstr>Aims of the Session</vt:lpstr>
      <vt:lpstr>What is the meaning of Research?</vt:lpstr>
      <vt:lpstr>Research</vt:lpstr>
      <vt:lpstr>Definition of Research</vt:lpstr>
      <vt:lpstr>Research Definition</vt:lpstr>
      <vt:lpstr>Definition of Research</vt:lpstr>
      <vt:lpstr>Research</vt:lpstr>
      <vt:lpstr>How can a good research be accomplished?</vt:lpstr>
      <vt:lpstr>Research</vt:lpstr>
      <vt:lpstr>What is health and social care research?</vt:lpstr>
      <vt:lpstr>Health and social care research</vt:lpstr>
      <vt:lpstr>Activity 1</vt:lpstr>
      <vt:lpstr>What are the characteristics of research? </vt:lpstr>
      <vt:lpstr>Characteristics of research</vt:lpstr>
      <vt:lpstr>Characteristics of research</vt:lpstr>
      <vt:lpstr>Characteristics of research</vt:lpstr>
      <vt:lpstr>The Attributes of Good Research Projects </vt:lpstr>
      <vt:lpstr>Attributes of Good Research Projects</vt:lpstr>
      <vt:lpstr>Why is research important?</vt:lpstr>
      <vt:lpstr>Importance of research</vt:lpstr>
      <vt:lpstr>Importance of research</vt:lpstr>
      <vt:lpstr>Importance of research</vt:lpstr>
      <vt:lpstr>What are the common aims for conducting research studies?</vt:lpstr>
      <vt:lpstr>Common aims for conducting research studies</vt:lpstr>
      <vt:lpstr>Why is research considered so difficult? </vt:lpstr>
      <vt:lpstr>Difficulty in conducting research</vt:lpstr>
      <vt:lpstr>Activity 2</vt:lpstr>
      <vt:lpstr>Hypothesis</vt:lpstr>
      <vt:lpstr>How is health and social care research funded?</vt:lpstr>
      <vt:lpstr>Health Research Funding</vt:lpstr>
      <vt:lpstr>How does research get approved?</vt:lpstr>
      <vt:lpstr>Approval of H&amp;SC Research</vt:lpstr>
      <vt:lpstr>Where is research carried out?</vt:lpstr>
      <vt:lpstr>Research location</vt:lpstr>
      <vt:lpstr>Who carried out research?</vt:lpstr>
      <vt:lpstr>Who does the research</vt:lpstr>
      <vt:lpstr>What is public involvement in research?</vt:lpstr>
      <vt:lpstr>Public involvement in research</vt:lpstr>
      <vt:lpstr>Research</vt:lpstr>
      <vt:lpstr>Activity 3</vt:lpstr>
      <vt:lpstr>Evidence-Based Treatment</vt:lpstr>
      <vt:lpstr>Why carry out research?</vt:lpstr>
      <vt:lpstr>Research is carried out</vt:lpstr>
      <vt:lpstr>What are the two types of research?</vt:lpstr>
      <vt:lpstr>Types of research</vt:lpstr>
      <vt:lpstr>Primary Research</vt:lpstr>
      <vt:lpstr>Secondary Research</vt:lpstr>
      <vt:lpstr>Secondary Research</vt:lpstr>
      <vt:lpstr>Summary</vt:lpstr>
      <vt:lpstr>Research Process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Welcome Back to Project</dc:title>
  <dc:creator>Lynne Susan Baines</dc:creator>
  <cp:lastModifiedBy>Aishat Bakre</cp:lastModifiedBy>
  <cp:revision>229</cp:revision>
  <cp:lastPrinted>2021-11-15T11:09:44Z</cp:lastPrinted>
  <dcterms:created xsi:type="dcterms:W3CDTF">2020-04-22T12:34:26Z</dcterms:created>
  <dcterms:modified xsi:type="dcterms:W3CDTF">2023-01-18T09:42:50Z</dcterms:modified>
</cp:coreProperties>
</file>