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1"/>
  </p:notesMasterIdLst>
  <p:handoutMasterIdLst>
    <p:handoutMasterId r:id="rId42"/>
  </p:handoutMasterIdLst>
  <p:sldIdLst>
    <p:sldId id="256" r:id="rId4"/>
    <p:sldId id="285" r:id="rId5"/>
    <p:sldId id="329" r:id="rId6"/>
    <p:sldId id="330" r:id="rId7"/>
    <p:sldId id="331" r:id="rId8"/>
    <p:sldId id="332" r:id="rId9"/>
    <p:sldId id="333" r:id="rId10"/>
    <p:sldId id="334" r:id="rId11"/>
    <p:sldId id="335" r:id="rId12"/>
    <p:sldId id="336" r:id="rId13"/>
    <p:sldId id="337" r:id="rId14"/>
    <p:sldId id="338" r:id="rId15"/>
    <p:sldId id="339" r:id="rId16"/>
    <p:sldId id="340" r:id="rId17"/>
    <p:sldId id="341" r:id="rId18"/>
    <p:sldId id="342" r:id="rId19"/>
    <p:sldId id="343" r:id="rId20"/>
    <p:sldId id="344" r:id="rId21"/>
    <p:sldId id="345" r:id="rId22"/>
    <p:sldId id="346" r:id="rId23"/>
    <p:sldId id="347" r:id="rId24"/>
    <p:sldId id="348" r:id="rId25"/>
    <p:sldId id="363" r:id="rId26"/>
    <p:sldId id="364" r:id="rId27"/>
    <p:sldId id="365" r:id="rId28"/>
    <p:sldId id="366" r:id="rId29"/>
    <p:sldId id="367" r:id="rId30"/>
    <p:sldId id="354" r:id="rId31"/>
    <p:sldId id="355" r:id="rId32"/>
    <p:sldId id="368" r:id="rId33"/>
    <p:sldId id="357" r:id="rId34"/>
    <p:sldId id="358" r:id="rId35"/>
    <p:sldId id="369" r:id="rId36"/>
    <p:sldId id="370" r:id="rId37"/>
    <p:sldId id="371" r:id="rId38"/>
    <p:sldId id="362" r:id="rId39"/>
    <p:sldId id="282" r:id="rId4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E395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51" autoAdjust="0"/>
  </p:normalViewPr>
  <p:slideViewPr>
    <p:cSldViewPr>
      <p:cViewPr varScale="1">
        <p:scale>
          <a:sx n="73" d="100"/>
          <a:sy n="73" d="100"/>
        </p:scale>
        <p:origin x="762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are four strategies regarding placement of data at sites.</a:t>
            </a:r>
          </a:p>
          <a:p>
            <a:endParaRPr lang="en-GB" dirty="0"/>
          </a:p>
          <a:p>
            <a:r>
              <a:rPr lang="en-GB" dirty="0"/>
              <a:t>The objective</a:t>
            </a:r>
            <a:r>
              <a:rPr lang="en-GB" baseline="0" dirty="0"/>
              <a:t> of the selective strategy is to have all the advantages of the other strategies but none of the disadvantages.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9489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503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 the staff</a:t>
            </a:r>
            <a:r>
              <a:rPr lang="en-GB" baseline="0" dirty="0"/>
              <a:t> table schema shown here is slightly different from the one defined in our actual Dream Home database in order to demonstrate how vertical fragmentation 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9667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5656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 Natural JOIN is similar to an INNER JOIN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</a:t>
            </a:r>
            <a:r>
              <a:rPr lang="en-GB" baseline="0" dirty="0"/>
              <a:t> requires a matching column (or columns) to join related records.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main difference is that in a natural join, the matching column appears only once in the returned query.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530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2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For the second fragmentation,</a:t>
            </a:r>
            <a:r>
              <a:rPr lang="en-GB" baseline="0" dirty="0"/>
              <a:t> use a UNION to get back the full HR fragment, as horizontal fragmentation has been applied to get the branch fragments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Then use a NATURAL JOIN with the Payroll fragment to get back the full staff table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18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Derived</a:t>
            </a:r>
            <a:r>
              <a:rPr lang="en-GB" baseline="0" dirty="0"/>
              <a:t> Fragment: A horizontal fragment that is based on the horizontal fragmentation of a parent relation.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8279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4248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That is,</a:t>
            </a:r>
            <a:r>
              <a:rPr lang="en-GB" sz="1200" baseline="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/>
              <a:t>Fragment the Property table so that properties are at the same location as the Staff records for the staff that manage the property.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/>
              <a:t>You are deriving the property (child table) fragments based on the horizontal fragmentation of the Staff (parent table).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r>
              <a:rPr lang="en-GB" sz="1200" dirty="0"/>
              <a:t>⊳ - semi-join, specifically</a:t>
            </a:r>
            <a:r>
              <a:rPr lang="en-GB" sz="1200" baseline="0" dirty="0"/>
              <a:t> a left semi-join</a:t>
            </a:r>
            <a:endParaRPr lang="en-GB" sz="1200" dirty="0"/>
          </a:p>
          <a:p>
            <a:endParaRPr lang="en-GB" sz="120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 derived</a:t>
            </a:r>
            <a:r>
              <a:rPr lang="en-GB" sz="1200" baseline="0" dirty="0"/>
              <a:t> fragmentation is a </a:t>
            </a:r>
            <a:r>
              <a:rPr lang="en-GB" dirty="0"/>
              <a:t>horizontal fragment that is based on the horizontal fragmentation of a parent relation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more realistic example of how the </a:t>
            </a:r>
            <a:r>
              <a:rPr lang="en-GB" baseline="0" dirty="0"/>
              <a:t>property table could be fragmented.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072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E3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12: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10-Feb-2020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Distributed Database Concepts</a:t>
            </a:r>
          </a:p>
          <a:p>
            <a:r>
              <a:rPr lang="en-GB" dirty="0"/>
              <a:t>Distributed Database Design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688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 far, we have focused on centralised database systems: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dirty="0"/>
              <a:t> logical database located at one site under the control of a </a:t>
            </a:r>
            <a:r>
              <a:rPr lang="en-GB" b="1" i="1" dirty="0"/>
              <a:t>single</a:t>
            </a:r>
            <a:r>
              <a:rPr lang="en-GB" dirty="0"/>
              <a:t> DBMS.</a:t>
            </a:r>
          </a:p>
          <a:p>
            <a:r>
              <a:rPr lang="en-GB" dirty="0"/>
              <a:t>Today we will look at the concepts of Distributed Database Management System (DDBMS).</a:t>
            </a:r>
          </a:p>
          <a:p>
            <a:r>
              <a:rPr lang="en-GB" dirty="0"/>
              <a:t>Put simply, </a:t>
            </a:r>
          </a:p>
          <a:p>
            <a:pPr lvl="1"/>
            <a:r>
              <a:rPr lang="en-GB" dirty="0"/>
              <a:t>Splitting a database into multiple parts, and</a:t>
            </a:r>
          </a:p>
          <a:p>
            <a:pPr lvl="1"/>
            <a:r>
              <a:rPr lang="en-GB" dirty="0"/>
              <a:t>Allowing users to access not only the data at their own site, but also data stored at remote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447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Decentralised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Most organisations are decentralised in nature.</a:t>
            </a:r>
          </a:p>
          <a:p>
            <a:pPr lvl="1"/>
            <a:r>
              <a:rPr lang="en-GB" b="1" i="1" dirty="0"/>
              <a:t>logically distributed</a:t>
            </a:r>
            <a:r>
              <a:rPr lang="en-GB" dirty="0"/>
              <a:t> into divisions, departments, projects, etc., and</a:t>
            </a:r>
          </a:p>
          <a:p>
            <a:pPr lvl="1"/>
            <a:r>
              <a:rPr lang="en-GB" b="1" i="1" dirty="0"/>
              <a:t>physically distributed</a:t>
            </a:r>
            <a:r>
              <a:rPr lang="en-GB" dirty="0"/>
              <a:t> into offices, plants, factories, etc.</a:t>
            </a:r>
          </a:p>
          <a:p>
            <a:r>
              <a:rPr lang="en-GB" dirty="0"/>
              <a:t>Each unit, logical or physical, maintains their own operational data.</a:t>
            </a:r>
          </a:p>
          <a:p>
            <a:r>
              <a:rPr lang="en-GB" dirty="0"/>
              <a:t>The ability to share data should be improved by developing a </a:t>
            </a:r>
            <a:r>
              <a:rPr lang="en-GB" b="1" dirty="0"/>
              <a:t>distributed database system</a:t>
            </a:r>
            <a:r>
              <a:rPr lang="en-GB" dirty="0"/>
              <a:t> that reflects this same organisational structure:</a:t>
            </a:r>
          </a:p>
          <a:p>
            <a:pPr lvl="1"/>
            <a:r>
              <a:rPr lang="en-GB" dirty="0"/>
              <a:t>Makes the data in all units accessible across the organisation.</a:t>
            </a:r>
          </a:p>
          <a:p>
            <a:pPr lvl="1"/>
            <a:r>
              <a:rPr lang="en-GB" dirty="0"/>
              <a:t>Stores data closest to the location where it is most frequently used.</a:t>
            </a:r>
          </a:p>
        </p:txBody>
      </p:sp>
    </p:spTree>
    <p:extLst>
      <p:ext uri="{BB962C8B-B14F-4D97-AF65-F5344CB8AC3E}">
        <p14:creationId xmlns:p14="http://schemas.microsoft.com/office/powerpoint/2010/main" val="201806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 &amp;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Distributed Database</a:t>
            </a:r>
          </a:p>
          <a:p>
            <a:pPr lvl="1"/>
            <a:r>
              <a:rPr lang="en-GB" dirty="0"/>
              <a:t>A logically interrelated collection of shared data (including a description of this data) </a:t>
            </a:r>
            <a:r>
              <a:rPr lang="en-GB" b="1" i="1" dirty="0"/>
              <a:t>physically distributed over a computer network</a:t>
            </a:r>
            <a:r>
              <a:rPr lang="en-GB" dirty="0"/>
              <a:t>.</a:t>
            </a:r>
          </a:p>
          <a:p>
            <a:r>
              <a:rPr lang="en-GB" b="1" dirty="0"/>
              <a:t>Distributed DBMS</a:t>
            </a:r>
          </a:p>
          <a:p>
            <a:pPr lvl="1"/>
            <a:r>
              <a:rPr lang="en-GB" dirty="0"/>
              <a:t>The software system that permits the </a:t>
            </a:r>
            <a:r>
              <a:rPr lang="en-GB" b="1" i="1" dirty="0"/>
              <a:t>management of the distributed databases</a:t>
            </a:r>
            <a:r>
              <a:rPr lang="en-GB" dirty="0"/>
              <a:t> and makes the distribution </a:t>
            </a:r>
            <a:r>
              <a:rPr lang="en-GB" b="1" i="1" dirty="0"/>
              <a:t>transparent</a:t>
            </a:r>
            <a:r>
              <a:rPr lang="en-GB" dirty="0"/>
              <a:t> to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38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Distributed 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logically interrelated collection of shared data physically distributed over a computer 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564904"/>
            <a:ext cx="6943102" cy="41953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6021288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shared data is split (distributed) </a:t>
            </a:r>
            <a:r>
              <a:rPr lang="en-GB" b="1" dirty="0"/>
              <a:t>logically</a:t>
            </a:r>
            <a:r>
              <a:rPr lang="en-GB" dirty="0"/>
              <a:t> across multiple sites.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33" y="6113892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not necessary for every site to have its own local database.</a:t>
            </a:r>
          </a:p>
        </p:txBody>
      </p:sp>
    </p:spTree>
    <p:extLst>
      <p:ext uri="{BB962C8B-B14F-4D97-AF65-F5344CB8AC3E}">
        <p14:creationId xmlns:p14="http://schemas.microsoft.com/office/powerpoint/2010/main" val="250382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Multiple sites connected by a communications system.</a:t>
            </a:r>
          </a:p>
          <a:p>
            <a:pPr lvl="1"/>
            <a:r>
              <a:rPr lang="en-GB" dirty="0"/>
              <a:t>Sites may be far apart; linked by telecommunications lines</a:t>
            </a:r>
          </a:p>
          <a:p>
            <a:pPr lvl="1"/>
            <a:r>
              <a:rPr lang="en-GB" dirty="0"/>
              <a:t>Sites may be close together; linked by a local area network</a:t>
            </a:r>
          </a:p>
          <a:p>
            <a:r>
              <a:rPr lang="en-GB" dirty="0"/>
              <a:t>Data at any site available to users at other sites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128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at each site is under control of a DBMS, and the DBMS can handle local applications independently.</a:t>
            </a:r>
          </a:p>
          <a:p>
            <a:r>
              <a:rPr lang="en-GB" dirty="0"/>
              <a:t>Each DBMS </a:t>
            </a:r>
            <a:r>
              <a:rPr lang="en-GB" i="1" dirty="0"/>
              <a:t>participates</a:t>
            </a:r>
            <a:r>
              <a:rPr lang="en-GB" dirty="0"/>
              <a:t> in </a:t>
            </a:r>
            <a:r>
              <a:rPr lang="en-GB" i="1" dirty="0"/>
              <a:t>at least one</a:t>
            </a:r>
            <a:r>
              <a:rPr lang="en-GB" dirty="0"/>
              <a:t> </a:t>
            </a:r>
            <a:r>
              <a:rPr lang="en-GB" i="1" dirty="0"/>
              <a:t>global application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02369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Homogeneous</a:t>
            </a:r>
          </a:p>
          <a:p>
            <a:pPr lvl="1"/>
            <a:r>
              <a:rPr lang="en-GB" dirty="0"/>
              <a:t>All sites use the </a:t>
            </a:r>
            <a:r>
              <a:rPr lang="en-GB" b="1" i="1" dirty="0"/>
              <a:t>same DBMS software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Easier to design and manage.</a:t>
            </a:r>
          </a:p>
          <a:p>
            <a:r>
              <a:rPr lang="en-GB" b="1" dirty="0"/>
              <a:t>Heterogeneous</a:t>
            </a:r>
          </a:p>
          <a:p>
            <a:pPr lvl="1"/>
            <a:r>
              <a:rPr lang="en-GB" dirty="0"/>
              <a:t>Site(s) run </a:t>
            </a:r>
            <a:r>
              <a:rPr lang="en-GB" b="1" i="1" dirty="0"/>
              <a:t>different DBMS products</a:t>
            </a:r>
            <a:r>
              <a:rPr lang="en-GB" dirty="0"/>
              <a:t>, and possibly </a:t>
            </a:r>
            <a:r>
              <a:rPr lang="en-GB" b="1" i="1" dirty="0"/>
              <a:t>different underlying data models</a:t>
            </a:r>
            <a:r>
              <a:rPr lang="en-GB" dirty="0"/>
              <a:t> (i.e. relational, network, object-oriented, etc.).</a:t>
            </a:r>
          </a:p>
          <a:p>
            <a:pPr lvl="2"/>
            <a:r>
              <a:rPr lang="en-GB" dirty="0"/>
              <a:t>More typical when sites have implemented their own databases and integration is considered later.</a:t>
            </a:r>
          </a:p>
          <a:p>
            <a:pPr lvl="1"/>
            <a:r>
              <a:rPr lang="en-GB" dirty="0"/>
              <a:t>Translations required to allow for different hardware, different software and different DBMS products.</a:t>
            </a:r>
          </a:p>
          <a:p>
            <a:pPr lvl="1"/>
            <a:r>
              <a:rPr lang="en-GB" i="1" dirty="0"/>
              <a:t>Must</a:t>
            </a:r>
            <a:r>
              <a:rPr lang="en-GB" dirty="0"/>
              <a:t> provide </a:t>
            </a:r>
            <a:r>
              <a:rPr lang="en-GB" b="1" dirty="0"/>
              <a:t>local</a:t>
            </a:r>
            <a:r>
              <a:rPr lang="en-GB" dirty="0"/>
              <a:t> </a:t>
            </a:r>
            <a:r>
              <a:rPr lang="en-GB" b="1" dirty="0"/>
              <a:t>transparency</a:t>
            </a:r>
            <a:r>
              <a:rPr lang="en-GB" dirty="0"/>
              <a:t> despite differences.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36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of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Distributed DBMS (DDBMS) expected to have </a:t>
            </a:r>
            <a:r>
              <a:rPr lang="en-GB" b="1" i="1" dirty="0"/>
              <a:t>at least the functionality of a DBMS</a:t>
            </a:r>
            <a:r>
              <a:rPr lang="en-GB" dirty="0"/>
              <a:t> and additionally: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83567" y="2852936"/>
          <a:ext cx="8352928" cy="3718123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456384">
                  <a:extLst>
                    <a:ext uri="{9D8B030D-6E8A-4147-A177-3AD203B41FA5}">
                      <a16:colId xmlns:a16="http://schemas.microsoft.com/office/drawing/2014/main" val="3465369458"/>
                    </a:ext>
                  </a:extLst>
                </a:gridCol>
                <a:gridCol w="4896544">
                  <a:extLst>
                    <a:ext uri="{9D8B030D-6E8A-4147-A177-3AD203B41FA5}">
                      <a16:colId xmlns:a16="http://schemas.microsoft.com/office/drawing/2014/main" val="3391272982"/>
                    </a:ext>
                  </a:extLst>
                </a:gridCol>
              </a:tblGrid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Communication</a:t>
                      </a:r>
                      <a:r>
                        <a:rPr lang="en-GB" b="1" baseline="0" dirty="0"/>
                        <a:t> Services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</a:t>
                      </a:r>
                      <a:r>
                        <a:rPr lang="en-GB" baseline="0" dirty="0"/>
                        <a:t> access to remote sites and allows transfer of data and queries across the network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160925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System </a:t>
                      </a:r>
                      <a:r>
                        <a:rPr lang="en-GB" b="1" dirty="0" err="1"/>
                        <a:t>Catalog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data</a:t>
                      </a:r>
                      <a:r>
                        <a:rPr lang="en-GB" baseline="0" dirty="0"/>
                        <a:t> distribution details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344378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Distributed</a:t>
                      </a:r>
                      <a:r>
                        <a:rPr lang="en-GB" b="1" baseline="0" dirty="0"/>
                        <a:t> Query Processing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Local, remote and global data access, including query optimisation</a:t>
                      </a:r>
                      <a:r>
                        <a:rPr lang="en-GB" baseline="0" dirty="0"/>
                        <a:t>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446072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</a:t>
                      </a:r>
                      <a:r>
                        <a:rPr lang="en-GB" b="1" baseline="0" dirty="0"/>
                        <a:t> Security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</a:t>
                      </a:r>
                      <a:r>
                        <a:rPr lang="en-GB" baseline="0" dirty="0"/>
                        <a:t> maintain appropriate authorisation or access privileges to the distributed data.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707436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Concurrency</a:t>
                      </a:r>
                      <a:r>
                        <a:rPr lang="en-GB" b="1" baseline="0" dirty="0"/>
                        <a:t>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maintain consistency of</a:t>
                      </a:r>
                      <a:r>
                        <a:rPr lang="en-GB" baseline="0" dirty="0"/>
                        <a:t> distributed and possibly replicated data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4884677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Recovery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take account of failures of individual sites and failures</a:t>
                      </a:r>
                      <a:r>
                        <a:rPr lang="en-GB" baseline="0" dirty="0"/>
                        <a:t> of the network.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284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2464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Three main factors to consider:</a:t>
            </a:r>
          </a:p>
          <a:p>
            <a:r>
              <a:rPr lang="en-GB" b="1" dirty="0"/>
              <a:t>Fragmentation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A relation may be divided into a number of sub-relations called fragments, which are then distributed.</a:t>
            </a:r>
          </a:p>
          <a:p>
            <a:r>
              <a:rPr lang="en-GB" b="1" dirty="0"/>
              <a:t>Allocation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Each fragment is stored at the site with “optimal” distribution.</a:t>
            </a:r>
          </a:p>
          <a:p>
            <a:r>
              <a:rPr lang="en-GB" b="1" dirty="0"/>
              <a:t>Replication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DDBMS may contain a copy of a fragment at several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58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Definition and allocation of fragments should be carried out strategically to achieve:</a:t>
            </a:r>
          </a:p>
          <a:p>
            <a:r>
              <a:rPr lang="en-GB" dirty="0"/>
              <a:t>Locality of reference</a:t>
            </a:r>
          </a:p>
          <a:p>
            <a:r>
              <a:rPr lang="en-GB" dirty="0"/>
              <a:t>Improved reliability and availability</a:t>
            </a:r>
          </a:p>
          <a:p>
            <a:r>
              <a:rPr lang="en-GB" dirty="0"/>
              <a:t>Acceptable performance</a:t>
            </a:r>
          </a:p>
          <a:p>
            <a:r>
              <a:rPr lang="en-GB" dirty="0"/>
              <a:t>Balanced storage capacities and costs</a:t>
            </a:r>
          </a:p>
          <a:p>
            <a:r>
              <a:rPr lang="en-GB" dirty="0"/>
              <a:t>Minimal communication costs</a:t>
            </a:r>
          </a:p>
        </p:txBody>
      </p:sp>
    </p:spTree>
    <p:extLst>
      <p:ext uri="{BB962C8B-B14F-4D97-AF65-F5344CB8AC3E}">
        <p14:creationId xmlns:p14="http://schemas.microsoft.com/office/powerpoint/2010/main" val="146540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Fragmentation Design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Fragmentation design involves analysing how the database is used.</a:t>
            </a:r>
          </a:p>
          <a:p>
            <a:r>
              <a:rPr lang="en-GB" dirty="0"/>
              <a:t>Analyse most important transactions based on both:</a:t>
            </a:r>
          </a:p>
          <a:p>
            <a:pPr lvl="1"/>
            <a:r>
              <a:rPr lang="en-GB" dirty="0"/>
              <a:t>Quantitative Information, which may include:</a:t>
            </a:r>
          </a:p>
          <a:p>
            <a:pPr lvl="2"/>
            <a:r>
              <a:rPr lang="en-GB" dirty="0"/>
              <a:t>Frequency with which a transaction is run</a:t>
            </a:r>
          </a:p>
          <a:p>
            <a:pPr lvl="2"/>
            <a:r>
              <a:rPr lang="en-GB" dirty="0"/>
              <a:t>Site from which a transaction is run</a:t>
            </a:r>
          </a:p>
          <a:p>
            <a:pPr lvl="2"/>
            <a:r>
              <a:rPr lang="en-GB" dirty="0"/>
              <a:t>Performance criteria for transactions</a:t>
            </a:r>
          </a:p>
          <a:p>
            <a:pPr lvl="1"/>
            <a:r>
              <a:rPr lang="en-GB" dirty="0"/>
              <a:t>Qualitative Information</a:t>
            </a:r>
          </a:p>
          <a:p>
            <a:pPr lvl="2"/>
            <a:r>
              <a:rPr lang="en-GB" dirty="0"/>
              <a:t>The tables, columns and rows accessed</a:t>
            </a:r>
          </a:p>
          <a:p>
            <a:pPr lvl="2"/>
            <a:r>
              <a:rPr lang="en-GB" dirty="0"/>
              <a:t>The type of access i.e. read or write</a:t>
            </a:r>
          </a:p>
          <a:p>
            <a:pPr lvl="2"/>
            <a:r>
              <a:rPr lang="en-GB" dirty="0"/>
              <a:t>The predicates (WHERE clause criteria) of read operations</a:t>
            </a:r>
          </a:p>
        </p:txBody>
      </p:sp>
    </p:spTree>
    <p:extLst>
      <p:ext uri="{BB962C8B-B14F-4D97-AF65-F5344CB8AC3E}">
        <p14:creationId xmlns:p14="http://schemas.microsoft.com/office/powerpoint/2010/main" val="1563806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Strategies of Data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Centralised</a:t>
            </a:r>
            <a:r>
              <a:rPr lang="en-GB" dirty="0"/>
              <a:t>: </a:t>
            </a:r>
            <a:r>
              <a:rPr lang="en-GB" i="1" u="sng" dirty="0"/>
              <a:t>single</a:t>
            </a:r>
            <a:r>
              <a:rPr lang="en-GB" u="sng" dirty="0"/>
              <a:t> database</a:t>
            </a:r>
            <a:r>
              <a:rPr lang="en-GB" dirty="0"/>
              <a:t> and DBMS stored at one site and users distributed across network.</a:t>
            </a:r>
          </a:p>
          <a:p>
            <a:r>
              <a:rPr lang="en-GB" b="1" dirty="0"/>
              <a:t>Fragmented</a:t>
            </a:r>
            <a:r>
              <a:rPr lang="en-GB" dirty="0"/>
              <a:t>: database partitioned into </a:t>
            </a:r>
            <a:r>
              <a:rPr lang="en-GB" i="1" u="sng" dirty="0"/>
              <a:t>disjoint</a:t>
            </a:r>
            <a:r>
              <a:rPr lang="en-GB" u="sng" dirty="0"/>
              <a:t> fragments</a:t>
            </a:r>
            <a:r>
              <a:rPr lang="en-GB" dirty="0"/>
              <a:t>, and each fragment assigned to one site.</a:t>
            </a:r>
          </a:p>
          <a:p>
            <a:r>
              <a:rPr lang="en-GB" b="1" dirty="0"/>
              <a:t>Complete Replication</a:t>
            </a:r>
            <a:r>
              <a:rPr lang="en-GB" dirty="0"/>
              <a:t>: consists of maintaining a </a:t>
            </a:r>
            <a:r>
              <a:rPr lang="en-GB" i="1" u="sng" dirty="0"/>
              <a:t>complete copy</a:t>
            </a:r>
            <a:r>
              <a:rPr lang="en-GB" u="sng" dirty="0"/>
              <a:t> of the database</a:t>
            </a:r>
            <a:r>
              <a:rPr lang="en-GB" dirty="0"/>
              <a:t> at each site.</a:t>
            </a:r>
          </a:p>
          <a:p>
            <a:r>
              <a:rPr lang="en-GB" b="1" dirty="0"/>
              <a:t>Selective Replication</a:t>
            </a:r>
            <a:r>
              <a:rPr lang="en-GB" dirty="0"/>
              <a:t>: a </a:t>
            </a:r>
            <a:r>
              <a:rPr lang="en-GB" i="1" u="sng" dirty="0"/>
              <a:t>combination</a:t>
            </a:r>
            <a:r>
              <a:rPr lang="en-GB" dirty="0"/>
              <a:t> of fragmentation, replication and centralisation.</a:t>
            </a:r>
          </a:p>
          <a:p>
            <a:pPr marL="365760" lvl="1" indent="0">
              <a:buNone/>
            </a:pPr>
            <a:r>
              <a:rPr lang="en-GB" i="1" dirty="0"/>
              <a:t>Most commonly used strategy because of its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710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35184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of Strategies for Data Allocation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6" y="1600200"/>
          <a:ext cx="8351712" cy="259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Locality of 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Reliability &amp; availability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Storage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</a:t>
                      </a:r>
                      <a:r>
                        <a:rPr lang="en-GB" sz="1400" baseline="0" dirty="0"/>
                        <a:t> Costs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Centralised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Lowest, except central 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Fragmented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</a:t>
                      </a:r>
                      <a:r>
                        <a:rPr lang="en-GB" sz="1400" baseline="0" dirty="0"/>
                        <a:t> item;</a:t>
                      </a:r>
                    </a:p>
                    <a:p>
                      <a:r>
                        <a:rPr lang="en-GB" sz="1400" baseline="0" dirty="0"/>
                        <a:t>High for system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Complete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Best for 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  <a:r>
                        <a:rPr lang="en-GB" sz="1400" baseline="0" dirty="0"/>
                        <a:t> for update;</a:t>
                      </a:r>
                    </a:p>
                    <a:p>
                      <a:r>
                        <a:rPr lang="en-GB" sz="1400" baseline="0" dirty="0"/>
                        <a:t>Low for read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Selective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 item;</a:t>
                      </a:r>
                    </a:p>
                    <a:p>
                      <a:r>
                        <a:rPr lang="en-GB" sz="1400" dirty="0"/>
                        <a:t>High for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2648" y="4293096"/>
            <a:ext cx="348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*Indicates: subject to good design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4853" y="4892967"/>
            <a:ext cx="83296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performance “best for read”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communication cost High for Update, but Low for Read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the fragmented and selective replication, what is meant by low for item and high for system under reliability and availability?</a:t>
            </a:r>
          </a:p>
        </p:txBody>
      </p:sp>
    </p:spTree>
    <p:extLst>
      <p:ext uri="{BB962C8B-B14F-4D97-AF65-F5344CB8AC3E}">
        <p14:creationId xmlns:p14="http://schemas.microsoft.com/office/powerpoint/2010/main" val="3094620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Fragment?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Usage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Applications work with views (subsets of data) rather than entire relations.</a:t>
            </a:r>
          </a:p>
          <a:p>
            <a:pPr lvl="1"/>
            <a:r>
              <a:rPr lang="en-GB" dirty="0"/>
              <a:t>Seems also appropriate to work with subsets of relations (tables).</a:t>
            </a:r>
          </a:p>
          <a:p>
            <a:r>
              <a:rPr lang="en-GB" b="1" dirty="0"/>
              <a:t>Efficiency</a:t>
            </a:r>
            <a:endParaRPr lang="en-GB" dirty="0"/>
          </a:p>
          <a:p>
            <a:pPr lvl="1"/>
            <a:r>
              <a:rPr lang="en-GB" dirty="0"/>
              <a:t>Data is stored close to where it is most frequently used.</a:t>
            </a:r>
          </a:p>
          <a:p>
            <a:pPr lvl="1"/>
            <a:r>
              <a:rPr lang="en-GB" dirty="0"/>
              <a:t>Data that is not needed by local applications is not stored.</a:t>
            </a:r>
          </a:p>
          <a:p>
            <a:r>
              <a:rPr lang="en-GB" b="1" dirty="0"/>
              <a:t>Parallelism</a:t>
            </a:r>
            <a:endParaRPr lang="en-GB" dirty="0"/>
          </a:p>
          <a:p>
            <a:pPr lvl="1"/>
            <a:r>
              <a:rPr lang="en-GB" dirty="0"/>
              <a:t>With fragments as the unit of distribution, a transaction can be subdivided into several sub queries that operate on fragments – should increase degree of concurrency.</a:t>
            </a:r>
          </a:p>
          <a:p>
            <a:pPr lvl="1"/>
            <a:r>
              <a:rPr lang="en-GB" dirty="0"/>
              <a:t>Allowing transactions that can do so to safely execute in parallel.</a:t>
            </a:r>
          </a:p>
          <a:p>
            <a:r>
              <a:rPr lang="en-GB" b="1" dirty="0"/>
              <a:t>Security</a:t>
            </a:r>
            <a:endParaRPr lang="en-GB" dirty="0"/>
          </a:p>
          <a:p>
            <a:pPr lvl="1"/>
            <a:r>
              <a:rPr lang="en-GB" dirty="0"/>
              <a:t>Data not required by local applications is not stored and consequently not available to unauthorised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33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Performance</a:t>
            </a:r>
          </a:p>
          <a:p>
            <a:pPr lvl="1"/>
            <a:r>
              <a:rPr lang="en-GB" dirty="0"/>
              <a:t>Global applications that require data from several fragments located at different sites may be slower.</a:t>
            </a:r>
          </a:p>
          <a:p>
            <a:r>
              <a:rPr lang="en-GB" b="1" dirty="0"/>
              <a:t>Integrity</a:t>
            </a:r>
          </a:p>
          <a:p>
            <a:pPr lvl="1"/>
            <a:r>
              <a:rPr lang="en-GB" dirty="0"/>
              <a:t>Integrity control may be more difficult if data and functional dependencies are fragmented and located at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28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does the following query return?</a:t>
            </a:r>
          </a:p>
          <a:p>
            <a:pPr lvl="1"/>
            <a:r>
              <a:rPr lang="en-GB" dirty="0"/>
              <a:t>What does the UNION Operator do in SQL?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Why do we use JOINs in SQL Queries?</a:t>
            </a:r>
          </a:p>
        </p:txBody>
      </p:sp>
    </p:spTree>
    <p:extLst>
      <p:ext uri="{BB962C8B-B14F-4D97-AF65-F5344CB8AC3E}">
        <p14:creationId xmlns:p14="http://schemas.microsoft.com/office/powerpoint/2010/main" val="2063152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Fragmentation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41645" y="1593673"/>
          <a:ext cx="8153400" cy="514800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3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160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83607" y="1708406"/>
            <a:ext cx="3960401" cy="1576582"/>
            <a:chOff x="611599" y="1708406"/>
            <a:chExt cx="3960401" cy="1576582"/>
          </a:xfrm>
        </p:grpSpPr>
        <p:grpSp>
          <p:nvGrpSpPr>
            <p:cNvPr id="32" name="Group 31"/>
            <p:cNvGrpSpPr/>
            <p:nvPr/>
          </p:nvGrpSpPr>
          <p:grpSpPr>
            <a:xfrm rot="5400000">
              <a:off x="902438" y="2567754"/>
              <a:ext cx="570372" cy="864096"/>
              <a:chOff x="4935950" y="2420888"/>
              <a:chExt cx="864093" cy="576064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 rot="5400000">
              <a:off x="2082377" y="2564989"/>
              <a:ext cx="570372" cy="864096"/>
              <a:chOff x="4935950" y="2420888"/>
              <a:chExt cx="864093" cy="576064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0" name="Group 39"/>
            <p:cNvGrpSpPr/>
            <p:nvPr/>
          </p:nvGrpSpPr>
          <p:grpSpPr>
            <a:xfrm rot="5400000">
              <a:off x="3305166" y="2564989"/>
              <a:ext cx="570372" cy="864096"/>
              <a:chOff x="4935950" y="2420888"/>
              <a:chExt cx="864093" cy="576064"/>
            </a:xfrm>
          </p:grpSpPr>
          <p:sp>
            <p:nvSpPr>
              <p:cNvPr id="41" name="Rectangle 40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611599" y="1708406"/>
              <a:ext cx="3960401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Horizontal</a:t>
              </a:r>
            </a:p>
            <a:p>
              <a:r>
                <a:rPr lang="en-GB" dirty="0"/>
                <a:t>Consists of a subset of tuples (rows) of a relation: </a:t>
              </a:r>
              <a:r>
                <a:rPr lang="en-GB" dirty="0">
                  <a:sym typeface="Symbol" panose="05050102010706020507" pitchFamily="18" charset="2"/>
                </a:rPr>
                <a:t></a:t>
              </a:r>
              <a:r>
                <a:rPr lang="en-GB" baseline="-25000" dirty="0">
                  <a:sym typeface="Symbol" panose="05050102010706020507" pitchFamily="18" charset="2"/>
                </a:rPr>
                <a:t>p</a:t>
              </a:r>
              <a:r>
                <a:rPr lang="en-GB" dirty="0">
                  <a:sym typeface="Symbol" panose="05050102010706020507" pitchFamily="18" charset="2"/>
                </a:rPr>
                <a:t>(R)</a:t>
              </a:r>
            </a:p>
            <a:p>
              <a:endParaRPr lang="en-GB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770495" y="1708406"/>
            <a:ext cx="3905961" cy="1576578"/>
            <a:chOff x="4770495" y="1708406"/>
            <a:chExt cx="3905961" cy="1576578"/>
          </a:xfrm>
        </p:grpSpPr>
        <p:grpSp>
          <p:nvGrpSpPr>
            <p:cNvPr id="23" name="Group 22"/>
            <p:cNvGrpSpPr/>
            <p:nvPr/>
          </p:nvGrpSpPr>
          <p:grpSpPr>
            <a:xfrm>
              <a:off x="4924651" y="2708920"/>
              <a:ext cx="864096" cy="576064"/>
              <a:chOff x="4924651" y="2517646"/>
              <a:chExt cx="864096" cy="576064"/>
            </a:xfrm>
          </p:grpSpPr>
          <p:sp>
            <p:nvSpPr>
              <p:cNvPr id="20" name="Rectangle 19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6084168" y="2708920"/>
              <a:ext cx="864096" cy="576064"/>
              <a:chOff x="4924651" y="2517646"/>
              <a:chExt cx="864096" cy="576064"/>
            </a:xfrm>
          </p:grpSpPr>
          <p:sp>
            <p:nvSpPr>
              <p:cNvPr id="25" name="Rectangle 24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8" name="Group 27"/>
            <p:cNvGrpSpPr/>
            <p:nvPr/>
          </p:nvGrpSpPr>
          <p:grpSpPr>
            <a:xfrm>
              <a:off x="7236296" y="2708920"/>
              <a:ext cx="864096" cy="576064"/>
              <a:chOff x="4924651" y="2517646"/>
              <a:chExt cx="864096" cy="576064"/>
            </a:xfrm>
          </p:grpSpPr>
          <p:sp>
            <p:nvSpPr>
              <p:cNvPr id="29" name="Rectangle 28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4770495" y="1708406"/>
              <a:ext cx="39059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Vertical</a:t>
              </a:r>
            </a:p>
            <a:p>
              <a:r>
                <a:rPr lang="en-GB" dirty="0"/>
                <a:t>Consists of a subset of the attributes (columns) of a relation: </a:t>
              </a:r>
              <a:r>
                <a:rPr lang="en-GB" dirty="0">
                  <a:sym typeface="Symbol" panose="05050102010706020507" pitchFamily="18" charset="2"/>
                </a:rPr>
                <a:t>a</a:t>
              </a:r>
              <a:r>
                <a:rPr lang="en-GB" baseline="-25000" dirty="0">
                  <a:sym typeface="Symbol" panose="05050102010706020507" pitchFamily="18" charset="2"/>
                </a:rPr>
                <a:t>1</a:t>
              </a:r>
              <a:r>
                <a:rPr lang="en-GB" dirty="0">
                  <a:sym typeface="Symbol" panose="05050102010706020507" pitchFamily="18" charset="2"/>
                </a:rPr>
                <a:t>, … a</a:t>
              </a:r>
              <a:r>
                <a:rPr lang="en-GB" baseline="-25000" dirty="0">
                  <a:sym typeface="Symbol" panose="05050102010706020507" pitchFamily="18" charset="2"/>
                </a:rPr>
                <a:t>n</a:t>
              </a:r>
              <a:r>
                <a:rPr lang="en-GB" dirty="0">
                  <a:sym typeface="Symbol" panose="05050102010706020507" pitchFamily="18" charset="2"/>
                </a:rPr>
                <a:t> (R)</a:t>
              </a:r>
              <a:endParaRPr lang="en-GB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92285" y="3855240"/>
            <a:ext cx="3951723" cy="2454080"/>
            <a:chOff x="692285" y="3855240"/>
            <a:chExt cx="3951723" cy="2454080"/>
          </a:xfrm>
        </p:grpSpPr>
        <p:grpSp>
          <p:nvGrpSpPr>
            <p:cNvPr id="54" name="Group 53"/>
            <p:cNvGrpSpPr/>
            <p:nvPr/>
          </p:nvGrpSpPr>
          <p:grpSpPr>
            <a:xfrm>
              <a:off x="971600" y="5725348"/>
              <a:ext cx="1440161" cy="573219"/>
              <a:chOff x="755575" y="4653137"/>
              <a:chExt cx="1440161" cy="573219"/>
            </a:xfrm>
          </p:grpSpPr>
          <p:grpSp>
            <p:nvGrpSpPr>
              <p:cNvPr id="44" name="Group 43"/>
              <p:cNvGrpSpPr/>
              <p:nvPr/>
            </p:nvGrpSpPr>
            <p:grpSpPr>
              <a:xfrm rot="5400000">
                <a:off x="830429" y="4578283"/>
                <a:ext cx="570373" cy="720081"/>
                <a:chOff x="4789367" y="2420888"/>
                <a:chExt cx="864096" cy="57606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4789367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Rectangle 45"/>
                <p:cNvSpPr/>
                <p:nvPr/>
              </p:nvSpPr>
              <p:spPr>
                <a:xfrm>
                  <a:off x="5077399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7" name="Rectangle 46"/>
                <p:cNvSpPr/>
                <p:nvPr/>
              </p:nvSpPr>
              <p:spPr>
                <a:xfrm>
                  <a:off x="5365431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48" name="Rectangle 47"/>
              <p:cNvSpPr/>
              <p:nvPr/>
            </p:nvSpPr>
            <p:spPr>
              <a:xfrm rot="5400000">
                <a:off x="1691680" y="4437113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9" name="Rectangle 48"/>
              <p:cNvSpPr/>
              <p:nvPr/>
            </p:nvSpPr>
            <p:spPr>
              <a:xfrm rot="5400000">
                <a:off x="1691680" y="4722299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2798260" y="5711747"/>
              <a:ext cx="1440164" cy="597573"/>
              <a:chOff x="755573" y="5495722"/>
              <a:chExt cx="1440164" cy="597573"/>
            </a:xfrm>
          </p:grpSpPr>
          <p:sp>
            <p:nvSpPr>
              <p:cNvPr id="51" name="Rectangle 50"/>
              <p:cNvSpPr/>
              <p:nvPr/>
            </p:nvSpPr>
            <p:spPr>
              <a:xfrm rot="5400000">
                <a:off x="913923" y="5340139"/>
                <a:ext cx="187359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Rectangle 52"/>
              <p:cNvSpPr/>
              <p:nvPr/>
            </p:nvSpPr>
            <p:spPr>
              <a:xfrm rot="5400000">
                <a:off x="1368374" y="5265933"/>
                <a:ext cx="214561" cy="14401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5" name="Rectangle 54"/>
              <p:cNvSpPr/>
              <p:nvPr/>
            </p:nvSpPr>
            <p:spPr>
              <a:xfrm rot="5400000">
                <a:off x="1739251" y="5422250"/>
                <a:ext cx="192890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7" name="Rectangle 56"/>
              <p:cNvSpPr/>
              <p:nvPr/>
            </p:nvSpPr>
            <p:spPr>
              <a:xfrm rot="5400000">
                <a:off x="1416599" y="5338758"/>
                <a:ext cx="190124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Rectangle 57"/>
              <p:cNvSpPr/>
              <p:nvPr/>
            </p:nvSpPr>
            <p:spPr>
              <a:xfrm rot="5400000">
                <a:off x="1884651" y="5374760"/>
                <a:ext cx="190123" cy="43204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Rectangle 51"/>
              <p:cNvSpPr/>
              <p:nvPr/>
            </p:nvSpPr>
            <p:spPr>
              <a:xfrm rot="5400000">
                <a:off x="1019170" y="5422250"/>
                <a:ext cx="192888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692285" y="3855240"/>
              <a:ext cx="3951723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Mixed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Consists of a horizontal fragment that is subsequently vertically fragmented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Or a vertical fragment that is then horizontally fragmented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770495" y="3855240"/>
            <a:ext cx="39955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Derived</a:t>
            </a:r>
          </a:p>
          <a:p>
            <a:r>
              <a:rPr lang="en-GB" dirty="0"/>
              <a:t>A horizontal fragment that is based on the horizontal fragmentation of a parent relation </a:t>
            </a:r>
          </a:p>
          <a:p>
            <a:endParaRPr lang="en-GB" dirty="0"/>
          </a:p>
          <a:p>
            <a:r>
              <a:rPr lang="en-GB" b="1" dirty="0"/>
              <a:t>None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final strategy is not to fragment a relation.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a relation is small and not updated frequently.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770495" y="5229200"/>
            <a:ext cx="399555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112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Completeness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rules that </a:t>
            </a:r>
            <a:r>
              <a:rPr lang="en-GB" b="1" u="sng" dirty="0"/>
              <a:t>must</a:t>
            </a:r>
            <a:r>
              <a:rPr lang="en-GB" dirty="0"/>
              <a:t> be followed:</a:t>
            </a:r>
          </a:p>
          <a:p>
            <a:pPr marL="0" indent="0">
              <a:buNone/>
            </a:pPr>
            <a:r>
              <a:rPr lang="en-GB" b="1" dirty="0"/>
              <a:t>Completeness</a:t>
            </a:r>
          </a:p>
          <a:p>
            <a:r>
              <a:rPr lang="en-GB" dirty="0"/>
              <a:t>If Relation </a:t>
            </a:r>
            <a:r>
              <a:rPr lang="en-GB" b="1" dirty="0"/>
              <a:t>R</a:t>
            </a:r>
            <a:r>
              <a:rPr lang="en-GB" dirty="0"/>
              <a:t> is decomposed into fragments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, each data item that can be found in R must appear in at least one fragment.</a:t>
            </a:r>
          </a:p>
          <a:p>
            <a:r>
              <a:rPr lang="en-GB" dirty="0"/>
              <a:t>This rule ensures there is </a:t>
            </a:r>
            <a:r>
              <a:rPr lang="en-GB" b="1" i="1" dirty="0"/>
              <a:t>no loss of data</a:t>
            </a:r>
            <a:r>
              <a:rPr lang="en-GB" dirty="0"/>
              <a:t> during fragmentation.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32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must be possible to define a relational operation (query) that will reconstruct original relation </a:t>
            </a:r>
            <a:r>
              <a:rPr lang="en-GB" b="1" dirty="0"/>
              <a:t>R</a:t>
            </a:r>
            <a:r>
              <a:rPr lang="en-GB" dirty="0"/>
              <a:t> from the fragments,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Union</a:t>
            </a:r>
            <a:r>
              <a:rPr lang="en-GB" dirty="0"/>
              <a:t> for horizontal fragmentation and </a:t>
            </a:r>
          </a:p>
          <a:p>
            <a:pPr lvl="1"/>
            <a:r>
              <a:rPr lang="en-GB" b="1" i="1" dirty="0"/>
              <a:t>Join</a:t>
            </a:r>
            <a:r>
              <a:rPr lang="en-GB" dirty="0"/>
              <a:t> for vertical fragmentation</a:t>
            </a:r>
          </a:p>
          <a:p>
            <a:r>
              <a:rPr lang="en-GB" dirty="0"/>
              <a:t>This rule ensures that </a:t>
            </a:r>
            <a:r>
              <a:rPr lang="en-GB" b="1" i="1" dirty="0"/>
              <a:t>functional dependencies are preserved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633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</a:t>
            </a:r>
            <a:br>
              <a:rPr lang="en-GB" dirty="0"/>
            </a:br>
            <a:r>
              <a:rPr lang="en-GB" b="1" dirty="0" err="1"/>
              <a:t>Disjointness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If data item d</a:t>
            </a:r>
            <a:r>
              <a:rPr lang="en-GB" baseline="-25000" dirty="0"/>
              <a:t>i</a:t>
            </a:r>
            <a:r>
              <a:rPr lang="en-GB" dirty="0"/>
              <a:t> appears in fragment </a:t>
            </a:r>
            <a:r>
              <a:rPr lang="en-GB" dirty="0" err="1"/>
              <a:t>R</a:t>
            </a:r>
            <a:r>
              <a:rPr lang="en-GB" baseline="-25000" dirty="0" err="1"/>
              <a:t>i</a:t>
            </a:r>
            <a:r>
              <a:rPr lang="en-GB" dirty="0"/>
              <a:t>, then it should not appear in any other fragment.</a:t>
            </a:r>
          </a:p>
          <a:p>
            <a:pPr lvl="1"/>
            <a:r>
              <a:rPr lang="en-GB" b="1" i="1" dirty="0"/>
              <a:t>There is, however, an exception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In </a:t>
            </a:r>
            <a:r>
              <a:rPr lang="en-GB" u="sng" dirty="0"/>
              <a:t>vertical</a:t>
            </a:r>
            <a:r>
              <a:rPr lang="en-GB" dirty="0"/>
              <a:t> fragmentation, </a:t>
            </a:r>
            <a:r>
              <a:rPr lang="en-GB" b="1" i="1" dirty="0"/>
              <a:t>primary key attributes must be repeated in all fragments </a:t>
            </a:r>
            <a:r>
              <a:rPr lang="en-GB" dirty="0"/>
              <a:t>to allow reconstruction.</a:t>
            </a:r>
          </a:p>
          <a:p>
            <a:r>
              <a:rPr lang="en-GB" dirty="0"/>
              <a:t>The data item in horizontal fragmentation is a tuple (row).</a:t>
            </a:r>
          </a:p>
          <a:p>
            <a:r>
              <a:rPr lang="en-GB" dirty="0"/>
              <a:t>The data item in vertical fragmentation is an attribute (column).</a:t>
            </a:r>
          </a:p>
          <a:p>
            <a:r>
              <a:rPr lang="en-GB" dirty="0"/>
              <a:t>This rule ensures </a:t>
            </a:r>
            <a:r>
              <a:rPr lang="en-GB" b="1" i="1" dirty="0"/>
              <a:t>minimal data redundancy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999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will be the fragments produced from a </a:t>
            </a:r>
            <a:r>
              <a:rPr lang="en-GB" i="1" dirty="0"/>
              <a:t>horizontal</a:t>
            </a:r>
            <a:r>
              <a:rPr lang="en-GB" dirty="0"/>
              <a:t> fragmentation of the following relation if it is fragmented based on </a:t>
            </a:r>
            <a:r>
              <a:rPr lang="en-GB" b="1" i="1" dirty="0"/>
              <a:t>property type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467544" y="3356992"/>
          <a:ext cx="8424936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01519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62824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4129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56300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01519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32171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val="2706420509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-28780" y="6596390"/>
            <a:ext cx="94820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/>
              <a:t>Note</a:t>
            </a:r>
            <a:r>
              <a:rPr lang="en-GB" sz="1100" dirty="0"/>
              <a:t>: This is not a realistic example of how you may distribute data for Dream Home. A more realistic example is discussed later for Derived fragmentation</a:t>
            </a:r>
          </a:p>
        </p:txBody>
      </p:sp>
    </p:spTree>
    <p:extLst>
      <p:ext uri="{BB962C8B-B14F-4D97-AF65-F5344CB8AC3E}">
        <p14:creationId xmlns:p14="http://schemas.microsoft.com/office/powerpoint/2010/main" val="16852910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P</a:t>
            </a:r>
            <a:r>
              <a:rPr lang="en-GB" sz="2800" baseline="-25000" dirty="0"/>
              <a:t>1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House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P</a:t>
            </a:r>
            <a:r>
              <a:rPr lang="en-GB" sz="2800" baseline="-25000" dirty="0"/>
              <a:t>2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Flat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aseline="-25000" dirty="0"/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395536" y="4618444"/>
          <a:ext cx="8370513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0098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6796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2850279399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395536" y="2132856"/>
          <a:ext cx="8370511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0097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6795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912746607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9123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Horizontal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How does the fragmentation schema produced satisfy the </a:t>
            </a:r>
            <a:r>
              <a:rPr lang="en-GB" u="sng" dirty="0"/>
              <a:t>correctness rules</a:t>
            </a:r>
            <a:r>
              <a:rPr lang="en-GB" dirty="0"/>
              <a:t>?</a:t>
            </a:r>
          </a:p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row appear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row in the original Property relation appears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UNION</a:t>
            </a:r>
            <a:r>
              <a:rPr lang="en-GB" sz="2400" dirty="0"/>
              <a:t>: Original Property Relation = P</a:t>
            </a:r>
            <a:r>
              <a:rPr lang="en-GB" sz="2400" baseline="-25000" dirty="0"/>
              <a:t>1</a:t>
            </a:r>
            <a:r>
              <a:rPr lang="en-GB" sz="2400" dirty="0"/>
              <a:t> ∪ (</a:t>
            </a:r>
            <a:r>
              <a:rPr lang="en-GB" sz="2400" b="1" dirty="0"/>
              <a:t>union</a:t>
            </a:r>
            <a:r>
              <a:rPr lang="en-GB" sz="2400" dirty="0"/>
              <a:t>) P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no property type can be both ‘House’ and ‘Flat’.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92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/>
          <a:lstStyle/>
          <a:p>
            <a:r>
              <a:rPr lang="en-GB" dirty="0"/>
              <a:t>A vertical fragmentation of the following relation is required to meet the needs of a </a:t>
            </a:r>
            <a:r>
              <a:rPr lang="en-GB" b="1" i="1" dirty="0"/>
              <a:t>payroll </a:t>
            </a:r>
            <a:r>
              <a:rPr lang="en-GB" i="1" dirty="0"/>
              <a:t>application</a:t>
            </a:r>
            <a:r>
              <a:rPr lang="en-GB" b="1" i="1" dirty="0"/>
              <a:t> </a:t>
            </a:r>
            <a:r>
              <a:rPr lang="en-GB" i="1" dirty="0"/>
              <a:t>and</a:t>
            </a:r>
            <a:r>
              <a:rPr lang="en-GB" b="1" i="1" dirty="0"/>
              <a:t> HR </a:t>
            </a:r>
            <a:r>
              <a:rPr lang="en-GB" i="1" dirty="0"/>
              <a:t>department</a:t>
            </a:r>
            <a:r>
              <a:rPr lang="en-GB" dirty="0"/>
              <a:t>?</a:t>
            </a:r>
          </a:p>
          <a:p>
            <a:r>
              <a:rPr lang="en-GB" dirty="0"/>
              <a:t>What is a possible fragmentation schema to satisfy the requirements as well as the correctness rules?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5496" y="4300304"/>
          <a:ext cx="903650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27784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351840" cy="5257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dirty="0"/>
              <a:t>S</a:t>
            </a:r>
            <a:r>
              <a:rPr lang="en-GB" sz="2400" baseline="-25000" dirty="0"/>
              <a:t>1</a:t>
            </a:r>
            <a:r>
              <a:rPr lang="en-GB" sz="2400" dirty="0"/>
              <a:t>: </a:t>
            </a:r>
            <a:r>
              <a:rPr lang="en-GB" sz="2400" dirty="0">
                <a:sym typeface="Symbol" panose="05050102010706020507" pitchFamily="18" charset="2"/>
              </a:rPr>
              <a:t>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salary, </a:t>
            </a:r>
            <a:r>
              <a:rPr lang="en-GB" sz="2400" baseline="-25000" dirty="0" err="1">
                <a:sym typeface="Symbol" panose="05050102010706020507" pitchFamily="18" charset="2"/>
              </a:rPr>
              <a:t>niNumber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accountNo</a:t>
            </a:r>
            <a:r>
              <a:rPr lang="en-GB" sz="2400" dirty="0">
                <a:sym typeface="Symbol" panose="05050102010706020507" pitchFamily="18" charset="2"/>
              </a:rPr>
              <a:t> (Staff) 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spcBef>
                <a:spcPts val="2100"/>
              </a:spcBef>
            </a:pP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>
                <a:sym typeface="Symbol" panose="05050102010706020507" pitchFamily="18" charset="2"/>
              </a:rPr>
              <a:t> 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firstName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lastName</a:t>
            </a:r>
            <a:r>
              <a:rPr lang="en-GB" sz="24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400" baseline="-25000" dirty="0" err="1">
                <a:sym typeface="Symbol" panose="05050102010706020507" pitchFamily="18" charset="2"/>
              </a:rPr>
              <a:t>startDate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branchNo</a:t>
            </a:r>
            <a:r>
              <a:rPr lang="en-GB" sz="2400" dirty="0">
                <a:sym typeface="Symbol" panose="05050102010706020507" pitchFamily="18" charset="2"/>
              </a:rPr>
              <a:t> (Staff)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2195731" y="4588336"/>
          <a:ext cx="6552733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5371189" y="1924040"/>
          <a:ext cx="3305267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71600" y="1988840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Payroll </a:t>
            </a:r>
          </a:p>
          <a:p>
            <a:r>
              <a:rPr lang="en-GB" b="1" dirty="0"/>
              <a:t>fragment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1600" y="4586028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HR </a:t>
            </a:r>
          </a:p>
          <a:p>
            <a:r>
              <a:rPr lang="en-GB" b="1" dirty="0"/>
              <a:t>fragment</a:t>
            </a:r>
          </a:p>
        </p:txBody>
      </p:sp>
    </p:spTree>
    <p:extLst>
      <p:ext uri="{BB962C8B-B14F-4D97-AF65-F5344CB8AC3E}">
        <p14:creationId xmlns:p14="http://schemas.microsoft.com/office/powerpoint/2010/main" val="2220857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Vertical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column appear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JOIN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 ⋈  (</a:t>
            </a:r>
            <a:r>
              <a:rPr lang="en-GB" sz="2400" b="1" dirty="0"/>
              <a:t>natural join</a:t>
            </a:r>
            <a:r>
              <a:rPr lang="en-GB" sz="2400" dirty="0"/>
              <a:t>) S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 </a:t>
            </a:r>
          </a:p>
          <a:p>
            <a:pPr lvl="1"/>
            <a:r>
              <a:rPr lang="en-GB" dirty="0"/>
              <a:t>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reconstruction, columns appear in one fragment.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98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some applications, horizontal or vertical fragmentation alone may be insufficient to adequately distribute the data.</a:t>
            </a:r>
          </a:p>
          <a:p>
            <a:r>
              <a:rPr lang="en-GB" dirty="0"/>
              <a:t>Instead, </a:t>
            </a:r>
            <a:r>
              <a:rPr lang="en-GB" b="1" dirty="0"/>
              <a:t>Mixed</a:t>
            </a:r>
            <a:r>
              <a:rPr lang="en-GB" dirty="0"/>
              <a:t> or </a:t>
            </a:r>
            <a:r>
              <a:rPr lang="en-GB" b="1" dirty="0"/>
              <a:t>Hybrid</a:t>
            </a:r>
            <a:r>
              <a:rPr lang="en-GB" dirty="0"/>
              <a:t> fragmentation is required.</a:t>
            </a:r>
          </a:p>
        </p:txBody>
      </p:sp>
    </p:spTree>
    <p:extLst>
      <p:ext uri="{BB962C8B-B14F-4D97-AF65-F5344CB8AC3E}">
        <p14:creationId xmlns:p14="http://schemas.microsoft.com/office/powerpoint/2010/main" val="20888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26249" cy="5241708"/>
          </a:xfrm>
        </p:spPr>
        <p:txBody>
          <a:bodyPr>
            <a:normAutofit/>
          </a:bodyPr>
          <a:lstStyle/>
          <a:p>
            <a:r>
              <a:rPr lang="en-GB" sz="2800" dirty="0"/>
              <a:t>Using the vertical fragment, S</a:t>
            </a:r>
            <a:r>
              <a:rPr lang="en-GB" sz="2800" baseline="-25000" dirty="0"/>
              <a:t>2</a:t>
            </a:r>
            <a:r>
              <a:rPr lang="en-GB" sz="2800" dirty="0"/>
              <a:t>, produced for HR:</a:t>
            </a:r>
          </a:p>
          <a:p>
            <a:pPr marL="365760" lvl="1" indent="0">
              <a:buNone/>
            </a:pPr>
            <a:r>
              <a:rPr lang="en-GB" sz="2000" dirty="0"/>
              <a:t>S</a:t>
            </a:r>
            <a:r>
              <a:rPr lang="en-GB" sz="2000" baseline="-25000" dirty="0"/>
              <a:t>2</a:t>
            </a:r>
            <a:r>
              <a:rPr lang="en-GB" sz="2000" dirty="0">
                <a:sym typeface="Symbol" panose="05050102010706020507" pitchFamily="18" charset="2"/>
              </a:rPr>
              <a:t> </a:t>
            </a:r>
            <a:r>
              <a:rPr lang="en-GB" sz="2000" baseline="-25000" dirty="0" err="1">
                <a:sym typeface="Symbol" panose="05050102010706020507" pitchFamily="18" charset="2"/>
              </a:rPr>
              <a:t>staffNo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firstName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lastName</a:t>
            </a:r>
            <a:r>
              <a:rPr lang="en-GB" sz="20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000" baseline="-25000" dirty="0" err="1">
                <a:sym typeface="Symbol" panose="05050102010706020507" pitchFamily="18" charset="2"/>
              </a:rPr>
              <a:t>startDate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branchNo</a:t>
            </a:r>
            <a:r>
              <a:rPr lang="en-GB" sz="2000" dirty="0">
                <a:sym typeface="Symbol" panose="05050102010706020507" pitchFamily="18" charset="2"/>
              </a:rPr>
              <a:t> (Staff)</a:t>
            </a:r>
            <a:endParaRPr lang="en-GB" sz="2000" dirty="0"/>
          </a:p>
          <a:p>
            <a:r>
              <a:rPr lang="en-GB" sz="2800" dirty="0"/>
              <a:t>Fragmenting this further, horizontally </a:t>
            </a:r>
            <a:r>
              <a:rPr lang="en-GB" sz="2800" b="1" i="1" dirty="0"/>
              <a:t>by branch</a:t>
            </a:r>
            <a:r>
              <a:rPr lang="en-GB" sz="2800" dirty="0"/>
              <a:t>, will give two fragments:</a:t>
            </a:r>
          </a:p>
          <a:p>
            <a:pPr lvl="1">
              <a:spcBef>
                <a:spcPts val="0"/>
              </a:spcBef>
            </a:pPr>
            <a:r>
              <a:rPr lang="en-GB" sz="2500" dirty="0"/>
              <a:t>S</a:t>
            </a:r>
            <a:r>
              <a:rPr lang="en-GB" sz="2500" baseline="-25000" dirty="0"/>
              <a:t>21</a:t>
            </a:r>
            <a:r>
              <a:rPr lang="en-GB" sz="2500" dirty="0"/>
              <a:t>: </a:t>
            </a:r>
            <a:r>
              <a:rPr lang="en-GB" sz="2500" dirty="0">
                <a:sym typeface="Symbol" panose="05050102010706020507" pitchFamily="18" charset="2"/>
              </a:rPr>
              <a:t>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B007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>
              <a:spcBef>
                <a:spcPts val="1200"/>
              </a:spcBef>
            </a:pPr>
            <a:r>
              <a:rPr lang="en-GB" sz="2500" dirty="0">
                <a:sym typeface="Symbol" panose="05050102010706020507" pitchFamily="18" charset="2"/>
              </a:rPr>
              <a:t>S</a:t>
            </a:r>
            <a:r>
              <a:rPr lang="en-GB" sz="2500" baseline="-25000" dirty="0">
                <a:sym typeface="Symbol" panose="05050102010706020507" pitchFamily="18" charset="2"/>
              </a:rPr>
              <a:t>22</a:t>
            </a:r>
            <a:r>
              <a:rPr lang="en-GB" sz="2500" dirty="0">
                <a:sym typeface="Symbol" panose="05050102010706020507" pitchFamily="18" charset="2"/>
              </a:rPr>
              <a:t>: 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B008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/>
          </a:p>
          <a:p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549404" y="3861048"/>
          <a:ext cx="655273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574192" y="5729388"/>
          <a:ext cx="6552733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332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Each row part appears in one of the fragments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21</a:t>
            </a:r>
            <a:r>
              <a:rPr lang="en-GB" dirty="0"/>
              <a:t>, S</a:t>
            </a:r>
            <a:r>
              <a:rPr lang="en-GB" baseline="-25000" dirty="0"/>
              <a:t>22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Natural JOIN and UNION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⋈ (S</a:t>
            </a:r>
            <a:r>
              <a:rPr lang="en-GB" sz="2400" baseline="-25000" dirty="0"/>
              <a:t>21</a:t>
            </a:r>
            <a:r>
              <a:rPr lang="en-GB" sz="2800" dirty="0"/>
              <a:t> ∪ S</a:t>
            </a:r>
            <a:r>
              <a:rPr lang="en-GB" sz="2800" baseline="-25000" dirty="0"/>
              <a:t>22</a:t>
            </a:r>
            <a:r>
              <a:rPr lang="en-GB" sz="2800" dirty="0"/>
              <a:t>)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disjoint, there can be no member of staff who works in more than one branch.</a:t>
            </a:r>
          </a:p>
          <a:p>
            <a:pPr lvl="1"/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 </a:t>
            </a:r>
            <a:r>
              <a:rPr lang="en-GB" dirty="0"/>
              <a:t>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19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applications may involve joining two or more relations (tables).</a:t>
            </a:r>
          </a:p>
          <a:p>
            <a:r>
              <a:rPr lang="en-GB" dirty="0"/>
              <a:t>If the joined relations are stored at different locations when distributed, there may be a significant overhead processing the join(s).</a:t>
            </a:r>
          </a:p>
          <a:p>
            <a:r>
              <a:rPr lang="en-GB" dirty="0"/>
              <a:t>In such cases, it may be more appropriate to ensure that the relations, or fragments of relations (parent-child) are at the same location.</a:t>
            </a:r>
          </a:p>
          <a:p>
            <a:r>
              <a:rPr lang="en-GB" dirty="0"/>
              <a:t>Use </a:t>
            </a:r>
            <a:r>
              <a:rPr lang="en-GB" b="1" dirty="0"/>
              <a:t>Derived Horizontal Fragmentation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76001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Using the original property relation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Staff is a parent relation to Property.</a:t>
            </a:r>
          </a:p>
          <a:p>
            <a:r>
              <a:rPr lang="en-GB" dirty="0"/>
              <a:t>Thus, joins between Staff and Properties could be expected as staff manage properties.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467545" y="2204864"/>
          <a:ext cx="8298504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87990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1376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14763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34446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87990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19683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val="684092402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213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Say the parent relation, </a:t>
            </a:r>
            <a:r>
              <a:rPr lang="en-GB" b="1" dirty="0"/>
              <a:t>Staff</a:t>
            </a:r>
            <a:r>
              <a:rPr lang="en-GB" dirty="0"/>
              <a:t>, has been fragmented by branch.</a:t>
            </a:r>
          </a:p>
          <a:p>
            <a:r>
              <a:rPr lang="en-GB" dirty="0"/>
              <a:t>Creating the following fragments for Staff: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7500" y="3573016"/>
          <a:ext cx="903650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76630" y="5661248"/>
          <a:ext cx="9036500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8576" y="3065806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1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B007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576" y="5157192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2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B008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34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It would also be useful to store property data using the same fragmentation strategy as the parent:</a:t>
            </a:r>
          </a:p>
          <a:p>
            <a:pPr marL="365760" lvl="1" indent="0"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1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1</a:t>
            </a:r>
            <a:r>
              <a:rPr lang="en-GB" sz="2400" dirty="0"/>
              <a:t> (S</a:t>
            </a:r>
            <a:r>
              <a:rPr lang="en-GB" sz="2400" baseline="-25000" dirty="0"/>
              <a:t>1</a:t>
            </a:r>
            <a:r>
              <a:rPr lang="en-GB" sz="2400" dirty="0"/>
              <a:t> is a horizontal fragment branch=B007)</a:t>
            </a:r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endParaRPr lang="en-GB" sz="2800" dirty="0"/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2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2</a:t>
            </a:r>
            <a:r>
              <a:rPr lang="en-GB" sz="2400" dirty="0"/>
              <a:t> (S</a:t>
            </a:r>
            <a:r>
              <a:rPr lang="en-GB" sz="2400" baseline="-25000" dirty="0"/>
              <a:t>2</a:t>
            </a:r>
            <a:r>
              <a:rPr lang="en-GB" sz="2400" dirty="0"/>
              <a:t> is a horizontal fragment branch=B008)</a:t>
            </a:r>
          </a:p>
          <a:p>
            <a:pPr lvl="1">
              <a:spcBef>
                <a:spcPts val="0"/>
              </a:spcBef>
            </a:pPr>
            <a:endParaRPr lang="en-GB" sz="2400" dirty="0"/>
          </a:p>
          <a:p>
            <a:pPr lvl="1"/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95534" y="4959176"/>
          <a:ext cx="8400435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8898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60605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2314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52065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8898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9751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val="3219169335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395534" y="2962260"/>
          <a:ext cx="8365091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115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7405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19696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45956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5115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6260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val="2076909181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7162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final strategy is not to fragment a relation.</a:t>
            </a:r>
          </a:p>
          <a:p>
            <a:r>
              <a:rPr lang="en-GB" dirty="0"/>
              <a:t>For example, if the relation:</a:t>
            </a:r>
          </a:p>
          <a:p>
            <a:pPr lvl="1"/>
            <a:r>
              <a:rPr lang="en-GB" dirty="0"/>
              <a:t>Contains only a small number of rows (tuples)</a:t>
            </a:r>
          </a:p>
          <a:p>
            <a:pPr lvl="1"/>
            <a:r>
              <a:rPr lang="en-GB" dirty="0"/>
              <a:t>Is not updated frequently</a:t>
            </a:r>
          </a:p>
          <a:p>
            <a:r>
              <a:rPr lang="en-GB" dirty="0"/>
              <a:t>Instead of fragmenting such a relation, it is more sensible to </a:t>
            </a:r>
            <a:r>
              <a:rPr lang="en-GB" b="1" i="1" dirty="0"/>
              <a:t>leave the relation whole and </a:t>
            </a:r>
            <a:r>
              <a:rPr lang="en-GB" b="1" i="1" u="sng" dirty="0"/>
              <a:t>replicate it</a:t>
            </a:r>
            <a:r>
              <a:rPr lang="en-GB" b="1" i="1" dirty="0"/>
              <a:t> at each site</a:t>
            </a:r>
            <a:r>
              <a:rPr lang="en-GB" dirty="0"/>
              <a:t>.</a:t>
            </a:r>
          </a:p>
          <a:p>
            <a:r>
              <a:rPr lang="en-GB" dirty="0"/>
              <a:t>Can you think of such a relation in Dream Home?</a:t>
            </a:r>
          </a:p>
        </p:txBody>
      </p:sp>
    </p:spTree>
    <p:extLst>
      <p:ext uri="{BB962C8B-B14F-4D97-AF65-F5344CB8AC3E}">
        <p14:creationId xmlns:p14="http://schemas.microsoft.com/office/powerpoint/2010/main" val="2875354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23803</TotalTime>
  <Words>3293</Words>
  <Application>Microsoft Office PowerPoint</Application>
  <PresentationFormat>On-screen Show (4:3)</PresentationFormat>
  <Paragraphs>932</Paragraphs>
  <Slides>37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Distributed Databases</vt:lpstr>
      <vt:lpstr>Today’s Lecture</vt:lpstr>
      <vt:lpstr>Distributed Databases</vt:lpstr>
      <vt:lpstr>Decentralised Organisations</vt:lpstr>
      <vt:lpstr>Distributed Databases &amp; DBMSs</vt:lpstr>
      <vt:lpstr>A Distributed DBMS</vt:lpstr>
      <vt:lpstr>Distributed Database System</vt:lpstr>
      <vt:lpstr>Distributed Database System</vt:lpstr>
      <vt:lpstr>Types of DDBMSs</vt:lpstr>
      <vt:lpstr>Functions of a DDBMS</vt:lpstr>
      <vt:lpstr>Distributed Database Design</vt:lpstr>
      <vt:lpstr>Fragmentation</vt:lpstr>
      <vt:lpstr>Fragmentation Design Considerations</vt:lpstr>
      <vt:lpstr>Four Strategies of Data Allocation</vt:lpstr>
      <vt:lpstr>Comparison of Strategies for Data Allocation</vt:lpstr>
      <vt:lpstr>Why Fragment?</vt:lpstr>
      <vt:lpstr>Disadvantages of Fragmentation</vt:lpstr>
      <vt:lpstr>Questions</vt:lpstr>
      <vt:lpstr>Types of Fragmentation</vt:lpstr>
      <vt:lpstr>Correctness of Fragmentation: Completeness</vt:lpstr>
      <vt:lpstr>Correctness of Fragmentation: Reconstruction</vt:lpstr>
      <vt:lpstr>Correctness of Fragmentation: Disjointness</vt:lpstr>
      <vt:lpstr>Horizontal Fragmentation Example</vt:lpstr>
      <vt:lpstr>Horizontal Fragmentation Example</vt:lpstr>
      <vt:lpstr>Horizontal Fragmentation Correctness</vt:lpstr>
      <vt:lpstr>Vertical Fragmentation Example</vt:lpstr>
      <vt:lpstr>Vertical Fragmentation Example</vt:lpstr>
      <vt:lpstr>Vertical Fragmentation Correctness</vt:lpstr>
      <vt:lpstr>Mixed Fragmentation</vt:lpstr>
      <vt:lpstr>Mixed Fragmentation Example</vt:lpstr>
      <vt:lpstr>Mixed Fragmentation Correctness</vt:lpstr>
      <vt:lpstr>Derived Fragmentation</vt:lpstr>
      <vt:lpstr>Derived Horizontal Fragmentation</vt:lpstr>
      <vt:lpstr>Derived Horizontal Fragmentation</vt:lpstr>
      <vt:lpstr>Derived Horizontal Fragmentation</vt:lpstr>
      <vt:lpstr>No Fragmentation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1590</cp:revision>
  <cp:lastPrinted>2014-09-29T16:21:25Z</cp:lastPrinted>
  <dcterms:created xsi:type="dcterms:W3CDTF">2013-09-18T07:00:31Z</dcterms:created>
  <dcterms:modified xsi:type="dcterms:W3CDTF">2020-11-27T11:59:20Z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