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5881" autoAdjust="0"/>
  </p:normalViewPr>
  <p:slideViewPr>
    <p:cSldViewPr snapToGrid="0">
      <p:cViewPr varScale="1">
        <p:scale>
          <a:sx n="65" d="100"/>
          <a:sy n="65" d="100"/>
        </p:scale>
        <p:origin x="135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B742DD-7246-4CAA-9535-E12CB478AA61}"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675A8669-BF5A-4DB8-A14D-CDC8661DFDE5}">
      <dgm:prSet/>
      <dgm:spPr/>
      <dgm:t>
        <a:bodyPr/>
        <a:lstStyle/>
        <a:p>
          <a:r>
            <a:rPr lang="en-US"/>
            <a:t>The topic of the following presentation is academic and employability skills.</a:t>
          </a:r>
        </a:p>
      </dgm:t>
    </dgm:pt>
    <dgm:pt modelId="{CD409117-7A07-47A6-976D-7C27938BDEC0}" type="parTrans" cxnId="{9D89D1E1-224C-429F-A10D-BA23B494EACA}">
      <dgm:prSet/>
      <dgm:spPr/>
      <dgm:t>
        <a:bodyPr/>
        <a:lstStyle/>
        <a:p>
          <a:endParaRPr lang="en-US"/>
        </a:p>
      </dgm:t>
    </dgm:pt>
    <dgm:pt modelId="{E73866B7-A706-46C6-AD65-C89E012CA52B}" type="sibTrans" cxnId="{9D89D1E1-224C-429F-A10D-BA23B494EACA}">
      <dgm:prSet/>
      <dgm:spPr/>
      <dgm:t>
        <a:bodyPr/>
        <a:lstStyle/>
        <a:p>
          <a:endParaRPr lang="en-US"/>
        </a:p>
      </dgm:t>
    </dgm:pt>
    <dgm:pt modelId="{4958517C-F4C0-406B-8E71-0D0FA22A7443}">
      <dgm:prSet/>
      <dgm:spPr/>
      <dgm:t>
        <a:bodyPr/>
        <a:lstStyle/>
        <a:p>
          <a:r>
            <a:rPr lang="en-US"/>
            <a:t>The presentation will focus on my available academic and employability skills.</a:t>
          </a:r>
        </a:p>
      </dgm:t>
    </dgm:pt>
    <dgm:pt modelId="{A36B0BCF-5138-47C4-B0EE-4667C8D907F1}" type="parTrans" cxnId="{164E9971-8608-44A3-AACE-89F73F878B94}">
      <dgm:prSet/>
      <dgm:spPr/>
      <dgm:t>
        <a:bodyPr/>
        <a:lstStyle/>
        <a:p>
          <a:endParaRPr lang="en-US"/>
        </a:p>
      </dgm:t>
    </dgm:pt>
    <dgm:pt modelId="{7BFB4FED-DF97-42FE-800D-B0FA7912F63B}" type="sibTrans" cxnId="{164E9971-8608-44A3-AACE-89F73F878B94}">
      <dgm:prSet/>
      <dgm:spPr/>
      <dgm:t>
        <a:bodyPr/>
        <a:lstStyle/>
        <a:p>
          <a:endParaRPr lang="en-US"/>
        </a:p>
      </dgm:t>
    </dgm:pt>
    <dgm:pt modelId="{D64CC956-2377-4C3B-8001-5FDBF7545D9A}">
      <dgm:prSet/>
      <dgm:spPr/>
      <dgm:t>
        <a:bodyPr/>
        <a:lstStyle/>
        <a:p>
          <a:r>
            <a:rPr lang="en-US"/>
            <a:t>The goal of the presentation is to assess me using various tools such as personal SWOT analysis and personal development plan.</a:t>
          </a:r>
        </a:p>
      </dgm:t>
    </dgm:pt>
    <dgm:pt modelId="{3ABFC602-7F3C-432C-9BCB-7DF9F45696BE}" type="parTrans" cxnId="{66D74C6E-376B-4C96-8E8D-0AD79E701ABD}">
      <dgm:prSet/>
      <dgm:spPr/>
      <dgm:t>
        <a:bodyPr/>
        <a:lstStyle/>
        <a:p>
          <a:endParaRPr lang="en-US"/>
        </a:p>
      </dgm:t>
    </dgm:pt>
    <dgm:pt modelId="{300768AD-BA61-48AF-899C-820DDD0D08FE}" type="sibTrans" cxnId="{66D74C6E-376B-4C96-8E8D-0AD79E701ABD}">
      <dgm:prSet/>
      <dgm:spPr/>
      <dgm:t>
        <a:bodyPr/>
        <a:lstStyle/>
        <a:p>
          <a:endParaRPr lang="en-US"/>
        </a:p>
      </dgm:t>
    </dgm:pt>
    <dgm:pt modelId="{7B9C3ED2-5469-4ACB-8A85-98E9FB62DE4B}">
      <dgm:prSet/>
      <dgm:spPr/>
      <dgm:t>
        <a:bodyPr/>
        <a:lstStyle/>
        <a:p>
          <a:r>
            <a:rPr lang="en-US"/>
            <a:t>This presentation will help to develop my academic and employability skills based on my intended career objective.</a:t>
          </a:r>
        </a:p>
      </dgm:t>
    </dgm:pt>
    <dgm:pt modelId="{B908FB08-65E9-48CC-B1DB-D63807C189D5}" type="parTrans" cxnId="{8E612E25-5ABE-455A-BFCF-B3691204C431}">
      <dgm:prSet/>
      <dgm:spPr/>
      <dgm:t>
        <a:bodyPr/>
        <a:lstStyle/>
        <a:p>
          <a:endParaRPr lang="en-US"/>
        </a:p>
      </dgm:t>
    </dgm:pt>
    <dgm:pt modelId="{2D822E14-046F-4817-A288-083B7AF105A6}" type="sibTrans" cxnId="{8E612E25-5ABE-455A-BFCF-B3691204C431}">
      <dgm:prSet/>
      <dgm:spPr/>
      <dgm:t>
        <a:bodyPr/>
        <a:lstStyle/>
        <a:p>
          <a:endParaRPr lang="en-US"/>
        </a:p>
      </dgm:t>
    </dgm:pt>
    <dgm:pt modelId="{A376405B-440B-4B0B-9B83-39FCE93D41F7}" type="pres">
      <dgm:prSet presAssocID="{03B742DD-7246-4CAA-9535-E12CB478AA61}" presName="diagram" presStyleCnt="0">
        <dgm:presLayoutVars>
          <dgm:dir/>
          <dgm:resizeHandles val="exact"/>
        </dgm:presLayoutVars>
      </dgm:prSet>
      <dgm:spPr/>
    </dgm:pt>
    <dgm:pt modelId="{0CCD1D0C-033A-4301-928E-422AC191D2B3}" type="pres">
      <dgm:prSet presAssocID="{675A8669-BF5A-4DB8-A14D-CDC8661DFDE5}" presName="node" presStyleLbl="node1" presStyleIdx="0" presStyleCnt="4">
        <dgm:presLayoutVars>
          <dgm:bulletEnabled val="1"/>
        </dgm:presLayoutVars>
      </dgm:prSet>
      <dgm:spPr/>
    </dgm:pt>
    <dgm:pt modelId="{BB5421F6-A76C-4606-A12B-871C64DE1074}" type="pres">
      <dgm:prSet presAssocID="{E73866B7-A706-46C6-AD65-C89E012CA52B}" presName="sibTrans" presStyleCnt="0"/>
      <dgm:spPr/>
    </dgm:pt>
    <dgm:pt modelId="{E94AD710-6584-4E9B-946E-F38734B66917}" type="pres">
      <dgm:prSet presAssocID="{4958517C-F4C0-406B-8E71-0D0FA22A7443}" presName="node" presStyleLbl="node1" presStyleIdx="1" presStyleCnt="4">
        <dgm:presLayoutVars>
          <dgm:bulletEnabled val="1"/>
        </dgm:presLayoutVars>
      </dgm:prSet>
      <dgm:spPr/>
    </dgm:pt>
    <dgm:pt modelId="{9DE28E2E-DF5B-4A71-B093-7F8FAF4C5AFD}" type="pres">
      <dgm:prSet presAssocID="{7BFB4FED-DF97-42FE-800D-B0FA7912F63B}" presName="sibTrans" presStyleCnt="0"/>
      <dgm:spPr/>
    </dgm:pt>
    <dgm:pt modelId="{E09FA268-70C5-403B-B5FA-9B2EE270FA9A}" type="pres">
      <dgm:prSet presAssocID="{D64CC956-2377-4C3B-8001-5FDBF7545D9A}" presName="node" presStyleLbl="node1" presStyleIdx="2" presStyleCnt="4">
        <dgm:presLayoutVars>
          <dgm:bulletEnabled val="1"/>
        </dgm:presLayoutVars>
      </dgm:prSet>
      <dgm:spPr/>
    </dgm:pt>
    <dgm:pt modelId="{41AEC08C-36FE-478E-8B25-031BA060E456}" type="pres">
      <dgm:prSet presAssocID="{300768AD-BA61-48AF-899C-820DDD0D08FE}" presName="sibTrans" presStyleCnt="0"/>
      <dgm:spPr/>
    </dgm:pt>
    <dgm:pt modelId="{B7B90200-A1F3-4450-9EB7-117C952CF995}" type="pres">
      <dgm:prSet presAssocID="{7B9C3ED2-5469-4ACB-8A85-98E9FB62DE4B}" presName="node" presStyleLbl="node1" presStyleIdx="3" presStyleCnt="4">
        <dgm:presLayoutVars>
          <dgm:bulletEnabled val="1"/>
        </dgm:presLayoutVars>
      </dgm:prSet>
      <dgm:spPr/>
    </dgm:pt>
  </dgm:ptLst>
  <dgm:cxnLst>
    <dgm:cxn modelId="{57B59210-03F5-4A88-A3F8-CC34700E4209}" type="presOf" srcId="{03B742DD-7246-4CAA-9535-E12CB478AA61}" destId="{A376405B-440B-4B0B-9B83-39FCE93D41F7}" srcOrd="0" destOrd="0" presId="urn:microsoft.com/office/officeart/2005/8/layout/default"/>
    <dgm:cxn modelId="{05BC2E12-928D-4B42-9862-A6690AE228BF}" type="presOf" srcId="{7B9C3ED2-5469-4ACB-8A85-98E9FB62DE4B}" destId="{B7B90200-A1F3-4450-9EB7-117C952CF995}" srcOrd="0" destOrd="0" presId="urn:microsoft.com/office/officeart/2005/8/layout/default"/>
    <dgm:cxn modelId="{8E612E25-5ABE-455A-BFCF-B3691204C431}" srcId="{03B742DD-7246-4CAA-9535-E12CB478AA61}" destId="{7B9C3ED2-5469-4ACB-8A85-98E9FB62DE4B}" srcOrd="3" destOrd="0" parTransId="{B908FB08-65E9-48CC-B1DB-D63807C189D5}" sibTransId="{2D822E14-046F-4817-A288-083B7AF105A6}"/>
    <dgm:cxn modelId="{B5E64632-B382-4440-AE4D-7D7ECF301588}" type="presOf" srcId="{675A8669-BF5A-4DB8-A14D-CDC8661DFDE5}" destId="{0CCD1D0C-033A-4301-928E-422AC191D2B3}" srcOrd="0" destOrd="0" presId="urn:microsoft.com/office/officeart/2005/8/layout/default"/>
    <dgm:cxn modelId="{FD8ABB69-95A1-4865-8418-ED21398668CD}" type="presOf" srcId="{D64CC956-2377-4C3B-8001-5FDBF7545D9A}" destId="{E09FA268-70C5-403B-B5FA-9B2EE270FA9A}" srcOrd="0" destOrd="0" presId="urn:microsoft.com/office/officeart/2005/8/layout/default"/>
    <dgm:cxn modelId="{66D74C6E-376B-4C96-8E8D-0AD79E701ABD}" srcId="{03B742DD-7246-4CAA-9535-E12CB478AA61}" destId="{D64CC956-2377-4C3B-8001-5FDBF7545D9A}" srcOrd="2" destOrd="0" parTransId="{3ABFC602-7F3C-432C-9BCB-7DF9F45696BE}" sibTransId="{300768AD-BA61-48AF-899C-820DDD0D08FE}"/>
    <dgm:cxn modelId="{164E9971-8608-44A3-AACE-89F73F878B94}" srcId="{03B742DD-7246-4CAA-9535-E12CB478AA61}" destId="{4958517C-F4C0-406B-8E71-0D0FA22A7443}" srcOrd="1" destOrd="0" parTransId="{A36B0BCF-5138-47C4-B0EE-4667C8D907F1}" sibTransId="{7BFB4FED-DF97-42FE-800D-B0FA7912F63B}"/>
    <dgm:cxn modelId="{9D89D1E1-224C-429F-A10D-BA23B494EACA}" srcId="{03B742DD-7246-4CAA-9535-E12CB478AA61}" destId="{675A8669-BF5A-4DB8-A14D-CDC8661DFDE5}" srcOrd="0" destOrd="0" parTransId="{CD409117-7A07-47A6-976D-7C27938BDEC0}" sibTransId="{E73866B7-A706-46C6-AD65-C89E012CA52B}"/>
    <dgm:cxn modelId="{4BD12CE5-F8FF-43AF-A01F-CFB72410609C}" type="presOf" srcId="{4958517C-F4C0-406B-8E71-0D0FA22A7443}" destId="{E94AD710-6584-4E9B-946E-F38734B66917}" srcOrd="0" destOrd="0" presId="urn:microsoft.com/office/officeart/2005/8/layout/default"/>
    <dgm:cxn modelId="{5DA49A5F-B208-4C99-9BCE-B50299699A55}" type="presParOf" srcId="{A376405B-440B-4B0B-9B83-39FCE93D41F7}" destId="{0CCD1D0C-033A-4301-928E-422AC191D2B3}" srcOrd="0" destOrd="0" presId="urn:microsoft.com/office/officeart/2005/8/layout/default"/>
    <dgm:cxn modelId="{E6C65164-6583-48FC-91B0-8A04DF7CD10E}" type="presParOf" srcId="{A376405B-440B-4B0B-9B83-39FCE93D41F7}" destId="{BB5421F6-A76C-4606-A12B-871C64DE1074}" srcOrd="1" destOrd="0" presId="urn:microsoft.com/office/officeart/2005/8/layout/default"/>
    <dgm:cxn modelId="{B0280B72-7BC6-475F-9822-65A13CBA08A8}" type="presParOf" srcId="{A376405B-440B-4B0B-9B83-39FCE93D41F7}" destId="{E94AD710-6584-4E9B-946E-F38734B66917}" srcOrd="2" destOrd="0" presId="urn:microsoft.com/office/officeart/2005/8/layout/default"/>
    <dgm:cxn modelId="{3691F68B-D30D-418C-AE93-DC309116427F}" type="presParOf" srcId="{A376405B-440B-4B0B-9B83-39FCE93D41F7}" destId="{9DE28E2E-DF5B-4A71-B093-7F8FAF4C5AFD}" srcOrd="3" destOrd="0" presId="urn:microsoft.com/office/officeart/2005/8/layout/default"/>
    <dgm:cxn modelId="{E24838D2-77F3-4106-BD8A-6097F7660F85}" type="presParOf" srcId="{A376405B-440B-4B0B-9B83-39FCE93D41F7}" destId="{E09FA268-70C5-403B-B5FA-9B2EE270FA9A}" srcOrd="4" destOrd="0" presId="urn:microsoft.com/office/officeart/2005/8/layout/default"/>
    <dgm:cxn modelId="{E9BC48AD-96FB-49F2-8656-AAD5DC1CF491}" type="presParOf" srcId="{A376405B-440B-4B0B-9B83-39FCE93D41F7}" destId="{41AEC08C-36FE-478E-8B25-031BA060E456}" srcOrd="5" destOrd="0" presId="urn:microsoft.com/office/officeart/2005/8/layout/default"/>
    <dgm:cxn modelId="{F29B6834-B097-4EF6-AD90-B70ADAF67CBD}" type="presParOf" srcId="{A376405B-440B-4B0B-9B83-39FCE93D41F7}" destId="{B7B90200-A1F3-4450-9EB7-117C952CF995}"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8D1900-CE24-47C6-B81B-191C2E1A96E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C318096-2F84-434D-9FF7-05B3F2A0DDEF}">
      <dgm:prSet/>
      <dgm:spPr/>
      <dgm:t>
        <a:bodyPr/>
        <a:lstStyle/>
        <a:p>
          <a:r>
            <a:rPr lang="en-US" dirty="0"/>
            <a:t>My intended career is to become a Marketing Manager of a multinational organisation.</a:t>
          </a:r>
        </a:p>
      </dgm:t>
    </dgm:pt>
    <dgm:pt modelId="{E608C5D1-0E4F-42EA-8F79-B15F3BC51ED1}" type="parTrans" cxnId="{D9C8E797-5FC3-4DC5-AB87-F749220A7772}">
      <dgm:prSet/>
      <dgm:spPr/>
      <dgm:t>
        <a:bodyPr/>
        <a:lstStyle/>
        <a:p>
          <a:endParaRPr lang="en-US"/>
        </a:p>
      </dgm:t>
    </dgm:pt>
    <dgm:pt modelId="{4B54C5BD-B2E5-476D-81F3-0349C064C8EA}" type="sibTrans" cxnId="{D9C8E797-5FC3-4DC5-AB87-F749220A7772}">
      <dgm:prSet/>
      <dgm:spPr/>
      <dgm:t>
        <a:bodyPr/>
        <a:lstStyle/>
        <a:p>
          <a:endParaRPr lang="en-US"/>
        </a:p>
      </dgm:t>
    </dgm:pt>
    <dgm:pt modelId="{27BD65F8-B581-4B17-A9B1-7CD3EC049E9E}">
      <dgm:prSet/>
      <dgm:spPr/>
      <dgm:t>
        <a:bodyPr/>
        <a:lstStyle/>
        <a:p>
          <a:r>
            <a:rPr lang="en-US"/>
            <a:t>Marketing management is a combination of marketing techniques and practical business applications (Milosevic, Tosovic-Stevanovic and Primorac, 2019).</a:t>
          </a:r>
        </a:p>
      </dgm:t>
    </dgm:pt>
    <dgm:pt modelId="{8B00195D-DAB0-49E1-B1D4-DD3F9034D11D}" type="parTrans" cxnId="{91F5CD50-9ECD-4EA7-B487-3B63C8A51809}">
      <dgm:prSet/>
      <dgm:spPr/>
      <dgm:t>
        <a:bodyPr/>
        <a:lstStyle/>
        <a:p>
          <a:endParaRPr lang="en-US"/>
        </a:p>
      </dgm:t>
    </dgm:pt>
    <dgm:pt modelId="{95BEC2B6-2B35-48F8-897E-34693313B1E1}" type="sibTrans" cxnId="{91F5CD50-9ECD-4EA7-B487-3B63C8A51809}">
      <dgm:prSet/>
      <dgm:spPr/>
      <dgm:t>
        <a:bodyPr/>
        <a:lstStyle/>
        <a:p>
          <a:endParaRPr lang="en-US"/>
        </a:p>
      </dgm:t>
    </dgm:pt>
    <dgm:pt modelId="{47883F54-B9C5-471D-B3C9-A43B27C56CD0}">
      <dgm:prSet/>
      <dgm:spPr/>
      <dgm:t>
        <a:bodyPr/>
        <a:lstStyle/>
        <a:p>
          <a:r>
            <a:rPr lang="en-US" dirty="0"/>
            <a:t>A marketing Manager is vital for an organisation since he is responsible for all the promotional activities of the organisation.</a:t>
          </a:r>
        </a:p>
      </dgm:t>
    </dgm:pt>
    <dgm:pt modelId="{51C4A750-4831-41FF-8026-2937DAB382E3}" type="parTrans" cxnId="{73C096B2-24CB-466B-973A-92C016782989}">
      <dgm:prSet/>
      <dgm:spPr/>
      <dgm:t>
        <a:bodyPr/>
        <a:lstStyle/>
        <a:p>
          <a:endParaRPr lang="en-US"/>
        </a:p>
      </dgm:t>
    </dgm:pt>
    <dgm:pt modelId="{39C97FDA-AB38-486F-8CAF-CD0DEC3A62ED}" type="sibTrans" cxnId="{73C096B2-24CB-466B-973A-92C016782989}">
      <dgm:prSet/>
      <dgm:spPr/>
      <dgm:t>
        <a:bodyPr/>
        <a:lstStyle/>
        <a:p>
          <a:endParaRPr lang="en-US"/>
        </a:p>
      </dgm:t>
    </dgm:pt>
    <dgm:pt modelId="{F8CF02F2-AE8D-4A0F-9892-1318AA272158}">
      <dgm:prSet/>
      <dgm:spPr/>
      <dgm:t>
        <a:bodyPr/>
        <a:lstStyle/>
        <a:p>
          <a:r>
            <a:rPr lang="en-US"/>
            <a:t>I have chosen this career path as it is inclined with my study and my passion.</a:t>
          </a:r>
        </a:p>
      </dgm:t>
    </dgm:pt>
    <dgm:pt modelId="{FC1B8FFB-962F-4A7C-892E-2220B172EDF0}" type="parTrans" cxnId="{1B047DC9-FB9F-4BEC-9FCD-A25A6955CF72}">
      <dgm:prSet/>
      <dgm:spPr/>
      <dgm:t>
        <a:bodyPr/>
        <a:lstStyle/>
        <a:p>
          <a:endParaRPr lang="en-US"/>
        </a:p>
      </dgm:t>
    </dgm:pt>
    <dgm:pt modelId="{B5066F32-038C-4146-A4A8-26CBA754035B}" type="sibTrans" cxnId="{1B047DC9-FB9F-4BEC-9FCD-A25A6955CF72}">
      <dgm:prSet/>
      <dgm:spPr/>
      <dgm:t>
        <a:bodyPr/>
        <a:lstStyle/>
        <a:p>
          <a:endParaRPr lang="en-US"/>
        </a:p>
      </dgm:t>
    </dgm:pt>
    <dgm:pt modelId="{4709E72C-4039-4741-8E23-66C7D823A3FC}" type="pres">
      <dgm:prSet presAssocID="{3F8D1900-CE24-47C6-B81B-191C2E1A96E8}" presName="linear" presStyleCnt="0">
        <dgm:presLayoutVars>
          <dgm:animLvl val="lvl"/>
          <dgm:resizeHandles val="exact"/>
        </dgm:presLayoutVars>
      </dgm:prSet>
      <dgm:spPr/>
    </dgm:pt>
    <dgm:pt modelId="{1C484241-5326-4A44-9340-B30AE5FA2534}" type="pres">
      <dgm:prSet presAssocID="{3C318096-2F84-434D-9FF7-05B3F2A0DDEF}" presName="parentText" presStyleLbl="node1" presStyleIdx="0" presStyleCnt="4">
        <dgm:presLayoutVars>
          <dgm:chMax val="0"/>
          <dgm:bulletEnabled val="1"/>
        </dgm:presLayoutVars>
      </dgm:prSet>
      <dgm:spPr/>
    </dgm:pt>
    <dgm:pt modelId="{6DB0A632-687B-4595-B47D-50706EBA0E9E}" type="pres">
      <dgm:prSet presAssocID="{4B54C5BD-B2E5-476D-81F3-0349C064C8EA}" presName="spacer" presStyleCnt="0"/>
      <dgm:spPr/>
    </dgm:pt>
    <dgm:pt modelId="{0B027AA7-F4BE-423D-AF7C-BC848C853893}" type="pres">
      <dgm:prSet presAssocID="{27BD65F8-B581-4B17-A9B1-7CD3EC049E9E}" presName="parentText" presStyleLbl="node1" presStyleIdx="1" presStyleCnt="4">
        <dgm:presLayoutVars>
          <dgm:chMax val="0"/>
          <dgm:bulletEnabled val="1"/>
        </dgm:presLayoutVars>
      </dgm:prSet>
      <dgm:spPr/>
    </dgm:pt>
    <dgm:pt modelId="{106470F5-20A4-4773-9026-F39D0F75ED63}" type="pres">
      <dgm:prSet presAssocID="{95BEC2B6-2B35-48F8-897E-34693313B1E1}" presName="spacer" presStyleCnt="0"/>
      <dgm:spPr/>
    </dgm:pt>
    <dgm:pt modelId="{F83C41F8-C541-4194-850F-B08F64F7D720}" type="pres">
      <dgm:prSet presAssocID="{47883F54-B9C5-471D-B3C9-A43B27C56CD0}" presName="parentText" presStyleLbl="node1" presStyleIdx="2" presStyleCnt="4">
        <dgm:presLayoutVars>
          <dgm:chMax val="0"/>
          <dgm:bulletEnabled val="1"/>
        </dgm:presLayoutVars>
      </dgm:prSet>
      <dgm:spPr/>
    </dgm:pt>
    <dgm:pt modelId="{829B4892-ED0F-4CA1-B55E-27333E369461}" type="pres">
      <dgm:prSet presAssocID="{39C97FDA-AB38-486F-8CAF-CD0DEC3A62ED}" presName="spacer" presStyleCnt="0"/>
      <dgm:spPr/>
    </dgm:pt>
    <dgm:pt modelId="{651FAA24-029B-459C-876F-31255C409842}" type="pres">
      <dgm:prSet presAssocID="{F8CF02F2-AE8D-4A0F-9892-1318AA272158}" presName="parentText" presStyleLbl="node1" presStyleIdx="3" presStyleCnt="4">
        <dgm:presLayoutVars>
          <dgm:chMax val="0"/>
          <dgm:bulletEnabled val="1"/>
        </dgm:presLayoutVars>
      </dgm:prSet>
      <dgm:spPr/>
    </dgm:pt>
  </dgm:ptLst>
  <dgm:cxnLst>
    <dgm:cxn modelId="{05F9941E-D1A6-4450-8982-4A4F4FB3F1F0}" type="presOf" srcId="{F8CF02F2-AE8D-4A0F-9892-1318AA272158}" destId="{651FAA24-029B-459C-876F-31255C409842}" srcOrd="0" destOrd="0" presId="urn:microsoft.com/office/officeart/2005/8/layout/vList2"/>
    <dgm:cxn modelId="{91F5CD50-9ECD-4EA7-B487-3B63C8A51809}" srcId="{3F8D1900-CE24-47C6-B81B-191C2E1A96E8}" destId="{27BD65F8-B581-4B17-A9B1-7CD3EC049E9E}" srcOrd="1" destOrd="0" parTransId="{8B00195D-DAB0-49E1-B1D4-DD3F9034D11D}" sibTransId="{95BEC2B6-2B35-48F8-897E-34693313B1E1}"/>
    <dgm:cxn modelId="{33E47F77-B2DA-42F7-BAD1-E0F7A99E81AD}" type="presOf" srcId="{27BD65F8-B581-4B17-A9B1-7CD3EC049E9E}" destId="{0B027AA7-F4BE-423D-AF7C-BC848C853893}" srcOrd="0" destOrd="0" presId="urn:microsoft.com/office/officeart/2005/8/layout/vList2"/>
    <dgm:cxn modelId="{70A91586-09BD-4372-9192-45ECAC80883B}" type="presOf" srcId="{3F8D1900-CE24-47C6-B81B-191C2E1A96E8}" destId="{4709E72C-4039-4741-8E23-66C7D823A3FC}" srcOrd="0" destOrd="0" presId="urn:microsoft.com/office/officeart/2005/8/layout/vList2"/>
    <dgm:cxn modelId="{D9C8E797-5FC3-4DC5-AB87-F749220A7772}" srcId="{3F8D1900-CE24-47C6-B81B-191C2E1A96E8}" destId="{3C318096-2F84-434D-9FF7-05B3F2A0DDEF}" srcOrd="0" destOrd="0" parTransId="{E608C5D1-0E4F-42EA-8F79-B15F3BC51ED1}" sibTransId="{4B54C5BD-B2E5-476D-81F3-0349C064C8EA}"/>
    <dgm:cxn modelId="{BF7A08A4-F08E-42BE-A318-10739E076F4C}" type="presOf" srcId="{3C318096-2F84-434D-9FF7-05B3F2A0DDEF}" destId="{1C484241-5326-4A44-9340-B30AE5FA2534}" srcOrd="0" destOrd="0" presId="urn:microsoft.com/office/officeart/2005/8/layout/vList2"/>
    <dgm:cxn modelId="{73C096B2-24CB-466B-973A-92C016782989}" srcId="{3F8D1900-CE24-47C6-B81B-191C2E1A96E8}" destId="{47883F54-B9C5-471D-B3C9-A43B27C56CD0}" srcOrd="2" destOrd="0" parTransId="{51C4A750-4831-41FF-8026-2937DAB382E3}" sibTransId="{39C97FDA-AB38-486F-8CAF-CD0DEC3A62ED}"/>
    <dgm:cxn modelId="{1B047DC9-FB9F-4BEC-9FCD-A25A6955CF72}" srcId="{3F8D1900-CE24-47C6-B81B-191C2E1A96E8}" destId="{F8CF02F2-AE8D-4A0F-9892-1318AA272158}" srcOrd="3" destOrd="0" parTransId="{FC1B8FFB-962F-4A7C-892E-2220B172EDF0}" sibTransId="{B5066F32-038C-4146-A4A8-26CBA754035B}"/>
    <dgm:cxn modelId="{D6105BE5-3B91-4C66-9ACB-D14E5541CD91}" type="presOf" srcId="{47883F54-B9C5-471D-B3C9-A43B27C56CD0}" destId="{F83C41F8-C541-4194-850F-B08F64F7D720}" srcOrd="0" destOrd="0" presId="urn:microsoft.com/office/officeart/2005/8/layout/vList2"/>
    <dgm:cxn modelId="{862C5906-4382-4CA8-B086-9CD23602F557}" type="presParOf" srcId="{4709E72C-4039-4741-8E23-66C7D823A3FC}" destId="{1C484241-5326-4A44-9340-B30AE5FA2534}" srcOrd="0" destOrd="0" presId="urn:microsoft.com/office/officeart/2005/8/layout/vList2"/>
    <dgm:cxn modelId="{2E3904F4-3887-4FDD-8E0D-BE5C67152BC5}" type="presParOf" srcId="{4709E72C-4039-4741-8E23-66C7D823A3FC}" destId="{6DB0A632-687B-4595-B47D-50706EBA0E9E}" srcOrd="1" destOrd="0" presId="urn:microsoft.com/office/officeart/2005/8/layout/vList2"/>
    <dgm:cxn modelId="{7FE94581-4B5B-4719-83C9-661EFE4AF1F3}" type="presParOf" srcId="{4709E72C-4039-4741-8E23-66C7D823A3FC}" destId="{0B027AA7-F4BE-423D-AF7C-BC848C853893}" srcOrd="2" destOrd="0" presId="urn:microsoft.com/office/officeart/2005/8/layout/vList2"/>
    <dgm:cxn modelId="{913C8746-7F84-431C-8AA2-9F39732FCD31}" type="presParOf" srcId="{4709E72C-4039-4741-8E23-66C7D823A3FC}" destId="{106470F5-20A4-4773-9026-F39D0F75ED63}" srcOrd="3" destOrd="0" presId="urn:microsoft.com/office/officeart/2005/8/layout/vList2"/>
    <dgm:cxn modelId="{B21A4F20-E43B-4130-A9E5-F87D35BCA2D4}" type="presParOf" srcId="{4709E72C-4039-4741-8E23-66C7D823A3FC}" destId="{F83C41F8-C541-4194-850F-B08F64F7D720}" srcOrd="4" destOrd="0" presId="urn:microsoft.com/office/officeart/2005/8/layout/vList2"/>
    <dgm:cxn modelId="{50CA3AA7-15AF-4C49-B72E-1333D97D539B}" type="presParOf" srcId="{4709E72C-4039-4741-8E23-66C7D823A3FC}" destId="{829B4892-ED0F-4CA1-B55E-27333E369461}" srcOrd="5" destOrd="0" presId="urn:microsoft.com/office/officeart/2005/8/layout/vList2"/>
    <dgm:cxn modelId="{D35D07EA-5E90-4D19-A98D-EE40E024247A}" type="presParOf" srcId="{4709E72C-4039-4741-8E23-66C7D823A3FC}" destId="{651FAA24-029B-459C-876F-31255C40984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687061D-94B2-444E-9C2D-233E1CBC8402}" type="doc">
      <dgm:prSet loTypeId="urn:microsoft.com/office/officeart/2008/layout/LinedList" loCatId="list" qsTypeId="urn:microsoft.com/office/officeart/2005/8/quickstyle/simple2" qsCatId="simple" csTypeId="urn:microsoft.com/office/officeart/2005/8/colors/accent1_2" csCatId="accent1"/>
      <dgm:spPr/>
      <dgm:t>
        <a:bodyPr/>
        <a:lstStyle/>
        <a:p>
          <a:endParaRPr lang="en-US"/>
        </a:p>
      </dgm:t>
    </dgm:pt>
    <dgm:pt modelId="{A3CC1F8D-7BFB-4B28-AEE3-C588E4306C7C}">
      <dgm:prSet/>
      <dgm:spPr/>
      <dgm:t>
        <a:bodyPr/>
        <a:lstStyle/>
        <a:p>
          <a:r>
            <a:rPr lang="en-US"/>
            <a:t>Academic skills are the study strategies utilised by students to get good academic scores.</a:t>
          </a:r>
        </a:p>
      </dgm:t>
    </dgm:pt>
    <dgm:pt modelId="{B2E96172-7772-4E3F-A562-9CA584DCEEA3}" type="parTrans" cxnId="{F7E985D2-18B5-49ED-97BC-9DC7012642E1}">
      <dgm:prSet/>
      <dgm:spPr/>
      <dgm:t>
        <a:bodyPr/>
        <a:lstStyle/>
        <a:p>
          <a:endParaRPr lang="en-US"/>
        </a:p>
      </dgm:t>
    </dgm:pt>
    <dgm:pt modelId="{ABCC39F8-4E16-4921-AC4A-043B9116F90E}" type="sibTrans" cxnId="{F7E985D2-18B5-49ED-97BC-9DC7012642E1}">
      <dgm:prSet/>
      <dgm:spPr/>
      <dgm:t>
        <a:bodyPr/>
        <a:lstStyle/>
        <a:p>
          <a:endParaRPr lang="en-US"/>
        </a:p>
      </dgm:t>
    </dgm:pt>
    <dgm:pt modelId="{971D5EBB-7EEA-4278-80C3-B3FFD8ECF078}">
      <dgm:prSet/>
      <dgm:spPr/>
      <dgm:t>
        <a:bodyPr/>
        <a:lstStyle/>
        <a:p>
          <a:r>
            <a:rPr lang="en-US"/>
            <a:t>Academic skills are also important for gathering knowledge through learning resources.</a:t>
          </a:r>
        </a:p>
      </dgm:t>
    </dgm:pt>
    <dgm:pt modelId="{B589FFF5-C8AF-4637-B6B8-EBC2DC58AC24}" type="parTrans" cxnId="{640902EE-49FE-41A2-814C-199E50DC6F3A}">
      <dgm:prSet/>
      <dgm:spPr/>
      <dgm:t>
        <a:bodyPr/>
        <a:lstStyle/>
        <a:p>
          <a:endParaRPr lang="en-US"/>
        </a:p>
      </dgm:t>
    </dgm:pt>
    <dgm:pt modelId="{BB7C582B-FE00-4CB2-A047-46B943B96514}" type="sibTrans" cxnId="{640902EE-49FE-41A2-814C-199E50DC6F3A}">
      <dgm:prSet/>
      <dgm:spPr/>
      <dgm:t>
        <a:bodyPr/>
        <a:lstStyle/>
        <a:p>
          <a:endParaRPr lang="en-US"/>
        </a:p>
      </dgm:t>
    </dgm:pt>
    <dgm:pt modelId="{7B5A4D51-F44E-45FB-8402-114BD8A5872F}">
      <dgm:prSet/>
      <dgm:spPr/>
      <dgm:t>
        <a:bodyPr/>
        <a:lstStyle/>
        <a:p>
          <a:r>
            <a:rPr lang="en-US"/>
            <a:t>In higher education, academic skills are improved through learning processes that promote the excellence and performance of an individual (Pereira and Costa, 2017).</a:t>
          </a:r>
        </a:p>
      </dgm:t>
    </dgm:pt>
    <dgm:pt modelId="{3857888A-3E75-4E4D-B9BC-81B553B38F1F}" type="parTrans" cxnId="{C12278CE-AB72-4433-A1E4-0F76C9B3054C}">
      <dgm:prSet/>
      <dgm:spPr/>
      <dgm:t>
        <a:bodyPr/>
        <a:lstStyle/>
        <a:p>
          <a:endParaRPr lang="en-US"/>
        </a:p>
      </dgm:t>
    </dgm:pt>
    <dgm:pt modelId="{38E93370-7C69-4FE1-91D9-7D96C9159A67}" type="sibTrans" cxnId="{C12278CE-AB72-4433-A1E4-0F76C9B3054C}">
      <dgm:prSet/>
      <dgm:spPr/>
      <dgm:t>
        <a:bodyPr/>
        <a:lstStyle/>
        <a:p>
          <a:endParaRPr lang="en-US"/>
        </a:p>
      </dgm:t>
    </dgm:pt>
    <dgm:pt modelId="{49AE0CAF-B49E-45CA-AA7D-14D1F9321456}">
      <dgm:prSet/>
      <dgm:spPr/>
      <dgm:t>
        <a:bodyPr/>
        <a:lstStyle/>
        <a:p>
          <a:r>
            <a:rPr lang="en-US" dirty="0"/>
            <a:t>I am focused on two important academic skills which are- Summarising and CV writing.</a:t>
          </a:r>
        </a:p>
      </dgm:t>
    </dgm:pt>
    <dgm:pt modelId="{880702D4-077F-41D0-9AF6-DAD8760DB42F}" type="parTrans" cxnId="{362B60A7-3D42-4B2C-B076-92DEE1A7F7DF}">
      <dgm:prSet/>
      <dgm:spPr/>
      <dgm:t>
        <a:bodyPr/>
        <a:lstStyle/>
        <a:p>
          <a:endParaRPr lang="en-US"/>
        </a:p>
      </dgm:t>
    </dgm:pt>
    <dgm:pt modelId="{77A33ED9-D89E-42FF-B0C1-4C33F6B71976}" type="sibTrans" cxnId="{362B60A7-3D42-4B2C-B076-92DEE1A7F7DF}">
      <dgm:prSet/>
      <dgm:spPr/>
      <dgm:t>
        <a:bodyPr/>
        <a:lstStyle/>
        <a:p>
          <a:endParaRPr lang="en-US"/>
        </a:p>
      </dgm:t>
    </dgm:pt>
    <dgm:pt modelId="{60E29781-3F62-40A7-A809-1CF5C4AD3D59}" type="pres">
      <dgm:prSet presAssocID="{B687061D-94B2-444E-9C2D-233E1CBC8402}" presName="vert0" presStyleCnt="0">
        <dgm:presLayoutVars>
          <dgm:dir/>
          <dgm:animOne val="branch"/>
          <dgm:animLvl val="lvl"/>
        </dgm:presLayoutVars>
      </dgm:prSet>
      <dgm:spPr/>
    </dgm:pt>
    <dgm:pt modelId="{2349C0BE-26D3-49EE-B587-05E2A69E78AE}" type="pres">
      <dgm:prSet presAssocID="{A3CC1F8D-7BFB-4B28-AEE3-C588E4306C7C}" presName="thickLine" presStyleLbl="alignNode1" presStyleIdx="0" presStyleCnt="4"/>
      <dgm:spPr/>
    </dgm:pt>
    <dgm:pt modelId="{3B7109F6-CCDD-4E69-A128-7C100925FDD8}" type="pres">
      <dgm:prSet presAssocID="{A3CC1F8D-7BFB-4B28-AEE3-C588E4306C7C}" presName="horz1" presStyleCnt="0"/>
      <dgm:spPr/>
    </dgm:pt>
    <dgm:pt modelId="{3437CED7-CBA2-489D-9457-34DF2C785BCD}" type="pres">
      <dgm:prSet presAssocID="{A3CC1F8D-7BFB-4B28-AEE3-C588E4306C7C}" presName="tx1" presStyleLbl="revTx" presStyleIdx="0" presStyleCnt="4"/>
      <dgm:spPr/>
    </dgm:pt>
    <dgm:pt modelId="{4A02BB2B-E3DA-41CF-94A2-DC018AF73FBC}" type="pres">
      <dgm:prSet presAssocID="{A3CC1F8D-7BFB-4B28-AEE3-C588E4306C7C}" presName="vert1" presStyleCnt="0"/>
      <dgm:spPr/>
    </dgm:pt>
    <dgm:pt modelId="{A7F13F8A-2ADD-40CA-8728-34F135A24506}" type="pres">
      <dgm:prSet presAssocID="{971D5EBB-7EEA-4278-80C3-B3FFD8ECF078}" presName="thickLine" presStyleLbl="alignNode1" presStyleIdx="1" presStyleCnt="4"/>
      <dgm:spPr/>
    </dgm:pt>
    <dgm:pt modelId="{3E71E2A7-1D1C-4396-9E7A-86785ACED64B}" type="pres">
      <dgm:prSet presAssocID="{971D5EBB-7EEA-4278-80C3-B3FFD8ECF078}" presName="horz1" presStyleCnt="0"/>
      <dgm:spPr/>
    </dgm:pt>
    <dgm:pt modelId="{890E8CA0-ABBE-4A3C-8A6E-20280EDF838C}" type="pres">
      <dgm:prSet presAssocID="{971D5EBB-7EEA-4278-80C3-B3FFD8ECF078}" presName="tx1" presStyleLbl="revTx" presStyleIdx="1" presStyleCnt="4"/>
      <dgm:spPr/>
    </dgm:pt>
    <dgm:pt modelId="{9AE1FA1F-77B0-4AD3-A219-306FE458E971}" type="pres">
      <dgm:prSet presAssocID="{971D5EBB-7EEA-4278-80C3-B3FFD8ECF078}" presName="vert1" presStyleCnt="0"/>
      <dgm:spPr/>
    </dgm:pt>
    <dgm:pt modelId="{1036CBD1-9FAF-42B3-843E-C0B23B8D67E3}" type="pres">
      <dgm:prSet presAssocID="{7B5A4D51-F44E-45FB-8402-114BD8A5872F}" presName="thickLine" presStyleLbl="alignNode1" presStyleIdx="2" presStyleCnt="4"/>
      <dgm:spPr/>
    </dgm:pt>
    <dgm:pt modelId="{ECB51162-E404-465C-80A5-25E166913C75}" type="pres">
      <dgm:prSet presAssocID="{7B5A4D51-F44E-45FB-8402-114BD8A5872F}" presName="horz1" presStyleCnt="0"/>
      <dgm:spPr/>
    </dgm:pt>
    <dgm:pt modelId="{839D2311-0038-4DDE-87AD-4238884A4556}" type="pres">
      <dgm:prSet presAssocID="{7B5A4D51-F44E-45FB-8402-114BD8A5872F}" presName="tx1" presStyleLbl="revTx" presStyleIdx="2" presStyleCnt="4"/>
      <dgm:spPr/>
    </dgm:pt>
    <dgm:pt modelId="{F43D9470-D763-4B3D-BFF6-AD4ACE698724}" type="pres">
      <dgm:prSet presAssocID="{7B5A4D51-F44E-45FB-8402-114BD8A5872F}" presName="vert1" presStyleCnt="0"/>
      <dgm:spPr/>
    </dgm:pt>
    <dgm:pt modelId="{80998478-C0B5-4BC5-80A7-C8BE1DA96C2D}" type="pres">
      <dgm:prSet presAssocID="{49AE0CAF-B49E-45CA-AA7D-14D1F9321456}" presName="thickLine" presStyleLbl="alignNode1" presStyleIdx="3" presStyleCnt="4"/>
      <dgm:spPr/>
    </dgm:pt>
    <dgm:pt modelId="{4F6257EA-A2D2-4646-B59F-6B85471C90D5}" type="pres">
      <dgm:prSet presAssocID="{49AE0CAF-B49E-45CA-AA7D-14D1F9321456}" presName="horz1" presStyleCnt="0"/>
      <dgm:spPr/>
    </dgm:pt>
    <dgm:pt modelId="{5A0A86B3-DE54-40BF-AC6A-F66317FAE83A}" type="pres">
      <dgm:prSet presAssocID="{49AE0CAF-B49E-45CA-AA7D-14D1F9321456}" presName="tx1" presStyleLbl="revTx" presStyleIdx="3" presStyleCnt="4"/>
      <dgm:spPr/>
    </dgm:pt>
    <dgm:pt modelId="{20E011B1-39CA-4B36-B03C-6B192314711B}" type="pres">
      <dgm:prSet presAssocID="{49AE0CAF-B49E-45CA-AA7D-14D1F9321456}" presName="vert1" presStyleCnt="0"/>
      <dgm:spPr/>
    </dgm:pt>
  </dgm:ptLst>
  <dgm:cxnLst>
    <dgm:cxn modelId="{D14EF40B-4CEF-474B-829B-6A409D24B695}" type="presOf" srcId="{49AE0CAF-B49E-45CA-AA7D-14D1F9321456}" destId="{5A0A86B3-DE54-40BF-AC6A-F66317FAE83A}" srcOrd="0" destOrd="0" presId="urn:microsoft.com/office/officeart/2008/layout/LinedList"/>
    <dgm:cxn modelId="{C47B5B2D-88F2-4487-BFBA-F584411E70D9}" type="presOf" srcId="{B687061D-94B2-444E-9C2D-233E1CBC8402}" destId="{60E29781-3F62-40A7-A809-1CF5C4AD3D59}" srcOrd="0" destOrd="0" presId="urn:microsoft.com/office/officeart/2008/layout/LinedList"/>
    <dgm:cxn modelId="{DD0DD672-C141-47C0-8DC1-6604ACCBA5C1}" type="presOf" srcId="{A3CC1F8D-7BFB-4B28-AEE3-C588E4306C7C}" destId="{3437CED7-CBA2-489D-9457-34DF2C785BCD}" srcOrd="0" destOrd="0" presId="urn:microsoft.com/office/officeart/2008/layout/LinedList"/>
    <dgm:cxn modelId="{362B60A7-3D42-4B2C-B076-92DEE1A7F7DF}" srcId="{B687061D-94B2-444E-9C2D-233E1CBC8402}" destId="{49AE0CAF-B49E-45CA-AA7D-14D1F9321456}" srcOrd="3" destOrd="0" parTransId="{880702D4-077F-41D0-9AF6-DAD8760DB42F}" sibTransId="{77A33ED9-D89E-42FF-B0C1-4C33F6B71976}"/>
    <dgm:cxn modelId="{C12278CE-AB72-4433-A1E4-0F76C9B3054C}" srcId="{B687061D-94B2-444E-9C2D-233E1CBC8402}" destId="{7B5A4D51-F44E-45FB-8402-114BD8A5872F}" srcOrd="2" destOrd="0" parTransId="{3857888A-3E75-4E4D-B9BC-81B553B38F1F}" sibTransId="{38E93370-7C69-4FE1-91D9-7D96C9159A67}"/>
    <dgm:cxn modelId="{F7E985D2-18B5-49ED-97BC-9DC7012642E1}" srcId="{B687061D-94B2-444E-9C2D-233E1CBC8402}" destId="{A3CC1F8D-7BFB-4B28-AEE3-C588E4306C7C}" srcOrd="0" destOrd="0" parTransId="{B2E96172-7772-4E3F-A562-9CA584DCEEA3}" sibTransId="{ABCC39F8-4E16-4921-AC4A-043B9116F90E}"/>
    <dgm:cxn modelId="{B537AEE6-4046-4674-AA85-D11CDF9F1F67}" type="presOf" srcId="{971D5EBB-7EEA-4278-80C3-B3FFD8ECF078}" destId="{890E8CA0-ABBE-4A3C-8A6E-20280EDF838C}" srcOrd="0" destOrd="0" presId="urn:microsoft.com/office/officeart/2008/layout/LinedList"/>
    <dgm:cxn modelId="{640902EE-49FE-41A2-814C-199E50DC6F3A}" srcId="{B687061D-94B2-444E-9C2D-233E1CBC8402}" destId="{971D5EBB-7EEA-4278-80C3-B3FFD8ECF078}" srcOrd="1" destOrd="0" parTransId="{B589FFF5-C8AF-4637-B6B8-EBC2DC58AC24}" sibTransId="{BB7C582B-FE00-4CB2-A047-46B943B96514}"/>
    <dgm:cxn modelId="{563E8FFF-E4F4-4E95-A8C0-41D2E7DCA2D8}" type="presOf" srcId="{7B5A4D51-F44E-45FB-8402-114BD8A5872F}" destId="{839D2311-0038-4DDE-87AD-4238884A4556}" srcOrd="0" destOrd="0" presId="urn:microsoft.com/office/officeart/2008/layout/LinedList"/>
    <dgm:cxn modelId="{A3A2116F-9EAD-4F31-B85B-09A6FEB59B68}" type="presParOf" srcId="{60E29781-3F62-40A7-A809-1CF5C4AD3D59}" destId="{2349C0BE-26D3-49EE-B587-05E2A69E78AE}" srcOrd="0" destOrd="0" presId="urn:microsoft.com/office/officeart/2008/layout/LinedList"/>
    <dgm:cxn modelId="{F8226D67-772E-4EED-9766-F78C85FEDBF3}" type="presParOf" srcId="{60E29781-3F62-40A7-A809-1CF5C4AD3D59}" destId="{3B7109F6-CCDD-4E69-A128-7C100925FDD8}" srcOrd="1" destOrd="0" presId="urn:microsoft.com/office/officeart/2008/layout/LinedList"/>
    <dgm:cxn modelId="{39493054-E9C9-48CC-A508-0452B728C9AA}" type="presParOf" srcId="{3B7109F6-CCDD-4E69-A128-7C100925FDD8}" destId="{3437CED7-CBA2-489D-9457-34DF2C785BCD}" srcOrd="0" destOrd="0" presId="urn:microsoft.com/office/officeart/2008/layout/LinedList"/>
    <dgm:cxn modelId="{506A7578-11FF-4E53-8A32-9CA95495750C}" type="presParOf" srcId="{3B7109F6-CCDD-4E69-A128-7C100925FDD8}" destId="{4A02BB2B-E3DA-41CF-94A2-DC018AF73FBC}" srcOrd="1" destOrd="0" presId="urn:microsoft.com/office/officeart/2008/layout/LinedList"/>
    <dgm:cxn modelId="{FC19B640-5A92-4199-A9D3-82627BFE2702}" type="presParOf" srcId="{60E29781-3F62-40A7-A809-1CF5C4AD3D59}" destId="{A7F13F8A-2ADD-40CA-8728-34F135A24506}" srcOrd="2" destOrd="0" presId="urn:microsoft.com/office/officeart/2008/layout/LinedList"/>
    <dgm:cxn modelId="{D7FB9BF6-F055-4858-8948-12C7BBBAB876}" type="presParOf" srcId="{60E29781-3F62-40A7-A809-1CF5C4AD3D59}" destId="{3E71E2A7-1D1C-4396-9E7A-86785ACED64B}" srcOrd="3" destOrd="0" presId="urn:microsoft.com/office/officeart/2008/layout/LinedList"/>
    <dgm:cxn modelId="{2CC10D3B-092A-4B70-97DE-1A881E59D08A}" type="presParOf" srcId="{3E71E2A7-1D1C-4396-9E7A-86785ACED64B}" destId="{890E8CA0-ABBE-4A3C-8A6E-20280EDF838C}" srcOrd="0" destOrd="0" presId="urn:microsoft.com/office/officeart/2008/layout/LinedList"/>
    <dgm:cxn modelId="{C0E7D428-E540-4532-BA3A-7232F464AFB9}" type="presParOf" srcId="{3E71E2A7-1D1C-4396-9E7A-86785ACED64B}" destId="{9AE1FA1F-77B0-4AD3-A219-306FE458E971}" srcOrd="1" destOrd="0" presId="urn:microsoft.com/office/officeart/2008/layout/LinedList"/>
    <dgm:cxn modelId="{879685F5-F827-4DF7-8490-E46B495E7E91}" type="presParOf" srcId="{60E29781-3F62-40A7-A809-1CF5C4AD3D59}" destId="{1036CBD1-9FAF-42B3-843E-C0B23B8D67E3}" srcOrd="4" destOrd="0" presId="urn:microsoft.com/office/officeart/2008/layout/LinedList"/>
    <dgm:cxn modelId="{7DAD2D4C-DCAE-4F25-95FE-2CF64BC827EC}" type="presParOf" srcId="{60E29781-3F62-40A7-A809-1CF5C4AD3D59}" destId="{ECB51162-E404-465C-80A5-25E166913C75}" srcOrd="5" destOrd="0" presId="urn:microsoft.com/office/officeart/2008/layout/LinedList"/>
    <dgm:cxn modelId="{1F67F5DA-3FF1-4DE5-A74B-200C3C18B21E}" type="presParOf" srcId="{ECB51162-E404-465C-80A5-25E166913C75}" destId="{839D2311-0038-4DDE-87AD-4238884A4556}" srcOrd="0" destOrd="0" presId="urn:microsoft.com/office/officeart/2008/layout/LinedList"/>
    <dgm:cxn modelId="{78748B20-ADF5-4E7D-BCE1-A2B79A283758}" type="presParOf" srcId="{ECB51162-E404-465C-80A5-25E166913C75}" destId="{F43D9470-D763-4B3D-BFF6-AD4ACE698724}" srcOrd="1" destOrd="0" presId="urn:microsoft.com/office/officeart/2008/layout/LinedList"/>
    <dgm:cxn modelId="{865753A8-CAC4-4A20-B957-E75172568158}" type="presParOf" srcId="{60E29781-3F62-40A7-A809-1CF5C4AD3D59}" destId="{80998478-C0B5-4BC5-80A7-C8BE1DA96C2D}" srcOrd="6" destOrd="0" presId="urn:microsoft.com/office/officeart/2008/layout/LinedList"/>
    <dgm:cxn modelId="{3D9F8DD5-87BC-4410-B19D-69593A1B21D2}" type="presParOf" srcId="{60E29781-3F62-40A7-A809-1CF5C4AD3D59}" destId="{4F6257EA-A2D2-4646-B59F-6B85471C90D5}" srcOrd="7" destOrd="0" presId="urn:microsoft.com/office/officeart/2008/layout/LinedList"/>
    <dgm:cxn modelId="{7F37A959-FDF6-49E2-B35C-B3597F5074BC}" type="presParOf" srcId="{4F6257EA-A2D2-4646-B59F-6B85471C90D5}" destId="{5A0A86B3-DE54-40BF-AC6A-F66317FAE83A}" srcOrd="0" destOrd="0" presId="urn:microsoft.com/office/officeart/2008/layout/LinedList"/>
    <dgm:cxn modelId="{D66754C8-738D-4C62-8887-C3B432E1B101}" type="presParOf" srcId="{4F6257EA-A2D2-4646-B59F-6B85471C90D5}" destId="{20E011B1-39CA-4B36-B03C-6B192314711B}"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01C9CDD-B03F-4EB6-BF76-0BA58566E769}"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F315C34E-5593-4ED0-9107-59CF9363C9DC}">
      <dgm:prSet/>
      <dgm:spPr/>
      <dgm:t>
        <a:bodyPr/>
        <a:lstStyle/>
        <a:p>
          <a:r>
            <a:rPr lang="en-US"/>
            <a:t>Employability skills are the soft skills required by an employer within an employee (Nisha and Rajasekaran, 2018).</a:t>
          </a:r>
        </a:p>
      </dgm:t>
    </dgm:pt>
    <dgm:pt modelId="{BCC5D16A-E3EA-41EC-A94A-971A49F25806}" type="parTrans" cxnId="{D5A60018-E2A9-41F5-ACB5-E3F1A41CAEE8}">
      <dgm:prSet/>
      <dgm:spPr/>
      <dgm:t>
        <a:bodyPr/>
        <a:lstStyle/>
        <a:p>
          <a:endParaRPr lang="en-US"/>
        </a:p>
      </dgm:t>
    </dgm:pt>
    <dgm:pt modelId="{35B41E62-6877-4921-9E31-A0B2FB8DABA0}" type="sibTrans" cxnId="{D5A60018-E2A9-41F5-ACB5-E3F1A41CAEE8}">
      <dgm:prSet/>
      <dgm:spPr/>
      <dgm:t>
        <a:bodyPr/>
        <a:lstStyle/>
        <a:p>
          <a:endParaRPr lang="en-US"/>
        </a:p>
      </dgm:t>
    </dgm:pt>
    <dgm:pt modelId="{9ECD93AC-44FE-47D9-8FC9-375C4C5174F3}">
      <dgm:prSet/>
      <dgm:spPr/>
      <dgm:t>
        <a:bodyPr/>
        <a:lstStyle/>
        <a:p>
          <a:r>
            <a:rPr lang="en-US"/>
            <a:t>These are the transferable skills required in the professional world.</a:t>
          </a:r>
        </a:p>
      </dgm:t>
    </dgm:pt>
    <dgm:pt modelId="{01E9357D-FAD0-46DE-949F-E5DF85958697}" type="parTrans" cxnId="{E2D127DA-6F42-4B1F-BACD-E19E4AB2F546}">
      <dgm:prSet/>
      <dgm:spPr/>
      <dgm:t>
        <a:bodyPr/>
        <a:lstStyle/>
        <a:p>
          <a:endParaRPr lang="en-US"/>
        </a:p>
      </dgm:t>
    </dgm:pt>
    <dgm:pt modelId="{2B1CFE4E-B1DC-40FE-A029-4CBEDBE4C2F7}" type="sibTrans" cxnId="{E2D127DA-6F42-4B1F-BACD-E19E4AB2F546}">
      <dgm:prSet/>
      <dgm:spPr/>
      <dgm:t>
        <a:bodyPr/>
        <a:lstStyle/>
        <a:p>
          <a:endParaRPr lang="en-US"/>
        </a:p>
      </dgm:t>
    </dgm:pt>
    <dgm:pt modelId="{813AD4C8-8860-4322-823A-93A9DA1E74CD}">
      <dgm:prSet/>
      <dgm:spPr/>
      <dgm:t>
        <a:bodyPr/>
        <a:lstStyle/>
        <a:p>
          <a:r>
            <a:rPr lang="en-US"/>
            <a:t>Employability skills are developed within an individual during his time of academics.</a:t>
          </a:r>
        </a:p>
      </dgm:t>
    </dgm:pt>
    <dgm:pt modelId="{8EC56D15-B68C-4E78-BC6E-29B5A33BC11F}" type="parTrans" cxnId="{80ADDF64-D41F-457F-939B-5EAFC5FB2B1E}">
      <dgm:prSet/>
      <dgm:spPr/>
      <dgm:t>
        <a:bodyPr/>
        <a:lstStyle/>
        <a:p>
          <a:endParaRPr lang="en-US"/>
        </a:p>
      </dgm:t>
    </dgm:pt>
    <dgm:pt modelId="{45F0F97C-6806-44F1-8FDA-5FFD1862E528}" type="sibTrans" cxnId="{80ADDF64-D41F-457F-939B-5EAFC5FB2B1E}">
      <dgm:prSet/>
      <dgm:spPr/>
      <dgm:t>
        <a:bodyPr/>
        <a:lstStyle/>
        <a:p>
          <a:endParaRPr lang="en-US"/>
        </a:p>
      </dgm:t>
    </dgm:pt>
    <dgm:pt modelId="{7F0B19F8-3D9A-4DAB-A36D-ED60ABCEB193}">
      <dgm:prSet/>
      <dgm:spPr/>
      <dgm:t>
        <a:bodyPr/>
        <a:lstStyle/>
        <a:p>
          <a:r>
            <a:rPr lang="en-US"/>
            <a:t>Students are groomed by their tutors and university faculty in order to develop employability skills.</a:t>
          </a:r>
        </a:p>
      </dgm:t>
    </dgm:pt>
    <dgm:pt modelId="{85E536A5-2FE2-4BC2-B159-A6291413C2AA}" type="parTrans" cxnId="{CA7A4D9B-489D-492E-91AA-B1F4248ACCFB}">
      <dgm:prSet/>
      <dgm:spPr/>
      <dgm:t>
        <a:bodyPr/>
        <a:lstStyle/>
        <a:p>
          <a:endParaRPr lang="en-US"/>
        </a:p>
      </dgm:t>
    </dgm:pt>
    <dgm:pt modelId="{02000C5F-D633-4084-B3D0-E92EA61102B2}" type="sibTrans" cxnId="{CA7A4D9B-489D-492E-91AA-B1F4248ACCFB}">
      <dgm:prSet/>
      <dgm:spPr/>
      <dgm:t>
        <a:bodyPr/>
        <a:lstStyle/>
        <a:p>
          <a:endParaRPr lang="en-US"/>
        </a:p>
      </dgm:t>
    </dgm:pt>
    <dgm:pt modelId="{A1649DE3-8173-4BD4-A188-E724AC607D5C}">
      <dgm:prSet/>
      <dgm:spPr/>
      <dgm:t>
        <a:bodyPr/>
        <a:lstStyle/>
        <a:p>
          <a:r>
            <a:rPr lang="en-US"/>
            <a:t>I have focused on two of my major employability skills which are- giving presentations and time management.</a:t>
          </a:r>
        </a:p>
      </dgm:t>
    </dgm:pt>
    <dgm:pt modelId="{677E063E-1876-4D7F-BF30-7186C38FEA85}" type="parTrans" cxnId="{D5D698E0-2A1D-44C0-8B4D-901C335CDB7D}">
      <dgm:prSet/>
      <dgm:spPr/>
      <dgm:t>
        <a:bodyPr/>
        <a:lstStyle/>
        <a:p>
          <a:endParaRPr lang="en-US"/>
        </a:p>
      </dgm:t>
    </dgm:pt>
    <dgm:pt modelId="{D9B31F4D-28E9-4799-BA65-06A5B1855AC6}" type="sibTrans" cxnId="{D5D698E0-2A1D-44C0-8B4D-901C335CDB7D}">
      <dgm:prSet/>
      <dgm:spPr/>
      <dgm:t>
        <a:bodyPr/>
        <a:lstStyle/>
        <a:p>
          <a:endParaRPr lang="en-US"/>
        </a:p>
      </dgm:t>
    </dgm:pt>
    <dgm:pt modelId="{7367FFFC-86D3-4905-A7B6-52E92B97DE10}" type="pres">
      <dgm:prSet presAssocID="{601C9CDD-B03F-4EB6-BF76-0BA58566E769}" presName="Name0" presStyleCnt="0">
        <dgm:presLayoutVars>
          <dgm:dir/>
          <dgm:resizeHandles val="exact"/>
        </dgm:presLayoutVars>
      </dgm:prSet>
      <dgm:spPr/>
    </dgm:pt>
    <dgm:pt modelId="{6D2BAB85-2BEB-4497-8403-2F3667578C09}" type="pres">
      <dgm:prSet presAssocID="{F315C34E-5593-4ED0-9107-59CF9363C9DC}" presName="node" presStyleLbl="node1" presStyleIdx="0" presStyleCnt="5">
        <dgm:presLayoutVars>
          <dgm:bulletEnabled val="1"/>
        </dgm:presLayoutVars>
      </dgm:prSet>
      <dgm:spPr/>
    </dgm:pt>
    <dgm:pt modelId="{875ED97F-D92E-4721-8AAC-3A3A56202F1E}" type="pres">
      <dgm:prSet presAssocID="{35B41E62-6877-4921-9E31-A0B2FB8DABA0}" presName="sibTrans" presStyleLbl="sibTrans1D1" presStyleIdx="0" presStyleCnt="4"/>
      <dgm:spPr/>
    </dgm:pt>
    <dgm:pt modelId="{3459C517-BE68-4B07-85B5-E16509350526}" type="pres">
      <dgm:prSet presAssocID="{35B41E62-6877-4921-9E31-A0B2FB8DABA0}" presName="connectorText" presStyleLbl="sibTrans1D1" presStyleIdx="0" presStyleCnt="4"/>
      <dgm:spPr/>
    </dgm:pt>
    <dgm:pt modelId="{6A99CA8E-93F4-4FB9-9255-E9A0BDFE5DAC}" type="pres">
      <dgm:prSet presAssocID="{9ECD93AC-44FE-47D9-8FC9-375C4C5174F3}" presName="node" presStyleLbl="node1" presStyleIdx="1" presStyleCnt="5">
        <dgm:presLayoutVars>
          <dgm:bulletEnabled val="1"/>
        </dgm:presLayoutVars>
      </dgm:prSet>
      <dgm:spPr/>
    </dgm:pt>
    <dgm:pt modelId="{570FE30C-ECFE-41DC-A59B-7A8C03C2DC7C}" type="pres">
      <dgm:prSet presAssocID="{2B1CFE4E-B1DC-40FE-A029-4CBEDBE4C2F7}" presName="sibTrans" presStyleLbl="sibTrans1D1" presStyleIdx="1" presStyleCnt="4"/>
      <dgm:spPr/>
    </dgm:pt>
    <dgm:pt modelId="{20C3E248-E209-45D0-B6CE-E07DC026FF9F}" type="pres">
      <dgm:prSet presAssocID="{2B1CFE4E-B1DC-40FE-A029-4CBEDBE4C2F7}" presName="connectorText" presStyleLbl="sibTrans1D1" presStyleIdx="1" presStyleCnt="4"/>
      <dgm:spPr/>
    </dgm:pt>
    <dgm:pt modelId="{B1FF839E-520D-4DFD-9E4A-D5171B7F65E7}" type="pres">
      <dgm:prSet presAssocID="{813AD4C8-8860-4322-823A-93A9DA1E74CD}" presName="node" presStyleLbl="node1" presStyleIdx="2" presStyleCnt="5">
        <dgm:presLayoutVars>
          <dgm:bulletEnabled val="1"/>
        </dgm:presLayoutVars>
      </dgm:prSet>
      <dgm:spPr/>
    </dgm:pt>
    <dgm:pt modelId="{621AC1A6-0CE9-4845-8ADB-E7CAE9272BF2}" type="pres">
      <dgm:prSet presAssocID="{45F0F97C-6806-44F1-8FDA-5FFD1862E528}" presName="sibTrans" presStyleLbl="sibTrans1D1" presStyleIdx="2" presStyleCnt="4"/>
      <dgm:spPr/>
    </dgm:pt>
    <dgm:pt modelId="{2086A001-962A-4B7E-8AF6-1DC91433D5F7}" type="pres">
      <dgm:prSet presAssocID="{45F0F97C-6806-44F1-8FDA-5FFD1862E528}" presName="connectorText" presStyleLbl="sibTrans1D1" presStyleIdx="2" presStyleCnt="4"/>
      <dgm:spPr/>
    </dgm:pt>
    <dgm:pt modelId="{C2A455C7-74EE-4EF3-B8A5-377906E48F8D}" type="pres">
      <dgm:prSet presAssocID="{7F0B19F8-3D9A-4DAB-A36D-ED60ABCEB193}" presName="node" presStyleLbl="node1" presStyleIdx="3" presStyleCnt="5">
        <dgm:presLayoutVars>
          <dgm:bulletEnabled val="1"/>
        </dgm:presLayoutVars>
      </dgm:prSet>
      <dgm:spPr/>
    </dgm:pt>
    <dgm:pt modelId="{307F9F86-00B3-45B5-A681-A03F75C7DA42}" type="pres">
      <dgm:prSet presAssocID="{02000C5F-D633-4084-B3D0-E92EA61102B2}" presName="sibTrans" presStyleLbl="sibTrans1D1" presStyleIdx="3" presStyleCnt="4"/>
      <dgm:spPr/>
    </dgm:pt>
    <dgm:pt modelId="{80F17904-9FAF-4870-9B8A-BD72097EA11B}" type="pres">
      <dgm:prSet presAssocID="{02000C5F-D633-4084-B3D0-E92EA61102B2}" presName="connectorText" presStyleLbl="sibTrans1D1" presStyleIdx="3" presStyleCnt="4"/>
      <dgm:spPr/>
    </dgm:pt>
    <dgm:pt modelId="{773AC8F3-2252-4ED8-981A-A69214157362}" type="pres">
      <dgm:prSet presAssocID="{A1649DE3-8173-4BD4-A188-E724AC607D5C}" presName="node" presStyleLbl="node1" presStyleIdx="4" presStyleCnt="5">
        <dgm:presLayoutVars>
          <dgm:bulletEnabled val="1"/>
        </dgm:presLayoutVars>
      </dgm:prSet>
      <dgm:spPr/>
    </dgm:pt>
  </dgm:ptLst>
  <dgm:cxnLst>
    <dgm:cxn modelId="{71E65708-090E-4C13-B09C-263EE7E66EB3}" type="presOf" srcId="{35B41E62-6877-4921-9E31-A0B2FB8DABA0}" destId="{875ED97F-D92E-4721-8AAC-3A3A56202F1E}" srcOrd="0" destOrd="0" presId="urn:microsoft.com/office/officeart/2016/7/layout/RepeatingBendingProcessNew"/>
    <dgm:cxn modelId="{ED63FA12-6232-42C4-907D-967A97251AD2}" type="presOf" srcId="{45F0F97C-6806-44F1-8FDA-5FFD1862E528}" destId="{621AC1A6-0CE9-4845-8ADB-E7CAE9272BF2}" srcOrd="0" destOrd="0" presId="urn:microsoft.com/office/officeart/2016/7/layout/RepeatingBendingProcessNew"/>
    <dgm:cxn modelId="{25441214-36B4-45B6-B573-1D18D86538AF}" type="presOf" srcId="{35B41E62-6877-4921-9E31-A0B2FB8DABA0}" destId="{3459C517-BE68-4B07-85B5-E16509350526}" srcOrd="1" destOrd="0" presId="urn:microsoft.com/office/officeart/2016/7/layout/RepeatingBendingProcessNew"/>
    <dgm:cxn modelId="{D5A60018-E2A9-41F5-ACB5-E3F1A41CAEE8}" srcId="{601C9CDD-B03F-4EB6-BF76-0BA58566E769}" destId="{F315C34E-5593-4ED0-9107-59CF9363C9DC}" srcOrd="0" destOrd="0" parTransId="{BCC5D16A-E3EA-41EC-A94A-971A49F25806}" sibTransId="{35B41E62-6877-4921-9E31-A0B2FB8DABA0}"/>
    <dgm:cxn modelId="{DA65AD29-0629-4FA8-8136-12089FC183D1}" type="presOf" srcId="{2B1CFE4E-B1DC-40FE-A029-4CBEDBE4C2F7}" destId="{570FE30C-ECFE-41DC-A59B-7A8C03C2DC7C}" srcOrd="0" destOrd="0" presId="urn:microsoft.com/office/officeart/2016/7/layout/RepeatingBendingProcessNew"/>
    <dgm:cxn modelId="{803AF33D-92E9-4B8F-91B6-2F9E3BE9C342}" type="presOf" srcId="{02000C5F-D633-4084-B3D0-E92EA61102B2}" destId="{307F9F86-00B3-45B5-A681-A03F75C7DA42}" srcOrd="0" destOrd="0" presId="urn:microsoft.com/office/officeart/2016/7/layout/RepeatingBendingProcessNew"/>
    <dgm:cxn modelId="{80ADDF64-D41F-457F-939B-5EAFC5FB2B1E}" srcId="{601C9CDD-B03F-4EB6-BF76-0BA58566E769}" destId="{813AD4C8-8860-4322-823A-93A9DA1E74CD}" srcOrd="2" destOrd="0" parTransId="{8EC56D15-B68C-4E78-BC6E-29B5A33BC11F}" sibTransId="{45F0F97C-6806-44F1-8FDA-5FFD1862E528}"/>
    <dgm:cxn modelId="{82EF7A4C-6143-4544-8F9D-E8DA909A50B4}" type="presOf" srcId="{A1649DE3-8173-4BD4-A188-E724AC607D5C}" destId="{773AC8F3-2252-4ED8-981A-A69214157362}" srcOrd="0" destOrd="0" presId="urn:microsoft.com/office/officeart/2016/7/layout/RepeatingBendingProcessNew"/>
    <dgm:cxn modelId="{A964916C-A5FC-4D7E-993B-E675358AC278}" type="presOf" srcId="{7F0B19F8-3D9A-4DAB-A36D-ED60ABCEB193}" destId="{C2A455C7-74EE-4EF3-B8A5-377906E48F8D}" srcOrd="0" destOrd="0" presId="urn:microsoft.com/office/officeart/2016/7/layout/RepeatingBendingProcessNew"/>
    <dgm:cxn modelId="{F6A5157A-1E3E-4497-A23D-89EA08B1C16B}" type="presOf" srcId="{601C9CDD-B03F-4EB6-BF76-0BA58566E769}" destId="{7367FFFC-86D3-4905-A7B6-52E92B97DE10}" srcOrd="0" destOrd="0" presId="urn:microsoft.com/office/officeart/2016/7/layout/RepeatingBendingProcessNew"/>
    <dgm:cxn modelId="{50B91F85-0A24-412C-BEA6-8DCBA3E7CC7B}" type="presOf" srcId="{02000C5F-D633-4084-B3D0-E92EA61102B2}" destId="{80F17904-9FAF-4870-9B8A-BD72097EA11B}" srcOrd="1" destOrd="0" presId="urn:microsoft.com/office/officeart/2016/7/layout/RepeatingBendingProcessNew"/>
    <dgm:cxn modelId="{9C2F648D-1557-45D4-A8CD-E308277D3B38}" type="presOf" srcId="{45F0F97C-6806-44F1-8FDA-5FFD1862E528}" destId="{2086A001-962A-4B7E-8AF6-1DC91433D5F7}" srcOrd="1" destOrd="0" presId="urn:microsoft.com/office/officeart/2016/7/layout/RepeatingBendingProcessNew"/>
    <dgm:cxn modelId="{BE318295-11F1-4B39-88DE-47FFF08EFEAF}" type="presOf" srcId="{9ECD93AC-44FE-47D9-8FC9-375C4C5174F3}" destId="{6A99CA8E-93F4-4FB9-9255-E9A0BDFE5DAC}" srcOrd="0" destOrd="0" presId="urn:microsoft.com/office/officeart/2016/7/layout/RepeatingBendingProcessNew"/>
    <dgm:cxn modelId="{CA7A4D9B-489D-492E-91AA-B1F4248ACCFB}" srcId="{601C9CDD-B03F-4EB6-BF76-0BA58566E769}" destId="{7F0B19F8-3D9A-4DAB-A36D-ED60ABCEB193}" srcOrd="3" destOrd="0" parTransId="{85E536A5-2FE2-4BC2-B159-A6291413C2AA}" sibTransId="{02000C5F-D633-4084-B3D0-E92EA61102B2}"/>
    <dgm:cxn modelId="{342EB4AE-5406-4719-BCE7-B50522A36163}" type="presOf" srcId="{2B1CFE4E-B1DC-40FE-A029-4CBEDBE4C2F7}" destId="{20C3E248-E209-45D0-B6CE-E07DC026FF9F}" srcOrd="1" destOrd="0" presId="urn:microsoft.com/office/officeart/2016/7/layout/RepeatingBendingProcessNew"/>
    <dgm:cxn modelId="{FAE211BB-8706-4A2A-9745-AD49C482FAA2}" type="presOf" srcId="{813AD4C8-8860-4322-823A-93A9DA1E74CD}" destId="{B1FF839E-520D-4DFD-9E4A-D5171B7F65E7}" srcOrd="0" destOrd="0" presId="urn:microsoft.com/office/officeart/2016/7/layout/RepeatingBendingProcessNew"/>
    <dgm:cxn modelId="{598061C1-52F6-48EA-8296-13DB445F37EA}" type="presOf" srcId="{F315C34E-5593-4ED0-9107-59CF9363C9DC}" destId="{6D2BAB85-2BEB-4497-8403-2F3667578C09}" srcOrd="0" destOrd="0" presId="urn:microsoft.com/office/officeart/2016/7/layout/RepeatingBendingProcessNew"/>
    <dgm:cxn modelId="{E2D127DA-6F42-4B1F-BACD-E19E4AB2F546}" srcId="{601C9CDD-B03F-4EB6-BF76-0BA58566E769}" destId="{9ECD93AC-44FE-47D9-8FC9-375C4C5174F3}" srcOrd="1" destOrd="0" parTransId="{01E9357D-FAD0-46DE-949F-E5DF85958697}" sibTransId="{2B1CFE4E-B1DC-40FE-A029-4CBEDBE4C2F7}"/>
    <dgm:cxn modelId="{D5D698E0-2A1D-44C0-8B4D-901C335CDB7D}" srcId="{601C9CDD-B03F-4EB6-BF76-0BA58566E769}" destId="{A1649DE3-8173-4BD4-A188-E724AC607D5C}" srcOrd="4" destOrd="0" parTransId="{677E063E-1876-4D7F-BF30-7186C38FEA85}" sibTransId="{D9B31F4D-28E9-4799-BA65-06A5B1855AC6}"/>
    <dgm:cxn modelId="{D71A3EE9-A53B-4934-82B9-BE09BF644ADA}" type="presParOf" srcId="{7367FFFC-86D3-4905-A7B6-52E92B97DE10}" destId="{6D2BAB85-2BEB-4497-8403-2F3667578C09}" srcOrd="0" destOrd="0" presId="urn:microsoft.com/office/officeart/2016/7/layout/RepeatingBendingProcessNew"/>
    <dgm:cxn modelId="{C864055C-71A6-402D-9459-C52D5A54E2C0}" type="presParOf" srcId="{7367FFFC-86D3-4905-A7B6-52E92B97DE10}" destId="{875ED97F-D92E-4721-8AAC-3A3A56202F1E}" srcOrd="1" destOrd="0" presId="urn:microsoft.com/office/officeart/2016/7/layout/RepeatingBendingProcessNew"/>
    <dgm:cxn modelId="{37C4942E-C722-4F1F-8D1D-B43318629481}" type="presParOf" srcId="{875ED97F-D92E-4721-8AAC-3A3A56202F1E}" destId="{3459C517-BE68-4B07-85B5-E16509350526}" srcOrd="0" destOrd="0" presId="urn:microsoft.com/office/officeart/2016/7/layout/RepeatingBendingProcessNew"/>
    <dgm:cxn modelId="{8580AA38-24C0-4448-9C01-9142F4FD4C73}" type="presParOf" srcId="{7367FFFC-86D3-4905-A7B6-52E92B97DE10}" destId="{6A99CA8E-93F4-4FB9-9255-E9A0BDFE5DAC}" srcOrd="2" destOrd="0" presId="urn:microsoft.com/office/officeart/2016/7/layout/RepeatingBendingProcessNew"/>
    <dgm:cxn modelId="{7DD11158-CA90-41ED-B1B0-F332B92DFDE0}" type="presParOf" srcId="{7367FFFC-86D3-4905-A7B6-52E92B97DE10}" destId="{570FE30C-ECFE-41DC-A59B-7A8C03C2DC7C}" srcOrd="3" destOrd="0" presId="urn:microsoft.com/office/officeart/2016/7/layout/RepeatingBendingProcessNew"/>
    <dgm:cxn modelId="{EC3B8432-D18B-4CBD-8ED4-10A90A6741E4}" type="presParOf" srcId="{570FE30C-ECFE-41DC-A59B-7A8C03C2DC7C}" destId="{20C3E248-E209-45D0-B6CE-E07DC026FF9F}" srcOrd="0" destOrd="0" presId="urn:microsoft.com/office/officeart/2016/7/layout/RepeatingBendingProcessNew"/>
    <dgm:cxn modelId="{E6B767A8-2C84-406D-944C-7ECDD2283B2B}" type="presParOf" srcId="{7367FFFC-86D3-4905-A7B6-52E92B97DE10}" destId="{B1FF839E-520D-4DFD-9E4A-D5171B7F65E7}" srcOrd="4" destOrd="0" presId="urn:microsoft.com/office/officeart/2016/7/layout/RepeatingBendingProcessNew"/>
    <dgm:cxn modelId="{134F0C74-9F63-4627-B64B-9DF3EB9E5ED2}" type="presParOf" srcId="{7367FFFC-86D3-4905-A7B6-52E92B97DE10}" destId="{621AC1A6-0CE9-4845-8ADB-E7CAE9272BF2}" srcOrd="5" destOrd="0" presId="urn:microsoft.com/office/officeart/2016/7/layout/RepeatingBendingProcessNew"/>
    <dgm:cxn modelId="{C8D32A1D-D313-4BAB-A6CB-206EF62D09C5}" type="presParOf" srcId="{621AC1A6-0CE9-4845-8ADB-E7CAE9272BF2}" destId="{2086A001-962A-4B7E-8AF6-1DC91433D5F7}" srcOrd="0" destOrd="0" presId="urn:microsoft.com/office/officeart/2016/7/layout/RepeatingBendingProcessNew"/>
    <dgm:cxn modelId="{36993463-B7C8-4E20-AB20-8EA2C1FA77A7}" type="presParOf" srcId="{7367FFFC-86D3-4905-A7B6-52E92B97DE10}" destId="{C2A455C7-74EE-4EF3-B8A5-377906E48F8D}" srcOrd="6" destOrd="0" presId="urn:microsoft.com/office/officeart/2016/7/layout/RepeatingBendingProcessNew"/>
    <dgm:cxn modelId="{3949E8EE-5BBF-4294-99CD-D21FFD0D5AF0}" type="presParOf" srcId="{7367FFFC-86D3-4905-A7B6-52E92B97DE10}" destId="{307F9F86-00B3-45B5-A681-A03F75C7DA42}" srcOrd="7" destOrd="0" presId="urn:microsoft.com/office/officeart/2016/7/layout/RepeatingBendingProcessNew"/>
    <dgm:cxn modelId="{1B0FE8E5-A9DD-4E16-9F37-9DE9ABB3476E}" type="presParOf" srcId="{307F9F86-00B3-45B5-A681-A03F75C7DA42}" destId="{80F17904-9FAF-4870-9B8A-BD72097EA11B}" srcOrd="0" destOrd="0" presId="urn:microsoft.com/office/officeart/2016/7/layout/RepeatingBendingProcessNew"/>
    <dgm:cxn modelId="{A2BD716D-0B10-48C5-ABBD-51C8252F1136}" type="presParOf" srcId="{7367FFFC-86D3-4905-A7B6-52E92B97DE10}" destId="{773AC8F3-2252-4ED8-981A-A69214157362}" srcOrd="8"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1F88B87-958D-4E52-B9D5-DFDD8A7532D9}"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68FD111C-C3BB-42A5-9B37-2157969F60F9}">
      <dgm:prSet/>
      <dgm:spPr/>
      <dgm:t>
        <a:bodyPr/>
        <a:lstStyle/>
        <a:p>
          <a:r>
            <a:rPr lang="en-US"/>
            <a:t>Self-assessment is a technique that helps an individual to evaluate his own learnings (Panadero, Jonsson and Botella, 2017).</a:t>
          </a:r>
        </a:p>
      </dgm:t>
    </dgm:pt>
    <dgm:pt modelId="{B9A73664-388C-45DF-8298-44272C4241B2}" type="parTrans" cxnId="{1B3896D7-CC96-4ABA-85CD-413F60B7ACD8}">
      <dgm:prSet/>
      <dgm:spPr/>
      <dgm:t>
        <a:bodyPr/>
        <a:lstStyle/>
        <a:p>
          <a:endParaRPr lang="en-US"/>
        </a:p>
      </dgm:t>
    </dgm:pt>
    <dgm:pt modelId="{3CFCD46F-5F43-47F0-A556-3CC7F1D8A87E}" type="sibTrans" cxnId="{1B3896D7-CC96-4ABA-85CD-413F60B7ACD8}">
      <dgm:prSet/>
      <dgm:spPr/>
      <dgm:t>
        <a:bodyPr/>
        <a:lstStyle/>
        <a:p>
          <a:endParaRPr lang="en-US"/>
        </a:p>
      </dgm:t>
    </dgm:pt>
    <dgm:pt modelId="{BD0230AF-A45D-425C-8CA4-95DD5CE59233}">
      <dgm:prSet/>
      <dgm:spPr/>
      <dgm:t>
        <a:bodyPr/>
        <a:lstStyle/>
        <a:p>
          <a:r>
            <a:rPr lang="en-US"/>
            <a:t>Self-assessment points out the strengths and weaknesses of an individual.</a:t>
          </a:r>
        </a:p>
      </dgm:t>
    </dgm:pt>
    <dgm:pt modelId="{3CC83AFB-CF45-4B34-825B-08E86E4E0899}" type="parTrans" cxnId="{91429DFF-782A-4432-AAA6-F8E16A4DBD0B}">
      <dgm:prSet/>
      <dgm:spPr/>
      <dgm:t>
        <a:bodyPr/>
        <a:lstStyle/>
        <a:p>
          <a:endParaRPr lang="en-US"/>
        </a:p>
      </dgm:t>
    </dgm:pt>
    <dgm:pt modelId="{39B1E55E-CA33-401C-86DF-6FEDC8893F7C}" type="sibTrans" cxnId="{91429DFF-782A-4432-AAA6-F8E16A4DBD0B}">
      <dgm:prSet/>
      <dgm:spPr/>
      <dgm:t>
        <a:bodyPr/>
        <a:lstStyle/>
        <a:p>
          <a:endParaRPr lang="en-US"/>
        </a:p>
      </dgm:t>
    </dgm:pt>
    <dgm:pt modelId="{EA6CBF9D-3D8D-4836-BBD3-F2B98C8735E9}">
      <dgm:prSet/>
      <dgm:spPr/>
      <dgm:t>
        <a:bodyPr/>
        <a:lstStyle/>
        <a:p>
          <a:r>
            <a:rPr lang="en-US"/>
            <a:t>Self-assessment shows the opportunities and threats for an individual.</a:t>
          </a:r>
        </a:p>
      </dgm:t>
    </dgm:pt>
    <dgm:pt modelId="{9D9D3F07-CBE2-49AF-9AEA-4DD0386E8C62}" type="parTrans" cxnId="{2AD268E5-F947-4797-B662-80FBF8830944}">
      <dgm:prSet/>
      <dgm:spPr/>
      <dgm:t>
        <a:bodyPr/>
        <a:lstStyle/>
        <a:p>
          <a:endParaRPr lang="en-US"/>
        </a:p>
      </dgm:t>
    </dgm:pt>
    <dgm:pt modelId="{35781655-9111-4244-9B17-465BEE28DEB3}" type="sibTrans" cxnId="{2AD268E5-F947-4797-B662-80FBF8830944}">
      <dgm:prSet/>
      <dgm:spPr/>
      <dgm:t>
        <a:bodyPr/>
        <a:lstStyle/>
        <a:p>
          <a:endParaRPr lang="en-US"/>
        </a:p>
      </dgm:t>
    </dgm:pt>
    <dgm:pt modelId="{AEBA4AC2-EB2B-49E6-AAAF-FA3A5E26DDDD}">
      <dgm:prSet/>
      <dgm:spPr/>
      <dgm:t>
        <a:bodyPr/>
        <a:lstStyle/>
        <a:p>
          <a:r>
            <a:rPr lang="en-US"/>
            <a:t>A personal SWOT analysis can not only help in the self-assessment of an individual but also can be helpful as a strategic planning process (Phadermrod, Crowder and Wills, 2019).</a:t>
          </a:r>
        </a:p>
      </dgm:t>
    </dgm:pt>
    <dgm:pt modelId="{83F5C90E-727A-4B6F-8B77-AA1E29083DB3}" type="parTrans" cxnId="{FCEDBF39-4597-4040-B574-1A1ABB8DC60D}">
      <dgm:prSet/>
      <dgm:spPr/>
      <dgm:t>
        <a:bodyPr/>
        <a:lstStyle/>
        <a:p>
          <a:endParaRPr lang="en-US"/>
        </a:p>
      </dgm:t>
    </dgm:pt>
    <dgm:pt modelId="{BEA5E04E-919D-446D-890B-82FFEE018053}" type="sibTrans" cxnId="{FCEDBF39-4597-4040-B574-1A1ABB8DC60D}">
      <dgm:prSet/>
      <dgm:spPr/>
      <dgm:t>
        <a:bodyPr/>
        <a:lstStyle/>
        <a:p>
          <a:endParaRPr lang="en-US"/>
        </a:p>
      </dgm:t>
    </dgm:pt>
    <dgm:pt modelId="{641695D1-9ABA-4132-8FF1-A74BD9D31113}" type="pres">
      <dgm:prSet presAssocID="{61F88B87-958D-4E52-B9D5-DFDD8A7532D9}" presName="diagram" presStyleCnt="0">
        <dgm:presLayoutVars>
          <dgm:dir/>
          <dgm:resizeHandles val="exact"/>
        </dgm:presLayoutVars>
      </dgm:prSet>
      <dgm:spPr/>
    </dgm:pt>
    <dgm:pt modelId="{B8FEC04C-2CBA-4B08-9C5D-1BE6B4014AF3}" type="pres">
      <dgm:prSet presAssocID="{68FD111C-C3BB-42A5-9B37-2157969F60F9}" presName="node" presStyleLbl="node1" presStyleIdx="0" presStyleCnt="4">
        <dgm:presLayoutVars>
          <dgm:bulletEnabled val="1"/>
        </dgm:presLayoutVars>
      </dgm:prSet>
      <dgm:spPr/>
    </dgm:pt>
    <dgm:pt modelId="{C57CB2D4-9BF0-462A-9567-471CB64DCB1F}" type="pres">
      <dgm:prSet presAssocID="{3CFCD46F-5F43-47F0-A556-3CC7F1D8A87E}" presName="sibTrans" presStyleCnt="0"/>
      <dgm:spPr/>
    </dgm:pt>
    <dgm:pt modelId="{22F90624-29C9-4ACF-A34E-B0E9CB442854}" type="pres">
      <dgm:prSet presAssocID="{BD0230AF-A45D-425C-8CA4-95DD5CE59233}" presName="node" presStyleLbl="node1" presStyleIdx="1" presStyleCnt="4">
        <dgm:presLayoutVars>
          <dgm:bulletEnabled val="1"/>
        </dgm:presLayoutVars>
      </dgm:prSet>
      <dgm:spPr/>
    </dgm:pt>
    <dgm:pt modelId="{EAFF55FC-86D7-4CCF-960A-E24E8C686506}" type="pres">
      <dgm:prSet presAssocID="{39B1E55E-CA33-401C-86DF-6FEDC8893F7C}" presName="sibTrans" presStyleCnt="0"/>
      <dgm:spPr/>
    </dgm:pt>
    <dgm:pt modelId="{C933E1B4-E7B4-45FD-9159-9C120D335772}" type="pres">
      <dgm:prSet presAssocID="{EA6CBF9D-3D8D-4836-BBD3-F2B98C8735E9}" presName="node" presStyleLbl="node1" presStyleIdx="2" presStyleCnt="4">
        <dgm:presLayoutVars>
          <dgm:bulletEnabled val="1"/>
        </dgm:presLayoutVars>
      </dgm:prSet>
      <dgm:spPr/>
    </dgm:pt>
    <dgm:pt modelId="{9D4BFC21-7F9E-4AAC-BD0C-3FAD741CD20E}" type="pres">
      <dgm:prSet presAssocID="{35781655-9111-4244-9B17-465BEE28DEB3}" presName="sibTrans" presStyleCnt="0"/>
      <dgm:spPr/>
    </dgm:pt>
    <dgm:pt modelId="{24CCA9BB-6014-4745-9969-11DEB7D1270D}" type="pres">
      <dgm:prSet presAssocID="{AEBA4AC2-EB2B-49E6-AAAF-FA3A5E26DDDD}" presName="node" presStyleLbl="node1" presStyleIdx="3" presStyleCnt="4">
        <dgm:presLayoutVars>
          <dgm:bulletEnabled val="1"/>
        </dgm:presLayoutVars>
      </dgm:prSet>
      <dgm:spPr/>
    </dgm:pt>
  </dgm:ptLst>
  <dgm:cxnLst>
    <dgm:cxn modelId="{FCEDBF39-4597-4040-B574-1A1ABB8DC60D}" srcId="{61F88B87-958D-4E52-B9D5-DFDD8A7532D9}" destId="{AEBA4AC2-EB2B-49E6-AAAF-FA3A5E26DDDD}" srcOrd="3" destOrd="0" parTransId="{83F5C90E-727A-4B6F-8B77-AA1E29083DB3}" sibTransId="{BEA5E04E-919D-446D-890B-82FFEE018053}"/>
    <dgm:cxn modelId="{5AB90644-5ACD-4BF0-98D0-943EAD88F96D}" type="presOf" srcId="{AEBA4AC2-EB2B-49E6-AAAF-FA3A5E26DDDD}" destId="{24CCA9BB-6014-4745-9969-11DEB7D1270D}" srcOrd="0" destOrd="0" presId="urn:microsoft.com/office/officeart/2005/8/layout/default"/>
    <dgm:cxn modelId="{D27FC3C0-69E8-47EA-886D-F62952CFCEB5}" type="presOf" srcId="{61F88B87-958D-4E52-B9D5-DFDD8A7532D9}" destId="{641695D1-9ABA-4132-8FF1-A74BD9D31113}" srcOrd="0" destOrd="0" presId="urn:microsoft.com/office/officeart/2005/8/layout/default"/>
    <dgm:cxn modelId="{71C50BD5-3865-4C50-8E5E-26A604D36730}" type="presOf" srcId="{68FD111C-C3BB-42A5-9B37-2157969F60F9}" destId="{B8FEC04C-2CBA-4B08-9C5D-1BE6B4014AF3}" srcOrd="0" destOrd="0" presId="urn:microsoft.com/office/officeart/2005/8/layout/default"/>
    <dgm:cxn modelId="{1B3896D7-CC96-4ABA-85CD-413F60B7ACD8}" srcId="{61F88B87-958D-4E52-B9D5-DFDD8A7532D9}" destId="{68FD111C-C3BB-42A5-9B37-2157969F60F9}" srcOrd="0" destOrd="0" parTransId="{B9A73664-388C-45DF-8298-44272C4241B2}" sibTransId="{3CFCD46F-5F43-47F0-A556-3CC7F1D8A87E}"/>
    <dgm:cxn modelId="{941B5BD9-2945-44AB-9382-8FDDC467DDD2}" type="presOf" srcId="{EA6CBF9D-3D8D-4836-BBD3-F2B98C8735E9}" destId="{C933E1B4-E7B4-45FD-9159-9C120D335772}" srcOrd="0" destOrd="0" presId="urn:microsoft.com/office/officeart/2005/8/layout/default"/>
    <dgm:cxn modelId="{DC9DD2DB-979E-46C3-AA4B-58FFA5C62DEC}" type="presOf" srcId="{BD0230AF-A45D-425C-8CA4-95DD5CE59233}" destId="{22F90624-29C9-4ACF-A34E-B0E9CB442854}" srcOrd="0" destOrd="0" presId="urn:microsoft.com/office/officeart/2005/8/layout/default"/>
    <dgm:cxn modelId="{2AD268E5-F947-4797-B662-80FBF8830944}" srcId="{61F88B87-958D-4E52-B9D5-DFDD8A7532D9}" destId="{EA6CBF9D-3D8D-4836-BBD3-F2B98C8735E9}" srcOrd="2" destOrd="0" parTransId="{9D9D3F07-CBE2-49AF-9AEA-4DD0386E8C62}" sibTransId="{35781655-9111-4244-9B17-465BEE28DEB3}"/>
    <dgm:cxn modelId="{91429DFF-782A-4432-AAA6-F8E16A4DBD0B}" srcId="{61F88B87-958D-4E52-B9D5-DFDD8A7532D9}" destId="{BD0230AF-A45D-425C-8CA4-95DD5CE59233}" srcOrd="1" destOrd="0" parTransId="{3CC83AFB-CF45-4B34-825B-08E86E4E0899}" sibTransId="{39B1E55E-CA33-401C-86DF-6FEDC8893F7C}"/>
    <dgm:cxn modelId="{F4C0DFD0-0BCF-4876-B9FF-F12BD2F72054}" type="presParOf" srcId="{641695D1-9ABA-4132-8FF1-A74BD9D31113}" destId="{B8FEC04C-2CBA-4B08-9C5D-1BE6B4014AF3}" srcOrd="0" destOrd="0" presId="urn:microsoft.com/office/officeart/2005/8/layout/default"/>
    <dgm:cxn modelId="{B03BC377-2858-4954-903F-604780D08197}" type="presParOf" srcId="{641695D1-9ABA-4132-8FF1-A74BD9D31113}" destId="{C57CB2D4-9BF0-462A-9567-471CB64DCB1F}" srcOrd="1" destOrd="0" presId="urn:microsoft.com/office/officeart/2005/8/layout/default"/>
    <dgm:cxn modelId="{7A3E8BEC-30ED-4AFE-A253-0100FFDF76BD}" type="presParOf" srcId="{641695D1-9ABA-4132-8FF1-A74BD9D31113}" destId="{22F90624-29C9-4ACF-A34E-B0E9CB442854}" srcOrd="2" destOrd="0" presId="urn:microsoft.com/office/officeart/2005/8/layout/default"/>
    <dgm:cxn modelId="{54FC209B-CCF2-4D3C-B698-57A24190ECB7}" type="presParOf" srcId="{641695D1-9ABA-4132-8FF1-A74BD9D31113}" destId="{EAFF55FC-86D7-4CCF-960A-E24E8C686506}" srcOrd="3" destOrd="0" presId="urn:microsoft.com/office/officeart/2005/8/layout/default"/>
    <dgm:cxn modelId="{922E78F8-38E8-4C56-AC47-DC10BDB85011}" type="presParOf" srcId="{641695D1-9ABA-4132-8FF1-A74BD9D31113}" destId="{C933E1B4-E7B4-45FD-9159-9C120D335772}" srcOrd="4" destOrd="0" presId="urn:microsoft.com/office/officeart/2005/8/layout/default"/>
    <dgm:cxn modelId="{C0FFC63A-CDAF-470B-BF24-0C3C2CB5CE38}" type="presParOf" srcId="{641695D1-9ABA-4132-8FF1-A74BD9D31113}" destId="{9D4BFC21-7F9E-4AAC-BD0C-3FAD741CD20E}" srcOrd="5" destOrd="0" presId="urn:microsoft.com/office/officeart/2005/8/layout/default"/>
    <dgm:cxn modelId="{4AD18702-FCD0-4418-B476-B8BD80CDA05C}" type="presParOf" srcId="{641695D1-9ABA-4132-8FF1-A74BD9D31113}" destId="{24CCA9BB-6014-4745-9969-11DEB7D1270D}"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23726F2-EF73-4C7F-944C-1563F322E5B9}"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4D15E666-1DE9-4B35-97F8-0260CE76F4B5}">
      <dgm:prSet/>
      <dgm:spPr/>
      <dgm:t>
        <a:bodyPr/>
        <a:lstStyle/>
        <a:p>
          <a:r>
            <a:rPr lang="en-US"/>
            <a:t>Strengths- Communication, time management</a:t>
          </a:r>
        </a:p>
      </dgm:t>
    </dgm:pt>
    <dgm:pt modelId="{C4D1D4F6-FCE6-4418-A9E4-A3CD167AE420}" type="parTrans" cxnId="{03987023-C42B-4254-A164-B2AACE747D27}">
      <dgm:prSet/>
      <dgm:spPr/>
      <dgm:t>
        <a:bodyPr/>
        <a:lstStyle/>
        <a:p>
          <a:endParaRPr lang="en-US"/>
        </a:p>
      </dgm:t>
    </dgm:pt>
    <dgm:pt modelId="{83D33D4F-8797-44B2-BEEA-965330A58E22}" type="sibTrans" cxnId="{03987023-C42B-4254-A164-B2AACE747D27}">
      <dgm:prSet/>
      <dgm:spPr/>
      <dgm:t>
        <a:bodyPr/>
        <a:lstStyle/>
        <a:p>
          <a:endParaRPr lang="en-US"/>
        </a:p>
      </dgm:t>
    </dgm:pt>
    <dgm:pt modelId="{A724EC01-831C-46C2-81C4-0258180141C7}">
      <dgm:prSet/>
      <dgm:spPr/>
      <dgm:t>
        <a:bodyPr/>
        <a:lstStyle/>
        <a:p>
          <a:r>
            <a:rPr lang="en-US"/>
            <a:t>Weakness- Teamwork, IT skills</a:t>
          </a:r>
        </a:p>
      </dgm:t>
    </dgm:pt>
    <dgm:pt modelId="{FFB04972-7042-45B2-9467-DBAFAFD7C675}" type="parTrans" cxnId="{B8A93D92-02B8-4439-80FA-64F0FC38380A}">
      <dgm:prSet/>
      <dgm:spPr/>
      <dgm:t>
        <a:bodyPr/>
        <a:lstStyle/>
        <a:p>
          <a:endParaRPr lang="en-US"/>
        </a:p>
      </dgm:t>
    </dgm:pt>
    <dgm:pt modelId="{025FB85F-063E-4CDB-9189-49053FD76EEA}" type="sibTrans" cxnId="{B8A93D92-02B8-4439-80FA-64F0FC38380A}">
      <dgm:prSet/>
      <dgm:spPr/>
      <dgm:t>
        <a:bodyPr/>
        <a:lstStyle/>
        <a:p>
          <a:endParaRPr lang="en-US"/>
        </a:p>
      </dgm:t>
    </dgm:pt>
    <dgm:pt modelId="{735E58D6-08DD-4EED-A9A4-CA38D5090E17}">
      <dgm:prSet/>
      <dgm:spPr/>
      <dgm:t>
        <a:bodyPr/>
        <a:lstStyle/>
        <a:p>
          <a:r>
            <a:rPr lang="en-US"/>
            <a:t>Opportunities- A natural instinct of promotional activities.</a:t>
          </a:r>
        </a:p>
      </dgm:t>
    </dgm:pt>
    <dgm:pt modelId="{B7AA78D2-631E-45CE-9378-D07E6EC6AA55}" type="parTrans" cxnId="{38AC38C8-F29F-4941-900B-BFB3C50CF0D1}">
      <dgm:prSet/>
      <dgm:spPr/>
      <dgm:t>
        <a:bodyPr/>
        <a:lstStyle/>
        <a:p>
          <a:endParaRPr lang="en-US"/>
        </a:p>
      </dgm:t>
    </dgm:pt>
    <dgm:pt modelId="{5D7B6F06-4CF5-47BD-B2B0-B4E9A5335EAE}" type="sibTrans" cxnId="{38AC38C8-F29F-4941-900B-BFB3C50CF0D1}">
      <dgm:prSet/>
      <dgm:spPr/>
      <dgm:t>
        <a:bodyPr/>
        <a:lstStyle/>
        <a:p>
          <a:endParaRPr lang="en-US"/>
        </a:p>
      </dgm:t>
    </dgm:pt>
    <dgm:pt modelId="{6B825AC8-FC6D-4FB9-BA88-C03F878169DA}">
      <dgm:prSet/>
      <dgm:spPr/>
      <dgm:t>
        <a:bodyPr/>
        <a:lstStyle/>
        <a:p>
          <a:r>
            <a:rPr lang="en-US"/>
            <a:t>Threats- Less comfortable will the digital tools of marketing.</a:t>
          </a:r>
        </a:p>
      </dgm:t>
    </dgm:pt>
    <dgm:pt modelId="{F51C4758-A217-4F95-9DB7-F771A0990968}" type="parTrans" cxnId="{995F9D73-5926-419B-BBBF-F735AC906AE2}">
      <dgm:prSet/>
      <dgm:spPr/>
      <dgm:t>
        <a:bodyPr/>
        <a:lstStyle/>
        <a:p>
          <a:endParaRPr lang="en-US"/>
        </a:p>
      </dgm:t>
    </dgm:pt>
    <dgm:pt modelId="{8D99DBA2-724C-460A-A3AA-57C8A9A5EBBC}" type="sibTrans" cxnId="{995F9D73-5926-419B-BBBF-F735AC906AE2}">
      <dgm:prSet/>
      <dgm:spPr/>
      <dgm:t>
        <a:bodyPr/>
        <a:lstStyle/>
        <a:p>
          <a:endParaRPr lang="en-US"/>
        </a:p>
      </dgm:t>
    </dgm:pt>
    <dgm:pt modelId="{7A6B2BFC-2439-42A1-840C-F8A00A720209}" type="pres">
      <dgm:prSet presAssocID="{F23726F2-EF73-4C7F-944C-1563F322E5B9}" presName="vert0" presStyleCnt="0">
        <dgm:presLayoutVars>
          <dgm:dir/>
          <dgm:animOne val="branch"/>
          <dgm:animLvl val="lvl"/>
        </dgm:presLayoutVars>
      </dgm:prSet>
      <dgm:spPr/>
    </dgm:pt>
    <dgm:pt modelId="{E04358A9-FD14-4677-9540-E8E3318792DF}" type="pres">
      <dgm:prSet presAssocID="{4D15E666-1DE9-4B35-97F8-0260CE76F4B5}" presName="thickLine" presStyleLbl="alignNode1" presStyleIdx="0" presStyleCnt="4"/>
      <dgm:spPr/>
    </dgm:pt>
    <dgm:pt modelId="{251A2B23-E11E-4F7C-9DC2-E14E4839BB27}" type="pres">
      <dgm:prSet presAssocID="{4D15E666-1DE9-4B35-97F8-0260CE76F4B5}" presName="horz1" presStyleCnt="0"/>
      <dgm:spPr/>
    </dgm:pt>
    <dgm:pt modelId="{0769A9DD-E790-4C43-876B-211E6CFFD336}" type="pres">
      <dgm:prSet presAssocID="{4D15E666-1DE9-4B35-97F8-0260CE76F4B5}" presName="tx1" presStyleLbl="revTx" presStyleIdx="0" presStyleCnt="4"/>
      <dgm:spPr/>
    </dgm:pt>
    <dgm:pt modelId="{EA3D39AE-B061-486A-B2FD-D37945D570E8}" type="pres">
      <dgm:prSet presAssocID="{4D15E666-1DE9-4B35-97F8-0260CE76F4B5}" presName="vert1" presStyleCnt="0"/>
      <dgm:spPr/>
    </dgm:pt>
    <dgm:pt modelId="{67034D53-FD6D-430A-A1F4-D9367BAC9429}" type="pres">
      <dgm:prSet presAssocID="{A724EC01-831C-46C2-81C4-0258180141C7}" presName="thickLine" presStyleLbl="alignNode1" presStyleIdx="1" presStyleCnt="4"/>
      <dgm:spPr/>
    </dgm:pt>
    <dgm:pt modelId="{809E3234-2C15-4172-A0F2-93B44285DD45}" type="pres">
      <dgm:prSet presAssocID="{A724EC01-831C-46C2-81C4-0258180141C7}" presName="horz1" presStyleCnt="0"/>
      <dgm:spPr/>
    </dgm:pt>
    <dgm:pt modelId="{8C80D4D0-9608-4565-81BD-544CD27FBD50}" type="pres">
      <dgm:prSet presAssocID="{A724EC01-831C-46C2-81C4-0258180141C7}" presName="tx1" presStyleLbl="revTx" presStyleIdx="1" presStyleCnt="4"/>
      <dgm:spPr/>
    </dgm:pt>
    <dgm:pt modelId="{E3B69D7F-7942-4A6C-8929-C0A8175D0860}" type="pres">
      <dgm:prSet presAssocID="{A724EC01-831C-46C2-81C4-0258180141C7}" presName="vert1" presStyleCnt="0"/>
      <dgm:spPr/>
    </dgm:pt>
    <dgm:pt modelId="{F8BD36B8-2561-4D41-B08C-21467CA23397}" type="pres">
      <dgm:prSet presAssocID="{735E58D6-08DD-4EED-A9A4-CA38D5090E17}" presName="thickLine" presStyleLbl="alignNode1" presStyleIdx="2" presStyleCnt="4"/>
      <dgm:spPr/>
    </dgm:pt>
    <dgm:pt modelId="{8FFCD280-144E-41D1-A2D5-5FD21F3FF029}" type="pres">
      <dgm:prSet presAssocID="{735E58D6-08DD-4EED-A9A4-CA38D5090E17}" presName="horz1" presStyleCnt="0"/>
      <dgm:spPr/>
    </dgm:pt>
    <dgm:pt modelId="{A0172780-33F7-453E-AE00-C91A278159FA}" type="pres">
      <dgm:prSet presAssocID="{735E58D6-08DD-4EED-A9A4-CA38D5090E17}" presName="tx1" presStyleLbl="revTx" presStyleIdx="2" presStyleCnt="4"/>
      <dgm:spPr/>
    </dgm:pt>
    <dgm:pt modelId="{2900A581-811B-4A45-AEA3-84B6F4E22595}" type="pres">
      <dgm:prSet presAssocID="{735E58D6-08DD-4EED-A9A4-CA38D5090E17}" presName="vert1" presStyleCnt="0"/>
      <dgm:spPr/>
    </dgm:pt>
    <dgm:pt modelId="{1BC36AAE-D94C-42FF-8589-C1DB0350BFB9}" type="pres">
      <dgm:prSet presAssocID="{6B825AC8-FC6D-4FB9-BA88-C03F878169DA}" presName="thickLine" presStyleLbl="alignNode1" presStyleIdx="3" presStyleCnt="4"/>
      <dgm:spPr/>
    </dgm:pt>
    <dgm:pt modelId="{4CBDDFBB-3C9E-4AB8-8129-C7CF3C623F5B}" type="pres">
      <dgm:prSet presAssocID="{6B825AC8-FC6D-4FB9-BA88-C03F878169DA}" presName="horz1" presStyleCnt="0"/>
      <dgm:spPr/>
    </dgm:pt>
    <dgm:pt modelId="{52AF060D-2AAF-4E00-AEB4-9290BB65132A}" type="pres">
      <dgm:prSet presAssocID="{6B825AC8-FC6D-4FB9-BA88-C03F878169DA}" presName="tx1" presStyleLbl="revTx" presStyleIdx="3" presStyleCnt="4"/>
      <dgm:spPr/>
    </dgm:pt>
    <dgm:pt modelId="{94A4B6BB-13D5-4643-B03F-FE6BEDE59BF0}" type="pres">
      <dgm:prSet presAssocID="{6B825AC8-FC6D-4FB9-BA88-C03F878169DA}" presName="vert1" presStyleCnt="0"/>
      <dgm:spPr/>
    </dgm:pt>
  </dgm:ptLst>
  <dgm:cxnLst>
    <dgm:cxn modelId="{C708E611-2B4C-4845-8BFB-D2829D0FD9C1}" type="presOf" srcId="{F23726F2-EF73-4C7F-944C-1563F322E5B9}" destId="{7A6B2BFC-2439-42A1-840C-F8A00A720209}" srcOrd="0" destOrd="0" presId="urn:microsoft.com/office/officeart/2008/layout/LinedList"/>
    <dgm:cxn modelId="{843B8B1A-D382-45BE-907F-15DAC94734A2}" type="presOf" srcId="{4D15E666-1DE9-4B35-97F8-0260CE76F4B5}" destId="{0769A9DD-E790-4C43-876B-211E6CFFD336}" srcOrd="0" destOrd="0" presId="urn:microsoft.com/office/officeart/2008/layout/LinedList"/>
    <dgm:cxn modelId="{03987023-C42B-4254-A164-B2AACE747D27}" srcId="{F23726F2-EF73-4C7F-944C-1563F322E5B9}" destId="{4D15E666-1DE9-4B35-97F8-0260CE76F4B5}" srcOrd="0" destOrd="0" parTransId="{C4D1D4F6-FCE6-4418-A9E4-A3CD167AE420}" sibTransId="{83D33D4F-8797-44B2-BEEA-965330A58E22}"/>
    <dgm:cxn modelId="{65FEB739-4C63-4FD5-8338-0BDA522F49B8}" type="presOf" srcId="{735E58D6-08DD-4EED-A9A4-CA38D5090E17}" destId="{A0172780-33F7-453E-AE00-C91A278159FA}" srcOrd="0" destOrd="0" presId="urn:microsoft.com/office/officeart/2008/layout/LinedList"/>
    <dgm:cxn modelId="{31AC136B-A9DC-4669-9B6A-D7463EE2223C}" type="presOf" srcId="{6B825AC8-FC6D-4FB9-BA88-C03F878169DA}" destId="{52AF060D-2AAF-4E00-AEB4-9290BB65132A}" srcOrd="0" destOrd="0" presId="urn:microsoft.com/office/officeart/2008/layout/LinedList"/>
    <dgm:cxn modelId="{995F9D73-5926-419B-BBBF-F735AC906AE2}" srcId="{F23726F2-EF73-4C7F-944C-1563F322E5B9}" destId="{6B825AC8-FC6D-4FB9-BA88-C03F878169DA}" srcOrd="3" destOrd="0" parTransId="{F51C4758-A217-4F95-9DB7-F771A0990968}" sibTransId="{8D99DBA2-724C-460A-A3AA-57C8A9A5EBBC}"/>
    <dgm:cxn modelId="{6DB33A58-AC31-483F-9530-F2FFB368D916}" type="presOf" srcId="{A724EC01-831C-46C2-81C4-0258180141C7}" destId="{8C80D4D0-9608-4565-81BD-544CD27FBD50}" srcOrd="0" destOrd="0" presId="urn:microsoft.com/office/officeart/2008/layout/LinedList"/>
    <dgm:cxn modelId="{B8A93D92-02B8-4439-80FA-64F0FC38380A}" srcId="{F23726F2-EF73-4C7F-944C-1563F322E5B9}" destId="{A724EC01-831C-46C2-81C4-0258180141C7}" srcOrd="1" destOrd="0" parTransId="{FFB04972-7042-45B2-9467-DBAFAFD7C675}" sibTransId="{025FB85F-063E-4CDB-9189-49053FD76EEA}"/>
    <dgm:cxn modelId="{38AC38C8-F29F-4941-900B-BFB3C50CF0D1}" srcId="{F23726F2-EF73-4C7F-944C-1563F322E5B9}" destId="{735E58D6-08DD-4EED-A9A4-CA38D5090E17}" srcOrd="2" destOrd="0" parTransId="{B7AA78D2-631E-45CE-9378-D07E6EC6AA55}" sibTransId="{5D7B6F06-4CF5-47BD-B2B0-B4E9A5335EAE}"/>
    <dgm:cxn modelId="{2B65EE32-BA6F-4F63-8790-1DFF1DA04428}" type="presParOf" srcId="{7A6B2BFC-2439-42A1-840C-F8A00A720209}" destId="{E04358A9-FD14-4677-9540-E8E3318792DF}" srcOrd="0" destOrd="0" presId="urn:microsoft.com/office/officeart/2008/layout/LinedList"/>
    <dgm:cxn modelId="{147C9202-3F6D-4F08-8312-336265984A88}" type="presParOf" srcId="{7A6B2BFC-2439-42A1-840C-F8A00A720209}" destId="{251A2B23-E11E-4F7C-9DC2-E14E4839BB27}" srcOrd="1" destOrd="0" presId="urn:microsoft.com/office/officeart/2008/layout/LinedList"/>
    <dgm:cxn modelId="{1DEF40CB-F8CB-4D1F-BB5D-8E7415384B78}" type="presParOf" srcId="{251A2B23-E11E-4F7C-9DC2-E14E4839BB27}" destId="{0769A9DD-E790-4C43-876B-211E6CFFD336}" srcOrd="0" destOrd="0" presId="urn:microsoft.com/office/officeart/2008/layout/LinedList"/>
    <dgm:cxn modelId="{2DAC5260-1F1D-4B30-887F-A904E2D0DDA9}" type="presParOf" srcId="{251A2B23-E11E-4F7C-9DC2-E14E4839BB27}" destId="{EA3D39AE-B061-486A-B2FD-D37945D570E8}" srcOrd="1" destOrd="0" presId="urn:microsoft.com/office/officeart/2008/layout/LinedList"/>
    <dgm:cxn modelId="{6A8D944B-F436-48B0-93BE-4588F8C64B21}" type="presParOf" srcId="{7A6B2BFC-2439-42A1-840C-F8A00A720209}" destId="{67034D53-FD6D-430A-A1F4-D9367BAC9429}" srcOrd="2" destOrd="0" presId="urn:microsoft.com/office/officeart/2008/layout/LinedList"/>
    <dgm:cxn modelId="{ECCD232A-BC1C-4BFC-833C-D4E67AD4B7A4}" type="presParOf" srcId="{7A6B2BFC-2439-42A1-840C-F8A00A720209}" destId="{809E3234-2C15-4172-A0F2-93B44285DD45}" srcOrd="3" destOrd="0" presId="urn:microsoft.com/office/officeart/2008/layout/LinedList"/>
    <dgm:cxn modelId="{9658D886-1A10-40E9-B256-C1966FB33854}" type="presParOf" srcId="{809E3234-2C15-4172-A0F2-93B44285DD45}" destId="{8C80D4D0-9608-4565-81BD-544CD27FBD50}" srcOrd="0" destOrd="0" presId="urn:microsoft.com/office/officeart/2008/layout/LinedList"/>
    <dgm:cxn modelId="{9E27360F-7852-4C75-894F-3D1EEC5FFF2C}" type="presParOf" srcId="{809E3234-2C15-4172-A0F2-93B44285DD45}" destId="{E3B69D7F-7942-4A6C-8929-C0A8175D0860}" srcOrd="1" destOrd="0" presId="urn:microsoft.com/office/officeart/2008/layout/LinedList"/>
    <dgm:cxn modelId="{F2E6F341-CD6E-49B3-BB0F-7339AEE05DC7}" type="presParOf" srcId="{7A6B2BFC-2439-42A1-840C-F8A00A720209}" destId="{F8BD36B8-2561-4D41-B08C-21467CA23397}" srcOrd="4" destOrd="0" presId="urn:microsoft.com/office/officeart/2008/layout/LinedList"/>
    <dgm:cxn modelId="{FEA26C0B-0B5C-46FB-A12C-A6E56A455F5C}" type="presParOf" srcId="{7A6B2BFC-2439-42A1-840C-F8A00A720209}" destId="{8FFCD280-144E-41D1-A2D5-5FD21F3FF029}" srcOrd="5" destOrd="0" presId="urn:microsoft.com/office/officeart/2008/layout/LinedList"/>
    <dgm:cxn modelId="{026DB27F-304C-44F9-8086-27796BE5585A}" type="presParOf" srcId="{8FFCD280-144E-41D1-A2D5-5FD21F3FF029}" destId="{A0172780-33F7-453E-AE00-C91A278159FA}" srcOrd="0" destOrd="0" presId="urn:microsoft.com/office/officeart/2008/layout/LinedList"/>
    <dgm:cxn modelId="{418639E0-BFCF-4E91-A1FB-B9E407E8E899}" type="presParOf" srcId="{8FFCD280-144E-41D1-A2D5-5FD21F3FF029}" destId="{2900A581-811B-4A45-AEA3-84B6F4E22595}" srcOrd="1" destOrd="0" presId="urn:microsoft.com/office/officeart/2008/layout/LinedList"/>
    <dgm:cxn modelId="{0CD20B50-9334-4DC7-B66D-EC47205381F5}" type="presParOf" srcId="{7A6B2BFC-2439-42A1-840C-F8A00A720209}" destId="{1BC36AAE-D94C-42FF-8589-C1DB0350BFB9}" srcOrd="6" destOrd="0" presId="urn:microsoft.com/office/officeart/2008/layout/LinedList"/>
    <dgm:cxn modelId="{8EE54A6C-0CFA-4E19-9159-402A62DE428F}" type="presParOf" srcId="{7A6B2BFC-2439-42A1-840C-F8A00A720209}" destId="{4CBDDFBB-3C9E-4AB8-8129-C7CF3C623F5B}" srcOrd="7" destOrd="0" presId="urn:microsoft.com/office/officeart/2008/layout/LinedList"/>
    <dgm:cxn modelId="{3EB9E64B-04A3-4658-B167-052F7F66C0AC}" type="presParOf" srcId="{4CBDDFBB-3C9E-4AB8-8129-C7CF3C623F5B}" destId="{52AF060D-2AAF-4E00-AEB4-9290BB65132A}" srcOrd="0" destOrd="0" presId="urn:microsoft.com/office/officeart/2008/layout/LinedList"/>
    <dgm:cxn modelId="{961B5237-46D8-4F62-8341-35CACAECAE48}" type="presParOf" srcId="{4CBDDFBB-3C9E-4AB8-8129-C7CF3C623F5B}" destId="{94A4B6BB-13D5-4643-B03F-FE6BEDE59BF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7881FE6-7063-460B-BF94-27F99C6EF6EB}" type="doc">
      <dgm:prSet loTypeId="urn:microsoft.com/office/officeart/2008/layout/LinedList" loCatId="list" qsTypeId="urn:microsoft.com/office/officeart/2005/8/quickstyle/simple5" qsCatId="simple" csTypeId="urn:microsoft.com/office/officeart/2005/8/colors/accent3_2" csCatId="accent3"/>
      <dgm:spPr/>
      <dgm:t>
        <a:bodyPr/>
        <a:lstStyle/>
        <a:p>
          <a:endParaRPr lang="en-US"/>
        </a:p>
      </dgm:t>
    </dgm:pt>
    <dgm:pt modelId="{7EBC164B-CF17-4E9E-87D9-99CAC43BC673}">
      <dgm:prSet/>
      <dgm:spPr/>
      <dgm:t>
        <a:bodyPr/>
        <a:lstStyle/>
        <a:p>
          <a:r>
            <a:rPr lang="en-US" dirty="0"/>
            <a:t>It is important for an individual to prioritise tasks as per importance and to finish tasks in time in a professional field.</a:t>
          </a:r>
        </a:p>
      </dgm:t>
    </dgm:pt>
    <dgm:pt modelId="{5D507B23-A19A-4A95-A155-D756A945872B}" type="parTrans" cxnId="{0D06B4C6-A6A9-485B-83CA-BB7FB8D9A003}">
      <dgm:prSet/>
      <dgm:spPr/>
      <dgm:t>
        <a:bodyPr/>
        <a:lstStyle/>
        <a:p>
          <a:endParaRPr lang="en-US"/>
        </a:p>
      </dgm:t>
    </dgm:pt>
    <dgm:pt modelId="{9D175CC6-E9FF-45A0-9D91-C7267C5E4CB0}" type="sibTrans" cxnId="{0D06B4C6-A6A9-485B-83CA-BB7FB8D9A003}">
      <dgm:prSet/>
      <dgm:spPr/>
      <dgm:t>
        <a:bodyPr/>
        <a:lstStyle/>
        <a:p>
          <a:endParaRPr lang="en-US"/>
        </a:p>
      </dgm:t>
    </dgm:pt>
    <dgm:pt modelId="{9B28E8E1-4016-4D4B-A134-3EC95494F8CB}">
      <dgm:prSet/>
      <dgm:spPr/>
      <dgm:t>
        <a:bodyPr/>
        <a:lstStyle/>
        <a:p>
          <a:r>
            <a:rPr lang="en-US"/>
            <a:t>Time management is an important employability skill for the professional world and it is a part of the learning strategy of a student (Agadzhanova, 2019).</a:t>
          </a:r>
        </a:p>
      </dgm:t>
    </dgm:pt>
    <dgm:pt modelId="{C4483A2F-05CC-440C-96CD-6AE8789150B6}" type="parTrans" cxnId="{A1D979A2-EA69-407E-AC1D-6312396D5542}">
      <dgm:prSet/>
      <dgm:spPr/>
      <dgm:t>
        <a:bodyPr/>
        <a:lstStyle/>
        <a:p>
          <a:endParaRPr lang="en-US"/>
        </a:p>
      </dgm:t>
    </dgm:pt>
    <dgm:pt modelId="{8C71C91F-7342-4FC9-9D5B-4AB0F4CE0609}" type="sibTrans" cxnId="{A1D979A2-EA69-407E-AC1D-6312396D5542}">
      <dgm:prSet/>
      <dgm:spPr/>
      <dgm:t>
        <a:bodyPr/>
        <a:lstStyle/>
        <a:p>
          <a:endParaRPr lang="en-US"/>
        </a:p>
      </dgm:t>
    </dgm:pt>
    <dgm:pt modelId="{566F12E3-CDE8-44EB-8B90-7AA57FCD4CA2}">
      <dgm:prSet/>
      <dgm:spPr/>
      <dgm:t>
        <a:bodyPr/>
        <a:lstStyle/>
        <a:p>
          <a:r>
            <a:rPr lang="en-US"/>
            <a:t>Eisenhower matrix and Pomodoro Technique are the two most important time management tools that I have learned during my academic career.</a:t>
          </a:r>
        </a:p>
      </dgm:t>
    </dgm:pt>
    <dgm:pt modelId="{5A86169D-527A-442D-9EBC-C5E818381B90}" type="parTrans" cxnId="{D566873B-6EF6-4D9D-9C9A-452E9B7D08A4}">
      <dgm:prSet/>
      <dgm:spPr/>
      <dgm:t>
        <a:bodyPr/>
        <a:lstStyle/>
        <a:p>
          <a:endParaRPr lang="en-US"/>
        </a:p>
      </dgm:t>
    </dgm:pt>
    <dgm:pt modelId="{08DC5392-BCC4-4542-BBA5-3CBD23CF2DE7}" type="sibTrans" cxnId="{D566873B-6EF6-4D9D-9C9A-452E9B7D08A4}">
      <dgm:prSet/>
      <dgm:spPr/>
      <dgm:t>
        <a:bodyPr/>
        <a:lstStyle/>
        <a:p>
          <a:endParaRPr lang="en-US"/>
        </a:p>
      </dgm:t>
    </dgm:pt>
    <dgm:pt modelId="{CE5A0D88-D98E-45B7-8BCB-39B7CD6E886B}">
      <dgm:prSet/>
      <dgm:spPr/>
      <dgm:t>
        <a:bodyPr/>
        <a:lstStyle/>
        <a:p>
          <a:r>
            <a:rPr lang="en-US"/>
            <a:t>I have intended to improve my time management skills since it is a necessary skill for a Marketing Manager.</a:t>
          </a:r>
        </a:p>
      </dgm:t>
    </dgm:pt>
    <dgm:pt modelId="{F339454B-3E37-4A65-B179-824F482666FD}" type="parTrans" cxnId="{796529CF-5511-4D90-83E2-1F3C663544EA}">
      <dgm:prSet/>
      <dgm:spPr/>
      <dgm:t>
        <a:bodyPr/>
        <a:lstStyle/>
        <a:p>
          <a:endParaRPr lang="en-US"/>
        </a:p>
      </dgm:t>
    </dgm:pt>
    <dgm:pt modelId="{8956618E-9B97-48C2-BEE2-5A20852D7241}" type="sibTrans" cxnId="{796529CF-5511-4D90-83E2-1F3C663544EA}">
      <dgm:prSet/>
      <dgm:spPr/>
      <dgm:t>
        <a:bodyPr/>
        <a:lstStyle/>
        <a:p>
          <a:endParaRPr lang="en-US"/>
        </a:p>
      </dgm:t>
    </dgm:pt>
    <dgm:pt modelId="{43BE50FB-C80A-48AD-BCD5-C2DE583A64A0}" type="pres">
      <dgm:prSet presAssocID="{37881FE6-7063-460B-BF94-27F99C6EF6EB}" presName="vert0" presStyleCnt="0">
        <dgm:presLayoutVars>
          <dgm:dir/>
          <dgm:animOne val="branch"/>
          <dgm:animLvl val="lvl"/>
        </dgm:presLayoutVars>
      </dgm:prSet>
      <dgm:spPr/>
    </dgm:pt>
    <dgm:pt modelId="{3E5241EE-E899-4E4A-8D0F-0D61C3CA30F0}" type="pres">
      <dgm:prSet presAssocID="{7EBC164B-CF17-4E9E-87D9-99CAC43BC673}" presName="thickLine" presStyleLbl="alignNode1" presStyleIdx="0" presStyleCnt="4"/>
      <dgm:spPr/>
    </dgm:pt>
    <dgm:pt modelId="{7110BD4A-E358-447D-9910-578094450DB0}" type="pres">
      <dgm:prSet presAssocID="{7EBC164B-CF17-4E9E-87D9-99CAC43BC673}" presName="horz1" presStyleCnt="0"/>
      <dgm:spPr/>
    </dgm:pt>
    <dgm:pt modelId="{A3D639D8-C120-4475-A72A-34DE00B90097}" type="pres">
      <dgm:prSet presAssocID="{7EBC164B-CF17-4E9E-87D9-99CAC43BC673}" presName="tx1" presStyleLbl="revTx" presStyleIdx="0" presStyleCnt="4"/>
      <dgm:spPr/>
    </dgm:pt>
    <dgm:pt modelId="{156101FD-5F72-4D94-BAB2-5020FD4D243B}" type="pres">
      <dgm:prSet presAssocID="{7EBC164B-CF17-4E9E-87D9-99CAC43BC673}" presName="vert1" presStyleCnt="0"/>
      <dgm:spPr/>
    </dgm:pt>
    <dgm:pt modelId="{57BFEADE-3843-41BA-9B09-5AFB4AB45E71}" type="pres">
      <dgm:prSet presAssocID="{9B28E8E1-4016-4D4B-A134-3EC95494F8CB}" presName="thickLine" presStyleLbl="alignNode1" presStyleIdx="1" presStyleCnt="4"/>
      <dgm:spPr/>
    </dgm:pt>
    <dgm:pt modelId="{38ED49E7-21A2-44B0-85D3-674EC13A2598}" type="pres">
      <dgm:prSet presAssocID="{9B28E8E1-4016-4D4B-A134-3EC95494F8CB}" presName="horz1" presStyleCnt="0"/>
      <dgm:spPr/>
    </dgm:pt>
    <dgm:pt modelId="{2071789D-E109-4D04-BB22-ED3E0801900A}" type="pres">
      <dgm:prSet presAssocID="{9B28E8E1-4016-4D4B-A134-3EC95494F8CB}" presName="tx1" presStyleLbl="revTx" presStyleIdx="1" presStyleCnt="4"/>
      <dgm:spPr/>
    </dgm:pt>
    <dgm:pt modelId="{3DC271F2-AD8E-4F6E-8B4B-B576C24BC9D2}" type="pres">
      <dgm:prSet presAssocID="{9B28E8E1-4016-4D4B-A134-3EC95494F8CB}" presName="vert1" presStyleCnt="0"/>
      <dgm:spPr/>
    </dgm:pt>
    <dgm:pt modelId="{4D18AE3E-7A30-4E10-AE16-31F9CE184545}" type="pres">
      <dgm:prSet presAssocID="{566F12E3-CDE8-44EB-8B90-7AA57FCD4CA2}" presName="thickLine" presStyleLbl="alignNode1" presStyleIdx="2" presStyleCnt="4"/>
      <dgm:spPr/>
    </dgm:pt>
    <dgm:pt modelId="{8E085E2C-BAF6-482F-9229-69F13B0D7C47}" type="pres">
      <dgm:prSet presAssocID="{566F12E3-CDE8-44EB-8B90-7AA57FCD4CA2}" presName="horz1" presStyleCnt="0"/>
      <dgm:spPr/>
    </dgm:pt>
    <dgm:pt modelId="{01DAA411-A357-48D8-8947-799041A9AA84}" type="pres">
      <dgm:prSet presAssocID="{566F12E3-CDE8-44EB-8B90-7AA57FCD4CA2}" presName="tx1" presStyleLbl="revTx" presStyleIdx="2" presStyleCnt="4"/>
      <dgm:spPr/>
    </dgm:pt>
    <dgm:pt modelId="{8B94F459-B89C-4C1A-92D6-C3E675894193}" type="pres">
      <dgm:prSet presAssocID="{566F12E3-CDE8-44EB-8B90-7AA57FCD4CA2}" presName="vert1" presStyleCnt="0"/>
      <dgm:spPr/>
    </dgm:pt>
    <dgm:pt modelId="{9EA180B1-5A53-410B-8687-EF2E35DBFDFD}" type="pres">
      <dgm:prSet presAssocID="{CE5A0D88-D98E-45B7-8BCB-39B7CD6E886B}" presName="thickLine" presStyleLbl="alignNode1" presStyleIdx="3" presStyleCnt="4"/>
      <dgm:spPr/>
    </dgm:pt>
    <dgm:pt modelId="{0FF6E570-82A3-43BB-A485-D43CAF90DE89}" type="pres">
      <dgm:prSet presAssocID="{CE5A0D88-D98E-45B7-8BCB-39B7CD6E886B}" presName="horz1" presStyleCnt="0"/>
      <dgm:spPr/>
    </dgm:pt>
    <dgm:pt modelId="{353775C7-A786-4D8A-BB37-E02496517015}" type="pres">
      <dgm:prSet presAssocID="{CE5A0D88-D98E-45B7-8BCB-39B7CD6E886B}" presName="tx1" presStyleLbl="revTx" presStyleIdx="3" presStyleCnt="4"/>
      <dgm:spPr/>
    </dgm:pt>
    <dgm:pt modelId="{39F1BE64-B2D9-4C9E-AEDE-9A9BC4F891F6}" type="pres">
      <dgm:prSet presAssocID="{CE5A0D88-D98E-45B7-8BCB-39B7CD6E886B}" presName="vert1" presStyleCnt="0"/>
      <dgm:spPr/>
    </dgm:pt>
  </dgm:ptLst>
  <dgm:cxnLst>
    <dgm:cxn modelId="{51975C30-9925-4164-9D07-847E5D2ADB8D}" type="presOf" srcId="{7EBC164B-CF17-4E9E-87D9-99CAC43BC673}" destId="{A3D639D8-C120-4475-A72A-34DE00B90097}" srcOrd="0" destOrd="0" presId="urn:microsoft.com/office/officeart/2008/layout/LinedList"/>
    <dgm:cxn modelId="{D566873B-6EF6-4D9D-9C9A-452E9B7D08A4}" srcId="{37881FE6-7063-460B-BF94-27F99C6EF6EB}" destId="{566F12E3-CDE8-44EB-8B90-7AA57FCD4CA2}" srcOrd="2" destOrd="0" parTransId="{5A86169D-527A-442D-9EBC-C5E818381B90}" sibTransId="{08DC5392-BCC4-4542-BBA5-3CBD23CF2DE7}"/>
    <dgm:cxn modelId="{FD6BB576-6FF9-4B78-A3A5-5487DE87206E}" type="presOf" srcId="{37881FE6-7063-460B-BF94-27F99C6EF6EB}" destId="{43BE50FB-C80A-48AD-BCD5-C2DE583A64A0}" srcOrd="0" destOrd="0" presId="urn:microsoft.com/office/officeart/2008/layout/LinedList"/>
    <dgm:cxn modelId="{29E43A82-8429-46AB-A386-F5767B11D62F}" type="presOf" srcId="{566F12E3-CDE8-44EB-8B90-7AA57FCD4CA2}" destId="{01DAA411-A357-48D8-8947-799041A9AA84}" srcOrd="0" destOrd="0" presId="urn:microsoft.com/office/officeart/2008/layout/LinedList"/>
    <dgm:cxn modelId="{A1D979A2-EA69-407E-AC1D-6312396D5542}" srcId="{37881FE6-7063-460B-BF94-27F99C6EF6EB}" destId="{9B28E8E1-4016-4D4B-A134-3EC95494F8CB}" srcOrd="1" destOrd="0" parTransId="{C4483A2F-05CC-440C-96CD-6AE8789150B6}" sibTransId="{8C71C91F-7342-4FC9-9D5B-4AB0F4CE0609}"/>
    <dgm:cxn modelId="{0D06B4C6-A6A9-485B-83CA-BB7FB8D9A003}" srcId="{37881FE6-7063-460B-BF94-27F99C6EF6EB}" destId="{7EBC164B-CF17-4E9E-87D9-99CAC43BC673}" srcOrd="0" destOrd="0" parTransId="{5D507B23-A19A-4A95-A155-D756A945872B}" sibTransId="{9D175CC6-E9FF-45A0-9D91-C7267C5E4CB0}"/>
    <dgm:cxn modelId="{796529CF-5511-4D90-83E2-1F3C663544EA}" srcId="{37881FE6-7063-460B-BF94-27F99C6EF6EB}" destId="{CE5A0D88-D98E-45B7-8BCB-39B7CD6E886B}" srcOrd="3" destOrd="0" parTransId="{F339454B-3E37-4A65-B179-824F482666FD}" sibTransId="{8956618E-9B97-48C2-BEE2-5A20852D7241}"/>
    <dgm:cxn modelId="{195FABDB-B635-4A66-8500-AA527E59D520}" type="presOf" srcId="{9B28E8E1-4016-4D4B-A134-3EC95494F8CB}" destId="{2071789D-E109-4D04-BB22-ED3E0801900A}" srcOrd="0" destOrd="0" presId="urn:microsoft.com/office/officeart/2008/layout/LinedList"/>
    <dgm:cxn modelId="{9EC6F0F3-620E-432E-AF03-0E7A3DEDEE5D}" type="presOf" srcId="{CE5A0D88-D98E-45B7-8BCB-39B7CD6E886B}" destId="{353775C7-A786-4D8A-BB37-E02496517015}" srcOrd="0" destOrd="0" presId="urn:microsoft.com/office/officeart/2008/layout/LinedList"/>
    <dgm:cxn modelId="{C4EEDDD5-B896-4B03-8D64-C7D5BEAF47CC}" type="presParOf" srcId="{43BE50FB-C80A-48AD-BCD5-C2DE583A64A0}" destId="{3E5241EE-E899-4E4A-8D0F-0D61C3CA30F0}" srcOrd="0" destOrd="0" presId="urn:microsoft.com/office/officeart/2008/layout/LinedList"/>
    <dgm:cxn modelId="{DA55AA84-7574-4BE9-98EF-3FFEE93C8C59}" type="presParOf" srcId="{43BE50FB-C80A-48AD-BCD5-C2DE583A64A0}" destId="{7110BD4A-E358-447D-9910-578094450DB0}" srcOrd="1" destOrd="0" presId="urn:microsoft.com/office/officeart/2008/layout/LinedList"/>
    <dgm:cxn modelId="{7E45D530-F847-41B1-8A45-D7AC27C977B5}" type="presParOf" srcId="{7110BD4A-E358-447D-9910-578094450DB0}" destId="{A3D639D8-C120-4475-A72A-34DE00B90097}" srcOrd="0" destOrd="0" presId="urn:microsoft.com/office/officeart/2008/layout/LinedList"/>
    <dgm:cxn modelId="{0D87C769-2237-496E-B57B-BBC5038CF211}" type="presParOf" srcId="{7110BD4A-E358-447D-9910-578094450DB0}" destId="{156101FD-5F72-4D94-BAB2-5020FD4D243B}" srcOrd="1" destOrd="0" presId="urn:microsoft.com/office/officeart/2008/layout/LinedList"/>
    <dgm:cxn modelId="{1D41D81D-ABA8-487C-BEAC-9A3A17583630}" type="presParOf" srcId="{43BE50FB-C80A-48AD-BCD5-C2DE583A64A0}" destId="{57BFEADE-3843-41BA-9B09-5AFB4AB45E71}" srcOrd="2" destOrd="0" presId="urn:microsoft.com/office/officeart/2008/layout/LinedList"/>
    <dgm:cxn modelId="{F255C72A-A4D7-4AD7-983E-BFB0822F2D21}" type="presParOf" srcId="{43BE50FB-C80A-48AD-BCD5-C2DE583A64A0}" destId="{38ED49E7-21A2-44B0-85D3-674EC13A2598}" srcOrd="3" destOrd="0" presId="urn:microsoft.com/office/officeart/2008/layout/LinedList"/>
    <dgm:cxn modelId="{7D0B9D2A-1D2B-4976-B4B7-F3C0625C4791}" type="presParOf" srcId="{38ED49E7-21A2-44B0-85D3-674EC13A2598}" destId="{2071789D-E109-4D04-BB22-ED3E0801900A}" srcOrd="0" destOrd="0" presId="urn:microsoft.com/office/officeart/2008/layout/LinedList"/>
    <dgm:cxn modelId="{776F6B4D-832A-406C-87DE-7B400188A094}" type="presParOf" srcId="{38ED49E7-21A2-44B0-85D3-674EC13A2598}" destId="{3DC271F2-AD8E-4F6E-8B4B-B576C24BC9D2}" srcOrd="1" destOrd="0" presId="urn:microsoft.com/office/officeart/2008/layout/LinedList"/>
    <dgm:cxn modelId="{B3119568-737E-4BBE-B1F2-5C0D268ABB17}" type="presParOf" srcId="{43BE50FB-C80A-48AD-BCD5-C2DE583A64A0}" destId="{4D18AE3E-7A30-4E10-AE16-31F9CE184545}" srcOrd="4" destOrd="0" presId="urn:microsoft.com/office/officeart/2008/layout/LinedList"/>
    <dgm:cxn modelId="{590ADDCF-F375-43C9-812D-7A00767B4F71}" type="presParOf" srcId="{43BE50FB-C80A-48AD-BCD5-C2DE583A64A0}" destId="{8E085E2C-BAF6-482F-9229-69F13B0D7C47}" srcOrd="5" destOrd="0" presId="urn:microsoft.com/office/officeart/2008/layout/LinedList"/>
    <dgm:cxn modelId="{81A75F3D-D3E2-48D8-93C1-2951F689B65A}" type="presParOf" srcId="{8E085E2C-BAF6-482F-9229-69F13B0D7C47}" destId="{01DAA411-A357-48D8-8947-799041A9AA84}" srcOrd="0" destOrd="0" presId="urn:microsoft.com/office/officeart/2008/layout/LinedList"/>
    <dgm:cxn modelId="{FE7D546E-7C03-4B46-970C-96E3E94018C1}" type="presParOf" srcId="{8E085E2C-BAF6-482F-9229-69F13B0D7C47}" destId="{8B94F459-B89C-4C1A-92D6-C3E675894193}" srcOrd="1" destOrd="0" presId="urn:microsoft.com/office/officeart/2008/layout/LinedList"/>
    <dgm:cxn modelId="{ACBD0712-8971-4B66-870D-F21D8369C486}" type="presParOf" srcId="{43BE50FB-C80A-48AD-BCD5-C2DE583A64A0}" destId="{9EA180B1-5A53-410B-8687-EF2E35DBFDFD}" srcOrd="6" destOrd="0" presId="urn:microsoft.com/office/officeart/2008/layout/LinedList"/>
    <dgm:cxn modelId="{AB437773-B4BF-4C14-AE7D-293639E801B4}" type="presParOf" srcId="{43BE50FB-C80A-48AD-BCD5-C2DE583A64A0}" destId="{0FF6E570-82A3-43BB-A485-D43CAF90DE89}" srcOrd="7" destOrd="0" presId="urn:microsoft.com/office/officeart/2008/layout/LinedList"/>
    <dgm:cxn modelId="{BCF3A5F2-065A-4450-A68B-8874ED6971DA}" type="presParOf" srcId="{0FF6E570-82A3-43BB-A485-D43CAF90DE89}" destId="{353775C7-A786-4D8A-BB37-E02496517015}" srcOrd="0" destOrd="0" presId="urn:microsoft.com/office/officeart/2008/layout/LinedList"/>
    <dgm:cxn modelId="{C089FF5C-C77D-4DE2-815D-4802FB8FD8CC}" type="presParOf" srcId="{0FF6E570-82A3-43BB-A485-D43CAF90DE89}" destId="{39F1BE64-B2D9-4C9E-AEDE-9A9BC4F891F6}"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DF86C61-9C32-4654-915C-5DB3CB41A32F}"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F57EE32-2DEE-4F8C-8D33-9015C6AE2B99}">
      <dgm:prSet/>
      <dgm:spPr/>
      <dgm:t>
        <a:bodyPr/>
        <a:lstStyle/>
        <a:p>
          <a:r>
            <a:rPr lang="en-US"/>
            <a:t>A Personal Development Plan is an efficient technique that improves the performance of an individual.</a:t>
          </a:r>
        </a:p>
      </dgm:t>
    </dgm:pt>
    <dgm:pt modelId="{0266D51C-4B87-4BCA-9043-EC99D5BC356F}" type="parTrans" cxnId="{638D9682-6BE6-4C50-B1F2-8ADE853C8E49}">
      <dgm:prSet/>
      <dgm:spPr/>
      <dgm:t>
        <a:bodyPr/>
        <a:lstStyle/>
        <a:p>
          <a:endParaRPr lang="en-US"/>
        </a:p>
      </dgm:t>
    </dgm:pt>
    <dgm:pt modelId="{39464899-BE52-4C65-B693-049D5B568146}" type="sibTrans" cxnId="{638D9682-6BE6-4C50-B1F2-8ADE853C8E49}">
      <dgm:prSet/>
      <dgm:spPr/>
      <dgm:t>
        <a:bodyPr/>
        <a:lstStyle/>
        <a:p>
          <a:endParaRPr lang="en-US"/>
        </a:p>
      </dgm:t>
    </dgm:pt>
    <dgm:pt modelId="{611C54FE-C01A-4C4D-803A-30D7209DE15A}">
      <dgm:prSet/>
      <dgm:spPr/>
      <dgm:t>
        <a:bodyPr/>
        <a:lstStyle/>
        <a:p>
          <a:r>
            <a:rPr lang="en-US"/>
            <a:t>A Personal Development Plan emphasises the strengths and weaknesses of an individual (Aguinis and Gabriel, 2021).</a:t>
          </a:r>
        </a:p>
      </dgm:t>
    </dgm:pt>
    <dgm:pt modelId="{0ECAF0F7-DE0E-4D38-9BF1-251FFA4830CA}" type="parTrans" cxnId="{346E2F2E-FE8F-458C-AECA-59A8E0285D17}">
      <dgm:prSet/>
      <dgm:spPr/>
      <dgm:t>
        <a:bodyPr/>
        <a:lstStyle/>
        <a:p>
          <a:endParaRPr lang="en-US"/>
        </a:p>
      </dgm:t>
    </dgm:pt>
    <dgm:pt modelId="{2A3E3EB4-00FA-4C79-9405-9CEF07A2997D}" type="sibTrans" cxnId="{346E2F2E-FE8F-458C-AECA-59A8E0285D17}">
      <dgm:prSet/>
      <dgm:spPr/>
      <dgm:t>
        <a:bodyPr/>
        <a:lstStyle/>
        <a:p>
          <a:endParaRPr lang="en-US"/>
        </a:p>
      </dgm:t>
    </dgm:pt>
    <dgm:pt modelId="{1A18406C-0706-4CB4-B226-74CCC9B44688}">
      <dgm:prSet/>
      <dgm:spPr/>
      <dgm:t>
        <a:bodyPr/>
        <a:lstStyle/>
        <a:p>
          <a:r>
            <a:rPr lang="en-US"/>
            <a:t>A Personal Development Plan helps an individual to acquire skills that are required to achieve his intended career.</a:t>
          </a:r>
        </a:p>
      </dgm:t>
    </dgm:pt>
    <dgm:pt modelId="{F538BA40-0FF7-4E3B-BF42-5174A9456897}" type="parTrans" cxnId="{0DA04028-1319-4683-A13E-8E78821BF168}">
      <dgm:prSet/>
      <dgm:spPr/>
      <dgm:t>
        <a:bodyPr/>
        <a:lstStyle/>
        <a:p>
          <a:endParaRPr lang="en-US"/>
        </a:p>
      </dgm:t>
    </dgm:pt>
    <dgm:pt modelId="{4FC50DF3-755C-43AE-9949-1CE93358E5D9}" type="sibTrans" cxnId="{0DA04028-1319-4683-A13E-8E78821BF168}">
      <dgm:prSet/>
      <dgm:spPr/>
      <dgm:t>
        <a:bodyPr/>
        <a:lstStyle/>
        <a:p>
          <a:endParaRPr lang="en-US"/>
        </a:p>
      </dgm:t>
    </dgm:pt>
    <dgm:pt modelId="{7A9788F4-D0B1-401E-A356-D1F3C0771F31}">
      <dgm:prSet/>
      <dgm:spPr/>
      <dgm:t>
        <a:bodyPr/>
        <a:lstStyle/>
        <a:p>
          <a:r>
            <a:rPr lang="en-US"/>
            <a:t>Every student needs to develop a Personal Development Plan based on their career goal.</a:t>
          </a:r>
        </a:p>
      </dgm:t>
    </dgm:pt>
    <dgm:pt modelId="{3C933429-D909-4143-B96E-0A4027C90A15}" type="parTrans" cxnId="{11CD2613-F0F6-41B2-9DFE-DF1B85C5A96F}">
      <dgm:prSet/>
      <dgm:spPr/>
      <dgm:t>
        <a:bodyPr/>
        <a:lstStyle/>
        <a:p>
          <a:endParaRPr lang="en-US"/>
        </a:p>
      </dgm:t>
    </dgm:pt>
    <dgm:pt modelId="{F75B5C1A-C69E-4853-AD92-B89E01CABB8E}" type="sibTrans" cxnId="{11CD2613-F0F6-41B2-9DFE-DF1B85C5A96F}">
      <dgm:prSet/>
      <dgm:spPr/>
      <dgm:t>
        <a:bodyPr/>
        <a:lstStyle/>
        <a:p>
          <a:endParaRPr lang="en-US"/>
        </a:p>
      </dgm:t>
    </dgm:pt>
    <dgm:pt modelId="{101C0571-5A94-438A-B56B-01703C36EAC6}" type="pres">
      <dgm:prSet presAssocID="{6DF86C61-9C32-4654-915C-5DB3CB41A32F}" presName="root" presStyleCnt="0">
        <dgm:presLayoutVars>
          <dgm:dir/>
          <dgm:resizeHandles val="exact"/>
        </dgm:presLayoutVars>
      </dgm:prSet>
      <dgm:spPr/>
    </dgm:pt>
    <dgm:pt modelId="{32F94081-F0B9-4342-A35A-74CEF3DA7102}" type="pres">
      <dgm:prSet presAssocID="{2F57EE32-2DEE-4F8C-8D33-9015C6AE2B99}" presName="compNode" presStyleCnt="0"/>
      <dgm:spPr/>
    </dgm:pt>
    <dgm:pt modelId="{960F36C8-294F-4A4E-8AE1-59A40A16256E}" type="pres">
      <dgm:prSet presAssocID="{2F57EE32-2DEE-4F8C-8D33-9015C6AE2B9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40FA48EB-D4E9-46B8-B1CF-4FEF2A7EA5F4}" type="pres">
      <dgm:prSet presAssocID="{2F57EE32-2DEE-4F8C-8D33-9015C6AE2B99}" presName="spaceRect" presStyleCnt="0"/>
      <dgm:spPr/>
    </dgm:pt>
    <dgm:pt modelId="{7000540D-71E1-4DE6-9A62-5A3847C35C01}" type="pres">
      <dgm:prSet presAssocID="{2F57EE32-2DEE-4F8C-8D33-9015C6AE2B99}" presName="textRect" presStyleLbl="revTx" presStyleIdx="0" presStyleCnt="4">
        <dgm:presLayoutVars>
          <dgm:chMax val="1"/>
          <dgm:chPref val="1"/>
        </dgm:presLayoutVars>
      </dgm:prSet>
      <dgm:spPr/>
    </dgm:pt>
    <dgm:pt modelId="{A37F08D3-4091-4EC9-AB9A-8B669C74FE4E}" type="pres">
      <dgm:prSet presAssocID="{39464899-BE52-4C65-B693-049D5B568146}" presName="sibTrans" presStyleCnt="0"/>
      <dgm:spPr/>
    </dgm:pt>
    <dgm:pt modelId="{993B91CE-BFC1-4D61-BA62-6805482692CD}" type="pres">
      <dgm:prSet presAssocID="{611C54FE-C01A-4C4D-803A-30D7209DE15A}" presName="compNode" presStyleCnt="0"/>
      <dgm:spPr/>
    </dgm:pt>
    <dgm:pt modelId="{8FEE346D-9F2D-47A4-B2A6-66BFFF42C9A0}" type="pres">
      <dgm:prSet presAssocID="{611C54FE-C01A-4C4D-803A-30D7209DE15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6F99D389-DF7E-4037-8C52-065F291DB9AA}" type="pres">
      <dgm:prSet presAssocID="{611C54FE-C01A-4C4D-803A-30D7209DE15A}" presName="spaceRect" presStyleCnt="0"/>
      <dgm:spPr/>
    </dgm:pt>
    <dgm:pt modelId="{FCBBFB8E-FEB1-4D12-AEEA-183DBB9467E2}" type="pres">
      <dgm:prSet presAssocID="{611C54FE-C01A-4C4D-803A-30D7209DE15A}" presName="textRect" presStyleLbl="revTx" presStyleIdx="1" presStyleCnt="4">
        <dgm:presLayoutVars>
          <dgm:chMax val="1"/>
          <dgm:chPref val="1"/>
        </dgm:presLayoutVars>
      </dgm:prSet>
      <dgm:spPr/>
    </dgm:pt>
    <dgm:pt modelId="{64B2D24C-A089-4EB0-BA8E-B502A963691F}" type="pres">
      <dgm:prSet presAssocID="{2A3E3EB4-00FA-4C79-9405-9CEF07A2997D}" presName="sibTrans" presStyleCnt="0"/>
      <dgm:spPr/>
    </dgm:pt>
    <dgm:pt modelId="{A7B9CF11-8D30-4DAA-8579-07DF705AF97F}" type="pres">
      <dgm:prSet presAssocID="{1A18406C-0706-4CB4-B226-74CCC9B44688}" presName="compNode" presStyleCnt="0"/>
      <dgm:spPr/>
    </dgm:pt>
    <dgm:pt modelId="{8EEE67AC-6CF9-4973-97B3-FFE20B082431}" type="pres">
      <dgm:prSet presAssocID="{1A18406C-0706-4CB4-B226-74CCC9B4468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CED63082-EEA3-4E6B-88C9-0D7E9CE7498F}" type="pres">
      <dgm:prSet presAssocID="{1A18406C-0706-4CB4-B226-74CCC9B44688}" presName="spaceRect" presStyleCnt="0"/>
      <dgm:spPr/>
    </dgm:pt>
    <dgm:pt modelId="{354FB46D-A2A1-43A1-B934-AA71E7A88901}" type="pres">
      <dgm:prSet presAssocID="{1A18406C-0706-4CB4-B226-74CCC9B44688}" presName="textRect" presStyleLbl="revTx" presStyleIdx="2" presStyleCnt="4">
        <dgm:presLayoutVars>
          <dgm:chMax val="1"/>
          <dgm:chPref val="1"/>
        </dgm:presLayoutVars>
      </dgm:prSet>
      <dgm:spPr/>
    </dgm:pt>
    <dgm:pt modelId="{BCE61A47-CBF5-4988-9697-5B12668A17F6}" type="pres">
      <dgm:prSet presAssocID="{4FC50DF3-755C-43AE-9949-1CE93358E5D9}" presName="sibTrans" presStyleCnt="0"/>
      <dgm:spPr/>
    </dgm:pt>
    <dgm:pt modelId="{BF8E2424-57FD-4314-B075-489A843DBF08}" type="pres">
      <dgm:prSet presAssocID="{7A9788F4-D0B1-401E-A356-D1F3C0771F31}" presName="compNode" presStyleCnt="0"/>
      <dgm:spPr/>
    </dgm:pt>
    <dgm:pt modelId="{F6450EC3-306C-40C3-9387-44C52D48139A}" type="pres">
      <dgm:prSet presAssocID="{7A9788F4-D0B1-401E-A356-D1F3C0771F3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iploma Roll"/>
        </a:ext>
      </dgm:extLst>
    </dgm:pt>
    <dgm:pt modelId="{2514FFDB-0C83-4A09-9C51-6C3BFA5ADDA7}" type="pres">
      <dgm:prSet presAssocID="{7A9788F4-D0B1-401E-A356-D1F3C0771F31}" presName="spaceRect" presStyleCnt="0"/>
      <dgm:spPr/>
    </dgm:pt>
    <dgm:pt modelId="{59301493-83BA-442C-9428-8672B8A069FD}" type="pres">
      <dgm:prSet presAssocID="{7A9788F4-D0B1-401E-A356-D1F3C0771F31}" presName="textRect" presStyleLbl="revTx" presStyleIdx="3" presStyleCnt="4">
        <dgm:presLayoutVars>
          <dgm:chMax val="1"/>
          <dgm:chPref val="1"/>
        </dgm:presLayoutVars>
      </dgm:prSet>
      <dgm:spPr/>
    </dgm:pt>
  </dgm:ptLst>
  <dgm:cxnLst>
    <dgm:cxn modelId="{11CD2613-F0F6-41B2-9DFE-DF1B85C5A96F}" srcId="{6DF86C61-9C32-4654-915C-5DB3CB41A32F}" destId="{7A9788F4-D0B1-401E-A356-D1F3C0771F31}" srcOrd="3" destOrd="0" parTransId="{3C933429-D909-4143-B96E-0A4027C90A15}" sibTransId="{F75B5C1A-C69E-4853-AD92-B89E01CABB8E}"/>
    <dgm:cxn modelId="{0DA04028-1319-4683-A13E-8E78821BF168}" srcId="{6DF86C61-9C32-4654-915C-5DB3CB41A32F}" destId="{1A18406C-0706-4CB4-B226-74CCC9B44688}" srcOrd="2" destOrd="0" parTransId="{F538BA40-0FF7-4E3B-BF42-5174A9456897}" sibTransId="{4FC50DF3-755C-43AE-9949-1CE93358E5D9}"/>
    <dgm:cxn modelId="{346E2F2E-FE8F-458C-AECA-59A8E0285D17}" srcId="{6DF86C61-9C32-4654-915C-5DB3CB41A32F}" destId="{611C54FE-C01A-4C4D-803A-30D7209DE15A}" srcOrd="1" destOrd="0" parTransId="{0ECAF0F7-DE0E-4D38-9BF1-251FFA4830CA}" sibTransId="{2A3E3EB4-00FA-4C79-9405-9CEF07A2997D}"/>
    <dgm:cxn modelId="{B9D0E63B-0B5D-4966-8195-7DD63A93ADD9}" type="presOf" srcId="{2F57EE32-2DEE-4F8C-8D33-9015C6AE2B99}" destId="{7000540D-71E1-4DE6-9A62-5A3847C35C01}" srcOrd="0" destOrd="0" presId="urn:microsoft.com/office/officeart/2018/2/layout/IconLabelList"/>
    <dgm:cxn modelId="{638D9682-6BE6-4C50-B1F2-8ADE853C8E49}" srcId="{6DF86C61-9C32-4654-915C-5DB3CB41A32F}" destId="{2F57EE32-2DEE-4F8C-8D33-9015C6AE2B99}" srcOrd="0" destOrd="0" parTransId="{0266D51C-4B87-4BCA-9043-EC99D5BC356F}" sibTransId="{39464899-BE52-4C65-B693-049D5B568146}"/>
    <dgm:cxn modelId="{DD782E9C-5FDB-4246-99C8-C4784FBEC1BC}" type="presOf" srcId="{6DF86C61-9C32-4654-915C-5DB3CB41A32F}" destId="{101C0571-5A94-438A-B56B-01703C36EAC6}" srcOrd="0" destOrd="0" presId="urn:microsoft.com/office/officeart/2018/2/layout/IconLabelList"/>
    <dgm:cxn modelId="{D4EE66AD-A66B-4D7D-9D3D-BD7505F93444}" type="presOf" srcId="{611C54FE-C01A-4C4D-803A-30D7209DE15A}" destId="{FCBBFB8E-FEB1-4D12-AEEA-183DBB9467E2}" srcOrd="0" destOrd="0" presId="urn:microsoft.com/office/officeart/2018/2/layout/IconLabelList"/>
    <dgm:cxn modelId="{37149FB9-5169-4399-A008-E33D39431133}" type="presOf" srcId="{7A9788F4-D0B1-401E-A356-D1F3C0771F31}" destId="{59301493-83BA-442C-9428-8672B8A069FD}" srcOrd="0" destOrd="0" presId="urn:microsoft.com/office/officeart/2018/2/layout/IconLabelList"/>
    <dgm:cxn modelId="{2E8DC9BF-74BF-4664-B663-C46D484649BF}" type="presOf" srcId="{1A18406C-0706-4CB4-B226-74CCC9B44688}" destId="{354FB46D-A2A1-43A1-B934-AA71E7A88901}" srcOrd="0" destOrd="0" presId="urn:microsoft.com/office/officeart/2018/2/layout/IconLabelList"/>
    <dgm:cxn modelId="{A742025E-2529-45E4-AA27-FBC55C4E9AFC}" type="presParOf" srcId="{101C0571-5A94-438A-B56B-01703C36EAC6}" destId="{32F94081-F0B9-4342-A35A-74CEF3DA7102}" srcOrd="0" destOrd="0" presId="urn:microsoft.com/office/officeart/2018/2/layout/IconLabelList"/>
    <dgm:cxn modelId="{187E8F18-B247-440C-8F88-AA192BD54DC9}" type="presParOf" srcId="{32F94081-F0B9-4342-A35A-74CEF3DA7102}" destId="{960F36C8-294F-4A4E-8AE1-59A40A16256E}" srcOrd="0" destOrd="0" presId="urn:microsoft.com/office/officeart/2018/2/layout/IconLabelList"/>
    <dgm:cxn modelId="{8B6C572C-F0E0-4F4F-B99B-5D5264E963BD}" type="presParOf" srcId="{32F94081-F0B9-4342-A35A-74CEF3DA7102}" destId="{40FA48EB-D4E9-46B8-B1CF-4FEF2A7EA5F4}" srcOrd="1" destOrd="0" presId="urn:microsoft.com/office/officeart/2018/2/layout/IconLabelList"/>
    <dgm:cxn modelId="{CE3DED10-8E2A-4EBF-8BDB-3159AE83B718}" type="presParOf" srcId="{32F94081-F0B9-4342-A35A-74CEF3DA7102}" destId="{7000540D-71E1-4DE6-9A62-5A3847C35C01}" srcOrd="2" destOrd="0" presId="urn:microsoft.com/office/officeart/2018/2/layout/IconLabelList"/>
    <dgm:cxn modelId="{10870117-5BC3-4AA5-8FB7-5C926B27F763}" type="presParOf" srcId="{101C0571-5A94-438A-B56B-01703C36EAC6}" destId="{A37F08D3-4091-4EC9-AB9A-8B669C74FE4E}" srcOrd="1" destOrd="0" presId="urn:microsoft.com/office/officeart/2018/2/layout/IconLabelList"/>
    <dgm:cxn modelId="{F3B6EE0B-0469-4609-A052-B793E9F0D438}" type="presParOf" srcId="{101C0571-5A94-438A-B56B-01703C36EAC6}" destId="{993B91CE-BFC1-4D61-BA62-6805482692CD}" srcOrd="2" destOrd="0" presId="urn:microsoft.com/office/officeart/2018/2/layout/IconLabelList"/>
    <dgm:cxn modelId="{E811A1D8-CF25-4EEF-8E0C-710AC884D18F}" type="presParOf" srcId="{993B91CE-BFC1-4D61-BA62-6805482692CD}" destId="{8FEE346D-9F2D-47A4-B2A6-66BFFF42C9A0}" srcOrd="0" destOrd="0" presId="urn:microsoft.com/office/officeart/2018/2/layout/IconLabelList"/>
    <dgm:cxn modelId="{8DFDE3CD-6023-454B-9A84-84F1B2980CDC}" type="presParOf" srcId="{993B91CE-BFC1-4D61-BA62-6805482692CD}" destId="{6F99D389-DF7E-4037-8C52-065F291DB9AA}" srcOrd="1" destOrd="0" presId="urn:microsoft.com/office/officeart/2018/2/layout/IconLabelList"/>
    <dgm:cxn modelId="{D425B310-A0E4-42BC-B1F6-7BF8F766F4C0}" type="presParOf" srcId="{993B91CE-BFC1-4D61-BA62-6805482692CD}" destId="{FCBBFB8E-FEB1-4D12-AEEA-183DBB9467E2}" srcOrd="2" destOrd="0" presId="urn:microsoft.com/office/officeart/2018/2/layout/IconLabelList"/>
    <dgm:cxn modelId="{9B74ED09-591A-4CF1-8F51-23B5F98BA440}" type="presParOf" srcId="{101C0571-5A94-438A-B56B-01703C36EAC6}" destId="{64B2D24C-A089-4EB0-BA8E-B502A963691F}" srcOrd="3" destOrd="0" presId="urn:microsoft.com/office/officeart/2018/2/layout/IconLabelList"/>
    <dgm:cxn modelId="{32B11CF0-58AE-43ED-A44B-5272B327C555}" type="presParOf" srcId="{101C0571-5A94-438A-B56B-01703C36EAC6}" destId="{A7B9CF11-8D30-4DAA-8579-07DF705AF97F}" srcOrd="4" destOrd="0" presId="urn:microsoft.com/office/officeart/2018/2/layout/IconLabelList"/>
    <dgm:cxn modelId="{BB15EE0A-9453-4152-9214-051664AC6726}" type="presParOf" srcId="{A7B9CF11-8D30-4DAA-8579-07DF705AF97F}" destId="{8EEE67AC-6CF9-4973-97B3-FFE20B082431}" srcOrd="0" destOrd="0" presId="urn:microsoft.com/office/officeart/2018/2/layout/IconLabelList"/>
    <dgm:cxn modelId="{68B150EA-0531-49D1-8A78-3E29738E6381}" type="presParOf" srcId="{A7B9CF11-8D30-4DAA-8579-07DF705AF97F}" destId="{CED63082-EEA3-4E6B-88C9-0D7E9CE7498F}" srcOrd="1" destOrd="0" presId="urn:microsoft.com/office/officeart/2018/2/layout/IconLabelList"/>
    <dgm:cxn modelId="{4D034B76-8C65-4538-94AB-1D6F354E4CC2}" type="presParOf" srcId="{A7B9CF11-8D30-4DAA-8579-07DF705AF97F}" destId="{354FB46D-A2A1-43A1-B934-AA71E7A88901}" srcOrd="2" destOrd="0" presId="urn:microsoft.com/office/officeart/2018/2/layout/IconLabelList"/>
    <dgm:cxn modelId="{B48F1331-FE99-4EC9-B105-22B31651578B}" type="presParOf" srcId="{101C0571-5A94-438A-B56B-01703C36EAC6}" destId="{BCE61A47-CBF5-4988-9697-5B12668A17F6}" srcOrd="5" destOrd="0" presId="urn:microsoft.com/office/officeart/2018/2/layout/IconLabelList"/>
    <dgm:cxn modelId="{257AE3F4-7678-4278-B538-592F71344A7E}" type="presParOf" srcId="{101C0571-5A94-438A-B56B-01703C36EAC6}" destId="{BF8E2424-57FD-4314-B075-489A843DBF08}" srcOrd="6" destOrd="0" presId="urn:microsoft.com/office/officeart/2018/2/layout/IconLabelList"/>
    <dgm:cxn modelId="{B7E6AEEC-79EF-4C6D-B8C2-5B137D1AE206}" type="presParOf" srcId="{BF8E2424-57FD-4314-B075-489A843DBF08}" destId="{F6450EC3-306C-40C3-9387-44C52D48139A}" srcOrd="0" destOrd="0" presId="urn:microsoft.com/office/officeart/2018/2/layout/IconLabelList"/>
    <dgm:cxn modelId="{AC4F7A09-3D93-40EB-9AD7-9C19048FF8F2}" type="presParOf" srcId="{BF8E2424-57FD-4314-B075-489A843DBF08}" destId="{2514FFDB-0C83-4A09-9C51-6C3BFA5ADDA7}" srcOrd="1" destOrd="0" presId="urn:microsoft.com/office/officeart/2018/2/layout/IconLabelList"/>
    <dgm:cxn modelId="{B7FB2FAB-371B-4754-A358-5B91029AEF32}" type="presParOf" srcId="{BF8E2424-57FD-4314-B075-489A843DBF08}" destId="{59301493-83BA-442C-9428-8672B8A069FD}"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3F917C8-0716-4ECD-8145-3CB766E7B791}"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4B975F23-EA3C-43B8-AE5D-66FF7F4CC799}">
      <dgm:prSet/>
      <dgm:spPr/>
      <dgm:t>
        <a:bodyPr/>
        <a:lstStyle/>
        <a:p>
          <a:r>
            <a:rPr lang="en-US"/>
            <a:t>Academic and employability skills are necessary for achieving success in the professional field.</a:t>
          </a:r>
        </a:p>
      </dgm:t>
    </dgm:pt>
    <dgm:pt modelId="{A8F4842C-9570-4F8C-B0B0-97FF17117ACB}" type="parTrans" cxnId="{7770FC40-8A25-4B6D-90AD-5BA12E4FA790}">
      <dgm:prSet/>
      <dgm:spPr/>
      <dgm:t>
        <a:bodyPr/>
        <a:lstStyle/>
        <a:p>
          <a:endParaRPr lang="en-US"/>
        </a:p>
      </dgm:t>
    </dgm:pt>
    <dgm:pt modelId="{09245D95-01E8-4362-8BE5-461EED2525F8}" type="sibTrans" cxnId="{7770FC40-8A25-4B6D-90AD-5BA12E4FA790}">
      <dgm:prSet/>
      <dgm:spPr/>
      <dgm:t>
        <a:bodyPr/>
        <a:lstStyle/>
        <a:p>
          <a:endParaRPr lang="en-US"/>
        </a:p>
      </dgm:t>
    </dgm:pt>
    <dgm:pt modelId="{ABDA5FB1-75DB-4C59-AA23-7AC7EA453A7D}">
      <dgm:prSet/>
      <dgm:spPr/>
      <dgm:t>
        <a:bodyPr/>
        <a:lstStyle/>
        <a:p>
          <a:r>
            <a:rPr lang="en-US"/>
            <a:t>My intended career is to become a Marketing Manager of a renowned multinational company.</a:t>
          </a:r>
        </a:p>
      </dgm:t>
    </dgm:pt>
    <dgm:pt modelId="{DB2F0FA6-74FE-4ABA-B11F-A5B1DEC78AFD}" type="parTrans" cxnId="{A8F955D5-32DF-4C72-A917-01F2C4411BFE}">
      <dgm:prSet/>
      <dgm:spPr/>
      <dgm:t>
        <a:bodyPr/>
        <a:lstStyle/>
        <a:p>
          <a:endParaRPr lang="en-US"/>
        </a:p>
      </dgm:t>
    </dgm:pt>
    <dgm:pt modelId="{CA95CCD8-6F85-4DC7-8574-F9385C5C15E0}" type="sibTrans" cxnId="{A8F955D5-32DF-4C72-A917-01F2C4411BFE}">
      <dgm:prSet/>
      <dgm:spPr/>
      <dgm:t>
        <a:bodyPr/>
        <a:lstStyle/>
        <a:p>
          <a:endParaRPr lang="en-US"/>
        </a:p>
      </dgm:t>
    </dgm:pt>
    <dgm:pt modelId="{ED628F29-D038-488C-82C1-04A8AAB68C21}">
      <dgm:prSet/>
      <dgm:spPr/>
      <dgm:t>
        <a:bodyPr/>
        <a:lstStyle/>
        <a:p>
          <a:r>
            <a:rPr lang="en-US" dirty="0"/>
            <a:t>I am focusing on two academic skills- summarising and CV writing.</a:t>
          </a:r>
        </a:p>
      </dgm:t>
    </dgm:pt>
    <dgm:pt modelId="{D5889D69-A4C7-4361-8B07-401029454018}" type="parTrans" cxnId="{C78B6F4C-F7E1-462B-8A34-052F01C6703E}">
      <dgm:prSet/>
      <dgm:spPr/>
      <dgm:t>
        <a:bodyPr/>
        <a:lstStyle/>
        <a:p>
          <a:endParaRPr lang="en-US"/>
        </a:p>
      </dgm:t>
    </dgm:pt>
    <dgm:pt modelId="{1A642F03-62EE-48B2-8AAC-D1201C01F4A2}" type="sibTrans" cxnId="{C78B6F4C-F7E1-462B-8A34-052F01C6703E}">
      <dgm:prSet/>
      <dgm:spPr/>
      <dgm:t>
        <a:bodyPr/>
        <a:lstStyle/>
        <a:p>
          <a:endParaRPr lang="en-US"/>
        </a:p>
      </dgm:t>
    </dgm:pt>
    <dgm:pt modelId="{D642A42D-3C42-4A47-821E-B2490C7CCA08}">
      <dgm:prSet/>
      <dgm:spPr/>
      <dgm:t>
        <a:bodyPr/>
        <a:lstStyle/>
        <a:p>
          <a:r>
            <a:rPr lang="en-US"/>
            <a:t>I am focusing on two employability skills- time management and giving presentations.</a:t>
          </a:r>
        </a:p>
      </dgm:t>
    </dgm:pt>
    <dgm:pt modelId="{E8097788-ACEC-41C9-9E87-49043A2BB3D6}" type="parTrans" cxnId="{FB597BAF-958D-4974-B33D-DD36903FC9B8}">
      <dgm:prSet/>
      <dgm:spPr/>
      <dgm:t>
        <a:bodyPr/>
        <a:lstStyle/>
        <a:p>
          <a:endParaRPr lang="en-US"/>
        </a:p>
      </dgm:t>
    </dgm:pt>
    <dgm:pt modelId="{E9D256DC-6EC6-4907-9C63-4FA095FCA02D}" type="sibTrans" cxnId="{FB597BAF-958D-4974-B33D-DD36903FC9B8}">
      <dgm:prSet/>
      <dgm:spPr/>
      <dgm:t>
        <a:bodyPr/>
        <a:lstStyle/>
        <a:p>
          <a:endParaRPr lang="en-US"/>
        </a:p>
      </dgm:t>
    </dgm:pt>
    <dgm:pt modelId="{5F668779-1DAD-4CE0-B4D5-4617D448491C}">
      <dgm:prSet/>
      <dgm:spPr/>
      <dgm:t>
        <a:bodyPr/>
        <a:lstStyle/>
        <a:p>
          <a:r>
            <a:rPr lang="en-US"/>
            <a:t>The personal SWOT analysis and the PDP has helped me with self-assessment and career development plan.</a:t>
          </a:r>
        </a:p>
      </dgm:t>
    </dgm:pt>
    <dgm:pt modelId="{F2DDFA8C-F48D-4E08-9AE8-3AFEA2065DE8}" type="parTrans" cxnId="{D1830890-5085-4D64-B582-CBFE5465AD6D}">
      <dgm:prSet/>
      <dgm:spPr/>
      <dgm:t>
        <a:bodyPr/>
        <a:lstStyle/>
        <a:p>
          <a:endParaRPr lang="en-US"/>
        </a:p>
      </dgm:t>
    </dgm:pt>
    <dgm:pt modelId="{A66EE4B0-A4DE-4F07-A3C4-F529E1DE2631}" type="sibTrans" cxnId="{D1830890-5085-4D64-B582-CBFE5465AD6D}">
      <dgm:prSet/>
      <dgm:spPr/>
      <dgm:t>
        <a:bodyPr/>
        <a:lstStyle/>
        <a:p>
          <a:endParaRPr lang="en-US"/>
        </a:p>
      </dgm:t>
    </dgm:pt>
    <dgm:pt modelId="{A505D155-D4C7-49BA-BACE-B66ACAB4913D}" type="pres">
      <dgm:prSet presAssocID="{63F917C8-0716-4ECD-8145-3CB766E7B791}" presName="linear" presStyleCnt="0">
        <dgm:presLayoutVars>
          <dgm:animLvl val="lvl"/>
          <dgm:resizeHandles val="exact"/>
        </dgm:presLayoutVars>
      </dgm:prSet>
      <dgm:spPr/>
    </dgm:pt>
    <dgm:pt modelId="{E361EAC5-2B4D-47C6-BEE2-60150D5C33F8}" type="pres">
      <dgm:prSet presAssocID="{4B975F23-EA3C-43B8-AE5D-66FF7F4CC799}" presName="parentText" presStyleLbl="node1" presStyleIdx="0" presStyleCnt="5">
        <dgm:presLayoutVars>
          <dgm:chMax val="0"/>
          <dgm:bulletEnabled val="1"/>
        </dgm:presLayoutVars>
      </dgm:prSet>
      <dgm:spPr/>
    </dgm:pt>
    <dgm:pt modelId="{97B4BDFD-E795-412E-B145-B413CE3F9D79}" type="pres">
      <dgm:prSet presAssocID="{09245D95-01E8-4362-8BE5-461EED2525F8}" presName="spacer" presStyleCnt="0"/>
      <dgm:spPr/>
    </dgm:pt>
    <dgm:pt modelId="{4E50BB83-D558-45FD-B459-107D2F8D4EE2}" type="pres">
      <dgm:prSet presAssocID="{ABDA5FB1-75DB-4C59-AA23-7AC7EA453A7D}" presName="parentText" presStyleLbl="node1" presStyleIdx="1" presStyleCnt="5">
        <dgm:presLayoutVars>
          <dgm:chMax val="0"/>
          <dgm:bulletEnabled val="1"/>
        </dgm:presLayoutVars>
      </dgm:prSet>
      <dgm:spPr/>
    </dgm:pt>
    <dgm:pt modelId="{8E0D7E43-02A5-4061-939B-F40900E10465}" type="pres">
      <dgm:prSet presAssocID="{CA95CCD8-6F85-4DC7-8574-F9385C5C15E0}" presName="spacer" presStyleCnt="0"/>
      <dgm:spPr/>
    </dgm:pt>
    <dgm:pt modelId="{2947C4F8-C870-4A27-9A33-AA8211DC1183}" type="pres">
      <dgm:prSet presAssocID="{ED628F29-D038-488C-82C1-04A8AAB68C21}" presName="parentText" presStyleLbl="node1" presStyleIdx="2" presStyleCnt="5">
        <dgm:presLayoutVars>
          <dgm:chMax val="0"/>
          <dgm:bulletEnabled val="1"/>
        </dgm:presLayoutVars>
      </dgm:prSet>
      <dgm:spPr/>
    </dgm:pt>
    <dgm:pt modelId="{D6E5ED89-A540-4229-BBE7-0B00180E7881}" type="pres">
      <dgm:prSet presAssocID="{1A642F03-62EE-48B2-8AAC-D1201C01F4A2}" presName="spacer" presStyleCnt="0"/>
      <dgm:spPr/>
    </dgm:pt>
    <dgm:pt modelId="{7CDC7531-D1FB-4A66-87CA-7D437214E193}" type="pres">
      <dgm:prSet presAssocID="{D642A42D-3C42-4A47-821E-B2490C7CCA08}" presName="parentText" presStyleLbl="node1" presStyleIdx="3" presStyleCnt="5">
        <dgm:presLayoutVars>
          <dgm:chMax val="0"/>
          <dgm:bulletEnabled val="1"/>
        </dgm:presLayoutVars>
      </dgm:prSet>
      <dgm:spPr/>
    </dgm:pt>
    <dgm:pt modelId="{97807DE1-DDA1-4008-A8AB-F53BE3DBCDA1}" type="pres">
      <dgm:prSet presAssocID="{E9D256DC-6EC6-4907-9C63-4FA095FCA02D}" presName="spacer" presStyleCnt="0"/>
      <dgm:spPr/>
    </dgm:pt>
    <dgm:pt modelId="{37678153-177F-4DD5-AE7C-677C12CA1332}" type="pres">
      <dgm:prSet presAssocID="{5F668779-1DAD-4CE0-B4D5-4617D448491C}" presName="parentText" presStyleLbl="node1" presStyleIdx="4" presStyleCnt="5">
        <dgm:presLayoutVars>
          <dgm:chMax val="0"/>
          <dgm:bulletEnabled val="1"/>
        </dgm:presLayoutVars>
      </dgm:prSet>
      <dgm:spPr/>
    </dgm:pt>
  </dgm:ptLst>
  <dgm:cxnLst>
    <dgm:cxn modelId="{3201FB0B-53BB-481A-A07E-000136BA4944}" type="presOf" srcId="{63F917C8-0716-4ECD-8145-3CB766E7B791}" destId="{A505D155-D4C7-49BA-BACE-B66ACAB4913D}" srcOrd="0" destOrd="0" presId="urn:microsoft.com/office/officeart/2005/8/layout/vList2"/>
    <dgm:cxn modelId="{7770FC40-8A25-4B6D-90AD-5BA12E4FA790}" srcId="{63F917C8-0716-4ECD-8145-3CB766E7B791}" destId="{4B975F23-EA3C-43B8-AE5D-66FF7F4CC799}" srcOrd="0" destOrd="0" parTransId="{A8F4842C-9570-4F8C-B0B0-97FF17117ACB}" sibTransId="{09245D95-01E8-4362-8BE5-461EED2525F8}"/>
    <dgm:cxn modelId="{C78B6F4C-F7E1-462B-8A34-052F01C6703E}" srcId="{63F917C8-0716-4ECD-8145-3CB766E7B791}" destId="{ED628F29-D038-488C-82C1-04A8AAB68C21}" srcOrd="2" destOrd="0" parTransId="{D5889D69-A4C7-4361-8B07-401029454018}" sibTransId="{1A642F03-62EE-48B2-8AAC-D1201C01F4A2}"/>
    <dgm:cxn modelId="{D65FED8D-86E0-4151-AEB5-55173157F0D1}" type="presOf" srcId="{D642A42D-3C42-4A47-821E-B2490C7CCA08}" destId="{7CDC7531-D1FB-4A66-87CA-7D437214E193}" srcOrd="0" destOrd="0" presId="urn:microsoft.com/office/officeart/2005/8/layout/vList2"/>
    <dgm:cxn modelId="{D1830890-5085-4D64-B582-CBFE5465AD6D}" srcId="{63F917C8-0716-4ECD-8145-3CB766E7B791}" destId="{5F668779-1DAD-4CE0-B4D5-4617D448491C}" srcOrd="4" destOrd="0" parTransId="{F2DDFA8C-F48D-4E08-9AE8-3AFEA2065DE8}" sibTransId="{A66EE4B0-A4DE-4F07-A3C4-F529E1DE2631}"/>
    <dgm:cxn modelId="{2438E6A7-D669-4889-94F8-279E8EDE487B}" type="presOf" srcId="{4B975F23-EA3C-43B8-AE5D-66FF7F4CC799}" destId="{E361EAC5-2B4D-47C6-BEE2-60150D5C33F8}" srcOrd="0" destOrd="0" presId="urn:microsoft.com/office/officeart/2005/8/layout/vList2"/>
    <dgm:cxn modelId="{F67B47AA-DD9D-4B1C-8B59-DE6569A7A48F}" type="presOf" srcId="{5F668779-1DAD-4CE0-B4D5-4617D448491C}" destId="{37678153-177F-4DD5-AE7C-677C12CA1332}" srcOrd="0" destOrd="0" presId="urn:microsoft.com/office/officeart/2005/8/layout/vList2"/>
    <dgm:cxn modelId="{FB597BAF-958D-4974-B33D-DD36903FC9B8}" srcId="{63F917C8-0716-4ECD-8145-3CB766E7B791}" destId="{D642A42D-3C42-4A47-821E-B2490C7CCA08}" srcOrd="3" destOrd="0" parTransId="{E8097788-ACEC-41C9-9E87-49043A2BB3D6}" sibTransId="{E9D256DC-6EC6-4907-9C63-4FA095FCA02D}"/>
    <dgm:cxn modelId="{D07596B7-14BE-438C-BE06-D282F213F416}" type="presOf" srcId="{ED628F29-D038-488C-82C1-04A8AAB68C21}" destId="{2947C4F8-C870-4A27-9A33-AA8211DC1183}" srcOrd="0" destOrd="0" presId="urn:microsoft.com/office/officeart/2005/8/layout/vList2"/>
    <dgm:cxn modelId="{A8F955D5-32DF-4C72-A917-01F2C4411BFE}" srcId="{63F917C8-0716-4ECD-8145-3CB766E7B791}" destId="{ABDA5FB1-75DB-4C59-AA23-7AC7EA453A7D}" srcOrd="1" destOrd="0" parTransId="{DB2F0FA6-74FE-4ABA-B11F-A5B1DEC78AFD}" sibTransId="{CA95CCD8-6F85-4DC7-8574-F9385C5C15E0}"/>
    <dgm:cxn modelId="{3D7A3EDC-AA3D-489E-8026-2296A0C50E44}" type="presOf" srcId="{ABDA5FB1-75DB-4C59-AA23-7AC7EA453A7D}" destId="{4E50BB83-D558-45FD-B459-107D2F8D4EE2}" srcOrd="0" destOrd="0" presId="urn:microsoft.com/office/officeart/2005/8/layout/vList2"/>
    <dgm:cxn modelId="{696FF7C5-5DF9-4C99-80CD-DFC3FB5E60FA}" type="presParOf" srcId="{A505D155-D4C7-49BA-BACE-B66ACAB4913D}" destId="{E361EAC5-2B4D-47C6-BEE2-60150D5C33F8}" srcOrd="0" destOrd="0" presId="urn:microsoft.com/office/officeart/2005/8/layout/vList2"/>
    <dgm:cxn modelId="{AB0C0C1C-5E40-4500-9BA8-1588989FBA57}" type="presParOf" srcId="{A505D155-D4C7-49BA-BACE-B66ACAB4913D}" destId="{97B4BDFD-E795-412E-B145-B413CE3F9D79}" srcOrd="1" destOrd="0" presId="urn:microsoft.com/office/officeart/2005/8/layout/vList2"/>
    <dgm:cxn modelId="{ACCD24D2-5CCE-4C85-A1CC-3BE48D323A2F}" type="presParOf" srcId="{A505D155-D4C7-49BA-BACE-B66ACAB4913D}" destId="{4E50BB83-D558-45FD-B459-107D2F8D4EE2}" srcOrd="2" destOrd="0" presId="urn:microsoft.com/office/officeart/2005/8/layout/vList2"/>
    <dgm:cxn modelId="{3CB83E33-62FD-4751-ABAE-6203B4A64C72}" type="presParOf" srcId="{A505D155-D4C7-49BA-BACE-B66ACAB4913D}" destId="{8E0D7E43-02A5-4061-939B-F40900E10465}" srcOrd="3" destOrd="0" presId="urn:microsoft.com/office/officeart/2005/8/layout/vList2"/>
    <dgm:cxn modelId="{4E9697D8-7777-4B3C-9E6C-5B9661E89B76}" type="presParOf" srcId="{A505D155-D4C7-49BA-BACE-B66ACAB4913D}" destId="{2947C4F8-C870-4A27-9A33-AA8211DC1183}" srcOrd="4" destOrd="0" presId="urn:microsoft.com/office/officeart/2005/8/layout/vList2"/>
    <dgm:cxn modelId="{E5B1D35C-8351-49B4-AE92-897FD398FF57}" type="presParOf" srcId="{A505D155-D4C7-49BA-BACE-B66ACAB4913D}" destId="{D6E5ED89-A540-4229-BBE7-0B00180E7881}" srcOrd="5" destOrd="0" presId="urn:microsoft.com/office/officeart/2005/8/layout/vList2"/>
    <dgm:cxn modelId="{5FD12FBD-F78B-4E08-A323-12DE0D9409EC}" type="presParOf" srcId="{A505D155-D4C7-49BA-BACE-B66ACAB4913D}" destId="{7CDC7531-D1FB-4A66-87CA-7D437214E193}" srcOrd="6" destOrd="0" presId="urn:microsoft.com/office/officeart/2005/8/layout/vList2"/>
    <dgm:cxn modelId="{DE43BB7C-A942-460F-8618-8F7F8A74A144}" type="presParOf" srcId="{A505D155-D4C7-49BA-BACE-B66ACAB4913D}" destId="{97807DE1-DDA1-4008-A8AB-F53BE3DBCDA1}" srcOrd="7" destOrd="0" presId="urn:microsoft.com/office/officeart/2005/8/layout/vList2"/>
    <dgm:cxn modelId="{795DE4CF-9022-4FC0-BBFC-766F4384D927}" type="presParOf" srcId="{A505D155-D4C7-49BA-BACE-B66ACAB4913D}" destId="{37678153-177F-4DD5-AE7C-677C12CA1332}"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CD1D0C-033A-4301-928E-422AC191D2B3}">
      <dsp:nvSpPr>
        <dsp:cNvPr id="0" name=""/>
        <dsp:cNvSpPr/>
      </dsp:nvSpPr>
      <dsp:spPr>
        <a:xfrm>
          <a:off x="68228" y="994"/>
          <a:ext cx="2445919" cy="146755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topic of the following presentation is academic and employability skills.</a:t>
          </a:r>
        </a:p>
      </dsp:txBody>
      <dsp:txXfrm>
        <a:off x="68228" y="994"/>
        <a:ext cx="2445919" cy="1467551"/>
      </dsp:txXfrm>
    </dsp:sp>
    <dsp:sp modelId="{E94AD710-6584-4E9B-946E-F38734B66917}">
      <dsp:nvSpPr>
        <dsp:cNvPr id="0" name=""/>
        <dsp:cNvSpPr/>
      </dsp:nvSpPr>
      <dsp:spPr>
        <a:xfrm>
          <a:off x="2758739" y="994"/>
          <a:ext cx="2445919" cy="1467551"/>
        </a:xfrm>
        <a:prstGeom prst="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presentation will focus on my available academic and employability skills.</a:t>
          </a:r>
        </a:p>
      </dsp:txBody>
      <dsp:txXfrm>
        <a:off x="2758739" y="994"/>
        <a:ext cx="2445919" cy="1467551"/>
      </dsp:txXfrm>
    </dsp:sp>
    <dsp:sp modelId="{E09FA268-70C5-403B-B5FA-9B2EE270FA9A}">
      <dsp:nvSpPr>
        <dsp:cNvPr id="0" name=""/>
        <dsp:cNvSpPr/>
      </dsp:nvSpPr>
      <dsp:spPr>
        <a:xfrm>
          <a:off x="68228" y="1713137"/>
          <a:ext cx="2445919" cy="1467551"/>
        </a:xfrm>
        <a:prstGeom prst="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goal of the presentation is to assess me using various tools such as personal SWOT analysis and personal development plan.</a:t>
          </a:r>
        </a:p>
      </dsp:txBody>
      <dsp:txXfrm>
        <a:off x="68228" y="1713137"/>
        <a:ext cx="2445919" cy="1467551"/>
      </dsp:txXfrm>
    </dsp:sp>
    <dsp:sp modelId="{B7B90200-A1F3-4450-9EB7-117C952CF995}">
      <dsp:nvSpPr>
        <dsp:cNvPr id="0" name=""/>
        <dsp:cNvSpPr/>
      </dsp:nvSpPr>
      <dsp:spPr>
        <a:xfrm>
          <a:off x="2758739" y="1713137"/>
          <a:ext cx="2445919" cy="1467551"/>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This presentation will help to develop my academic and employability skills based on my intended career objective.</a:t>
          </a:r>
        </a:p>
      </dsp:txBody>
      <dsp:txXfrm>
        <a:off x="2758739" y="1713137"/>
        <a:ext cx="2445919" cy="14675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484241-5326-4A44-9340-B30AE5FA2534}">
      <dsp:nvSpPr>
        <dsp:cNvPr id="0" name=""/>
        <dsp:cNvSpPr/>
      </dsp:nvSpPr>
      <dsp:spPr>
        <a:xfrm>
          <a:off x="0" y="123691"/>
          <a:ext cx="5257800" cy="127544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My intended career is to become a Marketing Manager of a multinational organisation.</a:t>
          </a:r>
        </a:p>
      </dsp:txBody>
      <dsp:txXfrm>
        <a:off x="62262" y="185953"/>
        <a:ext cx="5133276" cy="1150922"/>
      </dsp:txXfrm>
    </dsp:sp>
    <dsp:sp modelId="{0B027AA7-F4BE-423D-AF7C-BC848C853893}">
      <dsp:nvSpPr>
        <dsp:cNvPr id="0" name=""/>
        <dsp:cNvSpPr/>
      </dsp:nvSpPr>
      <dsp:spPr>
        <a:xfrm>
          <a:off x="0" y="1450977"/>
          <a:ext cx="5257800" cy="1275446"/>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Marketing management is a combination of marketing techniques and practical business applications (Milosevic, Tosovic-Stevanovic and Primorac, 2019).</a:t>
          </a:r>
        </a:p>
      </dsp:txBody>
      <dsp:txXfrm>
        <a:off x="62262" y="1513239"/>
        <a:ext cx="5133276" cy="1150922"/>
      </dsp:txXfrm>
    </dsp:sp>
    <dsp:sp modelId="{F83C41F8-C541-4194-850F-B08F64F7D720}">
      <dsp:nvSpPr>
        <dsp:cNvPr id="0" name=""/>
        <dsp:cNvSpPr/>
      </dsp:nvSpPr>
      <dsp:spPr>
        <a:xfrm>
          <a:off x="0" y="2778263"/>
          <a:ext cx="5257800" cy="1275446"/>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A marketing Manager is vital for an organisation since he is responsible for all the promotional activities of the organisation.</a:t>
          </a:r>
        </a:p>
      </dsp:txBody>
      <dsp:txXfrm>
        <a:off x="62262" y="2840525"/>
        <a:ext cx="5133276" cy="1150922"/>
      </dsp:txXfrm>
    </dsp:sp>
    <dsp:sp modelId="{651FAA24-029B-459C-876F-31255C409842}">
      <dsp:nvSpPr>
        <dsp:cNvPr id="0" name=""/>
        <dsp:cNvSpPr/>
      </dsp:nvSpPr>
      <dsp:spPr>
        <a:xfrm>
          <a:off x="0" y="4105550"/>
          <a:ext cx="5257800" cy="1275446"/>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I have chosen this career path as it is inclined with my study and my passion.</a:t>
          </a:r>
        </a:p>
      </dsp:txBody>
      <dsp:txXfrm>
        <a:off x="62262" y="4167812"/>
        <a:ext cx="5133276" cy="11509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49C0BE-26D3-49EE-B587-05E2A69E78AE}">
      <dsp:nvSpPr>
        <dsp:cNvPr id="0" name=""/>
        <dsp:cNvSpPr/>
      </dsp:nvSpPr>
      <dsp:spPr>
        <a:xfrm>
          <a:off x="0" y="0"/>
          <a:ext cx="527288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3437CED7-CBA2-489D-9457-34DF2C785BCD}">
      <dsp:nvSpPr>
        <dsp:cNvPr id="0" name=""/>
        <dsp:cNvSpPr/>
      </dsp:nvSpPr>
      <dsp:spPr>
        <a:xfrm>
          <a:off x="0" y="0"/>
          <a:ext cx="5272888" cy="79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Academic skills are the study strategies utilised by students to get good academic scores.</a:t>
          </a:r>
        </a:p>
      </dsp:txBody>
      <dsp:txXfrm>
        <a:off x="0" y="0"/>
        <a:ext cx="5272888" cy="795420"/>
      </dsp:txXfrm>
    </dsp:sp>
    <dsp:sp modelId="{A7F13F8A-2ADD-40CA-8728-34F135A24506}">
      <dsp:nvSpPr>
        <dsp:cNvPr id="0" name=""/>
        <dsp:cNvSpPr/>
      </dsp:nvSpPr>
      <dsp:spPr>
        <a:xfrm>
          <a:off x="0" y="795420"/>
          <a:ext cx="527288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90E8CA0-ABBE-4A3C-8A6E-20280EDF838C}">
      <dsp:nvSpPr>
        <dsp:cNvPr id="0" name=""/>
        <dsp:cNvSpPr/>
      </dsp:nvSpPr>
      <dsp:spPr>
        <a:xfrm>
          <a:off x="0" y="795420"/>
          <a:ext cx="5272888" cy="79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Academic skills are also important for gathering knowledge through learning resources.</a:t>
          </a:r>
        </a:p>
      </dsp:txBody>
      <dsp:txXfrm>
        <a:off x="0" y="795420"/>
        <a:ext cx="5272888" cy="795420"/>
      </dsp:txXfrm>
    </dsp:sp>
    <dsp:sp modelId="{1036CBD1-9FAF-42B3-843E-C0B23B8D67E3}">
      <dsp:nvSpPr>
        <dsp:cNvPr id="0" name=""/>
        <dsp:cNvSpPr/>
      </dsp:nvSpPr>
      <dsp:spPr>
        <a:xfrm>
          <a:off x="0" y="1590841"/>
          <a:ext cx="527288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39D2311-0038-4DDE-87AD-4238884A4556}">
      <dsp:nvSpPr>
        <dsp:cNvPr id="0" name=""/>
        <dsp:cNvSpPr/>
      </dsp:nvSpPr>
      <dsp:spPr>
        <a:xfrm>
          <a:off x="0" y="1590841"/>
          <a:ext cx="5272888" cy="79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In higher education, academic skills are improved through learning processes that promote the excellence and performance of an individual (Pereira and Costa, 2017).</a:t>
          </a:r>
        </a:p>
      </dsp:txBody>
      <dsp:txXfrm>
        <a:off x="0" y="1590841"/>
        <a:ext cx="5272888" cy="795420"/>
      </dsp:txXfrm>
    </dsp:sp>
    <dsp:sp modelId="{80998478-C0B5-4BC5-80A7-C8BE1DA96C2D}">
      <dsp:nvSpPr>
        <dsp:cNvPr id="0" name=""/>
        <dsp:cNvSpPr/>
      </dsp:nvSpPr>
      <dsp:spPr>
        <a:xfrm>
          <a:off x="0" y="2386262"/>
          <a:ext cx="527288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A0A86B3-DE54-40BF-AC6A-F66317FAE83A}">
      <dsp:nvSpPr>
        <dsp:cNvPr id="0" name=""/>
        <dsp:cNvSpPr/>
      </dsp:nvSpPr>
      <dsp:spPr>
        <a:xfrm>
          <a:off x="0" y="2386263"/>
          <a:ext cx="5272888" cy="79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I am focused on two important academic skills which are- Summarising and CV writing.</a:t>
          </a:r>
        </a:p>
      </dsp:txBody>
      <dsp:txXfrm>
        <a:off x="0" y="2386263"/>
        <a:ext cx="5272888" cy="7954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ED97F-D92E-4721-8AAC-3A3A56202F1E}">
      <dsp:nvSpPr>
        <dsp:cNvPr id="0" name=""/>
        <dsp:cNvSpPr/>
      </dsp:nvSpPr>
      <dsp:spPr>
        <a:xfrm>
          <a:off x="2614981" y="709129"/>
          <a:ext cx="546965" cy="91440"/>
        </a:xfrm>
        <a:custGeom>
          <a:avLst/>
          <a:gdLst/>
          <a:ahLst/>
          <a:cxnLst/>
          <a:rect l="0" t="0" r="0" b="0"/>
          <a:pathLst>
            <a:path>
              <a:moveTo>
                <a:pt x="0" y="45720"/>
              </a:moveTo>
              <a:lnTo>
                <a:pt x="54696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74024" y="751961"/>
        <a:ext cx="28878" cy="5775"/>
      </dsp:txXfrm>
    </dsp:sp>
    <dsp:sp modelId="{6D2BAB85-2BEB-4497-8403-2F3667578C09}">
      <dsp:nvSpPr>
        <dsp:cNvPr id="0" name=""/>
        <dsp:cNvSpPr/>
      </dsp:nvSpPr>
      <dsp:spPr>
        <a:xfrm>
          <a:off x="105624" y="1502"/>
          <a:ext cx="2511156" cy="15066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755650">
            <a:lnSpc>
              <a:spcPct val="90000"/>
            </a:lnSpc>
            <a:spcBef>
              <a:spcPct val="0"/>
            </a:spcBef>
            <a:spcAft>
              <a:spcPct val="35000"/>
            </a:spcAft>
            <a:buNone/>
          </a:pPr>
          <a:r>
            <a:rPr lang="en-US" sz="1700" kern="1200"/>
            <a:t>Employability skills are the soft skills required by an employer within an employee (Nisha and Rajasekaran, 2018).</a:t>
          </a:r>
        </a:p>
      </dsp:txBody>
      <dsp:txXfrm>
        <a:off x="105624" y="1502"/>
        <a:ext cx="2511156" cy="1506693"/>
      </dsp:txXfrm>
    </dsp:sp>
    <dsp:sp modelId="{570FE30C-ECFE-41DC-A59B-7A8C03C2DC7C}">
      <dsp:nvSpPr>
        <dsp:cNvPr id="0" name=""/>
        <dsp:cNvSpPr/>
      </dsp:nvSpPr>
      <dsp:spPr>
        <a:xfrm>
          <a:off x="1361202" y="1506396"/>
          <a:ext cx="3088722" cy="546965"/>
        </a:xfrm>
        <a:custGeom>
          <a:avLst/>
          <a:gdLst/>
          <a:ahLst/>
          <a:cxnLst/>
          <a:rect l="0" t="0" r="0" b="0"/>
          <a:pathLst>
            <a:path>
              <a:moveTo>
                <a:pt x="3088722" y="0"/>
              </a:moveTo>
              <a:lnTo>
                <a:pt x="3088722" y="290582"/>
              </a:lnTo>
              <a:lnTo>
                <a:pt x="0" y="290582"/>
              </a:lnTo>
              <a:lnTo>
                <a:pt x="0" y="546965"/>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27007" y="1776991"/>
        <a:ext cx="157112" cy="5775"/>
      </dsp:txXfrm>
    </dsp:sp>
    <dsp:sp modelId="{6A99CA8E-93F4-4FB9-9255-E9A0BDFE5DAC}">
      <dsp:nvSpPr>
        <dsp:cNvPr id="0" name=""/>
        <dsp:cNvSpPr/>
      </dsp:nvSpPr>
      <dsp:spPr>
        <a:xfrm>
          <a:off x="3194346" y="1502"/>
          <a:ext cx="2511156" cy="15066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755650">
            <a:lnSpc>
              <a:spcPct val="90000"/>
            </a:lnSpc>
            <a:spcBef>
              <a:spcPct val="0"/>
            </a:spcBef>
            <a:spcAft>
              <a:spcPct val="35000"/>
            </a:spcAft>
            <a:buNone/>
          </a:pPr>
          <a:r>
            <a:rPr lang="en-US" sz="1700" kern="1200"/>
            <a:t>These are the transferable skills required in the professional world.</a:t>
          </a:r>
        </a:p>
      </dsp:txBody>
      <dsp:txXfrm>
        <a:off x="3194346" y="1502"/>
        <a:ext cx="2511156" cy="1506693"/>
      </dsp:txXfrm>
    </dsp:sp>
    <dsp:sp modelId="{621AC1A6-0CE9-4845-8ADB-E7CAE9272BF2}">
      <dsp:nvSpPr>
        <dsp:cNvPr id="0" name=""/>
        <dsp:cNvSpPr/>
      </dsp:nvSpPr>
      <dsp:spPr>
        <a:xfrm>
          <a:off x="2614981" y="2793389"/>
          <a:ext cx="546965" cy="91440"/>
        </a:xfrm>
        <a:custGeom>
          <a:avLst/>
          <a:gdLst/>
          <a:ahLst/>
          <a:cxnLst/>
          <a:rect l="0" t="0" r="0" b="0"/>
          <a:pathLst>
            <a:path>
              <a:moveTo>
                <a:pt x="0" y="45720"/>
              </a:moveTo>
              <a:lnTo>
                <a:pt x="54696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74024" y="2836221"/>
        <a:ext cx="28878" cy="5775"/>
      </dsp:txXfrm>
    </dsp:sp>
    <dsp:sp modelId="{B1FF839E-520D-4DFD-9E4A-D5171B7F65E7}">
      <dsp:nvSpPr>
        <dsp:cNvPr id="0" name=""/>
        <dsp:cNvSpPr/>
      </dsp:nvSpPr>
      <dsp:spPr>
        <a:xfrm>
          <a:off x="105624" y="2085762"/>
          <a:ext cx="2511156" cy="15066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755650">
            <a:lnSpc>
              <a:spcPct val="90000"/>
            </a:lnSpc>
            <a:spcBef>
              <a:spcPct val="0"/>
            </a:spcBef>
            <a:spcAft>
              <a:spcPct val="35000"/>
            </a:spcAft>
            <a:buNone/>
          </a:pPr>
          <a:r>
            <a:rPr lang="en-US" sz="1700" kern="1200"/>
            <a:t>Employability skills are developed within an individual during his time of academics.</a:t>
          </a:r>
        </a:p>
      </dsp:txBody>
      <dsp:txXfrm>
        <a:off x="105624" y="2085762"/>
        <a:ext cx="2511156" cy="1506693"/>
      </dsp:txXfrm>
    </dsp:sp>
    <dsp:sp modelId="{307F9F86-00B3-45B5-A681-A03F75C7DA42}">
      <dsp:nvSpPr>
        <dsp:cNvPr id="0" name=""/>
        <dsp:cNvSpPr/>
      </dsp:nvSpPr>
      <dsp:spPr>
        <a:xfrm>
          <a:off x="1361202" y="3590656"/>
          <a:ext cx="3088722" cy="546965"/>
        </a:xfrm>
        <a:custGeom>
          <a:avLst/>
          <a:gdLst/>
          <a:ahLst/>
          <a:cxnLst/>
          <a:rect l="0" t="0" r="0" b="0"/>
          <a:pathLst>
            <a:path>
              <a:moveTo>
                <a:pt x="3088722" y="0"/>
              </a:moveTo>
              <a:lnTo>
                <a:pt x="3088722" y="290582"/>
              </a:lnTo>
              <a:lnTo>
                <a:pt x="0" y="290582"/>
              </a:lnTo>
              <a:lnTo>
                <a:pt x="0" y="546965"/>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27007" y="3861251"/>
        <a:ext cx="157112" cy="5775"/>
      </dsp:txXfrm>
    </dsp:sp>
    <dsp:sp modelId="{C2A455C7-74EE-4EF3-B8A5-377906E48F8D}">
      <dsp:nvSpPr>
        <dsp:cNvPr id="0" name=""/>
        <dsp:cNvSpPr/>
      </dsp:nvSpPr>
      <dsp:spPr>
        <a:xfrm>
          <a:off x="3194346" y="2085762"/>
          <a:ext cx="2511156" cy="15066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755650">
            <a:lnSpc>
              <a:spcPct val="90000"/>
            </a:lnSpc>
            <a:spcBef>
              <a:spcPct val="0"/>
            </a:spcBef>
            <a:spcAft>
              <a:spcPct val="35000"/>
            </a:spcAft>
            <a:buNone/>
          </a:pPr>
          <a:r>
            <a:rPr lang="en-US" sz="1700" kern="1200"/>
            <a:t>Students are groomed by their tutors and university faculty in order to develop employability skills.</a:t>
          </a:r>
        </a:p>
      </dsp:txBody>
      <dsp:txXfrm>
        <a:off x="3194346" y="2085762"/>
        <a:ext cx="2511156" cy="1506693"/>
      </dsp:txXfrm>
    </dsp:sp>
    <dsp:sp modelId="{773AC8F3-2252-4ED8-981A-A69214157362}">
      <dsp:nvSpPr>
        <dsp:cNvPr id="0" name=""/>
        <dsp:cNvSpPr/>
      </dsp:nvSpPr>
      <dsp:spPr>
        <a:xfrm>
          <a:off x="105624" y="4170022"/>
          <a:ext cx="2511156" cy="15066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049" tIns="129161" rIns="123049" bIns="129161" numCol="1" spcCol="1270" anchor="ctr" anchorCtr="0">
          <a:noAutofit/>
        </a:bodyPr>
        <a:lstStyle/>
        <a:p>
          <a:pPr marL="0" lvl="0" indent="0" algn="ctr" defTabSz="755650">
            <a:lnSpc>
              <a:spcPct val="90000"/>
            </a:lnSpc>
            <a:spcBef>
              <a:spcPct val="0"/>
            </a:spcBef>
            <a:spcAft>
              <a:spcPct val="35000"/>
            </a:spcAft>
            <a:buNone/>
          </a:pPr>
          <a:r>
            <a:rPr lang="en-US" sz="1700" kern="1200"/>
            <a:t>I have focused on two of my major employability skills which are- giving presentations and time management.</a:t>
          </a:r>
        </a:p>
      </dsp:txBody>
      <dsp:txXfrm>
        <a:off x="105624" y="4170022"/>
        <a:ext cx="2511156" cy="150669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FEC04C-2CBA-4B08-9C5D-1BE6B4014AF3}">
      <dsp:nvSpPr>
        <dsp:cNvPr id="0" name=""/>
        <dsp:cNvSpPr/>
      </dsp:nvSpPr>
      <dsp:spPr>
        <a:xfrm>
          <a:off x="68228" y="994"/>
          <a:ext cx="2445919" cy="146755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Self-assessment is a technique that helps an individual to evaluate his own learnings (Panadero, Jonsson and Botella, 2017).</a:t>
          </a:r>
        </a:p>
      </dsp:txBody>
      <dsp:txXfrm>
        <a:off x="68228" y="994"/>
        <a:ext cx="2445919" cy="1467551"/>
      </dsp:txXfrm>
    </dsp:sp>
    <dsp:sp modelId="{22F90624-29C9-4ACF-A34E-B0E9CB442854}">
      <dsp:nvSpPr>
        <dsp:cNvPr id="0" name=""/>
        <dsp:cNvSpPr/>
      </dsp:nvSpPr>
      <dsp:spPr>
        <a:xfrm>
          <a:off x="2758739" y="994"/>
          <a:ext cx="2445919" cy="1467551"/>
        </a:xfrm>
        <a:prstGeom prst="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Self-assessment points out the strengths and weaknesses of an individual.</a:t>
          </a:r>
        </a:p>
      </dsp:txBody>
      <dsp:txXfrm>
        <a:off x="2758739" y="994"/>
        <a:ext cx="2445919" cy="1467551"/>
      </dsp:txXfrm>
    </dsp:sp>
    <dsp:sp modelId="{C933E1B4-E7B4-45FD-9159-9C120D335772}">
      <dsp:nvSpPr>
        <dsp:cNvPr id="0" name=""/>
        <dsp:cNvSpPr/>
      </dsp:nvSpPr>
      <dsp:spPr>
        <a:xfrm>
          <a:off x="68228" y="1713137"/>
          <a:ext cx="2445919" cy="1467551"/>
        </a:xfrm>
        <a:prstGeom prst="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Self-assessment shows the opportunities and threats for an individual.</a:t>
          </a:r>
        </a:p>
      </dsp:txBody>
      <dsp:txXfrm>
        <a:off x="68228" y="1713137"/>
        <a:ext cx="2445919" cy="1467551"/>
      </dsp:txXfrm>
    </dsp:sp>
    <dsp:sp modelId="{24CCA9BB-6014-4745-9969-11DEB7D1270D}">
      <dsp:nvSpPr>
        <dsp:cNvPr id="0" name=""/>
        <dsp:cNvSpPr/>
      </dsp:nvSpPr>
      <dsp:spPr>
        <a:xfrm>
          <a:off x="2758739" y="1713137"/>
          <a:ext cx="2445919" cy="1467551"/>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 personal SWOT analysis can not only help in the self-assessment of an individual but also can be helpful as a strategic planning process (Phadermrod, Crowder and Wills, 2019).</a:t>
          </a:r>
        </a:p>
      </dsp:txBody>
      <dsp:txXfrm>
        <a:off x="2758739" y="1713137"/>
        <a:ext cx="2445919" cy="146755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4358A9-FD14-4677-9540-E8E3318792DF}">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69A9DD-E790-4C43-876B-211E6CFFD336}">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US" sz="3800" kern="1200"/>
            <a:t>Strengths- Communication, time management</a:t>
          </a:r>
        </a:p>
      </dsp:txBody>
      <dsp:txXfrm>
        <a:off x="0" y="0"/>
        <a:ext cx="6900512" cy="1384035"/>
      </dsp:txXfrm>
    </dsp:sp>
    <dsp:sp modelId="{67034D53-FD6D-430A-A1F4-D9367BAC9429}">
      <dsp:nvSpPr>
        <dsp:cNvPr id="0" name=""/>
        <dsp:cNvSpPr/>
      </dsp:nvSpPr>
      <dsp:spPr>
        <a:xfrm>
          <a:off x="0" y="1384035"/>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80D4D0-9608-4565-81BD-544CD27FBD50}">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US" sz="3800" kern="1200"/>
            <a:t>Weakness- Teamwork, IT skills</a:t>
          </a:r>
        </a:p>
      </dsp:txBody>
      <dsp:txXfrm>
        <a:off x="0" y="1384035"/>
        <a:ext cx="6900512" cy="1384035"/>
      </dsp:txXfrm>
    </dsp:sp>
    <dsp:sp modelId="{F8BD36B8-2561-4D41-B08C-21467CA23397}">
      <dsp:nvSpPr>
        <dsp:cNvPr id="0" name=""/>
        <dsp:cNvSpPr/>
      </dsp:nvSpPr>
      <dsp:spPr>
        <a:xfrm>
          <a:off x="0" y="2768070"/>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172780-33F7-453E-AE00-C91A278159FA}">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US" sz="3800" kern="1200"/>
            <a:t>Opportunities- A natural instinct of promotional activities.</a:t>
          </a:r>
        </a:p>
      </dsp:txBody>
      <dsp:txXfrm>
        <a:off x="0" y="2768070"/>
        <a:ext cx="6900512" cy="1384035"/>
      </dsp:txXfrm>
    </dsp:sp>
    <dsp:sp modelId="{1BC36AAE-D94C-42FF-8589-C1DB0350BFB9}">
      <dsp:nvSpPr>
        <dsp:cNvPr id="0" name=""/>
        <dsp:cNvSpPr/>
      </dsp:nvSpPr>
      <dsp:spPr>
        <a:xfrm>
          <a:off x="0" y="4152105"/>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AF060D-2AAF-4E00-AEB4-9290BB65132A}">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en-US" sz="3800" kern="1200"/>
            <a:t>Threats- Less comfortable will the digital tools of marketing.</a:t>
          </a:r>
        </a:p>
      </dsp:txBody>
      <dsp:txXfrm>
        <a:off x="0" y="4152105"/>
        <a:ext cx="6900512" cy="13840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5241EE-E899-4E4A-8D0F-0D61C3CA30F0}">
      <dsp:nvSpPr>
        <dsp:cNvPr id="0" name=""/>
        <dsp:cNvSpPr/>
      </dsp:nvSpPr>
      <dsp:spPr>
        <a:xfrm>
          <a:off x="0" y="0"/>
          <a:ext cx="5272888"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A3D639D8-C120-4475-A72A-34DE00B90097}">
      <dsp:nvSpPr>
        <dsp:cNvPr id="0" name=""/>
        <dsp:cNvSpPr/>
      </dsp:nvSpPr>
      <dsp:spPr>
        <a:xfrm>
          <a:off x="0" y="0"/>
          <a:ext cx="5272888" cy="79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It is important for an individual to prioritise tasks as per importance and to finish tasks in time in a professional field.</a:t>
          </a:r>
        </a:p>
      </dsp:txBody>
      <dsp:txXfrm>
        <a:off x="0" y="0"/>
        <a:ext cx="5272888" cy="795420"/>
      </dsp:txXfrm>
    </dsp:sp>
    <dsp:sp modelId="{57BFEADE-3843-41BA-9B09-5AFB4AB45E71}">
      <dsp:nvSpPr>
        <dsp:cNvPr id="0" name=""/>
        <dsp:cNvSpPr/>
      </dsp:nvSpPr>
      <dsp:spPr>
        <a:xfrm>
          <a:off x="0" y="795420"/>
          <a:ext cx="5272888"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2071789D-E109-4D04-BB22-ED3E0801900A}">
      <dsp:nvSpPr>
        <dsp:cNvPr id="0" name=""/>
        <dsp:cNvSpPr/>
      </dsp:nvSpPr>
      <dsp:spPr>
        <a:xfrm>
          <a:off x="0" y="795420"/>
          <a:ext cx="5272888" cy="79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Time management is an important employability skill for the professional world and it is a part of the learning strategy of a student (Agadzhanova, 2019).</a:t>
          </a:r>
        </a:p>
      </dsp:txBody>
      <dsp:txXfrm>
        <a:off x="0" y="795420"/>
        <a:ext cx="5272888" cy="795420"/>
      </dsp:txXfrm>
    </dsp:sp>
    <dsp:sp modelId="{4D18AE3E-7A30-4E10-AE16-31F9CE184545}">
      <dsp:nvSpPr>
        <dsp:cNvPr id="0" name=""/>
        <dsp:cNvSpPr/>
      </dsp:nvSpPr>
      <dsp:spPr>
        <a:xfrm>
          <a:off x="0" y="1590841"/>
          <a:ext cx="5272888"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01DAA411-A357-48D8-8947-799041A9AA84}">
      <dsp:nvSpPr>
        <dsp:cNvPr id="0" name=""/>
        <dsp:cNvSpPr/>
      </dsp:nvSpPr>
      <dsp:spPr>
        <a:xfrm>
          <a:off x="0" y="1590841"/>
          <a:ext cx="5272888" cy="79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Eisenhower matrix and Pomodoro Technique are the two most important time management tools that I have learned during my academic career.</a:t>
          </a:r>
        </a:p>
      </dsp:txBody>
      <dsp:txXfrm>
        <a:off x="0" y="1590841"/>
        <a:ext cx="5272888" cy="795420"/>
      </dsp:txXfrm>
    </dsp:sp>
    <dsp:sp modelId="{9EA180B1-5A53-410B-8687-EF2E35DBFDFD}">
      <dsp:nvSpPr>
        <dsp:cNvPr id="0" name=""/>
        <dsp:cNvSpPr/>
      </dsp:nvSpPr>
      <dsp:spPr>
        <a:xfrm>
          <a:off x="0" y="2386262"/>
          <a:ext cx="5272888"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353775C7-A786-4D8A-BB37-E02496517015}">
      <dsp:nvSpPr>
        <dsp:cNvPr id="0" name=""/>
        <dsp:cNvSpPr/>
      </dsp:nvSpPr>
      <dsp:spPr>
        <a:xfrm>
          <a:off x="0" y="2386263"/>
          <a:ext cx="5272888" cy="79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I have intended to improve my time management skills since it is a necessary skill for a Marketing Manager.</a:t>
          </a:r>
        </a:p>
      </dsp:txBody>
      <dsp:txXfrm>
        <a:off x="0" y="2386263"/>
        <a:ext cx="5272888" cy="7954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0F36C8-294F-4A4E-8AE1-59A40A16256E}">
      <dsp:nvSpPr>
        <dsp:cNvPr id="0" name=""/>
        <dsp:cNvSpPr/>
      </dsp:nvSpPr>
      <dsp:spPr>
        <a:xfrm>
          <a:off x="1138979" y="1203549"/>
          <a:ext cx="932563" cy="9325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00540D-71E1-4DE6-9A62-5A3847C35C01}">
      <dsp:nvSpPr>
        <dsp:cNvPr id="0" name=""/>
        <dsp:cNvSpPr/>
      </dsp:nvSpPr>
      <dsp:spPr>
        <a:xfrm>
          <a:off x="569079"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US" sz="1200" kern="1200"/>
            <a:t>A Personal Development Plan is an efficient technique that improves the performance of an individual.</a:t>
          </a:r>
        </a:p>
      </dsp:txBody>
      <dsp:txXfrm>
        <a:off x="569079" y="2427788"/>
        <a:ext cx="2072362" cy="720000"/>
      </dsp:txXfrm>
    </dsp:sp>
    <dsp:sp modelId="{8FEE346D-9F2D-47A4-B2A6-66BFFF42C9A0}">
      <dsp:nvSpPr>
        <dsp:cNvPr id="0" name=""/>
        <dsp:cNvSpPr/>
      </dsp:nvSpPr>
      <dsp:spPr>
        <a:xfrm>
          <a:off x="3574005" y="1203549"/>
          <a:ext cx="932563" cy="9325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BBFB8E-FEB1-4D12-AEEA-183DBB9467E2}">
      <dsp:nvSpPr>
        <dsp:cNvPr id="0" name=""/>
        <dsp:cNvSpPr/>
      </dsp:nvSpPr>
      <dsp:spPr>
        <a:xfrm>
          <a:off x="3004105"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US" sz="1200" kern="1200"/>
            <a:t>A Personal Development Plan emphasises the strengths and weaknesses of an individual (Aguinis and Gabriel, 2021).</a:t>
          </a:r>
        </a:p>
      </dsp:txBody>
      <dsp:txXfrm>
        <a:off x="3004105" y="2427788"/>
        <a:ext cx="2072362" cy="720000"/>
      </dsp:txXfrm>
    </dsp:sp>
    <dsp:sp modelId="{8EEE67AC-6CF9-4973-97B3-FFE20B082431}">
      <dsp:nvSpPr>
        <dsp:cNvPr id="0" name=""/>
        <dsp:cNvSpPr/>
      </dsp:nvSpPr>
      <dsp:spPr>
        <a:xfrm>
          <a:off x="6009031" y="1203549"/>
          <a:ext cx="932563" cy="9325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4FB46D-A2A1-43A1-B934-AA71E7A88901}">
      <dsp:nvSpPr>
        <dsp:cNvPr id="0" name=""/>
        <dsp:cNvSpPr/>
      </dsp:nvSpPr>
      <dsp:spPr>
        <a:xfrm>
          <a:off x="5439131"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US" sz="1200" kern="1200"/>
            <a:t>A Personal Development Plan helps an individual to acquire skills that are required to achieve his intended career.</a:t>
          </a:r>
        </a:p>
      </dsp:txBody>
      <dsp:txXfrm>
        <a:off x="5439131" y="2427788"/>
        <a:ext cx="2072362" cy="720000"/>
      </dsp:txXfrm>
    </dsp:sp>
    <dsp:sp modelId="{F6450EC3-306C-40C3-9387-44C52D48139A}">
      <dsp:nvSpPr>
        <dsp:cNvPr id="0" name=""/>
        <dsp:cNvSpPr/>
      </dsp:nvSpPr>
      <dsp:spPr>
        <a:xfrm>
          <a:off x="8444057" y="1203549"/>
          <a:ext cx="932563" cy="9325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301493-83BA-442C-9428-8672B8A069FD}">
      <dsp:nvSpPr>
        <dsp:cNvPr id="0" name=""/>
        <dsp:cNvSpPr/>
      </dsp:nvSpPr>
      <dsp:spPr>
        <a:xfrm>
          <a:off x="7874157"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US" sz="1200" kern="1200"/>
            <a:t>Every student needs to develop a Personal Development Plan based on their career goal.</a:t>
          </a:r>
        </a:p>
      </dsp:txBody>
      <dsp:txXfrm>
        <a:off x="7874157" y="2427788"/>
        <a:ext cx="2072362"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61EAC5-2B4D-47C6-BEE2-60150D5C33F8}">
      <dsp:nvSpPr>
        <dsp:cNvPr id="0" name=""/>
        <dsp:cNvSpPr/>
      </dsp:nvSpPr>
      <dsp:spPr>
        <a:xfrm>
          <a:off x="0" y="74211"/>
          <a:ext cx="10515600" cy="79450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Academic and employability skills are necessary for achieving success in the professional field.</a:t>
          </a:r>
        </a:p>
      </dsp:txBody>
      <dsp:txXfrm>
        <a:off x="38784" y="112995"/>
        <a:ext cx="10438032" cy="716935"/>
      </dsp:txXfrm>
    </dsp:sp>
    <dsp:sp modelId="{4E50BB83-D558-45FD-B459-107D2F8D4EE2}">
      <dsp:nvSpPr>
        <dsp:cNvPr id="0" name=""/>
        <dsp:cNvSpPr/>
      </dsp:nvSpPr>
      <dsp:spPr>
        <a:xfrm>
          <a:off x="0" y="926314"/>
          <a:ext cx="10515600" cy="79450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My intended career is to become a Marketing Manager of a renowned multinational company.</a:t>
          </a:r>
        </a:p>
      </dsp:txBody>
      <dsp:txXfrm>
        <a:off x="38784" y="965098"/>
        <a:ext cx="10438032" cy="716935"/>
      </dsp:txXfrm>
    </dsp:sp>
    <dsp:sp modelId="{2947C4F8-C870-4A27-9A33-AA8211DC1183}">
      <dsp:nvSpPr>
        <dsp:cNvPr id="0" name=""/>
        <dsp:cNvSpPr/>
      </dsp:nvSpPr>
      <dsp:spPr>
        <a:xfrm>
          <a:off x="0" y="1778417"/>
          <a:ext cx="10515600" cy="794503"/>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I am focusing on two academic skills- summarising and CV writing.</a:t>
          </a:r>
        </a:p>
      </dsp:txBody>
      <dsp:txXfrm>
        <a:off x="38784" y="1817201"/>
        <a:ext cx="10438032" cy="716935"/>
      </dsp:txXfrm>
    </dsp:sp>
    <dsp:sp modelId="{7CDC7531-D1FB-4A66-87CA-7D437214E193}">
      <dsp:nvSpPr>
        <dsp:cNvPr id="0" name=""/>
        <dsp:cNvSpPr/>
      </dsp:nvSpPr>
      <dsp:spPr>
        <a:xfrm>
          <a:off x="0" y="2630520"/>
          <a:ext cx="10515600" cy="79450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I am focusing on two employability skills- time management and giving presentations.</a:t>
          </a:r>
        </a:p>
      </dsp:txBody>
      <dsp:txXfrm>
        <a:off x="38784" y="2669304"/>
        <a:ext cx="10438032" cy="716935"/>
      </dsp:txXfrm>
    </dsp:sp>
    <dsp:sp modelId="{37678153-177F-4DD5-AE7C-677C12CA1332}">
      <dsp:nvSpPr>
        <dsp:cNvPr id="0" name=""/>
        <dsp:cNvSpPr/>
      </dsp:nvSpPr>
      <dsp:spPr>
        <a:xfrm>
          <a:off x="0" y="3482623"/>
          <a:ext cx="10515600" cy="794503"/>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The personal SWOT analysis and the PDP has helped me with self-assessment and career development plan.</a:t>
          </a:r>
        </a:p>
      </dsp:txBody>
      <dsp:txXfrm>
        <a:off x="38784" y="3521407"/>
        <a:ext cx="10438032" cy="71693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60C642-1D47-422D-BBFF-244C147BDE98}" type="datetimeFigureOut">
              <a:rPr lang="en-GB" smtClean="0"/>
              <a:t>08/12/2021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C8B99A-9DA7-4BC7-944A-A477D82961CA}" type="slidenum">
              <a:rPr lang="en-GB" smtClean="0"/>
              <a:t>‹#›</a:t>
            </a:fld>
            <a:endParaRPr lang="en-GB"/>
          </a:p>
        </p:txBody>
      </p:sp>
    </p:spTree>
    <p:extLst>
      <p:ext uri="{BB962C8B-B14F-4D97-AF65-F5344CB8AC3E}">
        <p14:creationId xmlns:p14="http://schemas.microsoft.com/office/powerpoint/2010/main" val="39197563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Academic and employability skills are the basic skill sets that are required from a student in his academic as well as a professional career. This presentation is an example of reflective practice which will help me to self-assess myself. This kind of reflective practice is becoming highly popular in higher education as it can provide a summative assessment of a student’s knowledge and skills (</a:t>
            </a:r>
            <a:r>
              <a:rPr lang="en-US" sz="1800" dirty="0" err="1">
                <a:effectLst/>
                <a:highlight>
                  <a:srgbClr val="FFFFFF"/>
                </a:highlight>
                <a:latin typeface="Times New Roman" panose="02020603050405020304" pitchFamily="18" charset="0"/>
                <a:ea typeface="Times New Roman" panose="02020603050405020304" pitchFamily="18" charset="0"/>
              </a:rPr>
              <a:t>Husam</a:t>
            </a:r>
            <a:r>
              <a:rPr lang="en-US" sz="1800" dirty="0">
                <a:effectLst/>
                <a:highlight>
                  <a:srgbClr val="FFFFFF"/>
                </a:highlight>
                <a:latin typeface="Times New Roman" panose="02020603050405020304" pitchFamily="18" charset="0"/>
                <a:ea typeface="Times New Roman" panose="02020603050405020304" pitchFamily="18" charset="0"/>
              </a:rPr>
              <a:t> and Abraham, 2019</a:t>
            </a:r>
            <a:r>
              <a:rPr lang="en-US" sz="1800" dirty="0">
                <a:effectLst/>
                <a:latin typeface="Times New Roman" panose="02020603050405020304" pitchFamily="18" charset="0"/>
                <a:ea typeface="Times New Roman" panose="02020603050405020304" pitchFamily="18" charset="0"/>
              </a:rPr>
              <a:t>). The professional development of a student can easily be understood with the help of this reflective practice. The goal of this presentation is to understand the importance of academic and employability skills for a student and assess me based on my career goal. In order to self-evaluate myself a personal SWOT analysis will be done. Apart from that, a personal development plan will be created to improve my skillset based on my intended career. </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2</a:t>
            </a:fld>
            <a:endParaRPr lang="en-GB"/>
          </a:p>
        </p:txBody>
      </p:sp>
    </p:spTree>
    <p:extLst>
      <p:ext uri="{BB962C8B-B14F-4D97-AF65-F5344CB8AC3E}">
        <p14:creationId xmlns:p14="http://schemas.microsoft.com/office/powerpoint/2010/main" val="1071889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My intended career choice is to become a marketing manager of a multinational organisation. I have chosen this career path since I am studying this subject and doing my specialisation in marketing. I love to do promotional activities and I consider this as one of my strengths. Marketing management is a combination of activities that include evaluation, planning, implication and control of different strategies that familiarise an organisation into the target market and exchanges benefits (</a:t>
            </a:r>
            <a:r>
              <a:rPr lang="en-US" sz="1800" dirty="0">
                <a:effectLst/>
                <a:highlight>
                  <a:srgbClr val="FFFFFF"/>
                </a:highlight>
                <a:latin typeface="Times New Roman" panose="02020603050405020304" pitchFamily="18" charset="0"/>
                <a:ea typeface="Times New Roman" panose="02020603050405020304" pitchFamily="18" charset="0"/>
              </a:rPr>
              <a:t>Milosevic, </a:t>
            </a:r>
            <a:r>
              <a:rPr lang="en-US" sz="1800" dirty="0" err="1">
                <a:effectLst/>
                <a:highlight>
                  <a:srgbClr val="FFFFFF"/>
                </a:highlight>
                <a:latin typeface="Times New Roman" panose="02020603050405020304" pitchFamily="18" charset="0"/>
                <a:ea typeface="Times New Roman" panose="02020603050405020304" pitchFamily="18" charset="0"/>
              </a:rPr>
              <a:t>Tosovic-Stevanovic</a:t>
            </a:r>
            <a:r>
              <a:rPr lang="en-US" sz="1800" dirty="0">
                <a:effectLst/>
                <a:highlight>
                  <a:srgbClr val="FFFFFF"/>
                </a:highlight>
                <a:latin typeface="Times New Roman" panose="02020603050405020304" pitchFamily="18" charset="0"/>
                <a:ea typeface="Times New Roman" panose="02020603050405020304" pitchFamily="18" charset="0"/>
              </a:rPr>
              <a:t> and </a:t>
            </a:r>
            <a:r>
              <a:rPr lang="en-US" sz="1800" dirty="0" err="1">
                <a:effectLst/>
                <a:highlight>
                  <a:srgbClr val="FFFFFF"/>
                </a:highlight>
                <a:latin typeface="Times New Roman" panose="02020603050405020304" pitchFamily="18" charset="0"/>
                <a:ea typeface="Times New Roman" panose="02020603050405020304" pitchFamily="18" charset="0"/>
              </a:rPr>
              <a:t>Primorac</a:t>
            </a:r>
            <a:r>
              <a:rPr lang="en-US" sz="1800" dirty="0">
                <a:effectLst/>
                <a:highlight>
                  <a:srgbClr val="FFFFFF"/>
                </a:highlight>
                <a:latin typeface="Times New Roman" panose="02020603050405020304" pitchFamily="18" charset="0"/>
                <a:ea typeface="Times New Roman" panose="02020603050405020304" pitchFamily="18" charset="0"/>
              </a:rPr>
              <a:t>, 2019</a:t>
            </a:r>
            <a:r>
              <a:rPr lang="en-US" sz="1800" dirty="0">
                <a:effectLst/>
                <a:latin typeface="Times New Roman" panose="02020603050405020304" pitchFamily="18" charset="0"/>
                <a:ea typeface="Times New Roman" panose="02020603050405020304" pitchFamily="18" charset="0"/>
              </a:rPr>
              <a:t>). All the promotional activities help an organisation to stay ahead of its rival organisation. Besides, a marketing manager is also responsible for the management of his department, his employees and his target audience. Apart from the marketing activities, he was also responsible for maintaining communication with the other departments. This whole set of responsibilities intrigues me and that is why this is a career choice of mine.</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3</a:t>
            </a:fld>
            <a:endParaRPr lang="en-GB"/>
          </a:p>
        </p:txBody>
      </p:sp>
    </p:spTree>
    <p:extLst>
      <p:ext uri="{BB962C8B-B14F-4D97-AF65-F5344CB8AC3E}">
        <p14:creationId xmlns:p14="http://schemas.microsoft.com/office/powerpoint/2010/main" val="1144915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Academic skills are important learning strategies that are compulsory for each student in order to achieve good scores in his academic career. It is also very important since it develops an understanding of the study material and helps a student to gather knowledge. Academic skills are important skills that should be cultivated by the tutors as they understand the importance of these skills more than a student. With the help of the tutors, these academic skills can be perfected within a student and improve his excellence. Here, my two important academic skills are summarising and CV writing. Although I possess these two skills, I need to improve them in order to achieve my goal of becoming a marketing manager.</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4</a:t>
            </a:fld>
            <a:endParaRPr lang="en-GB"/>
          </a:p>
        </p:txBody>
      </p:sp>
    </p:spTree>
    <p:extLst>
      <p:ext uri="{BB962C8B-B14F-4D97-AF65-F5344CB8AC3E}">
        <p14:creationId xmlns:p14="http://schemas.microsoft.com/office/powerpoint/2010/main" val="1857910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In order to receive success in the professional world, an individual needs to have a variety of employability skills. These are soft skills that are required by the employers of different </a:t>
            </a:r>
            <a:r>
              <a:rPr lang="en-US" sz="1800" dirty="0" err="1">
                <a:effectLst/>
                <a:latin typeface="Times New Roman" panose="02020603050405020304" pitchFamily="18" charset="0"/>
                <a:ea typeface="Times New Roman" panose="02020603050405020304" pitchFamily="18" charset="0"/>
              </a:rPr>
              <a:t>organisations</a:t>
            </a:r>
            <a:r>
              <a:rPr lang="en-US" sz="1800" dirty="0">
                <a:effectLst/>
                <a:latin typeface="Times New Roman" panose="02020603050405020304" pitchFamily="18" charset="0"/>
                <a:ea typeface="Times New Roman" panose="02020603050405020304" pitchFamily="18" charset="0"/>
              </a:rPr>
              <a:t>. These skills ensure the effectiveness and efficiency of an employee and thus are very important. The employability skills must be developed within an individual when he is a student. This is why my university faculty has developed a study program that enhances our employability skills. Besides our tutors also groom us from time to time to improve our employability skills. Two of my most important employability skills are giving a presentation and time management. I have always focused on these two skills since I wanted to become a marketing manager and these skills are must required for any marketing manager.</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5</a:t>
            </a:fld>
            <a:endParaRPr lang="en-GB"/>
          </a:p>
        </p:txBody>
      </p:sp>
    </p:spTree>
    <p:extLst>
      <p:ext uri="{BB962C8B-B14F-4D97-AF65-F5344CB8AC3E}">
        <p14:creationId xmlns:p14="http://schemas.microsoft.com/office/powerpoint/2010/main" val="10480893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The main objective of this presentation is to provide a self-assessment and that is why the importance of self-assessment is a must known topic. Self-assessment is a tool that helps an individual to analyse himself in terms of his strengths and weaknesses. It also helps him to see the opportunities and threats in his career. There are several available tools for self-assessment. However, a personal SWOT analysis is one of the easiest and most effective tools that can be used under any circumstances. A personal SWOT analysis also helps in the strategic planning of an individual. That is why it can be learned as a student. Our university faculty have incorporated personal SWOT analysis as a compulsory activity and our tutors have always emphasised it. That is why I have been able to develop my personal SWOT analysis which is discussed in the following slide.</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6</a:t>
            </a:fld>
            <a:endParaRPr lang="en-GB"/>
          </a:p>
        </p:txBody>
      </p:sp>
    </p:spTree>
    <p:extLst>
      <p:ext uri="{BB962C8B-B14F-4D97-AF65-F5344CB8AC3E}">
        <p14:creationId xmlns:p14="http://schemas.microsoft.com/office/powerpoint/2010/main" val="1563856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The above analysis shows my strengths and weaknesses along with my opportunities and threats for my career. I aspire to be a marketing manager and that is why I need to be very good at promotional activities. My strength of communication skills, presentation and time management gives me an edge in promotional activities. I can easily communicate with the consumers, can understand their requirements and can attractively promote my products. However, I have weaknesses such as I have very little knowledge about the latest digital tools used for marketing and that can create risks for me in my career regarding the development of promotional content. Also, I am weak at teamwork which might create difficulties in working with a big marketing team in a multinational company.</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7</a:t>
            </a:fld>
            <a:endParaRPr lang="en-GB"/>
          </a:p>
        </p:txBody>
      </p:sp>
    </p:spTree>
    <p:extLst>
      <p:ext uri="{BB962C8B-B14F-4D97-AF65-F5344CB8AC3E}">
        <p14:creationId xmlns:p14="http://schemas.microsoft.com/office/powerpoint/2010/main" val="1521646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Time management is one of the most important employability skills that must be learned by a student in order to succeed in his professional life. Proper time management helps an individual to be punctual, to finish tasks on time and prioritise tasks based on their urgency and importance. In my university, my professors have always emphasised learning to use different time management tools. Among them, I have learned and implemented Eisenhower Matrix and Pomodoro Technique as these two are simple and effective. In my daily routine, I found it hard to prioritise my tasks effective based on their relative importance and urgency and that is why sometimes I could not finish tasks on time (</a:t>
            </a:r>
            <a:r>
              <a:rPr lang="en-US" sz="1800" dirty="0">
                <a:effectLst/>
                <a:highlight>
                  <a:srgbClr val="FFFFFF"/>
                </a:highlight>
                <a:latin typeface="Times New Roman" panose="02020603050405020304" pitchFamily="18" charset="0"/>
                <a:ea typeface="Times New Roman" panose="02020603050405020304" pitchFamily="18" charset="0"/>
              </a:rPr>
              <a:t>Kennedy and Porter, 2021</a:t>
            </a:r>
            <a:r>
              <a:rPr lang="en-US" sz="1800" dirty="0">
                <a:effectLst/>
                <a:latin typeface="Times New Roman" panose="02020603050405020304" pitchFamily="18" charset="0"/>
                <a:ea typeface="Times New Roman" panose="02020603050405020304" pitchFamily="18" charset="0"/>
              </a:rPr>
              <a:t>). These two methods have splendidly helped me and improved my time management. </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8</a:t>
            </a:fld>
            <a:endParaRPr lang="en-GB"/>
          </a:p>
        </p:txBody>
      </p:sp>
    </p:spTree>
    <p:extLst>
      <p:ext uri="{BB962C8B-B14F-4D97-AF65-F5344CB8AC3E}">
        <p14:creationId xmlns:p14="http://schemas.microsoft.com/office/powerpoint/2010/main" val="3403423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A Personal Development Plan (PDP) is a very useful tool for a student that can be used for both self-assessment and skill development. This is a tool that focuses on the intended career of a student, shows the strengths and areas that require development and develops an action plan that helps the student to improve or acquire skills that are necessary for the professional world. Students can learn how to develop PDPs from their tutors, learning sources or from professional development seminars. PDP also increases the leadership material within a student which is a part of almost every degree program throughout the world (</a:t>
            </a:r>
            <a:r>
              <a:rPr lang="en-US" sz="1800" dirty="0">
                <a:effectLst/>
                <a:highlight>
                  <a:srgbClr val="FFFFFF"/>
                </a:highlight>
                <a:latin typeface="Times New Roman" panose="02020603050405020304" pitchFamily="18" charset="0"/>
                <a:ea typeface="Times New Roman" panose="02020603050405020304" pitchFamily="18" charset="0"/>
              </a:rPr>
              <a:t>Rubens et al., 2018</a:t>
            </a:r>
            <a:r>
              <a:rPr lang="en-US" sz="1800" dirty="0">
                <a:effectLst/>
                <a:latin typeface="Times New Roman" panose="02020603050405020304" pitchFamily="18" charset="0"/>
                <a:ea typeface="Times New Roman" panose="02020603050405020304" pitchFamily="18" charset="0"/>
              </a:rPr>
              <a:t>). This is why my university put all f its business students through courses that helps to develop academic and employability skills with the help of developing personal development plans.</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9</a:t>
            </a:fld>
            <a:endParaRPr lang="en-GB"/>
          </a:p>
        </p:txBody>
      </p:sp>
    </p:spTree>
    <p:extLst>
      <p:ext uri="{BB962C8B-B14F-4D97-AF65-F5344CB8AC3E}">
        <p14:creationId xmlns:p14="http://schemas.microsoft.com/office/powerpoint/2010/main" val="1057696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Above is a personal development plan which is developed focussing on my intended career which is to become a marketing manager of a multinational organisation. Here the four skills on which I have emphasised are time management, summarising, CV writing and presentation (</a:t>
            </a:r>
            <a:r>
              <a:rPr lang="en-US" sz="1800" dirty="0">
                <a:effectLst/>
                <a:highlight>
                  <a:srgbClr val="FFFFFF"/>
                </a:highlight>
                <a:latin typeface="Times New Roman" panose="02020603050405020304" pitchFamily="18" charset="0"/>
                <a:ea typeface="Times New Roman" panose="02020603050405020304" pitchFamily="18" charset="0"/>
              </a:rPr>
              <a:t>Ashurst, 2017</a:t>
            </a:r>
            <a:r>
              <a:rPr lang="en-US" sz="1800" dirty="0">
                <a:effectLst/>
                <a:latin typeface="Times New Roman" panose="02020603050405020304" pitchFamily="18" charset="0"/>
                <a:ea typeface="Times New Roman" panose="02020603050405020304" pitchFamily="18" charset="0"/>
              </a:rPr>
              <a:t>). Each of these skills is highly important for the job role of a marketing manager and this is why I need to improve these skills to a level at which I can achieve my goal. </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10</a:t>
            </a:fld>
            <a:endParaRPr lang="en-GB"/>
          </a:p>
        </p:txBody>
      </p:sp>
    </p:spTree>
    <p:extLst>
      <p:ext uri="{BB962C8B-B14F-4D97-AF65-F5344CB8AC3E}">
        <p14:creationId xmlns:p14="http://schemas.microsoft.com/office/powerpoint/2010/main" val="1283970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In conclusion, it can be said for every student needs a set of highly developed academic and employability skills that will help him to achieve success in his professional career. Apart from that, during academics, every student needs to do his self-assessment and make a proper personal development plan that can help him improve or acquire the necessary academic and employability skills. My career goal is to become a marketing manager of a renowned multinational organisation and for that, I need to develop four skills that are- summarising, CV writing, time management and giving presentations. This is why I have given my focus to these four skills. The SWOT analysis has helped to self-evaluate me and based on that I have made the PDP which will improve my skills to the required level of a marketing manager.</a:t>
            </a:r>
            <a:endParaRPr lang="en-US" sz="1800" dirty="0">
              <a:effectLst/>
              <a:latin typeface="Arial" panose="020B0604020202020204" pitchFamily="34" charset="0"/>
              <a:ea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4EC8B99A-9DA7-4BC7-944A-A477D82961CA}" type="slidenum">
              <a:rPr lang="en-GB" smtClean="0"/>
              <a:t>11</a:t>
            </a:fld>
            <a:endParaRPr lang="en-GB"/>
          </a:p>
        </p:txBody>
      </p:sp>
    </p:spTree>
    <p:extLst>
      <p:ext uri="{BB962C8B-B14F-4D97-AF65-F5344CB8AC3E}">
        <p14:creationId xmlns:p14="http://schemas.microsoft.com/office/powerpoint/2010/main" val="1368143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BD233-1613-4026-B8C6-3492266A29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E9C29C8-CCF4-4573-8A7C-15040906BA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872829-A38F-4600-BDED-430561B0A55E}"/>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5" name="Footer Placeholder 4">
            <a:extLst>
              <a:ext uri="{FF2B5EF4-FFF2-40B4-BE49-F238E27FC236}">
                <a16:creationId xmlns:a16="http://schemas.microsoft.com/office/drawing/2014/main" id="{641E8380-9EDC-4F4D-ABE2-5001E8D219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779976-2721-4A67-B9E1-B383A10232C1}"/>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1883043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D5900-9E04-4456-A988-32047798A9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6DE80C-E082-450E-9C52-12FB99F5CA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B61186-CDBB-4766-9989-447667A535D6}"/>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5" name="Footer Placeholder 4">
            <a:extLst>
              <a:ext uri="{FF2B5EF4-FFF2-40B4-BE49-F238E27FC236}">
                <a16:creationId xmlns:a16="http://schemas.microsoft.com/office/drawing/2014/main" id="{92D978FD-9000-4412-9216-87FC8304B2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68BF69-0A40-4166-82EB-39935BBFCFAD}"/>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2704170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78C42-6C09-496E-BD8C-50E7D58C60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7EE7AD4-3876-4BD2-A5A4-F89BD9A5F82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88CB44-39D4-47C1-B0E6-167B5BF44604}"/>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5" name="Footer Placeholder 4">
            <a:extLst>
              <a:ext uri="{FF2B5EF4-FFF2-40B4-BE49-F238E27FC236}">
                <a16:creationId xmlns:a16="http://schemas.microsoft.com/office/drawing/2014/main" id="{E9741C79-4EB0-4977-8E92-30C3A77669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BA04CF-0FD5-4692-8DEB-CEF6A96DB9F2}"/>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2146347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4E53B-AF28-4A5F-9F2C-FAA16A7407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9502A3-E421-4BFA-9574-50EBFF4944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D9288CD-7959-48B3-8D55-A66A56FFDB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B6C353E-D473-4C7D-BCD4-BCECB06C956F}"/>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6" name="Footer Placeholder 5">
            <a:extLst>
              <a:ext uri="{FF2B5EF4-FFF2-40B4-BE49-F238E27FC236}">
                <a16:creationId xmlns:a16="http://schemas.microsoft.com/office/drawing/2014/main" id="{A17117FA-B83D-4615-B51C-EC1BB86214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6FF98F-FFB4-404E-B4D1-38A09A32D7E6}"/>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1992218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85686-375C-459D-84A5-2D966CB440D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ED5A11-1A7C-42D7-A33E-09884D7A1F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5D774F-65C7-4A25-BDCB-4500367640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8F06E3E-2286-44DB-A18C-4DCBEDC218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26CB8C5-3BDD-457B-8D08-3A98D8D3ED0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A674DB-B02C-4C9B-927B-4E0A6F7B0CF1}"/>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8" name="Footer Placeholder 7">
            <a:extLst>
              <a:ext uri="{FF2B5EF4-FFF2-40B4-BE49-F238E27FC236}">
                <a16:creationId xmlns:a16="http://schemas.microsoft.com/office/drawing/2014/main" id="{118DCD5B-E29D-432A-8E76-13D5D5A2D7B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D109BF-89FB-4EE3-9D59-998CADDBB456}"/>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179760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B4AAC-48AD-41F7-9814-2832B56EFA9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E06EE09-679D-4271-9254-F5309BAC2A87}"/>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4" name="Footer Placeholder 3">
            <a:extLst>
              <a:ext uri="{FF2B5EF4-FFF2-40B4-BE49-F238E27FC236}">
                <a16:creationId xmlns:a16="http://schemas.microsoft.com/office/drawing/2014/main" id="{F816C98C-4D34-4C48-9C19-CF2C6FC229F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AF085EA-3F0B-4003-B657-A0CE4B54988D}"/>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1935965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E7DDDD-A622-464D-82CB-8F8407D66C52}"/>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3" name="Footer Placeholder 2">
            <a:extLst>
              <a:ext uri="{FF2B5EF4-FFF2-40B4-BE49-F238E27FC236}">
                <a16:creationId xmlns:a16="http://schemas.microsoft.com/office/drawing/2014/main" id="{C8F4FB9A-39D3-4083-82C1-37A233DDAAE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6156A29-6932-4E17-9048-D8268FA24357}"/>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2514485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9F0C3-3BB7-43BD-A3C2-19E96ACF73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1AC74FD-1BEC-4317-94EF-EBB53E1702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0570E57-E264-4086-B9EC-E8E127F10E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B95590-4800-4E9A-8318-B99C4E42D611}"/>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6" name="Footer Placeholder 5">
            <a:extLst>
              <a:ext uri="{FF2B5EF4-FFF2-40B4-BE49-F238E27FC236}">
                <a16:creationId xmlns:a16="http://schemas.microsoft.com/office/drawing/2014/main" id="{460D5ABC-7B81-48B1-84E2-DA364CDFA0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8EAB17-B9F4-4418-9321-2DD40548E348}"/>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3269796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8318E-DA35-486D-8591-3ADC3F1B8D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D966C7E-115C-4A7F-87AC-E8C9238B72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BBCF68A-CDAE-4D72-B372-7212A5CEC3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DD1024-37DE-44CA-A925-71931A897F54}"/>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6" name="Footer Placeholder 5">
            <a:extLst>
              <a:ext uri="{FF2B5EF4-FFF2-40B4-BE49-F238E27FC236}">
                <a16:creationId xmlns:a16="http://schemas.microsoft.com/office/drawing/2014/main" id="{038DC39F-F0F7-4503-B707-04F575682E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920E85-86D0-4CDB-8363-A8236AEE1DCF}"/>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3247321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D4584-9AF4-40A9-8006-97E1C294DC5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C7A446-831D-4F48-B5DB-AF5A65A859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442763-BC5E-4170-800B-26CB665C22A6}"/>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5" name="Footer Placeholder 4">
            <a:extLst>
              <a:ext uri="{FF2B5EF4-FFF2-40B4-BE49-F238E27FC236}">
                <a16:creationId xmlns:a16="http://schemas.microsoft.com/office/drawing/2014/main" id="{6058A151-8450-44C2-8D6A-7A5AB660B6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243EF7-B4EE-40E9-AF4E-57613D3F5BE6}"/>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65607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55DEDB-3AE5-42AD-B56B-157AA088FC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1CE198A-45A8-4547-A35C-B86EBFE8C7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798E8D-6A49-4D82-9C66-F4D7E29CB809}"/>
              </a:ext>
            </a:extLst>
          </p:cNvPr>
          <p:cNvSpPr>
            <a:spLocks noGrp="1"/>
          </p:cNvSpPr>
          <p:nvPr>
            <p:ph type="dt" sz="half" idx="10"/>
          </p:nvPr>
        </p:nvSpPr>
        <p:spPr/>
        <p:txBody>
          <a:bodyPr/>
          <a:lstStyle/>
          <a:p>
            <a:fld id="{67CB1571-0ACF-46A6-BFB4-EEDC740D971E}" type="datetimeFigureOut">
              <a:rPr lang="en-GB" smtClean="0"/>
              <a:t>08/12/2021</a:t>
            </a:fld>
            <a:endParaRPr lang="en-GB"/>
          </a:p>
        </p:txBody>
      </p:sp>
      <p:sp>
        <p:nvSpPr>
          <p:cNvPr id="5" name="Footer Placeholder 4">
            <a:extLst>
              <a:ext uri="{FF2B5EF4-FFF2-40B4-BE49-F238E27FC236}">
                <a16:creationId xmlns:a16="http://schemas.microsoft.com/office/drawing/2014/main" id="{F0A58CD2-91E9-4189-A1CE-88DC206D83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962B85-B4B3-4357-88F2-6F0AF99CD75B}"/>
              </a:ext>
            </a:extLst>
          </p:cNvPr>
          <p:cNvSpPr>
            <a:spLocks noGrp="1"/>
          </p:cNvSpPr>
          <p:nvPr>
            <p:ph type="sldNum" sz="quarter" idx="12"/>
          </p:nvPr>
        </p:nvSpPr>
        <p:spPr/>
        <p:txBody>
          <a:bodyPr/>
          <a:lstStyle/>
          <a:p>
            <a:fld id="{F1843EAA-5AF0-49FB-989D-8290CA6CCC5C}" type="slidenum">
              <a:rPr lang="en-GB" smtClean="0"/>
              <a:t>‹#›</a:t>
            </a:fld>
            <a:endParaRPr lang="en-GB"/>
          </a:p>
        </p:txBody>
      </p:sp>
    </p:spTree>
    <p:extLst>
      <p:ext uri="{BB962C8B-B14F-4D97-AF65-F5344CB8AC3E}">
        <p14:creationId xmlns:p14="http://schemas.microsoft.com/office/powerpoint/2010/main" val="2920644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92FAFE-8023-4FA4-8C9C-62907E8916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C93482F-6430-4418-A5CA-13653CC20C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F2DE49-CFF7-4B3C-BD10-E8D6B546EF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CB1571-0ACF-46A6-BFB4-EEDC740D971E}" type="datetimeFigureOut">
              <a:rPr lang="en-GB" smtClean="0"/>
              <a:t>08/12/2021</a:t>
            </a:fld>
            <a:endParaRPr lang="en-GB"/>
          </a:p>
        </p:txBody>
      </p:sp>
      <p:sp>
        <p:nvSpPr>
          <p:cNvPr id="5" name="Footer Placeholder 4">
            <a:extLst>
              <a:ext uri="{FF2B5EF4-FFF2-40B4-BE49-F238E27FC236}">
                <a16:creationId xmlns:a16="http://schemas.microsoft.com/office/drawing/2014/main" id="{F3B53F6D-2867-4149-AC8F-1EDF9DC3CE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F4AD95E-4BA7-4045-B84A-CE8401A245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843EAA-5AF0-49FB-989D-8290CA6CCC5C}" type="slidenum">
              <a:rPr lang="en-GB" smtClean="0"/>
              <a:t>‹#›</a:t>
            </a:fld>
            <a:endParaRPr lang="en-GB"/>
          </a:p>
        </p:txBody>
      </p:sp>
    </p:spTree>
    <p:extLst>
      <p:ext uri="{BB962C8B-B14F-4D97-AF65-F5344CB8AC3E}">
        <p14:creationId xmlns:p14="http://schemas.microsoft.com/office/powerpoint/2010/main" val="4170308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jpe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4.jpeg"/><Relationship Id="rId7" Type="http://schemas.openxmlformats.org/officeDocument/2006/relationships/diagramColors" Target="../diagrams/colors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5.jpeg"/><Relationship Id="rId7" Type="http://schemas.openxmlformats.org/officeDocument/2006/relationships/diagramColors" Target="../diagrams/colors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9.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jpeg"/><Relationship Id="rId7" Type="http://schemas.openxmlformats.org/officeDocument/2006/relationships/diagramColors" Target="../diagrams/colors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4.jpeg"/><Relationship Id="rId7" Type="http://schemas.openxmlformats.org/officeDocument/2006/relationships/diagramColors" Target="../diagrams/colors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2.xml.rels><?xml version="1.0" encoding="UTF-8" standalone="yes"?>
<Relationships xmlns="http://schemas.openxmlformats.org/package/2006/relationships"><Relationship Id="rId8" Type="http://schemas.openxmlformats.org/officeDocument/2006/relationships/hyperlink" Target="https://www.proquest.com/openview/1f9f5ad8e5798a6b992e4c1bee830cbb/1?pq-origsite=gscholar&amp;cbl=2029989" TargetMode="External"/><Relationship Id="rId3" Type="http://schemas.openxmlformats.org/officeDocument/2006/relationships/hyperlink" Target="https://journals.sagepub.com/doi/pdf/10.1177/00076503211014482" TargetMode="External"/><Relationship Id="rId7" Type="http://schemas.openxmlformats.org/officeDocument/2006/relationships/hyperlink" Target="https://d1wqtxts1xzle7.cloudfront.net/60080009/Proceedings_esdLondon2019_Online20190722-90620-18e771v-with-cover-page-v2.pdf?Expires=1638861915&amp;Signature=SeA36yl3MwCRsvqrJCmJdat-kq9ML-HkSca~j6UIMO-PmhN7yTXwOP3U9axN7HWGFgYH4fpN0EslXrEid47IrQjtif4xRxIfdNF60QxGyQ6K7kInyNI00AZJ5Hk~Fo7eEiE2EfQn3CC-FGuigzb8sD62bRkFHAS8PawSVPZLkcZuPM~8PWiBr0P38GWoANqt1WQiM1iPtR3Bch1IMCA0FUJuG92NoaErlyE5DgeBy-oVyD62q5gPNBGs9kJQrfFy4nu4UyBMDmVmJqtZ5Pi-rxZjbfuXAM5yuOE7Pnkasko6fN0oFTKyGFAXzgOJusSzGLDgvttnupg58NMGYZncSA__&amp;Key-Pair-Id=APKAJLOHF5GGSLRBV4ZA#page=8" TargetMode="External"/><Relationship Id="rId12" Type="http://schemas.openxmlformats.org/officeDocument/2006/relationships/hyperlink" Target="https://www.researchgate.net/profile/Bryan-Schaffer-2/publication/322193806_Self-awareness_and_leadership_Developing_an_individual_strategic_professional_development_plan_in_an_MBA_leadership_course/links/5b4e4144a6fdcc8dae27a1ef/Self-awareness-and-leadership-Developing-an-individual-strategic-professional-development-plan-in-an-MBA-leadership-course.pdf" TargetMode="External"/><Relationship Id="rId2" Type="http://schemas.openxmlformats.org/officeDocument/2006/relationships/hyperlink" Target="http://repository.hneu.edu.ua/bitstream/123456789/22358/1/The%20Importance%20of%20Time%20Management%20and%20Self-management%20Skills%20for%20Students.pdf" TargetMode="External"/><Relationship Id="rId1" Type="http://schemas.openxmlformats.org/officeDocument/2006/relationships/slideLayout" Target="../slideLayouts/slideLayout2.xml"/><Relationship Id="rId6" Type="http://schemas.openxmlformats.org/officeDocument/2006/relationships/hyperlink" Target="https://www.ajpe.org/content/ajpe/early/2021/10/27/ajpe8914.full.pdf" TargetMode="External"/><Relationship Id="rId11" Type="http://schemas.openxmlformats.org/officeDocument/2006/relationships/hyperlink" Target="https://e-tarjome.com/storage/panel/fileuploads/2019-08-29/1567068717_E13226-e-tarjome.pdf" TargetMode="External"/><Relationship Id="rId5" Type="http://schemas.openxmlformats.org/officeDocument/2006/relationships/hyperlink" Target="https://www.gajrc.com/media/articles/GAJEB_12_36-42.pdf" TargetMode="External"/><Relationship Id="rId10" Type="http://schemas.openxmlformats.org/officeDocument/2006/relationships/hyperlink" Target="http://repositorium.uminho.pt/bitstream/1822/46211/1/2017_International%20Journal%20of%20Business%20and%20Social%20Research_V07_Issue03_25-34.pdf" TargetMode="External"/><Relationship Id="rId4" Type="http://schemas.openxmlformats.org/officeDocument/2006/relationships/hyperlink" Target="https://www.magonlinelibrary.com/doi/abs/10.12968/nrec.2017.19.4.236" TargetMode="External"/><Relationship Id="rId9" Type="http://schemas.openxmlformats.org/officeDocument/2006/relationships/hyperlink" Target="https://repositorio.uam.es/bitstream/handle/10486/680950/effects_panadero_err_ps.pdf?sequence=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3">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ackground pattern&#10;&#10;Description automatically generated">
            <a:extLst>
              <a:ext uri="{FF2B5EF4-FFF2-40B4-BE49-F238E27FC236}">
                <a16:creationId xmlns:a16="http://schemas.microsoft.com/office/drawing/2014/main" id="{E15EB300-1EE8-4413-94D5-D2A50CD5EC1D}"/>
              </a:ext>
            </a:extLst>
          </p:cNvPr>
          <p:cNvPicPr>
            <a:picLocks noChangeAspect="1"/>
          </p:cNvPicPr>
          <p:nvPr/>
        </p:nvPicPr>
        <p:blipFill rotWithShape="1">
          <a:blip r:embed="rId2"/>
          <a:srcRect t="9091" r="14968" b="1"/>
          <a:stretch/>
        </p:blipFill>
        <p:spPr>
          <a:xfrm>
            <a:off x="3523488" y="10"/>
            <a:ext cx="8668512" cy="6857990"/>
          </a:xfrm>
          <a:prstGeom prst="rect">
            <a:avLst/>
          </a:prstGeom>
        </p:spPr>
      </p:pic>
      <p:sp>
        <p:nvSpPr>
          <p:cNvPr id="16" name="Rectangle 15">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DB74519-164A-46BE-9E76-5259CB0181C7}"/>
              </a:ext>
            </a:extLst>
          </p:cNvPr>
          <p:cNvSpPr>
            <a:spLocks noGrp="1"/>
          </p:cNvSpPr>
          <p:nvPr>
            <p:ph type="ctrTitle"/>
          </p:nvPr>
        </p:nvSpPr>
        <p:spPr>
          <a:xfrm>
            <a:off x="477981" y="1122363"/>
            <a:ext cx="4023360" cy="3204134"/>
          </a:xfrm>
        </p:spPr>
        <p:txBody>
          <a:bodyPr anchor="b">
            <a:normAutofit/>
          </a:bodyPr>
          <a:lstStyle/>
          <a:p>
            <a:pPr algn="l"/>
            <a:r>
              <a:rPr lang="en-US" sz="4800">
                <a:effectLst/>
                <a:latin typeface="Times New Roman" panose="02020603050405020304" pitchFamily="18" charset="0"/>
                <a:ea typeface="Times New Roman" panose="02020603050405020304" pitchFamily="18" charset="0"/>
              </a:rPr>
              <a:t>Academic and Employability Skills</a:t>
            </a:r>
            <a:br>
              <a:rPr lang="en-US" sz="4800">
                <a:effectLst/>
                <a:latin typeface="Arial" panose="020B0604020202020204" pitchFamily="34" charset="0"/>
                <a:ea typeface="Arial" panose="020B0604020202020204" pitchFamily="34" charset="0"/>
              </a:rPr>
            </a:br>
            <a:endParaRPr lang="en-GB" sz="4800"/>
          </a:p>
        </p:txBody>
      </p:sp>
      <p:sp>
        <p:nvSpPr>
          <p:cNvPr id="3" name="Subtitle 2">
            <a:extLst>
              <a:ext uri="{FF2B5EF4-FFF2-40B4-BE49-F238E27FC236}">
                <a16:creationId xmlns:a16="http://schemas.microsoft.com/office/drawing/2014/main" id="{027B7ABE-1375-4BF8-B1DF-7121D3A63DF6}"/>
              </a:ext>
            </a:extLst>
          </p:cNvPr>
          <p:cNvSpPr>
            <a:spLocks noGrp="1"/>
          </p:cNvSpPr>
          <p:nvPr>
            <p:ph type="subTitle" idx="1"/>
          </p:nvPr>
        </p:nvSpPr>
        <p:spPr>
          <a:xfrm>
            <a:off x="477980" y="4872922"/>
            <a:ext cx="4023359" cy="1208141"/>
          </a:xfrm>
        </p:spPr>
        <p:txBody>
          <a:bodyPr>
            <a:normAutofit/>
          </a:bodyPr>
          <a:lstStyle/>
          <a:p>
            <a:pPr marL="0" marR="0" algn="l">
              <a:spcBef>
                <a:spcPts val="0"/>
              </a:spcBef>
              <a:spcAft>
                <a:spcPts val="0"/>
              </a:spcAft>
            </a:pPr>
            <a:r>
              <a:rPr lang="en-US" sz="2000" b="1">
                <a:effectLst/>
                <a:latin typeface="Times New Roman" panose="02020603050405020304" pitchFamily="18" charset="0"/>
                <a:ea typeface="Times New Roman" panose="02020603050405020304" pitchFamily="18" charset="0"/>
              </a:rPr>
              <a:t>Task 1</a:t>
            </a:r>
            <a:endParaRPr lang="en-US" sz="2000">
              <a:effectLst/>
              <a:latin typeface="Arial" panose="020B0604020202020204" pitchFamily="34" charset="0"/>
              <a:ea typeface="Arial" panose="020B0604020202020204" pitchFamily="34" charset="0"/>
            </a:endParaRPr>
          </a:p>
          <a:p>
            <a:pPr algn="l"/>
            <a:endParaRPr lang="en-GB" sz="2000"/>
          </a:p>
        </p:txBody>
      </p:sp>
      <p:sp>
        <p:nvSpPr>
          <p:cNvPr id="18" name="Rectangle 1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 name="Rectangle 1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443982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A7DF8-ABC7-4D59-A68D-EA1A6CE138AB}"/>
              </a:ext>
            </a:extLst>
          </p:cNvPr>
          <p:cNvSpPr>
            <a:spLocks noGrp="1"/>
          </p:cNvSpPr>
          <p:nvPr>
            <p:ph type="title"/>
          </p:nvPr>
        </p:nvSpPr>
        <p:spPr>
          <a:xfrm>
            <a:off x="801098" y="1396289"/>
            <a:ext cx="5277333" cy="1325563"/>
          </a:xfrm>
        </p:spPr>
        <p:txBody>
          <a:bodyPr>
            <a:normAutofit/>
          </a:bodyPr>
          <a:lstStyle/>
          <a:p>
            <a:r>
              <a:rPr lang="en-US" b="1">
                <a:effectLst/>
                <a:latin typeface="Times New Roman" panose="02020603050405020304" pitchFamily="18" charset="0"/>
                <a:ea typeface="Times New Roman" panose="02020603050405020304" pitchFamily="18" charset="0"/>
              </a:rPr>
              <a:t>Introduction </a:t>
            </a:r>
            <a:br>
              <a:rPr lang="en-US">
                <a:effectLst/>
                <a:latin typeface="Arial" panose="020B0604020202020204" pitchFamily="34" charset="0"/>
                <a:ea typeface="Arial" panose="020B0604020202020204" pitchFamily="34" charset="0"/>
              </a:rPr>
            </a:br>
            <a:endParaRPr lang="en-GB"/>
          </a:p>
        </p:txBody>
      </p:sp>
      <p:sp>
        <p:nvSpPr>
          <p:cNvPr id="30"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4" y="581159"/>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6" name="Picture 25">
            <a:extLst>
              <a:ext uri="{FF2B5EF4-FFF2-40B4-BE49-F238E27FC236}">
                <a16:creationId xmlns:a16="http://schemas.microsoft.com/office/drawing/2014/main" id="{BC6201CA-ADC5-46A2-AB65-4C8FACB668A4}"/>
              </a:ext>
            </a:extLst>
          </p:cNvPr>
          <p:cNvPicPr>
            <a:picLocks noChangeAspect="1"/>
          </p:cNvPicPr>
          <p:nvPr/>
        </p:nvPicPr>
        <p:blipFill rotWithShape="1">
          <a:blip r:embed="rId3"/>
          <a:srcRect l="20224" r="21770" b="1"/>
          <a:stretch/>
        </p:blipFill>
        <p:spPr>
          <a:xfrm>
            <a:off x="6893317" y="760562"/>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graphicFrame>
        <p:nvGraphicFramePr>
          <p:cNvPr id="5" name="Content Placeholder 2">
            <a:extLst>
              <a:ext uri="{FF2B5EF4-FFF2-40B4-BE49-F238E27FC236}">
                <a16:creationId xmlns:a16="http://schemas.microsoft.com/office/drawing/2014/main" id="{DAD7E549-9094-4C51-ADD1-5C2D754B0496}"/>
              </a:ext>
            </a:extLst>
          </p:cNvPr>
          <p:cNvGraphicFramePr>
            <a:graphicFrameLocks noGrp="1"/>
          </p:cNvGraphicFramePr>
          <p:nvPr>
            <p:ph idx="1"/>
            <p:extLst>
              <p:ext uri="{D42A27DB-BD31-4B8C-83A1-F6EECF244321}">
                <p14:modId xmlns:p14="http://schemas.microsoft.com/office/powerpoint/2010/main" val="1681687502"/>
              </p:ext>
            </p:extLst>
          </p:nvPr>
        </p:nvGraphicFramePr>
        <p:xfrm>
          <a:off x="805543" y="2871982"/>
          <a:ext cx="5272888" cy="31816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9459537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C0630BC-675A-4BBE-ABF7-30D5936B1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3192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FF4CA47-96A6-4ECA-A247-A2D124B338DD}"/>
              </a:ext>
            </a:extLst>
          </p:cNvPr>
          <p:cNvSpPr>
            <a:spLocks noGrp="1"/>
          </p:cNvSpPr>
          <p:nvPr>
            <p:ph type="title"/>
          </p:nvPr>
        </p:nvSpPr>
        <p:spPr>
          <a:xfrm>
            <a:off x="519545" y="621792"/>
            <a:ext cx="5181503" cy="5504688"/>
          </a:xfrm>
        </p:spPr>
        <p:txBody>
          <a:bodyPr>
            <a:normAutofit/>
          </a:bodyPr>
          <a:lstStyle/>
          <a:p>
            <a:r>
              <a:rPr lang="en-US" sz="4800" b="1">
                <a:solidFill>
                  <a:schemeClr val="bg1"/>
                </a:solidFill>
                <a:effectLst/>
                <a:latin typeface="Times New Roman" panose="02020603050405020304" pitchFamily="18" charset="0"/>
                <a:ea typeface="Times New Roman" panose="02020603050405020304" pitchFamily="18" charset="0"/>
              </a:rPr>
              <a:t>Career choice </a:t>
            </a:r>
            <a:br>
              <a:rPr lang="en-US" sz="4800">
                <a:solidFill>
                  <a:schemeClr val="bg1"/>
                </a:solidFill>
                <a:effectLst/>
                <a:latin typeface="Arial" panose="020B0604020202020204" pitchFamily="34" charset="0"/>
                <a:ea typeface="Arial" panose="020B0604020202020204" pitchFamily="34" charset="0"/>
              </a:rPr>
            </a:br>
            <a:endParaRPr lang="en-GB" sz="4800">
              <a:solidFill>
                <a:schemeClr val="bg1"/>
              </a:solidFill>
            </a:endParaRPr>
          </a:p>
        </p:txBody>
      </p:sp>
      <p:graphicFrame>
        <p:nvGraphicFramePr>
          <p:cNvPr id="5" name="Content Placeholder 2">
            <a:extLst>
              <a:ext uri="{FF2B5EF4-FFF2-40B4-BE49-F238E27FC236}">
                <a16:creationId xmlns:a16="http://schemas.microsoft.com/office/drawing/2014/main" id="{629EB333-74C1-4BD6-87BC-4CC0417732DD}"/>
              </a:ext>
            </a:extLst>
          </p:cNvPr>
          <p:cNvGraphicFramePr>
            <a:graphicFrameLocks noGrp="1"/>
          </p:cNvGraphicFramePr>
          <p:nvPr>
            <p:ph idx="1"/>
            <p:extLst>
              <p:ext uri="{D42A27DB-BD31-4B8C-83A1-F6EECF244321}">
                <p14:modId xmlns:p14="http://schemas.microsoft.com/office/powerpoint/2010/main" val="2738873783"/>
              </p:ext>
            </p:extLst>
          </p:nvPr>
        </p:nvGraphicFramePr>
        <p:xfrm>
          <a:off x="6488709" y="621792"/>
          <a:ext cx="525780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8116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84CB1-022D-471F-AADE-170A3DC408B2}"/>
              </a:ext>
            </a:extLst>
          </p:cNvPr>
          <p:cNvSpPr>
            <a:spLocks noGrp="1"/>
          </p:cNvSpPr>
          <p:nvPr>
            <p:ph type="title"/>
          </p:nvPr>
        </p:nvSpPr>
        <p:spPr>
          <a:xfrm>
            <a:off x="801098" y="1396289"/>
            <a:ext cx="5277333" cy="1325563"/>
          </a:xfrm>
        </p:spPr>
        <p:txBody>
          <a:bodyPr>
            <a:normAutofit/>
          </a:bodyPr>
          <a:lstStyle/>
          <a:p>
            <a:r>
              <a:rPr lang="en-US" b="1">
                <a:effectLst/>
                <a:latin typeface="Times New Roman" panose="02020603050405020304" pitchFamily="18" charset="0"/>
                <a:ea typeface="Times New Roman" panose="02020603050405020304" pitchFamily="18" charset="0"/>
              </a:rPr>
              <a:t>Academic Skills </a:t>
            </a:r>
            <a:br>
              <a:rPr lang="en-US">
                <a:effectLst/>
                <a:latin typeface="Arial" panose="020B0604020202020204" pitchFamily="34" charset="0"/>
                <a:ea typeface="Arial" panose="020B0604020202020204" pitchFamily="34" charset="0"/>
              </a:rPr>
            </a:br>
            <a:endParaRPr lang="en-GB"/>
          </a:p>
        </p:txBody>
      </p:sp>
      <p:sp>
        <p:nvSpPr>
          <p:cNvPr id="30"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4" y="581159"/>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6" name="Picture 25">
            <a:extLst>
              <a:ext uri="{FF2B5EF4-FFF2-40B4-BE49-F238E27FC236}">
                <a16:creationId xmlns:a16="http://schemas.microsoft.com/office/drawing/2014/main" id="{A51B7E5E-9B66-4D10-9B80-EB5A7E07EFA7}"/>
              </a:ext>
            </a:extLst>
          </p:cNvPr>
          <p:cNvPicPr>
            <a:picLocks noChangeAspect="1"/>
          </p:cNvPicPr>
          <p:nvPr/>
        </p:nvPicPr>
        <p:blipFill rotWithShape="1">
          <a:blip r:embed="rId3"/>
          <a:srcRect l="16634" r="8416" b="2"/>
          <a:stretch/>
        </p:blipFill>
        <p:spPr>
          <a:xfrm>
            <a:off x="6893317" y="760562"/>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graphicFrame>
        <p:nvGraphicFramePr>
          <p:cNvPr id="5" name="Content Placeholder 2">
            <a:extLst>
              <a:ext uri="{FF2B5EF4-FFF2-40B4-BE49-F238E27FC236}">
                <a16:creationId xmlns:a16="http://schemas.microsoft.com/office/drawing/2014/main" id="{04A59EAF-B587-4870-9F77-00A9312CA852}"/>
              </a:ext>
            </a:extLst>
          </p:cNvPr>
          <p:cNvGraphicFramePr>
            <a:graphicFrameLocks noGrp="1"/>
          </p:cNvGraphicFramePr>
          <p:nvPr>
            <p:ph idx="1"/>
            <p:extLst>
              <p:ext uri="{D42A27DB-BD31-4B8C-83A1-F6EECF244321}">
                <p14:modId xmlns:p14="http://schemas.microsoft.com/office/powerpoint/2010/main" val="2738374226"/>
              </p:ext>
            </p:extLst>
          </p:nvPr>
        </p:nvGraphicFramePr>
        <p:xfrm>
          <a:off x="805543" y="2871982"/>
          <a:ext cx="5272888" cy="31816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80733227"/>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A7F8502-A929-4E6A-B461-26DCF0000967}"/>
              </a:ext>
            </a:extLst>
          </p:cNvPr>
          <p:cNvSpPr>
            <a:spLocks noGrp="1"/>
          </p:cNvSpPr>
          <p:nvPr>
            <p:ph type="title"/>
          </p:nvPr>
        </p:nvSpPr>
        <p:spPr>
          <a:xfrm>
            <a:off x="838200" y="673770"/>
            <a:ext cx="3220329" cy="2027227"/>
          </a:xfrm>
        </p:spPr>
        <p:txBody>
          <a:bodyPr anchor="t">
            <a:normAutofit/>
          </a:bodyPr>
          <a:lstStyle/>
          <a:p>
            <a:r>
              <a:rPr lang="en-US" sz="3800" b="1">
                <a:solidFill>
                  <a:srgbClr val="FFFFFF"/>
                </a:solidFill>
                <a:effectLst/>
                <a:latin typeface="Times New Roman" panose="02020603050405020304" pitchFamily="18" charset="0"/>
                <a:ea typeface="Times New Roman" panose="02020603050405020304" pitchFamily="18" charset="0"/>
              </a:rPr>
              <a:t>Employability skills </a:t>
            </a:r>
            <a:br>
              <a:rPr lang="en-US" sz="3800">
                <a:solidFill>
                  <a:srgbClr val="FFFFFF"/>
                </a:solidFill>
                <a:effectLst/>
                <a:latin typeface="Arial" panose="020B0604020202020204" pitchFamily="34" charset="0"/>
                <a:ea typeface="Arial" panose="020B0604020202020204" pitchFamily="34" charset="0"/>
              </a:rPr>
            </a:br>
            <a:endParaRPr lang="en-GB" sz="3800">
              <a:solidFill>
                <a:srgbClr val="FFFFFF"/>
              </a:solidFill>
            </a:endParaRPr>
          </a:p>
        </p:txBody>
      </p:sp>
      <p:graphicFrame>
        <p:nvGraphicFramePr>
          <p:cNvPr id="5" name="Content Placeholder 2">
            <a:extLst>
              <a:ext uri="{FF2B5EF4-FFF2-40B4-BE49-F238E27FC236}">
                <a16:creationId xmlns:a16="http://schemas.microsoft.com/office/drawing/2014/main" id="{353776F2-67EB-4EA0-84B7-D0174ADD95A0}"/>
              </a:ext>
            </a:extLst>
          </p:cNvPr>
          <p:cNvGraphicFramePr>
            <a:graphicFrameLocks noGrp="1"/>
          </p:cNvGraphicFramePr>
          <p:nvPr>
            <p:ph idx="1"/>
            <p:extLst>
              <p:ext uri="{D42A27DB-BD31-4B8C-83A1-F6EECF244321}">
                <p14:modId xmlns:p14="http://schemas.microsoft.com/office/powerpoint/2010/main" val="3650251783"/>
              </p:ext>
            </p:extLst>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51343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8066B-89B5-4145-A212-A427E0DE9D73}"/>
              </a:ext>
            </a:extLst>
          </p:cNvPr>
          <p:cNvSpPr>
            <a:spLocks noGrp="1"/>
          </p:cNvSpPr>
          <p:nvPr>
            <p:ph type="title"/>
          </p:nvPr>
        </p:nvSpPr>
        <p:spPr>
          <a:xfrm>
            <a:off x="801098" y="1396289"/>
            <a:ext cx="5277333" cy="1325563"/>
          </a:xfrm>
        </p:spPr>
        <p:txBody>
          <a:bodyPr>
            <a:normAutofit/>
          </a:bodyPr>
          <a:lstStyle/>
          <a:p>
            <a:r>
              <a:rPr lang="en-US" sz="3700" b="1">
                <a:effectLst/>
                <a:latin typeface="Times New Roman" panose="02020603050405020304" pitchFamily="18" charset="0"/>
                <a:ea typeface="Times New Roman" panose="02020603050405020304" pitchFamily="18" charset="0"/>
              </a:rPr>
              <a:t>Personal SWOT analysis </a:t>
            </a:r>
            <a:br>
              <a:rPr lang="en-US" sz="3700">
                <a:effectLst/>
                <a:latin typeface="Arial" panose="020B0604020202020204" pitchFamily="34" charset="0"/>
                <a:ea typeface="Arial" panose="020B0604020202020204" pitchFamily="34" charset="0"/>
              </a:rPr>
            </a:br>
            <a:endParaRPr lang="en-GB" sz="3700"/>
          </a:p>
        </p:txBody>
      </p:sp>
      <p:sp>
        <p:nvSpPr>
          <p:cNvPr id="17"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4" y="581159"/>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73C1675A-F9F3-42A1-996D-8AEF62065541}"/>
              </a:ext>
            </a:extLst>
          </p:cNvPr>
          <p:cNvPicPr>
            <a:picLocks noChangeAspect="1"/>
          </p:cNvPicPr>
          <p:nvPr/>
        </p:nvPicPr>
        <p:blipFill rotWithShape="1">
          <a:blip r:embed="rId3"/>
          <a:srcRect r="34826" b="1"/>
          <a:stretch/>
        </p:blipFill>
        <p:spPr>
          <a:xfrm>
            <a:off x="6893317" y="760562"/>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graphicFrame>
        <p:nvGraphicFramePr>
          <p:cNvPr id="5" name="Content Placeholder 2">
            <a:extLst>
              <a:ext uri="{FF2B5EF4-FFF2-40B4-BE49-F238E27FC236}">
                <a16:creationId xmlns:a16="http://schemas.microsoft.com/office/drawing/2014/main" id="{B4DEB506-E553-4D8B-92A6-2AC3966AF5F3}"/>
              </a:ext>
            </a:extLst>
          </p:cNvPr>
          <p:cNvGraphicFramePr>
            <a:graphicFrameLocks noGrp="1"/>
          </p:cNvGraphicFramePr>
          <p:nvPr>
            <p:ph idx="1"/>
            <p:extLst>
              <p:ext uri="{D42A27DB-BD31-4B8C-83A1-F6EECF244321}">
                <p14:modId xmlns:p14="http://schemas.microsoft.com/office/powerpoint/2010/main" val="4241440452"/>
              </p:ext>
            </p:extLst>
          </p:nvPr>
        </p:nvGraphicFramePr>
        <p:xfrm>
          <a:off x="805543" y="2871982"/>
          <a:ext cx="5272888" cy="31816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614986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BD08AF-53CD-4888-A5A0-E059E4911135}"/>
              </a:ext>
            </a:extLst>
          </p:cNvPr>
          <p:cNvSpPr>
            <a:spLocks noGrp="1"/>
          </p:cNvSpPr>
          <p:nvPr>
            <p:ph type="title"/>
          </p:nvPr>
        </p:nvSpPr>
        <p:spPr>
          <a:xfrm>
            <a:off x="635000" y="640823"/>
            <a:ext cx="3418659" cy="5583148"/>
          </a:xfrm>
        </p:spPr>
        <p:txBody>
          <a:bodyPr anchor="ctr">
            <a:normAutofit/>
          </a:bodyPr>
          <a:lstStyle/>
          <a:p>
            <a:r>
              <a:rPr lang="en-GB" sz="5400"/>
              <a:t>Contd…</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E10D6AB-1820-41CC-895A-83999EF008B3}"/>
              </a:ext>
            </a:extLst>
          </p:cNvPr>
          <p:cNvGraphicFramePr>
            <a:graphicFrameLocks noGrp="1"/>
          </p:cNvGraphicFramePr>
          <p:nvPr>
            <p:ph idx="1"/>
            <p:extLst>
              <p:ext uri="{D42A27DB-BD31-4B8C-83A1-F6EECF244321}">
                <p14:modId xmlns:p14="http://schemas.microsoft.com/office/powerpoint/2010/main" val="4003493588"/>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31132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AE03C-0BB7-4FA4-9EF8-16D7A0E16DDD}"/>
              </a:ext>
            </a:extLst>
          </p:cNvPr>
          <p:cNvSpPr>
            <a:spLocks noGrp="1"/>
          </p:cNvSpPr>
          <p:nvPr>
            <p:ph type="title"/>
          </p:nvPr>
        </p:nvSpPr>
        <p:spPr>
          <a:xfrm>
            <a:off x="801098" y="1396289"/>
            <a:ext cx="5277333" cy="1325563"/>
          </a:xfrm>
        </p:spPr>
        <p:txBody>
          <a:bodyPr>
            <a:normAutofit/>
          </a:bodyPr>
          <a:lstStyle/>
          <a:p>
            <a:r>
              <a:rPr lang="en-US" b="1">
                <a:effectLst/>
                <a:latin typeface="Times New Roman" panose="02020603050405020304" pitchFamily="18" charset="0"/>
                <a:ea typeface="Times New Roman" panose="02020603050405020304" pitchFamily="18" charset="0"/>
              </a:rPr>
              <a:t>Time management </a:t>
            </a:r>
            <a:br>
              <a:rPr lang="en-US">
                <a:effectLst/>
                <a:latin typeface="Arial" panose="020B0604020202020204" pitchFamily="34" charset="0"/>
                <a:ea typeface="Arial" panose="020B0604020202020204" pitchFamily="34" charset="0"/>
              </a:rPr>
            </a:br>
            <a:endParaRPr lang="en-GB"/>
          </a:p>
        </p:txBody>
      </p:sp>
      <p:sp>
        <p:nvSpPr>
          <p:cNvPr id="17"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4" y="581159"/>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B8C508F3-48D3-42ED-B47C-E043EE582D0F}"/>
              </a:ext>
            </a:extLst>
          </p:cNvPr>
          <p:cNvPicPr>
            <a:picLocks noChangeAspect="1"/>
          </p:cNvPicPr>
          <p:nvPr/>
        </p:nvPicPr>
        <p:blipFill rotWithShape="1">
          <a:blip r:embed="rId3"/>
          <a:srcRect l="31492" r="17888" b="-1"/>
          <a:stretch/>
        </p:blipFill>
        <p:spPr>
          <a:xfrm>
            <a:off x="6893317" y="760562"/>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graphicFrame>
        <p:nvGraphicFramePr>
          <p:cNvPr id="12" name="Content Placeholder 2">
            <a:extLst>
              <a:ext uri="{FF2B5EF4-FFF2-40B4-BE49-F238E27FC236}">
                <a16:creationId xmlns:a16="http://schemas.microsoft.com/office/drawing/2014/main" id="{13FA399E-C702-40F0-9480-8843BA944575}"/>
              </a:ext>
            </a:extLst>
          </p:cNvPr>
          <p:cNvGraphicFramePr>
            <a:graphicFrameLocks noGrp="1"/>
          </p:cNvGraphicFramePr>
          <p:nvPr>
            <p:ph idx="1"/>
            <p:extLst>
              <p:ext uri="{D42A27DB-BD31-4B8C-83A1-F6EECF244321}">
                <p14:modId xmlns:p14="http://schemas.microsoft.com/office/powerpoint/2010/main" val="4260094206"/>
              </p:ext>
            </p:extLst>
          </p:nvPr>
        </p:nvGraphicFramePr>
        <p:xfrm>
          <a:off x="805543" y="2871982"/>
          <a:ext cx="5272888" cy="31816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27270729"/>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4018A620-1DE5-4A46-B1EA-B1B03DDAAE7F}"/>
              </a:ext>
            </a:extLst>
          </p:cNvPr>
          <p:cNvPicPr>
            <a:picLocks noChangeAspect="1"/>
          </p:cNvPicPr>
          <p:nvPr/>
        </p:nvPicPr>
        <p:blipFill rotWithShape="1">
          <a:blip r:embed="rId3">
            <a:alphaModFix amt="35000"/>
          </a:blip>
          <a:srcRect t="2530" b="13200"/>
          <a:stretch/>
        </p:blipFill>
        <p:spPr>
          <a:xfrm>
            <a:off x="20" y="10"/>
            <a:ext cx="12191980" cy="6857990"/>
          </a:xfrm>
          <a:prstGeom prst="rect">
            <a:avLst/>
          </a:prstGeom>
        </p:spPr>
      </p:pic>
      <p:sp>
        <p:nvSpPr>
          <p:cNvPr id="2" name="Title 1">
            <a:extLst>
              <a:ext uri="{FF2B5EF4-FFF2-40B4-BE49-F238E27FC236}">
                <a16:creationId xmlns:a16="http://schemas.microsoft.com/office/drawing/2014/main" id="{A9E9A014-F5A0-4E30-BA6A-460D61A07785}"/>
              </a:ext>
            </a:extLst>
          </p:cNvPr>
          <p:cNvSpPr>
            <a:spLocks noGrp="1"/>
          </p:cNvSpPr>
          <p:nvPr>
            <p:ph type="title"/>
          </p:nvPr>
        </p:nvSpPr>
        <p:spPr>
          <a:xfrm>
            <a:off x="838200" y="365125"/>
            <a:ext cx="10515600" cy="1325563"/>
          </a:xfrm>
        </p:spPr>
        <p:txBody>
          <a:bodyPr>
            <a:normAutofit/>
          </a:bodyPr>
          <a:lstStyle/>
          <a:p>
            <a:r>
              <a:rPr lang="en-US" b="1">
                <a:solidFill>
                  <a:srgbClr val="FFFFFF"/>
                </a:solidFill>
                <a:effectLst/>
                <a:latin typeface="Times New Roman" panose="02020603050405020304" pitchFamily="18" charset="0"/>
                <a:ea typeface="Times New Roman" panose="02020603050405020304" pitchFamily="18" charset="0"/>
              </a:rPr>
              <a:t>Personal Development Plan </a:t>
            </a:r>
            <a:br>
              <a:rPr lang="en-US">
                <a:solidFill>
                  <a:srgbClr val="FFFFFF"/>
                </a:solidFill>
                <a:effectLst/>
                <a:latin typeface="Arial" panose="020B0604020202020204" pitchFamily="34" charset="0"/>
                <a:ea typeface="Arial" panose="020B0604020202020204" pitchFamily="34" charset="0"/>
              </a:rPr>
            </a:br>
            <a:endParaRPr lang="en-GB">
              <a:solidFill>
                <a:srgbClr val="FFFFFF"/>
              </a:solidFill>
            </a:endParaRPr>
          </a:p>
        </p:txBody>
      </p:sp>
      <p:graphicFrame>
        <p:nvGraphicFramePr>
          <p:cNvPr id="5" name="Content Placeholder 2">
            <a:extLst>
              <a:ext uri="{FF2B5EF4-FFF2-40B4-BE49-F238E27FC236}">
                <a16:creationId xmlns:a16="http://schemas.microsoft.com/office/drawing/2014/main" id="{B6A8AB02-57C0-4A73-825F-F35DC4A367DF}"/>
              </a:ext>
            </a:extLst>
          </p:cNvPr>
          <p:cNvGraphicFramePr>
            <a:graphicFrameLocks noGrp="1"/>
          </p:cNvGraphicFramePr>
          <p:nvPr>
            <p:ph idx="1"/>
            <p:extLst>
              <p:ext uri="{D42A27DB-BD31-4B8C-83A1-F6EECF244321}">
                <p14:modId xmlns:p14="http://schemas.microsoft.com/office/powerpoint/2010/main" val="67743066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22488341"/>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12188824"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12192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9B26F7-BED6-4495-8A1E-F9F0B752A665}"/>
              </a:ext>
            </a:extLst>
          </p:cNvPr>
          <p:cNvSpPr>
            <a:spLocks noGrp="1"/>
          </p:cNvSpPr>
          <p:nvPr>
            <p:ph type="title"/>
          </p:nvPr>
        </p:nvSpPr>
        <p:spPr>
          <a:xfrm>
            <a:off x="526073" y="489439"/>
            <a:ext cx="11139854" cy="930447"/>
          </a:xfrm>
        </p:spPr>
        <p:txBody>
          <a:bodyPr vert="horz" lIns="91440" tIns="45720" rIns="91440" bIns="45720" rtlCol="0" anchor="b">
            <a:normAutofit/>
          </a:bodyPr>
          <a:lstStyle/>
          <a:p>
            <a:pPr algn="ctr"/>
            <a:r>
              <a:rPr lang="en-US" sz="5400" kern="1200">
                <a:solidFill>
                  <a:schemeClr val="bg1"/>
                </a:solidFill>
                <a:latin typeface="+mj-lt"/>
                <a:ea typeface="+mj-ea"/>
                <a:cs typeface="+mj-cs"/>
              </a:rPr>
              <a:t>Contd…</a:t>
            </a:r>
          </a:p>
        </p:txBody>
      </p:sp>
      <p:cxnSp>
        <p:nvCxnSpPr>
          <p:cNvPr id="18" name="Straight Connector 17">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1479733"/>
            <a:ext cx="27432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12188824"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Table 3">
            <a:extLst>
              <a:ext uri="{FF2B5EF4-FFF2-40B4-BE49-F238E27FC236}">
                <a16:creationId xmlns:a16="http://schemas.microsoft.com/office/drawing/2014/main" id="{E26BF6C7-0DAC-4127-A20A-9C7C28C17E54}"/>
              </a:ext>
            </a:extLst>
          </p:cNvPr>
          <p:cNvGraphicFramePr>
            <a:graphicFrameLocks noGrp="1"/>
          </p:cNvGraphicFramePr>
          <p:nvPr>
            <p:extLst>
              <p:ext uri="{D42A27DB-BD31-4B8C-83A1-F6EECF244321}">
                <p14:modId xmlns:p14="http://schemas.microsoft.com/office/powerpoint/2010/main" val="19063707"/>
              </p:ext>
            </p:extLst>
          </p:nvPr>
        </p:nvGraphicFramePr>
        <p:xfrm>
          <a:off x="320040" y="2620795"/>
          <a:ext cx="11496823" cy="3611131"/>
        </p:xfrm>
        <a:graphic>
          <a:graphicData uri="http://schemas.openxmlformats.org/drawingml/2006/table">
            <a:tbl>
              <a:tblPr>
                <a:tableStyleId>{8799B23B-EC83-4686-B30A-512413B5E67A}</a:tableStyleId>
              </a:tblPr>
              <a:tblGrid>
                <a:gridCol w="1269332">
                  <a:extLst>
                    <a:ext uri="{9D8B030D-6E8A-4147-A177-3AD203B41FA5}">
                      <a16:colId xmlns:a16="http://schemas.microsoft.com/office/drawing/2014/main" val="2163507524"/>
                    </a:ext>
                  </a:extLst>
                </a:gridCol>
                <a:gridCol w="4498319">
                  <a:extLst>
                    <a:ext uri="{9D8B030D-6E8A-4147-A177-3AD203B41FA5}">
                      <a16:colId xmlns:a16="http://schemas.microsoft.com/office/drawing/2014/main" val="1550549974"/>
                    </a:ext>
                  </a:extLst>
                </a:gridCol>
                <a:gridCol w="4759263">
                  <a:extLst>
                    <a:ext uri="{9D8B030D-6E8A-4147-A177-3AD203B41FA5}">
                      <a16:colId xmlns:a16="http://schemas.microsoft.com/office/drawing/2014/main" val="3253781254"/>
                    </a:ext>
                  </a:extLst>
                </a:gridCol>
                <a:gridCol w="969909">
                  <a:extLst>
                    <a:ext uri="{9D8B030D-6E8A-4147-A177-3AD203B41FA5}">
                      <a16:colId xmlns:a16="http://schemas.microsoft.com/office/drawing/2014/main" val="2616016505"/>
                    </a:ext>
                  </a:extLst>
                </a:gridCol>
              </a:tblGrid>
              <a:tr h="722226">
                <a:tc>
                  <a:txBody>
                    <a:bodyPr/>
                    <a:lstStyle/>
                    <a:p>
                      <a:pPr marL="0" marR="0" algn="just">
                        <a:lnSpc>
                          <a:spcPct val="150000"/>
                        </a:lnSpc>
                        <a:spcBef>
                          <a:spcPts val="0"/>
                        </a:spcBef>
                        <a:spcAft>
                          <a:spcPts val="0"/>
                        </a:spcAft>
                      </a:pPr>
                      <a:r>
                        <a:rPr lang="en-US" sz="1300">
                          <a:effectLst/>
                        </a:rPr>
                        <a:t>Major skills</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Why needs development</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How to develop</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Time required</a:t>
                      </a:r>
                      <a:endParaRPr lang="en-US" sz="1300">
                        <a:effectLst/>
                        <a:latin typeface="Arial" panose="020B0604020202020204" pitchFamily="34" charset="0"/>
                        <a:ea typeface="Arial" panose="020B0604020202020204" pitchFamily="34" charset="0"/>
                      </a:endParaRPr>
                    </a:p>
                  </a:txBody>
                  <a:tcPr marL="53955" marR="53955" marT="53955" marB="53955"/>
                </a:tc>
                <a:extLst>
                  <a:ext uri="{0D108BD9-81ED-4DB2-BD59-A6C34878D82A}">
                    <a16:rowId xmlns:a16="http://schemas.microsoft.com/office/drawing/2014/main" val="1051963134"/>
                  </a:ext>
                </a:extLst>
              </a:tr>
              <a:tr h="722226">
                <a:tc>
                  <a:txBody>
                    <a:bodyPr/>
                    <a:lstStyle/>
                    <a:p>
                      <a:pPr marL="0" marR="0" algn="just">
                        <a:lnSpc>
                          <a:spcPct val="150000"/>
                        </a:lnSpc>
                        <a:spcBef>
                          <a:spcPts val="0"/>
                        </a:spcBef>
                        <a:spcAft>
                          <a:spcPts val="0"/>
                        </a:spcAft>
                      </a:pPr>
                      <a:r>
                        <a:rPr lang="en-US" sz="1300">
                          <a:effectLst/>
                        </a:rPr>
                        <a:t>Time management</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This will be helpful to create marketing campaigns.</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Proper use of Pomodoro Technique and Eisenhower Matrix.</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10 months</a:t>
                      </a:r>
                      <a:endParaRPr lang="en-US" sz="1300">
                        <a:effectLst/>
                        <a:latin typeface="Arial" panose="020B0604020202020204" pitchFamily="34" charset="0"/>
                        <a:ea typeface="Arial" panose="020B0604020202020204" pitchFamily="34" charset="0"/>
                      </a:endParaRPr>
                    </a:p>
                  </a:txBody>
                  <a:tcPr marL="53955" marR="53955" marT="53955" marB="53955"/>
                </a:tc>
                <a:extLst>
                  <a:ext uri="{0D108BD9-81ED-4DB2-BD59-A6C34878D82A}">
                    <a16:rowId xmlns:a16="http://schemas.microsoft.com/office/drawing/2014/main" val="3133955285"/>
                  </a:ext>
                </a:extLst>
              </a:tr>
              <a:tr h="722226">
                <a:tc>
                  <a:txBody>
                    <a:bodyPr/>
                    <a:lstStyle/>
                    <a:p>
                      <a:pPr marL="0" marR="0" algn="just">
                        <a:lnSpc>
                          <a:spcPct val="150000"/>
                        </a:lnSpc>
                        <a:spcBef>
                          <a:spcPts val="0"/>
                        </a:spcBef>
                        <a:spcAft>
                          <a:spcPts val="0"/>
                        </a:spcAft>
                      </a:pPr>
                      <a:r>
                        <a:rPr lang="en-US" sz="1300" dirty="0">
                          <a:effectLst/>
                        </a:rPr>
                        <a:t>Summarising</a:t>
                      </a:r>
                      <a:endParaRPr lang="en-US" sz="1300" dirty="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This will be helpful during creating content for marketing.</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The practice of writing abstracts of different study materials like journals, books and others.</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6months</a:t>
                      </a:r>
                      <a:endParaRPr lang="en-US" sz="1300">
                        <a:effectLst/>
                        <a:latin typeface="Arial" panose="020B0604020202020204" pitchFamily="34" charset="0"/>
                        <a:ea typeface="Arial" panose="020B0604020202020204" pitchFamily="34" charset="0"/>
                      </a:endParaRPr>
                    </a:p>
                  </a:txBody>
                  <a:tcPr marL="53955" marR="53955" marT="53955" marB="53955"/>
                </a:tc>
                <a:extLst>
                  <a:ext uri="{0D108BD9-81ED-4DB2-BD59-A6C34878D82A}">
                    <a16:rowId xmlns:a16="http://schemas.microsoft.com/office/drawing/2014/main" val="4126486990"/>
                  </a:ext>
                </a:extLst>
              </a:tr>
              <a:tr h="1029450">
                <a:tc>
                  <a:txBody>
                    <a:bodyPr/>
                    <a:lstStyle/>
                    <a:p>
                      <a:pPr marL="0" marR="0" algn="just">
                        <a:lnSpc>
                          <a:spcPct val="150000"/>
                        </a:lnSpc>
                        <a:spcBef>
                          <a:spcPts val="0"/>
                        </a:spcBef>
                        <a:spcAft>
                          <a:spcPts val="0"/>
                        </a:spcAft>
                      </a:pPr>
                      <a:r>
                        <a:rPr lang="en-US" sz="1300" dirty="0">
                          <a:effectLst/>
                        </a:rPr>
                        <a:t>CV writing</a:t>
                      </a:r>
                      <a:endParaRPr lang="en-US" sz="1300" dirty="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This improves writing skills which will be useful during the development of promotional content.</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Learning different approaches to CV writing. It would be helpful to prepare a good number of CVs for internships in different organisations.</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8 months</a:t>
                      </a:r>
                      <a:endParaRPr lang="en-US" sz="1300">
                        <a:effectLst/>
                        <a:latin typeface="Arial" panose="020B0604020202020204" pitchFamily="34" charset="0"/>
                        <a:ea typeface="Arial" panose="020B0604020202020204" pitchFamily="34" charset="0"/>
                      </a:endParaRPr>
                    </a:p>
                  </a:txBody>
                  <a:tcPr marL="53955" marR="53955" marT="53955" marB="53955"/>
                </a:tc>
                <a:extLst>
                  <a:ext uri="{0D108BD9-81ED-4DB2-BD59-A6C34878D82A}">
                    <a16:rowId xmlns:a16="http://schemas.microsoft.com/office/drawing/2014/main" val="943370917"/>
                  </a:ext>
                </a:extLst>
              </a:tr>
              <a:tr h="415003">
                <a:tc>
                  <a:txBody>
                    <a:bodyPr/>
                    <a:lstStyle/>
                    <a:p>
                      <a:pPr marL="0" marR="0" algn="just">
                        <a:lnSpc>
                          <a:spcPct val="150000"/>
                        </a:lnSpc>
                        <a:spcBef>
                          <a:spcPts val="0"/>
                        </a:spcBef>
                        <a:spcAft>
                          <a:spcPts val="0"/>
                        </a:spcAft>
                      </a:pPr>
                      <a:r>
                        <a:rPr lang="en-US" sz="1300">
                          <a:effectLst/>
                        </a:rPr>
                        <a:t>Presentation</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This skill is highly required for promotional activities.</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a:effectLst/>
                        </a:rPr>
                        <a:t>Daily mock presentation in front of friends or tutor.</a:t>
                      </a:r>
                      <a:endParaRPr lang="en-US" sz="1300">
                        <a:effectLst/>
                        <a:latin typeface="Arial" panose="020B0604020202020204" pitchFamily="34" charset="0"/>
                        <a:ea typeface="Arial" panose="020B0604020202020204" pitchFamily="34" charset="0"/>
                      </a:endParaRPr>
                    </a:p>
                  </a:txBody>
                  <a:tcPr marL="53955" marR="53955" marT="53955" marB="53955"/>
                </a:tc>
                <a:tc>
                  <a:txBody>
                    <a:bodyPr/>
                    <a:lstStyle/>
                    <a:p>
                      <a:pPr marL="0" marR="0" algn="just">
                        <a:lnSpc>
                          <a:spcPct val="150000"/>
                        </a:lnSpc>
                        <a:spcBef>
                          <a:spcPts val="0"/>
                        </a:spcBef>
                        <a:spcAft>
                          <a:spcPts val="0"/>
                        </a:spcAft>
                      </a:pPr>
                      <a:r>
                        <a:rPr lang="en-US" sz="1300" dirty="0">
                          <a:effectLst/>
                        </a:rPr>
                        <a:t>16 months</a:t>
                      </a:r>
                      <a:endParaRPr lang="en-US" sz="1300" dirty="0">
                        <a:effectLst/>
                        <a:latin typeface="Arial" panose="020B0604020202020204" pitchFamily="34" charset="0"/>
                        <a:ea typeface="Arial" panose="020B0604020202020204" pitchFamily="34" charset="0"/>
                      </a:endParaRPr>
                    </a:p>
                  </a:txBody>
                  <a:tcPr marL="53955" marR="53955" marT="53955" marB="53955"/>
                </a:tc>
                <a:extLst>
                  <a:ext uri="{0D108BD9-81ED-4DB2-BD59-A6C34878D82A}">
                    <a16:rowId xmlns:a16="http://schemas.microsoft.com/office/drawing/2014/main" val="1637019224"/>
                  </a:ext>
                </a:extLst>
              </a:tr>
            </a:tbl>
          </a:graphicData>
        </a:graphic>
      </p:graphicFrame>
    </p:spTree>
    <p:extLst>
      <p:ext uri="{BB962C8B-B14F-4D97-AF65-F5344CB8AC3E}">
        <p14:creationId xmlns:p14="http://schemas.microsoft.com/office/powerpoint/2010/main" val="3495669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C8CC966-9F49-4D71-95BD-826FF1133B29}"/>
              </a:ext>
            </a:extLst>
          </p:cNvPr>
          <p:cNvPicPr>
            <a:picLocks noChangeAspect="1"/>
          </p:cNvPicPr>
          <p:nvPr/>
        </p:nvPicPr>
        <p:blipFill rotWithShape="1">
          <a:blip r:embed="rId3">
            <a:alphaModFix amt="35000"/>
          </a:blip>
          <a:srcRect b="25000"/>
          <a:stretch/>
        </p:blipFill>
        <p:spPr>
          <a:xfrm>
            <a:off x="20" y="10"/>
            <a:ext cx="12191980" cy="6857990"/>
          </a:xfrm>
          <a:prstGeom prst="rect">
            <a:avLst/>
          </a:prstGeom>
        </p:spPr>
      </p:pic>
      <p:sp>
        <p:nvSpPr>
          <p:cNvPr id="2" name="Title 1">
            <a:extLst>
              <a:ext uri="{FF2B5EF4-FFF2-40B4-BE49-F238E27FC236}">
                <a16:creationId xmlns:a16="http://schemas.microsoft.com/office/drawing/2014/main" id="{054F8621-F1B0-4305-998E-BEE9643A2576}"/>
              </a:ext>
            </a:extLst>
          </p:cNvPr>
          <p:cNvSpPr>
            <a:spLocks noGrp="1"/>
          </p:cNvSpPr>
          <p:nvPr>
            <p:ph type="title"/>
          </p:nvPr>
        </p:nvSpPr>
        <p:spPr>
          <a:xfrm>
            <a:off x="838200" y="365125"/>
            <a:ext cx="10515600" cy="1325563"/>
          </a:xfrm>
        </p:spPr>
        <p:txBody>
          <a:bodyPr>
            <a:normAutofit/>
          </a:bodyPr>
          <a:lstStyle/>
          <a:p>
            <a:r>
              <a:rPr lang="en-US" b="1">
                <a:solidFill>
                  <a:srgbClr val="FFFFFF"/>
                </a:solidFill>
                <a:effectLst/>
                <a:latin typeface="Times New Roman" panose="02020603050405020304" pitchFamily="18" charset="0"/>
                <a:ea typeface="Times New Roman" panose="02020603050405020304" pitchFamily="18" charset="0"/>
              </a:rPr>
              <a:t>Conclusion </a:t>
            </a:r>
            <a:br>
              <a:rPr lang="en-US">
                <a:solidFill>
                  <a:srgbClr val="FFFFFF"/>
                </a:solidFill>
                <a:effectLst/>
                <a:latin typeface="Arial" panose="020B0604020202020204" pitchFamily="34" charset="0"/>
                <a:ea typeface="Arial" panose="020B0604020202020204" pitchFamily="34" charset="0"/>
              </a:rPr>
            </a:br>
            <a:endParaRPr lang="en-GB">
              <a:solidFill>
                <a:srgbClr val="FFFFFF"/>
              </a:solidFill>
            </a:endParaRPr>
          </a:p>
        </p:txBody>
      </p:sp>
      <p:graphicFrame>
        <p:nvGraphicFramePr>
          <p:cNvPr id="5" name="Content Placeholder 2">
            <a:extLst>
              <a:ext uri="{FF2B5EF4-FFF2-40B4-BE49-F238E27FC236}">
                <a16:creationId xmlns:a16="http://schemas.microsoft.com/office/drawing/2014/main" id="{865F6939-F02A-4240-9FBC-51854CAB1DFF}"/>
              </a:ext>
            </a:extLst>
          </p:cNvPr>
          <p:cNvGraphicFramePr>
            <a:graphicFrameLocks noGrp="1"/>
          </p:cNvGraphicFramePr>
          <p:nvPr>
            <p:ph idx="1"/>
            <p:extLst>
              <p:ext uri="{D42A27DB-BD31-4B8C-83A1-F6EECF244321}">
                <p14:modId xmlns:p14="http://schemas.microsoft.com/office/powerpoint/2010/main" val="83959074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38945023"/>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8D8BB5-8066-4038-AC10-F73DCA237113}"/>
              </a:ext>
            </a:extLst>
          </p:cNvPr>
          <p:cNvSpPr>
            <a:spLocks noGrp="1"/>
          </p:cNvSpPr>
          <p:nvPr>
            <p:ph type="title"/>
          </p:nvPr>
        </p:nvSpPr>
        <p:spPr>
          <a:xfrm>
            <a:off x="838200" y="631825"/>
            <a:ext cx="10515600" cy="1325563"/>
          </a:xfrm>
        </p:spPr>
        <p:txBody>
          <a:bodyPr>
            <a:normAutofit/>
          </a:bodyPr>
          <a:lstStyle/>
          <a:p>
            <a:r>
              <a:rPr lang="en-US" b="1">
                <a:effectLst/>
                <a:latin typeface="Times New Roman" panose="02020603050405020304" pitchFamily="18" charset="0"/>
                <a:ea typeface="Times New Roman" panose="02020603050405020304" pitchFamily="18" charset="0"/>
              </a:rPr>
              <a:t>Reference list</a:t>
            </a:r>
            <a:endParaRPr lang="en-GB" dirty="0"/>
          </a:p>
        </p:txBody>
      </p:sp>
      <p:sp>
        <p:nvSpPr>
          <p:cNvPr id="3" name="Content Placeholder 2">
            <a:extLst>
              <a:ext uri="{FF2B5EF4-FFF2-40B4-BE49-F238E27FC236}">
                <a16:creationId xmlns:a16="http://schemas.microsoft.com/office/drawing/2014/main" id="{F3AE62D3-52E5-436E-8759-EF3290C30F08}"/>
              </a:ext>
            </a:extLst>
          </p:cNvPr>
          <p:cNvSpPr>
            <a:spLocks noGrp="1"/>
          </p:cNvSpPr>
          <p:nvPr>
            <p:ph idx="1"/>
          </p:nvPr>
        </p:nvSpPr>
        <p:spPr>
          <a:xfrm>
            <a:off x="533400" y="1619250"/>
            <a:ext cx="11337036" cy="4762500"/>
          </a:xfrm>
        </p:spPr>
        <p:txBody>
          <a:bodyPr>
            <a:normAutofit lnSpcReduction="10000"/>
          </a:bodyPr>
          <a:lstStyle/>
          <a:p>
            <a:pPr marL="0" marR="0">
              <a:spcBef>
                <a:spcPts val="0"/>
              </a:spcBef>
              <a:spcAft>
                <a:spcPts val="0"/>
              </a:spcAft>
            </a:pPr>
            <a:r>
              <a:rPr lang="en-US" sz="1200" dirty="0" err="1">
                <a:effectLst/>
                <a:highlight>
                  <a:srgbClr val="FFFFFF"/>
                </a:highlight>
                <a:latin typeface="Times New Roman" panose="02020603050405020304" pitchFamily="18" charset="0"/>
                <a:ea typeface="Times New Roman" panose="02020603050405020304" pitchFamily="18" charset="0"/>
              </a:rPr>
              <a:t>Agadzhanova</a:t>
            </a:r>
            <a:r>
              <a:rPr lang="en-US" sz="1200" dirty="0">
                <a:effectLst/>
                <a:highlight>
                  <a:srgbClr val="FFFFFF"/>
                </a:highlight>
                <a:latin typeface="Times New Roman" panose="02020603050405020304" pitchFamily="18" charset="0"/>
                <a:ea typeface="Times New Roman" panose="02020603050405020304" pitchFamily="18" charset="0"/>
              </a:rPr>
              <a:t>, R.M., 2019. The importance of time management and self-management skills for students.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2"/>
              </a:rPr>
              <a:t>http://repository.hneu.edu.ua/bitstream/123456789/22358/1/The%20Importance%20of%20Time%20Management%20and%20Self-management%20Skills%20for%20Students.pdf</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err="1">
                <a:effectLst/>
                <a:highlight>
                  <a:srgbClr val="FFFFFF"/>
                </a:highlight>
                <a:latin typeface="Times New Roman" panose="02020603050405020304" pitchFamily="18" charset="0"/>
                <a:ea typeface="Times New Roman" panose="02020603050405020304" pitchFamily="18" charset="0"/>
              </a:rPr>
              <a:t>Aguinis</a:t>
            </a:r>
            <a:r>
              <a:rPr lang="en-US" sz="1200" dirty="0">
                <a:effectLst/>
                <a:highlight>
                  <a:srgbClr val="FFFFFF"/>
                </a:highlight>
                <a:latin typeface="Times New Roman" panose="02020603050405020304" pitchFamily="18" charset="0"/>
                <a:ea typeface="Times New Roman" panose="02020603050405020304" pitchFamily="18" charset="0"/>
              </a:rPr>
              <a:t>, H. and Gabriel, K.P., 2021. If You are Serious About Impact, Create a Personal Impact Development Plan. </a:t>
            </a:r>
            <a:r>
              <a:rPr lang="en-US" sz="1200" i="1" dirty="0">
                <a:effectLst/>
                <a:highlight>
                  <a:srgbClr val="FFFFFF"/>
                </a:highlight>
                <a:latin typeface="Times New Roman" panose="02020603050405020304" pitchFamily="18" charset="0"/>
                <a:ea typeface="Times New Roman" panose="02020603050405020304" pitchFamily="18" charset="0"/>
              </a:rPr>
              <a:t>Business &amp; Society</a:t>
            </a:r>
            <a:r>
              <a:rPr lang="en-US" sz="1200" dirty="0">
                <a:effectLst/>
                <a:highlight>
                  <a:srgbClr val="FFFFFF"/>
                </a:highlight>
                <a:latin typeface="Times New Roman" panose="02020603050405020304" pitchFamily="18" charset="0"/>
                <a:ea typeface="Times New Roman" panose="02020603050405020304" pitchFamily="18" charset="0"/>
              </a:rPr>
              <a:t>, p.00076503211014482.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3"/>
              </a:rPr>
              <a:t>https://journals.sagepub.com/doi/pdf/10.1177/00076503211014482</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a:effectLst/>
                <a:highlight>
                  <a:srgbClr val="FFFFFF"/>
                </a:highlight>
                <a:latin typeface="Times New Roman" panose="02020603050405020304" pitchFamily="18" charset="0"/>
                <a:ea typeface="Times New Roman" panose="02020603050405020304" pitchFamily="18" charset="0"/>
              </a:rPr>
              <a:t>Ashurst, A., 2017. How to… develop a personal learning and development plan. </a:t>
            </a:r>
            <a:r>
              <a:rPr lang="en-US" sz="1200" i="1" dirty="0">
                <a:effectLst/>
                <a:highlight>
                  <a:srgbClr val="FFFFFF"/>
                </a:highlight>
                <a:latin typeface="Times New Roman" panose="02020603050405020304" pitchFamily="18" charset="0"/>
                <a:ea typeface="Times New Roman" panose="02020603050405020304" pitchFamily="18" charset="0"/>
              </a:rPr>
              <a:t>Nursing And Residential Care</a:t>
            </a:r>
            <a:r>
              <a:rPr lang="en-US" sz="1200" dirty="0">
                <a:effectLst/>
                <a:highlight>
                  <a:srgbClr val="FFFFFF"/>
                </a:highlight>
                <a:latin typeface="Times New Roman" panose="02020603050405020304" pitchFamily="18" charset="0"/>
                <a:ea typeface="Times New Roman" panose="02020603050405020304" pitchFamily="18" charset="0"/>
              </a:rPr>
              <a:t>, </a:t>
            </a:r>
            <a:r>
              <a:rPr lang="en-US" sz="1200" i="1" dirty="0">
                <a:effectLst/>
                <a:highlight>
                  <a:srgbClr val="FFFFFF"/>
                </a:highlight>
                <a:latin typeface="Times New Roman" panose="02020603050405020304" pitchFamily="18" charset="0"/>
                <a:ea typeface="Times New Roman" panose="02020603050405020304" pitchFamily="18" charset="0"/>
              </a:rPr>
              <a:t>19</a:t>
            </a:r>
            <a:r>
              <a:rPr lang="en-US" sz="1200" dirty="0">
                <a:effectLst/>
                <a:highlight>
                  <a:srgbClr val="FFFFFF"/>
                </a:highlight>
                <a:latin typeface="Times New Roman" panose="02020603050405020304" pitchFamily="18" charset="0"/>
                <a:ea typeface="Times New Roman" panose="02020603050405020304" pitchFamily="18" charset="0"/>
              </a:rPr>
              <a:t>(4), pp.236-236.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4"/>
              </a:rPr>
              <a:t>https://www.magonlinelibrary.com/doi/abs/10.12968/nrec.2017.19.4.236</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err="1">
                <a:effectLst/>
                <a:highlight>
                  <a:srgbClr val="FFFFFF"/>
                </a:highlight>
                <a:latin typeface="Times New Roman" panose="02020603050405020304" pitchFamily="18" charset="0"/>
                <a:ea typeface="Times New Roman" panose="02020603050405020304" pitchFamily="18" charset="0"/>
              </a:rPr>
              <a:t>Husam</a:t>
            </a:r>
            <a:r>
              <a:rPr lang="en-US" sz="1200" dirty="0">
                <a:effectLst/>
                <a:highlight>
                  <a:srgbClr val="FFFFFF"/>
                </a:highlight>
                <a:latin typeface="Times New Roman" panose="02020603050405020304" pitchFamily="18" charset="0"/>
                <a:ea typeface="Times New Roman" panose="02020603050405020304" pitchFamily="18" charset="0"/>
              </a:rPr>
              <a:t>, H.A. and Abraham, P., 2019. Employability skills development through assessment in higher education: Students’ voices on reflective assessments. </a:t>
            </a:r>
            <a:r>
              <a:rPr lang="en-US" sz="1200" i="1" dirty="0">
                <a:effectLst/>
                <a:highlight>
                  <a:srgbClr val="FFFFFF"/>
                </a:highlight>
                <a:latin typeface="Times New Roman" panose="02020603050405020304" pitchFamily="18" charset="0"/>
                <a:ea typeface="Times New Roman" panose="02020603050405020304" pitchFamily="18" charset="0"/>
              </a:rPr>
              <a:t>Glob </a:t>
            </a:r>
            <a:r>
              <a:rPr lang="en-US" sz="1200" i="1" dirty="0" err="1">
                <a:effectLst/>
                <a:highlight>
                  <a:srgbClr val="FFFFFF"/>
                </a:highlight>
                <a:latin typeface="Times New Roman" panose="02020603050405020304" pitchFamily="18" charset="0"/>
                <a:ea typeface="Times New Roman" panose="02020603050405020304" pitchFamily="18" charset="0"/>
              </a:rPr>
              <a:t>Acad</a:t>
            </a:r>
            <a:r>
              <a:rPr lang="en-US" sz="1200" i="1" dirty="0">
                <a:effectLst/>
                <a:highlight>
                  <a:srgbClr val="FFFFFF"/>
                </a:highlight>
                <a:latin typeface="Times New Roman" panose="02020603050405020304" pitchFamily="18" charset="0"/>
                <a:ea typeface="Times New Roman" panose="02020603050405020304" pitchFamily="18" charset="0"/>
              </a:rPr>
              <a:t> J Econ Buss</a:t>
            </a:r>
            <a:r>
              <a:rPr lang="en-US" sz="1200" dirty="0">
                <a:effectLst/>
                <a:highlight>
                  <a:srgbClr val="FFFFFF"/>
                </a:highlight>
                <a:latin typeface="Times New Roman" panose="02020603050405020304" pitchFamily="18" charset="0"/>
                <a:ea typeface="Times New Roman" panose="02020603050405020304" pitchFamily="18" charset="0"/>
              </a:rPr>
              <a:t>, </a:t>
            </a:r>
            <a:r>
              <a:rPr lang="en-US" sz="1200" i="1" dirty="0">
                <a:effectLst/>
                <a:highlight>
                  <a:srgbClr val="FFFFFF"/>
                </a:highlight>
                <a:latin typeface="Times New Roman" panose="02020603050405020304" pitchFamily="18" charset="0"/>
                <a:ea typeface="Times New Roman" panose="02020603050405020304" pitchFamily="18" charset="0"/>
              </a:rPr>
              <a:t>1</a:t>
            </a:r>
            <a:r>
              <a:rPr lang="en-US" sz="1200" dirty="0">
                <a:effectLst/>
                <a:highlight>
                  <a:srgbClr val="FFFFFF"/>
                </a:highlight>
                <a:latin typeface="Times New Roman" panose="02020603050405020304" pitchFamily="18" charset="0"/>
                <a:ea typeface="Times New Roman" panose="02020603050405020304" pitchFamily="18" charset="0"/>
              </a:rPr>
              <a:t>, pp.36-42.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5"/>
              </a:rPr>
              <a:t>https://www.gajrc.com/media/articles/GAJEB_12_36-42.pdf</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a:effectLst/>
                <a:highlight>
                  <a:srgbClr val="FFFFFF"/>
                </a:highlight>
                <a:latin typeface="Times New Roman" panose="02020603050405020304" pitchFamily="18" charset="0"/>
                <a:ea typeface="Times New Roman" panose="02020603050405020304" pitchFamily="18" charset="0"/>
              </a:rPr>
              <a:t>Kennedy, D.R. and Porter, A.L., 2021. The illusion of urgency. </a:t>
            </a:r>
            <a:r>
              <a:rPr lang="en-US" sz="1200" i="1" dirty="0">
                <a:effectLst/>
                <a:highlight>
                  <a:srgbClr val="FFFFFF"/>
                </a:highlight>
                <a:latin typeface="Times New Roman" panose="02020603050405020304" pitchFamily="18" charset="0"/>
                <a:ea typeface="Times New Roman" panose="02020603050405020304" pitchFamily="18" charset="0"/>
              </a:rPr>
              <a:t>American journal of pharmaceutical education</a:t>
            </a:r>
            <a:r>
              <a:rPr lang="en-US" sz="1200" dirty="0">
                <a:effectLst/>
                <a:highlight>
                  <a:srgbClr val="FFFFFF"/>
                </a:highlight>
                <a:latin typeface="Times New Roman" panose="02020603050405020304" pitchFamily="18" charset="0"/>
                <a:ea typeface="Times New Roman" panose="02020603050405020304" pitchFamily="18" charset="0"/>
              </a:rPr>
              <a:t>.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6"/>
              </a:rPr>
              <a:t>https://www.ajpe.org/content/ajpe/early/2021/10/27/ajpe8914.full.pdf</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a:effectLst/>
                <a:highlight>
                  <a:srgbClr val="FFFFFF"/>
                </a:highlight>
                <a:latin typeface="Times New Roman" panose="02020603050405020304" pitchFamily="18" charset="0"/>
                <a:ea typeface="Times New Roman" panose="02020603050405020304" pitchFamily="18" charset="0"/>
              </a:rPr>
              <a:t>Milosevic, A., </a:t>
            </a:r>
            <a:r>
              <a:rPr lang="en-US" sz="1200" dirty="0" err="1">
                <a:effectLst/>
                <a:highlight>
                  <a:srgbClr val="FFFFFF"/>
                </a:highlight>
                <a:latin typeface="Times New Roman" panose="02020603050405020304" pitchFamily="18" charset="0"/>
                <a:ea typeface="Times New Roman" panose="02020603050405020304" pitchFamily="18" charset="0"/>
              </a:rPr>
              <a:t>Tosovic-Stevanovic</a:t>
            </a:r>
            <a:r>
              <a:rPr lang="en-US" sz="1200" dirty="0">
                <a:effectLst/>
                <a:highlight>
                  <a:srgbClr val="FFFFFF"/>
                </a:highlight>
                <a:latin typeface="Times New Roman" panose="02020603050405020304" pitchFamily="18" charset="0"/>
                <a:ea typeface="Times New Roman" panose="02020603050405020304" pitchFamily="18" charset="0"/>
              </a:rPr>
              <a:t>, A. and </a:t>
            </a:r>
            <a:r>
              <a:rPr lang="en-US" sz="1200" dirty="0" err="1">
                <a:effectLst/>
                <a:highlight>
                  <a:srgbClr val="FFFFFF"/>
                </a:highlight>
                <a:latin typeface="Times New Roman" panose="02020603050405020304" pitchFamily="18" charset="0"/>
                <a:ea typeface="Times New Roman" panose="02020603050405020304" pitchFamily="18" charset="0"/>
              </a:rPr>
              <a:t>Primorac</a:t>
            </a:r>
            <a:r>
              <a:rPr lang="en-US" sz="1200" dirty="0">
                <a:effectLst/>
                <a:highlight>
                  <a:srgbClr val="FFFFFF"/>
                </a:highlight>
                <a:latin typeface="Times New Roman" panose="02020603050405020304" pitchFamily="18" charset="0"/>
                <a:ea typeface="Times New Roman" panose="02020603050405020304" pitchFamily="18" charset="0"/>
              </a:rPr>
              <a:t>, D., 2019. Model for analyzing market and activities of marketing managers for improving business operations. </a:t>
            </a:r>
            <a:r>
              <a:rPr lang="en-US" sz="1200" i="1" dirty="0">
                <a:effectLst/>
                <a:highlight>
                  <a:srgbClr val="FFFFFF"/>
                </a:highlight>
                <a:latin typeface="Times New Roman" panose="02020603050405020304" pitchFamily="18" charset="0"/>
                <a:ea typeface="Times New Roman" panose="02020603050405020304" pitchFamily="18" charset="0"/>
              </a:rPr>
              <a:t>Economic and Social Development: Book of Proceedings</a:t>
            </a:r>
            <a:r>
              <a:rPr lang="en-US" sz="1200" dirty="0">
                <a:effectLst/>
                <a:highlight>
                  <a:srgbClr val="FFFFFF"/>
                </a:highlight>
                <a:latin typeface="Times New Roman" panose="02020603050405020304" pitchFamily="18" charset="0"/>
                <a:ea typeface="Times New Roman" panose="02020603050405020304" pitchFamily="18" charset="0"/>
              </a:rPr>
              <a:t>, pp.1-8.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7"/>
              </a:rPr>
              <a:t>https://d1wqtxts1xzle7.cloudfront.net/60080009/Proceedings_esdLondon2019_Online20190722-90620-18e771v-with-cover-page-v2.pdf?Expires=1638861915&amp;Signature=SeA36yl3MwCRsvqrJCmJdat-kq9ML-HkSca~j6UIMO-PmhN7yTXwOP3U9axN7HWGFgYH4fpN0EslXrEid47IrQjtif4xRxIfdNF60QxGyQ6K7kInyNI00AZJ5Hk~Fo7eEiE2EfQn3CC-FGuigzb8sD62bRkFHAS8PawSVPZLkcZuPM~8PWiBr0P38GWoANqt1WQiM1iPtR3Bch1IMCA0FUJuG92NoaErlyE5DgeBy-oVyD62q5gPNBGs9kJQrfFy4nu4UyBMDmVmJqtZ5Pi-rxZjbfuXAM5yuOE7Pnkasko6fN0oFTKyGFAXzgOJusSzGLDgvttnupg58NMGYZncSA__&amp;Key-Pair-Id=APKAJLOHF5GGSLRBV4ZA#page=8</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a:effectLst/>
                <a:highlight>
                  <a:srgbClr val="FFFFFF"/>
                </a:highlight>
                <a:latin typeface="Times New Roman" panose="02020603050405020304" pitchFamily="18" charset="0"/>
                <a:ea typeface="Times New Roman" panose="02020603050405020304" pitchFamily="18" charset="0"/>
              </a:rPr>
              <a:t>Nisha, S.M. and </a:t>
            </a:r>
            <a:r>
              <a:rPr lang="en-US" sz="1200" dirty="0" err="1">
                <a:effectLst/>
                <a:highlight>
                  <a:srgbClr val="FFFFFF"/>
                </a:highlight>
                <a:latin typeface="Times New Roman" panose="02020603050405020304" pitchFamily="18" charset="0"/>
                <a:ea typeface="Times New Roman" panose="02020603050405020304" pitchFamily="18" charset="0"/>
              </a:rPr>
              <a:t>Rajasekaran</a:t>
            </a:r>
            <a:r>
              <a:rPr lang="en-US" sz="1200" dirty="0">
                <a:effectLst/>
                <a:highlight>
                  <a:srgbClr val="FFFFFF"/>
                </a:highlight>
                <a:latin typeface="Times New Roman" panose="02020603050405020304" pitchFamily="18" charset="0"/>
                <a:ea typeface="Times New Roman" panose="02020603050405020304" pitchFamily="18" charset="0"/>
              </a:rPr>
              <a:t>, V., 2018. Employability skills: A review. </a:t>
            </a:r>
            <a:r>
              <a:rPr lang="en-US" sz="1200" i="1" dirty="0">
                <a:effectLst/>
                <a:highlight>
                  <a:srgbClr val="FFFFFF"/>
                </a:highlight>
                <a:latin typeface="Times New Roman" panose="02020603050405020304" pitchFamily="18" charset="0"/>
                <a:ea typeface="Times New Roman" panose="02020603050405020304" pitchFamily="18" charset="0"/>
              </a:rPr>
              <a:t>IUP Journal of Soft Skills</a:t>
            </a:r>
            <a:r>
              <a:rPr lang="en-US" sz="1200" dirty="0">
                <a:effectLst/>
                <a:highlight>
                  <a:srgbClr val="FFFFFF"/>
                </a:highlight>
                <a:latin typeface="Times New Roman" panose="02020603050405020304" pitchFamily="18" charset="0"/>
                <a:ea typeface="Times New Roman" panose="02020603050405020304" pitchFamily="18" charset="0"/>
              </a:rPr>
              <a:t>, </a:t>
            </a:r>
            <a:r>
              <a:rPr lang="en-US" sz="1200" i="1" dirty="0">
                <a:effectLst/>
                <a:highlight>
                  <a:srgbClr val="FFFFFF"/>
                </a:highlight>
                <a:latin typeface="Times New Roman" panose="02020603050405020304" pitchFamily="18" charset="0"/>
                <a:ea typeface="Times New Roman" panose="02020603050405020304" pitchFamily="18" charset="0"/>
              </a:rPr>
              <a:t>12</a:t>
            </a:r>
            <a:r>
              <a:rPr lang="en-US" sz="1200" dirty="0">
                <a:effectLst/>
                <a:highlight>
                  <a:srgbClr val="FFFFFF"/>
                </a:highlight>
                <a:latin typeface="Times New Roman" panose="02020603050405020304" pitchFamily="18" charset="0"/>
                <a:ea typeface="Times New Roman" panose="02020603050405020304" pitchFamily="18" charset="0"/>
              </a:rPr>
              <a:t>(1), pp.29-37.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8"/>
              </a:rPr>
              <a:t>https://www.proquest.com/openview/1f9f5ad8e5798a6b992e4c1bee830cbb/1?pq-origsite=gscholar&amp;cbl=2029989</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a:effectLst/>
                <a:highlight>
                  <a:srgbClr val="FFFFFF"/>
                </a:highlight>
                <a:latin typeface="Times New Roman" panose="02020603050405020304" pitchFamily="18" charset="0"/>
                <a:ea typeface="Times New Roman" panose="02020603050405020304" pitchFamily="18" charset="0"/>
              </a:rPr>
              <a:t>Panadero, E., Jonsson, A. and </a:t>
            </a:r>
            <a:r>
              <a:rPr lang="en-US" sz="1200" dirty="0" err="1">
                <a:effectLst/>
                <a:highlight>
                  <a:srgbClr val="FFFFFF"/>
                </a:highlight>
                <a:latin typeface="Times New Roman" panose="02020603050405020304" pitchFamily="18" charset="0"/>
                <a:ea typeface="Times New Roman" panose="02020603050405020304" pitchFamily="18" charset="0"/>
              </a:rPr>
              <a:t>Botella</a:t>
            </a:r>
            <a:r>
              <a:rPr lang="en-US" sz="1200" dirty="0">
                <a:effectLst/>
                <a:highlight>
                  <a:srgbClr val="FFFFFF"/>
                </a:highlight>
                <a:latin typeface="Times New Roman" panose="02020603050405020304" pitchFamily="18" charset="0"/>
                <a:ea typeface="Times New Roman" panose="02020603050405020304" pitchFamily="18" charset="0"/>
              </a:rPr>
              <a:t>, J., 2017. Effects of self-assessment on self-regulated learning and self-efficacy: Four meta-analyses. </a:t>
            </a:r>
            <a:r>
              <a:rPr lang="en-US" sz="1200" i="1" dirty="0">
                <a:effectLst/>
                <a:highlight>
                  <a:srgbClr val="FFFFFF"/>
                </a:highlight>
                <a:latin typeface="Times New Roman" panose="02020603050405020304" pitchFamily="18" charset="0"/>
                <a:ea typeface="Times New Roman" panose="02020603050405020304" pitchFamily="18" charset="0"/>
              </a:rPr>
              <a:t>Educational Research Review</a:t>
            </a:r>
            <a:r>
              <a:rPr lang="en-US" sz="1200" dirty="0">
                <a:effectLst/>
                <a:highlight>
                  <a:srgbClr val="FFFFFF"/>
                </a:highlight>
                <a:latin typeface="Times New Roman" panose="02020603050405020304" pitchFamily="18" charset="0"/>
                <a:ea typeface="Times New Roman" panose="02020603050405020304" pitchFamily="18" charset="0"/>
              </a:rPr>
              <a:t>, </a:t>
            </a:r>
            <a:r>
              <a:rPr lang="en-US" sz="1200" i="1" dirty="0">
                <a:effectLst/>
                <a:highlight>
                  <a:srgbClr val="FFFFFF"/>
                </a:highlight>
                <a:latin typeface="Times New Roman" panose="02020603050405020304" pitchFamily="18" charset="0"/>
                <a:ea typeface="Times New Roman" panose="02020603050405020304" pitchFamily="18" charset="0"/>
              </a:rPr>
              <a:t>22</a:t>
            </a:r>
            <a:r>
              <a:rPr lang="en-US" sz="1200" dirty="0">
                <a:effectLst/>
                <a:highlight>
                  <a:srgbClr val="FFFFFF"/>
                </a:highlight>
                <a:latin typeface="Times New Roman" panose="02020603050405020304" pitchFamily="18" charset="0"/>
                <a:ea typeface="Times New Roman" panose="02020603050405020304" pitchFamily="18" charset="0"/>
              </a:rPr>
              <a:t>, pp.74-98.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9"/>
              </a:rPr>
              <a:t>https://repositorio.uam.es/bitstream/handle/10486/680950/effects_panadero_err_ps.pdf?sequence=1</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a:effectLst/>
                <a:highlight>
                  <a:srgbClr val="FFFFFF"/>
                </a:highlight>
                <a:latin typeface="Times New Roman" panose="02020603050405020304" pitchFamily="18" charset="0"/>
                <a:ea typeface="Times New Roman" panose="02020603050405020304" pitchFamily="18" charset="0"/>
              </a:rPr>
              <a:t>Pereira, O.P. and Costa, C.A.A.T., 2017. The importance of soft skills in the university academic curriculum: The perceptions of the students in the new society of knowledge.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10"/>
              </a:rPr>
              <a:t>http://repositorium.uminho.pt/bitstream/1822/46211/1/2017_International%20Journal%20of%20Business%20and%20Social%20Research_V07_Issue03_25-34.pdf</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err="1">
                <a:effectLst/>
                <a:highlight>
                  <a:srgbClr val="FFFFFF"/>
                </a:highlight>
                <a:latin typeface="Times New Roman" panose="02020603050405020304" pitchFamily="18" charset="0"/>
                <a:ea typeface="Times New Roman" panose="02020603050405020304" pitchFamily="18" charset="0"/>
              </a:rPr>
              <a:t>Phadermrod</a:t>
            </a:r>
            <a:r>
              <a:rPr lang="en-US" sz="1200" dirty="0">
                <a:effectLst/>
                <a:highlight>
                  <a:srgbClr val="FFFFFF"/>
                </a:highlight>
                <a:latin typeface="Times New Roman" panose="02020603050405020304" pitchFamily="18" charset="0"/>
                <a:ea typeface="Times New Roman" panose="02020603050405020304" pitchFamily="18" charset="0"/>
              </a:rPr>
              <a:t>, B., Crowder, R.M. and Wills, G.B., 2019. Importance-performance analysis based SWOT analysis. </a:t>
            </a:r>
            <a:r>
              <a:rPr lang="en-US" sz="1200" i="1" dirty="0">
                <a:effectLst/>
                <a:highlight>
                  <a:srgbClr val="FFFFFF"/>
                </a:highlight>
                <a:latin typeface="Times New Roman" panose="02020603050405020304" pitchFamily="18" charset="0"/>
                <a:ea typeface="Times New Roman" panose="02020603050405020304" pitchFamily="18" charset="0"/>
              </a:rPr>
              <a:t>International Journal of Information Management</a:t>
            </a:r>
            <a:r>
              <a:rPr lang="en-US" sz="1200" dirty="0">
                <a:effectLst/>
                <a:highlight>
                  <a:srgbClr val="FFFFFF"/>
                </a:highlight>
                <a:latin typeface="Times New Roman" panose="02020603050405020304" pitchFamily="18" charset="0"/>
                <a:ea typeface="Times New Roman" panose="02020603050405020304" pitchFamily="18" charset="0"/>
              </a:rPr>
              <a:t>, </a:t>
            </a:r>
            <a:r>
              <a:rPr lang="en-US" sz="1200" i="1" dirty="0">
                <a:effectLst/>
                <a:highlight>
                  <a:srgbClr val="FFFFFF"/>
                </a:highlight>
                <a:latin typeface="Times New Roman" panose="02020603050405020304" pitchFamily="18" charset="0"/>
                <a:ea typeface="Times New Roman" panose="02020603050405020304" pitchFamily="18" charset="0"/>
              </a:rPr>
              <a:t>44</a:t>
            </a:r>
            <a:r>
              <a:rPr lang="en-US" sz="1200" dirty="0">
                <a:effectLst/>
                <a:highlight>
                  <a:srgbClr val="FFFFFF"/>
                </a:highlight>
                <a:latin typeface="Times New Roman" panose="02020603050405020304" pitchFamily="18" charset="0"/>
                <a:ea typeface="Times New Roman" panose="02020603050405020304" pitchFamily="18" charset="0"/>
              </a:rPr>
              <a:t>, pp.194-203.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11"/>
              </a:rPr>
              <a:t>https://e-tarjome.com/storage/panel/fileuploads/2019-08-29/1567068717_E13226-e-tarjome.pdf</a:t>
            </a:r>
            <a:endParaRPr lang="en-US" sz="1200" dirty="0">
              <a:effectLst/>
              <a:latin typeface="Arial" panose="020B0604020202020204" pitchFamily="34" charset="0"/>
              <a:ea typeface="Arial" panose="020B0604020202020204" pitchFamily="34" charset="0"/>
            </a:endParaRPr>
          </a:p>
          <a:p>
            <a:pPr marL="0" marR="0">
              <a:spcBef>
                <a:spcPts val="0"/>
              </a:spcBef>
              <a:spcAft>
                <a:spcPts val="0"/>
              </a:spcAft>
            </a:pPr>
            <a:r>
              <a:rPr lang="en-US" sz="1200" dirty="0">
                <a:effectLst/>
                <a:highlight>
                  <a:srgbClr val="FFFFFF"/>
                </a:highlight>
                <a:latin typeface="Times New Roman" panose="02020603050405020304" pitchFamily="18" charset="0"/>
                <a:ea typeface="Times New Roman" panose="02020603050405020304" pitchFamily="18" charset="0"/>
              </a:rPr>
              <a:t>Rubens, A., Schoenfeld, G.A., Schaffer, B.S. and Leah, J.S., 2018. Self-awareness and leadership: Developing an individual strategic professional development plan in an MBA leadership course. </a:t>
            </a:r>
            <a:r>
              <a:rPr lang="en-US" sz="1200" i="1" dirty="0">
                <a:effectLst/>
                <a:highlight>
                  <a:srgbClr val="FFFFFF"/>
                </a:highlight>
                <a:latin typeface="Times New Roman" panose="02020603050405020304" pitchFamily="18" charset="0"/>
                <a:ea typeface="Times New Roman" panose="02020603050405020304" pitchFamily="18" charset="0"/>
              </a:rPr>
              <a:t>The International Journal of Management Education</a:t>
            </a:r>
            <a:r>
              <a:rPr lang="en-US" sz="1200" dirty="0">
                <a:effectLst/>
                <a:highlight>
                  <a:srgbClr val="FFFFFF"/>
                </a:highlight>
                <a:latin typeface="Times New Roman" panose="02020603050405020304" pitchFamily="18" charset="0"/>
                <a:ea typeface="Times New Roman" panose="02020603050405020304" pitchFamily="18" charset="0"/>
              </a:rPr>
              <a:t>, </a:t>
            </a:r>
            <a:r>
              <a:rPr lang="en-US" sz="1200" i="1" dirty="0">
                <a:effectLst/>
                <a:highlight>
                  <a:srgbClr val="FFFFFF"/>
                </a:highlight>
                <a:latin typeface="Times New Roman" panose="02020603050405020304" pitchFamily="18" charset="0"/>
                <a:ea typeface="Times New Roman" panose="02020603050405020304" pitchFamily="18" charset="0"/>
              </a:rPr>
              <a:t>16</a:t>
            </a:r>
            <a:r>
              <a:rPr lang="en-US" sz="1200" dirty="0">
                <a:effectLst/>
                <a:highlight>
                  <a:srgbClr val="FFFFFF"/>
                </a:highlight>
                <a:latin typeface="Times New Roman" panose="02020603050405020304" pitchFamily="18" charset="0"/>
                <a:ea typeface="Times New Roman" panose="02020603050405020304" pitchFamily="18" charset="0"/>
              </a:rPr>
              <a:t>(1), pp.1-13. Available at; </a:t>
            </a:r>
            <a:r>
              <a:rPr lang="en-US" sz="1200" u="sng" dirty="0">
                <a:effectLst/>
                <a:highlight>
                  <a:srgbClr val="FFFFFF"/>
                </a:highlight>
                <a:latin typeface="Times New Roman" panose="02020603050405020304" pitchFamily="18" charset="0"/>
                <a:ea typeface="Times New Roman" panose="02020603050405020304" pitchFamily="18" charset="0"/>
                <a:hlinkClick r:id="rId12"/>
              </a:rPr>
              <a:t>https://www.researchgate.net/profile/Bryan-Schaffer-2/publication/322193806_Self-awareness_and_leadership_Developing_an_individual_strategic_professional_development_plan_in_an_MBA_leadership_course/links/5b4e4144a6fdcc8dae27a1ef/Self-awareness-and-leadership-Developing-an-individual-strategic-professional-development-plan-in-an-MBA-leadership-course.pdf</a:t>
            </a:r>
            <a:endParaRPr lang="en-US" sz="1200" dirty="0">
              <a:effectLst/>
              <a:latin typeface="Arial" panose="020B0604020202020204" pitchFamily="34" charset="0"/>
              <a:ea typeface="Arial" panose="020B0604020202020204" pitchFamily="34" charset="0"/>
            </a:endParaRPr>
          </a:p>
          <a:p>
            <a:endParaRPr lang="en-GB" sz="1200" dirty="0"/>
          </a:p>
        </p:txBody>
      </p:sp>
    </p:spTree>
    <p:extLst>
      <p:ext uri="{BB962C8B-B14F-4D97-AF65-F5344CB8AC3E}">
        <p14:creationId xmlns:p14="http://schemas.microsoft.com/office/powerpoint/2010/main" val="6088019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2908</Words>
  <Application>Microsoft Office PowerPoint</Application>
  <PresentationFormat>Widescreen</PresentationFormat>
  <Paragraphs>102</Paragraphs>
  <Slides>12</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Academic and Employability Skills </vt:lpstr>
      <vt:lpstr>Introduction  </vt:lpstr>
      <vt:lpstr>Career choice  </vt:lpstr>
      <vt:lpstr>Academic Skills  </vt:lpstr>
      <vt:lpstr>Employability skills  </vt:lpstr>
      <vt:lpstr>Personal SWOT analysis  </vt:lpstr>
      <vt:lpstr>Contd…</vt:lpstr>
      <vt:lpstr>Time management  </vt:lpstr>
      <vt:lpstr>Personal Development Plan  </vt:lpstr>
      <vt:lpstr>Contd…</vt:lpstr>
      <vt:lpstr>Conclusion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Rafael</dc:creator>
  <cp:lastModifiedBy/>
  <dcterms:created xsi:type="dcterms:W3CDTF">2021-12-07T12:21:27Z</dcterms:created>
  <dcterms:modified xsi:type="dcterms:W3CDTF">2021-12-08T18:34:23Z</dcterms:modified>
</cp:coreProperties>
</file>