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3"/>
  </p:notesMasterIdLst>
  <p:sldIdLst>
    <p:sldId id="256" r:id="rId2"/>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0478FC"/>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987" autoAdjust="0"/>
    <p:restoredTop sz="96247" autoAdjust="0"/>
  </p:normalViewPr>
  <p:slideViewPr>
    <p:cSldViewPr snapToGrid="0">
      <p:cViewPr varScale="1">
        <p:scale>
          <a:sx n="112" d="100"/>
          <a:sy n="112" d="100"/>
        </p:scale>
        <p:origin x="492" y="11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3" Type="http://schemas.openxmlformats.org/officeDocument/2006/relationships/notesMaster" Target="notesMasters/notesMaster1.xml"/><Relationship Id="rId7" Type="http://schemas.openxmlformats.org/officeDocument/2006/relationships/tableStyles" Target="tableStyle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theme" Target="theme/theme1.xml"/><Relationship Id="rId5" Type="http://schemas.openxmlformats.org/officeDocument/2006/relationships/viewProps" Target="viewProps.xml"/><Relationship Id="rId4" Type="http://schemas.openxmlformats.org/officeDocument/2006/relationships/presProps" Target="pres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77F9BA0E-C01E-4C75-AA27-F687A51F908B}" type="datetimeFigureOut">
              <a:rPr lang="en-US" smtClean="0"/>
              <a:t>12/14/2025</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6238BD51-B209-4062-B1CE-66E2ED12B507}" type="slidenum">
              <a:rPr lang="en-US" smtClean="0"/>
              <a:t>‹#›</a:t>
            </a:fld>
            <a:endParaRPr lang="en-US"/>
          </a:p>
        </p:txBody>
      </p:sp>
    </p:spTree>
    <p:extLst>
      <p:ext uri="{BB962C8B-B14F-4D97-AF65-F5344CB8AC3E}">
        <p14:creationId xmlns:p14="http://schemas.microsoft.com/office/powerpoint/2010/main" val="149896038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6238BD51-B209-4062-B1CE-66E2ED12B507}" type="slidenum">
              <a:rPr lang="en-US" smtClean="0"/>
              <a:t>1</a:t>
            </a:fld>
            <a:endParaRPr lang="en-US"/>
          </a:p>
        </p:txBody>
      </p:sp>
    </p:spTree>
    <p:extLst>
      <p:ext uri="{BB962C8B-B14F-4D97-AF65-F5344CB8AC3E}">
        <p14:creationId xmlns:p14="http://schemas.microsoft.com/office/powerpoint/2010/main" val="2318713577"/>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BEEA2D3-8EAB-9B92-8824-1514199CCDF0}"/>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F984AECE-4170-4DDC-72BC-817165D32E3F}"/>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9751A3A3-768B-9BA7-9170-6A9E6306E205}"/>
              </a:ext>
            </a:extLst>
          </p:cNvPr>
          <p:cNvSpPr>
            <a:spLocks noGrp="1"/>
          </p:cNvSpPr>
          <p:nvPr>
            <p:ph type="dt" sz="half" idx="10"/>
          </p:nvPr>
        </p:nvSpPr>
        <p:spPr/>
        <p:txBody>
          <a:bodyPr/>
          <a:lstStyle/>
          <a:p>
            <a:fld id="{C7BE1AE2-63C0-486E-97AD-401D8AC87E2E}" type="datetimeFigureOut">
              <a:rPr lang="en-GB" smtClean="0"/>
              <a:t>14/12/2025</a:t>
            </a:fld>
            <a:endParaRPr lang="en-GB"/>
          </a:p>
        </p:txBody>
      </p:sp>
      <p:sp>
        <p:nvSpPr>
          <p:cNvPr id="5" name="Footer Placeholder 4">
            <a:extLst>
              <a:ext uri="{FF2B5EF4-FFF2-40B4-BE49-F238E27FC236}">
                <a16:creationId xmlns:a16="http://schemas.microsoft.com/office/drawing/2014/main" id="{B3DEA509-5011-7E97-8A43-1BB6D0C53424}"/>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4930B7B5-78AE-F7BB-014D-9E8FC9C8CC02}"/>
              </a:ext>
            </a:extLst>
          </p:cNvPr>
          <p:cNvSpPr>
            <a:spLocks noGrp="1"/>
          </p:cNvSpPr>
          <p:nvPr>
            <p:ph type="sldNum" sz="quarter" idx="12"/>
          </p:nvPr>
        </p:nvSpPr>
        <p:spPr/>
        <p:txBody>
          <a:bodyPr/>
          <a:lstStyle/>
          <a:p>
            <a:fld id="{949848E5-B17B-4904-882D-AB7D605B47C7}" type="slidenum">
              <a:rPr lang="en-GB" smtClean="0"/>
              <a:t>‹#›</a:t>
            </a:fld>
            <a:endParaRPr lang="en-GB"/>
          </a:p>
        </p:txBody>
      </p:sp>
    </p:spTree>
    <p:extLst>
      <p:ext uri="{BB962C8B-B14F-4D97-AF65-F5344CB8AC3E}">
        <p14:creationId xmlns:p14="http://schemas.microsoft.com/office/powerpoint/2010/main" val="159390058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BFC56D8-5217-8506-A729-7A746D848EDD}"/>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21CE566E-FE57-8602-6940-7C75162770C0}"/>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84698C74-4EA1-4ADC-EB9D-90CCED72B642}"/>
              </a:ext>
            </a:extLst>
          </p:cNvPr>
          <p:cNvSpPr>
            <a:spLocks noGrp="1"/>
          </p:cNvSpPr>
          <p:nvPr>
            <p:ph type="dt" sz="half" idx="10"/>
          </p:nvPr>
        </p:nvSpPr>
        <p:spPr/>
        <p:txBody>
          <a:bodyPr/>
          <a:lstStyle/>
          <a:p>
            <a:fld id="{C7BE1AE2-63C0-486E-97AD-401D8AC87E2E}" type="datetimeFigureOut">
              <a:rPr lang="en-GB" smtClean="0"/>
              <a:t>14/12/2025</a:t>
            </a:fld>
            <a:endParaRPr lang="en-GB"/>
          </a:p>
        </p:txBody>
      </p:sp>
      <p:sp>
        <p:nvSpPr>
          <p:cNvPr id="5" name="Footer Placeholder 4">
            <a:extLst>
              <a:ext uri="{FF2B5EF4-FFF2-40B4-BE49-F238E27FC236}">
                <a16:creationId xmlns:a16="http://schemas.microsoft.com/office/drawing/2014/main" id="{A8818453-9EE9-9558-A070-7201494DBBAB}"/>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E5CFB033-705B-A3DB-0BA0-0785BDBBA34D}"/>
              </a:ext>
            </a:extLst>
          </p:cNvPr>
          <p:cNvSpPr>
            <a:spLocks noGrp="1"/>
          </p:cNvSpPr>
          <p:nvPr>
            <p:ph type="sldNum" sz="quarter" idx="12"/>
          </p:nvPr>
        </p:nvSpPr>
        <p:spPr/>
        <p:txBody>
          <a:bodyPr/>
          <a:lstStyle/>
          <a:p>
            <a:fld id="{949848E5-B17B-4904-882D-AB7D605B47C7}" type="slidenum">
              <a:rPr lang="en-GB" smtClean="0"/>
              <a:t>‹#›</a:t>
            </a:fld>
            <a:endParaRPr lang="en-GB"/>
          </a:p>
        </p:txBody>
      </p:sp>
    </p:spTree>
    <p:extLst>
      <p:ext uri="{BB962C8B-B14F-4D97-AF65-F5344CB8AC3E}">
        <p14:creationId xmlns:p14="http://schemas.microsoft.com/office/powerpoint/2010/main" val="357156013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12F9D8E-93E3-852C-7FCD-56D20AA90F21}"/>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19B53BD8-902A-CA62-1613-3CAD7C95157C}"/>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E6B9A7ED-4A2D-746A-24C6-6AD855E01D4A}"/>
              </a:ext>
            </a:extLst>
          </p:cNvPr>
          <p:cNvSpPr>
            <a:spLocks noGrp="1"/>
          </p:cNvSpPr>
          <p:nvPr>
            <p:ph type="dt" sz="half" idx="10"/>
          </p:nvPr>
        </p:nvSpPr>
        <p:spPr/>
        <p:txBody>
          <a:bodyPr/>
          <a:lstStyle/>
          <a:p>
            <a:fld id="{C7BE1AE2-63C0-486E-97AD-401D8AC87E2E}" type="datetimeFigureOut">
              <a:rPr lang="en-GB" smtClean="0"/>
              <a:t>14/12/2025</a:t>
            </a:fld>
            <a:endParaRPr lang="en-GB"/>
          </a:p>
        </p:txBody>
      </p:sp>
      <p:sp>
        <p:nvSpPr>
          <p:cNvPr id="5" name="Footer Placeholder 4">
            <a:extLst>
              <a:ext uri="{FF2B5EF4-FFF2-40B4-BE49-F238E27FC236}">
                <a16:creationId xmlns:a16="http://schemas.microsoft.com/office/drawing/2014/main" id="{A39E41E6-3C46-E0A6-24EB-608CC18B49E1}"/>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649897A1-3E8C-56A7-BD7A-2CC6CC186E79}"/>
              </a:ext>
            </a:extLst>
          </p:cNvPr>
          <p:cNvSpPr>
            <a:spLocks noGrp="1"/>
          </p:cNvSpPr>
          <p:nvPr>
            <p:ph type="sldNum" sz="quarter" idx="12"/>
          </p:nvPr>
        </p:nvSpPr>
        <p:spPr/>
        <p:txBody>
          <a:bodyPr/>
          <a:lstStyle/>
          <a:p>
            <a:fld id="{949848E5-B17B-4904-882D-AB7D605B47C7}" type="slidenum">
              <a:rPr lang="en-GB" smtClean="0"/>
              <a:t>‹#›</a:t>
            </a:fld>
            <a:endParaRPr lang="en-GB"/>
          </a:p>
        </p:txBody>
      </p:sp>
    </p:spTree>
    <p:extLst>
      <p:ext uri="{BB962C8B-B14F-4D97-AF65-F5344CB8AC3E}">
        <p14:creationId xmlns:p14="http://schemas.microsoft.com/office/powerpoint/2010/main" val="220972544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DF80000-C60D-B5E4-6032-2577C07955B6}"/>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17A51DA4-6912-1BB7-0178-08C1C6627822}"/>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2607F1E7-6B51-42B0-ECCF-C5AB1EA87431}"/>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40A787EE-8EC6-32CA-0421-5B0F94000CEB}"/>
              </a:ext>
            </a:extLst>
          </p:cNvPr>
          <p:cNvSpPr>
            <a:spLocks noGrp="1"/>
          </p:cNvSpPr>
          <p:nvPr>
            <p:ph type="dt" sz="half" idx="10"/>
          </p:nvPr>
        </p:nvSpPr>
        <p:spPr/>
        <p:txBody>
          <a:bodyPr/>
          <a:lstStyle/>
          <a:p>
            <a:fld id="{C7BE1AE2-63C0-486E-97AD-401D8AC87E2E}" type="datetimeFigureOut">
              <a:rPr lang="en-GB" smtClean="0"/>
              <a:t>14/12/2025</a:t>
            </a:fld>
            <a:endParaRPr lang="en-GB"/>
          </a:p>
        </p:txBody>
      </p:sp>
      <p:sp>
        <p:nvSpPr>
          <p:cNvPr id="6" name="Footer Placeholder 5">
            <a:extLst>
              <a:ext uri="{FF2B5EF4-FFF2-40B4-BE49-F238E27FC236}">
                <a16:creationId xmlns:a16="http://schemas.microsoft.com/office/drawing/2014/main" id="{E52D5EB3-3E64-D2BE-36BE-B19A6A5A6109}"/>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6BBAC98B-0588-8857-41D8-EFBBF5480300}"/>
              </a:ext>
            </a:extLst>
          </p:cNvPr>
          <p:cNvSpPr>
            <a:spLocks noGrp="1"/>
          </p:cNvSpPr>
          <p:nvPr>
            <p:ph type="sldNum" sz="quarter" idx="12"/>
          </p:nvPr>
        </p:nvSpPr>
        <p:spPr/>
        <p:txBody>
          <a:bodyPr/>
          <a:lstStyle/>
          <a:p>
            <a:fld id="{949848E5-B17B-4904-882D-AB7D605B47C7}" type="slidenum">
              <a:rPr lang="en-GB" smtClean="0"/>
              <a:t>‹#›</a:t>
            </a:fld>
            <a:endParaRPr lang="en-GB"/>
          </a:p>
        </p:txBody>
      </p:sp>
    </p:spTree>
    <p:extLst>
      <p:ext uri="{BB962C8B-B14F-4D97-AF65-F5344CB8AC3E}">
        <p14:creationId xmlns:p14="http://schemas.microsoft.com/office/powerpoint/2010/main" val="83824281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896042F-6E1A-8B52-7738-CDA7B4182444}"/>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097CD8D5-A70D-4775-1333-AD44EDEFD5D7}"/>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E96F116A-5408-DA6A-AFCE-6B9F6030BAF8}"/>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E9E51B98-A4B9-322E-2C94-DF8F68BD38BD}"/>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A3C0AB79-05E8-E214-0B93-F3D769D35DA3}"/>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A0D93A9C-C059-9239-512E-00D094D3EE70}"/>
              </a:ext>
            </a:extLst>
          </p:cNvPr>
          <p:cNvSpPr>
            <a:spLocks noGrp="1"/>
          </p:cNvSpPr>
          <p:nvPr>
            <p:ph type="dt" sz="half" idx="10"/>
          </p:nvPr>
        </p:nvSpPr>
        <p:spPr/>
        <p:txBody>
          <a:bodyPr/>
          <a:lstStyle/>
          <a:p>
            <a:fld id="{C7BE1AE2-63C0-486E-97AD-401D8AC87E2E}" type="datetimeFigureOut">
              <a:rPr lang="en-GB" smtClean="0"/>
              <a:t>14/12/2025</a:t>
            </a:fld>
            <a:endParaRPr lang="en-GB"/>
          </a:p>
        </p:txBody>
      </p:sp>
      <p:sp>
        <p:nvSpPr>
          <p:cNvPr id="8" name="Footer Placeholder 7">
            <a:extLst>
              <a:ext uri="{FF2B5EF4-FFF2-40B4-BE49-F238E27FC236}">
                <a16:creationId xmlns:a16="http://schemas.microsoft.com/office/drawing/2014/main" id="{1CC9369B-A076-D53D-702D-D8CF1C24C9A2}"/>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EE419389-C2A6-4377-A286-369B1FF95A8F}"/>
              </a:ext>
            </a:extLst>
          </p:cNvPr>
          <p:cNvSpPr>
            <a:spLocks noGrp="1"/>
          </p:cNvSpPr>
          <p:nvPr>
            <p:ph type="sldNum" sz="quarter" idx="12"/>
          </p:nvPr>
        </p:nvSpPr>
        <p:spPr/>
        <p:txBody>
          <a:bodyPr/>
          <a:lstStyle/>
          <a:p>
            <a:fld id="{949848E5-B17B-4904-882D-AB7D605B47C7}" type="slidenum">
              <a:rPr lang="en-GB" smtClean="0"/>
              <a:t>‹#›</a:t>
            </a:fld>
            <a:endParaRPr lang="en-GB"/>
          </a:p>
        </p:txBody>
      </p:sp>
    </p:spTree>
    <p:extLst>
      <p:ext uri="{BB962C8B-B14F-4D97-AF65-F5344CB8AC3E}">
        <p14:creationId xmlns:p14="http://schemas.microsoft.com/office/powerpoint/2010/main" val="177690523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D79C20A-CAA3-7819-CD9E-7BCA9888DC3D}"/>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248855C3-0E53-03B4-7249-13F9BC8EC615}"/>
              </a:ext>
            </a:extLst>
          </p:cNvPr>
          <p:cNvSpPr>
            <a:spLocks noGrp="1"/>
          </p:cNvSpPr>
          <p:nvPr>
            <p:ph type="dt" sz="half" idx="10"/>
          </p:nvPr>
        </p:nvSpPr>
        <p:spPr/>
        <p:txBody>
          <a:bodyPr/>
          <a:lstStyle/>
          <a:p>
            <a:fld id="{C7BE1AE2-63C0-486E-97AD-401D8AC87E2E}" type="datetimeFigureOut">
              <a:rPr lang="en-GB" smtClean="0"/>
              <a:t>14/12/2025</a:t>
            </a:fld>
            <a:endParaRPr lang="en-GB"/>
          </a:p>
        </p:txBody>
      </p:sp>
      <p:sp>
        <p:nvSpPr>
          <p:cNvPr id="4" name="Footer Placeholder 3">
            <a:extLst>
              <a:ext uri="{FF2B5EF4-FFF2-40B4-BE49-F238E27FC236}">
                <a16:creationId xmlns:a16="http://schemas.microsoft.com/office/drawing/2014/main" id="{92555BCA-2397-6B04-A116-73133907A347}"/>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C8BD9531-B12F-0C7E-9690-FB7251CF3C7D}"/>
              </a:ext>
            </a:extLst>
          </p:cNvPr>
          <p:cNvSpPr>
            <a:spLocks noGrp="1"/>
          </p:cNvSpPr>
          <p:nvPr>
            <p:ph type="sldNum" sz="quarter" idx="12"/>
          </p:nvPr>
        </p:nvSpPr>
        <p:spPr/>
        <p:txBody>
          <a:bodyPr/>
          <a:lstStyle/>
          <a:p>
            <a:fld id="{949848E5-B17B-4904-882D-AB7D605B47C7}" type="slidenum">
              <a:rPr lang="en-GB" smtClean="0"/>
              <a:t>‹#›</a:t>
            </a:fld>
            <a:endParaRPr lang="en-GB"/>
          </a:p>
        </p:txBody>
      </p:sp>
    </p:spTree>
    <p:extLst>
      <p:ext uri="{BB962C8B-B14F-4D97-AF65-F5344CB8AC3E}">
        <p14:creationId xmlns:p14="http://schemas.microsoft.com/office/powerpoint/2010/main" val="37756927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4D35028E-1875-8942-124F-3995E48911A4}"/>
              </a:ext>
            </a:extLst>
          </p:cNvPr>
          <p:cNvSpPr>
            <a:spLocks noGrp="1"/>
          </p:cNvSpPr>
          <p:nvPr>
            <p:ph type="dt" sz="half" idx="10"/>
          </p:nvPr>
        </p:nvSpPr>
        <p:spPr/>
        <p:txBody>
          <a:bodyPr/>
          <a:lstStyle/>
          <a:p>
            <a:fld id="{C7BE1AE2-63C0-486E-97AD-401D8AC87E2E}" type="datetimeFigureOut">
              <a:rPr lang="en-GB" smtClean="0"/>
              <a:t>14/12/2025</a:t>
            </a:fld>
            <a:endParaRPr lang="en-GB"/>
          </a:p>
        </p:txBody>
      </p:sp>
      <p:sp>
        <p:nvSpPr>
          <p:cNvPr id="3" name="Footer Placeholder 2">
            <a:extLst>
              <a:ext uri="{FF2B5EF4-FFF2-40B4-BE49-F238E27FC236}">
                <a16:creationId xmlns:a16="http://schemas.microsoft.com/office/drawing/2014/main" id="{893E7EED-266D-9CD7-AEB0-A40BF82B8394}"/>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076568B0-7D82-20CD-635F-EB5D9BEE5AC1}"/>
              </a:ext>
            </a:extLst>
          </p:cNvPr>
          <p:cNvSpPr>
            <a:spLocks noGrp="1"/>
          </p:cNvSpPr>
          <p:nvPr>
            <p:ph type="sldNum" sz="quarter" idx="12"/>
          </p:nvPr>
        </p:nvSpPr>
        <p:spPr/>
        <p:txBody>
          <a:bodyPr/>
          <a:lstStyle/>
          <a:p>
            <a:fld id="{949848E5-B17B-4904-882D-AB7D605B47C7}" type="slidenum">
              <a:rPr lang="en-GB" smtClean="0"/>
              <a:t>‹#›</a:t>
            </a:fld>
            <a:endParaRPr lang="en-GB"/>
          </a:p>
        </p:txBody>
      </p:sp>
    </p:spTree>
    <p:extLst>
      <p:ext uri="{BB962C8B-B14F-4D97-AF65-F5344CB8AC3E}">
        <p14:creationId xmlns:p14="http://schemas.microsoft.com/office/powerpoint/2010/main" val="32980882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7354F37-FD69-CB48-0C3F-12E277F135EB}"/>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B6B1E1C5-5594-4915-39F7-C63D04BACEEB}"/>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E6F0F547-1BE1-71D2-1A8E-89AECCF99588}"/>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DB74C96B-DF5F-8B8F-CB96-198D9771845F}"/>
              </a:ext>
            </a:extLst>
          </p:cNvPr>
          <p:cNvSpPr>
            <a:spLocks noGrp="1"/>
          </p:cNvSpPr>
          <p:nvPr>
            <p:ph type="dt" sz="half" idx="10"/>
          </p:nvPr>
        </p:nvSpPr>
        <p:spPr/>
        <p:txBody>
          <a:bodyPr/>
          <a:lstStyle/>
          <a:p>
            <a:fld id="{C7BE1AE2-63C0-486E-97AD-401D8AC87E2E}" type="datetimeFigureOut">
              <a:rPr lang="en-GB" smtClean="0"/>
              <a:t>14/12/2025</a:t>
            </a:fld>
            <a:endParaRPr lang="en-GB"/>
          </a:p>
        </p:txBody>
      </p:sp>
      <p:sp>
        <p:nvSpPr>
          <p:cNvPr id="6" name="Footer Placeholder 5">
            <a:extLst>
              <a:ext uri="{FF2B5EF4-FFF2-40B4-BE49-F238E27FC236}">
                <a16:creationId xmlns:a16="http://schemas.microsoft.com/office/drawing/2014/main" id="{809CCA27-363F-CBD0-967C-2E6413645FF0}"/>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29C627C7-4864-4B32-B873-503AF22AE50E}"/>
              </a:ext>
            </a:extLst>
          </p:cNvPr>
          <p:cNvSpPr>
            <a:spLocks noGrp="1"/>
          </p:cNvSpPr>
          <p:nvPr>
            <p:ph type="sldNum" sz="quarter" idx="12"/>
          </p:nvPr>
        </p:nvSpPr>
        <p:spPr/>
        <p:txBody>
          <a:bodyPr/>
          <a:lstStyle/>
          <a:p>
            <a:fld id="{949848E5-B17B-4904-882D-AB7D605B47C7}" type="slidenum">
              <a:rPr lang="en-GB" smtClean="0"/>
              <a:t>‹#›</a:t>
            </a:fld>
            <a:endParaRPr lang="en-GB"/>
          </a:p>
        </p:txBody>
      </p:sp>
    </p:spTree>
    <p:extLst>
      <p:ext uri="{BB962C8B-B14F-4D97-AF65-F5344CB8AC3E}">
        <p14:creationId xmlns:p14="http://schemas.microsoft.com/office/powerpoint/2010/main" val="270737528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24760A8-262C-5BCF-EDEA-FDFA4B2EF110}"/>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FFA9AEB5-B12B-B4D2-0899-EDACD580B4E3}"/>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5CA96C7B-67DC-B7BF-9BE0-F69A9924A559}"/>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7FEBED1F-CF0F-ACF7-C351-FC328A53ED19}"/>
              </a:ext>
            </a:extLst>
          </p:cNvPr>
          <p:cNvSpPr>
            <a:spLocks noGrp="1"/>
          </p:cNvSpPr>
          <p:nvPr>
            <p:ph type="dt" sz="half" idx="10"/>
          </p:nvPr>
        </p:nvSpPr>
        <p:spPr/>
        <p:txBody>
          <a:bodyPr/>
          <a:lstStyle/>
          <a:p>
            <a:fld id="{C7BE1AE2-63C0-486E-97AD-401D8AC87E2E}" type="datetimeFigureOut">
              <a:rPr lang="en-GB" smtClean="0"/>
              <a:t>14/12/2025</a:t>
            </a:fld>
            <a:endParaRPr lang="en-GB"/>
          </a:p>
        </p:txBody>
      </p:sp>
      <p:sp>
        <p:nvSpPr>
          <p:cNvPr id="6" name="Footer Placeholder 5">
            <a:extLst>
              <a:ext uri="{FF2B5EF4-FFF2-40B4-BE49-F238E27FC236}">
                <a16:creationId xmlns:a16="http://schemas.microsoft.com/office/drawing/2014/main" id="{4A049728-5650-FCAA-6BCD-BDF422526E54}"/>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C88926BD-AB11-7050-3519-FCE75A8D7B03}"/>
              </a:ext>
            </a:extLst>
          </p:cNvPr>
          <p:cNvSpPr>
            <a:spLocks noGrp="1"/>
          </p:cNvSpPr>
          <p:nvPr>
            <p:ph type="sldNum" sz="quarter" idx="12"/>
          </p:nvPr>
        </p:nvSpPr>
        <p:spPr/>
        <p:txBody>
          <a:bodyPr/>
          <a:lstStyle/>
          <a:p>
            <a:fld id="{949848E5-B17B-4904-882D-AB7D605B47C7}" type="slidenum">
              <a:rPr lang="en-GB" smtClean="0"/>
              <a:t>‹#›</a:t>
            </a:fld>
            <a:endParaRPr lang="en-GB"/>
          </a:p>
        </p:txBody>
      </p:sp>
    </p:spTree>
    <p:extLst>
      <p:ext uri="{BB962C8B-B14F-4D97-AF65-F5344CB8AC3E}">
        <p14:creationId xmlns:p14="http://schemas.microsoft.com/office/powerpoint/2010/main" val="240404050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25EBF67-6044-E252-EAD8-34E062DED69C}"/>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953AE3FA-0C8D-7DE1-799F-6349B93E6615}"/>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B7FD100-E581-B74C-3AFC-C11BF6DFBFC6}"/>
              </a:ext>
            </a:extLst>
          </p:cNvPr>
          <p:cNvSpPr>
            <a:spLocks noGrp="1"/>
          </p:cNvSpPr>
          <p:nvPr>
            <p:ph type="dt" sz="half" idx="10"/>
          </p:nvPr>
        </p:nvSpPr>
        <p:spPr/>
        <p:txBody>
          <a:bodyPr/>
          <a:lstStyle/>
          <a:p>
            <a:fld id="{C7BE1AE2-63C0-486E-97AD-401D8AC87E2E}" type="datetimeFigureOut">
              <a:rPr lang="en-GB" smtClean="0"/>
              <a:t>14/12/2025</a:t>
            </a:fld>
            <a:endParaRPr lang="en-GB"/>
          </a:p>
        </p:txBody>
      </p:sp>
      <p:sp>
        <p:nvSpPr>
          <p:cNvPr id="5" name="Footer Placeholder 4">
            <a:extLst>
              <a:ext uri="{FF2B5EF4-FFF2-40B4-BE49-F238E27FC236}">
                <a16:creationId xmlns:a16="http://schemas.microsoft.com/office/drawing/2014/main" id="{B7C45BA1-8D01-F4CE-E100-DD6DDDCC7309}"/>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567ADC3A-DA21-17FD-D390-79B79FA82394}"/>
              </a:ext>
            </a:extLst>
          </p:cNvPr>
          <p:cNvSpPr>
            <a:spLocks noGrp="1"/>
          </p:cNvSpPr>
          <p:nvPr>
            <p:ph type="sldNum" sz="quarter" idx="12"/>
          </p:nvPr>
        </p:nvSpPr>
        <p:spPr/>
        <p:txBody>
          <a:bodyPr/>
          <a:lstStyle/>
          <a:p>
            <a:fld id="{949848E5-B17B-4904-882D-AB7D605B47C7}" type="slidenum">
              <a:rPr lang="en-GB" smtClean="0"/>
              <a:t>‹#›</a:t>
            </a:fld>
            <a:endParaRPr lang="en-GB"/>
          </a:p>
        </p:txBody>
      </p:sp>
    </p:spTree>
    <p:extLst>
      <p:ext uri="{BB962C8B-B14F-4D97-AF65-F5344CB8AC3E}">
        <p14:creationId xmlns:p14="http://schemas.microsoft.com/office/powerpoint/2010/main" val="333789720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D34C6B24-BA21-ED48-D497-EF5974F3A815}"/>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D190CC6E-D2BE-8528-FEB1-73166E98522D}"/>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6F346635-5335-C147-6A66-EA0D4C101F0A}"/>
              </a:ext>
            </a:extLst>
          </p:cNvPr>
          <p:cNvSpPr>
            <a:spLocks noGrp="1"/>
          </p:cNvSpPr>
          <p:nvPr>
            <p:ph type="dt" sz="half" idx="10"/>
          </p:nvPr>
        </p:nvSpPr>
        <p:spPr/>
        <p:txBody>
          <a:bodyPr/>
          <a:lstStyle/>
          <a:p>
            <a:fld id="{C7BE1AE2-63C0-486E-97AD-401D8AC87E2E}" type="datetimeFigureOut">
              <a:rPr lang="en-GB" smtClean="0"/>
              <a:t>14/12/2025</a:t>
            </a:fld>
            <a:endParaRPr lang="en-GB"/>
          </a:p>
        </p:txBody>
      </p:sp>
      <p:sp>
        <p:nvSpPr>
          <p:cNvPr id="5" name="Footer Placeholder 4">
            <a:extLst>
              <a:ext uri="{FF2B5EF4-FFF2-40B4-BE49-F238E27FC236}">
                <a16:creationId xmlns:a16="http://schemas.microsoft.com/office/drawing/2014/main" id="{5DE21F07-036D-F7EF-BF6D-ABA3CFE4516B}"/>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2A8C4D15-EFF1-953E-626D-09C829B82D88}"/>
              </a:ext>
            </a:extLst>
          </p:cNvPr>
          <p:cNvSpPr>
            <a:spLocks noGrp="1"/>
          </p:cNvSpPr>
          <p:nvPr>
            <p:ph type="sldNum" sz="quarter" idx="12"/>
          </p:nvPr>
        </p:nvSpPr>
        <p:spPr/>
        <p:txBody>
          <a:bodyPr/>
          <a:lstStyle/>
          <a:p>
            <a:fld id="{949848E5-B17B-4904-882D-AB7D605B47C7}" type="slidenum">
              <a:rPr lang="en-GB" smtClean="0"/>
              <a:t>‹#›</a:t>
            </a:fld>
            <a:endParaRPr lang="en-GB"/>
          </a:p>
        </p:txBody>
      </p:sp>
    </p:spTree>
    <p:extLst>
      <p:ext uri="{BB962C8B-B14F-4D97-AF65-F5344CB8AC3E}">
        <p14:creationId xmlns:p14="http://schemas.microsoft.com/office/powerpoint/2010/main" val="176466702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2053CFAE-D5A4-00DC-7123-9FB5F2153B63}"/>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8CFF2252-777A-B629-D0C8-E843C749E152}"/>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74601588-169B-913B-E30E-0BB411C73B5C}"/>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C7BE1AE2-63C0-486E-97AD-401D8AC87E2E}" type="datetimeFigureOut">
              <a:rPr lang="en-GB" smtClean="0"/>
              <a:t>14/12/2025</a:t>
            </a:fld>
            <a:endParaRPr lang="en-GB"/>
          </a:p>
        </p:txBody>
      </p:sp>
      <p:sp>
        <p:nvSpPr>
          <p:cNvPr id="5" name="Footer Placeholder 4">
            <a:extLst>
              <a:ext uri="{FF2B5EF4-FFF2-40B4-BE49-F238E27FC236}">
                <a16:creationId xmlns:a16="http://schemas.microsoft.com/office/drawing/2014/main" id="{D7F15D6F-BB95-DCE2-34D0-12762A971CA3}"/>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a:extLst>
              <a:ext uri="{FF2B5EF4-FFF2-40B4-BE49-F238E27FC236}">
                <a16:creationId xmlns:a16="http://schemas.microsoft.com/office/drawing/2014/main" id="{69EB1987-FCAC-6A5D-5D0D-11C237539F80}"/>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949848E5-B17B-4904-882D-AB7D605B47C7}" type="slidenum">
              <a:rPr lang="en-GB" smtClean="0"/>
              <a:t>‹#›</a:t>
            </a:fld>
            <a:endParaRPr lang="en-GB"/>
          </a:p>
        </p:txBody>
      </p:sp>
    </p:spTree>
    <p:extLst>
      <p:ext uri="{BB962C8B-B14F-4D97-AF65-F5344CB8AC3E}">
        <p14:creationId xmlns:p14="http://schemas.microsoft.com/office/powerpoint/2010/main" val="3938864954"/>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8" Type="http://schemas.openxmlformats.org/officeDocument/2006/relationships/image" Target="../media/image6.png"/><Relationship Id="rId3" Type="http://schemas.openxmlformats.org/officeDocument/2006/relationships/image" Target="../media/image1.png"/><Relationship Id="rId7" Type="http://schemas.openxmlformats.org/officeDocument/2006/relationships/image" Target="../media/image5.png"/><Relationship Id="rId2" Type="http://schemas.openxmlformats.org/officeDocument/2006/relationships/notesSlide" Target="../notesSlides/notesSlide1.xml"/><Relationship Id="rId1" Type="http://schemas.openxmlformats.org/officeDocument/2006/relationships/slideLayout" Target="../slideLayouts/slideLayout7.xml"/><Relationship Id="rId6" Type="http://schemas.openxmlformats.org/officeDocument/2006/relationships/image" Target="../media/image4.png"/><Relationship Id="rId5" Type="http://schemas.openxmlformats.org/officeDocument/2006/relationships/image" Target="../media/image3.png"/><Relationship Id="rId4" Type="http://schemas.openxmlformats.org/officeDocument/2006/relationships/image" Target="../media/image2.png"/><Relationship Id="rId9" Type="http://schemas.openxmlformats.org/officeDocument/2006/relationships/image" Target="../media/image7.jpe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4" name="Rectangle 33">
            <a:extLst>
              <a:ext uri="{FF2B5EF4-FFF2-40B4-BE49-F238E27FC236}">
                <a16:creationId xmlns:a16="http://schemas.microsoft.com/office/drawing/2014/main" id="{34B62A2C-EE3D-0D7B-D385-6F6C728C8ECF}"/>
              </a:ext>
            </a:extLst>
          </p:cNvPr>
          <p:cNvSpPr/>
          <p:nvPr/>
        </p:nvSpPr>
        <p:spPr>
          <a:xfrm>
            <a:off x="-8035" y="915726"/>
            <a:ext cx="3040211" cy="4265871"/>
          </a:xfrm>
          <a:prstGeom prst="rect">
            <a:avLst/>
          </a:prstGeom>
          <a:solidFill>
            <a:schemeClr val="tx1">
              <a:lumMod val="85000"/>
              <a:lumOff val="15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r>
              <a:rPr lang="en-GB" sz="1050" b="1" u="sng" dirty="0">
                <a:solidFill>
                  <a:srgbClr val="0478FC"/>
                </a:solidFill>
              </a:rPr>
              <a:t>INTRODUCTION</a:t>
            </a:r>
            <a:endParaRPr lang="en-GB" sz="900" b="1" u="sng" dirty="0">
              <a:solidFill>
                <a:srgbClr val="0478FC"/>
              </a:solidFill>
            </a:endParaRPr>
          </a:p>
          <a:p>
            <a:r>
              <a:rPr lang="en-GB" sz="900" dirty="0"/>
              <a:t>Timely, actionable security alerts are dependent on the translation of network and host telemetry into relevant notifications. While larger organisations have access to an array of costly SOC tools, the options available to SMEs and teaching labs are more limited. This project extends </a:t>
            </a:r>
            <a:r>
              <a:rPr lang="en-GB" sz="900" b="1" dirty="0"/>
              <a:t>OPENSOC</a:t>
            </a:r>
            <a:r>
              <a:rPr lang="en-GB" sz="900" dirty="0"/>
              <a:t> a </a:t>
            </a:r>
            <a:r>
              <a:rPr lang="en-GB" sz="900" b="1" dirty="0"/>
              <a:t>low-cost</a:t>
            </a:r>
            <a:r>
              <a:rPr lang="en-GB" sz="900" dirty="0"/>
              <a:t> fully </a:t>
            </a:r>
            <a:r>
              <a:rPr lang="en-GB" sz="900" b="1" dirty="0"/>
              <a:t>open-source</a:t>
            </a:r>
            <a:r>
              <a:rPr lang="en-GB" sz="900" dirty="0"/>
              <a:t> </a:t>
            </a:r>
            <a:r>
              <a:rPr lang="en-GB" sz="900" b="1" dirty="0"/>
              <a:t>monitoring pipeline built on a single mini-PC</a:t>
            </a:r>
            <a:r>
              <a:rPr lang="en-GB" sz="900" dirty="0"/>
              <a:t>.</a:t>
            </a:r>
          </a:p>
          <a:p>
            <a:r>
              <a:rPr lang="en-GB" sz="900" dirty="0"/>
              <a:t>The architecture combines </a:t>
            </a:r>
            <a:r>
              <a:rPr lang="en-GB" sz="900" b="1" dirty="0"/>
              <a:t>PfSense</a:t>
            </a:r>
            <a:r>
              <a:rPr lang="en-GB" sz="900" dirty="0"/>
              <a:t> for network segmentation/logging, </a:t>
            </a:r>
            <a:r>
              <a:rPr lang="en-GB" sz="900" b="1" dirty="0"/>
              <a:t>Snort</a:t>
            </a:r>
            <a:r>
              <a:rPr lang="en-GB" sz="900" dirty="0"/>
              <a:t> for network-intrusion detection and </a:t>
            </a:r>
            <a:r>
              <a:rPr lang="en-GB" sz="900" b="1" dirty="0"/>
              <a:t>Wazuh</a:t>
            </a:r>
            <a:r>
              <a:rPr lang="en-GB" sz="900" dirty="0"/>
              <a:t> for host telemetry, correlation and alerting. All telemetry and log feeds converge on Wazuh to provide analysts with a single pane of glass view, with tuning steps outlined to improve signal to noise ratio and fidelity.</a:t>
            </a:r>
          </a:p>
          <a:p>
            <a:endParaRPr lang="en-GB" sz="900" dirty="0"/>
          </a:p>
          <a:p>
            <a:r>
              <a:rPr lang="en-GB" sz="900" dirty="0"/>
              <a:t>The project queries whether a coherent, reproducible SOC capability can be achieved using open-source tools alone. This is done by: </a:t>
            </a:r>
          </a:p>
          <a:p>
            <a:pPr marL="171450" indent="-171450">
              <a:buFont typeface="Arial" panose="020B0604020202020204" pitchFamily="34" charset="0"/>
              <a:buChar char="•"/>
            </a:pPr>
            <a:r>
              <a:rPr lang="en-GB" sz="900" dirty="0"/>
              <a:t>designing a </a:t>
            </a:r>
            <a:r>
              <a:rPr lang="en-GB" sz="900" b="1" dirty="0"/>
              <a:t>minimal</a:t>
            </a:r>
            <a:r>
              <a:rPr lang="en-GB" sz="900" dirty="0"/>
              <a:t>, </a:t>
            </a:r>
            <a:r>
              <a:rPr lang="en-GB" sz="900" b="1" dirty="0"/>
              <a:t>integrated</a:t>
            </a:r>
            <a:r>
              <a:rPr lang="en-GB" sz="900" dirty="0"/>
              <a:t> </a:t>
            </a:r>
            <a:r>
              <a:rPr lang="en-GB" sz="900" b="1" dirty="0"/>
              <a:t>architecture</a:t>
            </a:r>
          </a:p>
          <a:p>
            <a:pPr marL="171450" indent="-171450">
              <a:buFont typeface="Arial" panose="020B0604020202020204" pitchFamily="34" charset="0"/>
              <a:buChar char="•"/>
            </a:pPr>
            <a:r>
              <a:rPr lang="en-GB" sz="900" dirty="0"/>
              <a:t>implementing and integrating </a:t>
            </a:r>
            <a:r>
              <a:rPr lang="en-GB" sz="900" b="1" dirty="0"/>
              <a:t>sensors</a:t>
            </a:r>
            <a:r>
              <a:rPr lang="en-GB" sz="900" dirty="0"/>
              <a:t> and </a:t>
            </a:r>
            <a:r>
              <a:rPr lang="en-GB" sz="900" b="1" dirty="0"/>
              <a:t>logging</a:t>
            </a:r>
          </a:p>
          <a:p>
            <a:pPr marL="171450" indent="-171450">
              <a:buFont typeface="Arial" panose="020B0604020202020204" pitchFamily="34" charset="0"/>
              <a:buChar char="•"/>
            </a:pPr>
            <a:r>
              <a:rPr lang="en-GB" sz="900" dirty="0"/>
              <a:t>evaluating </a:t>
            </a:r>
            <a:r>
              <a:rPr lang="en-GB" sz="900" b="1" dirty="0"/>
              <a:t>detection</a:t>
            </a:r>
            <a:r>
              <a:rPr lang="en-GB" sz="900" dirty="0"/>
              <a:t> using common </a:t>
            </a:r>
            <a:r>
              <a:rPr lang="en-GB" sz="900" b="1" dirty="0"/>
              <a:t>connectivity</a:t>
            </a:r>
            <a:r>
              <a:rPr lang="en-GB" sz="900" dirty="0"/>
              <a:t>, </a:t>
            </a:r>
            <a:r>
              <a:rPr lang="en-GB" sz="900" b="1" dirty="0"/>
              <a:t>reconnaissance</a:t>
            </a:r>
            <a:r>
              <a:rPr lang="en-GB" sz="900" dirty="0"/>
              <a:t> and </a:t>
            </a:r>
            <a:r>
              <a:rPr lang="en-GB" sz="900" b="1" dirty="0"/>
              <a:t>brute-force</a:t>
            </a:r>
            <a:r>
              <a:rPr lang="en-GB" sz="900" dirty="0"/>
              <a:t> </a:t>
            </a:r>
            <a:r>
              <a:rPr lang="en-GB" sz="900" b="1" dirty="0"/>
              <a:t>scenarios</a:t>
            </a:r>
            <a:r>
              <a:rPr lang="en-GB" sz="900" dirty="0"/>
              <a:t>.</a:t>
            </a:r>
          </a:p>
          <a:p>
            <a:endParaRPr lang="en-GB" sz="900" dirty="0"/>
          </a:p>
          <a:p>
            <a:r>
              <a:rPr lang="en-GB" sz="900" dirty="0"/>
              <a:t>OPENSOC enables a reproducible SOC blueprint and demonstrates the real trade-offs associated with open-source detection.</a:t>
            </a:r>
          </a:p>
        </p:txBody>
      </p:sp>
      <p:pic>
        <p:nvPicPr>
          <p:cNvPr id="62" name="Picture 61" descr="A diagram of a computer network&#10;&#10;AI-generated content may be incorrect.">
            <a:extLst>
              <a:ext uri="{FF2B5EF4-FFF2-40B4-BE49-F238E27FC236}">
                <a16:creationId xmlns:a16="http://schemas.microsoft.com/office/drawing/2014/main" id="{96E30FDF-CA15-DF7F-DD81-26BD2CC2B173}"/>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3286258" y="1222555"/>
            <a:ext cx="2390775" cy="2835952"/>
          </a:xfrm>
          <a:prstGeom prst="rect">
            <a:avLst/>
          </a:prstGeom>
        </p:spPr>
      </p:pic>
      <p:pic>
        <p:nvPicPr>
          <p:cNvPr id="76" name="Picture 75" descr="A screenshot of a computer&#10;&#10;AI-generated content may be incorrect.">
            <a:extLst>
              <a:ext uri="{FF2B5EF4-FFF2-40B4-BE49-F238E27FC236}">
                <a16:creationId xmlns:a16="http://schemas.microsoft.com/office/drawing/2014/main" id="{359347DB-216E-2906-8D30-C09720C41E9E}"/>
              </a:ext>
            </a:extLst>
          </p:cNvPr>
          <p:cNvPicPr>
            <a:picLocks noChangeAspect="1"/>
          </p:cNvPicPr>
          <p:nvPr/>
        </p:nvPicPr>
        <p:blipFill>
          <a:blip r:embed="rId4">
            <a:extLst>
              <a:ext uri="{28A0092B-C50C-407E-A947-70E740481C1C}">
                <a14:useLocalDpi xmlns:a14="http://schemas.microsoft.com/office/drawing/2010/main" val="0"/>
              </a:ext>
            </a:extLst>
          </a:blip>
          <a:srcRect l="358" t="925" r="832" b="1849"/>
          <a:stretch>
            <a:fillRect/>
          </a:stretch>
        </p:blipFill>
        <p:spPr>
          <a:xfrm>
            <a:off x="9142012" y="975950"/>
            <a:ext cx="3056772" cy="1538650"/>
          </a:xfrm>
          <a:prstGeom prst="rect">
            <a:avLst/>
          </a:prstGeom>
        </p:spPr>
      </p:pic>
      <p:sp>
        <p:nvSpPr>
          <p:cNvPr id="73" name="Rectangle 72">
            <a:extLst>
              <a:ext uri="{FF2B5EF4-FFF2-40B4-BE49-F238E27FC236}">
                <a16:creationId xmlns:a16="http://schemas.microsoft.com/office/drawing/2014/main" id="{DF8EF9F4-D4E7-19FE-8CB6-9F1FFDFF9B9A}"/>
              </a:ext>
            </a:extLst>
          </p:cNvPr>
          <p:cNvSpPr/>
          <p:nvPr/>
        </p:nvSpPr>
        <p:spPr>
          <a:xfrm>
            <a:off x="6110641" y="947608"/>
            <a:ext cx="3031372" cy="3853107"/>
          </a:xfrm>
          <a:prstGeom prst="rect">
            <a:avLst/>
          </a:prstGeom>
          <a:solidFill>
            <a:schemeClr val="tx1">
              <a:lumMod val="85000"/>
              <a:lumOff val="15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r>
              <a:rPr lang="en-GB" sz="1050" b="1" u="sng" dirty="0">
                <a:solidFill>
                  <a:srgbClr val="0478FC"/>
                </a:solidFill>
              </a:rPr>
              <a:t>METHODOLOGY</a:t>
            </a:r>
            <a:endParaRPr lang="en-GB" sz="900" b="1" u="sng" dirty="0">
              <a:solidFill>
                <a:srgbClr val="0478FC"/>
              </a:solidFill>
            </a:endParaRPr>
          </a:p>
          <a:p>
            <a:r>
              <a:rPr lang="en-GB" sz="900" dirty="0">
                <a:solidFill>
                  <a:schemeClr val="bg1"/>
                </a:solidFill>
              </a:rPr>
              <a:t>The approach for the project was design-science: </a:t>
            </a:r>
          </a:p>
          <a:p>
            <a:pPr marL="171450" indent="-171450">
              <a:buFont typeface="Arial" panose="020B0604020202020204" pitchFamily="34" charset="0"/>
              <a:buChar char="•"/>
            </a:pPr>
            <a:r>
              <a:rPr lang="en-GB" sz="900" dirty="0">
                <a:solidFill>
                  <a:schemeClr val="bg1"/>
                </a:solidFill>
              </a:rPr>
              <a:t>install a </a:t>
            </a:r>
            <a:r>
              <a:rPr lang="en-GB" sz="900" b="1" dirty="0">
                <a:solidFill>
                  <a:schemeClr val="bg1"/>
                </a:solidFill>
              </a:rPr>
              <a:t>common open-source SOC stack </a:t>
            </a:r>
            <a:r>
              <a:rPr lang="en-GB" sz="900" dirty="0">
                <a:solidFill>
                  <a:schemeClr val="bg1"/>
                </a:solidFill>
              </a:rPr>
              <a:t>(PfSense, Snort, Wazuh) onto a Proxmox lab environment, </a:t>
            </a:r>
          </a:p>
          <a:p>
            <a:pPr marL="171450" indent="-171450">
              <a:buFont typeface="Arial" panose="020B0604020202020204" pitchFamily="34" charset="0"/>
              <a:buChar char="•"/>
            </a:pPr>
            <a:r>
              <a:rPr lang="en-GB" sz="900" dirty="0">
                <a:solidFill>
                  <a:schemeClr val="bg1"/>
                </a:solidFill>
              </a:rPr>
              <a:t>generate a </a:t>
            </a:r>
            <a:r>
              <a:rPr lang="en-GB" sz="900" b="1" dirty="0">
                <a:solidFill>
                  <a:schemeClr val="bg1"/>
                </a:solidFill>
              </a:rPr>
              <a:t>set of controlled attacks </a:t>
            </a:r>
            <a:r>
              <a:rPr lang="en-GB" sz="900" dirty="0">
                <a:solidFill>
                  <a:schemeClr val="bg1"/>
                </a:solidFill>
              </a:rPr>
              <a:t>against it, </a:t>
            </a:r>
          </a:p>
          <a:p>
            <a:pPr marL="171450" indent="-171450">
              <a:buFont typeface="Arial" panose="020B0604020202020204" pitchFamily="34" charset="0"/>
              <a:buChar char="•"/>
            </a:pPr>
            <a:r>
              <a:rPr lang="en-GB" sz="900" dirty="0">
                <a:solidFill>
                  <a:schemeClr val="bg1"/>
                </a:solidFill>
              </a:rPr>
              <a:t>measure detection </a:t>
            </a:r>
            <a:r>
              <a:rPr lang="en-GB" sz="900" b="1" dirty="0">
                <a:solidFill>
                  <a:schemeClr val="bg1"/>
                </a:solidFill>
              </a:rPr>
              <a:t>accuracy</a:t>
            </a:r>
            <a:r>
              <a:rPr lang="en-GB" sz="900" dirty="0">
                <a:solidFill>
                  <a:schemeClr val="bg1"/>
                </a:solidFill>
              </a:rPr>
              <a:t> and </a:t>
            </a:r>
            <a:r>
              <a:rPr lang="en-GB" sz="900" b="1" dirty="0">
                <a:solidFill>
                  <a:schemeClr val="bg1"/>
                </a:solidFill>
              </a:rPr>
              <a:t>latency</a:t>
            </a:r>
            <a:r>
              <a:rPr lang="en-GB" sz="900" dirty="0">
                <a:solidFill>
                  <a:schemeClr val="bg1"/>
                </a:solidFill>
              </a:rPr>
              <a:t>. </a:t>
            </a:r>
          </a:p>
          <a:p>
            <a:endParaRPr lang="en-GB" sz="900" dirty="0">
              <a:solidFill>
                <a:schemeClr val="bg1"/>
              </a:solidFill>
            </a:endParaRPr>
          </a:p>
          <a:p>
            <a:r>
              <a:rPr lang="en-GB" sz="900" dirty="0" err="1">
                <a:solidFill>
                  <a:schemeClr val="bg1"/>
                </a:solidFill>
              </a:rPr>
              <a:t>PfSense</a:t>
            </a:r>
            <a:r>
              <a:rPr lang="en-GB" sz="900" dirty="0">
                <a:solidFill>
                  <a:schemeClr val="bg1"/>
                </a:solidFill>
              </a:rPr>
              <a:t> would ship </a:t>
            </a:r>
            <a:r>
              <a:rPr lang="en-GB" sz="900" b="1" dirty="0">
                <a:solidFill>
                  <a:schemeClr val="bg1"/>
                </a:solidFill>
              </a:rPr>
              <a:t>firewall</a:t>
            </a:r>
            <a:r>
              <a:rPr lang="en-GB" sz="900" dirty="0">
                <a:solidFill>
                  <a:schemeClr val="bg1"/>
                </a:solidFill>
              </a:rPr>
              <a:t> and </a:t>
            </a:r>
            <a:r>
              <a:rPr lang="en-GB" sz="900" b="1" dirty="0">
                <a:solidFill>
                  <a:schemeClr val="bg1"/>
                </a:solidFill>
              </a:rPr>
              <a:t>IDS</a:t>
            </a:r>
            <a:r>
              <a:rPr lang="en-GB" sz="900" dirty="0">
                <a:solidFill>
                  <a:schemeClr val="bg1"/>
                </a:solidFill>
              </a:rPr>
              <a:t> logs through syslog into Wazuh for decoding and analysis, with a clear, deterministic end-to-end telemetry path. </a:t>
            </a:r>
            <a:r>
              <a:rPr lang="en-GB" sz="900" b="1" dirty="0">
                <a:solidFill>
                  <a:schemeClr val="bg1"/>
                </a:solidFill>
              </a:rPr>
              <a:t>Nmap</a:t>
            </a:r>
            <a:r>
              <a:rPr lang="en-GB" sz="900" dirty="0">
                <a:solidFill>
                  <a:schemeClr val="bg1"/>
                </a:solidFill>
              </a:rPr>
              <a:t> </a:t>
            </a:r>
            <a:r>
              <a:rPr lang="en-GB" sz="900" b="1" dirty="0">
                <a:solidFill>
                  <a:schemeClr val="bg1"/>
                </a:solidFill>
              </a:rPr>
              <a:t>scans</a:t>
            </a:r>
            <a:r>
              <a:rPr lang="en-GB" sz="900" dirty="0">
                <a:solidFill>
                  <a:schemeClr val="bg1"/>
                </a:solidFill>
              </a:rPr>
              <a:t> and </a:t>
            </a:r>
            <a:r>
              <a:rPr lang="en-GB" sz="900" b="1" dirty="0">
                <a:solidFill>
                  <a:schemeClr val="bg1"/>
                </a:solidFill>
              </a:rPr>
              <a:t>SSH</a:t>
            </a:r>
            <a:r>
              <a:rPr lang="en-GB" sz="900" dirty="0">
                <a:solidFill>
                  <a:schemeClr val="bg1"/>
                </a:solidFill>
              </a:rPr>
              <a:t> </a:t>
            </a:r>
            <a:r>
              <a:rPr lang="en-GB" sz="900" b="1" dirty="0">
                <a:solidFill>
                  <a:schemeClr val="bg1"/>
                </a:solidFill>
              </a:rPr>
              <a:t>password-guessing</a:t>
            </a:r>
            <a:r>
              <a:rPr lang="en-GB" sz="900" dirty="0">
                <a:solidFill>
                  <a:schemeClr val="bg1"/>
                </a:solidFill>
              </a:rPr>
              <a:t> were executed with clean baselines and fixed sensor placement. </a:t>
            </a:r>
          </a:p>
          <a:p>
            <a:endParaRPr lang="en-GB" sz="900" dirty="0">
              <a:solidFill>
                <a:schemeClr val="bg1"/>
              </a:solidFill>
            </a:endParaRPr>
          </a:p>
          <a:p>
            <a:r>
              <a:rPr lang="en-GB" sz="900" dirty="0">
                <a:solidFill>
                  <a:schemeClr val="bg1"/>
                </a:solidFill>
              </a:rPr>
              <a:t>The desired outcome was a </a:t>
            </a:r>
            <a:r>
              <a:rPr lang="en-GB" sz="900" b="1" dirty="0">
                <a:solidFill>
                  <a:schemeClr val="bg1"/>
                </a:solidFill>
              </a:rPr>
              <a:t>correctly classified alert </a:t>
            </a:r>
            <a:r>
              <a:rPr lang="en-GB" sz="900" dirty="0">
                <a:solidFill>
                  <a:schemeClr val="bg1"/>
                </a:solidFill>
              </a:rPr>
              <a:t>from a known and repeatable attack that can be traced back through the full pipeline from log record to enriched event. </a:t>
            </a:r>
          </a:p>
          <a:p>
            <a:endParaRPr lang="en-GB" sz="900" dirty="0">
              <a:solidFill>
                <a:schemeClr val="bg1"/>
              </a:solidFill>
            </a:endParaRPr>
          </a:p>
          <a:p>
            <a:r>
              <a:rPr lang="en-GB" sz="900" dirty="0">
                <a:solidFill>
                  <a:schemeClr val="bg1"/>
                </a:solidFill>
              </a:rPr>
              <a:t>All tests were run in an </a:t>
            </a:r>
            <a:r>
              <a:rPr lang="en-GB" sz="900" b="1" dirty="0">
                <a:solidFill>
                  <a:schemeClr val="bg1"/>
                </a:solidFill>
              </a:rPr>
              <a:t>isolated lab environment</a:t>
            </a:r>
            <a:r>
              <a:rPr lang="en-GB" sz="900" dirty="0">
                <a:solidFill>
                  <a:schemeClr val="bg1"/>
                </a:solidFill>
              </a:rPr>
              <a:t>. The focus is on setting up reproducible data flows, tuning them to a practical level, and demonstrating that </a:t>
            </a:r>
            <a:r>
              <a:rPr lang="en-GB" sz="900" b="1" dirty="0">
                <a:solidFill>
                  <a:schemeClr val="bg1"/>
                </a:solidFill>
              </a:rPr>
              <a:t>small open-source deployments can provide real visibility</a:t>
            </a:r>
            <a:r>
              <a:rPr lang="en-GB" sz="900" dirty="0">
                <a:solidFill>
                  <a:schemeClr val="bg1"/>
                </a:solidFill>
              </a:rPr>
              <a:t>.</a:t>
            </a:r>
          </a:p>
          <a:p>
            <a:endParaRPr lang="en-GB" sz="900" dirty="0">
              <a:solidFill>
                <a:schemeClr val="bg1"/>
              </a:solidFill>
            </a:endParaRPr>
          </a:p>
        </p:txBody>
      </p:sp>
      <p:sp>
        <p:nvSpPr>
          <p:cNvPr id="32" name="Rectangle 31">
            <a:extLst>
              <a:ext uri="{FF2B5EF4-FFF2-40B4-BE49-F238E27FC236}">
                <a16:creationId xmlns:a16="http://schemas.microsoft.com/office/drawing/2014/main" id="{86A165F4-3CC4-4A29-D9D2-286CAF1E1DB1}"/>
              </a:ext>
            </a:extLst>
          </p:cNvPr>
          <p:cNvSpPr/>
          <p:nvPr/>
        </p:nvSpPr>
        <p:spPr>
          <a:xfrm>
            <a:off x="-21713" y="0"/>
            <a:ext cx="12220497" cy="975950"/>
          </a:xfrm>
          <a:prstGeom prst="rect">
            <a:avLst/>
          </a:prstGeom>
          <a:solidFill>
            <a:schemeClr val="bg1">
              <a:lumMod val="95000"/>
            </a:schemeClr>
          </a:solidFill>
          <a:ln>
            <a:noFill/>
          </a:ln>
        </p:spPr>
        <p:style>
          <a:lnRef idx="0">
            <a:scrgbClr r="0" g="0" b="0"/>
          </a:lnRef>
          <a:fillRef idx="0">
            <a:scrgbClr r="0" g="0" b="0"/>
          </a:fillRef>
          <a:effectRef idx="0">
            <a:scrgbClr r="0" g="0" b="0"/>
          </a:effectRef>
          <a:fontRef idx="minor">
            <a:schemeClr val="lt1"/>
          </a:fontRef>
        </p:style>
        <p:txBody>
          <a:bodyPr rtlCol="0" anchor="ctr"/>
          <a:lstStyle/>
          <a:p>
            <a:pPr algn="ctr"/>
            <a:r>
              <a:rPr lang="en-GB" sz="4400" b="1" dirty="0">
                <a:ln/>
                <a:solidFill>
                  <a:schemeClr val="tx1"/>
                </a:solidFill>
                <a:effectLst>
                  <a:outerShdw blurRad="38100" dist="19050" dir="2700000" algn="tl" rotWithShape="0">
                    <a:schemeClr val="dk1">
                      <a:lumMod val="50000"/>
                      <a:alpha val="40000"/>
                    </a:schemeClr>
                  </a:outerShdw>
                </a:effectLst>
                <a:latin typeface="Biome Light" panose="020B0303030204020804" pitchFamily="34" charset="0"/>
                <a:cs typeface="Biome Light" panose="020B0303030204020804" pitchFamily="34" charset="0"/>
              </a:rPr>
              <a:t>OPENSOC</a:t>
            </a:r>
            <a:r>
              <a:rPr lang="en-GB" sz="4400" b="1" dirty="0">
                <a:ln/>
                <a:solidFill>
                  <a:srgbClr val="0478FC"/>
                </a:solidFill>
                <a:effectLst>
                  <a:outerShdw blurRad="38100" dist="19050" dir="2700000" algn="tl" rotWithShape="0">
                    <a:schemeClr val="dk1">
                      <a:lumMod val="50000"/>
                      <a:alpha val="40000"/>
                    </a:schemeClr>
                  </a:outerShdw>
                </a:effectLst>
                <a:latin typeface="Biome Light" panose="020B0303030204020804" pitchFamily="34" charset="0"/>
                <a:cs typeface="Biome Light" panose="020B0303030204020804" pitchFamily="34" charset="0"/>
              </a:rPr>
              <a:t>.</a:t>
            </a:r>
            <a:endParaRPr lang="en-GB" sz="4400" b="1" dirty="0">
              <a:solidFill>
                <a:srgbClr val="0478FC"/>
              </a:solidFill>
              <a:latin typeface="Biome Light" panose="020B0303030204020804" pitchFamily="34" charset="0"/>
              <a:cs typeface="Biome Light" panose="020B0303030204020804" pitchFamily="34" charset="0"/>
            </a:endParaRPr>
          </a:p>
        </p:txBody>
      </p:sp>
      <p:pic>
        <p:nvPicPr>
          <p:cNvPr id="36" name="Picture 35">
            <a:extLst>
              <a:ext uri="{FF2B5EF4-FFF2-40B4-BE49-F238E27FC236}">
                <a16:creationId xmlns:a16="http://schemas.microsoft.com/office/drawing/2014/main" id="{3AAA1E9F-6214-A601-016B-4CEDAE6288D3}"/>
              </a:ext>
            </a:extLst>
          </p:cNvPr>
          <p:cNvPicPr>
            <a:picLocks noChangeAspect="1"/>
          </p:cNvPicPr>
          <p:nvPr/>
        </p:nvPicPr>
        <p:blipFill>
          <a:blip r:embed="rId5">
            <a:extLst>
              <a:ext uri="{28A0092B-C50C-407E-A947-70E740481C1C}">
                <a14:useLocalDpi xmlns:a14="http://schemas.microsoft.com/office/drawing/2010/main" val="0"/>
              </a:ext>
            </a:extLst>
          </a:blip>
          <a:srcRect l="-4334" t="-11078" b="-4871"/>
          <a:stretch>
            <a:fillRect/>
          </a:stretch>
        </p:blipFill>
        <p:spPr>
          <a:xfrm>
            <a:off x="10109675" y="508840"/>
            <a:ext cx="1733117" cy="401654"/>
          </a:xfrm>
          <a:prstGeom prst="rect">
            <a:avLst/>
          </a:prstGeom>
        </p:spPr>
      </p:pic>
      <p:pic>
        <p:nvPicPr>
          <p:cNvPr id="42" name="Picture 41" descr="A screenshot of a computer&#10;&#10;AI-generated content may be incorrect.">
            <a:extLst>
              <a:ext uri="{FF2B5EF4-FFF2-40B4-BE49-F238E27FC236}">
                <a16:creationId xmlns:a16="http://schemas.microsoft.com/office/drawing/2014/main" id="{76FFC4B5-6B67-A1AA-3B14-688693F8C4C2}"/>
              </a:ext>
            </a:extLst>
          </p:cNvPr>
          <p:cNvPicPr>
            <a:picLocks noChangeAspect="1"/>
          </p:cNvPicPr>
          <p:nvPr/>
        </p:nvPicPr>
        <p:blipFill>
          <a:blip r:embed="rId6">
            <a:extLst>
              <a:ext uri="{28A0092B-C50C-407E-A947-70E740481C1C}">
                <a14:useLocalDpi xmlns:a14="http://schemas.microsoft.com/office/drawing/2010/main" val="0"/>
              </a:ext>
            </a:extLst>
          </a:blip>
          <a:srcRect l="450" r="424"/>
          <a:stretch>
            <a:fillRect/>
          </a:stretch>
        </p:blipFill>
        <p:spPr>
          <a:xfrm>
            <a:off x="-8016" y="5181600"/>
            <a:ext cx="3031390" cy="1676400"/>
          </a:xfrm>
          <a:prstGeom prst="rect">
            <a:avLst/>
          </a:prstGeom>
        </p:spPr>
      </p:pic>
      <p:sp>
        <p:nvSpPr>
          <p:cNvPr id="45" name="Rectangle 44">
            <a:extLst>
              <a:ext uri="{FF2B5EF4-FFF2-40B4-BE49-F238E27FC236}">
                <a16:creationId xmlns:a16="http://schemas.microsoft.com/office/drawing/2014/main" id="{960213BE-791C-794F-7DF5-F238064E31BA}"/>
              </a:ext>
            </a:extLst>
          </p:cNvPr>
          <p:cNvSpPr/>
          <p:nvPr/>
        </p:nvSpPr>
        <p:spPr>
          <a:xfrm>
            <a:off x="3023391" y="4174998"/>
            <a:ext cx="3087232" cy="2683002"/>
          </a:xfrm>
          <a:prstGeom prst="rect">
            <a:avLst/>
          </a:prstGeom>
          <a:solidFill>
            <a:schemeClr val="tx1">
              <a:lumMod val="85000"/>
              <a:lumOff val="15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r>
              <a:rPr lang="en-GB" sz="1050" b="1" u="sng" dirty="0">
                <a:solidFill>
                  <a:srgbClr val="0478FC"/>
                </a:solidFill>
              </a:rPr>
              <a:t>LITERATURE REVIEW</a:t>
            </a:r>
          </a:p>
          <a:p>
            <a:r>
              <a:rPr lang="en-GB" sz="900" dirty="0"/>
              <a:t>The modern SOC literature emphasises </a:t>
            </a:r>
            <a:r>
              <a:rPr lang="en-GB" sz="900" b="1" dirty="0"/>
              <a:t>continuous</a:t>
            </a:r>
            <a:r>
              <a:rPr lang="en-GB" sz="900" dirty="0"/>
              <a:t> </a:t>
            </a:r>
            <a:r>
              <a:rPr lang="en-GB" sz="900" b="1" dirty="0"/>
              <a:t>visibility</a:t>
            </a:r>
            <a:r>
              <a:rPr lang="en-GB" sz="900" dirty="0"/>
              <a:t>, </a:t>
            </a:r>
            <a:r>
              <a:rPr lang="en-GB" sz="900" b="1" dirty="0"/>
              <a:t>reliable</a:t>
            </a:r>
            <a:r>
              <a:rPr lang="en-GB" sz="900" dirty="0"/>
              <a:t> </a:t>
            </a:r>
            <a:r>
              <a:rPr lang="en-GB" sz="900" b="1" dirty="0"/>
              <a:t>telemetry</a:t>
            </a:r>
            <a:r>
              <a:rPr lang="en-GB" sz="900" dirty="0"/>
              <a:t>, and </a:t>
            </a:r>
            <a:r>
              <a:rPr lang="en-GB" sz="900" b="1" dirty="0"/>
              <a:t>calibrated</a:t>
            </a:r>
            <a:r>
              <a:rPr lang="en-GB" sz="900" dirty="0"/>
              <a:t> </a:t>
            </a:r>
            <a:r>
              <a:rPr lang="en-GB" sz="900" b="1" dirty="0"/>
              <a:t>detection</a:t>
            </a:r>
            <a:r>
              <a:rPr lang="en-GB" sz="900" dirty="0"/>
              <a:t> workflows in the shape of NIST guidance. IDS/IPS tools like Snort offer real-time network inspection, while SIEMs like Wazuh normalise, correlate, and present alerts for analysis. Studies demonstrate that open-source solutions can deliver open, accessible, low-cost, and under-your-own-control tooling, without cutting corners on the core SOC triad. Sensor placement, clean network segmentation, and reliable syslog transport are often-repeated hard truths for making meaningful detections.</a:t>
            </a:r>
          </a:p>
          <a:p>
            <a:endParaRPr lang="en-GB" sz="900" dirty="0"/>
          </a:p>
          <a:p>
            <a:r>
              <a:rPr lang="en-GB" sz="900" dirty="0"/>
              <a:t>The writing is clear on the need for </a:t>
            </a:r>
            <a:r>
              <a:rPr lang="en-GB" sz="900" b="1" dirty="0"/>
              <a:t>tuning</a:t>
            </a:r>
            <a:r>
              <a:rPr lang="en-GB" sz="900" dirty="0"/>
              <a:t> and </a:t>
            </a:r>
            <a:r>
              <a:rPr lang="en-GB" sz="900" b="1" dirty="0"/>
              <a:t>correlation</a:t>
            </a:r>
            <a:r>
              <a:rPr lang="en-GB" sz="900" dirty="0"/>
              <a:t> to manage </a:t>
            </a:r>
            <a:r>
              <a:rPr lang="en-GB" sz="900" b="1" dirty="0"/>
              <a:t>noise</a:t>
            </a:r>
            <a:r>
              <a:rPr lang="en-GB" sz="900" dirty="0"/>
              <a:t> and </a:t>
            </a:r>
            <a:r>
              <a:rPr lang="en-GB" sz="900" b="1" dirty="0"/>
              <a:t>signal</a:t>
            </a:r>
            <a:r>
              <a:rPr lang="en-GB" sz="900" dirty="0"/>
              <a:t> </a:t>
            </a:r>
            <a:r>
              <a:rPr lang="en-GB" sz="900" b="1" dirty="0"/>
              <a:t>hygiene</a:t>
            </a:r>
            <a:r>
              <a:rPr lang="en-GB" sz="900" dirty="0"/>
              <a:t>. Overall, it substantiates PfSense, Snort, and Wazuh as a defensible open-source architecture for a small, educational SOC.</a:t>
            </a:r>
          </a:p>
        </p:txBody>
      </p:sp>
      <p:pic>
        <p:nvPicPr>
          <p:cNvPr id="47" name="Picture 46">
            <a:extLst>
              <a:ext uri="{FF2B5EF4-FFF2-40B4-BE49-F238E27FC236}">
                <a16:creationId xmlns:a16="http://schemas.microsoft.com/office/drawing/2014/main" id="{75102DB5-9E79-4A5E-501F-14249BD0D5D8}"/>
              </a:ext>
            </a:extLst>
          </p:cNvPr>
          <p:cNvPicPr>
            <a:picLocks noChangeAspect="1"/>
          </p:cNvPicPr>
          <p:nvPr/>
        </p:nvPicPr>
        <p:blipFill>
          <a:blip r:embed="rId7">
            <a:extLst>
              <a:ext uri="{28A0092B-C50C-407E-A947-70E740481C1C}">
                <a14:useLocalDpi xmlns:a14="http://schemas.microsoft.com/office/drawing/2010/main" val="0"/>
              </a:ext>
            </a:extLst>
          </a:blip>
          <a:srcRect t="6664" b="6664"/>
          <a:stretch/>
        </p:blipFill>
        <p:spPr>
          <a:xfrm>
            <a:off x="3045854" y="-8773"/>
            <a:ext cx="1573723" cy="919267"/>
          </a:xfrm>
          <a:prstGeom prst="rect">
            <a:avLst/>
          </a:prstGeom>
          <a:effectLst>
            <a:glow>
              <a:schemeClr val="bg1"/>
            </a:glow>
          </a:effectLst>
          <a:scene3d>
            <a:camera prst="orthographicFront"/>
            <a:lightRig rig="threePt" dir="t"/>
          </a:scene3d>
          <a:sp3d>
            <a:contourClr>
              <a:schemeClr val="bg1"/>
            </a:contourClr>
          </a:sp3d>
        </p:spPr>
      </p:pic>
      <p:pic>
        <p:nvPicPr>
          <p:cNvPr id="64" name="Picture 63" descr="A close-up of a computer&#10;&#10;AI-generated content may be incorrect.">
            <a:extLst>
              <a:ext uri="{FF2B5EF4-FFF2-40B4-BE49-F238E27FC236}">
                <a16:creationId xmlns:a16="http://schemas.microsoft.com/office/drawing/2014/main" id="{219F4EC6-3804-8D83-9F87-558EEBE796FD}"/>
              </a:ext>
            </a:extLst>
          </p:cNvPr>
          <p:cNvPicPr>
            <a:picLocks noChangeAspect="1"/>
          </p:cNvPicPr>
          <p:nvPr/>
        </p:nvPicPr>
        <p:blipFill>
          <a:blip r:embed="rId8">
            <a:extLst>
              <a:ext uri="{28A0092B-C50C-407E-A947-70E740481C1C}">
                <a14:useLocalDpi xmlns:a14="http://schemas.microsoft.com/office/drawing/2010/main" val="0"/>
              </a:ext>
            </a:extLst>
          </a:blip>
          <a:stretch>
            <a:fillRect/>
          </a:stretch>
        </p:blipFill>
        <p:spPr>
          <a:xfrm>
            <a:off x="6121631" y="4829057"/>
            <a:ext cx="3031372" cy="2028943"/>
          </a:xfrm>
          <a:prstGeom prst="rect">
            <a:avLst/>
          </a:prstGeom>
        </p:spPr>
      </p:pic>
      <p:sp>
        <p:nvSpPr>
          <p:cNvPr id="74" name="Rectangle 73">
            <a:extLst>
              <a:ext uri="{FF2B5EF4-FFF2-40B4-BE49-F238E27FC236}">
                <a16:creationId xmlns:a16="http://schemas.microsoft.com/office/drawing/2014/main" id="{BD5C01B7-21DC-A7A5-8770-92EFA773E72F}"/>
              </a:ext>
            </a:extLst>
          </p:cNvPr>
          <p:cNvSpPr/>
          <p:nvPr/>
        </p:nvSpPr>
        <p:spPr>
          <a:xfrm>
            <a:off x="9142031" y="2514600"/>
            <a:ext cx="3056772" cy="4343400"/>
          </a:xfrm>
          <a:prstGeom prst="rect">
            <a:avLst/>
          </a:prstGeom>
          <a:solidFill>
            <a:schemeClr val="tx1">
              <a:lumMod val="85000"/>
              <a:lumOff val="15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endParaRPr lang="en-GB" sz="900" b="1" u="sng" dirty="0">
              <a:solidFill>
                <a:srgbClr val="0478FC"/>
              </a:solidFill>
            </a:endParaRPr>
          </a:p>
          <a:p>
            <a:r>
              <a:rPr lang="en-GB" sz="1050" b="1" u="sng" dirty="0">
                <a:solidFill>
                  <a:srgbClr val="0478FC"/>
                </a:solidFill>
              </a:rPr>
              <a:t>FINDINGS AND CONCLUSION</a:t>
            </a:r>
          </a:p>
          <a:p>
            <a:r>
              <a:rPr lang="en-GB" sz="900" dirty="0"/>
              <a:t>Testing demonstrated that the </a:t>
            </a:r>
            <a:r>
              <a:rPr lang="en-GB" sz="900" b="1" dirty="0"/>
              <a:t>OPENSOC</a:t>
            </a:r>
            <a:r>
              <a:rPr lang="en-GB" sz="900" dirty="0"/>
              <a:t> stack provided </a:t>
            </a:r>
            <a:r>
              <a:rPr lang="en-GB" sz="900" b="1" dirty="0"/>
              <a:t>transparent</a:t>
            </a:r>
            <a:r>
              <a:rPr lang="en-GB" sz="900" dirty="0"/>
              <a:t> </a:t>
            </a:r>
            <a:r>
              <a:rPr lang="en-GB" sz="900" b="1" dirty="0"/>
              <a:t>end-to-end</a:t>
            </a:r>
            <a:r>
              <a:rPr lang="en-GB" sz="900" dirty="0"/>
              <a:t> </a:t>
            </a:r>
            <a:r>
              <a:rPr lang="en-GB" sz="900" b="1" dirty="0"/>
              <a:t>visibility</a:t>
            </a:r>
            <a:r>
              <a:rPr lang="en-GB" sz="900" dirty="0"/>
              <a:t> and consistently </a:t>
            </a:r>
            <a:r>
              <a:rPr lang="en-GB" sz="900" b="1" dirty="0"/>
              <a:t>detected</a:t>
            </a:r>
            <a:r>
              <a:rPr lang="en-GB" sz="900" dirty="0"/>
              <a:t> all expected </a:t>
            </a:r>
            <a:r>
              <a:rPr lang="en-GB" sz="900" b="1" dirty="0"/>
              <a:t>attack</a:t>
            </a:r>
            <a:r>
              <a:rPr lang="en-GB" sz="900" dirty="0"/>
              <a:t> </a:t>
            </a:r>
            <a:r>
              <a:rPr lang="en-GB" sz="900" b="1" dirty="0"/>
              <a:t>scenarios</a:t>
            </a:r>
            <a:r>
              <a:rPr lang="en-GB" sz="900" dirty="0"/>
              <a:t>. Baseline traffic did not generate any false positives. Nmap scans were quickly detected by Snort and correlated by Wazuh within a few seconds. SSH brute-force attempts were also detected correctly, indicating </a:t>
            </a:r>
            <a:r>
              <a:rPr lang="en-GB" sz="900" b="1" dirty="0"/>
              <a:t>successful multi-layer monitoring</a:t>
            </a:r>
            <a:r>
              <a:rPr lang="en-GB" sz="900" dirty="0"/>
              <a:t>. The detection latency stayed within low thresholds, validating </a:t>
            </a:r>
            <a:r>
              <a:rPr lang="en-GB" sz="900" b="1" dirty="0"/>
              <a:t>stable performance </a:t>
            </a:r>
            <a:r>
              <a:rPr lang="en-GB" sz="900" dirty="0"/>
              <a:t>even on limited hardware. </a:t>
            </a:r>
          </a:p>
          <a:p>
            <a:r>
              <a:rPr lang="en-GB" sz="900" dirty="0"/>
              <a:t>In general, the project has shown that a small-footprint open-source SOC built using </a:t>
            </a:r>
            <a:r>
              <a:rPr lang="en-GB" sz="900" dirty="0" err="1"/>
              <a:t>pfSense</a:t>
            </a:r>
            <a:r>
              <a:rPr lang="en-GB" sz="900" dirty="0"/>
              <a:t>, Snort and Wazuh can provide </a:t>
            </a:r>
            <a:r>
              <a:rPr lang="en-GB" sz="900" b="1" dirty="0"/>
              <a:t>reliable detection </a:t>
            </a:r>
            <a:r>
              <a:rPr lang="en-GB" sz="900" dirty="0"/>
              <a:t>and </a:t>
            </a:r>
            <a:r>
              <a:rPr lang="en-GB" sz="900" b="1" dirty="0"/>
              <a:t>visibility</a:t>
            </a:r>
            <a:r>
              <a:rPr lang="en-GB" sz="900" dirty="0"/>
              <a:t> for SME or educational contexts, achieving its primary goals without any commercial tools.</a:t>
            </a:r>
          </a:p>
          <a:p>
            <a:endParaRPr lang="en-GB" sz="900" dirty="0"/>
          </a:p>
          <a:p>
            <a:r>
              <a:rPr lang="en-GB" sz="1050" b="1" u="sng" dirty="0">
                <a:solidFill>
                  <a:srgbClr val="0478FC"/>
                </a:solidFill>
              </a:rPr>
              <a:t>IEEE REFERENCE </a:t>
            </a:r>
            <a:endParaRPr lang="en-GB" sz="900" b="1" u="sng" dirty="0">
              <a:solidFill>
                <a:srgbClr val="0478FC"/>
              </a:solidFill>
            </a:endParaRPr>
          </a:p>
          <a:p>
            <a:r>
              <a:rPr lang="en-GB" sz="900" dirty="0"/>
              <a:t>[1] P. R. Cichonski, T. Millar, T. Grance, and K. Scarfone, Computer Security Incident Handling Guide, NIST SP 800-61 Rev.2, Gaithersburg, MD, USA: National Institute of Standards and Technology, Aug. 2012. </a:t>
            </a:r>
            <a:br>
              <a:rPr lang="en-GB" sz="900" dirty="0"/>
            </a:br>
            <a:r>
              <a:rPr lang="en-GB" sz="900" dirty="0"/>
              <a:t>[2] NIST, Information Security Continuous Monitoring (ISCM) for Federal Information Systems and Organizations, NIST SP 800-137, Gaithersburg, MD, USA, 2011. </a:t>
            </a:r>
            <a:br>
              <a:rPr lang="en-GB" sz="900" dirty="0"/>
            </a:br>
            <a:r>
              <a:rPr lang="en-GB" sz="900" dirty="0"/>
              <a:t>[3] M. Roesch, “Snort lightweight intrusion detection for networks,” in Proc. LISA ’99, 1999, pp. 229–238. </a:t>
            </a:r>
            <a:br>
              <a:rPr lang="en-GB" sz="900" dirty="0"/>
            </a:br>
            <a:r>
              <a:rPr lang="en-GB" sz="900" dirty="0"/>
              <a:t>[4] NIST, Guide to Intrusion Detection and Prevention Systems (IDPS), NIST SP 800-94, Gaithersburg, MD, USA, 2007.</a:t>
            </a:r>
          </a:p>
          <a:p>
            <a:endParaRPr lang="en-GB" sz="900" dirty="0">
              <a:solidFill>
                <a:schemeClr val="bg1"/>
              </a:solidFill>
            </a:endParaRPr>
          </a:p>
        </p:txBody>
      </p:sp>
      <p:pic>
        <p:nvPicPr>
          <p:cNvPr id="2" name="Picture 23" descr="U:\UWTSD Logo.jpg">
            <a:extLst>
              <a:ext uri="{FF2B5EF4-FFF2-40B4-BE49-F238E27FC236}">
                <a16:creationId xmlns:a16="http://schemas.microsoft.com/office/drawing/2014/main" id="{05AA77BB-C29E-2E16-37F3-2A84FDC397AC}"/>
              </a:ext>
            </a:extLst>
          </p:cNvPr>
          <p:cNvPicPr>
            <a:picLocks noChangeAspect="1" noChangeArrowheads="1"/>
          </p:cNvPicPr>
          <p:nvPr/>
        </p:nvPicPr>
        <p:blipFill>
          <a:blip r:embed="rId9">
            <a:extLst>
              <a:ext uri="{28A0092B-C50C-407E-A947-70E740481C1C}">
                <a14:useLocalDpi xmlns:a14="http://schemas.microsoft.com/office/drawing/2010/main" val="0"/>
              </a:ext>
            </a:extLst>
          </a:blip>
          <a:srcRect/>
          <a:stretch>
            <a:fillRect/>
          </a:stretch>
        </p:blipFill>
        <p:spPr bwMode="auto">
          <a:xfrm>
            <a:off x="1" y="38100"/>
            <a:ext cx="1512606" cy="63000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3692462101"/>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295</TotalTime>
  <Words>725</Words>
  <Application>Microsoft Office PowerPoint</Application>
  <PresentationFormat>Widescreen</PresentationFormat>
  <Paragraphs>34</Paragraphs>
  <Slides>1</Slides>
  <Notes>1</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vt:i4>
      </vt:variant>
    </vt:vector>
  </HeadingPairs>
  <TitlesOfParts>
    <vt:vector size="6" baseType="lpstr">
      <vt:lpstr>Aptos</vt:lpstr>
      <vt:lpstr>Aptos Display</vt:lpstr>
      <vt:lpstr>Arial</vt:lpstr>
      <vt:lpstr>Biome Light</vt:lpstr>
      <vt:lpstr>Office Theme</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Valiant N/A</dc:creator>
  <cp:lastModifiedBy>Valiant N/A</cp:lastModifiedBy>
  <cp:revision>7</cp:revision>
  <dcterms:created xsi:type="dcterms:W3CDTF">2025-12-11T16:18:47Z</dcterms:created>
  <dcterms:modified xsi:type="dcterms:W3CDTF">2025-12-14T18:22:14Z</dcterms:modified>
</cp:coreProperties>
</file>