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60" r:id="rId4"/>
    <p:sldId id="261" r:id="rId5"/>
    <p:sldId id="262" r:id="rId6"/>
    <p:sldId id="264" r:id="rId7"/>
    <p:sldId id="259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3/13/26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3/13/26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3/13/26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3/13/26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3/13/26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3/13/26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3/13/26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3/13/26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3/13/26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3/13/26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3/13/26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3/13/26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sv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sv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sv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US" err="1">
                <a:solidFill>
                  <a:schemeClr val="bg1"/>
                </a:solidFill>
              </a:rPr>
              <a:t>Afsor</a:t>
            </a:r>
            <a:r>
              <a:rPr lang="en-US">
                <a:solidFill>
                  <a:schemeClr val="bg1"/>
                </a:solidFill>
              </a:rPr>
              <a:t> Hussain - 2508648</a:t>
            </a:r>
            <a:br>
              <a:rPr lang="en-US">
                <a:solidFill>
                  <a:schemeClr val="bg1"/>
                </a:solidFill>
              </a:rPr>
            </a:br>
            <a:r>
              <a:rPr lang="en-US">
                <a:solidFill>
                  <a:schemeClr val="bg1"/>
                </a:solidFill>
              </a:rPr>
              <a:t>Muhammed Mahee - 2514842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1200">
                <a:solidFill>
                  <a:schemeClr val="bg1"/>
                </a:solidFill>
                <a:latin typeface="Arial"/>
                <a:cs typeface="Arial"/>
              </a:rPr>
              <a:t>A title page (students’ names and ID numbers, a presentation title). </a:t>
            </a:r>
            <a:endParaRPr lang="en-US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Color Cover">
            <a:extLst>
              <a:ext uri="{FF2B5EF4-FFF2-40B4-BE49-F238E27FC236}">
                <a16:creationId xmlns:a16="http://schemas.microsoft.com/office/drawing/2014/main" id="{815925C2-A704-4D47-B1C1-3FCA52512E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844D04C-EDCB-3F23-415E-F1D0FBADF5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385" y="841248"/>
            <a:ext cx="5129600" cy="5340097"/>
          </a:xfrm>
        </p:spPr>
        <p:txBody>
          <a:bodyPr anchor="ctr">
            <a:normAutofit/>
          </a:bodyPr>
          <a:lstStyle/>
          <a:p>
            <a:r>
              <a:rPr lang="en-US" sz="4800">
                <a:solidFill>
                  <a:schemeClr val="bg1"/>
                </a:solidFill>
              </a:rPr>
              <a:t>Table of content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A33248-78C3-C9DE-9023-5F161EF227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64410" y="841247"/>
            <a:ext cx="4484536" cy="534009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lvl="1"/>
            <a:endParaRPr lang="en-US" sz="1800">
              <a:solidFill>
                <a:schemeClr val="bg1"/>
              </a:solidFill>
              <a:latin typeface="Arial"/>
              <a:cs typeface="Arial"/>
            </a:endParaRPr>
          </a:p>
          <a:p>
            <a:pPr lvl="1"/>
            <a:r>
              <a:rPr lang="en-US" sz="1800">
                <a:solidFill>
                  <a:schemeClr val="bg1"/>
                </a:solidFill>
                <a:latin typeface="Arial"/>
                <a:cs typeface="Arial"/>
              </a:rPr>
              <a:t>Overview of the key components of the presentation.  </a:t>
            </a:r>
            <a:endParaRPr lang="en-US" sz="1800">
              <a:solidFill>
                <a:schemeClr val="bg1"/>
              </a:solidFill>
            </a:endParaRPr>
          </a:p>
          <a:p>
            <a:pPr lvl="1"/>
            <a:r>
              <a:rPr lang="en-US" sz="1800">
                <a:solidFill>
                  <a:schemeClr val="bg1"/>
                </a:solidFill>
                <a:latin typeface="Arial"/>
                <a:cs typeface="Arial"/>
              </a:rPr>
              <a:t>Explanation of the key barriers presented in the case study</a:t>
            </a:r>
            <a:endParaRPr lang="en-US" sz="1800">
              <a:solidFill>
                <a:schemeClr val="bg1"/>
              </a:solidFill>
              <a:latin typeface="Aptos" panose="020B0004020202020204"/>
              <a:cs typeface="Arial"/>
            </a:endParaRPr>
          </a:p>
          <a:p>
            <a:pPr lvl="1"/>
            <a:r>
              <a:rPr lang="en-US" sz="1800">
                <a:solidFill>
                  <a:schemeClr val="bg1"/>
                </a:solidFill>
                <a:latin typeface="Arial"/>
                <a:cs typeface="Arial"/>
              </a:rPr>
              <a:t>Suggestions on how to reduce these barriers. </a:t>
            </a:r>
            <a:endParaRPr lang="en-US" sz="1800">
              <a:solidFill>
                <a:schemeClr val="bg1"/>
              </a:solidFill>
            </a:endParaRPr>
          </a:p>
          <a:p>
            <a:pPr lvl="1"/>
            <a:r>
              <a:rPr lang="en-US" sz="1800">
                <a:solidFill>
                  <a:schemeClr val="bg1"/>
                </a:solidFill>
                <a:latin typeface="Arial"/>
                <a:cs typeface="Arial"/>
              </a:rPr>
              <a:t>Conclusion.</a:t>
            </a:r>
            <a:endParaRPr lang="en-US" sz="1800">
              <a:solidFill>
                <a:schemeClr val="bg1"/>
              </a:solidFill>
            </a:endParaRPr>
          </a:p>
          <a:p>
            <a:pPr lvl="1"/>
            <a:r>
              <a:rPr lang="en-US" sz="1800">
                <a:solidFill>
                  <a:schemeClr val="bg1"/>
                </a:solidFill>
                <a:latin typeface="Arial"/>
                <a:cs typeface="Arial"/>
              </a:rPr>
              <a:t>Reference list. </a:t>
            </a:r>
            <a:endParaRPr lang="en-US" sz="1800">
              <a:solidFill>
                <a:schemeClr val="bg1"/>
              </a:solidFill>
            </a:endParaRPr>
          </a:p>
          <a:p>
            <a:endParaRPr lang="en-US" sz="180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3120140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825B19-46A2-223D-395B-BDD25FE8F4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13464"/>
            <a:ext cx="10515600" cy="1325563"/>
          </a:xfrm>
        </p:spPr>
        <p:txBody>
          <a:bodyPr/>
          <a:lstStyle/>
          <a:p>
            <a:r>
              <a:rPr lang="en-US">
                <a:solidFill>
                  <a:schemeClr val="bg1"/>
                </a:solidFill>
              </a:rPr>
              <a:t>Environmental Noise</a:t>
            </a:r>
          </a:p>
        </p:txBody>
      </p:sp>
      <p:pic>
        <p:nvPicPr>
          <p:cNvPr id="17" name="Content Placeholder 16" descr="Megaphone1 outline">
            <a:extLst>
              <a:ext uri="{FF2B5EF4-FFF2-40B4-BE49-F238E27FC236}">
                <a16:creationId xmlns:a16="http://schemas.microsoft.com/office/drawing/2014/main" id="{8C11B990-9867-B441-1A07-EE22002ABDE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5554166" y="-270870"/>
            <a:ext cx="2166321" cy="198175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13B3253-EBE1-E91B-6D6E-1F1E35580176}"/>
              </a:ext>
            </a:extLst>
          </p:cNvPr>
          <p:cNvSpPr txBox="1"/>
          <p:nvPr/>
        </p:nvSpPr>
        <p:spPr>
          <a:xfrm>
            <a:off x="4182326" y="2459052"/>
            <a:ext cx="6912454" cy="307865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DEFF158-7B33-96D4-5298-67A9C7F77D0A}"/>
              </a:ext>
            </a:extLst>
          </p:cNvPr>
          <p:cNvSpPr txBox="1"/>
          <p:nvPr/>
        </p:nvSpPr>
        <p:spPr>
          <a:xfrm>
            <a:off x="4918104" y="2555865"/>
            <a:ext cx="6738191" cy="31948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FB95938-E4F8-D5BB-48E4-67D25DBEE159}"/>
              </a:ext>
            </a:extLst>
          </p:cNvPr>
          <p:cNvSpPr txBox="1"/>
          <p:nvPr/>
        </p:nvSpPr>
        <p:spPr>
          <a:xfrm>
            <a:off x="642757" y="3845008"/>
            <a:ext cx="10693753" cy="184665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sz="2000" b="1">
                <a:solidFill>
                  <a:schemeClr val="bg1"/>
                </a:solidFill>
                <a:ea typeface="+mn-lt"/>
                <a:cs typeface="+mn-lt"/>
              </a:rPr>
              <a:t>Environmental noise</a:t>
            </a:r>
            <a:r>
              <a:rPr lang="en-US" sz="2000">
                <a:solidFill>
                  <a:schemeClr val="bg1"/>
                </a:solidFill>
                <a:ea typeface="+mn-lt"/>
                <a:cs typeface="+mn-lt"/>
              </a:rPr>
              <a:t> (also called community or external noise) is sound in the environment that is loud, persistent, or intrusive enough to disturb daily activities such as sleep, study, communication, and relaxation.</a:t>
            </a:r>
            <a:endParaRPr lang="en-US" sz="2000">
              <a:solidFill>
                <a:schemeClr val="bg1"/>
              </a:solidFill>
            </a:endParaRPr>
          </a:p>
          <a:p>
            <a:pPr marL="285750" indent="-285750">
              <a:buFont typeface="Arial"/>
              <a:buChar char="•"/>
            </a:pPr>
            <a:endParaRPr lang="en-US">
              <a:solidFill>
                <a:schemeClr val="bg1"/>
              </a:solidFill>
            </a:endParaRPr>
          </a:p>
          <a:p>
            <a:br>
              <a:rPr lang="en-US"/>
            </a:br>
            <a:endParaRPr lang="en-US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9A0498C-F521-493C-5EFB-84038839C47C}"/>
              </a:ext>
            </a:extLst>
          </p:cNvPr>
          <p:cNvSpPr txBox="1"/>
          <p:nvPr/>
        </p:nvSpPr>
        <p:spPr>
          <a:xfrm>
            <a:off x="641070" y="1887035"/>
            <a:ext cx="9820450" cy="132343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2000">
                <a:solidFill>
                  <a:schemeClr val="bg1"/>
                </a:solidFill>
                <a:latin typeface="Georgia"/>
                <a:ea typeface="Georgia"/>
                <a:cs typeface="Georgia"/>
              </a:rPr>
              <a:t>Environmental noise (external noise) is a widespread and often underestimated stress factor that significantly affects public health and well-being. It refers to unwanted or harmful sound from various sources such as road traffic, railway traffic, air traffic, industrial activities, construction, and recreational activities.</a:t>
            </a:r>
            <a:endParaRPr lang="en-US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4799725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79C033-D38D-9B47-682C-4CBAA08011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solidFill>
                  <a:schemeClr val="bg1"/>
                </a:solidFill>
              </a:rPr>
              <a:t>Language and Body language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E233C5-318E-8958-906B-F10CDBD275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721928" cy="629097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000">
                <a:solidFill>
                  <a:schemeClr val="bg1"/>
                </a:solidFill>
                <a:ea typeface="+mn-lt"/>
                <a:cs typeface="+mn-lt"/>
              </a:rPr>
              <a:t>Body language is the </a:t>
            </a:r>
            <a:r>
              <a:rPr lang="en-US" sz="2000" b="1">
                <a:solidFill>
                  <a:schemeClr val="bg1"/>
                </a:solidFill>
                <a:ea typeface="+mn-lt"/>
                <a:cs typeface="+mn-lt"/>
              </a:rPr>
              <a:t>nonverbal</a:t>
            </a:r>
            <a:r>
              <a:rPr lang="en-US" sz="2000">
                <a:solidFill>
                  <a:schemeClr val="bg1"/>
                </a:solidFill>
                <a:ea typeface="+mn-lt"/>
                <a:cs typeface="+mn-lt"/>
              </a:rPr>
              <a:t> part of communication – everything you “say” without words, using your face, body, and voice</a:t>
            </a:r>
            <a:endParaRPr lang="en-US" sz="2000">
              <a:solidFill>
                <a:schemeClr val="bg1"/>
              </a:solidFill>
            </a:endParaRPr>
          </a:p>
        </p:txBody>
      </p:sp>
      <p:pic>
        <p:nvPicPr>
          <p:cNvPr id="5" name="Graphic 4" descr="Elevator outline">
            <a:extLst>
              <a:ext uri="{FF2B5EF4-FFF2-40B4-BE49-F238E27FC236}">
                <a16:creationId xmlns:a16="http://schemas.microsoft.com/office/drawing/2014/main" id="{0B17A1E8-8350-825E-F64D-1130D5B78976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7665606" y="4807"/>
            <a:ext cx="2698170" cy="2624786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1A411E02-1CD1-06D6-E74E-5641B6E2D2C3}"/>
              </a:ext>
            </a:extLst>
          </p:cNvPr>
          <p:cNvSpPr txBox="1"/>
          <p:nvPr/>
        </p:nvSpPr>
        <p:spPr>
          <a:xfrm>
            <a:off x="1064943" y="3039931"/>
            <a:ext cx="4124237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>
              <a:solidFill>
                <a:schemeClr val="bg1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7DB8474-A3CF-6B4F-C874-BF903E6898E9}"/>
              </a:ext>
            </a:extLst>
          </p:cNvPr>
          <p:cNvSpPr txBox="1"/>
          <p:nvPr/>
        </p:nvSpPr>
        <p:spPr>
          <a:xfrm>
            <a:off x="839101" y="2891498"/>
            <a:ext cx="6429783" cy="221599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sz="2000">
                <a:solidFill>
                  <a:schemeClr val="bg1"/>
                </a:solidFill>
                <a:ea typeface="+mn-lt"/>
                <a:cs typeface="+mn-lt"/>
              </a:rPr>
              <a:t>Body language = all physical signals we use to communicate: facial expressions, eye contact, posture, gestures, how we sit/stand, distance from others, and touch.</a:t>
            </a:r>
            <a:endParaRPr lang="en-US" sz="2000">
              <a:solidFill>
                <a:schemeClr val="bg1"/>
              </a:solidFill>
            </a:endParaRPr>
          </a:p>
          <a:p>
            <a:pPr marL="285750" indent="-285750">
              <a:buFont typeface="Arial"/>
              <a:buChar char="•"/>
            </a:pPr>
            <a:r>
              <a:rPr lang="en-US" sz="2000">
                <a:solidFill>
                  <a:schemeClr val="bg1"/>
                </a:solidFill>
                <a:ea typeface="+mn-lt"/>
                <a:cs typeface="+mn-lt"/>
              </a:rPr>
              <a:t>It is a key part of nonverbal communication and works together with spoken language, not separately.</a:t>
            </a:r>
            <a:endParaRPr lang="en-US" sz="2000">
              <a:solidFill>
                <a:schemeClr val="bg1"/>
              </a:solidFill>
            </a:endParaRPr>
          </a:p>
          <a:p>
            <a:pPr algn="l"/>
            <a:endParaRPr lang="en-US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3183054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624B51-64B7-1E96-9E62-23056840BF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3217" y="158481"/>
            <a:ext cx="10515600" cy="1325563"/>
          </a:xfrm>
          <a:ln>
            <a:noFill/>
          </a:ln>
        </p:spPr>
        <p:txBody>
          <a:bodyPr/>
          <a:lstStyle/>
          <a:p>
            <a:r>
              <a:rPr lang="en-US">
                <a:solidFill>
                  <a:schemeClr val="bg1"/>
                </a:solidFill>
              </a:rPr>
              <a:t>AGE and </a:t>
            </a:r>
            <a:r>
              <a:rPr lang="en-US" err="1">
                <a:solidFill>
                  <a:schemeClr val="bg1"/>
                </a:solidFill>
              </a:rPr>
              <a:t>ge</a:t>
            </a:r>
            <a:r>
              <a:rPr lang="en-US">
                <a:solidFill>
                  <a:schemeClr val="bg1"/>
                </a:solidFill>
              </a:rPr>
              <a:t>neration</a:t>
            </a:r>
          </a:p>
        </p:txBody>
      </p:sp>
      <p:pic>
        <p:nvPicPr>
          <p:cNvPr id="4" name="Graphic 5" descr="Neanderthal Female outline">
            <a:extLst>
              <a:ext uri="{FF2B5EF4-FFF2-40B4-BE49-F238E27FC236}">
                <a16:creationId xmlns:a16="http://schemas.microsoft.com/office/drawing/2014/main" id="{67A28B75-0FBD-92B7-27BF-4CC2659DE93C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5274954" y="161927"/>
            <a:ext cx="1650568" cy="1560161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B2DE0B5A-6C8A-C57A-2CD7-47780CA47780}"/>
              </a:ext>
            </a:extLst>
          </p:cNvPr>
          <p:cNvSpPr txBox="1"/>
          <p:nvPr/>
        </p:nvSpPr>
        <p:spPr>
          <a:xfrm>
            <a:off x="1695734" y="3050864"/>
            <a:ext cx="8214406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>
              <a:solidFill>
                <a:schemeClr val="bg1"/>
              </a:solidFill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2F048200-87A0-3B92-66A0-CF3BBC953CD4}"/>
              </a:ext>
            </a:extLst>
          </p:cNvPr>
          <p:cNvSpPr txBox="1"/>
          <p:nvPr/>
        </p:nvSpPr>
        <p:spPr>
          <a:xfrm>
            <a:off x="686913" y="2282368"/>
            <a:ext cx="10096426" cy="2862322"/>
          </a:xfrm>
          <a:prstGeom prst="rect">
            <a:avLst/>
          </a:prstGeom>
          <a:noFill/>
          <a:ln>
            <a:noFill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28600" indent="-228600">
              <a:buFont typeface=""/>
              <a:buChar char="•"/>
            </a:pPr>
            <a:r>
              <a:rPr lang="en-US" sz="2000">
                <a:solidFill>
                  <a:schemeClr val="bg1"/>
                </a:solidFill>
                <a:latin typeface="pplxSerif"/>
                <a:ea typeface="pplxSerif"/>
                <a:cs typeface="pplxSerif"/>
              </a:rPr>
              <a:t>Intergenerational communication means interaction between people from different generations, like a student and lecturer, or young staff and older managers. pressbook</a:t>
            </a:r>
            <a:r>
              <a:rPr lang="en-US" sz="2000" u="none" strike="noStrike">
                <a:solidFill>
                  <a:schemeClr val="bg1"/>
                </a:solidFill>
                <a:latin typeface="var(--pplx-mono)"/>
                <a:ea typeface="var(--pplx-mono)"/>
                <a:cs typeface="var(--pplx-mono)"/>
              </a:rPr>
              <a:t>.</a:t>
            </a:r>
            <a:r>
              <a:rPr lang="en-US" sz="2000">
                <a:solidFill>
                  <a:schemeClr val="bg1"/>
                </a:solidFill>
                <a:latin typeface="var(--pplx-mono)"/>
                <a:ea typeface="var(--pplx-mono)"/>
                <a:cs typeface="var(--pplx-mono)"/>
              </a:rPr>
              <a:t> </a:t>
            </a:r>
            <a:r>
              <a:rPr lang="en-US" sz="2000" err="1">
                <a:solidFill>
                  <a:schemeClr val="bg1"/>
                </a:solidFill>
                <a:latin typeface="var(--pplx-mono)"/>
                <a:ea typeface="var(--pplx-mono)"/>
                <a:cs typeface="var(--pplx-mono)"/>
              </a:rPr>
              <a:t>gvsu</a:t>
            </a:r>
            <a:endParaRPr lang="en-US" sz="2000" err="1">
              <a:solidFill>
                <a:schemeClr val="bg1"/>
              </a:solidFill>
              <a:latin typeface="var(--pplx-mono)"/>
              <a:ea typeface="pplxSerif"/>
              <a:cs typeface="pplxSerif"/>
            </a:endParaRPr>
          </a:p>
          <a:p>
            <a:pPr marL="228600" indent="-228600">
              <a:buFont typeface=""/>
              <a:buChar char="•"/>
            </a:pPr>
            <a:r>
              <a:rPr lang="en-US" sz="2000">
                <a:solidFill>
                  <a:schemeClr val="bg1"/>
                </a:solidFill>
                <a:latin typeface="pplxSerif"/>
                <a:ea typeface="pplxSerif"/>
                <a:cs typeface="pplxSerif"/>
              </a:rPr>
              <a:t>Different generations can prefer different communication styles and tools:</a:t>
            </a:r>
          </a:p>
          <a:p>
            <a:pPr marL="228600" lvl="1" indent="-228600">
              <a:buFont typeface=""/>
              <a:buChar char="•"/>
            </a:pPr>
            <a:r>
              <a:rPr lang="en-US" sz="2000">
                <a:solidFill>
                  <a:schemeClr val="bg1"/>
                </a:solidFill>
                <a:latin typeface="pplxSerif"/>
                <a:ea typeface="pplxSerif"/>
                <a:cs typeface="pplxSerif"/>
              </a:rPr>
              <a:t>Older adults may value face‑to‑face, phone, or formal email.</a:t>
            </a:r>
          </a:p>
          <a:p>
            <a:pPr marL="228600" lvl="1" indent="-228600">
              <a:buFont typeface=""/>
              <a:buChar char="•"/>
            </a:pPr>
            <a:r>
              <a:rPr lang="en-US" sz="2000">
                <a:solidFill>
                  <a:schemeClr val="bg1"/>
                </a:solidFill>
                <a:latin typeface="pplxSerif"/>
                <a:ea typeface="pplxSerif"/>
                <a:cs typeface="pplxSerif"/>
              </a:rPr>
              <a:t>Younger people  Gen Z/Alpha tend to prefer quick, digital, informal communication such as messaging and collaboration platforms.</a:t>
            </a:r>
            <a:r>
              <a:rPr lang="en-US" sz="2000">
                <a:solidFill>
                  <a:schemeClr val="bg1"/>
                </a:solidFill>
                <a:latin typeface="var(--pplx-mono)"/>
                <a:ea typeface="var(--pplx-mono)"/>
                <a:cs typeface="var(--pplx-mono)"/>
              </a:rPr>
              <a:t>powell-software+2</a:t>
            </a:r>
          </a:p>
          <a:p>
            <a:pPr marL="228600" indent="-228600">
              <a:buFont typeface=""/>
              <a:buChar char="•"/>
            </a:pPr>
            <a:r>
              <a:rPr lang="en-US" sz="2000">
                <a:solidFill>
                  <a:schemeClr val="bg1"/>
                </a:solidFill>
                <a:latin typeface="pplxSerif"/>
                <a:ea typeface="pplxSerif"/>
                <a:cs typeface="pplxSerif"/>
              </a:rPr>
              <a:t>If you ignore these differences, messages can be misunderstood (for example, a brief text might feel rude to an older person, while a long formal email can feel “too much” for a younger person.</a:t>
            </a:r>
            <a:endParaRPr lang="en-US" sz="2000">
              <a:solidFill>
                <a:schemeClr val="bg1"/>
              </a:solidFill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D801B15A-8C3D-4C3D-8898-72236C25D85E}"/>
              </a:ext>
            </a:extLst>
          </p:cNvPr>
          <p:cNvSpPr txBox="1"/>
          <p:nvPr/>
        </p:nvSpPr>
        <p:spPr>
          <a:xfrm>
            <a:off x="681505" y="1882572"/>
            <a:ext cx="8546309" cy="400110"/>
          </a:xfrm>
          <a:prstGeom prst="rect">
            <a:avLst/>
          </a:prstGeom>
          <a:noFill/>
          <a:ln>
            <a:noFill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b="1">
                <a:solidFill>
                  <a:schemeClr val="bg1"/>
                </a:solidFill>
              </a:rPr>
              <a:t>Age / generation why it matter for communication :</a:t>
            </a:r>
          </a:p>
        </p:txBody>
      </p:sp>
    </p:spTree>
    <p:extLst>
      <p:ext uri="{BB962C8B-B14F-4D97-AF65-F5344CB8AC3E}">
        <p14:creationId xmlns:p14="http://schemas.microsoft.com/office/powerpoint/2010/main" val="111552824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D39C72-EA51-5E7E-D139-637F49D554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solidFill>
                  <a:schemeClr val="bg1"/>
                </a:solidFill>
              </a:rPr>
              <a:t>References :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86FF1D-4470-99EA-976F-C495F24A53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1" y="369863"/>
            <a:ext cx="10765808" cy="302068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457200" indent="-457200"/>
            <a:r>
              <a:rPr lang="en-US" sz="2000">
                <a:solidFill>
                  <a:schemeClr val="bg1"/>
                </a:solidFill>
              </a:rPr>
              <a:t>Environment Noise</a:t>
            </a:r>
            <a:r>
              <a:rPr lang="en-US" sz="1800">
                <a:solidFill>
                  <a:schemeClr val="bg1"/>
                </a:solidFill>
              </a:rPr>
              <a:t> </a:t>
            </a:r>
            <a:r>
              <a:rPr lang="en-US">
                <a:solidFill>
                  <a:schemeClr val="bg1"/>
                </a:solidFill>
              </a:rPr>
              <a:t>:</a:t>
            </a:r>
            <a:r>
              <a:rPr lang="en-US" sz="1400" b="1">
                <a:solidFill>
                  <a:schemeClr val="bg1"/>
                </a:solidFill>
                <a:ea typeface="+mn-lt"/>
                <a:cs typeface="+mn-lt"/>
              </a:rPr>
              <a:t> Khan, J., Thysell, E., </a:t>
            </a:r>
            <a:r>
              <a:rPr lang="en-US" sz="1400" b="1" err="1">
                <a:solidFill>
                  <a:schemeClr val="bg1"/>
                </a:solidFill>
                <a:ea typeface="+mn-lt"/>
                <a:cs typeface="+mn-lt"/>
              </a:rPr>
              <a:t>Backalarz</a:t>
            </a:r>
            <a:r>
              <a:rPr lang="en-US" sz="1400" b="1">
                <a:solidFill>
                  <a:schemeClr val="bg1"/>
                </a:solidFill>
                <a:ea typeface="+mn-lt"/>
                <a:cs typeface="+mn-lt"/>
              </a:rPr>
              <a:t>, C., Finne, P., Hertel, O., &amp; Jensen, S.S. (2023). Performance Evaluation of Nord2000, RTN-96 and CNOSSOS-EU against Noise Measurements in Central Jutland, Denmark. MDPI Acoustics, 5(4). Pp. 1099-1122. DOI: https://doi.org/10.3390/acoustics5040062.</a:t>
            </a:r>
            <a:endParaRPr lang="en-US" sz="1400" b="1">
              <a:solidFill>
                <a:schemeClr val="bg1"/>
              </a:solidFill>
            </a:endParaRP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BD864B1C-BB29-EFFB-84DE-629512C3820B}"/>
              </a:ext>
            </a:extLst>
          </p:cNvPr>
          <p:cNvSpPr txBox="1"/>
          <p:nvPr/>
        </p:nvSpPr>
        <p:spPr>
          <a:xfrm>
            <a:off x="842168" y="2469259"/>
            <a:ext cx="4909362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457200" indent="-457200">
              <a:buFont typeface="Arial"/>
              <a:buChar char="•"/>
            </a:pPr>
            <a:r>
              <a:rPr lang="en-US" sz="2000">
                <a:solidFill>
                  <a:schemeClr val="bg1"/>
                </a:solidFill>
              </a:rPr>
              <a:t>Language and body language:</a:t>
            </a:r>
            <a:r>
              <a:rPr lang="en-US" sz="2800">
                <a:solidFill>
                  <a:schemeClr val="bg1"/>
                </a:solidFill>
              </a:rPr>
              <a:t> </a:t>
            </a:r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EDDEB877-1EE6-427B-709C-24F316D1490C}"/>
              </a:ext>
            </a:extLst>
          </p:cNvPr>
          <p:cNvSpPr txBox="1"/>
          <p:nvPr/>
        </p:nvSpPr>
        <p:spPr>
          <a:xfrm>
            <a:off x="853415" y="4528879"/>
            <a:ext cx="2811438" cy="92304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EBB99C3A-7880-73C1-BD98-05CA7ADD7250}"/>
              </a:ext>
            </a:extLst>
          </p:cNvPr>
          <p:cNvSpPr txBox="1"/>
          <p:nvPr/>
        </p:nvSpPr>
        <p:spPr>
          <a:xfrm>
            <a:off x="1319953" y="2913782"/>
            <a:ext cx="2969023" cy="110799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solidFill>
                  <a:schemeClr val="bg1"/>
                </a:solidFill>
              </a:rPr>
              <a:t>1</a:t>
            </a:r>
            <a:r>
              <a:rPr lang="en-US" sz="1600">
                <a:solidFill>
                  <a:schemeClr val="bg1"/>
                </a:solidFill>
              </a:rPr>
              <a:t>.</a:t>
            </a:r>
            <a:r>
              <a:rPr lang="en-US" sz="1600" b="1">
                <a:solidFill>
                  <a:schemeClr val="bg1"/>
                </a:solidFill>
              </a:rPr>
              <a:t> </a:t>
            </a:r>
            <a:r>
              <a:rPr lang="en-US" sz="1600">
                <a:solidFill>
                  <a:schemeClr val="bg1"/>
                </a:solidFill>
              </a:rPr>
              <a:t>Beden Dili </a:t>
            </a:r>
            <a:r>
              <a:rPr lang="en-US" sz="1600" err="1">
                <a:solidFill>
                  <a:schemeClr val="bg1"/>
                </a:solidFill>
              </a:rPr>
              <a:t>Hakkında</a:t>
            </a:r>
            <a:r>
              <a:rPr lang="en-US" sz="1600">
                <a:solidFill>
                  <a:schemeClr val="bg1"/>
                </a:solidFill>
              </a:rPr>
              <a:t> Her </a:t>
            </a:r>
            <a:r>
              <a:rPr lang="en-US" sz="1600" err="1">
                <a:solidFill>
                  <a:schemeClr val="bg1"/>
                </a:solidFill>
              </a:rPr>
              <a:t>Şey</a:t>
            </a:r>
            <a:r>
              <a:rPr lang="en-US" sz="1600">
                <a:solidFill>
                  <a:schemeClr val="bg1"/>
                </a:solidFill>
              </a:rPr>
              <a:t>, Shelly Hagen, Olimpos </a:t>
            </a:r>
            <a:r>
              <a:rPr lang="en-US" sz="1600" err="1">
                <a:solidFill>
                  <a:schemeClr val="bg1"/>
                </a:solidFill>
              </a:rPr>
              <a:t>Yayınları</a:t>
            </a:r>
            <a:r>
              <a:rPr lang="en-US" sz="1600">
                <a:solidFill>
                  <a:schemeClr val="bg1"/>
                </a:solidFill>
              </a:rPr>
              <a:t>.</a:t>
            </a:r>
          </a:p>
          <a:p>
            <a:endParaRPr lang="en-US" sz="1600">
              <a:solidFill>
                <a:schemeClr val="bg1"/>
              </a:solidFill>
            </a:endParaRPr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CC7BBEF1-E489-45B7-385A-B31F6B7406E7}"/>
              </a:ext>
            </a:extLst>
          </p:cNvPr>
          <p:cNvSpPr txBox="1"/>
          <p:nvPr/>
        </p:nvSpPr>
        <p:spPr>
          <a:xfrm>
            <a:off x="1316245" y="3738676"/>
            <a:ext cx="2935637" cy="584775"/>
          </a:xfrm>
          <a:prstGeom prst="rect">
            <a:avLst/>
          </a:prstGeom>
          <a:noFill/>
          <a:ln>
            <a:noFill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00">
                <a:solidFill>
                  <a:schemeClr val="bg1"/>
                </a:solidFill>
              </a:rPr>
              <a:t>2. Beden Dili, Joe Navarro, Alfa  </a:t>
            </a:r>
            <a:r>
              <a:rPr lang="en-US" sz="1600" err="1">
                <a:solidFill>
                  <a:schemeClr val="bg1"/>
                </a:solidFill>
              </a:rPr>
              <a:t>Yayınları</a:t>
            </a:r>
            <a:r>
              <a:rPr lang="en-US" sz="1600">
                <a:solidFill>
                  <a:schemeClr val="bg1"/>
                </a:solidFill>
              </a:rPr>
              <a:t>.</a:t>
            </a:r>
          </a:p>
        </p:txBody>
      </p:sp>
      <p:sp>
        <p:nvSpPr>
          <p:cNvPr id="47" name="TextBox 46">
            <a:extLst>
              <a:ext uri="{FF2B5EF4-FFF2-40B4-BE49-F238E27FC236}">
                <a16:creationId xmlns:a16="http://schemas.microsoft.com/office/drawing/2014/main" id="{D365DEFD-BF89-5163-AA72-BBC0375B370F}"/>
              </a:ext>
            </a:extLst>
          </p:cNvPr>
          <p:cNvSpPr txBox="1"/>
          <p:nvPr/>
        </p:nvSpPr>
        <p:spPr>
          <a:xfrm>
            <a:off x="1317790" y="4323683"/>
            <a:ext cx="2577216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00">
                <a:solidFill>
                  <a:schemeClr val="bg1"/>
                </a:solidFill>
              </a:rPr>
              <a:t>3. </a:t>
            </a:r>
            <a:r>
              <a:rPr lang="en-US" sz="1600" err="1">
                <a:solidFill>
                  <a:schemeClr val="bg1"/>
                </a:solidFill>
              </a:rPr>
              <a:t>Diksiyon</a:t>
            </a:r>
            <a:r>
              <a:rPr lang="en-US" sz="1600">
                <a:solidFill>
                  <a:schemeClr val="bg1"/>
                </a:solidFill>
              </a:rPr>
              <a:t>,  Beden Dili </a:t>
            </a:r>
            <a:r>
              <a:rPr lang="en-US" sz="1600" err="1">
                <a:solidFill>
                  <a:schemeClr val="bg1"/>
                </a:solidFill>
              </a:rPr>
              <a:t>ve</a:t>
            </a:r>
            <a:r>
              <a:rPr lang="en-US" sz="1600">
                <a:solidFill>
                  <a:schemeClr val="bg1"/>
                </a:solidFill>
              </a:rPr>
              <a:t> </a:t>
            </a:r>
            <a:r>
              <a:rPr lang="en-US" sz="1600" err="1">
                <a:solidFill>
                  <a:schemeClr val="bg1"/>
                </a:solidFill>
              </a:rPr>
              <a:t>Hitabet</a:t>
            </a:r>
            <a:r>
              <a:rPr lang="en-US" sz="1600">
                <a:solidFill>
                  <a:schemeClr val="bg1"/>
                </a:solidFill>
              </a:rPr>
              <a:t>,  Mehmet </a:t>
            </a:r>
            <a:r>
              <a:rPr lang="en-US" sz="1600" err="1">
                <a:solidFill>
                  <a:schemeClr val="bg1"/>
                </a:solidFill>
              </a:rPr>
              <a:t>Çelikyay</a:t>
            </a:r>
            <a:r>
              <a:rPr lang="en-US" sz="1600">
                <a:solidFill>
                  <a:schemeClr val="bg1"/>
                </a:solidFill>
              </a:rPr>
              <a:t>,  </a:t>
            </a:r>
            <a:r>
              <a:rPr lang="en-US" sz="1600" err="1">
                <a:solidFill>
                  <a:schemeClr val="bg1"/>
                </a:solidFill>
              </a:rPr>
              <a:t>Pozitif</a:t>
            </a:r>
            <a:r>
              <a:rPr lang="en-US" sz="1600">
                <a:solidFill>
                  <a:schemeClr val="bg1"/>
                </a:solidFill>
              </a:rPr>
              <a:t> </a:t>
            </a:r>
            <a:r>
              <a:rPr lang="en-US" sz="1600" err="1">
                <a:solidFill>
                  <a:schemeClr val="bg1"/>
                </a:solidFill>
              </a:rPr>
              <a:t>Yayınları</a:t>
            </a:r>
            <a:r>
              <a:rPr lang="en-US" sz="1600">
                <a:solidFill>
                  <a:schemeClr val="bg1"/>
                </a:solidFill>
              </a:rPr>
              <a:t>.</a:t>
            </a: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7979C286-A826-9281-924C-75A8B365D2E1}"/>
              </a:ext>
            </a:extLst>
          </p:cNvPr>
          <p:cNvSpPr txBox="1"/>
          <p:nvPr/>
        </p:nvSpPr>
        <p:spPr>
          <a:xfrm>
            <a:off x="6342639" y="3374819"/>
            <a:ext cx="5851721" cy="206210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buAutoNum type="arabicPeriod"/>
            </a:pPr>
            <a:r>
              <a:rPr lang="en-US" sz="1600">
                <a:solidFill>
                  <a:schemeClr val="bg1"/>
                </a:solidFill>
                <a:latin typeface="Work-Regular"/>
                <a:ea typeface="Work-Medium"/>
                <a:cs typeface="Work-Medium"/>
              </a:rPr>
              <a:t>7 tips for managing a multigenerational workforce</a:t>
            </a:r>
            <a:r>
              <a:rPr lang="en-US" sz="1600">
                <a:solidFill>
                  <a:schemeClr val="bg1"/>
                </a:solidFill>
                <a:latin typeface="Work-Regular"/>
                <a:ea typeface="Work-Regular"/>
                <a:cs typeface="Work-Regular"/>
              </a:rPr>
              <a:t>, 2023, Culture Amp</a:t>
            </a:r>
          </a:p>
          <a:p>
            <a:pPr>
              <a:buAutoNum type="arabicPeriod"/>
            </a:pPr>
            <a:r>
              <a:rPr lang="en-US" sz="1600">
                <a:solidFill>
                  <a:schemeClr val="bg1"/>
                </a:solidFill>
                <a:latin typeface="Work-Regular"/>
                <a:ea typeface="Work-Medium"/>
                <a:cs typeface="Work-Medium"/>
              </a:rPr>
              <a:t>Navigating Intergenerational Communication</a:t>
            </a:r>
            <a:r>
              <a:rPr lang="en-US" sz="1600">
                <a:solidFill>
                  <a:schemeClr val="bg1"/>
                </a:solidFill>
                <a:latin typeface="Work-Regular"/>
                <a:ea typeface="Work-Regular"/>
                <a:cs typeface="Work-Regular"/>
              </a:rPr>
              <a:t>, 2022, Forbes</a:t>
            </a:r>
            <a:endParaRPr lang="en-US" sz="1600">
              <a:solidFill>
                <a:schemeClr val="bg1"/>
              </a:solidFill>
            </a:endParaRPr>
          </a:p>
          <a:p>
            <a:pPr>
              <a:buAutoNum type="arabicPeriod"/>
            </a:pPr>
            <a:r>
              <a:rPr lang="en-US" sz="1600">
                <a:solidFill>
                  <a:schemeClr val="bg1"/>
                </a:solidFill>
                <a:latin typeface="Work-Regular"/>
                <a:ea typeface="Work-Medium"/>
                <a:cs typeface="Work-Medium"/>
              </a:rPr>
              <a:t>Are You Ready for Gen Z in the workplace?</a:t>
            </a:r>
            <a:r>
              <a:rPr lang="en-US" sz="1600">
                <a:solidFill>
                  <a:schemeClr val="bg1"/>
                </a:solidFill>
                <a:latin typeface="Work-Regular"/>
                <a:ea typeface="Work-Regular"/>
                <a:cs typeface="Work-Regular"/>
              </a:rPr>
              <a:t> 2019, California Management Review</a:t>
            </a:r>
            <a:endParaRPr lang="en-US" sz="1600">
              <a:solidFill>
                <a:schemeClr val="bg1"/>
              </a:solidFill>
            </a:endParaRPr>
          </a:p>
          <a:p>
            <a:pPr>
              <a:buAutoNum type="arabicPeriod"/>
            </a:pPr>
            <a:r>
              <a:rPr lang="en-US" sz="1600">
                <a:solidFill>
                  <a:schemeClr val="bg1"/>
                </a:solidFill>
                <a:latin typeface="Work-Regular"/>
                <a:ea typeface="Work-Medium"/>
                <a:cs typeface="Work-Medium"/>
              </a:rPr>
              <a:t>Insight Into Millennials in the workplace</a:t>
            </a:r>
            <a:r>
              <a:rPr lang="en-US" sz="1600">
                <a:solidFill>
                  <a:schemeClr val="bg1"/>
                </a:solidFill>
                <a:latin typeface="Work-Regular"/>
                <a:ea typeface="Work-Regular"/>
                <a:cs typeface="Work-Regular"/>
              </a:rPr>
              <a:t>, Insights, Berkeley </a:t>
            </a:r>
            <a:r>
              <a:rPr lang="en-US" sz="1600" err="1">
                <a:solidFill>
                  <a:schemeClr val="bg1"/>
                </a:solidFill>
                <a:latin typeface="Work-Regular"/>
                <a:ea typeface="Work-Regular"/>
                <a:cs typeface="Work-Regular"/>
              </a:rPr>
              <a:t>ExecEd</a:t>
            </a:r>
            <a:endParaRPr lang="en-US" sz="1600">
              <a:solidFill>
                <a:schemeClr val="bg1"/>
              </a:solidFill>
            </a:endParaRPr>
          </a:p>
          <a:p>
            <a:pPr>
              <a:buAutoNum type="arabicPeriod"/>
            </a:pPr>
            <a:r>
              <a:rPr lang="en-US" sz="1600">
                <a:solidFill>
                  <a:schemeClr val="bg1"/>
                </a:solidFill>
                <a:latin typeface="Work-Regular"/>
                <a:ea typeface="Work-Medium"/>
                <a:cs typeface="Work-Medium"/>
              </a:rPr>
              <a:t>what you need to know about Gen Z: Initiative</a:t>
            </a:r>
            <a:r>
              <a:rPr lang="en-US" sz="1600">
                <a:solidFill>
                  <a:schemeClr val="bg1"/>
                </a:solidFill>
                <a:latin typeface="Work-Regular"/>
                <a:ea typeface="Work-Regular"/>
                <a:cs typeface="Work-Regular"/>
              </a:rPr>
              <a:t>, Holly Schroth</a:t>
            </a:r>
            <a:endParaRPr lang="en-US" sz="1600">
              <a:solidFill>
                <a:schemeClr val="bg1"/>
              </a:solidFill>
              <a:ea typeface="Work-Regular"/>
              <a:cs typeface="Work-Regular"/>
            </a:endParaRPr>
          </a:p>
          <a:p>
            <a:pPr>
              <a:buAutoNum type="arabicPeriod"/>
            </a:pPr>
            <a:endParaRPr lang="en-US" sz="1600">
              <a:solidFill>
                <a:schemeClr val="bg1"/>
              </a:solidFill>
              <a:latin typeface="Work-Regular"/>
            </a:endParaRPr>
          </a:p>
        </p:txBody>
      </p:sp>
      <p:sp>
        <p:nvSpPr>
          <p:cNvPr id="49" name="TextBox 48">
            <a:extLst>
              <a:ext uri="{FF2B5EF4-FFF2-40B4-BE49-F238E27FC236}">
                <a16:creationId xmlns:a16="http://schemas.microsoft.com/office/drawing/2014/main" id="{893DE365-013B-50C1-6891-201350FDA72D}"/>
              </a:ext>
            </a:extLst>
          </p:cNvPr>
          <p:cNvSpPr txBox="1"/>
          <p:nvPr/>
        </p:nvSpPr>
        <p:spPr>
          <a:xfrm>
            <a:off x="6215104" y="2971075"/>
            <a:ext cx="3347479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>
                <a:solidFill>
                  <a:schemeClr val="bg1"/>
                </a:solidFill>
              </a:rPr>
              <a:t>Age and generat</a:t>
            </a:r>
            <a:r>
              <a:rPr lang="en-US" sz="2000">
                <a:solidFill>
                  <a:schemeClr val="bg1"/>
                </a:solidFill>
                <a:latin typeface="Aptos"/>
              </a:rPr>
              <a:t>ion:</a:t>
            </a:r>
            <a:endParaRPr lang="en-US" sz="200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1267357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87561B5-E7D6-52DC-EA7F-2907F6D16450}"/>
              </a:ext>
            </a:extLst>
          </p:cNvPr>
          <p:cNvSpPr txBox="1"/>
          <p:nvPr/>
        </p:nvSpPr>
        <p:spPr>
          <a:xfrm>
            <a:off x="-120908" y="7348651"/>
            <a:ext cx="6438145" cy="48246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945AA6A-C451-B352-9C21-9114E51AF3E7}"/>
              </a:ext>
            </a:extLst>
          </p:cNvPr>
          <p:cNvSpPr txBox="1"/>
          <p:nvPr/>
        </p:nvSpPr>
        <p:spPr>
          <a:xfrm>
            <a:off x="-105089" y="7237921"/>
            <a:ext cx="5299210" cy="450828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graphicFrame>
        <p:nvGraphicFramePr>
          <p:cNvPr id="11" name="Table 10">
            <a:extLst>
              <a:ext uri="{FF2B5EF4-FFF2-40B4-BE49-F238E27FC236}">
                <a16:creationId xmlns:a16="http://schemas.microsoft.com/office/drawing/2014/main" id="{1C445B98-0237-42EC-429D-FED622E0B27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96880104"/>
              </p:ext>
            </p:extLst>
          </p:nvPr>
        </p:nvGraphicFramePr>
        <p:xfrm>
          <a:off x="486818" y="1192696"/>
          <a:ext cx="5449972" cy="5051058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2613899">
                  <a:extLst>
                    <a:ext uri="{9D8B030D-6E8A-4147-A177-3AD203B41FA5}">
                      <a16:colId xmlns:a16="http://schemas.microsoft.com/office/drawing/2014/main" val="211598520"/>
                    </a:ext>
                  </a:extLst>
                </a:gridCol>
                <a:gridCol w="2836073">
                  <a:extLst>
                    <a:ext uri="{9D8B030D-6E8A-4147-A177-3AD203B41FA5}">
                      <a16:colId xmlns:a16="http://schemas.microsoft.com/office/drawing/2014/main" val="4159985037"/>
                    </a:ext>
                  </a:extLst>
                </a:gridCol>
              </a:tblGrid>
              <a:tr h="654092">
                <a:tc>
                  <a:txBody>
                    <a:bodyPr/>
                    <a:lstStyle/>
                    <a:p>
                      <a:pPr algn="l" fontAlgn="b" latinLnBrk="0">
                        <a:buNone/>
                      </a:pPr>
                      <a:r>
                        <a:rPr lang="en-GB" b="1">
                          <a:solidFill>
                            <a:schemeClr val="bg1"/>
                          </a:solidFill>
                          <a:effectLst/>
                        </a:rPr>
                        <a:t>Barrier type</a:t>
                      </a:r>
                    </a:p>
                  </a:txBody>
                  <a:tcPr anchor="b">
                    <a:lnL w="9525" cap="flat" cmpd="sng" algn="ctr">
                      <a:solidFill>
                        <a:srgbClr val="C0554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0494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0554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494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 latinLnBrk="0">
                        <a:buNone/>
                      </a:pPr>
                      <a:r>
                        <a:rPr lang="en-GB" b="1">
                          <a:solidFill>
                            <a:schemeClr val="bg1"/>
                          </a:solidFill>
                          <a:effectLst/>
                        </a:rPr>
                        <a:t>Key issues at Flight Foods</a:t>
                      </a:r>
                    </a:p>
                  </a:txBody>
                  <a:tcPr anchor="b">
                    <a:lnL w="9525" cap="flat" cmpd="sng" algn="ctr">
                      <a:solidFill>
                        <a:srgbClr val="C0494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0424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0494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A0544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566735970"/>
                  </a:ext>
                </a:extLst>
              </a:tr>
              <a:tr h="1199171">
                <a:tc>
                  <a:txBody>
                    <a:bodyPr/>
                    <a:lstStyle/>
                    <a:p>
                      <a:pPr algn="l" fontAlgn="base" latinLnBrk="0">
                        <a:buNone/>
                      </a:pPr>
                      <a:r>
                        <a:rPr lang="en-GB" b="1">
                          <a:solidFill>
                            <a:schemeClr val="bg1"/>
                          </a:solidFill>
                          <a:effectLst/>
                        </a:rPr>
                        <a:t>Environmental noise</a:t>
                      </a:r>
                    </a:p>
                  </a:txBody>
                  <a:tcPr anchor="ctr">
                    <a:lnL w="12700" cap="flat" cmpd="sng" algn="ctr">
                      <a:solidFill>
                        <a:srgbClr val="00494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0544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494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0544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ase" latinLnBrk="0">
                        <a:buNone/>
                      </a:pPr>
                      <a:r>
                        <a:rPr lang="en-GB" b="1">
                          <a:solidFill>
                            <a:schemeClr val="bg1"/>
                          </a:solidFill>
                          <a:effectLst/>
                        </a:rPr>
                        <a:t>Noisy machines, crowded signage</a:t>
                      </a:r>
                    </a:p>
                  </a:txBody>
                  <a:tcPr anchor="ctr">
                    <a:lnL w="12700" cap="flat" cmpd="sng" algn="ctr">
                      <a:solidFill>
                        <a:srgbClr val="A0544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0464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A0544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4F4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122810358"/>
                  </a:ext>
                </a:extLst>
              </a:tr>
              <a:tr h="1744252">
                <a:tc>
                  <a:txBody>
                    <a:bodyPr/>
                    <a:lstStyle/>
                    <a:p>
                      <a:pPr algn="l" fontAlgn="base" latinLnBrk="0">
                        <a:buNone/>
                      </a:pPr>
                      <a:r>
                        <a:rPr lang="en-GB" b="1">
                          <a:solidFill>
                            <a:schemeClr val="bg1"/>
                          </a:solidFill>
                          <a:effectLst/>
                        </a:rPr>
                        <a:t>Language / body language</a:t>
                      </a:r>
                    </a:p>
                  </a:txBody>
                  <a:tcPr anchor="ctr">
                    <a:lnL w="12700" cap="flat" cmpd="sng" algn="ctr">
                      <a:solidFill>
                        <a:srgbClr val="40544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4F4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0544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0554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ase" latinLnBrk="0">
                        <a:buNone/>
                      </a:pPr>
                      <a:r>
                        <a:rPr lang="en-GB" b="1">
                          <a:solidFill>
                            <a:schemeClr val="bg1"/>
                          </a:solidFill>
                          <a:effectLst/>
                        </a:rPr>
                        <a:t>Limited English, long English signs, angry non-verbal cues</a:t>
                      </a:r>
                    </a:p>
                  </a:txBody>
                  <a:tcPr anchor="ctr">
                    <a:lnL w="12700" cap="flat" cmpd="sng" algn="ctr">
                      <a:solidFill>
                        <a:srgbClr val="004F4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A0424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4F4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4F4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757259601"/>
                  </a:ext>
                </a:extLst>
              </a:tr>
              <a:tr h="1453543">
                <a:tc>
                  <a:txBody>
                    <a:bodyPr/>
                    <a:lstStyle/>
                    <a:p>
                      <a:pPr algn="l" fontAlgn="base" latinLnBrk="0">
                        <a:buNone/>
                      </a:pPr>
                      <a:r>
                        <a:rPr lang="en-GB" b="1">
                          <a:solidFill>
                            <a:schemeClr val="bg1"/>
                          </a:solidFill>
                          <a:effectLst/>
                        </a:rPr>
                        <a:t>Age / generational</a:t>
                      </a:r>
                    </a:p>
                  </a:txBody>
                  <a:tcPr anchor="ctr">
                    <a:lnL w="12700" cap="flat" cmpd="sng" algn="ctr">
                      <a:solidFill>
                        <a:srgbClr val="C0554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4F4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0554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A0514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ase" latinLnBrk="0">
                        <a:buNone/>
                      </a:pPr>
                      <a:r>
                        <a:rPr lang="en-GB" b="1">
                          <a:solidFill>
                            <a:schemeClr val="bg1"/>
                          </a:solidFill>
                          <a:effectLst/>
                        </a:rPr>
                        <a:t>Older workers understand more than younger workers</a:t>
                      </a:r>
                    </a:p>
                  </a:txBody>
                  <a:tcPr anchor="ctr">
                    <a:lnL w="12700" cap="flat" cmpd="sng" algn="ctr">
                      <a:solidFill>
                        <a:srgbClr val="004F4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20534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4F4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554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370209948"/>
                  </a:ext>
                </a:extLst>
              </a:tr>
            </a:tbl>
          </a:graphicData>
        </a:graphic>
      </p:graphicFrame>
      <p:sp>
        <p:nvSpPr>
          <p:cNvPr id="13" name="TextBox 12">
            <a:extLst>
              <a:ext uri="{FF2B5EF4-FFF2-40B4-BE49-F238E27FC236}">
                <a16:creationId xmlns:a16="http://schemas.microsoft.com/office/drawing/2014/main" id="{C777E96C-415E-7C78-3420-68A5B70638E7}"/>
              </a:ext>
            </a:extLst>
          </p:cNvPr>
          <p:cNvSpPr txBox="1"/>
          <p:nvPr/>
        </p:nvSpPr>
        <p:spPr>
          <a:xfrm>
            <a:off x="402576" y="228998"/>
            <a:ext cx="6144049" cy="954107"/>
          </a:xfrm>
          <a:prstGeom prst="rect">
            <a:avLst/>
          </a:prstGeom>
          <a:noFill/>
          <a:ln>
            <a:noFill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b="1">
                <a:solidFill>
                  <a:schemeClr val="bg1"/>
                </a:solidFill>
                <a:latin typeface="Aptos"/>
              </a:rPr>
              <a:t>The Flight Food  LTD Summarise Solution</a:t>
            </a:r>
            <a:r>
              <a:rPr lang="en-GB" sz="2800" b="1">
                <a:solidFill>
                  <a:schemeClr val="bg1"/>
                </a:solidFill>
              </a:rPr>
              <a:t>: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21D13A7F-BA5C-279D-B71C-5A64A9316CCA}"/>
              </a:ext>
            </a:extLst>
          </p:cNvPr>
          <p:cNvSpPr txBox="1"/>
          <p:nvPr/>
        </p:nvSpPr>
        <p:spPr>
          <a:xfrm>
            <a:off x="7119815" y="2252160"/>
            <a:ext cx="5072418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u="sng">
                <a:solidFill>
                  <a:schemeClr val="bg1"/>
                </a:solidFill>
                <a:latin typeface="pplxSans"/>
                <a:ea typeface="pplxSans"/>
                <a:cs typeface="pplxSans"/>
              </a:rPr>
              <a:t>Quiet briefings, pictograms, check understanding</a:t>
            </a:r>
            <a:endParaRPr lang="en-US" u="sng">
              <a:solidFill>
                <a:schemeClr val="bg1"/>
              </a:solidFill>
            </a:endParaRPr>
          </a:p>
          <a:p>
            <a:pPr algn="ctr"/>
            <a:endParaRPr lang="en-GB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11C92669-9FCD-0678-5A27-299D4629F488}"/>
              </a:ext>
            </a:extLst>
          </p:cNvPr>
          <p:cNvSpPr txBox="1"/>
          <p:nvPr/>
        </p:nvSpPr>
        <p:spPr>
          <a:xfrm>
            <a:off x="7118959" y="3432583"/>
            <a:ext cx="5073042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u="sng">
                <a:solidFill>
                  <a:schemeClr val="bg1"/>
                </a:solidFill>
                <a:latin typeface="pplxSans"/>
                <a:ea typeface="pplxSans"/>
                <a:cs typeface="pplxSans"/>
              </a:rPr>
              <a:t>Translations, visuals, interpreters, respectful non-verbal </a:t>
            </a:r>
            <a:r>
              <a:rPr lang="en-US" u="sng" err="1">
                <a:solidFill>
                  <a:schemeClr val="bg1"/>
                </a:solidFill>
                <a:latin typeface="pplxSans"/>
                <a:ea typeface="pplxSans"/>
                <a:cs typeface="pplxSans"/>
              </a:rPr>
              <a:t>behaviour</a:t>
            </a:r>
            <a:endParaRPr lang="en-US" u="sng" err="1">
              <a:solidFill>
                <a:schemeClr val="bg1"/>
              </a:solidFill>
            </a:endParaRPr>
          </a:p>
          <a:p>
            <a:pPr algn="ctr"/>
            <a:endParaRPr lang="en-GB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B2A74CE8-794A-C401-C667-4B87FDB81F8B}"/>
              </a:ext>
            </a:extLst>
          </p:cNvPr>
          <p:cNvSpPr txBox="1"/>
          <p:nvPr/>
        </p:nvSpPr>
        <p:spPr>
          <a:xfrm>
            <a:off x="6868750" y="5044142"/>
            <a:ext cx="5073042" cy="93376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solidFill>
                  <a:schemeClr val="bg1"/>
                </a:solidFill>
                <a:latin typeface="pplxSans"/>
                <a:ea typeface="pplxSans"/>
                <a:cs typeface="pplxSans"/>
              </a:rPr>
              <a:t>I</a:t>
            </a:r>
            <a:r>
              <a:rPr lang="en-US" u="sng">
                <a:solidFill>
                  <a:schemeClr val="bg1"/>
                </a:solidFill>
                <a:latin typeface="pplxSans"/>
                <a:ea typeface="pplxSans"/>
                <a:cs typeface="pplxSans"/>
              </a:rPr>
              <a:t>nteractive training, buddy system, ask younger staff for feedback</a:t>
            </a:r>
            <a:endParaRPr lang="en-US" u="sng">
              <a:solidFill>
                <a:schemeClr val="bg1"/>
              </a:solidFill>
            </a:endParaRPr>
          </a:p>
          <a:p>
            <a:pPr algn="ctr"/>
            <a:endParaRPr lang="en-GB"/>
          </a:p>
        </p:txBody>
      </p:sp>
      <p:sp>
        <p:nvSpPr>
          <p:cNvPr id="25" name="Arrow: Right 24">
            <a:extLst>
              <a:ext uri="{FF2B5EF4-FFF2-40B4-BE49-F238E27FC236}">
                <a16:creationId xmlns:a16="http://schemas.microsoft.com/office/drawing/2014/main" id="{F6DF0F15-AD7A-30D5-E553-3B7859A87437}"/>
              </a:ext>
            </a:extLst>
          </p:cNvPr>
          <p:cNvSpPr/>
          <p:nvPr/>
        </p:nvSpPr>
        <p:spPr>
          <a:xfrm>
            <a:off x="6092273" y="2253211"/>
            <a:ext cx="950414" cy="448154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Arrow: Right 25">
            <a:extLst>
              <a:ext uri="{FF2B5EF4-FFF2-40B4-BE49-F238E27FC236}">
                <a16:creationId xmlns:a16="http://schemas.microsoft.com/office/drawing/2014/main" id="{7B0D7767-50E9-D76B-1D4B-029DFD3C1833}"/>
              </a:ext>
            </a:extLst>
          </p:cNvPr>
          <p:cNvSpPr/>
          <p:nvPr/>
        </p:nvSpPr>
        <p:spPr>
          <a:xfrm>
            <a:off x="6092272" y="3571715"/>
            <a:ext cx="950414" cy="448154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8" name="Arrow: Right 27">
            <a:extLst>
              <a:ext uri="{FF2B5EF4-FFF2-40B4-BE49-F238E27FC236}">
                <a16:creationId xmlns:a16="http://schemas.microsoft.com/office/drawing/2014/main" id="{2B517ABE-CE59-2DFD-2278-98219C7C63FE}"/>
              </a:ext>
            </a:extLst>
          </p:cNvPr>
          <p:cNvSpPr/>
          <p:nvPr/>
        </p:nvSpPr>
        <p:spPr>
          <a:xfrm>
            <a:off x="6092273" y="5283606"/>
            <a:ext cx="779816" cy="448154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5F104FF6-63A3-0FB9-8902-6A36FAD1050C}"/>
              </a:ext>
            </a:extLst>
          </p:cNvPr>
          <p:cNvSpPr txBox="1"/>
          <p:nvPr/>
        </p:nvSpPr>
        <p:spPr>
          <a:xfrm>
            <a:off x="6732205" y="1187926"/>
            <a:ext cx="4432300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 u="sng">
                <a:solidFill>
                  <a:schemeClr val="bg1"/>
                </a:solidFill>
              </a:rPr>
              <a:t>Practical Example:</a:t>
            </a:r>
            <a:r>
              <a:rPr lang="en-GB" sz="2400">
                <a:solidFill>
                  <a:schemeClr val="bg1"/>
                </a:solidFill>
              </a:rPr>
              <a:t> </a:t>
            </a:r>
            <a:r>
              <a:rPr lang="en-GB"/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64649330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7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office theme</vt:lpstr>
      <vt:lpstr>Afsor Hussain - 2508648 Muhammed Mahee - 2514842</vt:lpstr>
      <vt:lpstr>Table of content</vt:lpstr>
      <vt:lpstr>Environmental Noise</vt:lpstr>
      <vt:lpstr>Language and Body language </vt:lpstr>
      <vt:lpstr>AGE and generation</vt:lpstr>
      <vt:lpstr>References : 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Afsor Hussain - 2508648 Muhammed Mahee - 2514842</dc:title>
  <dc:creator/>
  <cp:lastModifiedBy>Muhammed Hamza Mahee (2514842)</cp:lastModifiedBy>
  <cp:revision>2</cp:revision>
  <dcterms:created xsi:type="dcterms:W3CDTF">2026-03-09T17:03:57Z</dcterms:created>
  <dcterms:modified xsi:type="dcterms:W3CDTF">2026-03-13T03:46:02Z</dcterms:modified>
</cp:coreProperties>
</file>