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277" r:id="rId2"/>
    <p:sldId id="258" r:id="rId3"/>
    <p:sldId id="295" r:id="rId4"/>
    <p:sldId id="323" r:id="rId5"/>
    <p:sldId id="349" r:id="rId6"/>
    <p:sldId id="337" r:id="rId7"/>
    <p:sldId id="304" r:id="rId8"/>
    <p:sldId id="336" r:id="rId9"/>
    <p:sldId id="319" r:id="rId10"/>
    <p:sldId id="320" r:id="rId11"/>
    <p:sldId id="321" r:id="rId12"/>
    <p:sldId id="333" r:id="rId13"/>
    <p:sldId id="326" r:id="rId14"/>
    <p:sldId id="328" r:id="rId15"/>
    <p:sldId id="329" r:id="rId16"/>
    <p:sldId id="330" r:id="rId17"/>
    <p:sldId id="331" r:id="rId18"/>
    <p:sldId id="273" r:id="rId19"/>
    <p:sldId id="344" r:id="rId20"/>
    <p:sldId id="275" r:id="rId21"/>
    <p:sldId id="345" r:id="rId22"/>
    <p:sldId id="260" r:id="rId23"/>
    <p:sldId id="346" r:id="rId24"/>
    <p:sldId id="263" r:id="rId25"/>
    <p:sldId id="264" r:id="rId26"/>
    <p:sldId id="350" r:id="rId27"/>
    <p:sldId id="272" r:id="rId28"/>
    <p:sldId id="347" r:id="rId29"/>
    <p:sldId id="261" r:id="rId30"/>
    <p:sldId id="257" r:id="rId31"/>
    <p:sldId id="343" r:id="rId32"/>
    <p:sldId id="266" r:id="rId33"/>
    <p:sldId id="262" r:id="rId34"/>
    <p:sldId id="265" r:id="rId35"/>
    <p:sldId id="286" r:id="rId36"/>
    <p:sldId id="280" r:id="rId37"/>
    <p:sldId id="292" r:id="rId38"/>
    <p:sldId id="341" r:id="rId3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69" autoAdjust="0"/>
    <p:restoredTop sz="94576" autoAdjust="0"/>
  </p:normalViewPr>
  <p:slideViewPr>
    <p:cSldViewPr>
      <p:cViewPr varScale="1">
        <p:scale>
          <a:sx n="76" d="100"/>
          <a:sy n="76" d="100"/>
        </p:scale>
        <p:origin x="43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8496"/>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91353C-1C25-4D6D-AEDC-31167FAEEB6F}"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78724738-53B0-4CF8-85BD-1E95B2FC070B}">
      <dgm:prSet phldrT="[Text]"/>
      <dgm:spPr>
        <a:solidFill>
          <a:schemeClr val="tx2"/>
        </a:solidFill>
      </dgm:spPr>
      <dgm:t>
        <a:bodyPr/>
        <a:lstStyle/>
        <a:p>
          <a:r>
            <a:rPr lang="en-US" b="1" dirty="0"/>
            <a:t>Optimal</a:t>
          </a:r>
        </a:p>
        <a:p>
          <a:r>
            <a:rPr lang="en-US" b="1" dirty="0"/>
            <a:t>Aging</a:t>
          </a:r>
        </a:p>
      </dgm:t>
    </dgm:pt>
    <dgm:pt modelId="{C65BE0D2-2D7A-4B50-8512-D1A7E4639FE2}" type="parTrans" cxnId="{F4DA3CF8-0F90-48D0-8494-E97F9418109D}">
      <dgm:prSet/>
      <dgm:spPr/>
      <dgm:t>
        <a:bodyPr/>
        <a:lstStyle/>
        <a:p>
          <a:endParaRPr lang="en-US"/>
        </a:p>
      </dgm:t>
    </dgm:pt>
    <dgm:pt modelId="{8B4A53B1-4CFF-4B22-A932-F75979E3F560}" type="sibTrans" cxnId="{F4DA3CF8-0F90-48D0-8494-E97F9418109D}">
      <dgm:prSet/>
      <dgm:spPr/>
      <dgm:t>
        <a:bodyPr/>
        <a:lstStyle/>
        <a:p>
          <a:endParaRPr lang="en-US"/>
        </a:p>
      </dgm:t>
    </dgm:pt>
    <dgm:pt modelId="{84B3E79F-FEB4-465C-A22F-C521EE07F1A6}">
      <dgm:prSet phldrT="[Text]" custT="1"/>
      <dgm:spPr/>
      <dgm:t>
        <a:bodyPr/>
        <a:lstStyle/>
        <a:p>
          <a:r>
            <a:rPr lang="en-US" sz="1800" dirty="0"/>
            <a:t>Physical Health</a:t>
          </a:r>
        </a:p>
      </dgm:t>
    </dgm:pt>
    <dgm:pt modelId="{2B6A55F6-9FFF-4BF5-919D-1BFCE051B2FF}" type="parTrans" cxnId="{F898B90E-3F7F-498E-8836-EFD5590CB5A3}">
      <dgm:prSet/>
      <dgm:spPr>
        <a:ln w="15875">
          <a:solidFill>
            <a:schemeClr val="tx1"/>
          </a:solidFill>
        </a:ln>
      </dgm:spPr>
      <dgm:t>
        <a:bodyPr/>
        <a:lstStyle/>
        <a:p>
          <a:endParaRPr lang="en-US" dirty="0"/>
        </a:p>
      </dgm:t>
    </dgm:pt>
    <dgm:pt modelId="{DCE0B820-A947-4B08-A536-EE6F9F095AA0}" type="sibTrans" cxnId="{F898B90E-3F7F-498E-8836-EFD5590CB5A3}">
      <dgm:prSet/>
      <dgm:spPr/>
      <dgm:t>
        <a:bodyPr/>
        <a:lstStyle/>
        <a:p>
          <a:endParaRPr lang="en-US"/>
        </a:p>
      </dgm:t>
    </dgm:pt>
    <dgm:pt modelId="{8BCE5FD7-A4A8-490E-9752-4E9B114E53EC}">
      <dgm:prSet phldrT="[Text]" custT="1"/>
      <dgm:spPr/>
      <dgm:t>
        <a:bodyPr/>
        <a:lstStyle/>
        <a:p>
          <a:r>
            <a:rPr lang="en-US" sz="1800" dirty="0"/>
            <a:t>Mental Health</a:t>
          </a:r>
        </a:p>
      </dgm:t>
    </dgm:pt>
    <dgm:pt modelId="{B8BE9570-CA87-4C61-BE4E-3FF4CEDDBEE7}" type="parTrans" cxnId="{24757397-81B7-486B-94EE-1D9703C0EB86}">
      <dgm:prSet/>
      <dgm:spPr>
        <a:ln w="15875">
          <a:solidFill>
            <a:schemeClr val="tx1"/>
          </a:solidFill>
        </a:ln>
      </dgm:spPr>
      <dgm:t>
        <a:bodyPr/>
        <a:lstStyle/>
        <a:p>
          <a:endParaRPr lang="en-US" dirty="0"/>
        </a:p>
      </dgm:t>
    </dgm:pt>
    <dgm:pt modelId="{3DEBCD4D-25F9-481C-BBB1-DA2818C5E737}" type="sibTrans" cxnId="{24757397-81B7-486B-94EE-1D9703C0EB86}">
      <dgm:prSet/>
      <dgm:spPr/>
      <dgm:t>
        <a:bodyPr/>
        <a:lstStyle/>
        <a:p>
          <a:endParaRPr lang="en-US"/>
        </a:p>
      </dgm:t>
    </dgm:pt>
    <dgm:pt modelId="{8CC595A5-EA07-4887-941D-A497EFFE63F0}">
      <dgm:prSet phldrT="[Text]" custT="1"/>
      <dgm:spPr/>
      <dgm:t>
        <a:bodyPr/>
        <a:lstStyle/>
        <a:p>
          <a:r>
            <a:rPr lang="en-US" sz="1800" dirty="0"/>
            <a:t>Life Satisfaction</a:t>
          </a:r>
        </a:p>
      </dgm:t>
    </dgm:pt>
    <dgm:pt modelId="{252BB914-8AA8-409D-A1C8-A77A660CEB27}" type="parTrans" cxnId="{5C853FAB-BC9F-454A-A685-7898B1B3DD34}">
      <dgm:prSet/>
      <dgm:spPr>
        <a:ln w="15875">
          <a:solidFill>
            <a:schemeClr val="tx1"/>
          </a:solidFill>
        </a:ln>
      </dgm:spPr>
      <dgm:t>
        <a:bodyPr/>
        <a:lstStyle/>
        <a:p>
          <a:endParaRPr lang="en-US" dirty="0"/>
        </a:p>
      </dgm:t>
    </dgm:pt>
    <dgm:pt modelId="{7953BA3C-E84F-4A3C-A417-5D0B40A6BD58}" type="sibTrans" cxnId="{5C853FAB-BC9F-454A-A685-7898B1B3DD34}">
      <dgm:prSet/>
      <dgm:spPr/>
      <dgm:t>
        <a:bodyPr/>
        <a:lstStyle/>
        <a:p>
          <a:endParaRPr lang="en-US"/>
        </a:p>
      </dgm:t>
    </dgm:pt>
    <dgm:pt modelId="{0503ACE4-3A9A-4FBD-9807-45189D3B4F85}">
      <dgm:prSet phldrT="[Text]" custT="1"/>
      <dgm:spPr/>
      <dgm:t>
        <a:bodyPr/>
        <a:lstStyle/>
        <a:p>
          <a:r>
            <a:rPr lang="en-US" sz="1800" dirty="0"/>
            <a:t>Cognition</a:t>
          </a:r>
        </a:p>
      </dgm:t>
    </dgm:pt>
    <dgm:pt modelId="{A24B244A-3A12-40D3-8A70-57628F157CFA}" type="parTrans" cxnId="{DAEA93EB-6980-4A89-B5C6-E64C5C44593E}">
      <dgm:prSet/>
      <dgm:spPr>
        <a:ln w="15875">
          <a:solidFill>
            <a:schemeClr val="tx1"/>
          </a:solidFill>
        </a:ln>
      </dgm:spPr>
      <dgm:t>
        <a:bodyPr/>
        <a:lstStyle/>
        <a:p>
          <a:endParaRPr lang="en-US" dirty="0"/>
        </a:p>
      </dgm:t>
    </dgm:pt>
    <dgm:pt modelId="{141785EF-EF10-4579-A7AD-822CCBFFBA69}" type="sibTrans" cxnId="{DAEA93EB-6980-4A89-B5C6-E64C5C44593E}">
      <dgm:prSet/>
      <dgm:spPr/>
      <dgm:t>
        <a:bodyPr/>
        <a:lstStyle/>
        <a:p>
          <a:endParaRPr lang="en-US"/>
        </a:p>
      </dgm:t>
    </dgm:pt>
    <dgm:pt modelId="{A339CEEF-4BF7-4972-A0C7-BEA11DEBD816}">
      <dgm:prSet phldrT="[Text]" custT="1"/>
      <dgm:spPr/>
      <dgm:t>
        <a:bodyPr/>
        <a:lstStyle/>
        <a:p>
          <a:r>
            <a:rPr lang="en-US" sz="1800" dirty="0"/>
            <a:t>Health Behaviors</a:t>
          </a:r>
        </a:p>
      </dgm:t>
    </dgm:pt>
    <dgm:pt modelId="{C400C077-F52D-47B8-ACF9-76A1DAE0307C}" type="parTrans" cxnId="{6D0DB8CF-A4D1-49A9-9706-D0BE05809F82}">
      <dgm:prSet/>
      <dgm:spPr>
        <a:ln w="15875">
          <a:solidFill>
            <a:schemeClr val="tx1"/>
          </a:solidFill>
        </a:ln>
      </dgm:spPr>
      <dgm:t>
        <a:bodyPr/>
        <a:lstStyle/>
        <a:p>
          <a:endParaRPr lang="en-US" dirty="0"/>
        </a:p>
      </dgm:t>
    </dgm:pt>
    <dgm:pt modelId="{AEA3A483-AE00-48EC-9DEF-4E5FF4C15091}" type="sibTrans" cxnId="{6D0DB8CF-A4D1-49A9-9706-D0BE05809F82}">
      <dgm:prSet/>
      <dgm:spPr/>
      <dgm:t>
        <a:bodyPr/>
        <a:lstStyle/>
        <a:p>
          <a:endParaRPr lang="en-US"/>
        </a:p>
      </dgm:t>
    </dgm:pt>
    <dgm:pt modelId="{9E16440D-46B9-47E3-817E-8F8395F788DA}">
      <dgm:prSet phldrT="[Text]" custT="1"/>
      <dgm:spPr/>
      <dgm:t>
        <a:bodyPr/>
        <a:lstStyle/>
        <a:p>
          <a:r>
            <a:rPr lang="en-US" sz="1800" dirty="0"/>
            <a:t>Social Contact, Support</a:t>
          </a:r>
        </a:p>
      </dgm:t>
    </dgm:pt>
    <dgm:pt modelId="{12A48EA3-FD4A-40E7-A0DC-5D5D4FA4B08A}" type="parTrans" cxnId="{DDFEEDF8-DF6B-4FCE-A8E6-401B00C5C61F}">
      <dgm:prSet/>
      <dgm:spPr>
        <a:ln w="15875">
          <a:solidFill>
            <a:schemeClr val="tx1"/>
          </a:solidFill>
        </a:ln>
      </dgm:spPr>
      <dgm:t>
        <a:bodyPr/>
        <a:lstStyle/>
        <a:p>
          <a:endParaRPr lang="en-US" dirty="0"/>
        </a:p>
      </dgm:t>
    </dgm:pt>
    <dgm:pt modelId="{8DC5E574-B008-4B59-BFB2-33DF70AFF435}" type="sibTrans" cxnId="{DDFEEDF8-DF6B-4FCE-A8E6-401B00C5C61F}">
      <dgm:prSet/>
      <dgm:spPr/>
      <dgm:t>
        <a:bodyPr/>
        <a:lstStyle/>
        <a:p>
          <a:endParaRPr lang="en-US"/>
        </a:p>
      </dgm:t>
    </dgm:pt>
    <dgm:pt modelId="{62FB0395-1C51-45CF-BEE8-44AF4C1FD3FB}" type="pres">
      <dgm:prSet presAssocID="{B591353C-1C25-4D6D-AEDC-31167FAEEB6F}" presName="cycle" presStyleCnt="0">
        <dgm:presLayoutVars>
          <dgm:chMax val="1"/>
          <dgm:dir/>
          <dgm:animLvl val="ctr"/>
          <dgm:resizeHandles val="exact"/>
        </dgm:presLayoutVars>
      </dgm:prSet>
      <dgm:spPr/>
    </dgm:pt>
    <dgm:pt modelId="{9A4C8E38-5877-425B-9C52-5EBE9CB24689}" type="pres">
      <dgm:prSet presAssocID="{78724738-53B0-4CF8-85BD-1E95B2FC070B}" presName="centerShape" presStyleLbl="node0" presStyleIdx="0" presStyleCnt="1"/>
      <dgm:spPr/>
    </dgm:pt>
    <dgm:pt modelId="{EBCEDE2D-DF88-4A49-87E4-63C6234D1770}" type="pres">
      <dgm:prSet presAssocID="{2B6A55F6-9FFF-4BF5-919D-1BFCE051B2FF}" presName="Name9" presStyleLbl="parChTrans1D2" presStyleIdx="0" presStyleCnt="6"/>
      <dgm:spPr/>
    </dgm:pt>
    <dgm:pt modelId="{EC3C119A-B29E-43BE-8F31-621FFB53D11B}" type="pres">
      <dgm:prSet presAssocID="{2B6A55F6-9FFF-4BF5-919D-1BFCE051B2FF}" presName="connTx" presStyleLbl="parChTrans1D2" presStyleIdx="0" presStyleCnt="6"/>
      <dgm:spPr/>
    </dgm:pt>
    <dgm:pt modelId="{977C5DBD-4F1F-418B-86F4-5BE463899105}" type="pres">
      <dgm:prSet presAssocID="{84B3E79F-FEB4-465C-A22F-C521EE07F1A6}" presName="node" presStyleLbl="node1" presStyleIdx="0" presStyleCnt="6" custScaleX="113160" custScaleY="86882">
        <dgm:presLayoutVars>
          <dgm:bulletEnabled val="1"/>
        </dgm:presLayoutVars>
      </dgm:prSet>
      <dgm:spPr/>
    </dgm:pt>
    <dgm:pt modelId="{BAEE3B53-0BD1-4855-8000-712BC04F15E7}" type="pres">
      <dgm:prSet presAssocID="{C400C077-F52D-47B8-ACF9-76A1DAE0307C}" presName="Name9" presStyleLbl="parChTrans1D2" presStyleIdx="1" presStyleCnt="6"/>
      <dgm:spPr/>
    </dgm:pt>
    <dgm:pt modelId="{D2978258-307C-4C1E-8D88-4D76A259BD55}" type="pres">
      <dgm:prSet presAssocID="{C400C077-F52D-47B8-ACF9-76A1DAE0307C}" presName="connTx" presStyleLbl="parChTrans1D2" presStyleIdx="1" presStyleCnt="6"/>
      <dgm:spPr/>
    </dgm:pt>
    <dgm:pt modelId="{B8E3AC37-7B35-451F-A86E-E69B1EC01A39}" type="pres">
      <dgm:prSet presAssocID="{A339CEEF-4BF7-4972-A0C7-BEA11DEBD816}" presName="node" presStyleLbl="node1" presStyleIdx="1" presStyleCnt="6" custScaleX="113160" custScaleY="86882">
        <dgm:presLayoutVars>
          <dgm:bulletEnabled val="1"/>
        </dgm:presLayoutVars>
      </dgm:prSet>
      <dgm:spPr/>
    </dgm:pt>
    <dgm:pt modelId="{47385245-DD07-4AEE-BD6E-DF438D5C7009}" type="pres">
      <dgm:prSet presAssocID="{B8BE9570-CA87-4C61-BE4E-3FF4CEDDBEE7}" presName="Name9" presStyleLbl="parChTrans1D2" presStyleIdx="2" presStyleCnt="6"/>
      <dgm:spPr/>
    </dgm:pt>
    <dgm:pt modelId="{B2E12227-9D52-4779-B084-3F9A922208E9}" type="pres">
      <dgm:prSet presAssocID="{B8BE9570-CA87-4C61-BE4E-3FF4CEDDBEE7}" presName="connTx" presStyleLbl="parChTrans1D2" presStyleIdx="2" presStyleCnt="6"/>
      <dgm:spPr/>
    </dgm:pt>
    <dgm:pt modelId="{CD03041E-F435-4168-89D2-E2237E90E5C4}" type="pres">
      <dgm:prSet presAssocID="{8BCE5FD7-A4A8-490E-9752-4E9B114E53EC}" presName="node" presStyleLbl="node1" presStyleIdx="2" presStyleCnt="6" custScaleX="113160" custScaleY="86882">
        <dgm:presLayoutVars>
          <dgm:bulletEnabled val="1"/>
        </dgm:presLayoutVars>
      </dgm:prSet>
      <dgm:spPr/>
    </dgm:pt>
    <dgm:pt modelId="{C2A09629-7A2E-4B2C-9742-13EAF482EE8D}" type="pres">
      <dgm:prSet presAssocID="{252BB914-8AA8-409D-A1C8-A77A660CEB27}" presName="Name9" presStyleLbl="parChTrans1D2" presStyleIdx="3" presStyleCnt="6"/>
      <dgm:spPr/>
    </dgm:pt>
    <dgm:pt modelId="{F11F5027-7FA6-44EB-B413-4DFBB375E448}" type="pres">
      <dgm:prSet presAssocID="{252BB914-8AA8-409D-A1C8-A77A660CEB27}" presName="connTx" presStyleLbl="parChTrans1D2" presStyleIdx="3" presStyleCnt="6"/>
      <dgm:spPr/>
    </dgm:pt>
    <dgm:pt modelId="{9BCFCE4F-E3DA-42BF-8B80-0281EFC39E98}" type="pres">
      <dgm:prSet presAssocID="{8CC595A5-EA07-4887-941D-A497EFFE63F0}" presName="node" presStyleLbl="node1" presStyleIdx="3" presStyleCnt="6" custScaleX="113160" custScaleY="86882">
        <dgm:presLayoutVars>
          <dgm:bulletEnabled val="1"/>
        </dgm:presLayoutVars>
      </dgm:prSet>
      <dgm:spPr/>
    </dgm:pt>
    <dgm:pt modelId="{8330EE79-F9B1-4B20-9D91-B9B43833EEFC}" type="pres">
      <dgm:prSet presAssocID="{A24B244A-3A12-40D3-8A70-57628F157CFA}" presName="Name9" presStyleLbl="parChTrans1D2" presStyleIdx="4" presStyleCnt="6"/>
      <dgm:spPr/>
    </dgm:pt>
    <dgm:pt modelId="{CBB3D1CF-2B9B-4402-AE17-73CEEF6FA222}" type="pres">
      <dgm:prSet presAssocID="{A24B244A-3A12-40D3-8A70-57628F157CFA}" presName="connTx" presStyleLbl="parChTrans1D2" presStyleIdx="4" presStyleCnt="6"/>
      <dgm:spPr/>
    </dgm:pt>
    <dgm:pt modelId="{88486F1C-79A4-4387-B2D4-1D2CE553CA0E}" type="pres">
      <dgm:prSet presAssocID="{0503ACE4-3A9A-4FBD-9807-45189D3B4F85}" presName="node" presStyleLbl="node1" presStyleIdx="4" presStyleCnt="6" custScaleX="139112" custScaleY="115124">
        <dgm:presLayoutVars>
          <dgm:bulletEnabled val="1"/>
        </dgm:presLayoutVars>
      </dgm:prSet>
      <dgm:spPr/>
    </dgm:pt>
    <dgm:pt modelId="{9840C725-733D-4E90-A091-DDB91D1C8AD8}" type="pres">
      <dgm:prSet presAssocID="{12A48EA3-FD4A-40E7-A0DC-5D5D4FA4B08A}" presName="Name9" presStyleLbl="parChTrans1D2" presStyleIdx="5" presStyleCnt="6"/>
      <dgm:spPr/>
    </dgm:pt>
    <dgm:pt modelId="{B7F96DA7-9DD6-4B5D-A8F0-D252FDDD9E17}" type="pres">
      <dgm:prSet presAssocID="{12A48EA3-FD4A-40E7-A0DC-5D5D4FA4B08A}" presName="connTx" presStyleLbl="parChTrans1D2" presStyleIdx="5" presStyleCnt="6"/>
      <dgm:spPr/>
    </dgm:pt>
    <dgm:pt modelId="{FC1E1983-4C3E-4E82-85C3-F0F017AD3E91}" type="pres">
      <dgm:prSet presAssocID="{9E16440D-46B9-47E3-817E-8F8395F788DA}" presName="node" presStyleLbl="node1" presStyleIdx="5" presStyleCnt="6" custScaleX="113160" custScaleY="86882">
        <dgm:presLayoutVars>
          <dgm:bulletEnabled val="1"/>
        </dgm:presLayoutVars>
      </dgm:prSet>
      <dgm:spPr/>
    </dgm:pt>
  </dgm:ptLst>
  <dgm:cxnLst>
    <dgm:cxn modelId="{0C92F505-BE42-4259-8934-4138A08D99BE}" type="presOf" srcId="{0503ACE4-3A9A-4FBD-9807-45189D3B4F85}" destId="{88486F1C-79A4-4387-B2D4-1D2CE553CA0E}" srcOrd="0" destOrd="0" presId="urn:microsoft.com/office/officeart/2005/8/layout/radial1"/>
    <dgm:cxn modelId="{F898B90E-3F7F-498E-8836-EFD5590CB5A3}" srcId="{78724738-53B0-4CF8-85BD-1E95B2FC070B}" destId="{84B3E79F-FEB4-465C-A22F-C521EE07F1A6}" srcOrd="0" destOrd="0" parTransId="{2B6A55F6-9FFF-4BF5-919D-1BFCE051B2FF}" sibTransId="{DCE0B820-A947-4B08-A536-EE6F9F095AA0}"/>
    <dgm:cxn modelId="{B208D231-575A-46CB-87F0-0B1357177916}" type="presOf" srcId="{B8BE9570-CA87-4C61-BE4E-3FF4CEDDBEE7}" destId="{47385245-DD07-4AEE-BD6E-DF438D5C7009}" srcOrd="0" destOrd="0" presId="urn:microsoft.com/office/officeart/2005/8/layout/radial1"/>
    <dgm:cxn modelId="{FCD80A32-5BD4-45FA-BE98-B15028AD3593}" type="presOf" srcId="{78724738-53B0-4CF8-85BD-1E95B2FC070B}" destId="{9A4C8E38-5877-425B-9C52-5EBE9CB24689}" srcOrd="0" destOrd="0" presId="urn:microsoft.com/office/officeart/2005/8/layout/radial1"/>
    <dgm:cxn modelId="{CE3D133B-D570-4F4D-A796-9FA7C1F31177}" type="presOf" srcId="{B591353C-1C25-4D6D-AEDC-31167FAEEB6F}" destId="{62FB0395-1C51-45CF-BEE8-44AF4C1FD3FB}" srcOrd="0" destOrd="0" presId="urn:microsoft.com/office/officeart/2005/8/layout/radial1"/>
    <dgm:cxn modelId="{08049642-8EF0-47EC-86BB-C522CA3D4CD5}" type="presOf" srcId="{C400C077-F52D-47B8-ACF9-76A1DAE0307C}" destId="{D2978258-307C-4C1E-8D88-4D76A259BD55}" srcOrd="1" destOrd="0" presId="urn:microsoft.com/office/officeart/2005/8/layout/radial1"/>
    <dgm:cxn modelId="{DD591E66-F835-4DD4-890D-B028AD5295C3}" type="presOf" srcId="{2B6A55F6-9FFF-4BF5-919D-1BFCE051B2FF}" destId="{EBCEDE2D-DF88-4A49-87E4-63C6234D1770}" srcOrd="0" destOrd="0" presId="urn:microsoft.com/office/officeart/2005/8/layout/radial1"/>
    <dgm:cxn modelId="{88B44049-240D-4BB8-B46C-8A1447A8A8E1}" type="presOf" srcId="{252BB914-8AA8-409D-A1C8-A77A660CEB27}" destId="{F11F5027-7FA6-44EB-B413-4DFBB375E448}" srcOrd="1" destOrd="0" presId="urn:microsoft.com/office/officeart/2005/8/layout/radial1"/>
    <dgm:cxn modelId="{55563F4C-47A0-4984-990F-BEBA70543FC9}" type="presOf" srcId="{8CC595A5-EA07-4887-941D-A497EFFE63F0}" destId="{9BCFCE4F-E3DA-42BF-8B80-0281EFC39E98}" srcOrd="0" destOrd="0" presId="urn:microsoft.com/office/officeart/2005/8/layout/radial1"/>
    <dgm:cxn modelId="{522C466C-C0D7-4C9F-9E8E-061ADA325BA5}" type="presOf" srcId="{84B3E79F-FEB4-465C-A22F-C521EE07F1A6}" destId="{977C5DBD-4F1F-418B-86F4-5BE463899105}" srcOrd="0" destOrd="0" presId="urn:microsoft.com/office/officeart/2005/8/layout/radial1"/>
    <dgm:cxn modelId="{F9CE6F4D-3473-4D4F-A91D-67F781DF4B64}" type="presOf" srcId="{A24B244A-3A12-40D3-8A70-57628F157CFA}" destId="{CBB3D1CF-2B9B-4402-AE17-73CEEF6FA222}" srcOrd="1" destOrd="0" presId="urn:microsoft.com/office/officeart/2005/8/layout/radial1"/>
    <dgm:cxn modelId="{F23E7B7A-507B-4B77-B9B7-575F025FE144}" type="presOf" srcId="{A24B244A-3A12-40D3-8A70-57628F157CFA}" destId="{8330EE79-F9B1-4B20-9D91-B9B43833EEFC}" srcOrd="0" destOrd="0" presId="urn:microsoft.com/office/officeart/2005/8/layout/radial1"/>
    <dgm:cxn modelId="{A32C9C7B-2AA8-4776-A75A-A881430BE752}" type="presOf" srcId="{12A48EA3-FD4A-40E7-A0DC-5D5D4FA4B08A}" destId="{B7F96DA7-9DD6-4B5D-A8F0-D252FDDD9E17}" srcOrd="1" destOrd="0" presId="urn:microsoft.com/office/officeart/2005/8/layout/radial1"/>
    <dgm:cxn modelId="{313E3A88-40E7-49BE-840D-7038C8A2AF3C}" type="presOf" srcId="{A339CEEF-4BF7-4972-A0C7-BEA11DEBD816}" destId="{B8E3AC37-7B35-451F-A86E-E69B1EC01A39}" srcOrd="0" destOrd="0" presId="urn:microsoft.com/office/officeart/2005/8/layout/radial1"/>
    <dgm:cxn modelId="{1433928E-3A2E-4BE2-BD7F-A055D38F3DAF}" type="presOf" srcId="{8BCE5FD7-A4A8-490E-9752-4E9B114E53EC}" destId="{CD03041E-F435-4168-89D2-E2237E90E5C4}" srcOrd="0" destOrd="0" presId="urn:microsoft.com/office/officeart/2005/8/layout/radial1"/>
    <dgm:cxn modelId="{3BC13596-B699-4828-BACB-11CB952C3BBA}" type="presOf" srcId="{12A48EA3-FD4A-40E7-A0DC-5D5D4FA4B08A}" destId="{9840C725-733D-4E90-A091-DDB91D1C8AD8}" srcOrd="0" destOrd="0" presId="urn:microsoft.com/office/officeart/2005/8/layout/radial1"/>
    <dgm:cxn modelId="{24757397-81B7-486B-94EE-1D9703C0EB86}" srcId="{78724738-53B0-4CF8-85BD-1E95B2FC070B}" destId="{8BCE5FD7-A4A8-490E-9752-4E9B114E53EC}" srcOrd="2" destOrd="0" parTransId="{B8BE9570-CA87-4C61-BE4E-3FF4CEDDBEE7}" sibTransId="{3DEBCD4D-25F9-481C-BBB1-DA2818C5E737}"/>
    <dgm:cxn modelId="{5C853FAB-BC9F-454A-A685-7898B1B3DD34}" srcId="{78724738-53B0-4CF8-85BD-1E95B2FC070B}" destId="{8CC595A5-EA07-4887-941D-A497EFFE63F0}" srcOrd="3" destOrd="0" parTransId="{252BB914-8AA8-409D-A1C8-A77A660CEB27}" sibTransId="{7953BA3C-E84F-4A3C-A417-5D0B40A6BD58}"/>
    <dgm:cxn modelId="{6D0DB8CF-A4D1-49A9-9706-D0BE05809F82}" srcId="{78724738-53B0-4CF8-85BD-1E95B2FC070B}" destId="{A339CEEF-4BF7-4972-A0C7-BEA11DEBD816}" srcOrd="1" destOrd="0" parTransId="{C400C077-F52D-47B8-ACF9-76A1DAE0307C}" sibTransId="{AEA3A483-AE00-48EC-9DEF-4E5FF4C15091}"/>
    <dgm:cxn modelId="{3BAAF7D1-1C9D-437A-B36B-C599470A9D5E}" type="presOf" srcId="{2B6A55F6-9FFF-4BF5-919D-1BFCE051B2FF}" destId="{EC3C119A-B29E-43BE-8F31-621FFB53D11B}" srcOrd="1" destOrd="0" presId="urn:microsoft.com/office/officeart/2005/8/layout/radial1"/>
    <dgm:cxn modelId="{1C658CE2-9D07-4EC3-B7F6-4FFE1B04E2B0}" type="presOf" srcId="{B8BE9570-CA87-4C61-BE4E-3FF4CEDDBEE7}" destId="{B2E12227-9D52-4779-B084-3F9A922208E9}" srcOrd="1" destOrd="0" presId="urn:microsoft.com/office/officeart/2005/8/layout/radial1"/>
    <dgm:cxn modelId="{1087BCE5-EFED-4086-9C09-49649A1887F6}" type="presOf" srcId="{252BB914-8AA8-409D-A1C8-A77A660CEB27}" destId="{C2A09629-7A2E-4B2C-9742-13EAF482EE8D}" srcOrd="0" destOrd="0" presId="urn:microsoft.com/office/officeart/2005/8/layout/radial1"/>
    <dgm:cxn modelId="{DAEA93EB-6980-4A89-B5C6-E64C5C44593E}" srcId="{78724738-53B0-4CF8-85BD-1E95B2FC070B}" destId="{0503ACE4-3A9A-4FBD-9807-45189D3B4F85}" srcOrd="4" destOrd="0" parTransId="{A24B244A-3A12-40D3-8A70-57628F157CFA}" sibTransId="{141785EF-EF10-4579-A7AD-822CCBFFBA69}"/>
    <dgm:cxn modelId="{FCCF47F1-81F6-49EA-BE0A-A5888DAC31A2}" type="presOf" srcId="{C400C077-F52D-47B8-ACF9-76A1DAE0307C}" destId="{BAEE3B53-0BD1-4855-8000-712BC04F15E7}" srcOrd="0" destOrd="0" presId="urn:microsoft.com/office/officeart/2005/8/layout/radial1"/>
    <dgm:cxn modelId="{F4DA3CF8-0F90-48D0-8494-E97F9418109D}" srcId="{B591353C-1C25-4D6D-AEDC-31167FAEEB6F}" destId="{78724738-53B0-4CF8-85BD-1E95B2FC070B}" srcOrd="0" destOrd="0" parTransId="{C65BE0D2-2D7A-4B50-8512-D1A7E4639FE2}" sibTransId="{8B4A53B1-4CFF-4B22-A932-F75979E3F560}"/>
    <dgm:cxn modelId="{2021E1F8-AFDC-4CDC-AAAC-F647484DF83F}" type="presOf" srcId="{9E16440D-46B9-47E3-817E-8F8395F788DA}" destId="{FC1E1983-4C3E-4E82-85C3-F0F017AD3E91}" srcOrd="0" destOrd="0" presId="urn:microsoft.com/office/officeart/2005/8/layout/radial1"/>
    <dgm:cxn modelId="{DDFEEDF8-DF6B-4FCE-A8E6-401B00C5C61F}" srcId="{78724738-53B0-4CF8-85BD-1E95B2FC070B}" destId="{9E16440D-46B9-47E3-817E-8F8395F788DA}" srcOrd="5" destOrd="0" parTransId="{12A48EA3-FD4A-40E7-A0DC-5D5D4FA4B08A}" sibTransId="{8DC5E574-B008-4B59-BFB2-33DF70AFF435}"/>
    <dgm:cxn modelId="{4F649F58-6774-41FF-A7E3-F1499837EA19}" type="presParOf" srcId="{62FB0395-1C51-45CF-BEE8-44AF4C1FD3FB}" destId="{9A4C8E38-5877-425B-9C52-5EBE9CB24689}" srcOrd="0" destOrd="0" presId="urn:microsoft.com/office/officeart/2005/8/layout/radial1"/>
    <dgm:cxn modelId="{31C51E2E-81AA-4900-AC57-72F5C2E7116E}" type="presParOf" srcId="{62FB0395-1C51-45CF-BEE8-44AF4C1FD3FB}" destId="{EBCEDE2D-DF88-4A49-87E4-63C6234D1770}" srcOrd="1" destOrd="0" presId="urn:microsoft.com/office/officeart/2005/8/layout/radial1"/>
    <dgm:cxn modelId="{2364FBF5-7BEC-4898-9047-7D3B3B3D8544}" type="presParOf" srcId="{EBCEDE2D-DF88-4A49-87E4-63C6234D1770}" destId="{EC3C119A-B29E-43BE-8F31-621FFB53D11B}" srcOrd="0" destOrd="0" presId="urn:microsoft.com/office/officeart/2005/8/layout/radial1"/>
    <dgm:cxn modelId="{06675DBF-8BCA-42E1-B9EA-A8D8B4B5F94B}" type="presParOf" srcId="{62FB0395-1C51-45CF-BEE8-44AF4C1FD3FB}" destId="{977C5DBD-4F1F-418B-86F4-5BE463899105}" srcOrd="2" destOrd="0" presId="urn:microsoft.com/office/officeart/2005/8/layout/radial1"/>
    <dgm:cxn modelId="{16A23704-4349-4BCF-AA54-1003A27F2F15}" type="presParOf" srcId="{62FB0395-1C51-45CF-BEE8-44AF4C1FD3FB}" destId="{BAEE3B53-0BD1-4855-8000-712BC04F15E7}" srcOrd="3" destOrd="0" presId="urn:microsoft.com/office/officeart/2005/8/layout/radial1"/>
    <dgm:cxn modelId="{55D37C15-E1A4-4D00-A257-77E4F9451A5A}" type="presParOf" srcId="{BAEE3B53-0BD1-4855-8000-712BC04F15E7}" destId="{D2978258-307C-4C1E-8D88-4D76A259BD55}" srcOrd="0" destOrd="0" presId="urn:microsoft.com/office/officeart/2005/8/layout/radial1"/>
    <dgm:cxn modelId="{285805DC-6B7E-4FC8-A407-4397C8371CEE}" type="presParOf" srcId="{62FB0395-1C51-45CF-BEE8-44AF4C1FD3FB}" destId="{B8E3AC37-7B35-451F-A86E-E69B1EC01A39}" srcOrd="4" destOrd="0" presId="urn:microsoft.com/office/officeart/2005/8/layout/radial1"/>
    <dgm:cxn modelId="{43595EC5-51C6-4A9A-97E7-C6A3BCD10214}" type="presParOf" srcId="{62FB0395-1C51-45CF-BEE8-44AF4C1FD3FB}" destId="{47385245-DD07-4AEE-BD6E-DF438D5C7009}" srcOrd="5" destOrd="0" presId="urn:microsoft.com/office/officeart/2005/8/layout/radial1"/>
    <dgm:cxn modelId="{09299F93-6F77-45E2-9EF0-F6A66FBD67BA}" type="presParOf" srcId="{47385245-DD07-4AEE-BD6E-DF438D5C7009}" destId="{B2E12227-9D52-4779-B084-3F9A922208E9}" srcOrd="0" destOrd="0" presId="urn:microsoft.com/office/officeart/2005/8/layout/radial1"/>
    <dgm:cxn modelId="{441C9938-F279-4919-BCE9-5B2963BB7DBD}" type="presParOf" srcId="{62FB0395-1C51-45CF-BEE8-44AF4C1FD3FB}" destId="{CD03041E-F435-4168-89D2-E2237E90E5C4}" srcOrd="6" destOrd="0" presId="urn:microsoft.com/office/officeart/2005/8/layout/radial1"/>
    <dgm:cxn modelId="{4692B822-7DCA-478D-A18C-642F30A44821}" type="presParOf" srcId="{62FB0395-1C51-45CF-BEE8-44AF4C1FD3FB}" destId="{C2A09629-7A2E-4B2C-9742-13EAF482EE8D}" srcOrd="7" destOrd="0" presId="urn:microsoft.com/office/officeart/2005/8/layout/radial1"/>
    <dgm:cxn modelId="{7E359C28-A4CD-45B1-8DC0-59A3CE52E596}" type="presParOf" srcId="{C2A09629-7A2E-4B2C-9742-13EAF482EE8D}" destId="{F11F5027-7FA6-44EB-B413-4DFBB375E448}" srcOrd="0" destOrd="0" presId="urn:microsoft.com/office/officeart/2005/8/layout/radial1"/>
    <dgm:cxn modelId="{86B83FB1-58FF-4DB6-9E13-DAC97951DEC6}" type="presParOf" srcId="{62FB0395-1C51-45CF-BEE8-44AF4C1FD3FB}" destId="{9BCFCE4F-E3DA-42BF-8B80-0281EFC39E98}" srcOrd="8" destOrd="0" presId="urn:microsoft.com/office/officeart/2005/8/layout/radial1"/>
    <dgm:cxn modelId="{BF168644-639F-4ED2-B519-E307347288CF}" type="presParOf" srcId="{62FB0395-1C51-45CF-BEE8-44AF4C1FD3FB}" destId="{8330EE79-F9B1-4B20-9D91-B9B43833EEFC}" srcOrd="9" destOrd="0" presId="urn:microsoft.com/office/officeart/2005/8/layout/radial1"/>
    <dgm:cxn modelId="{64FEC857-9576-4F2F-8237-5C544FA6CBFE}" type="presParOf" srcId="{8330EE79-F9B1-4B20-9D91-B9B43833EEFC}" destId="{CBB3D1CF-2B9B-4402-AE17-73CEEF6FA222}" srcOrd="0" destOrd="0" presId="urn:microsoft.com/office/officeart/2005/8/layout/radial1"/>
    <dgm:cxn modelId="{E24D567A-CB81-42CA-95B3-2549DD9E7131}" type="presParOf" srcId="{62FB0395-1C51-45CF-BEE8-44AF4C1FD3FB}" destId="{88486F1C-79A4-4387-B2D4-1D2CE553CA0E}" srcOrd="10" destOrd="0" presId="urn:microsoft.com/office/officeart/2005/8/layout/radial1"/>
    <dgm:cxn modelId="{19A8238A-0C1F-47F4-ADC2-70179DC2C938}" type="presParOf" srcId="{62FB0395-1C51-45CF-BEE8-44AF4C1FD3FB}" destId="{9840C725-733D-4E90-A091-DDB91D1C8AD8}" srcOrd="11" destOrd="0" presId="urn:microsoft.com/office/officeart/2005/8/layout/radial1"/>
    <dgm:cxn modelId="{A5FE027A-3737-4641-B252-057594581A3C}" type="presParOf" srcId="{9840C725-733D-4E90-A091-DDB91D1C8AD8}" destId="{B7F96DA7-9DD6-4B5D-A8F0-D252FDDD9E17}" srcOrd="0" destOrd="0" presId="urn:microsoft.com/office/officeart/2005/8/layout/radial1"/>
    <dgm:cxn modelId="{D222A0DE-8422-476D-8DAF-027722D652E9}" type="presParOf" srcId="{62FB0395-1C51-45CF-BEE8-44AF4C1FD3FB}" destId="{FC1E1983-4C3E-4E82-85C3-F0F017AD3E91}" srcOrd="12"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C8E38-5877-425B-9C52-5EBE9CB24689}">
      <dsp:nvSpPr>
        <dsp:cNvPr id="0" name=""/>
        <dsp:cNvSpPr/>
      </dsp:nvSpPr>
      <dsp:spPr>
        <a:xfrm>
          <a:off x="3376948" y="1546818"/>
          <a:ext cx="1175500" cy="1175500"/>
        </a:xfrm>
        <a:prstGeom prst="ellipse">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Optimal</a:t>
          </a:r>
        </a:p>
        <a:p>
          <a:pPr marL="0" lvl="0" indent="0" algn="ctr" defTabSz="711200">
            <a:lnSpc>
              <a:spcPct val="90000"/>
            </a:lnSpc>
            <a:spcBef>
              <a:spcPct val="0"/>
            </a:spcBef>
            <a:spcAft>
              <a:spcPct val="35000"/>
            </a:spcAft>
            <a:buNone/>
          </a:pPr>
          <a:r>
            <a:rPr lang="en-US" sz="1600" b="1" kern="1200" dirty="0"/>
            <a:t>Aging</a:t>
          </a:r>
        </a:p>
      </dsp:txBody>
      <dsp:txXfrm>
        <a:off x="3549096" y="1718966"/>
        <a:ext cx="831204" cy="831204"/>
      </dsp:txXfrm>
    </dsp:sp>
    <dsp:sp modelId="{EBCEDE2D-DF88-4A49-87E4-63C6234D1770}">
      <dsp:nvSpPr>
        <dsp:cNvPr id="0" name=""/>
        <dsp:cNvSpPr/>
      </dsp:nvSpPr>
      <dsp:spPr>
        <a:xfrm rot="16200000">
          <a:off x="3748608" y="1317124"/>
          <a:ext cx="432180" cy="27207"/>
        </a:xfrm>
        <a:custGeom>
          <a:avLst/>
          <a:gdLst/>
          <a:ahLst/>
          <a:cxnLst/>
          <a:rect l="0" t="0" r="0" b="0"/>
          <a:pathLst>
            <a:path>
              <a:moveTo>
                <a:pt x="0" y="13603"/>
              </a:moveTo>
              <a:lnTo>
                <a:pt x="43218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53893" y="1319923"/>
        <a:ext cx="21609" cy="21609"/>
      </dsp:txXfrm>
    </dsp:sp>
    <dsp:sp modelId="{977C5DBD-4F1F-418B-86F4-5BE463899105}">
      <dsp:nvSpPr>
        <dsp:cNvPr id="0" name=""/>
        <dsp:cNvSpPr/>
      </dsp:nvSpPr>
      <dsp:spPr>
        <a:xfrm>
          <a:off x="3299600" y="9333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Physical Health</a:t>
          </a:r>
        </a:p>
      </dsp:txBody>
      <dsp:txXfrm>
        <a:off x="3494403" y="242905"/>
        <a:ext cx="940590" cy="722166"/>
      </dsp:txXfrm>
    </dsp:sp>
    <dsp:sp modelId="{BAEE3B53-0BD1-4855-8000-712BC04F15E7}">
      <dsp:nvSpPr>
        <dsp:cNvPr id="0" name=""/>
        <dsp:cNvSpPr/>
      </dsp:nvSpPr>
      <dsp:spPr>
        <a:xfrm rot="19800000">
          <a:off x="4451665" y="1744834"/>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07949" y="1750213"/>
        <a:ext cx="16451" cy="16451"/>
      </dsp:txXfrm>
    </dsp:sp>
    <dsp:sp modelId="{B8E3AC37-7B35-451F-A86E-E69B1EC01A39}">
      <dsp:nvSpPr>
        <dsp:cNvPr id="0" name=""/>
        <dsp:cNvSpPr/>
      </dsp:nvSpPr>
      <dsp:spPr>
        <a:xfrm>
          <a:off x="4625121" y="85862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Health Behaviors</a:t>
          </a:r>
        </a:p>
      </dsp:txBody>
      <dsp:txXfrm>
        <a:off x="4819924" y="1008195"/>
        <a:ext cx="940590" cy="722166"/>
      </dsp:txXfrm>
    </dsp:sp>
    <dsp:sp modelId="{47385245-DD07-4AEE-BD6E-DF438D5C7009}">
      <dsp:nvSpPr>
        <dsp:cNvPr id="0" name=""/>
        <dsp:cNvSpPr/>
      </dsp:nvSpPr>
      <dsp:spPr>
        <a:xfrm rot="1800000">
          <a:off x="4451665" y="2497095"/>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07949" y="2502473"/>
        <a:ext cx="16451" cy="16451"/>
      </dsp:txXfrm>
    </dsp:sp>
    <dsp:sp modelId="{CD03041E-F435-4168-89D2-E2237E90E5C4}">
      <dsp:nvSpPr>
        <dsp:cNvPr id="0" name=""/>
        <dsp:cNvSpPr/>
      </dsp:nvSpPr>
      <dsp:spPr>
        <a:xfrm>
          <a:off x="4625121" y="238920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Mental Health</a:t>
          </a:r>
        </a:p>
      </dsp:txBody>
      <dsp:txXfrm>
        <a:off x="4819924" y="2538775"/>
        <a:ext cx="940590" cy="722166"/>
      </dsp:txXfrm>
    </dsp:sp>
    <dsp:sp modelId="{C2A09629-7A2E-4B2C-9742-13EAF482EE8D}">
      <dsp:nvSpPr>
        <dsp:cNvPr id="0" name=""/>
        <dsp:cNvSpPr/>
      </dsp:nvSpPr>
      <dsp:spPr>
        <a:xfrm rot="5400000">
          <a:off x="3748608" y="2924805"/>
          <a:ext cx="432180" cy="27207"/>
        </a:xfrm>
        <a:custGeom>
          <a:avLst/>
          <a:gdLst/>
          <a:ahLst/>
          <a:cxnLst/>
          <a:rect l="0" t="0" r="0" b="0"/>
          <a:pathLst>
            <a:path>
              <a:moveTo>
                <a:pt x="0" y="13603"/>
              </a:moveTo>
              <a:lnTo>
                <a:pt x="43218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53893" y="2927605"/>
        <a:ext cx="21609" cy="21609"/>
      </dsp:txXfrm>
    </dsp:sp>
    <dsp:sp modelId="{9BCFCE4F-E3DA-42BF-8B80-0281EFC39E98}">
      <dsp:nvSpPr>
        <dsp:cNvPr id="0" name=""/>
        <dsp:cNvSpPr/>
      </dsp:nvSpPr>
      <dsp:spPr>
        <a:xfrm>
          <a:off x="3299600" y="315449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Life Satisfaction</a:t>
          </a:r>
        </a:p>
      </dsp:txBody>
      <dsp:txXfrm>
        <a:off x="3494403" y="3304065"/>
        <a:ext cx="940590" cy="722166"/>
      </dsp:txXfrm>
    </dsp:sp>
    <dsp:sp modelId="{8330EE79-F9B1-4B20-9D91-B9B43833EEFC}">
      <dsp:nvSpPr>
        <dsp:cNvPr id="0" name=""/>
        <dsp:cNvSpPr/>
      </dsp:nvSpPr>
      <dsp:spPr>
        <a:xfrm rot="9000000">
          <a:off x="3298457" y="2456971"/>
          <a:ext cx="168523" cy="27207"/>
        </a:xfrm>
        <a:custGeom>
          <a:avLst/>
          <a:gdLst/>
          <a:ahLst/>
          <a:cxnLst/>
          <a:rect l="0" t="0" r="0" b="0"/>
          <a:pathLst>
            <a:path>
              <a:moveTo>
                <a:pt x="0" y="13603"/>
              </a:moveTo>
              <a:lnTo>
                <a:pt x="168523"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3378505" y="2466361"/>
        <a:ext cx="8426" cy="8426"/>
      </dsp:txXfrm>
    </dsp:sp>
    <dsp:sp modelId="{88486F1C-79A4-4387-B2D4-1D2CE553CA0E}">
      <dsp:nvSpPr>
        <dsp:cNvPr id="0" name=""/>
        <dsp:cNvSpPr/>
      </dsp:nvSpPr>
      <dsp:spPr>
        <a:xfrm>
          <a:off x="1821546" y="2223217"/>
          <a:ext cx="1635262" cy="135328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Cognition</a:t>
          </a:r>
        </a:p>
      </dsp:txBody>
      <dsp:txXfrm>
        <a:off x="2061025" y="2421401"/>
        <a:ext cx="1156304" cy="956915"/>
      </dsp:txXfrm>
    </dsp:sp>
    <dsp:sp modelId="{9840C725-733D-4E90-A091-DDB91D1C8AD8}">
      <dsp:nvSpPr>
        <dsp:cNvPr id="0" name=""/>
        <dsp:cNvSpPr/>
      </dsp:nvSpPr>
      <dsp:spPr>
        <a:xfrm rot="12600000">
          <a:off x="3148711" y="1744834"/>
          <a:ext cx="329020" cy="27207"/>
        </a:xfrm>
        <a:custGeom>
          <a:avLst/>
          <a:gdLst/>
          <a:ahLst/>
          <a:cxnLst/>
          <a:rect l="0" t="0" r="0" b="0"/>
          <a:pathLst>
            <a:path>
              <a:moveTo>
                <a:pt x="0" y="13603"/>
              </a:moveTo>
              <a:lnTo>
                <a:pt x="329020" y="13603"/>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3304996" y="1750213"/>
        <a:ext cx="16451" cy="16451"/>
      </dsp:txXfrm>
    </dsp:sp>
    <dsp:sp modelId="{FC1E1983-4C3E-4E82-85C3-F0F017AD3E91}">
      <dsp:nvSpPr>
        <dsp:cNvPr id="0" name=""/>
        <dsp:cNvSpPr/>
      </dsp:nvSpPr>
      <dsp:spPr>
        <a:xfrm>
          <a:off x="1974079" y="858629"/>
          <a:ext cx="1330196" cy="102129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Social Contact, Support</a:t>
          </a:r>
        </a:p>
      </dsp:txBody>
      <dsp:txXfrm>
        <a:off x="2168882" y="1008195"/>
        <a:ext cx="940590" cy="722166"/>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D177A947-4E49-4CF5-9F83-5C005A02CD21}"/>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EFC08C9F-1AC9-477D-A78D-98828280719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585C9BA-50E7-48C1-9829-BAC13B2CE729}"/>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EF726BD-1BB6-49DF-90DD-8D009E16A750}"/>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0DD12C98-537A-4023-A542-742076AEFF7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14CA3BB6-DE70-4413-96DB-628CD98829BD}"/>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E58BE99-9988-4BC0-A945-6274C3C7B380}"/>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271FF6F8-CCC7-40DE-B7B0-98F18BF35CEC}"/>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75EE6DF1-B882-4D06-8EAB-E25EC6712883}"/>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D8C29CC-C981-4BFA-9991-1C50A9D6F45A}"/>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8736E47-377F-4BB3-9BAE-F22D83939352}"/>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540BBF36-B2B0-4C34-9420-C8529E7A7DA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E0FBC2A-D98F-4139-AFC8-49F37E71F590}"/>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373AD752-AB2B-4444-A780-6EDCAD4B6C6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1268" name="Slide Number Placeholder 3">
            <a:extLst>
              <a:ext uri="{FF2B5EF4-FFF2-40B4-BE49-F238E27FC236}">
                <a16:creationId xmlns:a16="http://schemas.microsoft.com/office/drawing/2014/main" id="{E637016C-9F9B-42A4-9F17-E31360A4B7E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2F3422-02EB-480B-B780-AAACE5F2CB3E}"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F1B51A8-0800-4D06-B171-528203525CED}"/>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E95114BE-E54C-478C-9CF5-DD109688EEB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5364" name="Slide Number Placeholder 3">
            <a:extLst>
              <a:ext uri="{FF2B5EF4-FFF2-40B4-BE49-F238E27FC236}">
                <a16:creationId xmlns:a16="http://schemas.microsoft.com/office/drawing/2014/main" id="{071E6CBC-261B-4D8F-BCD3-2BE275A3049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6BE1D6-EA69-4A1B-9453-15A6273ED477}" type="slidenum">
              <a:rPr lang="en-US" altLang="en-US" smtClean="0">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3554" name="Shape 85">
            <a:extLst>
              <a:ext uri="{FF2B5EF4-FFF2-40B4-BE49-F238E27FC236}">
                <a16:creationId xmlns:a16="http://schemas.microsoft.com/office/drawing/2014/main" id="{E38EAE66-7DF9-4BE1-84F3-B9B28B306D28}"/>
              </a:ext>
            </a:extLst>
          </p:cNvPr>
          <p:cNvSpPr>
            <a:spLocks noGrp="1" noRot="1" noChangeAspect="1" noTextEdit="1"/>
          </p:cNvSpPr>
          <p:nvPr>
            <p:ph type="sldImg" idx="2"/>
          </p:nvPr>
        </p:nvSpPr>
        <p:spPr>
          <a:xfrm>
            <a:off x="1143000" y="685800"/>
            <a:ext cx="4572000" cy="3429000"/>
          </a:xfrm>
          <a:custGeom>
            <a:avLst/>
            <a:gdLst>
              <a:gd name="T0" fmla="*/ 0 w 120000"/>
              <a:gd name="T1" fmla="*/ 0 h 120000"/>
              <a:gd name="T2" fmla="*/ 4572000 w 120000"/>
              <a:gd name="T3" fmla="*/ 0 h 120000"/>
              <a:gd name="T4" fmla="*/ 4572000 w 120000"/>
              <a:gd name="T5" fmla="*/ 3429000 h 120000"/>
              <a:gd name="T6" fmla="*/ 0 w 120000"/>
              <a:gd name="T7" fmla="*/ 3429000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a:round/>
          </a:ln>
        </p:spPr>
      </p:sp>
      <p:sp>
        <p:nvSpPr>
          <p:cNvPr id="23555" name="Shape 86">
            <a:extLst>
              <a:ext uri="{FF2B5EF4-FFF2-40B4-BE49-F238E27FC236}">
                <a16:creationId xmlns:a16="http://schemas.microsoft.com/office/drawing/2014/main" id="{0830518C-9C32-49F4-82F1-83656E99081C}"/>
              </a:ext>
            </a:extLst>
          </p:cNvPr>
          <p:cNvSpPr>
            <a:spLocks noGrp="1"/>
          </p:cNvSpPr>
          <p:nvPr>
            <p:ph type="body" idx="1"/>
          </p:nvPr>
        </p:nvSpPr>
        <p:spPr>
          <a:xfrm>
            <a:off x="685800" y="4343400"/>
            <a:ext cx="5486400" cy="2586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0" tIns="91420" rIns="91420" bIns="91420">
            <a:spAutoFit/>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E21B08C-2177-4E29-87C5-4491EF875956}"/>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567550F0-8535-4F23-BA22-9522E537723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a:extLst>
              <a:ext uri="{FF2B5EF4-FFF2-40B4-BE49-F238E27FC236}">
                <a16:creationId xmlns:a16="http://schemas.microsoft.com/office/drawing/2014/main" id="{07767B47-D632-4EB2-BF7D-3C6F4D7FEF3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456B31-F2E7-4539-898C-E06CDC2493B4}" type="slidenum">
              <a:rPr lang="en-US" altLang="en-US" smtClean="0">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6F608BD-2C4F-4810-A465-1BED25842075}"/>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F41739FE-6276-4D0D-9F6B-1A931AD4D0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0180" name="Slide Number Placeholder 3">
            <a:extLst>
              <a:ext uri="{FF2B5EF4-FFF2-40B4-BE49-F238E27FC236}">
                <a16:creationId xmlns:a16="http://schemas.microsoft.com/office/drawing/2014/main" id="{A8FCF377-0A31-4EBA-B4FE-EC19482A5E9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B039D0C-D359-42B2-9F17-F24CD0B9CE2A}" type="slidenum">
              <a:rPr lang="en-US" altLang="en-US" smtClean="0">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E7398F2-F635-4625-86FE-024BC96BD7D9}"/>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AC854268-6957-440B-810A-3D5DDC07B63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4276" name="Slide Number Placeholder 3">
            <a:extLst>
              <a:ext uri="{FF2B5EF4-FFF2-40B4-BE49-F238E27FC236}">
                <a16:creationId xmlns:a16="http://schemas.microsoft.com/office/drawing/2014/main" id="{873A54EA-3A77-4042-B7A3-6B61F49E857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074F29-8C3A-4987-99E5-14400089AE8D}" type="slidenum">
              <a:rPr lang="en-US" altLang="en-US" smtClean="0">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1FCCB79-DCA2-472B-AF0E-7C66986C3562}"/>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id="{50552E94-FE42-4562-B62C-9F564D09216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p>
        </p:txBody>
      </p:sp>
      <p:sp>
        <p:nvSpPr>
          <p:cNvPr id="56324" name="Slide Number Placeholder 3">
            <a:extLst>
              <a:ext uri="{FF2B5EF4-FFF2-40B4-BE49-F238E27FC236}">
                <a16:creationId xmlns:a16="http://schemas.microsoft.com/office/drawing/2014/main" id="{E4AF85FB-AEA8-4C55-98A9-A46F8C0627C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4E8041-9947-48E6-A012-2101A183B734}" type="slidenum">
              <a:rPr lang="en-US" altLang="en-US" smtClean="0">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DA362F1-A969-431C-B9AB-95544F05C8B5}"/>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40DEB2F7-07AF-406E-BBE4-D596D7348CF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latin typeface="Calibri" panose="020F0502020204030204" pitchFamily="34" charset="0"/>
              <a:ea typeface="Calibri" panose="020F0502020204030204" pitchFamily="34" charset="0"/>
              <a:cs typeface="Times New Roman" panose="02020603050405020304" pitchFamily="18" charset="0"/>
            </a:endParaRPr>
          </a:p>
        </p:txBody>
      </p:sp>
      <p:sp>
        <p:nvSpPr>
          <p:cNvPr id="58372" name="Slide Number Placeholder 3">
            <a:extLst>
              <a:ext uri="{FF2B5EF4-FFF2-40B4-BE49-F238E27FC236}">
                <a16:creationId xmlns:a16="http://schemas.microsoft.com/office/drawing/2014/main" id="{97D20C17-E9AF-4A46-B5A1-B0E16A12862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323483-FE82-48A4-B5B9-BB666C20B4CA}" type="slidenum">
              <a:rPr lang="en-US" altLang="en-US" smtClean="0">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8C0C946-0E36-4F12-85BE-46CC4E97F4DC}"/>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59E053BF-9B45-4979-9ACA-2A0F80350632}"/>
              </a:ext>
            </a:extLst>
          </p:cNvPr>
          <p:cNvSpPr>
            <a:spLocks noGrp="1"/>
          </p:cNvSpPr>
          <p:nvPr>
            <p:ph type="body" idx="1"/>
          </p:nvPr>
        </p:nvSpPr>
        <p:spPr>
          <a:xfrm>
            <a:off x="701675" y="4416425"/>
            <a:ext cx="5607050" cy="4413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spcBef>
                <a:spcPts val="600"/>
              </a:spcBef>
              <a:buFontTx/>
              <a:buChar char="•"/>
            </a:pPr>
            <a:endParaRPr lang="en-GB" altLang="en-US"/>
          </a:p>
          <a:p>
            <a:pPr marL="171450" indent="-171450">
              <a:spcBef>
                <a:spcPts val="600"/>
              </a:spcBef>
              <a:buFontTx/>
              <a:buChar char="•"/>
            </a:pPr>
            <a:endParaRPr lang="en-GB" altLang="en-US"/>
          </a:p>
        </p:txBody>
      </p:sp>
      <p:sp>
        <p:nvSpPr>
          <p:cNvPr id="60420" name="Slide Number Placeholder 3">
            <a:extLst>
              <a:ext uri="{FF2B5EF4-FFF2-40B4-BE49-F238E27FC236}">
                <a16:creationId xmlns:a16="http://schemas.microsoft.com/office/drawing/2014/main" id="{C1E39C14-C5EE-4607-8C88-5D54121D761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448072-A9B3-4A74-A5C5-242E00128D52}" type="slidenum">
              <a:rPr lang="en-US" altLang="en-US" smtClean="0">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Arial" panose="020B0604020202020204" pitchFamily="34" charset="0"/>
                <a:cs typeface="Arial" panose="020B0604020202020204" pitchFamily="34" charset="0"/>
              </a:rPr>
              <a:t>Today, we see AI in hospitals helping clinicians identify medical risks; predict when to provide targeted, life-saving interventions; form treatment plans for patients with rare diseases; and deliver precision medicine.</a:t>
            </a:r>
          </a:p>
          <a:p>
            <a:endParaRPr lang="en-GB" dirty="0"/>
          </a:p>
        </p:txBody>
      </p:sp>
      <p:sp>
        <p:nvSpPr>
          <p:cNvPr id="4" name="Slide Number Placeholder 3"/>
          <p:cNvSpPr>
            <a:spLocks noGrp="1"/>
          </p:cNvSpPr>
          <p:nvPr>
            <p:ph type="sldNum" sz="quarter" idx="5"/>
          </p:nvPr>
        </p:nvSpPr>
        <p:spPr/>
        <p:txBody>
          <a:bodyPr/>
          <a:lstStyle/>
          <a:p>
            <a:fld id="{C3E2DD9C-E1C3-441B-9A28-7F945A7EAA0C}" type="slidenum">
              <a:rPr lang="en-GB" smtClean="0"/>
              <a:t>30</a:t>
            </a:fld>
            <a:endParaRPr lang="en-GB"/>
          </a:p>
        </p:txBody>
      </p:sp>
    </p:spTree>
    <p:extLst>
      <p:ext uri="{BB962C8B-B14F-4D97-AF65-F5344CB8AC3E}">
        <p14:creationId xmlns:p14="http://schemas.microsoft.com/office/powerpoint/2010/main" val="3515651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A32BCCD-EFCD-476C-B39B-EC52A73C6D6C}"/>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638DCE41-1949-4D20-972D-670CF014EA4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7F0AA4A5-2BC5-467C-A988-7F532845C1D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5ED2661-107C-4398-9758-835E8E5C53FB}" type="slidenum">
              <a:rPr kumimoji="0" lang="en-US" altLang="en-US" smtClean="0">
                <a:latin typeface="Calibri" panose="020F0502020204030204" pitchFamily="34" charset="0"/>
              </a:rPr>
              <a:pPr>
                <a:spcBef>
                  <a:spcPct val="0"/>
                </a:spcBef>
              </a:pPr>
              <a:t>37</a:t>
            </a:fld>
            <a:endParaRPr kumimoji="0"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241811-262F-4D5E-9155-029FDA6983A8}"/>
              </a:ext>
            </a:extLst>
          </p:cNvPr>
          <p:cNvSpPr>
            <a:spLocks noGrp="1"/>
          </p:cNvSpPr>
          <p:nvPr>
            <p:ph type="dt" sz="half" idx="10"/>
          </p:nvPr>
        </p:nvSpPr>
        <p:spPr>
          <a:xfrm>
            <a:off x="395288" y="6524625"/>
            <a:ext cx="971550" cy="219075"/>
          </a:xfrm>
        </p:spPr>
        <p:txBody>
          <a:bodyPr/>
          <a:lstStyle>
            <a:lvl1pPr>
              <a:defRPr/>
            </a:lvl1pPr>
          </a:lstStyle>
          <a:p>
            <a:pPr>
              <a:defRPr/>
            </a:pPr>
            <a:fld id="{7ACBA847-13F2-4BC2-8C41-FD003B63FBF5}" type="datetime1">
              <a:rPr lang="en-GB" altLang="en-US" smtClean="0"/>
              <a:t>18/02/2024</a:t>
            </a:fld>
            <a:endParaRPr lang="en-GB" altLang="en-US"/>
          </a:p>
        </p:txBody>
      </p:sp>
      <p:sp>
        <p:nvSpPr>
          <p:cNvPr id="5" name="Footer Placeholder 4">
            <a:extLst>
              <a:ext uri="{FF2B5EF4-FFF2-40B4-BE49-F238E27FC236}">
                <a16:creationId xmlns:a16="http://schemas.microsoft.com/office/drawing/2014/main" id="{B33F1291-2B1F-4F5F-A9DC-BA5D0484F86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B9CF153-7092-48A8-813B-26E516A9231F}"/>
              </a:ext>
            </a:extLst>
          </p:cNvPr>
          <p:cNvSpPr>
            <a:spLocks noGrp="1"/>
          </p:cNvSpPr>
          <p:nvPr>
            <p:ph type="sldNum" sz="quarter" idx="12"/>
          </p:nvPr>
        </p:nvSpPr>
        <p:spPr/>
        <p:txBody>
          <a:bodyPr/>
          <a:lstStyle>
            <a:lvl1pPr>
              <a:defRPr/>
            </a:lvl1pPr>
          </a:lstStyle>
          <a:p>
            <a:pPr>
              <a:defRPr/>
            </a:pPr>
            <a:fld id="{23D64B47-54BD-4DC5-890C-54EED1C83032}" type="slidenum">
              <a:rPr lang="en-GB" altLang="en-US"/>
              <a:pPr>
                <a:defRPr/>
              </a:pPr>
              <a:t>‹#›</a:t>
            </a:fld>
            <a:endParaRPr lang="en-GB" altLang="en-US"/>
          </a:p>
        </p:txBody>
      </p:sp>
    </p:spTree>
    <p:extLst>
      <p:ext uri="{BB962C8B-B14F-4D97-AF65-F5344CB8AC3E}">
        <p14:creationId xmlns:p14="http://schemas.microsoft.com/office/powerpoint/2010/main" val="1670929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551CD-15F3-421C-A859-ECB78203134A}"/>
              </a:ext>
            </a:extLst>
          </p:cNvPr>
          <p:cNvSpPr>
            <a:spLocks noGrp="1"/>
          </p:cNvSpPr>
          <p:nvPr>
            <p:ph type="dt" sz="half" idx="10"/>
          </p:nvPr>
        </p:nvSpPr>
        <p:spPr/>
        <p:txBody>
          <a:bodyPr/>
          <a:lstStyle>
            <a:lvl1pPr>
              <a:defRPr/>
            </a:lvl1pPr>
          </a:lstStyle>
          <a:p>
            <a:pPr>
              <a:defRPr/>
            </a:pPr>
            <a:fld id="{2CE5865D-4E91-40A9-806F-5DBD38DDFFED}" type="datetime1">
              <a:rPr lang="en-GB" altLang="en-US" smtClean="0"/>
              <a:t>18/02/2024</a:t>
            </a:fld>
            <a:endParaRPr lang="en-GB" altLang="en-US"/>
          </a:p>
        </p:txBody>
      </p:sp>
      <p:sp>
        <p:nvSpPr>
          <p:cNvPr id="5" name="Footer Placeholder 4">
            <a:extLst>
              <a:ext uri="{FF2B5EF4-FFF2-40B4-BE49-F238E27FC236}">
                <a16:creationId xmlns:a16="http://schemas.microsoft.com/office/drawing/2014/main" id="{EAD7C1EC-C955-4102-AA5F-4EA7AC15E45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142EE60-39D0-425C-A4DE-51B338CE9689}"/>
              </a:ext>
            </a:extLst>
          </p:cNvPr>
          <p:cNvSpPr>
            <a:spLocks noGrp="1"/>
          </p:cNvSpPr>
          <p:nvPr>
            <p:ph type="sldNum" sz="quarter" idx="12"/>
          </p:nvPr>
        </p:nvSpPr>
        <p:spPr/>
        <p:txBody>
          <a:bodyPr/>
          <a:lstStyle>
            <a:lvl1pPr>
              <a:defRPr/>
            </a:lvl1pPr>
          </a:lstStyle>
          <a:p>
            <a:pPr>
              <a:defRPr/>
            </a:pPr>
            <a:fld id="{4A8815EF-1CB1-4D6B-83A1-978C92423472}" type="slidenum">
              <a:rPr lang="en-GB" altLang="en-US"/>
              <a:pPr>
                <a:defRPr/>
              </a:pPr>
              <a:t>‹#›</a:t>
            </a:fld>
            <a:endParaRPr lang="en-GB" altLang="en-US"/>
          </a:p>
        </p:txBody>
      </p:sp>
    </p:spTree>
    <p:extLst>
      <p:ext uri="{BB962C8B-B14F-4D97-AF65-F5344CB8AC3E}">
        <p14:creationId xmlns:p14="http://schemas.microsoft.com/office/powerpoint/2010/main" val="2111084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0D7AAC1-A8CF-47D4-94AA-0BCC3EE3FF86}"/>
              </a:ext>
            </a:extLst>
          </p:cNvPr>
          <p:cNvSpPr>
            <a:spLocks noGrp="1"/>
          </p:cNvSpPr>
          <p:nvPr>
            <p:ph type="dt" sz="half" idx="10"/>
          </p:nvPr>
        </p:nvSpPr>
        <p:spPr/>
        <p:txBody>
          <a:bodyPr/>
          <a:lstStyle>
            <a:lvl1pPr>
              <a:defRPr/>
            </a:lvl1pPr>
          </a:lstStyle>
          <a:p>
            <a:pPr>
              <a:defRPr/>
            </a:pPr>
            <a:fld id="{EE7F541B-FB98-490D-8AA7-35643C9A7293}" type="datetime1">
              <a:rPr lang="en-GB" altLang="en-US" smtClean="0"/>
              <a:t>18/02/2024</a:t>
            </a:fld>
            <a:endParaRPr lang="en-GB" altLang="en-US"/>
          </a:p>
        </p:txBody>
      </p:sp>
      <p:sp>
        <p:nvSpPr>
          <p:cNvPr id="5" name="Slide Number Placeholder 5">
            <a:extLst>
              <a:ext uri="{FF2B5EF4-FFF2-40B4-BE49-F238E27FC236}">
                <a16:creationId xmlns:a16="http://schemas.microsoft.com/office/drawing/2014/main" id="{C3DBA552-DD86-4DBF-BC2A-C65B85CB402D}"/>
              </a:ext>
            </a:extLst>
          </p:cNvPr>
          <p:cNvSpPr>
            <a:spLocks noGrp="1"/>
          </p:cNvSpPr>
          <p:nvPr>
            <p:ph type="sldNum" sz="quarter" idx="11"/>
          </p:nvPr>
        </p:nvSpPr>
        <p:spPr/>
        <p:txBody>
          <a:bodyPr/>
          <a:lstStyle>
            <a:lvl1pPr>
              <a:defRPr/>
            </a:lvl1pPr>
          </a:lstStyle>
          <a:p>
            <a:pPr>
              <a:defRPr/>
            </a:pPr>
            <a:fld id="{6A127F2C-73C6-450A-B158-4F0ED988E8C0}" type="slidenum">
              <a:rPr lang="en-GB" altLang="en-US"/>
              <a:pPr>
                <a:defRPr/>
              </a:pPr>
              <a:t>‹#›</a:t>
            </a:fld>
            <a:endParaRPr lang="en-GB" altLang="en-US"/>
          </a:p>
        </p:txBody>
      </p:sp>
    </p:spTree>
    <p:extLst>
      <p:ext uri="{BB962C8B-B14F-4D97-AF65-F5344CB8AC3E}">
        <p14:creationId xmlns:p14="http://schemas.microsoft.com/office/powerpoint/2010/main" val="389144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91CB6FC-C912-4799-B568-46ED6A5858F9}"/>
              </a:ext>
            </a:extLst>
          </p:cNvPr>
          <p:cNvSpPr>
            <a:spLocks noGrp="1"/>
          </p:cNvSpPr>
          <p:nvPr>
            <p:ph type="dt" sz="half" idx="10"/>
          </p:nvPr>
        </p:nvSpPr>
        <p:spPr/>
        <p:txBody>
          <a:bodyPr/>
          <a:lstStyle>
            <a:lvl1pPr>
              <a:defRPr/>
            </a:lvl1pPr>
          </a:lstStyle>
          <a:p>
            <a:pPr>
              <a:defRPr/>
            </a:pPr>
            <a:fld id="{9DFFE929-1CB9-490F-AAC0-68AF5D16D867}" type="datetime1">
              <a:rPr lang="en-GB" altLang="en-US" smtClean="0"/>
              <a:t>18/02/2024</a:t>
            </a:fld>
            <a:endParaRPr lang="en-GB" altLang="en-US"/>
          </a:p>
        </p:txBody>
      </p:sp>
      <p:sp>
        <p:nvSpPr>
          <p:cNvPr id="6" name="Slide Number Placeholder 5">
            <a:extLst>
              <a:ext uri="{FF2B5EF4-FFF2-40B4-BE49-F238E27FC236}">
                <a16:creationId xmlns:a16="http://schemas.microsoft.com/office/drawing/2014/main" id="{3FEE34BC-08EA-4559-8BA4-28B7B867BB9F}"/>
              </a:ext>
            </a:extLst>
          </p:cNvPr>
          <p:cNvSpPr>
            <a:spLocks noGrp="1"/>
          </p:cNvSpPr>
          <p:nvPr>
            <p:ph type="sldNum" sz="quarter" idx="11"/>
          </p:nvPr>
        </p:nvSpPr>
        <p:spPr/>
        <p:txBody>
          <a:bodyPr/>
          <a:lstStyle>
            <a:lvl1pPr>
              <a:defRPr/>
            </a:lvl1pPr>
          </a:lstStyle>
          <a:p>
            <a:pPr>
              <a:defRPr/>
            </a:pPr>
            <a:fld id="{C78B4F36-C920-4672-AC72-552D0EA2F308}" type="slidenum">
              <a:rPr lang="en-GB" altLang="en-US"/>
              <a:pPr>
                <a:defRPr/>
              </a:pPr>
              <a:t>‹#›</a:t>
            </a:fld>
            <a:endParaRPr lang="en-GB" altLang="en-US"/>
          </a:p>
        </p:txBody>
      </p:sp>
    </p:spTree>
    <p:extLst>
      <p:ext uri="{BB962C8B-B14F-4D97-AF65-F5344CB8AC3E}">
        <p14:creationId xmlns:p14="http://schemas.microsoft.com/office/powerpoint/2010/main" val="1033208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43D0D-650E-4C42-9E36-5BC1FECEC36D}"/>
              </a:ext>
            </a:extLst>
          </p:cNvPr>
          <p:cNvSpPr>
            <a:spLocks noGrp="1"/>
          </p:cNvSpPr>
          <p:nvPr>
            <p:ph type="dt" sz="half" idx="10"/>
          </p:nvPr>
        </p:nvSpPr>
        <p:spPr/>
        <p:txBody>
          <a:bodyPr/>
          <a:lstStyle>
            <a:lvl1pPr>
              <a:defRPr/>
            </a:lvl1pPr>
          </a:lstStyle>
          <a:p>
            <a:pPr>
              <a:defRPr/>
            </a:pPr>
            <a:fld id="{61EFBEC0-86D9-41D1-81DC-8014187A736A}" type="datetime1">
              <a:rPr lang="en-GB" altLang="en-US" smtClean="0"/>
              <a:t>18/02/2024</a:t>
            </a:fld>
            <a:endParaRPr lang="en-GB" altLang="en-US"/>
          </a:p>
        </p:txBody>
      </p:sp>
      <p:sp>
        <p:nvSpPr>
          <p:cNvPr id="8" name="Slide Number Placeholder 5">
            <a:extLst>
              <a:ext uri="{FF2B5EF4-FFF2-40B4-BE49-F238E27FC236}">
                <a16:creationId xmlns:a16="http://schemas.microsoft.com/office/drawing/2014/main" id="{09365AD7-D99D-40D2-9D3E-FB1B0B033CEF}"/>
              </a:ext>
            </a:extLst>
          </p:cNvPr>
          <p:cNvSpPr>
            <a:spLocks noGrp="1"/>
          </p:cNvSpPr>
          <p:nvPr>
            <p:ph type="sldNum" sz="quarter" idx="11"/>
          </p:nvPr>
        </p:nvSpPr>
        <p:spPr/>
        <p:txBody>
          <a:bodyPr/>
          <a:lstStyle>
            <a:lvl1pPr>
              <a:defRPr/>
            </a:lvl1pPr>
          </a:lstStyle>
          <a:p>
            <a:pPr>
              <a:defRPr/>
            </a:pPr>
            <a:fld id="{146999F7-DE69-4CD2-AD83-F309CFF10A00}" type="slidenum">
              <a:rPr lang="en-GB" altLang="en-US"/>
              <a:pPr>
                <a:defRPr/>
              </a:pPr>
              <a:t>‹#›</a:t>
            </a:fld>
            <a:endParaRPr lang="en-GB" altLang="en-US"/>
          </a:p>
        </p:txBody>
      </p:sp>
    </p:spTree>
    <p:extLst>
      <p:ext uri="{BB962C8B-B14F-4D97-AF65-F5344CB8AC3E}">
        <p14:creationId xmlns:p14="http://schemas.microsoft.com/office/powerpoint/2010/main" val="3336188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871032E-6678-4539-BF1C-DDC0EDF6284F}"/>
              </a:ext>
            </a:extLst>
          </p:cNvPr>
          <p:cNvSpPr>
            <a:spLocks noGrp="1"/>
          </p:cNvSpPr>
          <p:nvPr>
            <p:ph type="dt" sz="half" idx="10"/>
          </p:nvPr>
        </p:nvSpPr>
        <p:spPr/>
        <p:txBody>
          <a:bodyPr/>
          <a:lstStyle>
            <a:lvl1pPr>
              <a:defRPr/>
            </a:lvl1pPr>
          </a:lstStyle>
          <a:p>
            <a:pPr>
              <a:defRPr/>
            </a:pPr>
            <a:fld id="{CC612D60-E0A9-49DC-BD4A-F230A74600CC}" type="datetime1">
              <a:rPr lang="en-GB" altLang="en-US" smtClean="0"/>
              <a:t>18/02/2024</a:t>
            </a:fld>
            <a:endParaRPr lang="en-GB" altLang="en-US"/>
          </a:p>
        </p:txBody>
      </p:sp>
      <p:sp>
        <p:nvSpPr>
          <p:cNvPr id="4" name="Slide Number Placeholder 5">
            <a:extLst>
              <a:ext uri="{FF2B5EF4-FFF2-40B4-BE49-F238E27FC236}">
                <a16:creationId xmlns:a16="http://schemas.microsoft.com/office/drawing/2014/main" id="{1155AE45-70E6-4E20-8BE2-9D33357E591B}"/>
              </a:ext>
            </a:extLst>
          </p:cNvPr>
          <p:cNvSpPr>
            <a:spLocks noGrp="1"/>
          </p:cNvSpPr>
          <p:nvPr>
            <p:ph type="sldNum" sz="quarter" idx="11"/>
          </p:nvPr>
        </p:nvSpPr>
        <p:spPr/>
        <p:txBody>
          <a:bodyPr/>
          <a:lstStyle>
            <a:lvl1pPr>
              <a:defRPr/>
            </a:lvl1pPr>
          </a:lstStyle>
          <a:p>
            <a:pPr>
              <a:defRPr/>
            </a:pPr>
            <a:fld id="{1EB71A86-0B0E-4620-B18B-F4B1C9FE2C4F}" type="slidenum">
              <a:rPr lang="en-GB" altLang="en-US"/>
              <a:pPr>
                <a:defRPr/>
              </a:pPr>
              <a:t>‹#›</a:t>
            </a:fld>
            <a:endParaRPr lang="en-GB" altLang="en-US"/>
          </a:p>
        </p:txBody>
      </p:sp>
    </p:spTree>
    <p:extLst>
      <p:ext uri="{BB962C8B-B14F-4D97-AF65-F5344CB8AC3E}">
        <p14:creationId xmlns:p14="http://schemas.microsoft.com/office/powerpoint/2010/main" val="59091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153E24-B0D3-49E8-8D4F-1AFE8AE37526}"/>
              </a:ext>
            </a:extLst>
          </p:cNvPr>
          <p:cNvSpPr>
            <a:spLocks noGrp="1"/>
          </p:cNvSpPr>
          <p:nvPr>
            <p:ph type="dt" sz="half" idx="10"/>
          </p:nvPr>
        </p:nvSpPr>
        <p:spPr/>
        <p:txBody>
          <a:bodyPr/>
          <a:lstStyle>
            <a:lvl1pPr>
              <a:defRPr/>
            </a:lvl1pPr>
          </a:lstStyle>
          <a:p>
            <a:pPr>
              <a:defRPr/>
            </a:pPr>
            <a:fld id="{EB34C209-1917-4766-870F-17F8D0714F2D}" type="datetime1">
              <a:rPr lang="en-GB" altLang="en-US" smtClean="0"/>
              <a:t>18/02/2024</a:t>
            </a:fld>
            <a:endParaRPr lang="en-GB" altLang="en-US"/>
          </a:p>
        </p:txBody>
      </p:sp>
      <p:sp>
        <p:nvSpPr>
          <p:cNvPr id="3" name="Slide Number Placeholder 5">
            <a:extLst>
              <a:ext uri="{FF2B5EF4-FFF2-40B4-BE49-F238E27FC236}">
                <a16:creationId xmlns:a16="http://schemas.microsoft.com/office/drawing/2014/main" id="{260213D7-8DCC-4CB9-9B1F-95DAA8C3F7BF}"/>
              </a:ext>
            </a:extLst>
          </p:cNvPr>
          <p:cNvSpPr>
            <a:spLocks noGrp="1"/>
          </p:cNvSpPr>
          <p:nvPr>
            <p:ph type="sldNum" sz="quarter" idx="11"/>
          </p:nvPr>
        </p:nvSpPr>
        <p:spPr/>
        <p:txBody>
          <a:bodyPr/>
          <a:lstStyle>
            <a:lvl1pPr>
              <a:defRPr/>
            </a:lvl1pPr>
          </a:lstStyle>
          <a:p>
            <a:pPr>
              <a:defRPr/>
            </a:pPr>
            <a:fld id="{001D41A9-2EEE-4F98-9CBC-13B76AB3AE46}" type="slidenum">
              <a:rPr lang="en-GB" altLang="en-US"/>
              <a:pPr>
                <a:defRPr/>
              </a:pPr>
              <a:t>‹#›</a:t>
            </a:fld>
            <a:endParaRPr lang="en-GB" altLang="en-US"/>
          </a:p>
        </p:txBody>
      </p:sp>
    </p:spTree>
    <p:extLst>
      <p:ext uri="{BB962C8B-B14F-4D97-AF65-F5344CB8AC3E}">
        <p14:creationId xmlns:p14="http://schemas.microsoft.com/office/powerpoint/2010/main" val="2029083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1DC131D-1245-485B-BC87-ACD381A4E0A9}"/>
              </a:ext>
            </a:extLst>
          </p:cNvPr>
          <p:cNvSpPr>
            <a:spLocks noGrp="1"/>
          </p:cNvSpPr>
          <p:nvPr>
            <p:ph type="dt" sz="half" idx="10"/>
          </p:nvPr>
        </p:nvSpPr>
        <p:spPr/>
        <p:txBody>
          <a:bodyPr/>
          <a:lstStyle>
            <a:lvl1pPr>
              <a:defRPr/>
            </a:lvl1pPr>
          </a:lstStyle>
          <a:p>
            <a:pPr>
              <a:defRPr/>
            </a:pPr>
            <a:fld id="{4D0F11CF-633B-4EB6-97C0-29090B67FA98}" type="datetime1">
              <a:rPr lang="en-GB" altLang="en-US" smtClean="0"/>
              <a:t>18/02/2024</a:t>
            </a:fld>
            <a:endParaRPr lang="en-GB" altLang="en-US"/>
          </a:p>
        </p:txBody>
      </p:sp>
      <p:sp>
        <p:nvSpPr>
          <p:cNvPr id="6" name="Slide Number Placeholder 5">
            <a:extLst>
              <a:ext uri="{FF2B5EF4-FFF2-40B4-BE49-F238E27FC236}">
                <a16:creationId xmlns:a16="http://schemas.microsoft.com/office/drawing/2014/main" id="{2C5F53BB-F7A3-449F-BBB5-AE11991EE3F5}"/>
              </a:ext>
            </a:extLst>
          </p:cNvPr>
          <p:cNvSpPr>
            <a:spLocks noGrp="1"/>
          </p:cNvSpPr>
          <p:nvPr>
            <p:ph type="sldNum" sz="quarter" idx="11"/>
          </p:nvPr>
        </p:nvSpPr>
        <p:spPr/>
        <p:txBody>
          <a:bodyPr/>
          <a:lstStyle>
            <a:lvl1pPr>
              <a:defRPr/>
            </a:lvl1pPr>
          </a:lstStyle>
          <a:p>
            <a:pPr>
              <a:defRPr/>
            </a:pPr>
            <a:fld id="{301147B0-DAA3-4B3B-ACE1-224449689E34}" type="slidenum">
              <a:rPr lang="en-GB" altLang="en-US"/>
              <a:pPr>
                <a:defRPr/>
              </a:pPr>
              <a:t>‹#›</a:t>
            </a:fld>
            <a:endParaRPr lang="en-GB" altLang="en-US"/>
          </a:p>
        </p:txBody>
      </p:sp>
    </p:spTree>
    <p:extLst>
      <p:ext uri="{BB962C8B-B14F-4D97-AF65-F5344CB8AC3E}">
        <p14:creationId xmlns:p14="http://schemas.microsoft.com/office/powerpoint/2010/main" val="169506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C446A72-9AF9-43C0-9F82-5FCCD17DF592}"/>
              </a:ext>
            </a:extLst>
          </p:cNvPr>
          <p:cNvSpPr>
            <a:spLocks noGrp="1"/>
          </p:cNvSpPr>
          <p:nvPr>
            <p:ph type="dt" sz="half" idx="10"/>
          </p:nvPr>
        </p:nvSpPr>
        <p:spPr/>
        <p:txBody>
          <a:bodyPr/>
          <a:lstStyle>
            <a:lvl1pPr>
              <a:defRPr/>
            </a:lvl1pPr>
          </a:lstStyle>
          <a:p>
            <a:pPr>
              <a:defRPr/>
            </a:pPr>
            <a:fld id="{5FD68C67-ED00-40AC-B243-92C9F87FF9C3}" type="datetime1">
              <a:rPr lang="en-GB" altLang="en-US" smtClean="0"/>
              <a:t>18/02/2024</a:t>
            </a:fld>
            <a:endParaRPr lang="en-GB" altLang="en-US"/>
          </a:p>
        </p:txBody>
      </p:sp>
      <p:sp>
        <p:nvSpPr>
          <p:cNvPr id="6" name="Slide Number Placeholder 5">
            <a:extLst>
              <a:ext uri="{FF2B5EF4-FFF2-40B4-BE49-F238E27FC236}">
                <a16:creationId xmlns:a16="http://schemas.microsoft.com/office/drawing/2014/main" id="{2BA322CF-8903-4D54-9D88-E62189C411B3}"/>
              </a:ext>
            </a:extLst>
          </p:cNvPr>
          <p:cNvSpPr>
            <a:spLocks noGrp="1"/>
          </p:cNvSpPr>
          <p:nvPr>
            <p:ph type="sldNum" sz="quarter" idx="11"/>
          </p:nvPr>
        </p:nvSpPr>
        <p:spPr/>
        <p:txBody>
          <a:bodyPr/>
          <a:lstStyle>
            <a:lvl1pPr>
              <a:defRPr/>
            </a:lvl1pPr>
          </a:lstStyle>
          <a:p>
            <a:pPr>
              <a:defRPr/>
            </a:pPr>
            <a:fld id="{A609940C-C30F-4311-B35B-509ABCCCA686}" type="slidenum">
              <a:rPr lang="en-GB" altLang="en-US"/>
              <a:pPr>
                <a:defRPr/>
              </a:pPr>
              <a:t>‹#›</a:t>
            </a:fld>
            <a:endParaRPr lang="en-GB" altLang="en-US"/>
          </a:p>
        </p:txBody>
      </p:sp>
    </p:spTree>
    <p:extLst>
      <p:ext uri="{BB962C8B-B14F-4D97-AF65-F5344CB8AC3E}">
        <p14:creationId xmlns:p14="http://schemas.microsoft.com/office/powerpoint/2010/main" val="3298480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237E8-5D50-44EA-8A19-DF436F960B04}"/>
              </a:ext>
            </a:extLst>
          </p:cNvPr>
          <p:cNvSpPr>
            <a:spLocks noGrp="1"/>
          </p:cNvSpPr>
          <p:nvPr>
            <p:ph type="dt" sz="half" idx="10"/>
          </p:nvPr>
        </p:nvSpPr>
        <p:spPr/>
        <p:txBody>
          <a:bodyPr/>
          <a:lstStyle>
            <a:lvl1pPr>
              <a:defRPr/>
            </a:lvl1pPr>
          </a:lstStyle>
          <a:p>
            <a:pPr>
              <a:defRPr/>
            </a:pPr>
            <a:fld id="{3762FBAE-0466-4D0C-B991-5E7FE0883931}" type="datetime1">
              <a:rPr lang="en-GB" altLang="en-US" smtClean="0"/>
              <a:t>18/02/2024</a:t>
            </a:fld>
            <a:endParaRPr lang="en-GB" altLang="en-US"/>
          </a:p>
        </p:txBody>
      </p:sp>
      <p:sp>
        <p:nvSpPr>
          <p:cNvPr id="5" name="Slide Number Placeholder 5">
            <a:extLst>
              <a:ext uri="{FF2B5EF4-FFF2-40B4-BE49-F238E27FC236}">
                <a16:creationId xmlns:a16="http://schemas.microsoft.com/office/drawing/2014/main" id="{274B3CD5-33D8-4E6E-9071-6547BE31024E}"/>
              </a:ext>
            </a:extLst>
          </p:cNvPr>
          <p:cNvSpPr>
            <a:spLocks noGrp="1"/>
          </p:cNvSpPr>
          <p:nvPr>
            <p:ph type="sldNum" sz="quarter" idx="11"/>
          </p:nvPr>
        </p:nvSpPr>
        <p:spPr/>
        <p:txBody>
          <a:bodyPr/>
          <a:lstStyle>
            <a:lvl1pPr>
              <a:defRPr/>
            </a:lvl1pPr>
          </a:lstStyle>
          <a:p>
            <a:pPr>
              <a:defRPr/>
            </a:pPr>
            <a:fld id="{170608D1-125B-4071-B746-783E9AEA830F}" type="slidenum">
              <a:rPr lang="en-GB" altLang="en-US"/>
              <a:pPr>
                <a:defRPr/>
              </a:pPr>
              <a:t>‹#›</a:t>
            </a:fld>
            <a:endParaRPr lang="en-GB" altLang="en-US"/>
          </a:p>
        </p:txBody>
      </p:sp>
    </p:spTree>
    <p:extLst>
      <p:ext uri="{BB962C8B-B14F-4D97-AF65-F5344CB8AC3E}">
        <p14:creationId xmlns:p14="http://schemas.microsoft.com/office/powerpoint/2010/main" val="4149069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2CCF1-E1E2-4451-A52F-F0A30145504D}"/>
              </a:ext>
            </a:extLst>
          </p:cNvPr>
          <p:cNvSpPr>
            <a:spLocks noGrp="1"/>
          </p:cNvSpPr>
          <p:nvPr>
            <p:ph type="dt" sz="half" idx="10"/>
          </p:nvPr>
        </p:nvSpPr>
        <p:spPr/>
        <p:txBody>
          <a:bodyPr/>
          <a:lstStyle>
            <a:lvl1pPr>
              <a:defRPr/>
            </a:lvl1pPr>
          </a:lstStyle>
          <a:p>
            <a:pPr>
              <a:defRPr/>
            </a:pPr>
            <a:fld id="{04A6A70C-AF9F-4955-A612-D4D0DFF092C8}" type="datetime1">
              <a:rPr lang="en-GB" altLang="en-US" smtClean="0"/>
              <a:t>18/02/2024</a:t>
            </a:fld>
            <a:endParaRPr lang="en-GB" altLang="en-US"/>
          </a:p>
        </p:txBody>
      </p:sp>
      <p:sp>
        <p:nvSpPr>
          <p:cNvPr id="5" name="Slide Number Placeholder 5">
            <a:extLst>
              <a:ext uri="{FF2B5EF4-FFF2-40B4-BE49-F238E27FC236}">
                <a16:creationId xmlns:a16="http://schemas.microsoft.com/office/drawing/2014/main" id="{CFC8DE3B-8C8E-4A5C-BDC0-7A6A0EFF13CB}"/>
              </a:ext>
            </a:extLst>
          </p:cNvPr>
          <p:cNvSpPr>
            <a:spLocks noGrp="1"/>
          </p:cNvSpPr>
          <p:nvPr>
            <p:ph type="sldNum" sz="quarter" idx="11"/>
          </p:nvPr>
        </p:nvSpPr>
        <p:spPr/>
        <p:txBody>
          <a:bodyPr/>
          <a:lstStyle>
            <a:lvl1pPr>
              <a:defRPr/>
            </a:lvl1pPr>
          </a:lstStyle>
          <a:p>
            <a:pPr>
              <a:defRPr/>
            </a:pPr>
            <a:fld id="{940E093E-4ED2-4AC5-99F3-72F7773C3BB6}" type="slidenum">
              <a:rPr lang="en-GB" altLang="en-US"/>
              <a:pPr>
                <a:defRPr/>
              </a:pPr>
              <a:t>‹#›</a:t>
            </a:fld>
            <a:endParaRPr lang="en-GB" altLang="en-US"/>
          </a:p>
        </p:txBody>
      </p:sp>
    </p:spTree>
    <p:extLst>
      <p:ext uri="{BB962C8B-B14F-4D97-AF65-F5344CB8AC3E}">
        <p14:creationId xmlns:p14="http://schemas.microsoft.com/office/powerpoint/2010/main" val="2105057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bullet points">
    <p:spTree>
      <p:nvGrpSpPr>
        <p:cNvPr id="1" name=""/>
        <p:cNvGrpSpPr/>
        <p:nvPr/>
      </p:nvGrpSpPr>
      <p:grpSpPr>
        <a:xfrm>
          <a:off x="0" y="0"/>
          <a:ext cx="0" cy="0"/>
          <a:chOff x="0" y="0"/>
          <a:chExt cx="0" cy="0"/>
        </a:xfrm>
      </p:grpSpPr>
      <p:pic>
        <p:nvPicPr>
          <p:cNvPr id="4" name="Picture 1" descr="cfab-icon-purple.png">
            <a:extLst>
              <a:ext uri="{FF2B5EF4-FFF2-40B4-BE49-F238E27FC236}">
                <a16:creationId xmlns:a16="http://schemas.microsoft.com/office/drawing/2014/main" id="{D4273179-B8F4-4E99-A510-747FE51697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2">
            <a:extLst>
              <a:ext uri="{FF2B5EF4-FFF2-40B4-BE49-F238E27FC236}">
                <a16:creationId xmlns:a16="http://schemas.microsoft.com/office/drawing/2014/main" id="{7BAC839F-2E1F-4C82-8344-016088C4B38F}"/>
              </a:ext>
            </a:extLst>
          </p:cNvPr>
          <p:cNvSpPr txBox="1">
            <a:spLocks/>
          </p:cNvSpPr>
          <p:nvPr/>
        </p:nvSpPr>
        <p:spPr>
          <a:xfrm>
            <a:off x="8526463" y="6356350"/>
            <a:ext cx="414337" cy="366713"/>
          </a:xfrm>
          <a:prstGeom prst="rect">
            <a:avLst/>
          </a:prstGeom>
        </p:spPr>
        <p:txBody>
          <a:bodyPr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955751" indent="-1955751" fontAlgn="auto">
              <a:spcBef>
                <a:spcPts val="0"/>
              </a:spcBef>
              <a:spcAft>
                <a:spcPts val="0"/>
              </a:spcAft>
              <a:defRPr/>
            </a:pPr>
            <a:fld id="{7705C1F3-C4A4-405F-B715-4490EE844B82}" type="slidenum">
              <a:rPr lang="en-US" sz="800" smtClean="0"/>
              <a:pPr marL="1955751" indent="-1955751" fontAlgn="auto">
                <a:spcBef>
                  <a:spcPts val="0"/>
                </a:spcBef>
                <a:spcAft>
                  <a:spcPts val="0"/>
                </a:spcAft>
                <a:defRPr/>
              </a:pPr>
              <a:t>‹#›</a:t>
            </a:fld>
            <a:endParaRPr lang="en-US" sz="800" dirty="0"/>
          </a:p>
        </p:txBody>
      </p:sp>
      <p:sp>
        <p:nvSpPr>
          <p:cNvPr id="2" name="Title 1"/>
          <p:cNvSpPr>
            <a:spLocks noGrp="1"/>
          </p:cNvSpPr>
          <p:nvPr>
            <p:ph type="title"/>
          </p:nvPr>
        </p:nvSpPr>
        <p:spPr>
          <a:xfrm>
            <a:off x="457200" y="274641"/>
            <a:ext cx="8068192" cy="883601"/>
          </a:xfrm>
          <a:prstGeom prst="rect">
            <a:avLst/>
          </a:prstGeom>
        </p:spPr>
        <p:txBody>
          <a:bodyPr/>
          <a:lstStyle>
            <a:lvl1pPr>
              <a:defRPr sz="2800"/>
            </a:lvl1pPr>
          </a:lstStyle>
          <a:p>
            <a:r>
              <a:rPr lang="en-US"/>
              <a:t>Click to edit Master title style</a:t>
            </a:r>
            <a:endParaRPr lang="en-US" dirty="0"/>
          </a:p>
        </p:txBody>
      </p:sp>
      <p:sp>
        <p:nvSpPr>
          <p:cNvPr id="5" name="Text Placeholder 3"/>
          <p:cNvSpPr>
            <a:spLocks noGrp="1"/>
          </p:cNvSpPr>
          <p:nvPr>
            <p:ph type="body" sz="quarter" idx="10"/>
          </p:nvPr>
        </p:nvSpPr>
        <p:spPr>
          <a:xfrm>
            <a:off x="900114" y="1460502"/>
            <a:ext cx="7624762" cy="4813300"/>
          </a:xfrm>
          <a:prstGeom prst="rect">
            <a:avLst/>
          </a:prstGeom>
        </p:spPr>
        <p:txBody>
          <a:bodyPr>
            <a:normAutofit/>
          </a:bodyPr>
          <a:lstStyle>
            <a:lvl1pPr marL="180971" indent="-180971">
              <a:buClr>
                <a:srgbClr val="EA5167"/>
              </a:buClr>
              <a:buSzPct val="150000"/>
              <a:buFont typeface="Calibri" panose="020F0502020204030204" pitchFamily="34" charset="0"/>
              <a:buChar char="-"/>
              <a:defRPr sz="2000"/>
            </a:lvl1pPr>
            <a:lvl2pPr marL="363529" indent="-182558">
              <a:buClr>
                <a:srgbClr val="EA5167"/>
              </a:buClr>
              <a:buSzPct val="150000"/>
              <a:buFont typeface="Calibri" panose="020F0502020204030204" pitchFamily="34" charset="0"/>
              <a:buChar char="-"/>
              <a:defRPr sz="1800"/>
            </a:lvl2pPr>
            <a:lvl3pPr marL="538150" indent="-182558">
              <a:buClr>
                <a:srgbClr val="EA5167"/>
              </a:buClr>
              <a:buSzPct val="150000"/>
              <a:buFont typeface="Calibri" panose="020F0502020204030204" pitchFamily="34" charset="0"/>
              <a:buChar char="-"/>
              <a:defRPr sz="1600"/>
            </a:lvl3pPr>
            <a:lvl4pPr marL="719120" indent="-180971">
              <a:buClr>
                <a:srgbClr val="EA5167"/>
              </a:buClr>
              <a:buSzPct val="150000"/>
              <a:buFont typeface="Calibri" panose="020F0502020204030204" pitchFamily="34" charset="0"/>
              <a:buChar char="-"/>
              <a:defRPr sz="1400"/>
            </a:lvl4pPr>
            <a:lvl5pPr marL="893741" indent="-174621">
              <a:buClr>
                <a:srgbClr val="EA5167"/>
              </a:buClr>
              <a:buSzPct val="150000"/>
              <a:buFont typeface="Calibri" panose="020F0502020204030204" pitchFamily="34" charset="0"/>
              <a:buChar cha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492957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al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6" descr="cfab-icon-purple.png">
            <a:extLst>
              <a:ext uri="{FF2B5EF4-FFF2-40B4-BE49-F238E27FC236}">
                <a16:creationId xmlns:a16="http://schemas.microsoft.com/office/drawing/2014/main" id="{71D2D116-FAD3-4E12-9DE6-39849ABF8D3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5554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ingle column">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6" name="Picture 6" descr="cfab-icon-purple.png">
            <a:extLst>
              <a:ext uri="{FF2B5EF4-FFF2-40B4-BE49-F238E27FC236}">
                <a16:creationId xmlns:a16="http://schemas.microsoft.com/office/drawing/2014/main" id="{B49A3727-FD36-4457-B3C4-4A42630B3C8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524875" y="292100"/>
            <a:ext cx="3302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Placeholder 4"/>
          <p:cNvSpPr>
            <a:spLocks noGrp="1"/>
          </p:cNvSpPr>
          <p:nvPr>
            <p:ph type="body" sz="quarter" idx="10"/>
          </p:nvPr>
        </p:nvSpPr>
        <p:spPr>
          <a:xfrm>
            <a:off x="1619252" y="2678091"/>
            <a:ext cx="6116637" cy="1678517"/>
          </a:xfrm>
          <a:prstGeom prst="rect">
            <a:avLst/>
          </a:prstGeom>
        </p:spPr>
        <p:txBody>
          <a:bodyPr>
            <a:noAutofit/>
          </a:bodyPr>
          <a:lstStyle>
            <a:lvl1pPr marL="0" indent="0">
              <a:buFontTx/>
              <a:buNone/>
              <a:defRPr sz="1400">
                <a:solidFill>
                  <a:srgbClr val="4A4A49"/>
                </a:solidFill>
                <a:latin typeface="+mn-lt"/>
              </a:defRPr>
            </a:lvl1pPr>
            <a:lvl2pPr marL="457200" indent="0">
              <a:buFontTx/>
              <a:buNone/>
              <a:defRPr sz="1400">
                <a:latin typeface="+mn-lt"/>
              </a:defRPr>
            </a:lvl2pPr>
            <a:lvl3pPr marL="914400" indent="0">
              <a:buFontTx/>
              <a:buNone/>
              <a:defRPr sz="1400">
                <a:latin typeface="+mn-lt"/>
              </a:defRPr>
            </a:lvl3pPr>
            <a:lvl4pPr marL="1371600" indent="0">
              <a:buFontTx/>
              <a:buNone/>
              <a:defRPr sz="1400">
                <a:latin typeface="+mn-lt"/>
              </a:defRPr>
            </a:lvl4pPr>
            <a:lvl5pPr marL="1828800" indent="0">
              <a:buFontTx/>
              <a:buNone/>
              <a:defRPr sz="1400">
                <a:latin typeface="+mn-lt"/>
              </a:defRPr>
            </a:lvl5pPr>
          </a:lstStyle>
          <a:p>
            <a:pPr lvl="0"/>
            <a:r>
              <a:rPr lang="en-US" dirty="0"/>
              <a:t>Edit Master text styles</a:t>
            </a:r>
          </a:p>
        </p:txBody>
      </p:sp>
      <p:sp>
        <p:nvSpPr>
          <p:cNvPr id="7" name="Text Placeholder 6"/>
          <p:cNvSpPr>
            <a:spLocks noGrp="1"/>
          </p:cNvSpPr>
          <p:nvPr>
            <p:ph type="body" sz="quarter" idx="11"/>
          </p:nvPr>
        </p:nvSpPr>
        <p:spPr>
          <a:xfrm>
            <a:off x="1619251" y="2082800"/>
            <a:ext cx="6121399" cy="433917"/>
          </a:xfrm>
          <a:prstGeom prst="rect">
            <a:avLst/>
          </a:prstGeom>
        </p:spPr>
        <p:txBody>
          <a:bodyPr>
            <a:noAutofit/>
          </a:bodyPr>
          <a:lstStyle>
            <a:lvl1pPr marL="0" indent="0">
              <a:buNone/>
              <a:defRPr sz="1800" b="1"/>
            </a:lvl1pPr>
          </a:lstStyle>
          <a:p>
            <a:pPr lvl="0"/>
            <a:r>
              <a:rPr lang="en-US" dirty="0"/>
              <a:t>Edit Master text styles</a:t>
            </a:r>
          </a:p>
        </p:txBody>
      </p:sp>
      <p:sp>
        <p:nvSpPr>
          <p:cNvPr id="9" name="Title 1"/>
          <p:cNvSpPr>
            <a:spLocks noGrp="1"/>
          </p:cNvSpPr>
          <p:nvPr>
            <p:ph type="title"/>
          </p:nvPr>
        </p:nvSpPr>
        <p:spPr>
          <a:xfrm>
            <a:off x="457200" y="274640"/>
            <a:ext cx="8068192" cy="883601"/>
          </a:xfrm>
        </p:spPr>
        <p:txBody>
          <a:bodyPr/>
          <a:lstStyle/>
          <a:p>
            <a:r>
              <a:rPr lang="en-GB"/>
              <a:t>Click to edit Master title style</a:t>
            </a:r>
            <a:endParaRPr lang="en-US"/>
          </a:p>
        </p:txBody>
      </p:sp>
    </p:spTree>
    <p:extLst>
      <p:ext uri="{BB962C8B-B14F-4D97-AF65-F5344CB8AC3E}">
        <p14:creationId xmlns:p14="http://schemas.microsoft.com/office/powerpoint/2010/main" val="1114506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48FE2DA-A959-433E-AF55-CB5C24C5B20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8FE44B7-DE9F-4966-9ACD-9A63C458CEF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AB6ED17-005D-4F02-A5FF-037F520DB16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2E1EEE8-EA9F-4094-8EE1-15BF6A260754}" type="datetime1">
              <a:rPr lang="en-GB" altLang="en-US" smtClean="0"/>
              <a:t>18/02/2024</a:t>
            </a:fld>
            <a:endParaRPr lang="en-GB" altLang="en-US"/>
          </a:p>
        </p:txBody>
      </p:sp>
      <p:sp>
        <p:nvSpPr>
          <p:cNvPr id="6" name="Slide Number Placeholder 5">
            <a:extLst>
              <a:ext uri="{FF2B5EF4-FFF2-40B4-BE49-F238E27FC236}">
                <a16:creationId xmlns:a16="http://schemas.microsoft.com/office/drawing/2014/main" id="{642C362D-AF14-4D21-913D-BB72B839AD1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359303CA-1547-414D-9F08-F874C0964B4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5" r:id="rId1"/>
    <p:sldLayoutId id="2147484056"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 id="2147484059"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who.int/bulletin/volumes/90/3/12-020312/en/index.html"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apps.who.int/iris/bitstream/handle/10665/67215/WHO_NMH_NPH_02.8.pdf;jsessionid=3EFABD3CA1CFD75BC4308C654A847C8E?sequence=1"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63f0lRvdB5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dinsow.com/elderly-care.html" TargetMode="External"/><Relationship Id="rId2" Type="http://schemas.openxmlformats.org/officeDocument/2006/relationships/hyperlink" Target="http://www.cataliahealth.com/how-it-works/" TargetMode="Externa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hyperlink" Target="https://www.youtube.com/watch?v=x1Qu1YKZA0Y"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who.int/features/factfiles/ageing/ageing_facts/en/index.html" TargetMode="External"/><Relationship Id="rId2" Type="http://schemas.openxmlformats.org/officeDocument/2006/relationships/hyperlink" Target="http://whqlibdoc.who.int/hq/1999/WHO_HSC_AHE_99.2_life.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ww.globalaging.org/agingwatch/convention/index.htm"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www.who.int/world-health-day/2012/toolkit/background/en/index3.html" TargetMode="External"/><Relationship Id="rId5" Type="http://schemas.openxmlformats.org/officeDocument/2006/relationships/hyperlink" Target="http://www.helpage.org/newsroom/life-stories/" TargetMode="External"/><Relationship Id="rId4" Type="http://schemas.openxmlformats.org/officeDocument/2006/relationships/hyperlink" Target="http://www.helpage.org/where-we-work/"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itle 1">
            <a:extLst>
              <a:ext uri="{FF2B5EF4-FFF2-40B4-BE49-F238E27FC236}">
                <a16:creationId xmlns:a16="http://schemas.microsoft.com/office/drawing/2014/main" id="{08176982-F9EA-47C7-BBAC-5107FEA58CBF}"/>
              </a:ext>
            </a:extLst>
          </p:cNvPr>
          <p:cNvSpPr>
            <a:spLocks noGrp="1"/>
          </p:cNvSpPr>
          <p:nvPr>
            <p:ph type="ctrTitle"/>
          </p:nvPr>
        </p:nvSpPr>
        <p:spPr>
          <a:xfrm>
            <a:off x="683568" y="2060848"/>
            <a:ext cx="8280400" cy="3097212"/>
          </a:xfrm>
        </p:spPr>
        <p:txBody>
          <a:bodyPr/>
          <a:lstStyle/>
          <a:p>
            <a:r>
              <a:rPr lang="en-GB" altLang="en-US" sz="3200" b="1" dirty="0">
                <a:solidFill>
                  <a:schemeClr val="bg1"/>
                </a:solidFill>
                <a:latin typeface="Arial" panose="020B0604020202020204" pitchFamily="34" charset="0"/>
                <a:cs typeface="Arial" panose="020B0604020202020204" pitchFamily="34" charset="0"/>
              </a:rPr>
              <a:t>BMHP6009: </a:t>
            </a:r>
            <a:r>
              <a:rPr lang="en-US" altLang="en-US" sz="3200" b="1" dirty="0">
                <a:solidFill>
                  <a:schemeClr val="bg1"/>
                </a:solidFill>
                <a:latin typeface="Arial" panose="020B0604020202020204" pitchFamily="34" charset="0"/>
                <a:cs typeface="Arial" panose="020B0604020202020204" pitchFamily="34" charset="0"/>
              </a:rPr>
              <a:t>Living With Care, The Older Person</a:t>
            </a:r>
            <a:br>
              <a:rPr lang="en-US" altLang="en-US" sz="3200" b="1" dirty="0">
                <a:solidFill>
                  <a:schemeClr val="bg1"/>
                </a:solidFill>
                <a:latin typeface="Arial" panose="020B0604020202020204" pitchFamily="34" charset="0"/>
                <a:cs typeface="Arial" panose="020B0604020202020204" pitchFamily="34" charset="0"/>
              </a:rPr>
            </a:br>
            <a:br>
              <a:rPr lang="en-US" altLang="en-US" sz="3200" b="1" dirty="0">
                <a:solidFill>
                  <a:schemeClr val="bg1"/>
                </a:solidFill>
                <a:latin typeface="Arial" panose="020B0604020202020204" pitchFamily="34" charset="0"/>
                <a:cs typeface="Arial" panose="020B0604020202020204" pitchFamily="34" charset="0"/>
              </a:rPr>
            </a:br>
            <a:r>
              <a:rPr lang="en-GB" altLang="en-US" sz="3200" b="1">
                <a:solidFill>
                  <a:schemeClr val="bg1"/>
                </a:solidFill>
              </a:rPr>
              <a:t>Week 6: </a:t>
            </a:r>
            <a:br>
              <a:rPr lang="en-GB" altLang="en-US" sz="3200" b="1" dirty="0">
                <a:solidFill>
                  <a:schemeClr val="bg1"/>
                </a:solidFill>
              </a:rPr>
            </a:br>
            <a:r>
              <a:rPr lang="en-GB" altLang="en-US" sz="3200" b="1" dirty="0">
                <a:solidFill>
                  <a:schemeClr val="bg1"/>
                </a:solidFill>
              </a:rPr>
              <a:t>Artificial Intelligence</a:t>
            </a:r>
            <a:br>
              <a:rPr lang="en-GB" altLang="en-US" sz="3200" b="1" dirty="0">
                <a:solidFill>
                  <a:schemeClr val="bg1"/>
                </a:solidFill>
              </a:rPr>
            </a:br>
            <a:r>
              <a:rPr lang="en-GB" altLang="en-US" sz="3200" b="1" dirty="0">
                <a:solidFill>
                  <a:schemeClr val="bg1"/>
                </a:solidFill>
              </a:rPr>
              <a:t>Mental Health and Policies in Health and Social Care for Older Adults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FC2A4431-3AE1-4845-AC72-4E1241E7B8BF}"/>
              </a:ext>
            </a:extLst>
          </p:cNvPr>
          <p:cNvSpPr>
            <a:spLocks noGrp="1"/>
          </p:cNvSpPr>
          <p:nvPr>
            <p:ph type="title"/>
          </p:nvPr>
        </p:nvSpPr>
        <p:spPr>
          <a:xfrm>
            <a:off x="177800" y="115888"/>
            <a:ext cx="8713788" cy="850900"/>
          </a:xfrm>
        </p:spPr>
        <p:txBody>
          <a:bodyPr/>
          <a:lstStyle/>
          <a:p>
            <a:pPr algn="l"/>
            <a:r>
              <a:rPr lang="en-US" altLang="en-US" b="1">
                <a:latin typeface="Arial" panose="020B0604020202020204" pitchFamily="34" charset="0"/>
                <a:cs typeface="Arial" panose="020B0604020202020204" pitchFamily="34" charset="0"/>
              </a:rPr>
              <a:t>Learning Outcomes</a:t>
            </a:r>
          </a:p>
        </p:txBody>
      </p:sp>
      <p:sp>
        <p:nvSpPr>
          <p:cNvPr id="6" name="Content Placeholder 5">
            <a:extLst>
              <a:ext uri="{FF2B5EF4-FFF2-40B4-BE49-F238E27FC236}">
                <a16:creationId xmlns:a16="http://schemas.microsoft.com/office/drawing/2014/main" id="{593E19C9-B586-4FF1-B468-4986FBDA2191}"/>
              </a:ext>
            </a:extLst>
          </p:cNvPr>
          <p:cNvSpPr>
            <a:spLocks noGrp="1"/>
          </p:cNvSpPr>
          <p:nvPr>
            <p:ph idx="1"/>
          </p:nvPr>
        </p:nvSpPr>
        <p:spPr>
          <a:xfrm>
            <a:off x="323850" y="1268413"/>
            <a:ext cx="8245475" cy="3889375"/>
          </a:xfrm>
        </p:spPr>
        <p:txBody>
          <a:bodyPr>
            <a:normAutofit fontScale="85000" lnSpcReduction="10000"/>
          </a:bodyPr>
          <a:lstStyle/>
          <a:p>
            <a:pPr marL="514350" indent="-514350">
              <a:buFont typeface="+mj-lt"/>
              <a:buAutoNum type="arabicPeriod"/>
              <a:defRPr/>
            </a:pPr>
            <a:r>
              <a:rPr lang="en-GB" dirty="0">
                <a:latin typeface="Arial" panose="020B0604020202020204" pitchFamily="34" charset="0"/>
                <a:cs typeface="Arial" panose="020B0604020202020204" pitchFamily="34" charset="0"/>
              </a:rPr>
              <a:t>Critically evaluate and compare local, national and global provision of services for the older person in line with current initiatives and policy </a:t>
            </a:r>
          </a:p>
          <a:p>
            <a:pPr marL="514350" indent="-514350">
              <a:buFont typeface="+mj-lt"/>
              <a:buAutoNum type="arabicPeriod"/>
              <a:defRPr/>
            </a:pPr>
            <a:endParaRPr lang="en-GB" dirty="0">
              <a:latin typeface="Arial" panose="020B0604020202020204" pitchFamily="34" charset="0"/>
              <a:cs typeface="Arial" panose="020B0604020202020204" pitchFamily="34" charset="0"/>
            </a:endParaRPr>
          </a:p>
          <a:p>
            <a:pPr marL="514350" indent="-514350">
              <a:buFont typeface="+mj-lt"/>
              <a:buAutoNum type="arabicPeriod"/>
              <a:defRPr/>
            </a:pPr>
            <a:r>
              <a:rPr lang="en-GB" dirty="0">
                <a:latin typeface="Arial" panose="020B0604020202020204" pitchFamily="34" charset="0"/>
                <a:cs typeface="Arial" panose="020B0604020202020204" pitchFamily="34" charset="0"/>
              </a:rPr>
              <a:t>Examine the prospective future of the care of the older person; including the application of technology information and the use of AI (Artificial Intelligence) within health care provision </a:t>
            </a:r>
          </a:p>
          <a:p>
            <a:pPr marL="0" indent="0">
              <a:buFont typeface="Arial" panose="020B0604020202020204" pitchFamily="34" charset="0"/>
              <a:buNone/>
              <a:defRPr/>
            </a:pPr>
            <a:endParaRPr lang="en-GB" dirty="0">
              <a:latin typeface="Times New Roman" panose="02020603050405020304" pitchFamily="18" charset="0"/>
              <a:cs typeface="Times New Roman" panose="02020603050405020304" pitchFamily="18" charset="0"/>
            </a:endParaRPr>
          </a:p>
          <a:p>
            <a:pPr>
              <a:defRPr/>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48F0A10-BFD4-4EA8-A5EB-49B38A99E29B}"/>
              </a:ext>
            </a:extLst>
          </p:cNvPr>
          <p:cNvSpPr>
            <a:spLocks noGrp="1"/>
          </p:cNvSpPr>
          <p:nvPr>
            <p:ph type="title"/>
          </p:nvPr>
        </p:nvSpPr>
        <p:spPr>
          <a:xfrm>
            <a:off x="457200" y="274638"/>
            <a:ext cx="7499350" cy="561975"/>
          </a:xfrm>
        </p:spPr>
        <p:txBody>
          <a:bodyPr/>
          <a:lstStyle/>
          <a:p>
            <a:r>
              <a:rPr lang="en-US" altLang="en-US" b="1" dirty="0"/>
              <a:t>Challenges of Aging</a:t>
            </a:r>
          </a:p>
        </p:txBody>
      </p:sp>
      <p:sp>
        <p:nvSpPr>
          <p:cNvPr id="13315" name="Content Placeholder 2">
            <a:extLst>
              <a:ext uri="{FF2B5EF4-FFF2-40B4-BE49-F238E27FC236}">
                <a16:creationId xmlns:a16="http://schemas.microsoft.com/office/drawing/2014/main" id="{AAC32552-A38E-4392-A835-3A70DA9A70C3}"/>
              </a:ext>
            </a:extLst>
          </p:cNvPr>
          <p:cNvSpPr>
            <a:spLocks noGrp="1"/>
          </p:cNvSpPr>
          <p:nvPr>
            <p:ph sz="half" idx="1"/>
          </p:nvPr>
        </p:nvSpPr>
        <p:spPr>
          <a:xfrm>
            <a:off x="611560" y="1124744"/>
            <a:ext cx="4320480" cy="3989388"/>
          </a:xfrm>
        </p:spPr>
        <p:txBody>
          <a:bodyPr/>
          <a:lstStyle/>
          <a:p>
            <a:r>
              <a:rPr lang="en-US" altLang="en-US" sz="2000" dirty="0"/>
              <a:t>Rise in noncommunicable diseases</a:t>
            </a:r>
          </a:p>
          <a:p>
            <a:pPr lvl="1"/>
            <a:r>
              <a:rPr lang="en-US" altLang="en-US" sz="2000" dirty="0"/>
              <a:t>Cancer, cardiovascular, diabetes, respiratory</a:t>
            </a:r>
          </a:p>
          <a:p>
            <a:pPr lvl="1"/>
            <a:r>
              <a:rPr lang="en-US" altLang="en-US" sz="2000" dirty="0"/>
              <a:t>Led by developed nations but growing in developing and emerging countries as well.</a:t>
            </a:r>
          </a:p>
          <a:p>
            <a:r>
              <a:rPr lang="en-US" altLang="en-US" sz="2000" dirty="0"/>
              <a:t>Increased prevalence of dementia worldwide</a:t>
            </a:r>
          </a:p>
          <a:p>
            <a:r>
              <a:rPr lang="en-US" altLang="en-US" sz="2000" dirty="0"/>
              <a:t>fewer caregivers for frail older adults.</a:t>
            </a:r>
          </a:p>
          <a:p>
            <a:r>
              <a:rPr lang="en-US" altLang="en-US" sz="2000" dirty="0"/>
              <a:t>Global efforts to promote healthy aging.</a:t>
            </a:r>
          </a:p>
          <a:p>
            <a:endParaRPr lang="en-US" altLang="en-US" sz="2000" dirty="0"/>
          </a:p>
        </p:txBody>
      </p:sp>
      <p:sp>
        <p:nvSpPr>
          <p:cNvPr id="13316" name="Content Placeholder 3">
            <a:extLst>
              <a:ext uri="{FF2B5EF4-FFF2-40B4-BE49-F238E27FC236}">
                <a16:creationId xmlns:a16="http://schemas.microsoft.com/office/drawing/2014/main" id="{3F40BFB5-BB4A-4E78-842C-8DE6001218B9}"/>
              </a:ext>
            </a:extLst>
          </p:cNvPr>
          <p:cNvSpPr>
            <a:spLocks noGrp="1"/>
          </p:cNvSpPr>
          <p:nvPr>
            <p:ph sz="half" idx="2"/>
          </p:nvPr>
        </p:nvSpPr>
        <p:spPr>
          <a:xfrm>
            <a:off x="5105400" y="4437112"/>
            <a:ext cx="4038600" cy="993774"/>
          </a:xfrm>
        </p:spPr>
        <p:txBody>
          <a:bodyPr/>
          <a:lstStyle/>
          <a:p>
            <a:endParaRPr lang="en-US" altLang="en-US" sz="2000" dirty="0"/>
          </a:p>
          <a:p>
            <a:pPr marL="0" indent="0">
              <a:buNone/>
            </a:pPr>
            <a:r>
              <a:rPr lang="en-US" altLang="en-US" sz="1600" dirty="0">
                <a:hlinkClick r:id="rId2"/>
              </a:rPr>
              <a:t>http://www.who.int/bulletin/volumes/90/3/12-020312/en/index.html</a:t>
            </a:r>
            <a:endParaRPr lang="en-US" altLang="en-US" sz="1600" dirty="0"/>
          </a:p>
          <a:p>
            <a:endParaRPr lang="en-US" altLang="en-US" dirty="0"/>
          </a:p>
        </p:txBody>
      </p:sp>
      <p:pic>
        <p:nvPicPr>
          <p:cNvPr id="2" name="Picture 1">
            <a:extLst>
              <a:ext uri="{FF2B5EF4-FFF2-40B4-BE49-F238E27FC236}">
                <a16:creationId xmlns:a16="http://schemas.microsoft.com/office/drawing/2014/main" id="{F643D7B8-B18B-56A4-22D0-2F3A55250340}"/>
              </a:ext>
            </a:extLst>
          </p:cNvPr>
          <p:cNvPicPr>
            <a:picLocks noChangeAspect="1"/>
          </p:cNvPicPr>
          <p:nvPr/>
        </p:nvPicPr>
        <p:blipFill>
          <a:blip r:embed="rId3"/>
          <a:stretch>
            <a:fillRect/>
          </a:stretch>
        </p:blipFill>
        <p:spPr>
          <a:xfrm>
            <a:off x="5453211" y="1427114"/>
            <a:ext cx="3079229" cy="307922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939EC89-F810-440A-A56A-C4E5A81792AB}"/>
              </a:ext>
            </a:extLst>
          </p:cNvPr>
          <p:cNvSpPr>
            <a:spLocks noGrp="1"/>
          </p:cNvSpPr>
          <p:nvPr>
            <p:ph type="title"/>
          </p:nvPr>
        </p:nvSpPr>
        <p:spPr>
          <a:xfrm>
            <a:off x="179512" y="52983"/>
            <a:ext cx="8064500" cy="359767"/>
          </a:xfrm>
        </p:spPr>
        <p:txBody>
          <a:bodyPr/>
          <a:lstStyle/>
          <a:p>
            <a:r>
              <a:rPr lang="en-US" altLang="en-US" sz="3200" b="1" dirty="0"/>
              <a:t>Challenges of Aging</a:t>
            </a:r>
          </a:p>
        </p:txBody>
      </p:sp>
      <p:sp>
        <p:nvSpPr>
          <p:cNvPr id="3" name="Content Placeholder 2">
            <a:extLst>
              <a:ext uri="{FF2B5EF4-FFF2-40B4-BE49-F238E27FC236}">
                <a16:creationId xmlns:a16="http://schemas.microsoft.com/office/drawing/2014/main" id="{DC63301D-C956-4533-878D-89D81E774964}"/>
              </a:ext>
            </a:extLst>
          </p:cNvPr>
          <p:cNvSpPr>
            <a:spLocks noGrp="1"/>
          </p:cNvSpPr>
          <p:nvPr>
            <p:ph sz="half" idx="1"/>
          </p:nvPr>
        </p:nvSpPr>
        <p:spPr>
          <a:xfrm>
            <a:off x="152003" y="620688"/>
            <a:ext cx="3339877" cy="4727575"/>
          </a:xfrm>
        </p:spPr>
        <p:txBody>
          <a:bodyPr>
            <a:normAutofit fontScale="92500" lnSpcReduction="20000"/>
          </a:bodyPr>
          <a:lstStyle/>
          <a:p>
            <a:pPr>
              <a:defRPr/>
            </a:pPr>
            <a:r>
              <a:rPr lang="en-US" dirty="0"/>
              <a:t>Community strengths</a:t>
            </a:r>
          </a:p>
          <a:p>
            <a:pPr lvl="1">
              <a:defRPr/>
            </a:pPr>
            <a:r>
              <a:rPr lang="en-US" dirty="0"/>
              <a:t>Friendly, safe, healthy, and strong sense of community</a:t>
            </a:r>
          </a:p>
          <a:p>
            <a:pPr>
              <a:defRPr/>
            </a:pPr>
            <a:r>
              <a:rPr lang="en-US" dirty="0"/>
              <a:t>Common Needs</a:t>
            </a:r>
          </a:p>
          <a:p>
            <a:pPr lvl="1">
              <a:defRPr/>
            </a:pPr>
            <a:r>
              <a:rPr lang="en-US" dirty="0"/>
              <a:t>Understanding aging-related issues and caregiving</a:t>
            </a:r>
          </a:p>
          <a:p>
            <a:pPr lvl="1">
              <a:defRPr/>
            </a:pPr>
            <a:r>
              <a:rPr lang="en-US" dirty="0"/>
              <a:t>Access to resources</a:t>
            </a:r>
          </a:p>
          <a:p>
            <a:pPr lvl="1">
              <a:defRPr/>
            </a:pPr>
            <a:r>
              <a:rPr lang="en-US" dirty="0"/>
              <a:t>Housing</a:t>
            </a:r>
          </a:p>
          <a:p>
            <a:pPr lvl="1">
              <a:defRPr/>
            </a:pPr>
            <a:r>
              <a:rPr lang="en-US" dirty="0"/>
              <a:t>Transportation</a:t>
            </a:r>
          </a:p>
          <a:p>
            <a:pPr lvl="1">
              <a:defRPr/>
            </a:pPr>
            <a:r>
              <a:rPr lang="en-US" dirty="0"/>
              <a:t>Intergenerational connections</a:t>
            </a:r>
          </a:p>
        </p:txBody>
      </p:sp>
      <p:sp>
        <p:nvSpPr>
          <p:cNvPr id="4" name="Content Placeholder 3">
            <a:extLst>
              <a:ext uri="{FF2B5EF4-FFF2-40B4-BE49-F238E27FC236}">
                <a16:creationId xmlns:a16="http://schemas.microsoft.com/office/drawing/2014/main" id="{2934B0E2-A303-409A-9BCC-3D7E98025A57}"/>
              </a:ext>
            </a:extLst>
          </p:cNvPr>
          <p:cNvSpPr>
            <a:spLocks noGrp="1"/>
          </p:cNvSpPr>
          <p:nvPr>
            <p:ph sz="half" idx="2"/>
          </p:nvPr>
        </p:nvSpPr>
        <p:spPr>
          <a:xfrm>
            <a:off x="3347864" y="796366"/>
            <a:ext cx="3450902" cy="4718050"/>
          </a:xfrm>
        </p:spPr>
        <p:txBody>
          <a:bodyPr>
            <a:normAutofit fontScale="92500" lnSpcReduction="20000"/>
          </a:bodyPr>
          <a:lstStyle/>
          <a:p>
            <a:pPr>
              <a:defRPr/>
            </a:pPr>
            <a:r>
              <a:rPr lang="en-US" dirty="0"/>
              <a:t>Uniqueness across communities</a:t>
            </a:r>
          </a:p>
          <a:p>
            <a:pPr lvl="1">
              <a:defRPr/>
            </a:pPr>
            <a:r>
              <a:rPr lang="en-US" dirty="0"/>
              <a:t>Understanding policies at local, state, &amp; national levels</a:t>
            </a:r>
          </a:p>
          <a:p>
            <a:pPr lvl="1">
              <a:defRPr/>
            </a:pPr>
            <a:r>
              <a:rPr lang="en-US" dirty="0"/>
              <a:t>Identifying resources</a:t>
            </a:r>
          </a:p>
          <a:p>
            <a:pPr lvl="1">
              <a:defRPr/>
            </a:pPr>
            <a:r>
              <a:rPr lang="en-US" dirty="0"/>
              <a:t>Technology access and education</a:t>
            </a:r>
          </a:p>
          <a:p>
            <a:pPr lvl="1">
              <a:defRPr/>
            </a:pPr>
            <a:r>
              <a:rPr lang="en-US" dirty="0"/>
              <a:t>Expanding social network</a:t>
            </a:r>
          </a:p>
          <a:p>
            <a:pPr lvl="1">
              <a:defRPr/>
            </a:pPr>
            <a:r>
              <a:rPr lang="en-US" dirty="0"/>
              <a:t>Preventative programs</a:t>
            </a:r>
          </a:p>
          <a:p>
            <a:pPr lvl="1">
              <a:defRPr/>
            </a:pPr>
            <a:endParaRPr lang="en-US" dirty="0"/>
          </a:p>
        </p:txBody>
      </p:sp>
      <p:pic>
        <p:nvPicPr>
          <p:cNvPr id="2" name="Picture 1">
            <a:extLst>
              <a:ext uri="{FF2B5EF4-FFF2-40B4-BE49-F238E27FC236}">
                <a16:creationId xmlns:a16="http://schemas.microsoft.com/office/drawing/2014/main" id="{2E03A7FA-2F28-BE64-475E-408B5B19B147}"/>
              </a:ext>
            </a:extLst>
          </p:cNvPr>
          <p:cNvPicPr>
            <a:picLocks noChangeAspect="1"/>
          </p:cNvPicPr>
          <p:nvPr/>
        </p:nvPicPr>
        <p:blipFill>
          <a:blip r:embed="rId3"/>
          <a:stretch>
            <a:fillRect/>
          </a:stretch>
        </p:blipFill>
        <p:spPr>
          <a:xfrm>
            <a:off x="6237253" y="4221088"/>
            <a:ext cx="2905125" cy="1571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 calcmode="lin" valueType="num">
                                      <p:cBhvr additive="base">
                                        <p:cTn id="4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anim calcmode="lin" valueType="num">
                                      <p:cBhvr additive="base">
                                        <p:cTn id="5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4" end="4"/>
                                            </p:txEl>
                                          </p:spTgt>
                                        </p:tgtEl>
                                        <p:attrNameLst>
                                          <p:attrName>style.visibility</p:attrName>
                                        </p:attrNameLst>
                                      </p:cBhvr>
                                      <p:to>
                                        <p:strVal val="visible"/>
                                      </p:to>
                                    </p:set>
                                    <p:anim calcmode="lin" valueType="num">
                                      <p:cBhvr additive="base">
                                        <p:cTn id="5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4" end="4"/>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anim calcmode="lin" valueType="num">
                                      <p:cBhvr additive="base">
                                        <p:cTn id="6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8A46D-6B03-676E-574A-1EE24DBFDF35}"/>
              </a:ext>
            </a:extLst>
          </p:cNvPr>
          <p:cNvSpPr>
            <a:spLocks noGrp="1"/>
          </p:cNvSpPr>
          <p:nvPr>
            <p:ph type="title"/>
          </p:nvPr>
        </p:nvSpPr>
        <p:spPr/>
        <p:txBody>
          <a:bodyPr/>
          <a:lstStyle/>
          <a:p>
            <a:r>
              <a:rPr lang="en-US" altLang="en-US" sz="4400" b="1" i="1" dirty="0"/>
              <a:t>Responding to the Challenge of an Ageing Population</a:t>
            </a:r>
            <a:endParaRPr lang="en-GB" b="1" dirty="0"/>
          </a:p>
        </p:txBody>
      </p:sp>
      <p:sp>
        <p:nvSpPr>
          <p:cNvPr id="5" name="Content Placeholder 4">
            <a:extLst>
              <a:ext uri="{FF2B5EF4-FFF2-40B4-BE49-F238E27FC236}">
                <a16:creationId xmlns:a16="http://schemas.microsoft.com/office/drawing/2014/main" id="{CDC9AEAC-8146-4DBE-B261-9BF7EDA49A32}"/>
              </a:ext>
            </a:extLst>
          </p:cNvPr>
          <p:cNvSpPr txBox="1">
            <a:spLocks noGrp="1"/>
          </p:cNvSpPr>
          <p:nvPr>
            <p:ph sz="half" idx="1"/>
          </p:nvPr>
        </p:nvSpPr>
        <p:spPr>
          <a:xfrm>
            <a:off x="457200" y="1600200"/>
            <a:ext cx="8229600" cy="3884140"/>
          </a:xfrm>
          <a:prstGeom prst="rect">
            <a:avLst/>
          </a:prstGeom>
          <a:noFill/>
        </p:spPr>
        <p:txBody>
          <a:bodyPr wrap="square">
            <a:spAutoFit/>
          </a:bodyPr>
          <a:lstStyle/>
          <a:p>
            <a:endParaRPr lang="en-GB" dirty="0">
              <a:hlinkClick r:id="rId2"/>
            </a:endParaRPr>
          </a:p>
          <a:p>
            <a:r>
              <a:rPr lang="en-GB" dirty="0"/>
              <a:t>WHO (2002) Active Ageing – A Policy Framework</a:t>
            </a:r>
          </a:p>
          <a:p>
            <a:r>
              <a:rPr lang="en-GB" dirty="0">
                <a:hlinkClick r:id="rId2"/>
              </a:rPr>
              <a:t>http://apps.who.int/iris/bitstream/handle/10665/67215/WHO_NMH_NPH_02.8.pdf;jsessionid=3EFABD3CA1CFD75BC4308C654A847C8E?sequence=1</a:t>
            </a:r>
            <a:endParaRPr lang="en-GB" dirty="0"/>
          </a:p>
          <a:p>
            <a:endParaRPr lang="en-GB" dirty="0"/>
          </a:p>
          <a:p>
            <a:pPr marL="0" indent="0">
              <a:buNone/>
            </a:pPr>
            <a:r>
              <a:rPr lang="en-GB" dirty="0"/>
              <a:t>Let’s discuss reading this policy framework.</a:t>
            </a:r>
          </a:p>
        </p:txBody>
      </p:sp>
    </p:spTree>
    <p:extLst>
      <p:ext uri="{BB962C8B-B14F-4D97-AF65-F5344CB8AC3E}">
        <p14:creationId xmlns:p14="http://schemas.microsoft.com/office/powerpoint/2010/main" val="2836845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A338E79-853C-40F7-90F8-BE202EA7091E}"/>
              </a:ext>
            </a:extLst>
          </p:cNvPr>
          <p:cNvSpPr>
            <a:spLocks noGrp="1"/>
          </p:cNvSpPr>
          <p:nvPr>
            <p:ph type="title"/>
          </p:nvPr>
        </p:nvSpPr>
        <p:spPr>
          <a:xfrm>
            <a:off x="251520" y="404664"/>
            <a:ext cx="8229600" cy="519708"/>
          </a:xfrm>
        </p:spPr>
        <p:txBody>
          <a:bodyPr/>
          <a:lstStyle/>
          <a:p>
            <a:r>
              <a:rPr lang="en-US" altLang="en-US" sz="3200" b="1" i="1" dirty="0"/>
              <a:t>Responding to the Challenge of an Ageing Population</a:t>
            </a:r>
          </a:p>
        </p:txBody>
      </p:sp>
      <p:sp>
        <p:nvSpPr>
          <p:cNvPr id="4" name="Content Placeholder 3">
            <a:extLst>
              <a:ext uri="{FF2B5EF4-FFF2-40B4-BE49-F238E27FC236}">
                <a16:creationId xmlns:a16="http://schemas.microsoft.com/office/drawing/2014/main" id="{3C732AAF-9B8E-423D-B5D4-38897D667321}"/>
              </a:ext>
            </a:extLst>
          </p:cNvPr>
          <p:cNvSpPr>
            <a:spLocks noGrp="1"/>
          </p:cNvSpPr>
          <p:nvPr>
            <p:ph sz="half" idx="1"/>
          </p:nvPr>
        </p:nvSpPr>
        <p:spPr>
          <a:xfrm>
            <a:off x="611560" y="1261216"/>
            <a:ext cx="8157468" cy="204568"/>
          </a:xfrm>
        </p:spPr>
        <p:txBody>
          <a:bodyPr/>
          <a:lstStyle/>
          <a:p>
            <a:pPr marL="0" indent="0">
              <a:buNone/>
              <a:defRPr/>
            </a:pPr>
            <a:r>
              <a:rPr lang="en-US" sz="2000" dirty="0"/>
              <a:t>Madrid International Action Plan on Aging </a:t>
            </a:r>
            <a:r>
              <a:rPr lang="en-US" sz="2000" i="1" dirty="0"/>
              <a:t>United Nations Effort</a:t>
            </a:r>
            <a:endParaRPr lang="en-US" sz="2000" dirty="0"/>
          </a:p>
        </p:txBody>
      </p:sp>
      <p:pic>
        <p:nvPicPr>
          <p:cNvPr id="3" name="Picture 2">
            <a:extLst>
              <a:ext uri="{FF2B5EF4-FFF2-40B4-BE49-F238E27FC236}">
                <a16:creationId xmlns:a16="http://schemas.microsoft.com/office/drawing/2014/main" id="{0B33E459-DB01-16CA-C925-956EB28D5833}"/>
              </a:ext>
            </a:extLst>
          </p:cNvPr>
          <p:cNvPicPr>
            <a:picLocks noChangeAspect="1"/>
          </p:cNvPicPr>
          <p:nvPr/>
        </p:nvPicPr>
        <p:blipFill>
          <a:blip r:embed="rId2"/>
          <a:stretch>
            <a:fillRect/>
          </a:stretch>
        </p:blipFill>
        <p:spPr>
          <a:xfrm>
            <a:off x="1838325" y="1916832"/>
            <a:ext cx="5467350" cy="37338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530" name="Shape 69">
            <a:extLst>
              <a:ext uri="{FF2B5EF4-FFF2-40B4-BE49-F238E27FC236}">
                <a16:creationId xmlns:a16="http://schemas.microsoft.com/office/drawing/2014/main" id="{439AFC5F-E48B-4239-8A37-F4761A04738F}"/>
              </a:ext>
            </a:extLst>
          </p:cNvPr>
          <p:cNvCxnSpPr>
            <a:cxnSpLocks noChangeShapeType="1"/>
          </p:cNvCxnSpPr>
          <p:nvPr/>
        </p:nvCxnSpPr>
        <p:spPr bwMode="auto">
          <a:xfrm rot="10800000" flipH="1">
            <a:off x="6354763" y="2449513"/>
            <a:ext cx="974725" cy="592137"/>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1" name="Shape 70">
            <a:extLst>
              <a:ext uri="{FF2B5EF4-FFF2-40B4-BE49-F238E27FC236}">
                <a16:creationId xmlns:a16="http://schemas.microsoft.com/office/drawing/2014/main" id="{BD81AC2D-1EAA-4F25-9A50-318D9447CBBD}"/>
              </a:ext>
            </a:extLst>
          </p:cNvPr>
          <p:cNvCxnSpPr>
            <a:cxnSpLocks noChangeShapeType="1"/>
          </p:cNvCxnSpPr>
          <p:nvPr/>
        </p:nvCxnSpPr>
        <p:spPr bwMode="auto">
          <a:xfrm rot="10800000">
            <a:off x="4456113" y="2165350"/>
            <a:ext cx="19050" cy="771525"/>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2" name="Shape 71">
            <a:extLst>
              <a:ext uri="{FF2B5EF4-FFF2-40B4-BE49-F238E27FC236}">
                <a16:creationId xmlns:a16="http://schemas.microsoft.com/office/drawing/2014/main" id="{1CD6F195-F6AA-403E-86D0-B4429447F58A}"/>
              </a:ext>
            </a:extLst>
          </p:cNvPr>
          <p:cNvCxnSpPr>
            <a:cxnSpLocks noChangeShapeType="1"/>
          </p:cNvCxnSpPr>
          <p:nvPr/>
        </p:nvCxnSpPr>
        <p:spPr bwMode="auto">
          <a:xfrm flipH="1">
            <a:off x="1855788" y="4546600"/>
            <a:ext cx="908050" cy="690563"/>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3" name="Shape 73">
            <a:extLst>
              <a:ext uri="{FF2B5EF4-FFF2-40B4-BE49-F238E27FC236}">
                <a16:creationId xmlns:a16="http://schemas.microsoft.com/office/drawing/2014/main" id="{206BB3C6-773A-4939-9C26-F356DDD78566}"/>
              </a:ext>
            </a:extLst>
          </p:cNvPr>
          <p:cNvCxnSpPr>
            <a:cxnSpLocks noChangeShapeType="1"/>
          </p:cNvCxnSpPr>
          <p:nvPr/>
        </p:nvCxnSpPr>
        <p:spPr bwMode="auto">
          <a:xfrm>
            <a:off x="4456113" y="4597400"/>
            <a:ext cx="19050" cy="817563"/>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cxnSp>
        <p:nvCxnSpPr>
          <p:cNvPr id="22534" name="Shape 74">
            <a:extLst>
              <a:ext uri="{FF2B5EF4-FFF2-40B4-BE49-F238E27FC236}">
                <a16:creationId xmlns:a16="http://schemas.microsoft.com/office/drawing/2014/main" id="{9641749E-EF11-4CE4-BEEE-FC488B6B94BE}"/>
              </a:ext>
            </a:extLst>
          </p:cNvPr>
          <p:cNvCxnSpPr>
            <a:cxnSpLocks noChangeShapeType="1"/>
          </p:cNvCxnSpPr>
          <p:nvPr/>
        </p:nvCxnSpPr>
        <p:spPr bwMode="auto">
          <a:xfrm>
            <a:off x="6235700" y="4521200"/>
            <a:ext cx="754063" cy="58420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sp>
        <p:nvSpPr>
          <p:cNvPr id="22535" name="Shape 76">
            <a:extLst>
              <a:ext uri="{FF2B5EF4-FFF2-40B4-BE49-F238E27FC236}">
                <a16:creationId xmlns:a16="http://schemas.microsoft.com/office/drawing/2014/main" id="{8F7E5205-DDD3-4733-B7C0-E9DB1F7D41E1}"/>
              </a:ext>
            </a:extLst>
          </p:cNvPr>
          <p:cNvSpPr>
            <a:spLocks noChangeArrowheads="1"/>
          </p:cNvSpPr>
          <p:nvPr/>
        </p:nvSpPr>
        <p:spPr bwMode="auto">
          <a:xfrm rot="-1864">
            <a:off x="6010275" y="982663"/>
            <a:ext cx="33178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91425" rIns="91425" bIns="91425">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
        <p:nvSpPr>
          <p:cNvPr id="22536" name="Shape 77">
            <a:extLst>
              <a:ext uri="{FF2B5EF4-FFF2-40B4-BE49-F238E27FC236}">
                <a16:creationId xmlns:a16="http://schemas.microsoft.com/office/drawing/2014/main" id="{EDFFA86C-01FF-4A6B-BEF0-7DC891B27115}"/>
              </a:ext>
            </a:extLst>
          </p:cNvPr>
          <p:cNvSpPr>
            <a:spLocks noChangeArrowheads="1"/>
          </p:cNvSpPr>
          <p:nvPr/>
        </p:nvSpPr>
        <p:spPr bwMode="auto">
          <a:xfrm>
            <a:off x="1104900" y="2084388"/>
            <a:ext cx="2733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91425" rIns="91425" bIns="91425">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cxnSp>
        <p:nvCxnSpPr>
          <p:cNvPr id="22537" name="Shape 81">
            <a:extLst>
              <a:ext uri="{FF2B5EF4-FFF2-40B4-BE49-F238E27FC236}">
                <a16:creationId xmlns:a16="http://schemas.microsoft.com/office/drawing/2014/main" id="{91DD80D3-EF3C-4A5F-95FE-F57242E9D4E1}"/>
              </a:ext>
            </a:extLst>
          </p:cNvPr>
          <p:cNvCxnSpPr>
            <a:cxnSpLocks noChangeShapeType="1"/>
          </p:cNvCxnSpPr>
          <p:nvPr/>
        </p:nvCxnSpPr>
        <p:spPr bwMode="auto">
          <a:xfrm rot="10800000">
            <a:off x="1531938" y="2541588"/>
            <a:ext cx="993775" cy="56515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graphicFrame>
        <p:nvGraphicFramePr>
          <p:cNvPr id="18" name="Diagram 17">
            <a:extLst>
              <a:ext uri="{FF2B5EF4-FFF2-40B4-BE49-F238E27FC236}">
                <a16:creationId xmlns:a16="http://schemas.microsoft.com/office/drawing/2014/main" id="{857B2576-AD22-47DB-B53B-6CB9A2242DCB}"/>
              </a:ext>
            </a:extLst>
          </p:cNvPr>
          <p:cNvGraphicFramePr/>
          <p:nvPr/>
        </p:nvGraphicFramePr>
        <p:xfrm>
          <a:off x="611560" y="836712"/>
          <a:ext cx="7776864" cy="42691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2539" name="Rectangle 1">
            <a:extLst>
              <a:ext uri="{FF2B5EF4-FFF2-40B4-BE49-F238E27FC236}">
                <a16:creationId xmlns:a16="http://schemas.microsoft.com/office/drawing/2014/main" id="{2DAE8EBF-3489-43DC-B05D-F46FEDC287A9}"/>
              </a:ext>
            </a:extLst>
          </p:cNvPr>
          <p:cNvSpPr>
            <a:spLocks noChangeArrowheads="1"/>
          </p:cNvSpPr>
          <p:nvPr/>
        </p:nvSpPr>
        <p:spPr bwMode="auto">
          <a:xfrm>
            <a:off x="323850" y="5148263"/>
            <a:ext cx="91789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200">
                <a:latin typeface="Arial" panose="020B0604020202020204" pitchFamily="34" charset="0"/>
              </a:rPr>
              <a:t>Modified from Parslow, R. A., Lewis, V. J., &amp; Nay, R. (2011). Successful aging: Development and testing of a multidimensional model using data from a large sample of older Australians. </a:t>
            </a:r>
            <a:r>
              <a:rPr lang="en-US" altLang="en-US" sz="1200" i="1">
                <a:latin typeface="Arial" panose="020B0604020202020204" pitchFamily="34" charset="0"/>
              </a:rPr>
              <a:t>JAGS, 59, </a:t>
            </a:r>
            <a:r>
              <a:rPr lang="en-US" altLang="en-US" sz="1200">
                <a:latin typeface="Arial" panose="020B0604020202020204" pitchFamily="34" charset="0"/>
              </a:rPr>
              <a:t>2077-2083.</a:t>
            </a:r>
          </a:p>
        </p:txBody>
      </p:sp>
      <p:sp>
        <p:nvSpPr>
          <p:cNvPr id="22540" name="Title 2">
            <a:extLst>
              <a:ext uri="{FF2B5EF4-FFF2-40B4-BE49-F238E27FC236}">
                <a16:creationId xmlns:a16="http://schemas.microsoft.com/office/drawing/2014/main" id="{EF27181A-AF85-44D4-B833-74E2BB5781C6}"/>
              </a:ext>
            </a:extLst>
          </p:cNvPr>
          <p:cNvSpPr>
            <a:spLocks noGrp="1"/>
          </p:cNvSpPr>
          <p:nvPr>
            <p:ph type="title"/>
          </p:nvPr>
        </p:nvSpPr>
        <p:spPr>
          <a:xfrm>
            <a:off x="441325" y="252413"/>
            <a:ext cx="7931150" cy="331787"/>
          </a:xfrm>
        </p:spPr>
        <p:txBody>
          <a:bodyPr/>
          <a:lstStyle/>
          <a:p>
            <a:r>
              <a:rPr lang="en-US" altLang="en-US" sz="3200" b="1" dirty="0"/>
              <a:t>The Life Course Perspective</a:t>
            </a:r>
            <a:endParaRPr lang="en-GB" altLang="en-US" sz="3200" b="1" dirty="0"/>
          </a:p>
        </p:txBody>
      </p:sp>
    </p:spTree>
    <p:custDataLst>
      <p:tags r:id="rId1"/>
    </p:custDataLst>
  </p:cSld>
  <p:clrMapOvr>
    <a:masterClrMapping/>
  </p:clrMapOvr>
  <p:transition spd="slow">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D583237-7292-40F6-A2B0-ED078F4CA7A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altLang="en-US" sz="3700" b="1" dirty="0"/>
              <a:t>Community Engagement </a:t>
            </a:r>
            <a:br>
              <a:rPr lang="en-GB" altLang="en-US" sz="3700" b="1" dirty="0"/>
            </a:br>
            <a:r>
              <a:rPr lang="en-GB" altLang="en-US" sz="3700" b="1" dirty="0"/>
              <a:t>Programmes for older people </a:t>
            </a:r>
          </a:p>
        </p:txBody>
      </p:sp>
      <p:sp>
        <p:nvSpPr>
          <p:cNvPr id="28675" name="Content Placeholder 2">
            <a:extLst>
              <a:ext uri="{FF2B5EF4-FFF2-40B4-BE49-F238E27FC236}">
                <a16:creationId xmlns:a16="http://schemas.microsoft.com/office/drawing/2014/main" id="{036156EF-0FAF-4001-BFA1-532CFA43D2D6}"/>
              </a:ext>
            </a:extLst>
          </p:cNvPr>
          <p:cNvSpPr>
            <a:spLocks noGrp="1"/>
          </p:cNvSpPr>
          <p:nvPr>
            <p:ph sz="half" idx="1"/>
          </p:nvPr>
        </p:nvSpPr>
        <p:spPr>
          <a:xfrm>
            <a:off x="228259" y="1484784"/>
            <a:ext cx="6480720" cy="3989040"/>
          </a:xfrm>
        </p:spPr>
        <p:txBody>
          <a:bodyPr wrap="square" anchor="t">
            <a:noAutofit/>
          </a:bodyPr>
          <a:lstStyle/>
          <a:p>
            <a:pPr>
              <a:lnSpc>
                <a:spcPct val="90000"/>
              </a:lnSpc>
            </a:pPr>
            <a:r>
              <a:rPr lang="en-US" altLang="en-US" sz="2200" dirty="0"/>
              <a:t>In many communities, there are Osher Lifelong Learning Institutes affiliated with colleges and universities as well as other adult education programs available through community centers and public libraries. </a:t>
            </a:r>
          </a:p>
          <a:p>
            <a:pPr>
              <a:lnSpc>
                <a:spcPct val="90000"/>
              </a:lnSpc>
            </a:pPr>
            <a:r>
              <a:rPr lang="en-US" altLang="en-US" sz="2200" dirty="0"/>
              <a:t>Intergenerational programs provide opportunities for older adults to mentor students, interact with younger children and guides skills development.</a:t>
            </a:r>
          </a:p>
          <a:p>
            <a:pPr>
              <a:lnSpc>
                <a:spcPct val="90000"/>
              </a:lnSpc>
            </a:pPr>
            <a:r>
              <a:rPr lang="en-US" altLang="en-US" sz="2200" dirty="0"/>
              <a:t>And because physical activity is so important to remaining independent, Parks and Recreation departments provide classes and facilities  for older adults to remain healthy and fit.</a:t>
            </a:r>
          </a:p>
          <a:p>
            <a:pPr>
              <a:lnSpc>
                <a:spcPct val="90000"/>
              </a:lnSpc>
            </a:pPr>
            <a:endParaRPr lang="en-US" altLang="en-US" sz="2200" dirty="0"/>
          </a:p>
          <a:p>
            <a:pPr>
              <a:lnSpc>
                <a:spcPct val="90000"/>
              </a:lnSpc>
            </a:pPr>
            <a:endParaRPr lang="en-GB" altLang="en-US" sz="2200" dirty="0"/>
          </a:p>
        </p:txBody>
      </p:sp>
      <p:pic>
        <p:nvPicPr>
          <p:cNvPr id="2" name="Picture 1">
            <a:extLst>
              <a:ext uri="{FF2B5EF4-FFF2-40B4-BE49-F238E27FC236}">
                <a16:creationId xmlns:a16="http://schemas.microsoft.com/office/drawing/2014/main" id="{2E2C2499-6C7F-671D-BE26-1B5B1CC65F59}"/>
              </a:ext>
            </a:extLst>
          </p:cNvPr>
          <p:cNvPicPr>
            <a:picLocks noChangeAspect="1"/>
          </p:cNvPicPr>
          <p:nvPr/>
        </p:nvPicPr>
        <p:blipFill rotWithShape="1">
          <a:blip r:embed="rId2"/>
          <a:srcRect l="10916" r="23167"/>
          <a:stretch/>
        </p:blipFill>
        <p:spPr>
          <a:xfrm>
            <a:off x="7020272" y="2060848"/>
            <a:ext cx="1895469" cy="187220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BF9D1-8463-43C5-A281-356002FAD2D8}"/>
              </a:ext>
            </a:extLst>
          </p:cNvPr>
          <p:cNvSpPr>
            <a:spLocks noGrp="1"/>
          </p:cNvSpPr>
          <p:nvPr>
            <p:ph type="title"/>
          </p:nvPr>
        </p:nvSpPr>
        <p:spPr>
          <a:xfrm>
            <a:off x="457200" y="274638"/>
            <a:ext cx="8229600" cy="1143000"/>
          </a:xfrm>
        </p:spPr>
        <p:txBody>
          <a:bodyPr wrap="square" anchor="ctr">
            <a:normAutofit/>
          </a:bodyPr>
          <a:lstStyle/>
          <a:p>
            <a:pPr>
              <a:lnSpc>
                <a:spcPct val="90000"/>
              </a:lnSpc>
              <a:defRPr/>
            </a:pPr>
            <a:r>
              <a:rPr lang="en-US" sz="3700" b="1" dirty="0"/>
              <a:t>8 Domains of Age Friendly/Livable Communities</a:t>
            </a:r>
          </a:p>
        </p:txBody>
      </p:sp>
      <p:sp>
        <p:nvSpPr>
          <p:cNvPr id="3" name="Content Placeholder 2">
            <a:extLst>
              <a:ext uri="{FF2B5EF4-FFF2-40B4-BE49-F238E27FC236}">
                <a16:creationId xmlns:a16="http://schemas.microsoft.com/office/drawing/2014/main" id="{B5CDF3DF-46F9-45CD-9EEB-487CDA998267}"/>
              </a:ext>
            </a:extLst>
          </p:cNvPr>
          <p:cNvSpPr>
            <a:spLocks noGrp="1"/>
          </p:cNvSpPr>
          <p:nvPr>
            <p:ph sz="half" idx="1"/>
          </p:nvPr>
        </p:nvSpPr>
        <p:spPr>
          <a:xfrm>
            <a:off x="457200" y="1600201"/>
            <a:ext cx="4330824" cy="3989040"/>
          </a:xfrm>
        </p:spPr>
        <p:txBody>
          <a:bodyPr wrap="square" anchor="t">
            <a:normAutofit fontScale="92500" lnSpcReduction="10000"/>
          </a:bodyPr>
          <a:lstStyle/>
          <a:p>
            <a:pPr marL="0" indent="0">
              <a:lnSpc>
                <a:spcPct val="90000"/>
              </a:lnSpc>
              <a:buFont typeface="Arial" panose="020B0604020202020204" pitchFamily="34" charset="0"/>
              <a:buNone/>
              <a:defRPr/>
            </a:pPr>
            <a:r>
              <a:rPr lang="en-US" sz="1800" dirty="0"/>
              <a:t>1. </a:t>
            </a:r>
            <a:r>
              <a:rPr lang="en-US" sz="1800" b="1" dirty="0"/>
              <a:t>Outdoor Spaces and Buildings</a:t>
            </a:r>
          </a:p>
          <a:p>
            <a:pPr marL="0" indent="0">
              <a:lnSpc>
                <a:spcPct val="90000"/>
              </a:lnSpc>
              <a:buFont typeface="Arial" panose="020B0604020202020204" pitchFamily="34" charset="0"/>
              <a:buNone/>
              <a:defRPr/>
            </a:pPr>
            <a:r>
              <a:rPr lang="en-US" sz="1800" dirty="0"/>
              <a:t>People need public places to gather — indoors and out. Green spaces, safe streets, sidewalks, outdoor seating and accessible buildings (think elevators, stairs with railings, etc.) can be used and enjoyed by people of all ages.</a:t>
            </a:r>
          </a:p>
          <a:p>
            <a:pPr marL="0" indent="0">
              <a:lnSpc>
                <a:spcPct val="90000"/>
              </a:lnSpc>
              <a:buFont typeface="Arial" panose="020B0604020202020204" pitchFamily="34" charset="0"/>
              <a:buNone/>
              <a:defRPr/>
            </a:pPr>
            <a:endParaRPr lang="en-US" sz="1800" dirty="0"/>
          </a:p>
          <a:p>
            <a:pPr>
              <a:lnSpc>
                <a:spcPct val="90000"/>
              </a:lnSpc>
              <a:defRPr/>
            </a:pPr>
            <a:endParaRPr lang="en-US" sz="1800" dirty="0"/>
          </a:p>
          <a:p>
            <a:pPr marL="0" indent="0">
              <a:lnSpc>
                <a:spcPct val="90000"/>
              </a:lnSpc>
              <a:buFont typeface="Arial" panose="020B0604020202020204" pitchFamily="34" charset="0"/>
              <a:buNone/>
              <a:defRPr/>
            </a:pPr>
            <a:r>
              <a:rPr lang="en-US" sz="1800" b="1" dirty="0"/>
              <a:t>2. Transportation</a:t>
            </a:r>
          </a:p>
          <a:p>
            <a:pPr marL="0" indent="0">
              <a:lnSpc>
                <a:spcPct val="90000"/>
              </a:lnSpc>
              <a:buFont typeface="Arial" panose="020B0604020202020204" pitchFamily="34" charset="0"/>
              <a:buNone/>
              <a:defRPr/>
            </a:pPr>
            <a:r>
              <a:rPr lang="en-US" sz="1800" dirty="0"/>
              <a:t>Driving shouldn't be the only way to get around. Public transit options can be as expansive and as infrastructure dependent as a train system or as targeted as a taxi service that provides non-drivers with rides to and from a doctor's office. </a:t>
            </a:r>
          </a:p>
          <a:p>
            <a:pPr marL="0" indent="0">
              <a:lnSpc>
                <a:spcPct val="90000"/>
              </a:lnSpc>
              <a:buFont typeface="Arial" panose="020B0604020202020204" pitchFamily="34" charset="0"/>
              <a:buNone/>
              <a:defRPr/>
            </a:pPr>
            <a:endParaRPr lang="en-US" sz="1500" dirty="0"/>
          </a:p>
        </p:txBody>
      </p:sp>
      <p:pic>
        <p:nvPicPr>
          <p:cNvPr id="4" name="Picture 3">
            <a:extLst>
              <a:ext uri="{FF2B5EF4-FFF2-40B4-BE49-F238E27FC236}">
                <a16:creationId xmlns:a16="http://schemas.microsoft.com/office/drawing/2014/main" id="{39A7759C-DC83-A953-E1D7-5E6369D10EE4}"/>
              </a:ext>
            </a:extLst>
          </p:cNvPr>
          <p:cNvPicPr>
            <a:picLocks noChangeAspect="1"/>
          </p:cNvPicPr>
          <p:nvPr/>
        </p:nvPicPr>
        <p:blipFill>
          <a:blip r:embed="rId2"/>
          <a:stretch>
            <a:fillRect/>
          </a:stretch>
        </p:blipFill>
        <p:spPr>
          <a:xfrm>
            <a:off x="5293582" y="2348879"/>
            <a:ext cx="3393218" cy="3076901"/>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850AC-9C2F-4726-BB8F-8A222C268251}"/>
              </a:ext>
            </a:extLst>
          </p:cNvPr>
          <p:cNvSpPr>
            <a:spLocks noGrp="1"/>
          </p:cNvSpPr>
          <p:nvPr>
            <p:ph type="title"/>
          </p:nvPr>
        </p:nvSpPr>
        <p:spPr>
          <a:xfrm>
            <a:off x="457200" y="274638"/>
            <a:ext cx="8229600" cy="1143000"/>
          </a:xfrm>
        </p:spPr>
        <p:txBody>
          <a:bodyPr wrap="square" anchor="ctr">
            <a:normAutofit/>
          </a:bodyPr>
          <a:lstStyle/>
          <a:p>
            <a:pPr>
              <a:lnSpc>
                <a:spcPct val="90000"/>
              </a:lnSpc>
              <a:defRPr/>
            </a:pPr>
            <a:r>
              <a:rPr lang="en-US" sz="3700" b="1"/>
              <a:t>8 Domains of Age Friendly/Livable Communities</a:t>
            </a:r>
            <a:endParaRPr lang="en-US" sz="3700"/>
          </a:p>
        </p:txBody>
      </p:sp>
      <p:sp>
        <p:nvSpPr>
          <p:cNvPr id="3" name="Content Placeholder 2">
            <a:extLst>
              <a:ext uri="{FF2B5EF4-FFF2-40B4-BE49-F238E27FC236}">
                <a16:creationId xmlns:a16="http://schemas.microsoft.com/office/drawing/2014/main" id="{C4C92910-6BB8-42FE-A4D6-A2F225E40996}"/>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Font typeface="Arial" panose="020B0604020202020204" pitchFamily="34" charset="0"/>
              <a:buNone/>
              <a:defRPr/>
            </a:pPr>
            <a:r>
              <a:rPr lang="en-US" sz="1300" b="1"/>
              <a:t>3. Housing</a:t>
            </a:r>
          </a:p>
          <a:p>
            <a:pPr>
              <a:lnSpc>
                <a:spcPct val="90000"/>
              </a:lnSpc>
              <a:defRPr/>
            </a:pPr>
            <a:r>
              <a:rPr lang="en-US" sz="1300"/>
              <a:t>Most people want to remain in their own home and community as they age. Doing so</a:t>
            </a:r>
            <a:r>
              <a:rPr lang="en-US" sz="1300" i="1"/>
              <a:t> is</a:t>
            </a:r>
            <a:r>
              <a:rPr lang="en-US" sz="1300"/>
              <a:t> possible if housing is designed or modified for aging in place and a community has affordable housing options for varying life stages.</a:t>
            </a:r>
          </a:p>
          <a:p>
            <a:pPr marL="0" indent="0">
              <a:lnSpc>
                <a:spcPct val="90000"/>
              </a:lnSpc>
              <a:buFont typeface="Arial" panose="020B0604020202020204" pitchFamily="34" charset="0"/>
              <a:buNone/>
              <a:defRPr/>
            </a:pPr>
            <a:endParaRPr lang="en-US" sz="1300" b="1"/>
          </a:p>
          <a:p>
            <a:pPr marL="0" indent="0">
              <a:lnSpc>
                <a:spcPct val="90000"/>
              </a:lnSpc>
              <a:buFont typeface="Arial" panose="020B0604020202020204" pitchFamily="34" charset="0"/>
              <a:buNone/>
              <a:defRPr/>
            </a:pPr>
            <a:r>
              <a:rPr lang="en-US" sz="1300" b="1"/>
              <a:t>4. Social Participation</a:t>
            </a:r>
          </a:p>
          <a:p>
            <a:pPr>
              <a:lnSpc>
                <a:spcPct val="90000"/>
              </a:lnSpc>
              <a:defRPr/>
            </a:pPr>
            <a:r>
              <a:rPr lang="en-US" sz="1300"/>
              <a:t>Regardless of a person's age, loneliness is often as debilitating a health condition as having a chronic illness or disease. Sadness and isolation can be combatted by the availability of accessible, affordable and fun social activities</a:t>
            </a:r>
          </a:p>
          <a:p>
            <a:pPr marL="0" indent="0">
              <a:lnSpc>
                <a:spcPct val="90000"/>
              </a:lnSpc>
              <a:buFont typeface="Arial" panose="020B0604020202020204" pitchFamily="34" charset="0"/>
              <a:buNone/>
              <a:defRPr/>
            </a:pPr>
            <a:endParaRPr lang="en-US" sz="1300"/>
          </a:p>
          <a:p>
            <a:pPr marL="0" indent="0">
              <a:lnSpc>
                <a:spcPct val="90000"/>
              </a:lnSpc>
              <a:buFont typeface="Arial" panose="020B0604020202020204" pitchFamily="34" charset="0"/>
              <a:buNone/>
              <a:defRPr/>
            </a:pPr>
            <a:r>
              <a:rPr lang="en-US" sz="1300" b="1"/>
              <a:t>5. Respect and Social Inclusion</a:t>
            </a:r>
          </a:p>
          <a:p>
            <a:pPr>
              <a:lnSpc>
                <a:spcPct val="90000"/>
              </a:lnSpc>
              <a:defRPr/>
            </a:pPr>
            <a:r>
              <a:rPr lang="en-US" sz="1300"/>
              <a:t>Everyone wants to feel valued. Intergenerational activities are a great way for young and old to learn from one another, honor what each has to offer and, at the same time, feel good about themselves.</a:t>
            </a:r>
          </a:p>
          <a:p>
            <a:pPr marL="0" indent="0">
              <a:lnSpc>
                <a:spcPct val="90000"/>
              </a:lnSpc>
              <a:buFont typeface="Arial" panose="020B0604020202020204" pitchFamily="34" charset="0"/>
              <a:buNone/>
              <a:defRPr/>
            </a:pPr>
            <a:endParaRPr lang="en-US" sz="1300"/>
          </a:p>
        </p:txBody>
      </p:sp>
      <p:pic>
        <p:nvPicPr>
          <p:cNvPr id="4" name="Picture 3">
            <a:extLst>
              <a:ext uri="{FF2B5EF4-FFF2-40B4-BE49-F238E27FC236}">
                <a16:creationId xmlns:a16="http://schemas.microsoft.com/office/drawing/2014/main" id="{7CEFB577-0DDE-1F52-F3B5-B30499C0E3E4}"/>
              </a:ext>
            </a:extLst>
          </p:cNvPr>
          <p:cNvPicPr>
            <a:picLocks noChangeAspect="1"/>
          </p:cNvPicPr>
          <p:nvPr/>
        </p:nvPicPr>
        <p:blipFill>
          <a:blip r:embed="rId2"/>
          <a:stretch>
            <a:fillRect/>
          </a:stretch>
        </p:blipFill>
        <p:spPr>
          <a:xfrm>
            <a:off x="4648200" y="2658500"/>
            <a:ext cx="4038600" cy="1872441"/>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1AA5-7C87-480A-8EB3-B532F16CE911}"/>
              </a:ext>
            </a:extLst>
          </p:cNvPr>
          <p:cNvSpPr>
            <a:spLocks noGrp="1"/>
          </p:cNvSpPr>
          <p:nvPr>
            <p:ph type="title"/>
          </p:nvPr>
        </p:nvSpPr>
        <p:spPr>
          <a:xfrm>
            <a:off x="457200" y="274638"/>
            <a:ext cx="8229600" cy="490066"/>
          </a:xfrm>
        </p:spPr>
        <p:txBody>
          <a:bodyPr wrap="square" anchor="ctr">
            <a:normAutofit fontScale="90000"/>
          </a:bodyPr>
          <a:lstStyle/>
          <a:p>
            <a:pPr>
              <a:lnSpc>
                <a:spcPct val="90000"/>
              </a:lnSpc>
              <a:defRPr/>
            </a:pPr>
            <a:r>
              <a:rPr lang="en-US" sz="3200" b="1" dirty="0"/>
              <a:t>8 Domains of Age Friendly/Livable Communities</a:t>
            </a:r>
            <a:endParaRPr lang="en-US" sz="3200" dirty="0"/>
          </a:p>
        </p:txBody>
      </p:sp>
      <p:pic>
        <p:nvPicPr>
          <p:cNvPr id="4" name="Picture 3">
            <a:extLst>
              <a:ext uri="{FF2B5EF4-FFF2-40B4-BE49-F238E27FC236}">
                <a16:creationId xmlns:a16="http://schemas.microsoft.com/office/drawing/2014/main" id="{385E01A6-4DD8-0E2C-94FC-2BE4ADFAC293}"/>
              </a:ext>
            </a:extLst>
          </p:cNvPr>
          <p:cNvPicPr>
            <a:picLocks noChangeAspect="1"/>
          </p:cNvPicPr>
          <p:nvPr/>
        </p:nvPicPr>
        <p:blipFill>
          <a:blip r:embed="rId2"/>
          <a:stretch>
            <a:fillRect/>
          </a:stretch>
        </p:blipFill>
        <p:spPr>
          <a:xfrm>
            <a:off x="251521" y="1700808"/>
            <a:ext cx="3024336" cy="2160240"/>
          </a:xfrm>
          <a:prstGeom prst="rect">
            <a:avLst/>
          </a:prstGeom>
          <a:noFill/>
        </p:spPr>
      </p:pic>
      <p:sp>
        <p:nvSpPr>
          <p:cNvPr id="3" name="Content Placeholder 2">
            <a:extLst>
              <a:ext uri="{FF2B5EF4-FFF2-40B4-BE49-F238E27FC236}">
                <a16:creationId xmlns:a16="http://schemas.microsoft.com/office/drawing/2014/main" id="{A24D7614-44C2-4C63-A5CE-0260B0DB35C8}"/>
              </a:ext>
            </a:extLst>
          </p:cNvPr>
          <p:cNvSpPr>
            <a:spLocks noGrp="1"/>
          </p:cNvSpPr>
          <p:nvPr>
            <p:ph sz="half" idx="2"/>
          </p:nvPr>
        </p:nvSpPr>
        <p:spPr>
          <a:xfrm>
            <a:off x="3523542" y="1124744"/>
            <a:ext cx="5410943" cy="4536505"/>
          </a:xfrm>
        </p:spPr>
        <p:txBody>
          <a:bodyPr wrap="square" anchor="t">
            <a:normAutofit/>
          </a:bodyPr>
          <a:lstStyle/>
          <a:p>
            <a:pPr marL="0" indent="0">
              <a:lnSpc>
                <a:spcPct val="90000"/>
              </a:lnSpc>
              <a:buFont typeface="Arial" panose="020B0604020202020204" pitchFamily="34" charset="0"/>
              <a:buNone/>
              <a:defRPr/>
            </a:pPr>
            <a:r>
              <a:rPr lang="en-US" sz="1600" b="1" dirty="0"/>
              <a:t>6. Work &amp; Civic Engagement</a:t>
            </a:r>
          </a:p>
          <a:p>
            <a:pPr>
              <a:lnSpc>
                <a:spcPct val="90000"/>
              </a:lnSpc>
              <a:defRPr/>
            </a:pPr>
            <a:r>
              <a:rPr lang="en-US" sz="1600" dirty="0"/>
              <a:t>An age-friendly community provides ways older people can (if they choose) continue to work for pay, volunteer their skills and be actively engaged in community life.</a:t>
            </a:r>
          </a:p>
          <a:p>
            <a:pPr>
              <a:lnSpc>
                <a:spcPct val="90000"/>
              </a:lnSpc>
              <a:defRPr/>
            </a:pPr>
            <a:endParaRPr lang="en-US" sz="1600" dirty="0"/>
          </a:p>
          <a:p>
            <a:pPr marL="0" indent="0">
              <a:lnSpc>
                <a:spcPct val="90000"/>
              </a:lnSpc>
              <a:buFont typeface="Arial" panose="020B0604020202020204" pitchFamily="34" charset="0"/>
              <a:buNone/>
              <a:defRPr/>
            </a:pPr>
            <a:r>
              <a:rPr lang="en-US" sz="1600" b="1" dirty="0"/>
              <a:t>7. Communication and Information</a:t>
            </a:r>
          </a:p>
          <a:p>
            <a:pPr>
              <a:lnSpc>
                <a:spcPct val="90000"/>
              </a:lnSpc>
              <a:defRPr/>
            </a:pPr>
            <a:r>
              <a:rPr lang="en-US" sz="1600" dirty="0"/>
              <a:t>Age-friendly communities recognize that not everyone has a smartphone or Internet access, and that information needs to be disseminated through a variety of means.</a:t>
            </a:r>
          </a:p>
          <a:p>
            <a:pPr marL="0" indent="0">
              <a:lnSpc>
                <a:spcPct val="90000"/>
              </a:lnSpc>
              <a:buFont typeface="Arial" panose="020B0604020202020204" pitchFamily="34" charset="0"/>
              <a:buNone/>
              <a:defRPr/>
            </a:pPr>
            <a:endParaRPr lang="en-US" sz="1600" dirty="0"/>
          </a:p>
          <a:p>
            <a:pPr marL="0" indent="0">
              <a:lnSpc>
                <a:spcPct val="90000"/>
              </a:lnSpc>
              <a:buFont typeface="Arial" panose="020B0604020202020204" pitchFamily="34" charset="0"/>
              <a:buNone/>
              <a:defRPr/>
            </a:pPr>
            <a:r>
              <a:rPr lang="en-US" sz="1600" b="1" dirty="0"/>
              <a:t>8. Community and Health Services</a:t>
            </a:r>
          </a:p>
          <a:p>
            <a:pPr>
              <a:lnSpc>
                <a:spcPct val="90000"/>
              </a:lnSpc>
              <a:defRPr/>
            </a:pPr>
            <a:r>
              <a:rPr lang="en-US" sz="1600" dirty="0"/>
              <a:t>At some point, every person of every age gets hurt, becomes ill or simply needs some help. While it's important that care be available nearby, it's essential that residents are able to access and afford the services required</a:t>
            </a:r>
          </a:p>
          <a:p>
            <a:pPr>
              <a:lnSpc>
                <a:spcPct val="90000"/>
              </a:lnSpc>
              <a:defRPr/>
            </a:pPr>
            <a:endParaRPr lang="en-US" sz="1600" dirty="0"/>
          </a:p>
          <a:p>
            <a:pPr marL="0" indent="0">
              <a:lnSpc>
                <a:spcPct val="90000"/>
              </a:lnSpc>
              <a:buFont typeface="Arial" panose="020B0604020202020204" pitchFamily="34" charset="0"/>
              <a:buNone/>
              <a:defRPr/>
            </a:pP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868A-6257-43BB-A264-81536A4C8D7F}"/>
              </a:ext>
            </a:extLst>
          </p:cNvPr>
          <p:cNvSpPr>
            <a:spLocks noGrp="1"/>
          </p:cNvSpPr>
          <p:nvPr>
            <p:ph type="title"/>
          </p:nvPr>
        </p:nvSpPr>
        <p:spPr>
          <a:xfrm>
            <a:off x="395288" y="188913"/>
            <a:ext cx="8075612" cy="395287"/>
          </a:xfrm>
        </p:spPr>
        <p:txBody>
          <a:bodyPr>
            <a:normAutofit fontScale="90000"/>
          </a:bodyPr>
          <a:lstStyle/>
          <a:p>
            <a:pPr>
              <a:defRPr/>
            </a:pPr>
            <a:r>
              <a:rPr lang="en-US" sz="3200" dirty="0"/>
              <a:t>Long-Term Services &amp; Supports Types</a:t>
            </a:r>
          </a:p>
        </p:txBody>
      </p:sp>
      <p:graphicFrame>
        <p:nvGraphicFramePr>
          <p:cNvPr id="6" name="Content Placeholder 5">
            <a:extLst>
              <a:ext uri="{FF2B5EF4-FFF2-40B4-BE49-F238E27FC236}">
                <a16:creationId xmlns:a16="http://schemas.microsoft.com/office/drawing/2014/main" id="{B1A88461-72D3-490C-8E6F-5309281E4A99}"/>
              </a:ext>
            </a:extLst>
          </p:cNvPr>
          <p:cNvGraphicFramePr>
            <a:graphicFrameLocks noGrp="1"/>
          </p:cNvGraphicFramePr>
          <p:nvPr>
            <p:ph idx="1"/>
          </p:nvPr>
        </p:nvGraphicFramePr>
        <p:xfrm>
          <a:off x="808038" y="981075"/>
          <a:ext cx="8305800" cy="4454527"/>
        </p:xfrm>
        <a:graphic>
          <a:graphicData uri="http://schemas.openxmlformats.org/drawingml/2006/table">
            <a:tbl>
              <a:tblPr firstRow="1" firstCol="1" bandRow="1"/>
              <a:tblGrid>
                <a:gridCol w="4152900">
                  <a:extLst>
                    <a:ext uri="{9D8B030D-6E8A-4147-A177-3AD203B41FA5}">
                      <a16:colId xmlns:a16="http://schemas.microsoft.com/office/drawing/2014/main" val="20000"/>
                    </a:ext>
                  </a:extLst>
                </a:gridCol>
                <a:gridCol w="4152900">
                  <a:extLst>
                    <a:ext uri="{9D8B030D-6E8A-4147-A177-3AD203B41FA5}">
                      <a16:colId xmlns:a16="http://schemas.microsoft.com/office/drawing/2014/main" val="20001"/>
                    </a:ext>
                  </a:extLst>
                </a:gridCol>
              </a:tblGrid>
              <a:tr h="339676">
                <a:tc gridSpan="2">
                  <a:txBody>
                    <a:bodyPr/>
                    <a:lstStyle/>
                    <a:p>
                      <a:pPr marL="0" marR="0" algn="ctr">
                        <a:spcBef>
                          <a:spcPts val="0"/>
                        </a:spcBef>
                        <a:spcAft>
                          <a:spcPts val="0"/>
                        </a:spcAft>
                      </a:pPr>
                      <a:r>
                        <a:rPr lang="en-US" sz="1200" b="1" dirty="0">
                          <a:solidFill>
                            <a:srgbClr val="000000"/>
                          </a:solidFill>
                          <a:effectLst/>
                          <a:latin typeface="Arial"/>
                          <a:ea typeface="Times New Roman"/>
                          <a:cs typeface="Times New Roman"/>
                        </a:rPr>
                        <a:t>Service Type</a:t>
                      </a:r>
                      <a:endParaRPr lang="en-US" sz="1200" dirty="0">
                        <a:effectLst/>
                        <a:latin typeface="Times"/>
                        <a:ea typeface="Times New Roman"/>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3A299"/>
                    </a:solidFill>
                  </a:tcPr>
                </a:tc>
                <a:tc hMerge="1">
                  <a:txBody>
                    <a:bodyPr/>
                    <a:lstStyle/>
                    <a:p>
                      <a:endParaRPr lang="en-US"/>
                    </a:p>
                  </a:txBody>
                  <a:tcPr/>
                </a:tc>
                <a:extLst>
                  <a:ext uri="{0D108BD9-81ED-4DB2-BD59-A6C34878D82A}">
                    <a16:rowId xmlns:a16="http://schemas.microsoft.com/office/drawing/2014/main" val="10000"/>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Adult Day Center</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 Health Aide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Assisted Living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 Delivered Meals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Bill Payer</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Homemaker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Case Management - Private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Medication Aide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Case Management - Public</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In Home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Chore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Consumer Directed Attendant Care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Nursing Care - Skilled Facility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Continuing Care Community</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Nutrition Counseling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Counseling/Emotional Support</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Personal Care Services</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Errands and Shopping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Personal Emergency Response Device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Financial Management</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Remote Electronic Monitoring</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Legal Assistance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Respite Care</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316527">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Information and Referral</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1200"/>
                        </a:spcBef>
                        <a:spcAft>
                          <a:spcPts val="1200"/>
                        </a:spcAft>
                      </a:pPr>
                      <a:r>
                        <a:rPr lang="en-US" sz="1200" dirty="0">
                          <a:solidFill>
                            <a:srgbClr val="000000"/>
                          </a:solidFill>
                          <a:effectLst/>
                          <a:latin typeface="Arial"/>
                          <a:ea typeface="Times New Roman"/>
                          <a:cs typeface="Times New Roman"/>
                        </a:rPr>
                        <a:t>Transportation </a:t>
                      </a:r>
                      <a:endParaRPr lang="en-US" sz="1200" dirty="0">
                        <a:effectLst/>
                        <a:latin typeface="Times"/>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A129947B-B97D-461E-BD0D-B8D544FCB897}"/>
              </a:ext>
            </a:extLst>
          </p:cNvPr>
          <p:cNvSpPr>
            <a:spLocks noGrp="1"/>
          </p:cNvSpPr>
          <p:nvPr>
            <p:ph type="title"/>
          </p:nvPr>
        </p:nvSpPr>
        <p:spPr>
          <a:xfrm>
            <a:off x="457200" y="27383"/>
            <a:ext cx="8229600" cy="346050"/>
          </a:xfrm>
        </p:spPr>
        <p:txBody>
          <a:bodyPr wrap="square" anchor="ctr">
            <a:normAutofit fontScale="90000"/>
          </a:bodyPr>
          <a:lstStyle/>
          <a:p>
            <a:r>
              <a:rPr lang="en-GB" altLang="en-US" sz="2400" b="1" dirty="0"/>
              <a:t>What is Ageing Better doing?</a:t>
            </a:r>
          </a:p>
        </p:txBody>
      </p:sp>
      <p:pic>
        <p:nvPicPr>
          <p:cNvPr id="2" name="Picture 1">
            <a:extLst>
              <a:ext uri="{FF2B5EF4-FFF2-40B4-BE49-F238E27FC236}">
                <a16:creationId xmlns:a16="http://schemas.microsoft.com/office/drawing/2014/main" id="{F3AFBE05-AB74-B483-4D7A-AF989CA20EDD}"/>
              </a:ext>
            </a:extLst>
          </p:cNvPr>
          <p:cNvPicPr>
            <a:picLocks noChangeAspect="1"/>
          </p:cNvPicPr>
          <p:nvPr/>
        </p:nvPicPr>
        <p:blipFill>
          <a:blip r:embed="rId3"/>
          <a:stretch>
            <a:fillRect/>
          </a:stretch>
        </p:blipFill>
        <p:spPr>
          <a:xfrm>
            <a:off x="251520" y="1700808"/>
            <a:ext cx="3332652" cy="1589418"/>
          </a:xfrm>
          <a:prstGeom prst="rect">
            <a:avLst/>
          </a:prstGeom>
          <a:noFill/>
        </p:spPr>
      </p:pic>
      <p:sp>
        <p:nvSpPr>
          <p:cNvPr id="3" name="Text Placeholder 2">
            <a:extLst>
              <a:ext uri="{FF2B5EF4-FFF2-40B4-BE49-F238E27FC236}">
                <a16:creationId xmlns:a16="http://schemas.microsoft.com/office/drawing/2014/main" id="{520D0B61-EF9A-48C6-B463-7CD88E3C51D5}"/>
              </a:ext>
            </a:extLst>
          </p:cNvPr>
          <p:cNvSpPr>
            <a:spLocks noGrp="1"/>
          </p:cNvSpPr>
          <p:nvPr>
            <p:ph sz="half" idx="2"/>
          </p:nvPr>
        </p:nvSpPr>
        <p:spPr>
          <a:xfrm>
            <a:off x="3851920" y="568731"/>
            <a:ext cx="5184576" cy="3989040"/>
          </a:xfrm>
        </p:spPr>
        <p:txBody>
          <a:bodyPr wrap="square" anchor="t">
            <a:noAutofit/>
          </a:bodyPr>
          <a:lstStyle/>
          <a:p>
            <a:pPr marL="179388" indent="-179388">
              <a:lnSpc>
                <a:spcPct val="90000"/>
              </a:lnSpc>
              <a:spcBef>
                <a:spcPts val="600"/>
              </a:spcBef>
            </a:pPr>
            <a:r>
              <a:rPr lang="en-GB" altLang="en-US" sz="1600" dirty="0"/>
              <a:t>Partners with British Business in the Community Age at Work campaign, working with employers to draw together and share the evidence about age-friendly workplaces</a:t>
            </a:r>
          </a:p>
          <a:p>
            <a:pPr marL="179388" indent="-179388">
              <a:lnSpc>
                <a:spcPct val="90000"/>
              </a:lnSpc>
              <a:spcBef>
                <a:spcPts val="600"/>
              </a:spcBef>
            </a:pPr>
            <a:endParaRPr lang="en-GB" altLang="en-US" sz="1600" dirty="0"/>
          </a:p>
          <a:p>
            <a:pPr marL="179388" indent="-179388">
              <a:lnSpc>
                <a:spcPct val="90000"/>
              </a:lnSpc>
              <a:spcBef>
                <a:spcPts val="600"/>
              </a:spcBef>
            </a:pPr>
            <a:r>
              <a:rPr lang="en-GB" altLang="en-US" sz="1600" dirty="0"/>
              <a:t>Commissioned a team led by the University of Westminster to carry out employer-focused research to better understand how we can make workplaces more age-friendly. </a:t>
            </a:r>
          </a:p>
          <a:p>
            <a:pPr marL="179388" indent="-179388">
              <a:lnSpc>
                <a:spcPct val="90000"/>
              </a:lnSpc>
              <a:spcBef>
                <a:spcPts val="600"/>
              </a:spcBef>
            </a:pPr>
            <a:endParaRPr lang="en-GB" altLang="en-US" sz="1600" dirty="0"/>
          </a:p>
          <a:p>
            <a:pPr marL="179388" indent="-179388">
              <a:lnSpc>
                <a:spcPct val="90000"/>
              </a:lnSpc>
              <a:spcBef>
                <a:spcPts val="600"/>
              </a:spcBef>
            </a:pPr>
            <a:r>
              <a:rPr lang="en-GB" altLang="en-US" sz="1600" dirty="0"/>
              <a:t>Partnered with Greater Manchester (GM) Combined Authority on a pilot programme to develop and test new approaches to address worklessness and job insecurity among people aged 50+ in GM.</a:t>
            </a:r>
          </a:p>
          <a:p>
            <a:pPr marL="179388" indent="-179388">
              <a:lnSpc>
                <a:spcPct val="90000"/>
              </a:lnSpc>
              <a:spcBef>
                <a:spcPts val="600"/>
              </a:spcBef>
            </a:pPr>
            <a:endParaRPr lang="en-GB" altLang="en-US" sz="1600" dirty="0"/>
          </a:p>
          <a:p>
            <a:pPr marL="179388" indent="-179388">
              <a:lnSpc>
                <a:spcPct val="90000"/>
              </a:lnSpc>
              <a:spcBef>
                <a:spcPts val="600"/>
              </a:spcBef>
            </a:pPr>
            <a:r>
              <a:rPr lang="en-GB" altLang="en-US" sz="1600" dirty="0"/>
              <a:t>Working with Greater Manchester Combined Authority to investigate the issues faced by people with long-term health conditions in the workplace so as to help design interventions to prevent them from falling out of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1">
            <a:extLst>
              <a:ext uri="{FF2B5EF4-FFF2-40B4-BE49-F238E27FC236}">
                <a16:creationId xmlns:a16="http://schemas.microsoft.com/office/drawing/2014/main" id="{285E31F2-39E8-4379-9079-47A1377FB6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188" y="333375"/>
            <a:ext cx="7677150" cy="493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a:extLst>
              <a:ext uri="{FF2B5EF4-FFF2-40B4-BE49-F238E27FC236}">
                <a16:creationId xmlns:a16="http://schemas.microsoft.com/office/drawing/2014/main" id="{79874B5A-E9CA-419E-9333-BDC7F8F7476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268413"/>
            <a:ext cx="8362950" cy="417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Title 1">
            <a:extLst>
              <a:ext uri="{FF2B5EF4-FFF2-40B4-BE49-F238E27FC236}">
                <a16:creationId xmlns:a16="http://schemas.microsoft.com/office/drawing/2014/main" id="{A4440E61-6CE8-4103-B159-81F65C50A426}"/>
              </a:ext>
            </a:extLst>
          </p:cNvPr>
          <p:cNvSpPr>
            <a:spLocks noGrp="1"/>
          </p:cNvSpPr>
          <p:nvPr>
            <p:ph type="title"/>
          </p:nvPr>
        </p:nvSpPr>
        <p:spPr>
          <a:xfrm>
            <a:off x="457200" y="274638"/>
            <a:ext cx="7283450" cy="561975"/>
          </a:xfrm>
        </p:spPr>
        <p:txBody>
          <a:bodyPr/>
          <a:lstStyle/>
          <a:p>
            <a:r>
              <a:rPr lang="en-GB" altLang="en-US" b="1" dirty="0"/>
              <a:t>Housing Support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3">
            <a:extLst>
              <a:ext uri="{FF2B5EF4-FFF2-40B4-BE49-F238E27FC236}">
                <a16:creationId xmlns:a16="http://schemas.microsoft.com/office/drawing/2014/main" id="{653372E0-1EC7-4DC9-A35A-249CA5E379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3" y="981075"/>
            <a:ext cx="836295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Title 1">
            <a:extLst>
              <a:ext uri="{FF2B5EF4-FFF2-40B4-BE49-F238E27FC236}">
                <a16:creationId xmlns:a16="http://schemas.microsoft.com/office/drawing/2014/main" id="{873CE0A9-9726-487E-A74E-468559C24432}"/>
              </a:ext>
            </a:extLst>
          </p:cNvPr>
          <p:cNvSpPr>
            <a:spLocks noGrp="1"/>
          </p:cNvSpPr>
          <p:nvPr>
            <p:ph type="title"/>
          </p:nvPr>
        </p:nvSpPr>
        <p:spPr>
          <a:xfrm>
            <a:off x="457200" y="274638"/>
            <a:ext cx="7570788" cy="490537"/>
          </a:xfrm>
        </p:spPr>
        <p:txBody>
          <a:bodyPr/>
          <a:lstStyle/>
          <a:p>
            <a:r>
              <a:rPr lang="en-GB" altLang="en-US" sz="2800" b="1" dirty="0"/>
              <a:t>Housing support – Home adaptations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a:extLst>
              <a:ext uri="{FF2B5EF4-FFF2-40B4-BE49-F238E27FC236}">
                <a16:creationId xmlns:a16="http://schemas.microsoft.com/office/drawing/2014/main" id="{2617E79E-8DB1-4F60-B562-97D81B70F27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700213"/>
            <a:ext cx="766445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Rectangle 1">
            <a:extLst>
              <a:ext uri="{FF2B5EF4-FFF2-40B4-BE49-F238E27FC236}">
                <a16:creationId xmlns:a16="http://schemas.microsoft.com/office/drawing/2014/main" id="{8634D310-8E55-4A42-BDAA-0495902631FA}"/>
              </a:ext>
            </a:extLst>
          </p:cNvPr>
          <p:cNvSpPr>
            <a:spLocks noChangeArrowheads="1"/>
          </p:cNvSpPr>
          <p:nvPr/>
        </p:nvSpPr>
        <p:spPr bwMode="auto">
          <a:xfrm>
            <a:off x="820738" y="1036638"/>
            <a:ext cx="63404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r>
              <a:rPr lang="en-GB" altLang="en-US" sz="2400" b="1">
                <a:latin typeface="Arial" panose="020B0604020202020204" pitchFamily="34" charset="0"/>
              </a:rPr>
              <a:t>Centre for Ageing better work on housing</a:t>
            </a:r>
          </a:p>
        </p:txBody>
      </p:sp>
      <p:sp>
        <p:nvSpPr>
          <p:cNvPr id="59396" name="Title 3">
            <a:extLst>
              <a:ext uri="{FF2B5EF4-FFF2-40B4-BE49-F238E27FC236}">
                <a16:creationId xmlns:a16="http://schemas.microsoft.com/office/drawing/2014/main" id="{A68AE6C3-5444-4EFF-A7AA-532B1544402A}"/>
              </a:ext>
            </a:extLst>
          </p:cNvPr>
          <p:cNvSpPr>
            <a:spLocks noGrp="1"/>
          </p:cNvSpPr>
          <p:nvPr>
            <p:ph type="title"/>
          </p:nvPr>
        </p:nvSpPr>
        <p:spPr>
          <a:xfrm>
            <a:off x="107950" y="111125"/>
            <a:ext cx="8064500" cy="725488"/>
          </a:xfrm>
        </p:spPr>
        <p:txBody>
          <a:bodyPr/>
          <a:lstStyle/>
          <a:p>
            <a:pPr algn="l"/>
            <a:r>
              <a:rPr lang="en-GB" altLang="en-US" b="1" dirty="0"/>
              <a:t>Support with Housing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sz="3200" b="1" dirty="0"/>
              <a:t>What is Mental Health?</a:t>
            </a:r>
          </a:p>
        </p:txBody>
      </p:sp>
      <p:sp>
        <p:nvSpPr>
          <p:cNvPr id="3" name="Content Placeholder 2"/>
          <p:cNvSpPr>
            <a:spLocks noGrp="1"/>
          </p:cNvSpPr>
          <p:nvPr>
            <p:ph idx="1"/>
          </p:nvPr>
        </p:nvSpPr>
        <p:spPr>
          <a:xfrm>
            <a:off x="323528" y="914623"/>
            <a:ext cx="5328592" cy="3917032"/>
          </a:xfrm>
        </p:spPr>
        <p:txBody>
          <a:bodyPr/>
          <a:lstStyle/>
          <a:p>
            <a:r>
              <a:rPr lang="en-GB" sz="2400" dirty="0"/>
              <a:t>Mental health includes our emotional, psychological, and social well-being.</a:t>
            </a:r>
          </a:p>
          <a:p>
            <a:r>
              <a:rPr lang="en-GB" sz="2400" dirty="0"/>
              <a:t>It affects how we think, feel, and act.</a:t>
            </a:r>
          </a:p>
          <a:p>
            <a:r>
              <a:rPr lang="en-GB" sz="2400" dirty="0"/>
              <a:t>It also helps determine how we handle stress, relate to others, and make choices.</a:t>
            </a:r>
          </a:p>
          <a:p>
            <a:r>
              <a:rPr lang="en-GB" sz="2400" dirty="0"/>
              <a:t>Mental health is important at every stage of life, from childhood and adolescence through adulthood and old age.</a:t>
            </a:r>
          </a:p>
        </p:txBody>
      </p:sp>
      <p:sp>
        <p:nvSpPr>
          <p:cNvPr id="4" name="TextBox 3"/>
          <p:cNvSpPr txBox="1"/>
          <p:nvPr/>
        </p:nvSpPr>
        <p:spPr>
          <a:xfrm>
            <a:off x="4932040" y="5445224"/>
            <a:ext cx="2428875" cy="230832"/>
          </a:xfrm>
          <a:prstGeom prst="rect">
            <a:avLst/>
          </a:prstGeom>
          <a:noFill/>
        </p:spPr>
        <p:txBody>
          <a:bodyPr wrap="square" rtlCol="0">
            <a:spAutoFit/>
          </a:bodyPr>
          <a:lstStyle/>
          <a:p>
            <a:r>
              <a:rPr lang="en-GB" sz="900" dirty="0"/>
              <a:t>(MentalHealth.gov, 2017)</a:t>
            </a:r>
          </a:p>
        </p:txBody>
      </p:sp>
      <p:pic>
        <p:nvPicPr>
          <p:cNvPr id="5" name="Picture 4">
            <a:extLst>
              <a:ext uri="{FF2B5EF4-FFF2-40B4-BE49-F238E27FC236}">
                <a16:creationId xmlns:a16="http://schemas.microsoft.com/office/drawing/2014/main" id="{4A0F1F3C-1B23-649D-67C5-E414277AFEC2}"/>
              </a:ext>
            </a:extLst>
          </p:cNvPr>
          <p:cNvPicPr>
            <a:picLocks noChangeAspect="1"/>
          </p:cNvPicPr>
          <p:nvPr/>
        </p:nvPicPr>
        <p:blipFill>
          <a:blip r:embed="rId2"/>
          <a:stretch>
            <a:fillRect/>
          </a:stretch>
        </p:blipFill>
        <p:spPr>
          <a:xfrm>
            <a:off x="5868144" y="2748677"/>
            <a:ext cx="3078326" cy="2509639"/>
          </a:xfrm>
          <a:prstGeom prst="rect">
            <a:avLst/>
          </a:prstGeom>
        </p:spPr>
      </p:pic>
    </p:spTree>
    <p:extLst>
      <p:ext uri="{BB962C8B-B14F-4D97-AF65-F5344CB8AC3E}">
        <p14:creationId xmlns:p14="http://schemas.microsoft.com/office/powerpoint/2010/main" val="4259947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GB" sz="3200" b="1" dirty="0"/>
              <a:t>Mental Health Problems in Later Life</a:t>
            </a:r>
          </a:p>
        </p:txBody>
      </p:sp>
      <p:sp>
        <p:nvSpPr>
          <p:cNvPr id="3" name="Content Placeholder 2"/>
          <p:cNvSpPr>
            <a:spLocks noGrp="1"/>
          </p:cNvSpPr>
          <p:nvPr>
            <p:ph idx="1"/>
          </p:nvPr>
        </p:nvSpPr>
        <p:spPr>
          <a:xfrm>
            <a:off x="251520" y="842615"/>
            <a:ext cx="4896544" cy="3917032"/>
          </a:xfrm>
        </p:spPr>
        <p:txBody>
          <a:bodyPr/>
          <a:lstStyle/>
          <a:p>
            <a:pPr marL="0" indent="0">
              <a:buNone/>
            </a:pPr>
            <a:r>
              <a:rPr lang="en-GB" sz="2400" b="1" dirty="0"/>
              <a:t>It is commonly thought that older people are more likely to suffer from depression and anxiety but…</a:t>
            </a:r>
          </a:p>
          <a:p>
            <a:pPr>
              <a:buFont typeface="Arial" panose="020B0604020202020204" pitchFamily="34" charset="0"/>
              <a:buChar char="•"/>
            </a:pPr>
            <a:r>
              <a:rPr lang="en-GB" sz="2400" dirty="0"/>
              <a:t>Other than dementia, the risk of psychiatric disorders declines after age 65</a:t>
            </a:r>
          </a:p>
          <a:p>
            <a:pPr>
              <a:buFont typeface="Arial" panose="020B0604020202020204" pitchFamily="34" charset="0"/>
              <a:buChar char="•"/>
            </a:pPr>
            <a:r>
              <a:rPr lang="en-GB" sz="2400" dirty="0"/>
              <a:t>Later life depression and mental health is hard to diagnose and can also be misdiagnosed due to other factors including normal ageing</a:t>
            </a:r>
          </a:p>
          <a:p>
            <a:pPr marL="0" indent="0">
              <a:buNone/>
            </a:pPr>
            <a:endParaRPr lang="en-GB" dirty="0"/>
          </a:p>
        </p:txBody>
      </p:sp>
      <p:sp>
        <p:nvSpPr>
          <p:cNvPr id="4" name="TextBox 3"/>
          <p:cNvSpPr txBox="1"/>
          <p:nvPr/>
        </p:nvSpPr>
        <p:spPr>
          <a:xfrm>
            <a:off x="7515225" y="4981575"/>
            <a:ext cx="1457325" cy="230832"/>
          </a:xfrm>
          <a:prstGeom prst="rect">
            <a:avLst/>
          </a:prstGeom>
          <a:noFill/>
        </p:spPr>
        <p:txBody>
          <a:bodyPr wrap="square" rtlCol="0">
            <a:spAutoFit/>
          </a:bodyPr>
          <a:lstStyle/>
          <a:p>
            <a:r>
              <a:rPr lang="en-GB" sz="900" dirty="0"/>
              <a:t>(</a:t>
            </a:r>
            <a:r>
              <a:rPr lang="en-GB" sz="900" dirty="0" err="1"/>
              <a:t>Pachana</a:t>
            </a:r>
            <a:r>
              <a:rPr lang="en-GB" sz="900" dirty="0"/>
              <a:t>, 2016)</a:t>
            </a:r>
          </a:p>
        </p:txBody>
      </p:sp>
      <p:pic>
        <p:nvPicPr>
          <p:cNvPr id="5" name="Picture 4">
            <a:extLst>
              <a:ext uri="{FF2B5EF4-FFF2-40B4-BE49-F238E27FC236}">
                <a16:creationId xmlns:a16="http://schemas.microsoft.com/office/drawing/2014/main" id="{84A05CB8-1A12-34A3-EDA7-06AE7BE3989F}"/>
              </a:ext>
            </a:extLst>
          </p:cNvPr>
          <p:cNvPicPr>
            <a:picLocks noChangeAspect="1"/>
          </p:cNvPicPr>
          <p:nvPr/>
        </p:nvPicPr>
        <p:blipFill>
          <a:blip r:embed="rId2"/>
          <a:stretch>
            <a:fillRect/>
          </a:stretch>
        </p:blipFill>
        <p:spPr>
          <a:xfrm>
            <a:off x="5590058" y="1981334"/>
            <a:ext cx="3096742" cy="2016224"/>
          </a:xfrm>
          <a:prstGeom prst="rect">
            <a:avLst/>
          </a:prstGeom>
        </p:spPr>
      </p:pic>
    </p:spTree>
    <p:extLst>
      <p:ext uri="{BB962C8B-B14F-4D97-AF65-F5344CB8AC3E}">
        <p14:creationId xmlns:p14="http://schemas.microsoft.com/office/powerpoint/2010/main" val="2943921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b="1" dirty="0"/>
              <a:t>Mental Health Problems in Later Life</a:t>
            </a:r>
          </a:p>
        </p:txBody>
      </p:sp>
      <p:sp>
        <p:nvSpPr>
          <p:cNvPr id="3" name="Content Placeholder 2"/>
          <p:cNvSpPr>
            <a:spLocks noGrp="1"/>
          </p:cNvSpPr>
          <p:nvPr>
            <p:ph idx="1"/>
          </p:nvPr>
        </p:nvSpPr>
        <p:spPr>
          <a:xfrm>
            <a:off x="395536" y="1052736"/>
            <a:ext cx="6120680" cy="4680520"/>
          </a:xfrm>
        </p:spPr>
        <p:txBody>
          <a:bodyPr>
            <a:normAutofit fontScale="70000" lnSpcReduction="20000"/>
          </a:bodyPr>
          <a:lstStyle/>
          <a:p>
            <a:r>
              <a:rPr lang="en-GB" dirty="0"/>
              <a:t>Depression -most common MH problem (1 in 5 older people) but most treatable</a:t>
            </a:r>
          </a:p>
          <a:p>
            <a:r>
              <a:rPr lang="en-GB" dirty="0"/>
              <a:t>This figure doubles in the presence of physical illness and trebles in hospitals and care homes.</a:t>
            </a:r>
          </a:p>
          <a:p>
            <a:r>
              <a:rPr lang="en-GB" dirty="0"/>
              <a:t>Anxiety disorders are present in one in twenty people and very frequently along with depression.</a:t>
            </a:r>
          </a:p>
          <a:p>
            <a:r>
              <a:rPr lang="en-GB" dirty="0"/>
              <a:t>Less than one in ten people present with bipolar disorder in older age</a:t>
            </a:r>
          </a:p>
          <a:p>
            <a:r>
              <a:rPr lang="en-GB" dirty="0"/>
              <a:t>1 in 20 older people present with  psychotic symptoms </a:t>
            </a:r>
          </a:p>
          <a:p>
            <a:pPr marL="0" indent="0">
              <a:buNone/>
            </a:pPr>
            <a:r>
              <a:rPr lang="en-GB" b="1" dirty="0"/>
              <a:t>Older people more frequently have symptoms of depression or dementia than late-onset schizophrenia.</a:t>
            </a:r>
          </a:p>
        </p:txBody>
      </p:sp>
      <p:sp>
        <p:nvSpPr>
          <p:cNvPr id="4" name="TextBox 3"/>
          <p:cNvSpPr txBox="1"/>
          <p:nvPr/>
        </p:nvSpPr>
        <p:spPr>
          <a:xfrm>
            <a:off x="7505700" y="5160276"/>
            <a:ext cx="1790700" cy="230832"/>
          </a:xfrm>
          <a:prstGeom prst="rect">
            <a:avLst/>
          </a:prstGeom>
          <a:noFill/>
        </p:spPr>
        <p:txBody>
          <a:bodyPr wrap="square" rtlCol="0">
            <a:spAutoFit/>
          </a:bodyPr>
          <a:lstStyle/>
          <a:p>
            <a:r>
              <a:rPr lang="en-GB" sz="900" dirty="0"/>
              <a:t>(NHS, 2017)</a:t>
            </a:r>
          </a:p>
        </p:txBody>
      </p:sp>
      <p:pic>
        <p:nvPicPr>
          <p:cNvPr id="5" name="Picture 4">
            <a:extLst>
              <a:ext uri="{FF2B5EF4-FFF2-40B4-BE49-F238E27FC236}">
                <a16:creationId xmlns:a16="http://schemas.microsoft.com/office/drawing/2014/main" id="{24536055-47E8-DE39-46F5-4EC9E208AEAA}"/>
              </a:ext>
            </a:extLst>
          </p:cNvPr>
          <p:cNvPicPr>
            <a:picLocks noChangeAspect="1"/>
          </p:cNvPicPr>
          <p:nvPr/>
        </p:nvPicPr>
        <p:blipFill>
          <a:blip r:embed="rId2"/>
          <a:stretch>
            <a:fillRect/>
          </a:stretch>
        </p:blipFill>
        <p:spPr>
          <a:xfrm>
            <a:off x="6789472" y="2060849"/>
            <a:ext cx="2114957" cy="1584176"/>
          </a:xfrm>
          <a:prstGeom prst="rect">
            <a:avLst/>
          </a:prstGeom>
        </p:spPr>
      </p:pic>
    </p:spTree>
    <p:extLst>
      <p:ext uri="{BB962C8B-B14F-4D97-AF65-F5344CB8AC3E}">
        <p14:creationId xmlns:p14="http://schemas.microsoft.com/office/powerpoint/2010/main" val="35010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4624"/>
            <a:ext cx="8003232" cy="1143000"/>
          </a:xfrm>
        </p:spPr>
        <p:txBody>
          <a:bodyPr>
            <a:normAutofit/>
          </a:bodyPr>
          <a:lstStyle/>
          <a:p>
            <a:r>
              <a:rPr lang="en-GB" sz="3200" b="1" dirty="0"/>
              <a:t>World Health Organisation</a:t>
            </a:r>
            <a:br>
              <a:rPr lang="en-GB" sz="3200" b="1" dirty="0"/>
            </a:br>
            <a:r>
              <a:rPr lang="en-GB" sz="3200" b="1" dirty="0"/>
              <a:t>(WHO)</a:t>
            </a:r>
          </a:p>
        </p:txBody>
      </p:sp>
      <p:sp>
        <p:nvSpPr>
          <p:cNvPr id="3" name="Content Placeholder 2"/>
          <p:cNvSpPr>
            <a:spLocks noGrp="1"/>
          </p:cNvSpPr>
          <p:nvPr>
            <p:ph idx="1"/>
          </p:nvPr>
        </p:nvSpPr>
        <p:spPr>
          <a:xfrm>
            <a:off x="457200" y="1600201"/>
            <a:ext cx="4690864" cy="3917032"/>
          </a:xfrm>
        </p:spPr>
        <p:txBody>
          <a:bodyPr>
            <a:normAutofit fontScale="92500" lnSpcReduction="20000"/>
          </a:bodyPr>
          <a:lstStyle/>
          <a:p>
            <a:pPr marL="0" indent="0">
              <a:buNone/>
            </a:pPr>
            <a:r>
              <a:rPr lang="en-GB" sz="2800" b="1" dirty="0"/>
              <a:t>Key facts</a:t>
            </a:r>
          </a:p>
          <a:p>
            <a:r>
              <a:rPr lang="en-GB" sz="2800" dirty="0"/>
              <a:t>Mental and neurological disorders among older adults account for 6.6% of the total DALYs (disability adjusted life years) for this age group.</a:t>
            </a:r>
          </a:p>
          <a:p>
            <a:r>
              <a:rPr lang="en-GB" sz="2800" dirty="0"/>
              <a:t>Approximately 15% of adults aged 60 and over suffer from a mental disorder</a:t>
            </a:r>
            <a:r>
              <a:rPr lang="en-GB" dirty="0"/>
              <a:t>.</a:t>
            </a:r>
          </a:p>
        </p:txBody>
      </p:sp>
      <p:sp>
        <p:nvSpPr>
          <p:cNvPr id="4" name="TextBox 3"/>
          <p:cNvSpPr txBox="1"/>
          <p:nvPr/>
        </p:nvSpPr>
        <p:spPr>
          <a:xfrm>
            <a:off x="7753350" y="5160276"/>
            <a:ext cx="1200150" cy="230832"/>
          </a:xfrm>
          <a:prstGeom prst="rect">
            <a:avLst/>
          </a:prstGeom>
          <a:noFill/>
        </p:spPr>
        <p:txBody>
          <a:bodyPr wrap="square" rtlCol="0">
            <a:spAutoFit/>
          </a:bodyPr>
          <a:lstStyle/>
          <a:p>
            <a:r>
              <a:rPr lang="en-GB" sz="900" dirty="0"/>
              <a:t>(WHO. 2017)</a:t>
            </a:r>
          </a:p>
        </p:txBody>
      </p:sp>
      <p:pic>
        <p:nvPicPr>
          <p:cNvPr id="5" name="Picture 4">
            <a:extLst>
              <a:ext uri="{FF2B5EF4-FFF2-40B4-BE49-F238E27FC236}">
                <a16:creationId xmlns:a16="http://schemas.microsoft.com/office/drawing/2014/main" id="{2BBEE69E-D868-D04C-FEDF-4CB4CA753A65}"/>
              </a:ext>
            </a:extLst>
          </p:cNvPr>
          <p:cNvPicPr>
            <a:picLocks noChangeAspect="1"/>
          </p:cNvPicPr>
          <p:nvPr/>
        </p:nvPicPr>
        <p:blipFill>
          <a:blip r:embed="rId2"/>
          <a:stretch>
            <a:fillRect/>
          </a:stretch>
        </p:blipFill>
        <p:spPr>
          <a:xfrm>
            <a:off x="5049391" y="3410744"/>
            <a:ext cx="3781425" cy="1209675"/>
          </a:xfrm>
          <a:prstGeom prst="rect">
            <a:avLst/>
          </a:prstGeom>
        </p:spPr>
      </p:pic>
    </p:spTree>
    <p:extLst>
      <p:ext uri="{BB962C8B-B14F-4D97-AF65-F5344CB8AC3E}">
        <p14:creationId xmlns:p14="http://schemas.microsoft.com/office/powerpoint/2010/main" val="250319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010" y="432929"/>
            <a:ext cx="8229600" cy="562074"/>
          </a:xfrm>
        </p:spPr>
        <p:txBody>
          <a:bodyPr>
            <a:noAutofit/>
          </a:bodyPr>
          <a:lstStyle/>
          <a:p>
            <a:r>
              <a:rPr lang="en-GB" sz="3200" b="1" dirty="0"/>
              <a:t>Risk Factors for Mental Health Problems among Older Adults</a:t>
            </a:r>
          </a:p>
        </p:txBody>
      </p:sp>
      <p:sp>
        <p:nvSpPr>
          <p:cNvPr id="3" name="Content Placeholder 2"/>
          <p:cNvSpPr>
            <a:spLocks noGrp="1"/>
          </p:cNvSpPr>
          <p:nvPr>
            <p:ph idx="1"/>
          </p:nvPr>
        </p:nvSpPr>
        <p:spPr>
          <a:xfrm>
            <a:off x="472897" y="1628800"/>
            <a:ext cx="5323239" cy="2489202"/>
          </a:xfrm>
        </p:spPr>
        <p:txBody>
          <a:bodyPr/>
          <a:lstStyle/>
          <a:p>
            <a:r>
              <a:rPr lang="en-GB" sz="2000" dirty="0"/>
              <a:t>Significant ongoing loss in capacities and a decline in functional ability</a:t>
            </a:r>
          </a:p>
          <a:p>
            <a:r>
              <a:rPr lang="en-GB" sz="2000" dirty="0"/>
              <a:t>Reduced mobility, chronic pain, frailty or other health problems</a:t>
            </a:r>
          </a:p>
          <a:p>
            <a:r>
              <a:rPr lang="en-GB" sz="2000" dirty="0"/>
              <a:t>Critical life events such as bereavement, or a drop in socioeconomic status with retirement</a:t>
            </a:r>
          </a:p>
          <a:p>
            <a:r>
              <a:rPr lang="en-GB" sz="2000" dirty="0"/>
              <a:t>Isolation, loneliness or psychological distress</a:t>
            </a:r>
          </a:p>
          <a:p>
            <a:r>
              <a:rPr lang="en-GB" sz="2000" dirty="0"/>
              <a:t>Mental health has an impact on physical health and vice versa.</a:t>
            </a:r>
          </a:p>
        </p:txBody>
      </p:sp>
      <p:sp>
        <p:nvSpPr>
          <p:cNvPr id="4" name="TextBox 3"/>
          <p:cNvSpPr txBox="1"/>
          <p:nvPr/>
        </p:nvSpPr>
        <p:spPr>
          <a:xfrm>
            <a:off x="7634286" y="5200650"/>
            <a:ext cx="1076325" cy="230832"/>
          </a:xfrm>
          <a:prstGeom prst="rect">
            <a:avLst/>
          </a:prstGeom>
          <a:noFill/>
        </p:spPr>
        <p:txBody>
          <a:bodyPr wrap="square" rtlCol="0">
            <a:spAutoFit/>
          </a:bodyPr>
          <a:lstStyle/>
          <a:p>
            <a:r>
              <a:rPr lang="en-GB" sz="900" dirty="0"/>
              <a:t>(WHO, 2016)</a:t>
            </a:r>
          </a:p>
        </p:txBody>
      </p:sp>
      <p:pic>
        <p:nvPicPr>
          <p:cNvPr id="5" name="Picture 4">
            <a:extLst>
              <a:ext uri="{FF2B5EF4-FFF2-40B4-BE49-F238E27FC236}">
                <a16:creationId xmlns:a16="http://schemas.microsoft.com/office/drawing/2014/main" id="{C1BC12A5-822B-F3BC-5F31-C43B76E101EC}"/>
              </a:ext>
            </a:extLst>
          </p:cNvPr>
          <p:cNvPicPr>
            <a:picLocks noChangeAspect="1"/>
          </p:cNvPicPr>
          <p:nvPr/>
        </p:nvPicPr>
        <p:blipFill>
          <a:blip r:embed="rId2"/>
          <a:stretch>
            <a:fillRect/>
          </a:stretch>
        </p:blipFill>
        <p:spPr>
          <a:xfrm>
            <a:off x="6221809" y="2276872"/>
            <a:ext cx="2488801" cy="1656184"/>
          </a:xfrm>
          <a:prstGeom prst="rect">
            <a:avLst/>
          </a:prstGeom>
        </p:spPr>
      </p:pic>
    </p:spTree>
    <p:extLst>
      <p:ext uri="{BB962C8B-B14F-4D97-AF65-F5344CB8AC3E}">
        <p14:creationId xmlns:p14="http://schemas.microsoft.com/office/powerpoint/2010/main" val="39922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arn(inVertic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111" y="188640"/>
            <a:ext cx="8229600" cy="706090"/>
          </a:xfrm>
        </p:spPr>
        <p:txBody>
          <a:bodyPr>
            <a:noAutofit/>
          </a:bodyPr>
          <a:lstStyle/>
          <a:p>
            <a:r>
              <a:rPr lang="en-GB" sz="3200" b="1" dirty="0"/>
              <a:t>Risk Factors for Mental Health Problems among Older Adults</a:t>
            </a:r>
          </a:p>
        </p:txBody>
      </p:sp>
      <p:sp>
        <p:nvSpPr>
          <p:cNvPr id="3" name="Content Placeholder 2"/>
          <p:cNvSpPr>
            <a:spLocks noGrp="1"/>
          </p:cNvSpPr>
          <p:nvPr>
            <p:ph idx="1"/>
          </p:nvPr>
        </p:nvSpPr>
        <p:spPr>
          <a:xfrm>
            <a:off x="348690" y="1492876"/>
            <a:ext cx="5691065" cy="3917032"/>
          </a:xfrm>
        </p:spPr>
        <p:txBody>
          <a:bodyPr>
            <a:noAutofit/>
          </a:bodyPr>
          <a:lstStyle/>
          <a:p>
            <a:r>
              <a:rPr lang="en-GB" sz="2000" dirty="0"/>
              <a:t>Older adults with physical health conditions such as heart disease have higher rates of depression than those who are healthy </a:t>
            </a:r>
          </a:p>
          <a:p>
            <a:r>
              <a:rPr lang="en-GB" sz="2000" dirty="0"/>
              <a:t>Untreated depression in an older person with heart disease can negatively affect its outcome.</a:t>
            </a:r>
          </a:p>
          <a:p>
            <a:r>
              <a:rPr lang="en-GB" sz="2000" dirty="0"/>
              <a:t>Current evidence suggests that 1 in 6 older people experience elder abuse which can lead not only to physical injuries, but also to serious, sometimes long-lasting psychological consequences, including depression and anxiety</a:t>
            </a:r>
          </a:p>
        </p:txBody>
      </p:sp>
      <p:sp>
        <p:nvSpPr>
          <p:cNvPr id="4" name="TextBox 3"/>
          <p:cNvSpPr txBox="1"/>
          <p:nvPr/>
        </p:nvSpPr>
        <p:spPr>
          <a:xfrm>
            <a:off x="7715250" y="5160276"/>
            <a:ext cx="1095375" cy="230832"/>
          </a:xfrm>
          <a:prstGeom prst="rect">
            <a:avLst/>
          </a:prstGeom>
          <a:noFill/>
        </p:spPr>
        <p:txBody>
          <a:bodyPr wrap="square" rtlCol="0">
            <a:spAutoFit/>
          </a:bodyPr>
          <a:lstStyle/>
          <a:p>
            <a:r>
              <a:rPr lang="en-GB" sz="900" dirty="0"/>
              <a:t>(WHO, 2016)</a:t>
            </a:r>
          </a:p>
        </p:txBody>
      </p:sp>
      <p:pic>
        <p:nvPicPr>
          <p:cNvPr id="5" name="Picture 4">
            <a:extLst>
              <a:ext uri="{FF2B5EF4-FFF2-40B4-BE49-F238E27FC236}">
                <a16:creationId xmlns:a16="http://schemas.microsoft.com/office/drawing/2014/main" id="{866E3204-E131-7D06-0BFD-FB2FE7C8BF42}"/>
              </a:ext>
            </a:extLst>
          </p:cNvPr>
          <p:cNvPicPr>
            <a:picLocks noChangeAspect="1"/>
          </p:cNvPicPr>
          <p:nvPr/>
        </p:nvPicPr>
        <p:blipFill>
          <a:blip r:embed="rId2"/>
          <a:stretch>
            <a:fillRect/>
          </a:stretch>
        </p:blipFill>
        <p:spPr>
          <a:xfrm>
            <a:off x="6713721" y="2204865"/>
            <a:ext cx="2114957" cy="1584176"/>
          </a:xfrm>
          <a:prstGeom prst="rect">
            <a:avLst/>
          </a:prstGeom>
        </p:spPr>
      </p:pic>
    </p:spTree>
    <p:extLst>
      <p:ext uri="{BB962C8B-B14F-4D97-AF65-F5344CB8AC3E}">
        <p14:creationId xmlns:p14="http://schemas.microsoft.com/office/powerpoint/2010/main" val="661432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sz="4100" b="1"/>
              <a:t>Elderly Mental Health in the UK</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pPr>
              <a:lnSpc>
                <a:spcPct val="90000"/>
              </a:lnSpc>
            </a:pPr>
            <a:r>
              <a:rPr lang="en-GB" sz="2600"/>
              <a:t>Half of adults aged 55 and over have experienced common mental health problems</a:t>
            </a:r>
          </a:p>
          <a:p>
            <a:pPr>
              <a:lnSpc>
                <a:spcPct val="90000"/>
              </a:lnSpc>
            </a:pPr>
            <a:r>
              <a:rPr lang="en-GB" sz="2600"/>
              <a:t>Nearly half of adults (7.7million) aged 55+ say they have experienced depression</a:t>
            </a:r>
          </a:p>
          <a:p>
            <a:pPr>
              <a:lnSpc>
                <a:spcPct val="90000"/>
              </a:lnSpc>
            </a:pPr>
            <a:r>
              <a:rPr lang="en-GB" sz="2600"/>
              <a:t>7.3 million have suffered with anxiety</a:t>
            </a:r>
          </a:p>
          <a:p>
            <a:pPr>
              <a:lnSpc>
                <a:spcPct val="90000"/>
              </a:lnSpc>
            </a:pPr>
            <a:endParaRPr lang="en-GB" sz="2600"/>
          </a:p>
          <a:p>
            <a:pPr>
              <a:lnSpc>
                <a:spcPct val="90000"/>
              </a:lnSpc>
            </a:pPr>
            <a:endParaRPr lang="en-GB" sz="2600"/>
          </a:p>
        </p:txBody>
      </p:sp>
      <p:pic>
        <p:nvPicPr>
          <p:cNvPr id="4" name="Picture 3">
            <a:extLst>
              <a:ext uri="{FF2B5EF4-FFF2-40B4-BE49-F238E27FC236}">
                <a16:creationId xmlns:a16="http://schemas.microsoft.com/office/drawing/2014/main" id="{F7BF49A6-832E-13D0-E397-47BF20A82CA8}"/>
              </a:ext>
            </a:extLst>
          </p:cNvPr>
          <p:cNvPicPr>
            <a:picLocks noChangeAspect="1"/>
          </p:cNvPicPr>
          <p:nvPr/>
        </p:nvPicPr>
        <p:blipFill>
          <a:blip r:embed="rId2"/>
          <a:stretch>
            <a:fillRect/>
          </a:stretch>
        </p:blipFill>
        <p:spPr>
          <a:xfrm>
            <a:off x="4648200" y="2542867"/>
            <a:ext cx="4038600" cy="2103708"/>
          </a:xfrm>
          <a:prstGeom prst="rect">
            <a:avLst/>
          </a:prstGeom>
          <a:noFill/>
        </p:spPr>
      </p:pic>
    </p:spTree>
    <p:extLst>
      <p:ext uri="{BB962C8B-B14F-4D97-AF65-F5344CB8AC3E}">
        <p14:creationId xmlns:p14="http://schemas.microsoft.com/office/powerpoint/2010/main" val="341193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634082"/>
          </a:xfrm>
        </p:spPr>
        <p:txBody>
          <a:bodyPr/>
          <a:lstStyle/>
          <a:p>
            <a:r>
              <a:rPr lang="en-GB" sz="3600" b="1" dirty="0"/>
              <a:t>Elderly Mental Health in the UK</a:t>
            </a:r>
            <a:endParaRPr lang="en-GB" sz="3600" dirty="0"/>
          </a:p>
        </p:txBody>
      </p:sp>
      <p:sp>
        <p:nvSpPr>
          <p:cNvPr id="3" name="Content Placeholder 2"/>
          <p:cNvSpPr>
            <a:spLocks noGrp="1"/>
          </p:cNvSpPr>
          <p:nvPr>
            <p:ph idx="1"/>
          </p:nvPr>
        </p:nvSpPr>
        <p:spPr>
          <a:xfrm>
            <a:off x="323529" y="1124744"/>
            <a:ext cx="5040560" cy="2489202"/>
          </a:xfrm>
        </p:spPr>
        <p:txBody>
          <a:bodyPr/>
          <a:lstStyle/>
          <a:p>
            <a:pPr marL="0" indent="0">
              <a:buNone/>
            </a:pPr>
            <a:r>
              <a:rPr lang="en-GB" sz="2400" b="1" dirty="0"/>
              <a:t>In a recent NHS/Age UK study older people stated that their poor mental health was caused by…</a:t>
            </a:r>
          </a:p>
          <a:p>
            <a:r>
              <a:rPr lang="en-GB" sz="2400" dirty="0"/>
              <a:t>The death of loved ones 36%</a:t>
            </a:r>
          </a:p>
          <a:p>
            <a:r>
              <a:rPr lang="en-GB" sz="2400" dirty="0"/>
              <a:t>Ill health of themselves 24%</a:t>
            </a:r>
          </a:p>
          <a:p>
            <a:r>
              <a:rPr lang="en-GB" sz="2400" dirty="0"/>
              <a:t>Financial worries 27%</a:t>
            </a:r>
          </a:p>
          <a:p>
            <a:pPr marL="0" indent="0">
              <a:buNone/>
            </a:pPr>
            <a:r>
              <a:rPr lang="en-GB" sz="2400" b="1" dirty="0"/>
              <a:t>Also, 35% say they did not know where to go for help and support</a:t>
            </a:r>
          </a:p>
          <a:p>
            <a:endParaRPr lang="en-GB" dirty="0"/>
          </a:p>
        </p:txBody>
      </p:sp>
      <p:sp>
        <p:nvSpPr>
          <p:cNvPr id="4" name="TextBox 3"/>
          <p:cNvSpPr txBox="1"/>
          <p:nvPr/>
        </p:nvSpPr>
        <p:spPr>
          <a:xfrm>
            <a:off x="7286623" y="5056402"/>
            <a:ext cx="1771649" cy="230832"/>
          </a:xfrm>
          <a:prstGeom prst="rect">
            <a:avLst/>
          </a:prstGeom>
          <a:noFill/>
        </p:spPr>
        <p:txBody>
          <a:bodyPr wrap="square" rtlCol="0">
            <a:spAutoFit/>
          </a:bodyPr>
          <a:lstStyle/>
          <a:p>
            <a:r>
              <a:rPr lang="en-GB" sz="900" dirty="0"/>
              <a:t>(NHS England, 2017)</a:t>
            </a:r>
          </a:p>
        </p:txBody>
      </p:sp>
      <p:pic>
        <p:nvPicPr>
          <p:cNvPr id="5" name="Picture 4">
            <a:extLst>
              <a:ext uri="{FF2B5EF4-FFF2-40B4-BE49-F238E27FC236}">
                <a16:creationId xmlns:a16="http://schemas.microsoft.com/office/drawing/2014/main" id="{7A861F39-8BE3-994B-2E7B-67D70B9CA2ED}"/>
              </a:ext>
            </a:extLst>
          </p:cNvPr>
          <p:cNvPicPr>
            <a:picLocks noChangeAspect="1"/>
          </p:cNvPicPr>
          <p:nvPr/>
        </p:nvPicPr>
        <p:blipFill>
          <a:blip r:embed="rId2"/>
          <a:stretch>
            <a:fillRect/>
          </a:stretch>
        </p:blipFill>
        <p:spPr>
          <a:xfrm>
            <a:off x="5461666" y="1988840"/>
            <a:ext cx="3531747" cy="2350217"/>
          </a:xfrm>
          <a:prstGeom prst="rect">
            <a:avLst/>
          </a:prstGeom>
        </p:spPr>
      </p:pic>
    </p:spTree>
    <p:extLst>
      <p:ext uri="{BB962C8B-B14F-4D97-AF65-F5344CB8AC3E}">
        <p14:creationId xmlns:p14="http://schemas.microsoft.com/office/powerpoint/2010/main" val="2790875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D10F-D341-7255-9713-ECD8C25D2D9F}"/>
              </a:ext>
            </a:extLst>
          </p:cNvPr>
          <p:cNvSpPr>
            <a:spLocks noGrp="1"/>
          </p:cNvSpPr>
          <p:nvPr>
            <p:ph type="title"/>
          </p:nvPr>
        </p:nvSpPr>
        <p:spPr/>
        <p:txBody>
          <a:bodyPr/>
          <a:lstStyle/>
          <a:p>
            <a:r>
              <a:rPr lang="en-GB" b="1" dirty="0"/>
              <a:t>Mind Matters-Mental Health for Older People</a:t>
            </a:r>
            <a:endParaRPr lang="en-GB" dirty="0"/>
          </a:p>
        </p:txBody>
      </p:sp>
      <p:sp>
        <p:nvSpPr>
          <p:cNvPr id="3" name="Content Placeholder 2">
            <a:extLst>
              <a:ext uri="{FF2B5EF4-FFF2-40B4-BE49-F238E27FC236}">
                <a16:creationId xmlns:a16="http://schemas.microsoft.com/office/drawing/2014/main" id="{7F7333D2-84E0-7D50-8835-15AD1BB27804}"/>
              </a:ext>
            </a:extLst>
          </p:cNvPr>
          <p:cNvSpPr>
            <a:spLocks noGrp="1"/>
          </p:cNvSpPr>
          <p:nvPr>
            <p:ph idx="1"/>
          </p:nvPr>
        </p:nvSpPr>
        <p:spPr/>
        <p:txBody>
          <a:bodyPr/>
          <a:lstStyle/>
          <a:p>
            <a:r>
              <a:rPr lang="en-GB" dirty="0"/>
              <a:t>Let’s watch this video about mental wellbeing of older adults:</a:t>
            </a:r>
          </a:p>
          <a:p>
            <a:r>
              <a:rPr lang="en-GB" dirty="0">
                <a:hlinkClick r:id="rId2"/>
              </a:rPr>
              <a:t>https://www.youtube.com/watch?v=63f0lRvdB5s</a:t>
            </a:r>
            <a:r>
              <a:rPr lang="en-GB" dirty="0"/>
              <a:t> </a:t>
            </a:r>
          </a:p>
          <a:p>
            <a:endParaRPr lang="en-GB" dirty="0"/>
          </a:p>
        </p:txBody>
      </p:sp>
    </p:spTree>
    <p:extLst>
      <p:ext uri="{BB962C8B-B14F-4D97-AF65-F5344CB8AC3E}">
        <p14:creationId xmlns:p14="http://schemas.microsoft.com/office/powerpoint/2010/main" val="3073623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562" y="1052736"/>
            <a:ext cx="8534876" cy="4248472"/>
          </a:xfrm>
          <a:prstGeom prst="rect">
            <a:avLst/>
          </a:prstGeom>
        </p:spPr>
      </p:pic>
      <p:sp>
        <p:nvSpPr>
          <p:cNvPr id="3" name="TextBox 2"/>
          <p:cNvSpPr txBox="1"/>
          <p:nvPr/>
        </p:nvSpPr>
        <p:spPr>
          <a:xfrm>
            <a:off x="1057275" y="260648"/>
            <a:ext cx="7029450" cy="646331"/>
          </a:xfrm>
          <a:prstGeom prst="rect">
            <a:avLst/>
          </a:prstGeom>
          <a:noFill/>
        </p:spPr>
        <p:txBody>
          <a:bodyPr wrap="square" rtlCol="0">
            <a:spAutoFit/>
          </a:bodyPr>
          <a:lstStyle/>
          <a:p>
            <a:pPr algn="ctr"/>
            <a:r>
              <a:rPr lang="en-GB" sz="3600" b="1" dirty="0"/>
              <a:t>Mental Health and Wellbeing</a:t>
            </a:r>
          </a:p>
        </p:txBody>
      </p:sp>
    </p:spTree>
    <p:extLst>
      <p:ext uri="{BB962C8B-B14F-4D97-AF65-F5344CB8AC3E}">
        <p14:creationId xmlns:p14="http://schemas.microsoft.com/office/powerpoint/2010/main" val="5949447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Policies Relating to Mental Health in Older People</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pPr>
              <a:lnSpc>
                <a:spcPct val="90000"/>
              </a:lnSpc>
            </a:pPr>
            <a:r>
              <a:rPr lang="en-GB" dirty="0"/>
              <a:t>The Care Act (2014)</a:t>
            </a:r>
          </a:p>
          <a:p>
            <a:pPr>
              <a:lnSpc>
                <a:spcPct val="90000"/>
              </a:lnSpc>
            </a:pPr>
            <a:r>
              <a:rPr lang="en-GB" dirty="0"/>
              <a:t>Mental Capacity Act, (2005) </a:t>
            </a:r>
            <a:r>
              <a:rPr lang="en-GB" dirty="0" err="1"/>
              <a:t>DoLS</a:t>
            </a:r>
            <a:endParaRPr lang="en-GB" dirty="0"/>
          </a:p>
          <a:p>
            <a:pPr>
              <a:lnSpc>
                <a:spcPct val="90000"/>
              </a:lnSpc>
            </a:pPr>
            <a:r>
              <a:rPr lang="en-GB" dirty="0"/>
              <a:t>Health and Social Care Act (2012)</a:t>
            </a:r>
          </a:p>
          <a:p>
            <a:pPr>
              <a:lnSpc>
                <a:spcPct val="90000"/>
              </a:lnSpc>
            </a:pPr>
            <a:r>
              <a:rPr lang="en-GB" dirty="0"/>
              <a:t>Equality Act (2010)</a:t>
            </a:r>
          </a:p>
          <a:p>
            <a:pPr>
              <a:lnSpc>
                <a:spcPct val="90000"/>
              </a:lnSpc>
            </a:pPr>
            <a:r>
              <a:rPr lang="en-GB" dirty="0"/>
              <a:t>Strategy for Older People in Wales (2013)</a:t>
            </a:r>
          </a:p>
          <a:p>
            <a:pPr>
              <a:lnSpc>
                <a:spcPct val="90000"/>
              </a:lnSpc>
            </a:pPr>
            <a:endParaRPr lang="en-GB" dirty="0"/>
          </a:p>
        </p:txBody>
      </p:sp>
      <p:pic>
        <p:nvPicPr>
          <p:cNvPr id="4" name="Picture 3">
            <a:extLst>
              <a:ext uri="{FF2B5EF4-FFF2-40B4-BE49-F238E27FC236}">
                <a16:creationId xmlns:a16="http://schemas.microsoft.com/office/drawing/2014/main" id="{D8AD11D9-61BB-6613-A02C-3ED9D07DC401}"/>
              </a:ext>
            </a:extLst>
          </p:cNvPr>
          <p:cNvPicPr>
            <a:picLocks noChangeAspect="1"/>
          </p:cNvPicPr>
          <p:nvPr/>
        </p:nvPicPr>
        <p:blipFill>
          <a:blip r:embed="rId2"/>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2467927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3DE6-C661-4AAF-9A93-9393E5BDE444}"/>
              </a:ext>
            </a:extLst>
          </p:cNvPr>
          <p:cNvSpPr>
            <a:spLocks noGrp="1"/>
          </p:cNvSpPr>
          <p:nvPr>
            <p:ph type="title"/>
          </p:nvPr>
        </p:nvSpPr>
        <p:spPr>
          <a:xfrm>
            <a:off x="786554" y="144018"/>
            <a:ext cx="7290054" cy="1124712"/>
          </a:xfrm>
        </p:spPr>
        <p:txBody>
          <a:bodyPr>
            <a:normAutofit/>
          </a:bodyPr>
          <a:lstStyle/>
          <a:p>
            <a:r>
              <a:rPr lang="en-US" sz="3200" b="1" dirty="0"/>
              <a:t>WHAT IS ARTIFICIAL INTELLIGENCE?</a:t>
            </a:r>
            <a:endParaRPr lang="en-GB" sz="3200" b="1" dirty="0"/>
          </a:p>
        </p:txBody>
      </p:sp>
      <p:sp>
        <p:nvSpPr>
          <p:cNvPr id="3" name="Content Placeholder 2">
            <a:extLst>
              <a:ext uri="{FF2B5EF4-FFF2-40B4-BE49-F238E27FC236}">
                <a16:creationId xmlns:a16="http://schemas.microsoft.com/office/drawing/2014/main" id="{6E82DE24-EE34-454C-8598-63E4DC6D72CD}"/>
              </a:ext>
            </a:extLst>
          </p:cNvPr>
          <p:cNvSpPr>
            <a:spLocks noGrp="1"/>
          </p:cNvSpPr>
          <p:nvPr>
            <p:ph idx="1"/>
          </p:nvPr>
        </p:nvSpPr>
        <p:spPr>
          <a:xfrm>
            <a:off x="539552" y="1628800"/>
            <a:ext cx="4892252" cy="3017520"/>
          </a:xfrm>
        </p:spPr>
        <p:txBody>
          <a:bodyPr>
            <a:normAutofit fontScale="70000" lnSpcReduction="20000"/>
          </a:bodyPr>
          <a:lstStyle/>
          <a:p>
            <a:pPr marL="0" indent="0">
              <a:buNone/>
            </a:pPr>
            <a:r>
              <a:rPr lang="en-US" b="0" i="0" dirty="0">
                <a:effectLst/>
                <a:latin typeface="Arial" panose="020B0604020202020204" pitchFamily="34" charset="0"/>
                <a:cs typeface="Arial" panose="020B0604020202020204" pitchFamily="34" charset="0"/>
              </a:rPr>
              <a:t>Artificial intelligence enables computers and machines to mimic the perception, learning, problem-solving, and decision-making capabilities of the human mind and combining these and other capabilities to perform functions a human might perform, such as greeting a hotel guest or driving a car (IBM, 2021).    </a:t>
            </a:r>
          </a:p>
          <a:p>
            <a:pPr marL="0" indent="0">
              <a:buNone/>
            </a:pPr>
            <a:endParaRPr lang="en-US" b="0" i="0" dirty="0">
              <a:effectLst/>
              <a:latin typeface="Arial" panose="020B0604020202020204" pitchFamily="34" charset="0"/>
              <a:cs typeface="Arial" panose="020B0604020202020204" pitchFamily="34" charset="0"/>
            </a:endParaRPr>
          </a:p>
          <a:p>
            <a:pPr marL="0" indent="0">
              <a:buNone/>
            </a:pPr>
            <a:endParaRPr lang="en-US" dirty="0">
              <a:latin typeface="IBM Plex Sans"/>
            </a:endParaRPr>
          </a:p>
          <a:p>
            <a:pPr marL="0" indent="0">
              <a:buNone/>
            </a:pPr>
            <a:endParaRPr lang="en-US" b="0" i="0" dirty="0">
              <a:effectLst/>
              <a:latin typeface="IBM Plex Sans"/>
            </a:endParaRPr>
          </a:p>
          <a:p>
            <a:pPr marL="0" indent="0">
              <a:buNone/>
            </a:pPr>
            <a:endParaRPr lang="en-US" b="0" i="0" dirty="0">
              <a:effectLst/>
              <a:latin typeface="IBM Plex Sans"/>
            </a:endParaRPr>
          </a:p>
          <a:p>
            <a:endParaRPr lang="en-GB" dirty="0"/>
          </a:p>
        </p:txBody>
      </p:sp>
      <p:pic>
        <p:nvPicPr>
          <p:cNvPr id="4" name="Picture 3">
            <a:extLst>
              <a:ext uri="{FF2B5EF4-FFF2-40B4-BE49-F238E27FC236}">
                <a16:creationId xmlns:a16="http://schemas.microsoft.com/office/drawing/2014/main" id="{C1A29697-494C-CADD-4875-0A90D86ECB17}"/>
              </a:ext>
            </a:extLst>
          </p:cNvPr>
          <p:cNvPicPr>
            <a:picLocks noChangeAspect="1"/>
          </p:cNvPicPr>
          <p:nvPr/>
        </p:nvPicPr>
        <p:blipFill rotWithShape="1">
          <a:blip r:embed="rId2"/>
          <a:srcRect l="38445" r="7896" b="-2"/>
          <a:stretch/>
        </p:blipFill>
        <p:spPr>
          <a:xfrm>
            <a:off x="6219430" y="1700808"/>
            <a:ext cx="2364329" cy="2586638"/>
          </a:xfrm>
          <a:prstGeom prst="rect">
            <a:avLst/>
          </a:prstGeom>
        </p:spPr>
      </p:pic>
    </p:spTree>
    <p:extLst>
      <p:ext uri="{BB962C8B-B14F-4D97-AF65-F5344CB8AC3E}">
        <p14:creationId xmlns:p14="http://schemas.microsoft.com/office/powerpoint/2010/main" val="3398335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AB16-60FD-482B-B022-4AE4E69FA1C1}"/>
              </a:ext>
            </a:extLst>
          </p:cNvPr>
          <p:cNvSpPr>
            <a:spLocks noGrp="1"/>
          </p:cNvSpPr>
          <p:nvPr>
            <p:ph type="title"/>
          </p:nvPr>
        </p:nvSpPr>
        <p:spPr>
          <a:xfrm>
            <a:off x="611560" y="144018"/>
            <a:ext cx="8124384" cy="1124712"/>
          </a:xfrm>
        </p:spPr>
        <p:txBody>
          <a:bodyPr>
            <a:noAutofit/>
          </a:bodyPr>
          <a:lstStyle/>
          <a:p>
            <a:r>
              <a:rPr lang="en-US" sz="3600" b="1" dirty="0"/>
              <a:t>WHAT IS ARTIFICIAL INTELLIGENCE?</a:t>
            </a:r>
            <a:endParaRPr lang="en-GB" sz="3600" b="1" dirty="0"/>
          </a:p>
        </p:txBody>
      </p:sp>
      <p:sp>
        <p:nvSpPr>
          <p:cNvPr id="3" name="Content Placeholder 2">
            <a:extLst>
              <a:ext uri="{FF2B5EF4-FFF2-40B4-BE49-F238E27FC236}">
                <a16:creationId xmlns:a16="http://schemas.microsoft.com/office/drawing/2014/main" id="{0F1541F0-5596-4235-B764-10BCD7B89C61}"/>
              </a:ext>
            </a:extLst>
          </p:cNvPr>
          <p:cNvSpPr>
            <a:spLocks noGrp="1"/>
          </p:cNvSpPr>
          <p:nvPr>
            <p:ph idx="1"/>
          </p:nvPr>
        </p:nvSpPr>
        <p:spPr>
          <a:xfrm>
            <a:off x="323528" y="1628800"/>
            <a:ext cx="4892252" cy="3017520"/>
          </a:xfrm>
        </p:spPr>
        <p:txBody>
          <a:bodyPr>
            <a:normAutofit/>
          </a:bodyPr>
          <a:lstStyle/>
          <a:p>
            <a:pPr>
              <a:buFont typeface="Wingdings" panose="05000000000000000000" pitchFamily="2" charset="2"/>
              <a:buChar char="q"/>
            </a:pPr>
            <a:r>
              <a:rPr lang="en-US" sz="1800" dirty="0">
                <a:latin typeface="Arial" panose="020B0604020202020204" pitchFamily="34" charset="0"/>
                <a:cs typeface="Arial" panose="020B0604020202020204" pitchFamily="34" charset="0"/>
              </a:rPr>
              <a:t>Artificial intelligence is a key component of the future of healthcare. Indeed, the era of the AI doctor seems to be unavoidable.</a:t>
            </a:r>
          </a:p>
          <a:p>
            <a:pPr>
              <a:buFont typeface="Wingdings" panose="05000000000000000000" pitchFamily="2" charset="2"/>
              <a:buChar char="q"/>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800" dirty="0">
                <a:latin typeface="Arial" panose="020B0604020202020204" pitchFamily="34" charset="0"/>
                <a:cs typeface="Arial" panose="020B0604020202020204" pitchFamily="34" charset="0"/>
              </a:rPr>
              <a:t>Today, we see AI in hospital and other health and social care sectors. However, one of the benefits associated with AI may actually be a disadvantage in healthcare. </a:t>
            </a:r>
          </a:p>
          <a:p>
            <a:pPr>
              <a:buFont typeface="Wingdings" panose="05000000000000000000" pitchFamily="2" charset="2"/>
              <a:buChar char="q"/>
            </a:pPr>
            <a:endParaRPr lang="en-US" sz="1125"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9E8A79A-35FE-BAA0-C818-5B5C1BC7E6B7}"/>
              </a:ext>
            </a:extLst>
          </p:cNvPr>
          <p:cNvPicPr>
            <a:picLocks noChangeAspect="1"/>
          </p:cNvPicPr>
          <p:nvPr/>
        </p:nvPicPr>
        <p:blipFill rotWithShape="1">
          <a:blip r:embed="rId3"/>
          <a:srcRect l="8595" r="-1" b="-1"/>
          <a:stretch/>
        </p:blipFill>
        <p:spPr>
          <a:xfrm>
            <a:off x="5940152" y="1617847"/>
            <a:ext cx="2364329" cy="2586638"/>
          </a:xfrm>
          <a:prstGeom prst="rect">
            <a:avLst/>
          </a:prstGeom>
        </p:spPr>
      </p:pic>
    </p:spTree>
    <p:extLst>
      <p:ext uri="{BB962C8B-B14F-4D97-AF65-F5344CB8AC3E}">
        <p14:creationId xmlns:p14="http://schemas.microsoft.com/office/powerpoint/2010/main" val="656342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08E40-4239-4A67-9366-59E9B5B26CCA}"/>
              </a:ext>
            </a:extLst>
          </p:cNvPr>
          <p:cNvSpPr>
            <a:spLocks noGrp="1"/>
          </p:cNvSpPr>
          <p:nvPr>
            <p:ph type="title"/>
          </p:nvPr>
        </p:nvSpPr>
        <p:spPr>
          <a:xfrm>
            <a:off x="457200" y="274638"/>
            <a:ext cx="8229600" cy="562074"/>
          </a:xfrm>
        </p:spPr>
        <p:txBody>
          <a:bodyPr wrap="square" anchor="ctr">
            <a:normAutofit fontScale="90000"/>
          </a:bodyPr>
          <a:lstStyle/>
          <a:p>
            <a:pPr>
              <a:lnSpc>
                <a:spcPct val="90000"/>
              </a:lnSpc>
            </a:pPr>
            <a:r>
              <a:rPr lang="en-US" sz="3700" b="1" dirty="0"/>
              <a:t>AI AND THE AGEING POPULATION</a:t>
            </a:r>
            <a:endParaRPr lang="en-GB" sz="3700" b="1" dirty="0"/>
          </a:p>
        </p:txBody>
      </p:sp>
      <p:pic>
        <p:nvPicPr>
          <p:cNvPr id="4" name="Picture 3">
            <a:extLst>
              <a:ext uri="{FF2B5EF4-FFF2-40B4-BE49-F238E27FC236}">
                <a16:creationId xmlns:a16="http://schemas.microsoft.com/office/drawing/2014/main" id="{658754A1-638C-A991-22E6-9478ADE0E433}"/>
              </a:ext>
            </a:extLst>
          </p:cNvPr>
          <p:cNvPicPr>
            <a:picLocks noChangeAspect="1"/>
          </p:cNvPicPr>
          <p:nvPr/>
        </p:nvPicPr>
        <p:blipFill rotWithShape="1">
          <a:blip r:embed="rId2"/>
          <a:srcRect l="1848" r="15612" b="-2"/>
          <a:stretch/>
        </p:blipFill>
        <p:spPr>
          <a:xfrm>
            <a:off x="457200" y="1600201"/>
            <a:ext cx="3394720" cy="3353061"/>
          </a:xfrm>
          <a:prstGeom prst="rect">
            <a:avLst/>
          </a:prstGeom>
          <a:noFill/>
        </p:spPr>
      </p:pic>
      <p:sp>
        <p:nvSpPr>
          <p:cNvPr id="3" name="Content Placeholder 2">
            <a:extLst>
              <a:ext uri="{FF2B5EF4-FFF2-40B4-BE49-F238E27FC236}">
                <a16:creationId xmlns:a16="http://schemas.microsoft.com/office/drawing/2014/main" id="{4A806777-EBD5-4399-8085-68B414F64748}"/>
              </a:ext>
            </a:extLst>
          </p:cNvPr>
          <p:cNvSpPr>
            <a:spLocks noGrp="1"/>
          </p:cNvSpPr>
          <p:nvPr>
            <p:ph sz="half" idx="2"/>
          </p:nvPr>
        </p:nvSpPr>
        <p:spPr>
          <a:xfrm>
            <a:off x="4648200" y="1600201"/>
            <a:ext cx="4038600" cy="3989040"/>
          </a:xfrm>
        </p:spPr>
        <p:txBody>
          <a:bodyPr wrap="square" anchor="t">
            <a:normAutofit lnSpcReduction="10000"/>
          </a:bodyPr>
          <a:lstStyle/>
          <a:p>
            <a:pPr>
              <a:lnSpc>
                <a:spcPct val="90000"/>
              </a:lnSpc>
              <a:buFont typeface="Wingdings" panose="05000000000000000000" pitchFamily="2" charset="2"/>
              <a:buChar char="q"/>
            </a:pPr>
            <a:r>
              <a:rPr lang="en-US" sz="1500" b="0" i="0" dirty="0">
                <a:effectLst/>
              </a:rPr>
              <a:t>“</a:t>
            </a:r>
            <a:r>
              <a:rPr lang="en-US" sz="1800" b="0" i="0" dirty="0">
                <a:effectLst/>
              </a:rPr>
              <a:t>Voice technologies using AI are being used to help combat loneliness in countries including Sweden and the UK. (BBC, 2020).</a:t>
            </a:r>
          </a:p>
          <a:p>
            <a:pPr>
              <a:lnSpc>
                <a:spcPct val="90000"/>
              </a:lnSpc>
              <a:buFont typeface="Wingdings" panose="05000000000000000000" pitchFamily="2" charset="2"/>
              <a:buChar char="q"/>
            </a:pPr>
            <a:endParaRPr lang="en-US" sz="1800" dirty="0"/>
          </a:p>
          <a:p>
            <a:pPr>
              <a:lnSpc>
                <a:spcPct val="90000"/>
              </a:lnSpc>
              <a:buFont typeface="Wingdings" panose="05000000000000000000" pitchFamily="2" charset="2"/>
              <a:buChar char="q"/>
            </a:pPr>
            <a:r>
              <a:rPr lang="en-US" sz="1800" b="0" i="0" dirty="0">
                <a:effectLst/>
              </a:rPr>
              <a:t>With the demands placed on the healthcare system by an ageing population, the focus has understandably been on continued efficiency and higher productivity.</a:t>
            </a:r>
          </a:p>
          <a:p>
            <a:pPr>
              <a:lnSpc>
                <a:spcPct val="90000"/>
              </a:lnSpc>
              <a:buFont typeface="Wingdings" panose="05000000000000000000" pitchFamily="2" charset="2"/>
              <a:buChar char="q"/>
            </a:pPr>
            <a:endParaRPr lang="en-US" sz="1800" b="0" i="0" dirty="0">
              <a:effectLst/>
            </a:endParaRPr>
          </a:p>
          <a:p>
            <a:pPr>
              <a:lnSpc>
                <a:spcPct val="90000"/>
              </a:lnSpc>
              <a:buFont typeface="Wingdings" panose="05000000000000000000" pitchFamily="2" charset="2"/>
              <a:buChar char="q"/>
            </a:pPr>
            <a:r>
              <a:rPr lang="en-US" sz="1800" b="0" i="0" dirty="0">
                <a:effectLst/>
              </a:rPr>
              <a:t>However, this tends to leave less time for the equally critical, softer, caring side of healthcare.</a:t>
            </a:r>
          </a:p>
          <a:p>
            <a:pPr>
              <a:lnSpc>
                <a:spcPct val="90000"/>
              </a:lnSpc>
              <a:buFont typeface="Wingdings" panose="05000000000000000000" pitchFamily="2" charset="2"/>
              <a:buChar char="q"/>
            </a:pPr>
            <a:endParaRPr lang="en-US" sz="1800" b="0" i="0" dirty="0">
              <a:effectLst/>
            </a:endParaRPr>
          </a:p>
          <a:p>
            <a:pPr marL="0" indent="0">
              <a:lnSpc>
                <a:spcPct val="90000"/>
              </a:lnSpc>
              <a:buNone/>
            </a:pPr>
            <a:endParaRPr lang="en-US" sz="1800" dirty="0"/>
          </a:p>
          <a:p>
            <a:pPr>
              <a:lnSpc>
                <a:spcPct val="90000"/>
              </a:lnSpc>
            </a:pPr>
            <a:endParaRPr lang="en-US" sz="1800" b="0" i="0" dirty="0">
              <a:effectLst/>
            </a:endParaRPr>
          </a:p>
          <a:p>
            <a:pPr>
              <a:lnSpc>
                <a:spcPct val="90000"/>
              </a:lnSpc>
            </a:pPr>
            <a:endParaRPr lang="en-GB" sz="1500" dirty="0"/>
          </a:p>
        </p:txBody>
      </p:sp>
    </p:spTree>
    <p:extLst>
      <p:ext uri="{BB962C8B-B14F-4D97-AF65-F5344CB8AC3E}">
        <p14:creationId xmlns:p14="http://schemas.microsoft.com/office/powerpoint/2010/main" val="1601810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8CAA-ABB3-4025-8E55-7E1980B2CAC2}"/>
              </a:ext>
            </a:extLst>
          </p:cNvPr>
          <p:cNvSpPr>
            <a:spLocks noGrp="1"/>
          </p:cNvSpPr>
          <p:nvPr>
            <p:ph type="title"/>
          </p:nvPr>
        </p:nvSpPr>
        <p:spPr>
          <a:xfrm>
            <a:off x="761808" y="144018"/>
            <a:ext cx="7290054" cy="1124712"/>
          </a:xfrm>
        </p:spPr>
        <p:txBody>
          <a:bodyPr vert="horz" wrap="square" lIns="68580" tIns="34290" rIns="68580" bIns="34290" numCol="1" rtlCol="0" anchor="ctr" anchorCtr="0" compatLnSpc="1">
            <a:prstTxWarp prst="textNoShape">
              <a:avLst/>
            </a:prstTxWarp>
            <a:normAutofit/>
          </a:bodyPr>
          <a:lstStyle/>
          <a:p>
            <a:r>
              <a:rPr lang="en-US" sz="3200" b="1" i="0" dirty="0">
                <a:effectLst/>
              </a:rPr>
              <a:t>CAN ARTIFICIAL INTELLIGENCE CARE FOR THE ELDERLY?</a:t>
            </a:r>
            <a:endParaRPr lang="en-US" sz="3200" b="1" dirty="0"/>
          </a:p>
        </p:txBody>
      </p:sp>
      <p:sp>
        <p:nvSpPr>
          <p:cNvPr id="5" name="TextBox 4">
            <a:extLst>
              <a:ext uri="{FF2B5EF4-FFF2-40B4-BE49-F238E27FC236}">
                <a16:creationId xmlns:a16="http://schemas.microsoft.com/office/drawing/2014/main" id="{B29B06DA-1DCD-436C-A078-E4E600D16416}"/>
              </a:ext>
            </a:extLst>
          </p:cNvPr>
          <p:cNvSpPr txBox="1"/>
          <p:nvPr/>
        </p:nvSpPr>
        <p:spPr>
          <a:xfrm>
            <a:off x="477686" y="1628800"/>
            <a:ext cx="4526362" cy="3888432"/>
          </a:xfrm>
          <a:prstGeom prst="rect">
            <a:avLst/>
          </a:prstGeom>
        </p:spPr>
        <p:txBody>
          <a:bodyPr vert="horz" lIns="34290" tIns="34290" rIns="34290" bIns="34290" rtlCol="0">
            <a:normAutofit fontScale="70000" lnSpcReduction="20000"/>
          </a:bodyPr>
          <a:lstStyle/>
          <a:p>
            <a:pPr defTabSz="685800">
              <a:lnSpc>
                <a:spcPct val="90000"/>
              </a:lnSpc>
              <a:spcAft>
                <a:spcPts val="450"/>
              </a:spcAft>
              <a:buClr>
                <a:schemeClr val="accent1"/>
              </a:buClr>
            </a:pPr>
            <a:r>
              <a:rPr lang="en-US" sz="2300" dirty="0"/>
              <a:t>In the US, a doll-sized robot called </a:t>
            </a:r>
            <a:r>
              <a:rPr lang="en-US" sz="2300" b="1" dirty="0" err="1">
                <a:hlinkClick r:id="rId2"/>
              </a:rPr>
              <a:t>Mabu</a:t>
            </a:r>
            <a:r>
              <a:rPr lang="en-US" sz="2300" dirty="0"/>
              <a:t> is being used as a virtual care assistant.</a:t>
            </a:r>
          </a:p>
          <a:p>
            <a:pPr defTabSz="685800">
              <a:lnSpc>
                <a:spcPct val="90000"/>
              </a:lnSpc>
              <a:spcAft>
                <a:spcPts val="450"/>
              </a:spcAft>
              <a:buClr>
                <a:schemeClr val="accent1"/>
              </a:buClr>
            </a:pPr>
            <a:endParaRPr lang="en-US" sz="2300" dirty="0"/>
          </a:p>
          <a:p>
            <a:pPr marL="257175" indent="-257175" defTabSz="685800">
              <a:lnSpc>
                <a:spcPct val="90000"/>
              </a:lnSpc>
              <a:spcAft>
                <a:spcPts val="450"/>
              </a:spcAft>
              <a:buClr>
                <a:schemeClr val="accent1"/>
              </a:buClr>
              <a:buFont typeface="Arial" panose="020B0604020202020204" pitchFamily="34" charset="0"/>
              <a:buChar char="•"/>
            </a:pPr>
            <a:r>
              <a:rPr lang="en-US" sz="2300" dirty="0"/>
              <a:t> It can check in on pensioners’ wellbeing, whether or not they have taken their medicine and even suggest if the weather is good enough for them to take a stroll outside. </a:t>
            </a:r>
          </a:p>
          <a:p>
            <a:pPr defTabSz="685800">
              <a:lnSpc>
                <a:spcPct val="90000"/>
              </a:lnSpc>
              <a:spcAft>
                <a:spcPts val="450"/>
              </a:spcAft>
              <a:buClr>
                <a:schemeClr val="accent1"/>
              </a:buClr>
            </a:pPr>
            <a:endParaRPr lang="en-US" sz="2300" dirty="0"/>
          </a:p>
          <a:p>
            <a:pPr marL="257175" indent="-257175" defTabSz="685800">
              <a:lnSpc>
                <a:spcPct val="90000"/>
              </a:lnSpc>
              <a:spcAft>
                <a:spcPts val="450"/>
              </a:spcAft>
              <a:buClr>
                <a:schemeClr val="accent1"/>
              </a:buClr>
              <a:buFont typeface="Arial" panose="020B0604020202020204" pitchFamily="34" charset="0"/>
              <a:buChar char="•"/>
            </a:pPr>
            <a:r>
              <a:rPr lang="en-US" sz="2300" dirty="0"/>
              <a:t>In Japan and other parts of Asia, a robot called </a:t>
            </a:r>
            <a:r>
              <a:rPr lang="en-US" sz="2300" b="1" dirty="0" err="1">
                <a:hlinkClick r:id="rId3"/>
              </a:rPr>
              <a:t>Dinsow</a:t>
            </a:r>
            <a:r>
              <a:rPr lang="en-US" sz="2300" dirty="0"/>
              <a:t> plays a similar role. It has a tablet for a face, allowing users to watch videos and read instructions, while family members can also automatically dial in for video calls.</a:t>
            </a:r>
          </a:p>
          <a:p>
            <a:pPr defTabSz="685800">
              <a:lnSpc>
                <a:spcPct val="90000"/>
              </a:lnSpc>
              <a:spcAft>
                <a:spcPts val="450"/>
              </a:spcAft>
              <a:buClr>
                <a:schemeClr val="accent1"/>
              </a:buClr>
            </a:pPr>
            <a:endParaRPr lang="en-US" sz="2300" dirty="0"/>
          </a:p>
          <a:p>
            <a:pPr defTabSz="685800">
              <a:lnSpc>
                <a:spcPct val="90000"/>
              </a:lnSpc>
              <a:spcAft>
                <a:spcPts val="450"/>
              </a:spcAft>
              <a:buClr>
                <a:schemeClr val="accent1"/>
              </a:buClr>
            </a:pPr>
            <a:r>
              <a:rPr lang="en-US" sz="2300" dirty="0">
                <a:hlinkClick r:id="rId4"/>
              </a:rPr>
              <a:t>The Robot Will See You Now – AI and Your Health Care | Robots &amp; Us | WIRED – YouTube</a:t>
            </a:r>
            <a:r>
              <a:rPr lang="en-US" sz="2300" dirty="0"/>
              <a:t> </a:t>
            </a:r>
          </a:p>
          <a:p>
            <a:pPr defTabSz="685800">
              <a:lnSpc>
                <a:spcPct val="90000"/>
              </a:lnSpc>
              <a:spcAft>
                <a:spcPts val="450"/>
              </a:spcAft>
              <a:buClr>
                <a:schemeClr val="accent1"/>
              </a:buClr>
            </a:pPr>
            <a:endParaRPr lang="en-US" sz="2300" dirty="0"/>
          </a:p>
          <a:p>
            <a:pPr marL="257175" indent="-257175" defTabSz="685800">
              <a:lnSpc>
                <a:spcPct val="90000"/>
              </a:lnSpc>
              <a:spcAft>
                <a:spcPts val="450"/>
              </a:spcAft>
              <a:buClr>
                <a:schemeClr val="accent1"/>
              </a:buClr>
              <a:buFont typeface="Arial" panose="020B0604020202020204" pitchFamily="34" charset="0"/>
              <a:buChar char="•"/>
            </a:pPr>
            <a:endParaRPr lang="en-US" sz="1275" dirty="0"/>
          </a:p>
        </p:txBody>
      </p:sp>
      <p:pic>
        <p:nvPicPr>
          <p:cNvPr id="7" name="Picture 6">
            <a:extLst>
              <a:ext uri="{FF2B5EF4-FFF2-40B4-BE49-F238E27FC236}">
                <a16:creationId xmlns:a16="http://schemas.microsoft.com/office/drawing/2014/main" id="{C8FAF194-BAD9-C5E6-B106-515AD7B34911}"/>
              </a:ext>
            </a:extLst>
          </p:cNvPr>
          <p:cNvPicPr>
            <a:picLocks noChangeAspect="1"/>
          </p:cNvPicPr>
          <p:nvPr/>
        </p:nvPicPr>
        <p:blipFill rotWithShape="1">
          <a:blip r:embed="rId5"/>
          <a:srcRect l="14235" r="17210" b="-1"/>
          <a:stretch/>
        </p:blipFill>
        <p:spPr>
          <a:xfrm>
            <a:off x="5907024" y="1484784"/>
            <a:ext cx="1887181" cy="2064626"/>
          </a:xfrm>
          <a:prstGeom prst="rect">
            <a:avLst/>
          </a:prstGeom>
        </p:spPr>
      </p:pic>
      <p:pic>
        <p:nvPicPr>
          <p:cNvPr id="8" name="Picture 7">
            <a:extLst>
              <a:ext uri="{FF2B5EF4-FFF2-40B4-BE49-F238E27FC236}">
                <a16:creationId xmlns:a16="http://schemas.microsoft.com/office/drawing/2014/main" id="{E8F25AC5-65BC-A653-8734-EA0912D43666}"/>
              </a:ext>
            </a:extLst>
          </p:cNvPr>
          <p:cNvPicPr>
            <a:picLocks noChangeAspect="1"/>
          </p:cNvPicPr>
          <p:nvPr/>
        </p:nvPicPr>
        <p:blipFill>
          <a:blip r:embed="rId6"/>
          <a:stretch>
            <a:fillRect/>
          </a:stretch>
        </p:blipFill>
        <p:spPr>
          <a:xfrm>
            <a:off x="5912096" y="3809592"/>
            <a:ext cx="2779776" cy="1563624"/>
          </a:xfrm>
          <a:prstGeom prst="rect">
            <a:avLst/>
          </a:prstGeom>
        </p:spPr>
      </p:pic>
    </p:spTree>
    <p:extLst>
      <p:ext uri="{BB962C8B-B14F-4D97-AF65-F5344CB8AC3E}">
        <p14:creationId xmlns:p14="http://schemas.microsoft.com/office/powerpoint/2010/main" val="34198905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2B848-884E-4472-8889-11A6ED38BBCB}"/>
              </a:ext>
            </a:extLst>
          </p:cNvPr>
          <p:cNvSpPr>
            <a:spLocks noGrp="1"/>
          </p:cNvSpPr>
          <p:nvPr>
            <p:ph type="title"/>
          </p:nvPr>
        </p:nvSpPr>
        <p:spPr>
          <a:xfrm>
            <a:off x="926973" y="476672"/>
            <a:ext cx="7290054" cy="476654"/>
          </a:xfrm>
        </p:spPr>
        <p:txBody>
          <a:bodyPr>
            <a:normAutofit fontScale="90000"/>
          </a:bodyPr>
          <a:lstStyle/>
          <a:p>
            <a:r>
              <a:rPr lang="en-US" sz="4000" b="1" i="0" dirty="0">
                <a:effectLst/>
                <a:latin typeface="Gotham Narrow A"/>
              </a:rPr>
              <a:t>The</a:t>
            </a:r>
            <a:r>
              <a:rPr lang="en-US" sz="3600" b="1" i="0" dirty="0">
                <a:effectLst/>
                <a:latin typeface="Gotham Narrow A"/>
              </a:rPr>
              <a:t> Social </a:t>
            </a:r>
            <a:r>
              <a:rPr lang="en-US" sz="3600" b="1" dirty="0">
                <a:latin typeface="Gotham Narrow A"/>
              </a:rPr>
              <a:t>R</a:t>
            </a:r>
            <a:r>
              <a:rPr lang="en-US" sz="3600" b="1" i="0" dirty="0">
                <a:effectLst/>
                <a:latin typeface="Gotham Narrow A"/>
              </a:rPr>
              <a:t>obot</a:t>
            </a:r>
            <a:endParaRPr lang="en-GB" dirty="0"/>
          </a:p>
        </p:txBody>
      </p:sp>
      <p:sp>
        <p:nvSpPr>
          <p:cNvPr id="3" name="Content Placeholder 2">
            <a:extLst>
              <a:ext uri="{FF2B5EF4-FFF2-40B4-BE49-F238E27FC236}">
                <a16:creationId xmlns:a16="http://schemas.microsoft.com/office/drawing/2014/main" id="{4C828ED3-487D-4C25-A32F-CC0A380F0F3A}"/>
              </a:ext>
            </a:extLst>
          </p:cNvPr>
          <p:cNvSpPr>
            <a:spLocks noGrp="1"/>
          </p:cNvSpPr>
          <p:nvPr>
            <p:ph idx="1"/>
          </p:nvPr>
        </p:nvSpPr>
        <p:spPr>
          <a:xfrm>
            <a:off x="395536" y="1459360"/>
            <a:ext cx="5184576" cy="3939279"/>
          </a:xfrm>
        </p:spPr>
        <p:txBody>
          <a:bodyPr>
            <a:noAutofit/>
          </a:bodyPr>
          <a:lstStyle/>
          <a:p>
            <a:r>
              <a:rPr lang="en-US" sz="2000" dirty="0">
                <a:latin typeface="Gotham Narrow A"/>
              </a:rPr>
              <a:t>At the simplest level, AI chatbots at home can help patients keep on top of care plans. </a:t>
            </a:r>
          </a:p>
          <a:p>
            <a:r>
              <a:rPr lang="en-US" sz="2000" dirty="0">
                <a:latin typeface="Gotham Narrow A"/>
              </a:rPr>
              <a:t>AI applications that remind seniors when to take medication, about doctors’ appointments, and even when to eat, can help in removing the anxiety and confusion that many of them face.</a:t>
            </a:r>
          </a:p>
          <a:p>
            <a:r>
              <a:rPr lang="en-US" sz="2000" dirty="0">
                <a:latin typeface="Gotham Narrow A"/>
              </a:rPr>
              <a:t>Above and beyond this, AI-powered social robots can provide some level of companionship for lonely seniors. The elderly can begin to create some form of relationship with AI chatbots. </a:t>
            </a:r>
          </a:p>
          <a:p>
            <a:endParaRPr lang="en-GB" sz="2000" dirty="0"/>
          </a:p>
        </p:txBody>
      </p:sp>
      <p:pic>
        <p:nvPicPr>
          <p:cNvPr id="5" name="Picture 4">
            <a:extLst>
              <a:ext uri="{FF2B5EF4-FFF2-40B4-BE49-F238E27FC236}">
                <a16:creationId xmlns:a16="http://schemas.microsoft.com/office/drawing/2014/main" id="{0048279B-FD51-87D1-56B0-B57C381ECC23}"/>
              </a:ext>
            </a:extLst>
          </p:cNvPr>
          <p:cNvPicPr>
            <a:picLocks noChangeAspect="1"/>
          </p:cNvPicPr>
          <p:nvPr/>
        </p:nvPicPr>
        <p:blipFill>
          <a:blip r:embed="rId2"/>
          <a:stretch>
            <a:fillRect/>
          </a:stretch>
        </p:blipFill>
        <p:spPr>
          <a:xfrm>
            <a:off x="5856270" y="2337679"/>
            <a:ext cx="2892194" cy="1379354"/>
          </a:xfrm>
          <a:prstGeom prst="rect">
            <a:avLst/>
          </a:prstGeom>
        </p:spPr>
      </p:pic>
    </p:spTree>
    <p:extLst>
      <p:ext uri="{BB962C8B-B14F-4D97-AF65-F5344CB8AC3E}">
        <p14:creationId xmlns:p14="http://schemas.microsoft.com/office/powerpoint/2010/main" val="22341580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3052-DA63-43CD-B5CB-11850D3D5D14}"/>
              </a:ext>
            </a:extLst>
          </p:cNvPr>
          <p:cNvSpPr>
            <a:spLocks noGrp="1"/>
          </p:cNvSpPr>
          <p:nvPr>
            <p:ph type="title"/>
          </p:nvPr>
        </p:nvSpPr>
        <p:spPr>
          <a:xfrm>
            <a:off x="926973" y="188640"/>
            <a:ext cx="7290054" cy="548662"/>
          </a:xfrm>
        </p:spPr>
        <p:txBody>
          <a:bodyPr>
            <a:normAutofit fontScale="90000"/>
          </a:bodyPr>
          <a:lstStyle/>
          <a:p>
            <a:r>
              <a:rPr lang="en-US" sz="3600" b="1" dirty="0"/>
              <a:t>AI Help with Trips, Slips and Falls</a:t>
            </a:r>
            <a:endParaRPr lang="en-GB" sz="3600" b="1" dirty="0"/>
          </a:p>
        </p:txBody>
      </p:sp>
      <p:pic>
        <p:nvPicPr>
          <p:cNvPr id="4" name="Picture 3">
            <a:extLst>
              <a:ext uri="{FF2B5EF4-FFF2-40B4-BE49-F238E27FC236}">
                <a16:creationId xmlns:a16="http://schemas.microsoft.com/office/drawing/2014/main" id="{86C8FCCB-BF48-1A1E-BAAA-0DDCA3C03972}"/>
              </a:ext>
            </a:extLst>
          </p:cNvPr>
          <p:cNvPicPr>
            <a:picLocks noChangeAspect="1"/>
          </p:cNvPicPr>
          <p:nvPr/>
        </p:nvPicPr>
        <p:blipFill>
          <a:blip r:embed="rId2"/>
          <a:stretch>
            <a:fillRect/>
          </a:stretch>
        </p:blipFill>
        <p:spPr>
          <a:xfrm>
            <a:off x="683568" y="2053812"/>
            <a:ext cx="2711704" cy="2031160"/>
          </a:xfrm>
          <a:prstGeom prst="rect">
            <a:avLst/>
          </a:prstGeom>
        </p:spPr>
      </p:pic>
      <p:sp>
        <p:nvSpPr>
          <p:cNvPr id="3" name="Content Placeholder 2">
            <a:extLst>
              <a:ext uri="{FF2B5EF4-FFF2-40B4-BE49-F238E27FC236}">
                <a16:creationId xmlns:a16="http://schemas.microsoft.com/office/drawing/2014/main" id="{BEF116F0-E3AB-4FEF-BAEA-359FED65425E}"/>
              </a:ext>
            </a:extLst>
          </p:cNvPr>
          <p:cNvSpPr>
            <a:spLocks noGrp="1"/>
          </p:cNvSpPr>
          <p:nvPr>
            <p:ph idx="1"/>
          </p:nvPr>
        </p:nvSpPr>
        <p:spPr>
          <a:xfrm>
            <a:off x="3779911" y="1340768"/>
            <a:ext cx="4680521" cy="3384376"/>
          </a:xfrm>
        </p:spPr>
        <p:txBody>
          <a:bodyPr>
            <a:normAutofit/>
          </a:bodyPr>
          <a:lstStyle/>
          <a:p>
            <a:pPr marL="0" indent="0">
              <a:buNone/>
            </a:pPr>
            <a:r>
              <a:rPr lang="en-US" sz="2400" dirty="0">
                <a:latin typeface="Gotham Narrow A"/>
              </a:rPr>
              <a:t>Sensors within the home can additionally determine when someone has fallen, or has encountered other accidents at home, and can notify emergency services for help, again providing reassurance and building confidence in living well at home.</a:t>
            </a:r>
          </a:p>
          <a:p>
            <a:endParaRPr lang="en-GB" sz="2400" dirty="0"/>
          </a:p>
        </p:txBody>
      </p:sp>
    </p:spTree>
    <p:extLst>
      <p:ext uri="{BB962C8B-B14F-4D97-AF65-F5344CB8AC3E}">
        <p14:creationId xmlns:p14="http://schemas.microsoft.com/office/powerpoint/2010/main" val="1658922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970A2235-41EA-4DB7-AE16-CD256E9B51BA}"/>
              </a:ext>
            </a:extLst>
          </p:cNvPr>
          <p:cNvSpPr>
            <a:spLocks noGrp="1"/>
          </p:cNvSpPr>
          <p:nvPr>
            <p:ph type="title"/>
          </p:nvPr>
        </p:nvSpPr>
        <p:spPr>
          <a:xfrm>
            <a:off x="457200" y="274638"/>
            <a:ext cx="7210425" cy="317500"/>
          </a:xfrm>
        </p:spPr>
        <p:txBody>
          <a:bodyPr/>
          <a:lstStyle/>
          <a:p>
            <a:r>
              <a:rPr lang="en-GB" altLang="en-US"/>
              <a:t>References </a:t>
            </a:r>
          </a:p>
        </p:txBody>
      </p:sp>
      <p:sp>
        <p:nvSpPr>
          <p:cNvPr id="62467" name="Content Placeholder 2">
            <a:extLst>
              <a:ext uri="{FF2B5EF4-FFF2-40B4-BE49-F238E27FC236}">
                <a16:creationId xmlns:a16="http://schemas.microsoft.com/office/drawing/2014/main" id="{C5B435D1-3C2D-4723-B5AB-F651DDA9E5A6}"/>
              </a:ext>
            </a:extLst>
          </p:cNvPr>
          <p:cNvSpPr>
            <a:spLocks noGrp="1"/>
          </p:cNvSpPr>
          <p:nvPr>
            <p:ph idx="1"/>
          </p:nvPr>
        </p:nvSpPr>
        <p:spPr>
          <a:xfrm>
            <a:off x="285750" y="981075"/>
            <a:ext cx="8351838" cy="4392613"/>
          </a:xfrm>
        </p:spPr>
        <p:txBody>
          <a:bodyPr/>
          <a:lstStyle/>
          <a:p>
            <a:r>
              <a:rPr lang="en-GB" altLang="en-US" sz="1200" dirty="0"/>
              <a:t>Stein, C. &amp; Moritz, I. (1999). A life course perspective of maintaining independence in older age. Geneva: World Health Organization. </a:t>
            </a:r>
            <a:r>
              <a:rPr lang="en-GB" altLang="en-US" sz="1200" dirty="0">
                <a:hlinkClick r:id="rId2"/>
              </a:rPr>
              <a:t>http://whqlibdoc.who.int/hq/1999/WHO_HSC_AHE_99.2_life.pdf</a:t>
            </a:r>
            <a:r>
              <a:rPr lang="en-GB" altLang="en-US" sz="1200" dirty="0"/>
              <a:t> </a:t>
            </a:r>
          </a:p>
          <a:p>
            <a:endParaRPr lang="en-GB" altLang="en-US" sz="1200" dirty="0"/>
          </a:p>
          <a:p>
            <a:r>
              <a:rPr lang="en-GB" altLang="en-US" sz="1200" dirty="0"/>
              <a:t>10 Facts on Ageing and the Life Course </a:t>
            </a:r>
            <a:r>
              <a:rPr lang="en-GB" altLang="en-US" sz="1200" dirty="0">
                <a:hlinkClick r:id="rId3"/>
              </a:rPr>
              <a:t>http://www.who.int/features/factfiles/ageing/ageing_facts/en/index.html</a:t>
            </a:r>
            <a:endParaRPr lang="en-GB" altLang="en-US" sz="1200" dirty="0"/>
          </a:p>
          <a:p>
            <a:endParaRPr lang="en-GB" altLang="en-US" sz="1200" dirty="0"/>
          </a:p>
          <a:p>
            <a:r>
              <a:rPr lang="en-GB" altLang="en-US" sz="1200" dirty="0" err="1"/>
              <a:t>O’Rand</a:t>
            </a:r>
            <a:r>
              <a:rPr lang="en-GB" altLang="en-US" sz="1200" dirty="0"/>
              <a:t>, A. M. (1996). The precious and the precocious: Understanding cumulative disadvantage and cumulative advantage over the life course. The Gerontologist, 36(2), 230-238.</a:t>
            </a:r>
          </a:p>
          <a:p>
            <a:endParaRPr lang="en-GB" altLang="en-US" sz="1200" dirty="0"/>
          </a:p>
          <a:p>
            <a:r>
              <a:rPr lang="en-GB" altLang="en-US" sz="1200" dirty="0" err="1"/>
              <a:t>Hokenstad</a:t>
            </a:r>
            <a:r>
              <a:rPr lang="en-GB" altLang="en-US" sz="1200" dirty="0"/>
              <a:t>, M. C. &amp; Roberts, A. R. (2011). International policy on ageing and older persons: Implications for social work practice. International Social Work, 54(3), 330-343.</a:t>
            </a:r>
          </a:p>
          <a:p>
            <a:endParaRPr lang="en-GB" altLang="en-US" sz="1200" dirty="0"/>
          </a:p>
          <a:p>
            <a:r>
              <a:rPr lang="en-GB" altLang="en-US" sz="1200" dirty="0"/>
              <a:t>Casado, B. L., van </a:t>
            </a:r>
            <a:r>
              <a:rPr lang="en-GB" altLang="en-US" sz="1200" dirty="0" err="1"/>
              <a:t>Vulpen</a:t>
            </a:r>
            <a:r>
              <a:rPr lang="en-GB" altLang="en-US" sz="1200" dirty="0"/>
              <a:t>, K. S., &amp; Davis, S. L. (2011). Unmet needs for home and community-based services among frail older Americans and their caregivers. Journal of Aging and Heath, 23(3), 529-553.</a:t>
            </a:r>
          </a:p>
          <a:p>
            <a:endParaRPr lang="en-GB" altLang="en-US" sz="1200" dirty="0"/>
          </a:p>
          <a:p>
            <a:r>
              <a:rPr lang="en-GB" altLang="en-US" sz="1200" dirty="0"/>
              <a:t>Elder, Glen H., Jr. 2006. Life course. In R. Schulz (Ed.), </a:t>
            </a:r>
            <a:r>
              <a:rPr lang="en-GB" altLang="en-US" sz="1200" dirty="0" err="1"/>
              <a:t>Encyclopedia</a:t>
            </a:r>
            <a:r>
              <a:rPr lang="en-GB" altLang="en-US" sz="1200" dirty="0"/>
              <a:t> of Aging (pp. 643-646). New York, NY: Springer. </a:t>
            </a:r>
          </a:p>
          <a:p>
            <a:endParaRPr lang="en-GB" altLang="en-US" sz="1200" dirty="0"/>
          </a:p>
          <a:p>
            <a:r>
              <a:rPr lang="en-GB" altLang="en-US" sz="1200" dirty="0"/>
              <a:t>Sample formats of fact sheets: http://www.culturecareconnection.org/matters/diversity/ethiopian.html</a:t>
            </a:r>
          </a:p>
          <a:p>
            <a:r>
              <a:rPr lang="en-GB" altLang="en-US" sz="1200" dirty="0"/>
              <a:t>http://www.caregiver.org/caregiver/jsp/publications.jsp?nodeid=345</a:t>
            </a:r>
          </a:p>
          <a:p>
            <a:r>
              <a:rPr lang="en-GB" altLang="en-US" sz="1200" dirty="0"/>
              <a:t>http://nihseniorhealth.gov/category/healthyaging.html</a:t>
            </a:r>
          </a:p>
          <a:p>
            <a:r>
              <a:rPr lang="en-GB" altLang="en-US" sz="1200" dirty="0"/>
              <a:t>NIH Senior Health pages: http://nihseniorhealth.gov/</a:t>
            </a:r>
          </a:p>
          <a:p>
            <a:endParaRPr lang="en-GB" altLang="en-US" sz="1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2402" y="35332"/>
            <a:ext cx="7477125" cy="369332"/>
          </a:xfrm>
          <a:prstGeom prst="rect">
            <a:avLst/>
          </a:prstGeom>
          <a:noFill/>
        </p:spPr>
        <p:txBody>
          <a:bodyPr wrap="square" rtlCol="0">
            <a:spAutoFit/>
          </a:bodyPr>
          <a:lstStyle/>
          <a:p>
            <a:r>
              <a:rPr lang="en-GB" b="1" dirty="0"/>
              <a:t>REFERENCES</a:t>
            </a:r>
          </a:p>
        </p:txBody>
      </p:sp>
      <p:sp>
        <p:nvSpPr>
          <p:cNvPr id="3" name="Rectangle 2"/>
          <p:cNvSpPr/>
          <p:nvPr/>
        </p:nvSpPr>
        <p:spPr>
          <a:xfrm>
            <a:off x="433271" y="404664"/>
            <a:ext cx="8095431" cy="5262979"/>
          </a:xfrm>
          <a:prstGeom prst="rect">
            <a:avLst/>
          </a:prstGeom>
        </p:spPr>
        <p:txBody>
          <a:bodyPr wrap="square">
            <a:spAutoFit/>
          </a:bodyPr>
          <a:lstStyle/>
          <a:p>
            <a:r>
              <a:rPr lang="en-GB" sz="1400" dirty="0" err="1"/>
              <a:t>AgeUK</a:t>
            </a:r>
            <a:r>
              <a:rPr lang="en-GB" sz="1400" dirty="0"/>
              <a:t>, (2019) Depression and Anxiety Available at: https://www.ageuk.org.uk/information-advice/health-wellbeing/conditions-illnesses/depression-anxiety/ (Accessed: 20th March 2019).</a:t>
            </a:r>
          </a:p>
          <a:p>
            <a:endParaRPr lang="en-GB" sz="1400" dirty="0"/>
          </a:p>
          <a:p>
            <a:r>
              <a:rPr lang="en-GB" sz="1400" dirty="0"/>
              <a:t>JRF, (2009) Older People’s Vision for Long Term Care. Available at: http://www.cpa.org.uk/ltc/older-people-vision-for-care-full.pdf (Accessed: 8th March 2019).</a:t>
            </a:r>
          </a:p>
          <a:p>
            <a:r>
              <a:rPr lang="en-GB" sz="1400" dirty="0"/>
              <a:t>MentalHealth.gov, (2017) What Is Mental Health? Available at: https://www.mentalhealth.gov/basics/what-is-mental-health (Accessed: 20th March 2019).</a:t>
            </a:r>
          </a:p>
          <a:p>
            <a:endParaRPr lang="en-GB" sz="1400" dirty="0"/>
          </a:p>
          <a:p>
            <a:r>
              <a:rPr lang="en-GB" sz="1400" dirty="0"/>
              <a:t>NHS, (2017) Mental Health in Older People A Practice Primer Available at: https://www.england.nhs.uk/wp-content/uploads/2017/09/practice-primer.pdf (Accessed: 20th March 2019).</a:t>
            </a:r>
          </a:p>
          <a:p>
            <a:endParaRPr lang="en-GB" sz="1400" dirty="0"/>
          </a:p>
          <a:p>
            <a:r>
              <a:rPr lang="en-GB" sz="1400" dirty="0"/>
              <a:t>NHS England, (2017) Half of Adults Aged 55 and Over have Experienced Common Mental Health Problems, say Age UK Available at: https://www.england.nhs.uk/2017/10/half-of-adults-aged-55-and-over-have-experienced-common-mental-health-problems-say-age-uk/ (Accessed: 22nd March 2019).</a:t>
            </a:r>
          </a:p>
          <a:p>
            <a:endParaRPr lang="en-GB" sz="1400" dirty="0"/>
          </a:p>
          <a:p>
            <a:r>
              <a:rPr lang="en-GB" sz="1400" dirty="0" err="1"/>
              <a:t>Pachana</a:t>
            </a:r>
            <a:r>
              <a:rPr lang="en-GB" sz="1400" dirty="0"/>
              <a:t>, N. (2016) Ageing.  A Very Short Introduction Oxford: Oxford University Press.</a:t>
            </a:r>
          </a:p>
          <a:p>
            <a:r>
              <a:rPr lang="en-GB" sz="1400" dirty="0"/>
              <a:t>RVS, (2015) Feeling well and overcoming loneliness. Available at: http://www.royalvoluntaryservice.org.uk/get-help/advice-and-support/feeling-well-and-overcoming-loneliness?gclid=CN3PgqbWt8UCFUHmwgodhV8AQA (Accessed: 24th March 2019).</a:t>
            </a:r>
          </a:p>
          <a:p>
            <a:endParaRPr lang="en-GB" sz="1400" dirty="0"/>
          </a:p>
          <a:p>
            <a:r>
              <a:rPr lang="en-GB" sz="1400" dirty="0"/>
              <a:t>WHO, (2017) Mental Health of Older Adults Available at: https://www.who.int/news-room/fact-sheets/detail/mental-health-of-older-adults (Accessed: 20th March 2019).</a:t>
            </a:r>
          </a:p>
        </p:txBody>
      </p:sp>
    </p:spTree>
    <p:extLst>
      <p:ext uri="{BB962C8B-B14F-4D97-AF65-F5344CB8AC3E}">
        <p14:creationId xmlns:p14="http://schemas.microsoft.com/office/powerpoint/2010/main" val="910457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98CB6357-F627-4A83-92BF-8D3C0B078697}"/>
              </a:ext>
            </a:extLst>
          </p:cNvPr>
          <p:cNvSpPr>
            <a:spLocks noGrp="1"/>
          </p:cNvSpPr>
          <p:nvPr>
            <p:ph type="title"/>
          </p:nvPr>
        </p:nvSpPr>
        <p:spPr>
          <a:xfrm>
            <a:off x="457200" y="274638"/>
            <a:ext cx="7931150" cy="490537"/>
          </a:xfrm>
        </p:spPr>
        <p:txBody>
          <a:bodyPr/>
          <a:lstStyle/>
          <a:p>
            <a:pPr algn="l"/>
            <a:r>
              <a:rPr lang="en-US" altLang="en-US"/>
              <a:t>Additional Resources </a:t>
            </a:r>
          </a:p>
        </p:txBody>
      </p:sp>
      <p:sp>
        <p:nvSpPr>
          <p:cNvPr id="63491" name="Content Placeholder 2">
            <a:extLst>
              <a:ext uri="{FF2B5EF4-FFF2-40B4-BE49-F238E27FC236}">
                <a16:creationId xmlns:a16="http://schemas.microsoft.com/office/drawing/2014/main" id="{E8F187C6-426D-4B8A-BCD6-9B483B58C443}"/>
              </a:ext>
            </a:extLst>
          </p:cNvPr>
          <p:cNvSpPr>
            <a:spLocks noGrp="1"/>
          </p:cNvSpPr>
          <p:nvPr>
            <p:ph sz="half" idx="1"/>
          </p:nvPr>
        </p:nvSpPr>
        <p:spPr>
          <a:xfrm>
            <a:off x="250825" y="1125538"/>
            <a:ext cx="4392613" cy="4248150"/>
          </a:xfrm>
        </p:spPr>
        <p:txBody>
          <a:bodyPr/>
          <a:lstStyle/>
          <a:p>
            <a:pPr marL="0" indent="0">
              <a:buFontTx/>
              <a:buNone/>
            </a:pPr>
            <a:endParaRPr lang="en-US" altLang="en-US" sz="1400"/>
          </a:p>
          <a:p>
            <a:pPr marL="0" indent="0">
              <a:buFontTx/>
              <a:buNone/>
            </a:pPr>
            <a:r>
              <a:rPr lang="en-US" altLang="en-US" sz="1400"/>
              <a:t>Activities Toward a UN Convention for Older Adults</a:t>
            </a:r>
          </a:p>
          <a:p>
            <a:pPr marL="0" indent="0">
              <a:buFontTx/>
              <a:buNone/>
            </a:pPr>
            <a:r>
              <a:rPr lang="en-US" altLang="en-US" sz="1400" u="sng">
                <a:hlinkClick r:id="rId3"/>
              </a:rPr>
              <a:t>http://www.globalaging.org/agingwatch/convention/index.htm</a:t>
            </a:r>
            <a:endParaRPr lang="en-US" altLang="en-US" sz="1400"/>
          </a:p>
          <a:p>
            <a:pPr marL="0" indent="0">
              <a:buFontTx/>
              <a:buNone/>
            </a:pPr>
            <a:endParaRPr lang="en-US" altLang="en-US" sz="1400"/>
          </a:p>
          <a:p>
            <a:pPr marL="0" indent="0">
              <a:buFontTx/>
              <a:buNone/>
            </a:pPr>
            <a:r>
              <a:rPr lang="en-US" altLang="en-US" sz="1400"/>
              <a:t>HelpAge International </a:t>
            </a:r>
          </a:p>
          <a:p>
            <a:pPr marL="0" indent="0">
              <a:buFontTx/>
              <a:buNone/>
            </a:pPr>
            <a:r>
              <a:rPr lang="en-US" altLang="en-US" sz="1400" u="sng">
                <a:hlinkClick r:id="rId4"/>
              </a:rPr>
              <a:t>http://www.helpage.org/where-we-work/</a:t>
            </a:r>
            <a:endParaRPr lang="en-US" altLang="en-US" sz="1400"/>
          </a:p>
          <a:p>
            <a:pPr marL="0" indent="0">
              <a:buFontTx/>
              <a:buNone/>
            </a:pPr>
            <a:endParaRPr lang="en-US" altLang="en-US" sz="1400"/>
          </a:p>
          <a:p>
            <a:pPr marL="0" indent="0">
              <a:buFontTx/>
              <a:buNone/>
            </a:pPr>
            <a:r>
              <a:rPr lang="en-US" altLang="en-US" sz="1400"/>
              <a:t>HelpAge LifeStories</a:t>
            </a:r>
          </a:p>
          <a:p>
            <a:pPr marL="0" indent="0">
              <a:buFontTx/>
              <a:buNone/>
            </a:pPr>
            <a:r>
              <a:rPr lang="en-US" altLang="en-US" sz="1400" u="sng">
                <a:hlinkClick r:id="rId5"/>
              </a:rPr>
              <a:t>http://www.helpage.org/newsroom/life-stories/</a:t>
            </a:r>
            <a:endParaRPr lang="en-US" altLang="en-US" sz="1400"/>
          </a:p>
          <a:p>
            <a:pPr marL="0" indent="0">
              <a:buFontTx/>
              <a:buNone/>
            </a:pPr>
            <a:r>
              <a:rPr lang="en-US" altLang="en-US" sz="1400"/>
              <a:t> </a:t>
            </a:r>
          </a:p>
          <a:p>
            <a:pPr marL="0" indent="0">
              <a:buFontTx/>
              <a:buNone/>
            </a:pPr>
            <a:r>
              <a:rPr lang="en-US" altLang="en-US" sz="1400"/>
              <a:t>Fighting Stereotypes about Aging: World Health Organization</a:t>
            </a:r>
          </a:p>
          <a:p>
            <a:pPr marL="0" indent="0">
              <a:buFontTx/>
              <a:buNone/>
            </a:pPr>
            <a:r>
              <a:rPr lang="en-US" altLang="en-US" sz="1400" u="sng">
                <a:hlinkClick r:id="rId6"/>
              </a:rPr>
              <a:t>http://www.who.int/world-health-day/2012/toolkit/background/en/index3.html</a:t>
            </a:r>
            <a:endParaRPr lang="en-US" altLang="en-US" sz="1400"/>
          </a:p>
        </p:txBody>
      </p:sp>
      <p:sp>
        <p:nvSpPr>
          <p:cNvPr id="4" name="Content Placeholder 3">
            <a:extLst>
              <a:ext uri="{FF2B5EF4-FFF2-40B4-BE49-F238E27FC236}">
                <a16:creationId xmlns:a16="http://schemas.microsoft.com/office/drawing/2014/main" id="{30534B91-45F8-4F9A-B657-6533968E9767}"/>
              </a:ext>
            </a:extLst>
          </p:cNvPr>
          <p:cNvSpPr>
            <a:spLocks noGrp="1"/>
          </p:cNvSpPr>
          <p:nvPr>
            <p:ph sz="half" idx="2"/>
          </p:nvPr>
        </p:nvSpPr>
        <p:spPr>
          <a:xfrm>
            <a:off x="4643438" y="1196975"/>
            <a:ext cx="4500562" cy="4032250"/>
          </a:xfrm>
        </p:spPr>
        <p:txBody>
          <a:bodyPr/>
          <a:lstStyle/>
          <a:p>
            <a:pPr marL="0" indent="0">
              <a:buFontTx/>
              <a:buNone/>
              <a:defRPr/>
            </a:pPr>
            <a:r>
              <a:rPr lang="en-US" sz="1600" dirty="0"/>
              <a:t>Readings:</a:t>
            </a:r>
          </a:p>
          <a:p>
            <a:pPr marL="0" indent="0">
              <a:buFontTx/>
              <a:buNone/>
              <a:defRPr/>
            </a:pPr>
            <a:endParaRPr lang="en-US" sz="1600" dirty="0"/>
          </a:p>
          <a:p>
            <a:pPr marL="0" indent="0">
              <a:buFontTx/>
              <a:buNone/>
              <a:defRPr/>
            </a:pPr>
            <a:r>
              <a:rPr lang="en-US" sz="1600" dirty="0"/>
              <a:t>Healy, L.M. (2008). Exploring the history of social work as a human rights profession. </a:t>
            </a:r>
            <a:r>
              <a:rPr lang="en-US" sz="1600" i="1" dirty="0"/>
              <a:t>Internationa</a:t>
            </a:r>
            <a:r>
              <a:rPr lang="en-US" sz="1600" dirty="0"/>
              <a:t>l </a:t>
            </a:r>
            <a:r>
              <a:rPr lang="en-US" sz="1600" i="1" dirty="0"/>
              <a:t>Social Work</a:t>
            </a:r>
            <a:r>
              <a:rPr lang="en-US" sz="1600" dirty="0"/>
              <a:t>, </a:t>
            </a:r>
            <a:r>
              <a:rPr lang="en-US" sz="1600" i="1" dirty="0"/>
              <a:t>51</a:t>
            </a:r>
            <a:r>
              <a:rPr lang="en-US" sz="1600" dirty="0"/>
              <a:t>(6), 735-748.</a:t>
            </a:r>
          </a:p>
          <a:p>
            <a:pPr marL="0" indent="0">
              <a:buFontTx/>
              <a:buNone/>
              <a:defRPr/>
            </a:pPr>
            <a:endParaRPr lang="en-US" sz="1600" dirty="0"/>
          </a:p>
          <a:p>
            <a:pPr marL="0" indent="0">
              <a:buFontTx/>
              <a:buNone/>
              <a:defRPr/>
            </a:pPr>
            <a:r>
              <a:rPr lang="en-US" sz="1600" dirty="0"/>
              <a:t>Ife, J. (2001). Human rights and social work: Towards rights-based practice. New York: Cambridge University Press.</a:t>
            </a:r>
          </a:p>
          <a:p>
            <a:pPr marL="0" indent="0">
              <a:buFontTx/>
              <a:buNone/>
              <a:defRPr/>
            </a:pPr>
            <a:endParaRPr lang="en-US" sz="1600" dirty="0"/>
          </a:p>
          <a:p>
            <a:pPr>
              <a:defRPr/>
            </a:pPr>
            <a:endParaRPr lang="en-US" sz="16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5">
            <a:extLst>
              <a:ext uri="{FF2B5EF4-FFF2-40B4-BE49-F238E27FC236}">
                <a16:creationId xmlns:a16="http://schemas.microsoft.com/office/drawing/2014/main" id="{4490F89D-E00E-4A23-A61A-A8FE806C4D67}"/>
              </a:ext>
            </a:extLst>
          </p:cNvPr>
          <p:cNvSpPr>
            <a:spLocks noGrp="1"/>
          </p:cNvSpPr>
          <p:nvPr>
            <p:ph type="title"/>
          </p:nvPr>
        </p:nvSpPr>
        <p:spPr>
          <a:xfrm>
            <a:off x="250825" y="476250"/>
            <a:ext cx="8229600" cy="1143000"/>
          </a:xfrm>
        </p:spPr>
        <p:txBody>
          <a:bodyPr/>
          <a:lstStyle/>
          <a:p>
            <a:r>
              <a:rPr lang="en-GB" altLang="en-US"/>
              <a:t>Any Questions?</a:t>
            </a:r>
          </a:p>
        </p:txBody>
      </p:sp>
      <p:pic>
        <p:nvPicPr>
          <p:cNvPr id="65541" name="Picture 8">
            <a:extLst>
              <a:ext uri="{FF2B5EF4-FFF2-40B4-BE49-F238E27FC236}">
                <a16:creationId xmlns:a16="http://schemas.microsoft.com/office/drawing/2014/main" id="{9FECBCCA-68C0-4211-8039-5165DEF4D56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59113" y="1916113"/>
            <a:ext cx="2935287"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2884</Words>
  <Application>Microsoft Office PowerPoint</Application>
  <PresentationFormat>On-screen Show (4:3)</PresentationFormat>
  <Paragraphs>265</Paragraphs>
  <Slides>38</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Gotham Narrow A</vt:lpstr>
      <vt:lpstr>Myriad Pro</vt:lpstr>
      <vt:lpstr>Arial</vt:lpstr>
      <vt:lpstr>Calibri</vt:lpstr>
      <vt:lpstr>IBM Plex Sans</vt:lpstr>
      <vt:lpstr>Times</vt:lpstr>
      <vt:lpstr>Times New Roman</vt:lpstr>
      <vt:lpstr>Verdana</vt:lpstr>
      <vt:lpstr>Wingdings</vt:lpstr>
      <vt:lpstr>20140311PresentationUWTSDTemplate</vt:lpstr>
      <vt:lpstr>BMHP6009: Living With Care, The Older Person  Week 6:  Artificial Intelligence Mental Health and Policies in Health and Social Care for Older Adults</vt:lpstr>
      <vt:lpstr>Learning Outcomes</vt:lpstr>
      <vt:lpstr>Challenges of Aging</vt:lpstr>
      <vt:lpstr>Challenges of Aging</vt:lpstr>
      <vt:lpstr>Responding to the Challenge of an Ageing Population</vt:lpstr>
      <vt:lpstr>Responding to the Challenge of an Ageing Population</vt:lpstr>
      <vt:lpstr>The Life Course Perspective</vt:lpstr>
      <vt:lpstr>Community Engagement  Programmes for older people </vt:lpstr>
      <vt:lpstr>8 Domains of Age Friendly/Livable Communities</vt:lpstr>
      <vt:lpstr>8 Domains of Age Friendly/Livable Communities</vt:lpstr>
      <vt:lpstr>8 Domains of Age Friendly/Livable Communities</vt:lpstr>
      <vt:lpstr>Long-Term Services &amp; Supports Types</vt:lpstr>
      <vt:lpstr>What is Ageing Better doing?</vt:lpstr>
      <vt:lpstr>PowerPoint Presentation</vt:lpstr>
      <vt:lpstr>Housing Support</vt:lpstr>
      <vt:lpstr>Housing support – Home adaptations</vt:lpstr>
      <vt:lpstr>Support with Housing </vt:lpstr>
      <vt:lpstr>What is Mental Health?</vt:lpstr>
      <vt:lpstr>Mental Health Problems in Later Life</vt:lpstr>
      <vt:lpstr>Mental Health Problems in Later Life</vt:lpstr>
      <vt:lpstr>World Health Organisation (WHO)</vt:lpstr>
      <vt:lpstr>Risk Factors for Mental Health Problems among Older Adults</vt:lpstr>
      <vt:lpstr>Risk Factors for Mental Health Problems among Older Adults</vt:lpstr>
      <vt:lpstr>Elderly Mental Health in the UK</vt:lpstr>
      <vt:lpstr>Elderly Mental Health in the UK</vt:lpstr>
      <vt:lpstr>Mind Matters-Mental Health for Older People</vt:lpstr>
      <vt:lpstr>PowerPoint Presentation</vt:lpstr>
      <vt:lpstr>Policies Relating to Mental Health in Older People</vt:lpstr>
      <vt:lpstr>WHAT IS ARTIFICIAL INTELLIGENCE?</vt:lpstr>
      <vt:lpstr>WHAT IS ARTIFICIAL INTELLIGENCE?</vt:lpstr>
      <vt:lpstr>AI AND THE AGEING POPULATION</vt:lpstr>
      <vt:lpstr>CAN ARTIFICIAL INTELLIGENCE CARE FOR THE ELDERLY?</vt:lpstr>
      <vt:lpstr>The Social Robot</vt:lpstr>
      <vt:lpstr>AI Help with Trips, Slips and Falls</vt:lpstr>
      <vt:lpstr>References </vt:lpstr>
      <vt:lpstr>PowerPoint Presentation</vt:lpstr>
      <vt:lpstr>Additional Resources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156</cp:revision>
  <cp:lastPrinted>2018-07-02T15:32:24Z</cp:lastPrinted>
  <dcterms:created xsi:type="dcterms:W3CDTF">2002-10-07T19:43:58Z</dcterms:created>
  <dcterms:modified xsi:type="dcterms:W3CDTF">2024-02-18T13:27:55Z</dcterms:modified>
</cp:coreProperties>
</file>