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5" r:id="rId10"/>
    <p:sldId id="267" r:id="rId11"/>
    <p:sldId id="269" r:id="rId12"/>
    <p:sldId id="272" r:id="rId13"/>
    <p:sldId id="274" r:id="rId14"/>
    <p:sldId id="273"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189871-A9FD-4B5A-BE27-B3F74369F164}" v="21" dt="2026-06-11T09:10:23.681"/>
  </p1510:revLst>
</p1510:revInfo>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201" autoAdjust="0"/>
    <p:restoredTop sz="94660"/>
  </p:normalViewPr>
  <p:slideViewPr>
    <p:cSldViewPr snapToGrid="0">
      <p:cViewPr varScale="1">
        <p:scale>
          <a:sx n="62" d="100"/>
          <a:sy n="62" d="100"/>
        </p:scale>
        <p:origin x="5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6BA9DE-0AAD-4A1A-B52D-ADE693F16756}"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4C9288B8-2D1D-46B7-99A1-04BB6F7F3028}">
      <dgm:prSet/>
      <dgm:spPr/>
      <dgm:t>
        <a:bodyPr/>
        <a:lstStyle/>
        <a:p>
          <a:pPr>
            <a:buNone/>
          </a:pPr>
          <a:r>
            <a:rPr lang="en-GB" b="0" dirty="0"/>
            <a:t>How SDG 3 Influences UK Health and Social Care</a:t>
          </a:r>
          <a:endParaRPr lang="en-US" b="0" dirty="0">
            <a:latin typeface="Arial" panose="020B0604020202020204" pitchFamily="34" charset="0"/>
            <a:cs typeface="Arial" panose="020B0604020202020204" pitchFamily="34" charset="0"/>
          </a:endParaRPr>
        </a:p>
      </dgm:t>
    </dgm:pt>
    <dgm:pt modelId="{2145B20B-44AF-448C-9667-FEB19FCF3F41}" type="parTrans" cxnId="{CBD8CA28-1DEF-4B7D-81F6-C4697E8BFCCA}">
      <dgm:prSet/>
      <dgm:spPr/>
      <dgm:t>
        <a:bodyPr/>
        <a:lstStyle/>
        <a:p>
          <a:endParaRPr lang="en-US"/>
        </a:p>
      </dgm:t>
    </dgm:pt>
    <dgm:pt modelId="{1B04C488-D3FC-4518-BED9-215477E409C7}" type="sibTrans" cxnId="{CBD8CA28-1DEF-4B7D-81F6-C4697E8BFCCA}">
      <dgm:prSet/>
      <dgm:spPr/>
      <dgm:t>
        <a:bodyPr/>
        <a:lstStyle/>
        <a:p>
          <a:endParaRPr lang="en-US"/>
        </a:p>
      </dgm:t>
    </dgm:pt>
    <dgm:pt modelId="{6EF2F346-CA5A-492F-98E4-3623ED1BB374}">
      <dgm:prSet/>
      <dgm:spPr/>
      <dgm:t>
        <a:bodyPr/>
        <a:lstStyle/>
        <a:p>
          <a:pPr>
            <a:buNone/>
          </a:pPr>
          <a:r>
            <a:rPr lang="en-GB" b="1" dirty="0">
              <a:latin typeface="Arial" panose="020B0604020202020204" pitchFamily="34" charset="0"/>
              <a:cs typeface="Arial" panose="020B0604020202020204" pitchFamily="34" charset="0"/>
            </a:rPr>
            <a:t>Prevention-Focused Care</a:t>
          </a:r>
          <a:endParaRPr lang="en-US" dirty="0">
            <a:latin typeface="Arial" panose="020B0604020202020204" pitchFamily="34" charset="0"/>
            <a:cs typeface="Arial" panose="020B0604020202020204" pitchFamily="34" charset="0"/>
          </a:endParaRPr>
        </a:p>
      </dgm:t>
    </dgm:pt>
    <dgm:pt modelId="{F59F7ED8-9FC5-4CAB-A702-2C334195429F}" type="parTrans" cxnId="{473E0D7D-BBB6-49FB-99E9-3D8E5218C70E}">
      <dgm:prSet/>
      <dgm:spPr/>
      <dgm:t>
        <a:bodyPr/>
        <a:lstStyle/>
        <a:p>
          <a:endParaRPr lang="en-US"/>
        </a:p>
      </dgm:t>
    </dgm:pt>
    <dgm:pt modelId="{BE343E54-23C5-472C-9EFB-CC75FCA7F28C}" type="sibTrans" cxnId="{473E0D7D-BBB6-49FB-99E9-3D8E5218C70E}">
      <dgm:prSet/>
      <dgm:spPr/>
      <dgm:t>
        <a:bodyPr/>
        <a:lstStyle/>
        <a:p>
          <a:endParaRPr lang="en-US"/>
        </a:p>
      </dgm:t>
    </dgm:pt>
    <dgm:pt modelId="{89BECA97-8EFC-47A3-B557-C41DC3637E05}">
      <dgm:prSet/>
      <dgm:spPr/>
      <dgm:t>
        <a:bodyPr/>
        <a:lstStyle/>
        <a:p>
          <a:pPr>
            <a:buNone/>
          </a:pPr>
          <a:r>
            <a:rPr lang="en-GB" dirty="0">
              <a:latin typeface="Arial" panose="020B0604020202020204" pitchFamily="34" charset="0"/>
              <a:cs typeface="Arial" panose="020B0604020202020204" pitchFamily="34" charset="0"/>
            </a:rPr>
            <a:t>Examples:</a:t>
          </a:r>
        </a:p>
      </dgm:t>
    </dgm:pt>
    <dgm:pt modelId="{2A3763BD-291A-4ECE-94AC-F9C7803676B4}" type="parTrans" cxnId="{E51D5F3C-DF36-48DF-8AFF-B704454734D5}">
      <dgm:prSet/>
      <dgm:spPr/>
      <dgm:t>
        <a:bodyPr/>
        <a:lstStyle/>
        <a:p>
          <a:endParaRPr lang="en-GB"/>
        </a:p>
      </dgm:t>
    </dgm:pt>
    <dgm:pt modelId="{BCB67B91-FF58-4CED-B2B7-F66CD4FCA2E7}" type="sibTrans" cxnId="{E51D5F3C-DF36-48DF-8AFF-B704454734D5}">
      <dgm:prSet/>
      <dgm:spPr/>
      <dgm:t>
        <a:bodyPr/>
        <a:lstStyle/>
        <a:p>
          <a:endParaRPr lang="en-GB"/>
        </a:p>
      </dgm:t>
    </dgm:pt>
    <dgm:pt modelId="{CAAA9E3F-20EC-4ED8-872A-B10CEBBDA0B3}">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NHS Health Checks </a:t>
          </a:r>
        </a:p>
      </dgm:t>
    </dgm:pt>
    <dgm:pt modelId="{8DE0A1BA-C821-40FE-8C16-B605C104AF8B}" type="parTrans" cxnId="{3AA88D69-4E6F-470B-AF0C-58C41E7C079C}">
      <dgm:prSet/>
      <dgm:spPr/>
      <dgm:t>
        <a:bodyPr/>
        <a:lstStyle/>
        <a:p>
          <a:endParaRPr lang="en-GB"/>
        </a:p>
      </dgm:t>
    </dgm:pt>
    <dgm:pt modelId="{38FAD6C0-AD6F-491D-AC63-E8015AEFE92F}" type="sibTrans" cxnId="{3AA88D69-4E6F-470B-AF0C-58C41E7C079C}">
      <dgm:prSet/>
      <dgm:spPr/>
      <dgm:t>
        <a:bodyPr/>
        <a:lstStyle/>
        <a:p>
          <a:endParaRPr lang="en-GB"/>
        </a:p>
      </dgm:t>
    </dgm:pt>
    <dgm:pt modelId="{BAFC7F5B-E244-472A-8714-CB1804972213}">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Vaccination programmes </a:t>
          </a:r>
        </a:p>
      </dgm:t>
    </dgm:pt>
    <dgm:pt modelId="{F6F72DB1-FF26-48CF-98AD-1ABBFC38EFBD}" type="parTrans" cxnId="{85AFDA94-1148-44E2-BBFF-2BE105569ECC}">
      <dgm:prSet/>
      <dgm:spPr/>
      <dgm:t>
        <a:bodyPr/>
        <a:lstStyle/>
        <a:p>
          <a:endParaRPr lang="en-GB"/>
        </a:p>
      </dgm:t>
    </dgm:pt>
    <dgm:pt modelId="{588BF896-9E04-4E6F-907A-24743EB76189}" type="sibTrans" cxnId="{85AFDA94-1148-44E2-BBFF-2BE105569ECC}">
      <dgm:prSet/>
      <dgm:spPr/>
      <dgm:t>
        <a:bodyPr/>
        <a:lstStyle/>
        <a:p>
          <a:endParaRPr lang="en-GB"/>
        </a:p>
      </dgm:t>
    </dgm:pt>
    <dgm:pt modelId="{1D2854D0-7D38-4CDF-82BD-2EB3725D2421}">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Cancer screening services </a:t>
          </a:r>
        </a:p>
      </dgm:t>
    </dgm:pt>
    <dgm:pt modelId="{DB7BE548-3235-47D2-AC2E-ED4F8B18B39C}" type="parTrans" cxnId="{433F6471-D4A2-4A9E-92D7-9BB6FFD81ED4}">
      <dgm:prSet/>
      <dgm:spPr/>
      <dgm:t>
        <a:bodyPr/>
        <a:lstStyle/>
        <a:p>
          <a:endParaRPr lang="en-GB"/>
        </a:p>
      </dgm:t>
    </dgm:pt>
    <dgm:pt modelId="{DF92D81E-B765-4219-A4B3-119E9968AC5E}" type="sibTrans" cxnId="{433F6471-D4A2-4A9E-92D7-9BB6FFD81ED4}">
      <dgm:prSet/>
      <dgm:spPr/>
      <dgm:t>
        <a:bodyPr/>
        <a:lstStyle/>
        <a:p>
          <a:endParaRPr lang="en-GB"/>
        </a:p>
      </dgm:t>
    </dgm:pt>
    <dgm:pt modelId="{D7E86D98-C6D3-42F2-ACFC-C7859459BBE7}">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NHS Diabetes Prevention Programme (NDPP) </a:t>
          </a:r>
        </a:p>
      </dgm:t>
    </dgm:pt>
    <dgm:pt modelId="{863DADBA-8687-4849-9BB4-A30D0E5E9AD8}" type="parTrans" cxnId="{F33D7776-6297-4866-85C3-B8C6D9161EBC}">
      <dgm:prSet/>
      <dgm:spPr/>
      <dgm:t>
        <a:bodyPr/>
        <a:lstStyle/>
        <a:p>
          <a:endParaRPr lang="en-GB"/>
        </a:p>
      </dgm:t>
    </dgm:pt>
    <dgm:pt modelId="{E1EA1974-82FD-4D41-96F4-902427552C4C}" type="sibTrans" cxnId="{F33D7776-6297-4866-85C3-B8C6D9161EBC}">
      <dgm:prSet/>
      <dgm:spPr/>
      <dgm:t>
        <a:bodyPr/>
        <a:lstStyle/>
        <a:p>
          <a:endParaRPr lang="en-GB"/>
        </a:p>
      </dgm:t>
    </dgm:pt>
    <dgm:pt modelId="{2AEAAAF3-1E72-4794-9AA7-E87B57877A36}">
      <dgm:prSet/>
      <dgm:spPr/>
      <dgm:t>
        <a:bodyPr/>
        <a:lstStyle/>
        <a:p>
          <a:pPr>
            <a:buNone/>
          </a:pPr>
          <a:r>
            <a:rPr lang="en-GB" b="1" dirty="0">
              <a:latin typeface="Arial" panose="020B0604020202020204" pitchFamily="34" charset="0"/>
              <a:cs typeface="Arial" panose="020B0604020202020204" pitchFamily="34" charset="0"/>
            </a:rPr>
            <a:t>Promoting Wellbeing</a:t>
          </a:r>
        </a:p>
      </dgm:t>
    </dgm:pt>
    <dgm:pt modelId="{2B279578-EF54-4975-AB89-1887E0816B30}" type="parTrans" cxnId="{1A64CE1E-6CF7-4A3A-A755-CDA7A48C85F8}">
      <dgm:prSet/>
      <dgm:spPr/>
      <dgm:t>
        <a:bodyPr/>
        <a:lstStyle/>
        <a:p>
          <a:endParaRPr lang="en-GB"/>
        </a:p>
      </dgm:t>
    </dgm:pt>
    <dgm:pt modelId="{0C757859-D9CB-407F-A7D7-AA7A897545F9}" type="sibTrans" cxnId="{1A64CE1E-6CF7-4A3A-A755-CDA7A48C85F8}">
      <dgm:prSet/>
      <dgm:spPr/>
      <dgm:t>
        <a:bodyPr/>
        <a:lstStyle/>
        <a:p>
          <a:endParaRPr lang="en-GB"/>
        </a:p>
      </dgm:t>
    </dgm:pt>
    <dgm:pt modelId="{8A2113FF-1132-4154-99D2-183CEA6CFFD9}">
      <dgm:prSet/>
      <dgm:spPr/>
      <dgm:t>
        <a:bodyPr/>
        <a:lstStyle/>
        <a:p>
          <a:pPr>
            <a:buNone/>
          </a:pPr>
          <a:r>
            <a:rPr lang="en-GB">
              <a:latin typeface="Arial" panose="020B0604020202020204" pitchFamily="34" charset="0"/>
              <a:cs typeface="Arial" panose="020B0604020202020204" pitchFamily="34" charset="0"/>
            </a:rPr>
            <a:t>Examples:</a:t>
          </a:r>
        </a:p>
      </dgm:t>
    </dgm:pt>
    <dgm:pt modelId="{A2BF2A94-D0DB-4FBA-BD4B-984D64DB2B4A}" type="parTrans" cxnId="{284529D2-C18B-4380-9D17-4287DF0CA119}">
      <dgm:prSet/>
      <dgm:spPr/>
      <dgm:t>
        <a:bodyPr/>
        <a:lstStyle/>
        <a:p>
          <a:endParaRPr lang="en-GB"/>
        </a:p>
      </dgm:t>
    </dgm:pt>
    <dgm:pt modelId="{FEA13D79-8A5B-4FAF-B7CE-4C3206792741}" type="sibTrans" cxnId="{284529D2-C18B-4380-9D17-4287DF0CA119}">
      <dgm:prSet/>
      <dgm:spPr/>
      <dgm:t>
        <a:bodyPr/>
        <a:lstStyle/>
        <a:p>
          <a:endParaRPr lang="en-GB"/>
        </a:p>
      </dgm:t>
    </dgm:pt>
    <dgm:pt modelId="{E633F1D9-FB76-4055-890D-DE7185430C8B}">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Mental health services </a:t>
          </a:r>
        </a:p>
      </dgm:t>
    </dgm:pt>
    <dgm:pt modelId="{98518B2E-A6A5-43F0-9AE4-1BA8872E439C}" type="parTrans" cxnId="{57B9BCE5-D400-4279-B3FF-6908F714681E}">
      <dgm:prSet/>
      <dgm:spPr/>
      <dgm:t>
        <a:bodyPr/>
        <a:lstStyle/>
        <a:p>
          <a:endParaRPr lang="en-GB"/>
        </a:p>
      </dgm:t>
    </dgm:pt>
    <dgm:pt modelId="{8BA8F2FC-6A43-430D-861B-55BC1FB767AA}" type="sibTrans" cxnId="{57B9BCE5-D400-4279-B3FF-6908F714681E}">
      <dgm:prSet/>
      <dgm:spPr/>
      <dgm:t>
        <a:bodyPr/>
        <a:lstStyle/>
        <a:p>
          <a:endParaRPr lang="en-GB"/>
        </a:p>
      </dgm:t>
    </dgm:pt>
    <dgm:pt modelId="{AEF1814F-CEB1-438A-9B64-6CF8EBC118CC}">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Social prescribing </a:t>
          </a:r>
        </a:p>
      </dgm:t>
    </dgm:pt>
    <dgm:pt modelId="{D5C810F0-0CF4-4A7D-8EAC-6B89F9EBE9D3}" type="parTrans" cxnId="{83F565D4-2CA4-4912-98D7-46D3138E7B93}">
      <dgm:prSet/>
      <dgm:spPr/>
      <dgm:t>
        <a:bodyPr/>
        <a:lstStyle/>
        <a:p>
          <a:endParaRPr lang="en-GB"/>
        </a:p>
      </dgm:t>
    </dgm:pt>
    <dgm:pt modelId="{EAD84E21-EA2D-4207-A81C-4534B770D7C7}" type="sibTrans" cxnId="{83F565D4-2CA4-4912-98D7-46D3138E7B93}">
      <dgm:prSet/>
      <dgm:spPr/>
      <dgm:t>
        <a:bodyPr/>
        <a:lstStyle/>
        <a:p>
          <a:endParaRPr lang="en-GB"/>
        </a:p>
      </dgm:t>
    </dgm:pt>
    <dgm:pt modelId="{957D6111-17B3-4790-8331-992009B4F881}">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Community wellbeing initiatives </a:t>
          </a:r>
        </a:p>
      </dgm:t>
    </dgm:pt>
    <dgm:pt modelId="{8F6DA7D6-83ED-4875-9EC3-154AE9E8CF85}" type="parTrans" cxnId="{2109AF8D-39F9-4861-940A-4B06B1C56E84}">
      <dgm:prSet/>
      <dgm:spPr/>
      <dgm:t>
        <a:bodyPr/>
        <a:lstStyle/>
        <a:p>
          <a:endParaRPr lang="en-GB"/>
        </a:p>
      </dgm:t>
    </dgm:pt>
    <dgm:pt modelId="{BF2E1E20-BE13-42FD-A830-04C6A224D506}" type="sibTrans" cxnId="{2109AF8D-39F9-4861-940A-4B06B1C56E84}">
      <dgm:prSet/>
      <dgm:spPr/>
      <dgm:t>
        <a:bodyPr/>
        <a:lstStyle/>
        <a:p>
          <a:endParaRPr lang="en-GB"/>
        </a:p>
      </dgm:t>
    </dgm:pt>
    <dgm:pt modelId="{EFB4A99E-E7C9-4AC0-9706-98E0133194F8}">
      <dgm:prSet/>
      <dgm:spPr/>
      <dgm:t>
        <a:bodyPr/>
        <a:lstStyle/>
        <a:p>
          <a:pPr>
            <a:buNone/>
          </a:pPr>
          <a:r>
            <a:rPr lang="en-GB" b="1" dirty="0">
              <a:latin typeface="Arial" panose="020B0604020202020204" pitchFamily="34" charset="0"/>
              <a:cs typeface="Arial" panose="020B0604020202020204" pitchFamily="34" charset="0"/>
            </a:rPr>
            <a:t>Sustainable Healthcare</a:t>
          </a:r>
        </a:p>
      </dgm:t>
    </dgm:pt>
    <dgm:pt modelId="{36CD12FF-15C2-4CA8-B597-A6941366C85A}" type="parTrans" cxnId="{FF476CE4-E246-42D8-91F6-54A68BF89997}">
      <dgm:prSet/>
      <dgm:spPr/>
      <dgm:t>
        <a:bodyPr/>
        <a:lstStyle/>
        <a:p>
          <a:endParaRPr lang="en-GB"/>
        </a:p>
      </dgm:t>
    </dgm:pt>
    <dgm:pt modelId="{7EAC3E48-6F19-41A4-B8AC-0479F21567FC}" type="sibTrans" cxnId="{FF476CE4-E246-42D8-91F6-54A68BF89997}">
      <dgm:prSet/>
      <dgm:spPr/>
      <dgm:t>
        <a:bodyPr/>
        <a:lstStyle/>
        <a:p>
          <a:endParaRPr lang="en-GB"/>
        </a:p>
      </dgm:t>
    </dgm:pt>
    <dgm:pt modelId="{207AAB72-469D-4EA7-B21D-D3C43F036A49}">
      <dgm:prSet/>
      <dgm:spPr/>
      <dgm:t>
        <a:bodyPr/>
        <a:lstStyle/>
        <a:p>
          <a:pPr>
            <a:buNone/>
          </a:pPr>
          <a:r>
            <a:rPr lang="en-GB" dirty="0">
              <a:latin typeface="Arial" panose="020B0604020202020204" pitchFamily="34" charset="0"/>
              <a:cs typeface="Arial" panose="020B0604020202020204" pitchFamily="34" charset="0"/>
            </a:rPr>
            <a:t>Examples:</a:t>
          </a:r>
        </a:p>
      </dgm:t>
    </dgm:pt>
    <dgm:pt modelId="{612DB87B-BF26-453C-8FCB-B498B83347A7}" type="parTrans" cxnId="{43111EFF-C282-4D8E-B0C9-C974130F809E}">
      <dgm:prSet/>
      <dgm:spPr/>
      <dgm:t>
        <a:bodyPr/>
        <a:lstStyle/>
        <a:p>
          <a:endParaRPr lang="en-GB"/>
        </a:p>
      </dgm:t>
    </dgm:pt>
    <dgm:pt modelId="{135F7001-F9B3-4D20-A944-3F9F5A58BFCB}" type="sibTrans" cxnId="{43111EFF-C282-4D8E-B0C9-C974130F809E}">
      <dgm:prSet/>
      <dgm:spPr/>
      <dgm:t>
        <a:bodyPr/>
        <a:lstStyle/>
        <a:p>
          <a:endParaRPr lang="en-GB"/>
        </a:p>
      </dgm:t>
    </dgm:pt>
    <dgm:pt modelId="{69C81336-B8D5-4F5A-AA89-0BB690F8174A}">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Early intervention </a:t>
          </a:r>
        </a:p>
      </dgm:t>
    </dgm:pt>
    <dgm:pt modelId="{E850B404-B3D1-4283-987B-D24316A4E010}" type="parTrans" cxnId="{9053646B-FF45-4C90-8377-0B7A9F126FB4}">
      <dgm:prSet/>
      <dgm:spPr/>
      <dgm:t>
        <a:bodyPr/>
        <a:lstStyle/>
        <a:p>
          <a:endParaRPr lang="en-GB"/>
        </a:p>
      </dgm:t>
    </dgm:pt>
    <dgm:pt modelId="{37A8379F-93BE-4B56-99B9-B9ABCD677116}" type="sibTrans" cxnId="{9053646B-FF45-4C90-8377-0B7A9F126FB4}">
      <dgm:prSet/>
      <dgm:spPr/>
      <dgm:t>
        <a:bodyPr/>
        <a:lstStyle/>
        <a:p>
          <a:endParaRPr lang="en-GB"/>
        </a:p>
      </dgm:t>
    </dgm:pt>
    <dgm:pt modelId="{FFE86639-019D-4DF0-9B50-10D41366DF3D}">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Disease prevention </a:t>
          </a:r>
        </a:p>
      </dgm:t>
    </dgm:pt>
    <dgm:pt modelId="{AF405805-0742-4F0E-A263-ACF24FF678BF}" type="parTrans" cxnId="{057C42E9-2DC3-4B75-A712-CADF89183C51}">
      <dgm:prSet/>
      <dgm:spPr/>
      <dgm:t>
        <a:bodyPr/>
        <a:lstStyle/>
        <a:p>
          <a:endParaRPr lang="en-GB"/>
        </a:p>
      </dgm:t>
    </dgm:pt>
    <dgm:pt modelId="{37C015AB-0807-4FE2-B4DD-E55DF19F8C33}" type="sibTrans" cxnId="{057C42E9-2DC3-4B75-A712-CADF89183C51}">
      <dgm:prSet/>
      <dgm:spPr/>
      <dgm:t>
        <a:bodyPr/>
        <a:lstStyle/>
        <a:p>
          <a:endParaRPr lang="en-GB"/>
        </a:p>
      </dgm:t>
    </dgm:pt>
    <dgm:pt modelId="{647ED143-827B-44E9-81F8-A473BC6A3D3E}">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Reducing long-term NHS costs </a:t>
          </a:r>
        </a:p>
      </dgm:t>
    </dgm:pt>
    <dgm:pt modelId="{997C9793-55D5-4072-A8FA-936BBD53731F}" type="parTrans" cxnId="{8F00DBB0-476C-405C-8F96-8F67E8EAD2F1}">
      <dgm:prSet/>
      <dgm:spPr/>
      <dgm:t>
        <a:bodyPr/>
        <a:lstStyle/>
        <a:p>
          <a:endParaRPr lang="en-GB"/>
        </a:p>
      </dgm:t>
    </dgm:pt>
    <dgm:pt modelId="{09A2A55C-420E-49AA-BB3F-E12AD7B7AF12}" type="sibTrans" cxnId="{8F00DBB0-476C-405C-8F96-8F67E8EAD2F1}">
      <dgm:prSet/>
      <dgm:spPr/>
      <dgm:t>
        <a:bodyPr/>
        <a:lstStyle/>
        <a:p>
          <a:endParaRPr lang="en-GB"/>
        </a:p>
      </dgm:t>
    </dgm:pt>
    <dgm:pt modelId="{3FF3736F-FA0E-4CA8-BE0F-F775E3115F8A}">
      <dgm:prSet/>
      <dgm:spPr/>
      <dgm:t>
        <a:bodyPr/>
        <a:lstStyle/>
        <a:p>
          <a:pPr>
            <a:buFont typeface="Arial" panose="020B0604020202020204" pitchFamily="34" charset="0"/>
            <a:buChar char="•"/>
          </a:pPr>
          <a:r>
            <a:rPr lang="en-GB" dirty="0">
              <a:latin typeface="Arial" panose="020B0604020202020204" pitchFamily="34" charset="0"/>
              <a:cs typeface="Arial" panose="020B0604020202020204" pitchFamily="34" charset="0"/>
            </a:rPr>
            <a:t>Supporting healthier populations</a:t>
          </a:r>
        </a:p>
      </dgm:t>
    </dgm:pt>
    <dgm:pt modelId="{273EBC04-1F33-459E-B39E-23262B407E47}" type="parTrans" cxnId="{DE57E934-8C09-4931-ACD1-F17DDDF41AF2}">
      <dgm:prSet/>
      <dgm:spPr/>
      <dgm:t>
        <a:bodyPr/>
        <a:lstStyle/>
        <a:p>
          <a:endParaRPr lang="en-GB"/>
        </a:p>
      </dgm:t>
    </dgm:pt>
    <dgm:pt modelId="{227F255A-475B-4DB3-8E2B-E8D82AD88EC3}" type="sibTrans" cxnId="{DE57E934-8C09-4931-ACD1-F17DDDF41AF2}">
      <dgm:prSet/>
      <dgm:spPr/>
      <dgm:t>
        <a:bodyPr/>
        <a:lstStyle/>
        <a:p>
          <a:endParaRPr lang="en-GB"/>
        </a:p>
      </dgm:t>
    </dgm:pt>
    <dgm:pt modelId="{06150952-035B-4012-A6A4-C38AF26B8080}" type="pres">
      <dgm:prSet presAssocID="{446BA9DE-0AAD-4A1A-B52D-ADE693F16756}" presName="linear" presStyleCnt="0">
        <dgm:presLayoutVars>
          <dgm:animLvl val="lvl"/>
          <dgm:resizeHandles val="exact"/>
        </dgm:presLayoutVars>
      </dgm:prSet>
      <dgm:spPr/>
    </dgm:pt>
    <dgm:pt modelId="{62BC6A84-F192-470F-B65B-F9B1CCC45944}" type="pres">
      <dgm:prSet presAssocID="{4C9288B8-2D1D-46B7-99A1-04BB6F7F3028}" presName="parentText" presStyleLbl="node1" presStyleIdx="0" presStyleCnt="1" custLinFactNeighborX="2041" custLinFactNeighborY="-4528">
        <dgm:presLayoutVars>
          <dgm:chMax val="0"/>
          <dgm:bulletEnabled val="1"/>
        </dgm:presLayoutVars>
      </dgm:prSet>
      <dgm:spPr/>
    </dgm:pt>
    <dgm:pt modelId="{D6478AC9-8447-40AE-BDF3-90DA269F4FAC}" type="pres">
      <dgm:prSet presAssocID="{4C9288B8-2D1D-46B7-99A1-04BB6F7F3028}" presName="childText" presStyleLbl="revTx" presStyleIdx="0" presStyleCnt="1" custLinFactNeighborX="-6452" custLinFactNeighborY="-16111">
        <dgm:presLayoutVars>
          <dgm:bulletEnabled val="1"/>
        </dgm:presLayoutVars>
      </dgm:prSet>
      <dgm:spPr/>
    </dgm:pt>
  </dgm:ptLst>
  <dgm:cxnLst>
    <dgm:cxn modelId="{1A64CE1E-6CF7-4A3A-A755-CDA7A48C85F8}" srcId="{4C9288B8-2D1D-46B7-99A1-04BB6F7F3028}" destId="{2AEAAAF3-1E72-4794-9AA7-E87B57877A36}" srcOrd="6" destOrd="0" parTransId="{2B279578-EF54-4975-AB89-1887E0816B30}" sibTransId="{0C757859-D9CB-407F-A7D7-AA7A897545F9}"/>
    <dgm:cxn modelId="{CBD8CA28-1DEF-4B7D-81F6-C4697E8BFCCA}" srcId="{446BA9DE-0AAD-4A1A-B52D-ADE693F16756}" destId="{4C9288B8-2D1D-46B7-99A1-04BB6F7F3028}" srcOrd="0" destOrd="0" parTransId="{2145B20B-44AF-448C-9667-FEB19FCF3F41}" sibTransId="{1B04C488-D3FC-4518-BED9-215477E409C7}"/>
    <dgm:cxn modelId="{8622CB29-696D-45AB-B285-6F0A867A471C}" type="presOf" srcId="{FFE86639-019D-4DF0-9B50-10D41366DF3D}" destId="{D6478AC9-8447-40AE-BDF3-90DA269F4FAC}" srcOrd="0" destOrd="14" presId="urn:microsoft.com/office/officeart/2005/8/layout/vList2"/>
    <dgm:cxn modelId="{DE57E934-8C09-4931-ACD1-F17DDDF41AF2}" srcId="{4C9288B8-2D1D-46B7-99A1-04BB6F7F3028}" destId="{3FF3736F-FA0E-4CA8-BE0F-F775E3115F8A}" srcOrd="16" destOrd="0" parTransId="{273EBC04-1F33-459E-B39E-23262B407E47}" sibTransId="{227F255A-475B-4DB3-8E2B-E8D82AD88EC3}"/>
    <dgm:cxn modelId="{5F7A9237-6A33-4B6E-9919-D452F69F645E}" type="presOf" srcId="{D7E86D98-C6D3-42F2-ACFC-C7859459BBE7}" destId="{D6478AC9-8447-40AE-BDF3-90DA269F4FAC}" srcOrd="0" destOrd="5" presId="urn:microsoft.com/office/officeart/2005/8/layout/vList2"/>
    <dgm:cxn modelId="{79018538-7820-4F8D-9476-88FC8B69A25D}" type="presOf" srcId="{CAAA9E3F-20EC-4ED8-872A-B10CEBBDA0B3}" destId="{D6478AC9-8447-40AE-BDF3-90DA269F4FAC}" srcOrd="0" destOrd="2" presId="urn:microsoft.com/office/officeart/2005/8/layout/vList2"/>
    <dgm:cxn modelId="{E51D5F3C-DF36-48DF-8AFF-B704454734D5}" srcId="{4C9288B8-2D1D-46B7-99A1-04BB6F7F3028}" destId="{89BECA97-8EFC-47A3-B557-C41DC3637E05}" srcOrd="1" destOrd="0" parTransId="{2A3763BD-291A-4ECE-94AC-F9C7803676B4}" sibTransId="{BCB67B91-FF58-4CED-B2B7-F66CD4FCA2E7}"/>
    <dgm:cxn modelId="{A6523368-79F0-477F-94CE-6EA6AB53E693}" type="presOf" srcId="{446BA9DE-0AAD-4A1A-B52D-ADE693F16756}" destId="{06150952-035B-4012-A6A4-C38AF26B8080}" srcOrd="0" destOrd="0" presId="urn:microsoft.com/office/officeart/2005/8/layout/vList2"/>
    <dgm:cxn modelId="{13E5CE68-5727-4424-9CD8-AE2FD0532FF0}" type="presOf" srcId="{207AAB72-469D-4EA7-B21D-D3C43F036A49}" destId="{D6478AC9-8447-40AE-BDF3-90DA269F4FAC}" srcOrd="0" destOrd="12" presId="urn:microsoft.com/office/officeart/2005/8/layout/vList2"/>
    <dgm:cxn modelId="{3AA88D69-4E6F-470B-AF0C-58C41E7C079C}" srcId="{4C9288B8-2D1D-46B7-99A1-04BB6F7F3028}" destId="{CAAA9E3F-20EC-4ED8-872A-B10CEBBDA0B3}" srcOrd="2" destOrd="0" parTransId="{8DE0A1BA-C821-40FE-8C16-B605C104AF8B}" sibTransId="{38FAD6C0-AD6F-491D-AC63-E8015AEFE92F}"/>
    <dgm:cxn modelId="{72C1AA69-1CAC-4A09-88E9-C768593F34C5}" type="presOf" srcId="{6EF2F346-CA5A-492F-98E4-3623ED1BB374}" destId="{D6478AC9-8447-40AE-BDF3-90DA269F4FAC}" srcOrd="0" destOrd="0" presId="urn:microsoft.com/office/officeart/2005/8/layout/vList2"/>
    <dgm:cxn modelId="{BEE4D76A-13DB-468D-BB64-78EAF18D4632}" type="presOf" srcId="{89BECA97-8EFC-47A3-B557-C41DC3637E05}" destId="{D6478AC9-8447-40AE-BDF3-90DA269F4FAC}" srcOrd="0" destOrd="1" presId="urn:microsoft.com/office/officeart/2005/8/layout/vList2"/>
    <dgm:cxn modelId="{9053646B-FF45-4C90-8377-0B7A9F126FB4}" srcId="{4C9288B8-2D1D-46B7-99A1-04BB6F7F3028}" destId="{69C81336-B8D5-4F5A-AA89-0BB690F8174A}" srcOrd="13" destOrd="0" parTransId="{E850B404-B3D1-4283-987B-D24316A4E010}" sibTransId="{37A8379F-93BE-4B56-99B9-B9ABCD677116}"/>
    <dgm:cxn modelId="{433F6471-D4A2-4A9E-92D7-9BB6FFD81ED4}" srcId="{4C9288B8-2D1D-46B7-99A1-04BB6F7F3028}" destId="{1D2854D0-7D38-4CDF-82BD-2EB3725D2421}" srcOrd="4" destOrd="0" parTransId="{DB7BE548-3235-47D2-AC2E-ED4F8B18B39C}" sibTransId="{DF92D81E-B765-4219-A4B3-119E9968AC5E}"/>
    <dgm:cxn modelId="{42D69171-3DE0-4AA1-8C6D-57B931A074CA}" type="presOf" srcId="{8A2113FF-1132-4154-99D2-183CEA6CFFD9}" destId="{D6478AC9-8447-40AE-BDF3-90DA269F4FAC}" srcOrd="0" destOrd="7" presId="urn:microsoft.com/office/officeart/2005/8/layout/vList2"/>
    <dgm:cxn modelId="{F33D7776-6297-4866-85C3-B8C6D9161EBC}" srcId="{4C9288B8-2D1D-46B7-99A1-04BB6F7F3028}" destId="{D7E86D98-C6D3-42F2-ACFC-C7859459BBE7}" srcOrd="5" destOrd="0" parTransId="{863DADBA-8687-4849-9BB4-A30D0E5E9AD8}" sibTransId="{E1EA1974-82FD-4D41-96F4-902427552C4C}"/>
    <dgm:cxn modelId="{6D44CE7B-EA0F-4A77-8639-FEC061AE7431}" type="presOf" srcId="{647ED143-827B-44E9-81F8-A473BC6A3D3E}" destId="{D6478AC9-8447-40AE-BDF3-90DA269F4FAC}" srcOrd="0" destOrd="15" presId="urn:microsoft.com/office/officeart/2005/8/layout/vList2"/>
    <dgm:cxn modelId="{473E0D7D-BBB6-49FB-99E9-3D8E5218C70E}" srcId="{4C9288B8-2D1D-46B7-99A1-04BB6F7F3028}" destId="{6EF2F346-CA5A-492F-98E4-3623ED1BB374}" srcOrd="0" destOrd="0" parTransId="{F59F7ED8-9FC5-4CAB-A702-2C334195429F}" sibTransId="{BE343E54-23C5-472C-9EFB-CC75FCA7F28C}"/>
    <dgm:cxn modelId="{0AD46C80-ADC2-431B-A793-AD46851E2A1E}" type="presOf" srcId="{AEF1814F-CEB1-438A-9B64-6CF8EBC118CC}" destId="{D6478AC9-8447-40AE-BDF3-90DA269F4FAC}" srcOrd="0" destOrd="9" presId="urn:microsoft.com/office/officeart/2005/8/layout/vList2"/>
    <dgm:cxn modelId="{2109AF8D-39F9-4861-940A-4B06B1C56E84}" srcId="{4C9288B8-2D1D-46B7-99A1-04BB6F7F3028}" destId="{957D6111-17B3-4790-8331-992009B4F881}" srcOrd="10" destOrd="0" parTransId="{8F6DA7D6-83ED-4875-9EC3-154AE9E8CF85}" sibTransId="{BF2E1E20-BE13-42FD-A830-04C6A224D506}"/>
    <dgm:cxn modelId="{85AFDA94-1148-44E2-BBFF-2BE105569ECC}" srcId="{4C9288B8-2D1D-46B7-99A1-04BB6F7F3028}" destId="{BAFC7F5B-E244-472A-8714-CB1804972213}" srcOrd="3" destOrd="0" parTransId="{F6F72DB1-FF26-48CF-98AD-1ABBFC38EFBD}" sibTransId="{588BF896-9E04-4E6F-907A-24743EB76189}"/>
    <dgm:cxn modelId="{074AFBA3-A520-4051-A706-B6B6CAC42997}" type="presOf" srcId="{69C81336-B8D5-4F5A-AA89-0BB690F8174A}" destId="{D6478AC9-8447-40AE-BDF3-90DA269F4FAC}" srcOrd="0" destOrd="13" presId="urn:microsoft.com/office/officeart/2005/8/layout/vList2"/>
    <dgm:cxn modelId="{0306F9AA-25AA-44BF-BB14-9E5E290898D5}" type="presOf" srcId="{BAFC7F5B-E244-472A-8714-CB1804972213}" destId="{D6478AC9-8447-40AE-BDF3-90DA269F4FAC}" srcOrd="0" destOrd="3" presId="urn:microsoft.com/office/officeart/2005/8/layout/vList2"/>
    <dgm:cxn modelId="{3EF0D5AF-04ED-493E-A010-FB92C18C377E}" type="presOf" srcId="{4C9288B8-2D1D-46B7-99A1-04BB6F7F3028}" destId="{62BC6A84-F192-470F-B65B-F9B1CCC45944}" srcOrd="0" destOrd="0" presId="urn:microsoft.com/office/officeart/2005/8/layout/vList2"/>
    <dgm:cxn modelId="{8F00DBB0-476C-405C-8F96-8F67E8EAD2F1}" srcId="{4C9288B8-2D1D-46B7-99A1-04BB6F7F3028}" destId="{647ED143-827B-44E9-81F8-A473BC6A3D3E}" srcOrd="15" destOrd="0" parTransId="{997C9793-55D5-4072-A8FA-936BBD53731F}" sibTransId="{09A2A55C-420E-49AA-BB3F-E12AD7B7AF12}"/>
    <dgm:cxn modelId="{15FE3EB3-BBD3-44EB-B045-7CE2CE889D34}" type="presOf" srcId="{957D6111-17B3-4790-8331-992009B4F881}" destId="{D6478AC9-8447-40AE-BDF3-90DA269F4FAC}" srcOrd="0" destOrd="10" presId="urn:microsoft.com/office/officeart/2005/8/layout/vList2"/>
    <dgm:cxn modelId="{1A9731BC-117E-4513-AF82-569C52AB61FC}" type="presOf" srcId="{EFB4A99E-E7C9-4AC0-9706-98E0133194F8}" destId="{D6478AC9-8447-40AE-BDF3-90DA269F4FAC}" srcOrd="0" destOrd="11" presId="urn:microsoft.com/office/officeart/2005/8/layout/vList2"/>
    <dgm:cxn modelId="{284529D2-C18B-4380-9D17-4287DF0CA119}" srcId="{4C9288B8-2D1D-46B7-99A1-04BB6F7F3028}" destId="{8A2113FF-1132-4154-99D2-183CEA6CFFD9}" srcOrd="7" destOrd="0" parTransId="{A2BF2A94-D0DB-4FBA-BD4B-984D64DB2B4A}" sibTransId="{FEA13D79-8A5B-4FAF-B7CE-4C3206792741}"/>
    <dgm:cxn modelId="{D8B74AD2-58E6-4214-B5F8-5D6255FE32A8}" type="presOf" srcId="{1D2854D0-7D38-4CDF-82BD-2EB3725D2421}" destId="{D6478AC9-8447-40AE-BDF3-90DA269F4FAC}" srcOrd="0" destOrd="4" presId="urn:microsoft.com/office/officeart/2005/8/layout/vList2"/>
    <dgm:cxn modelId="{8BA72FD3-735D-4379-BDA8-ACFDEFA5B1CF}" type="presOf" srcId="{2AEAAAF3-1E72-4794-9AA7-E87B57877A36}" destId="{D6478AC9-8447-40AE-BDF3-90DA269F4FAC}" srcOrd="0" destOrd="6" presId="urn:microsoft.com/office/officeart/2005/8/layout/vList2"/>
    <dgm:cxn modelId="{83F565D4-2CA4-4912-98D7-46D3138E7B93}" srcId="{4C9288B8-2D1D-46B7-99A1-04BB6F7F3028}" destId="{AEF1814F-CEB1-438A-9B64-6CF8EBC118CC}" srcOrd="9" destOrd="0" parTransId="{D5C810F0-0CF4-4A7D-8EAC-6B89F9EBE9D3}" sibTransId="{EAD84E21-EA2D-4207-A81C-4534B770D7C7}"/>
    <dgm:cxn modelId="{FF476CE4-E246-42D8-91F6-54A68BF89997}" srcId="{4C9288B8-2D1D-46B7-99A1-04BB6F7F3028}" destId="{EFB4A99E-E7C9-4AC0-9706-98E0133194F8}" srcOrd="11" destOrd="0" parTransId="{36CD12FF-15C2-4CA8-B597-A6941366C85A}" sibTransId="{7EAC3E48-6F19-41A4-B8AC-0479F21567FC}"/>
    <dgm:cxn modelId="{57B9BCE5-D400-4279-B3FF-6908F714681E}" srcId="{4C9288B8-2D1D-46B7-99A1-04BB6F7F3028}" destId="{E633F1D9-FB76-4055-890D-DE7185430C8B}" srcOrd="8" destOrd="0" parTransId="{98518B2E-A6A5-43F0-9AE4-1BA8872E439C}" sibTransId="{8BA8F2FC-6A43-430D-861B-55BC1FB767AA}"/>
    <dgm:cxn modelId="{057C42E9-2DC3-4B75-A712-CADF89183C51}" srcId="{4C9288B8-2D1D-46B7-99A1-04BB6F7F3028}" destId="{FFE86639-019D-4DF0-9B50-10D41366DF3D}" srcOrd="14" destOrd="0" parTransId="{AF405805-0742-4F0E-A263-ACF24FF678BF}" sibTransId="{37C015AB-0807-4FE2-B4DD-E55DF19F8C33}"/>
    <dgm:cxn modelId="{82AB54EF-23A8-4FAB-9C01-B5D773AA22C0}" type="presOf" srcId="{3FF3736F-FA0E-4CA8-BE0F-F775E3115F8A}" destId="{D6478AC9-8447-40AE-BDF3-90DA269F4FAC}" srcOrd="0" destOrd="16" presId="urn:microsoft.com/office/officeart/2005/8/layout/vList2"/>
    <dgm:cxn modelId="{2EF459F0-84D1-4649-9572-033D09008072}" type="presOf" srcId="{E633F1D9-FB76-4055-890D-DE7185430C8B}" destId="{D6478AC9-8447-40AE-BDF3-90DA269F4FAC}" srcOrd="0" destOrd="8" presId="urn:microsoft.com/office/officeart/2005/8/layout/vList2"/>
    <dgm:cxn modelId="{43111EFF-C282-4D8E-B0C9-C974130F809E}" srcId="{4C9288B8-2D1D-46B7-99A1-04BB6F7F3028}" destId="{207AAB72-469D-4EA7-B21D-D3C43F036A49}" srcOrd="12" destOrd="0" parTransId="{612DB87B-BF26-453C-8FCB-B498B83347A7}" sibTransId="{135F7001-F9B3-4D20-A944-3F9F5A58BFCB}"/>
    <dgm:cxn modelId="{9D0D392E-B38A-4DEF-B312-9E9C5AD841AB}" type="presParOf" srcId="{06150952-035B-4012-A6A4-C38AF26B8080}" destId="{62BC6A84-F192-470F-B65B-F9B1CCC45944}" srcOrd="0" destOrd="0" presId="urn:microsoft.com/office/officeart/2005/8/layout/vList2"/>
    <dgm:cxn modelId="{D2621805-B62E-47BE-83E3-AE29FA05C0FA}" type="presParOf" srcId="{06150952-035B-4012-A6A4-C38AF26B8080}" destId="{D6478AC9-8447-40AE-BDF3-90DA269F4FAC}"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E6E488-256A-4910-9365-CA25A6B7C738}" type="doc">
      <dgm:prSet loTypeId="urn:microsoft.com/office/officeart/2005/8/layout/pyramid2" loCatId="pyramid" qsTypeId="urn:microsoft.com/office/officeart/2005/8/quickstyle/3d3" qsCatId="3D" csTypeId="urn:microsoft.com/office/officeart/2005/8/colors/accent1_2" csCatId="accent1" phldr="1"/>
      <dgm:spPr/>
      <dgm:t>
        <a:bodyPr/>
        <a:lstStyle/>
        <a:p>
          <a:endParaRPr lang="en-US"/>
        </a:p>
      </dgm:t>
    </dgm:pt>
    <dgm:pt modelId="{28ED7FDF-B03B-414B-BE7D-A3F2D9C27ABF}">
      <dgm:prSet/>
      <dgm:spPr/>
      <dgm:t>
        <a:bodyPr/>
        <a:lstStyle/>
        <a:p>
          <a:r>
            <a:rPr lang="en-GB" b="1" dirty="0"/>
            <a:t>Life Expectancy </a:t>
          </a:r>
          <a:r>
            <a:rPr lang="en-GB" dirty="0"/>
            <a:t>People living in deprived areas experience shorter life expectancy and more years in poor health. </a:t>
          </a:r>
          <a:endParaRPr lang="en-US" dirty="0"/>
        </a:p>
      </dgm:t>
    </dgm:pt>
    <dgm:pt modelId="{612FB16B-0F8A-48F4-8572-09B794C8D744}" type="parTrans" cxnId="{D4D5DD34-0057-4E4F-A251-F3B336446D68}">
      <dgm:prSet/>
      <dgm:spPr/>
      <dgm:t>
        <a:bodyPr/>
        <a:lstStyle/>
        <a:p>
          <a:endParaRPr lang="en-US"/>
        </a:p>
      </dgm:t>
    </dgm:pt>
    <dgm:pt modelId="{706601AB-3406-4501-9C51-9F19D4CFE357}" type="sibTrans" cxnId="{D4D5DD34-0057-4E4F-A251-F3B336446D68}">
      <dgm:prSet phldrT="03" phldr="0"/>
      <dgm:spPr/>
      <dgm:t>
        <a:bodyPr/>
        <a:lstStyle/>
        <a:p>
          <a:endParaRPr lang="en-GB"/>
        </a:p>
      </dgm:t>
    </dgm:pt>
    <dgm:pt modelId="{21EC2056-0300-4D15-9FD7-029AB2863EB0}">
      <dgm:prSet/>
      <dgm:spPr/>
      <dgm:t>
        <a:bodyPr/>
        <a:lstStyle/>
        <a:p>
          <a:r>
            <a:rPr lang="en-GB" b="1"/>
            <a:t>Access to Care </a:t>
          </a:r>
          <a:r>
            <a:rPr lang="en-GB"/>
            <a:t>Delayed diagnosis and treatment. Lower uptake of screening and preventative services.</a:t>
          </a:r>
          <a:endParaRPr lang="en-US"/>
        </a:p>
      </dgm:t>
    </dgm:pt>
    <dgm:pt modelId="{758F7EA3-B9DF-4FDD-A9BD-4C63E4C07766}" type="parTrans" cxnId="{DCFC30D3-342E-49BC-937D-7941FC197F0D}">
      <dgm:prSet/>
      <dgm:spPr/>
      <dgm:t>
        <a:bodyPr/>
        <a:lstStyle/>
        <a:p>
          <a:endParaRPr lang="en-US"/>
        </a:p>
      </dgm:t>
    </dgm:pt>
    <dgm:pt modelId="{29F07B83-9D8B-420E-8147-FE9B0AF64982}" type="sibTrans" cxnId="{DCFC30D3-342E-49BC-937D-7941FC197F0D}">
      <dgm:prSet phldrT="04" phldr="0"/>
      <dgm:spPr/>
      <dgm:t>
        <a:bodyPr/>
        <a:lstStyle/>
        <a:p>
          <a:endParaRPr lang="en-GB"/>
        </a:p>
      </dgm:t>
    </dgm:pt>
    <dgm:pt modelId="{3B08A9C1-5ECF-4117-8B54-D6112D874D4F}">
      <dgm:prSet/>
      <dgm:spPr/>
      <dgm:t>
        <a:bodyPr/>
        <a:lstStyle/>
        <a:p>
          <a:r>
            <a:rPr lang="en-GB" b="1" dirty="0"/>
            <a:t>Physical Health </a:t>
          </a:r>
          <a:r>
            <a:rPr lang="en-GB" dirty="0"/>
            <a:t>Higher rates of obesity, diabetes and cardiovascular disease in deprived communities. </a:t>
          </a:r>
          <a:endParaRPr lang="en-US" dirty="0"/>
        </a:p>
      </dgm:t>
    </dgm:pt>
    <dgm:pt modelId="{BB51998A-4859-474A-805A-7B33AFFC68DC}" type="parTrans" cxnId="{322B5602-F802-483A-9027-1BFE983E2809}">
      <dgm:prSet/>
      <dgm:spPr/>
      <dgm:t>
        <a:bodyPr/>
        <a:lstStyle/>
        <a:p>
          <a:endParaRPr lang="en-GB"/>
        </a:p>
      </dgm:t>
    </dgm:pt>
    <dgm:pt modelId="{DABCF0EC-B28E-4E12-8A29-0C3424D4164C}" type="sibTrans" cxnId="{322B5602-F802-483A-9027-1BFE983E2809}">
      <dgm:prSet phldrT="01" phldr="0"/>
      <dgm:spPr/>
      <dgm:t>
        <a:bodyPr/>
        <a:lstStyle/>
        <a:p>
          <a:endParaRPr lang="en-GB"/>
        </a:p>
      </dgm:t>
    </dgm:pt>
    <dgm:pt modelId="{7F79FFB2-E501-4712-9763-67BD0F3F86C9}">
      <dgm:prSet/>
      <dgm:spPr/>
      <dgm:t>
        <a:bodyPr/>
        <a:lstStyle/>
        <a:p>
          <a:r>
            <a:rPr lang="en-GB" b="1" dirty="0"/>
            <a:t>Mental Health </a:t>
          </a:r>
          <a:r>
            <a:rPr lang="en-GB" dirty="0"/>
            <a:t>Greater risk of anxiety, depression and social isolation. </a:t>
          </a:r>
          <a:endParaRPr lang="en-US" dirty="0"/>
        </a:p>
      </dgm:t>
    </dgm:pt>
    <dgm:pt modelId="{CEEEA473-A240-46B7-A0E0-FCA39CDC4BE4}" type="sibTrans" cxnId="{6E3F92A0-753B-4887-8341-F8AF8044CC6F}">
      <dgm:prSet phldrT="02" phldr="0"/>
      <dgm:spPr/>
      <dgm:t>
        <a:bodyPr/>
        <a:lstStyle/>
        <a:p>
          <a:endParaRPr lang="en-GB"/>
        </a:p>
      </dgm:t>
    </dgm:pt>
    <dgm:pt modelId="{D48F4344-BB37-4B78-B385-1214EED072FD}" type="parTrans" cxnId="{6E3F92A0-753B-4887-8341-F8AF8044CC6F}">
      <dgm:prSet/>
      <dgm:spPr/>
      <dgm:t>
        <a:bodyPr/>
        <a:lstStyle/>
        <a:p>
          <a:endParaRPr lang="en-GB"/>
        </a:p>
      </dgm:t>
    </dgm:pt>
    <dgm:pt modelId="{C6CAE323-7D91-4C2F-B8AC-C286C05BB5E8}" type="pres">
      <dgm:prSet presAssocID="{BDE6E488-256A-4910-9365-CA25A6B7C738}" presName="compositeShape" presStyleCnt="0">
        <dgm:presLayoutVars>
          <dgm:dir/>
          <dgm:resizeHandles/>
        </dgm:presLayoutVars>
      </dgm:prSet>
      <dgm:spPr/>
    </dgm:pt>
    <dgm:pt modelId="{2AA3ADCD-18CB-4272-B475-C3510737711A}" type="pres">
      <dgm:prSet presAssocID="{BDE6E488-256A-4910-9365-CA25A6B7C738}" presName="pyramid" presStyleLbl="node1" presStyleIdx="0" presStyleCnt="1"/>
      <dgm:spPr/>
    </dgm:pt>
    <dgm:pt modelId="{5B702076-C117-4870-9791-EC2273F3EA16}" type="pres">
      <dgm:prSet presAssocID="{BDE6E488-256A-4910-9365-CA25A6B7C738}" presName="theList" presStyleCnt="0"/>
      <dgm:spPr/>
    </dgm:pt>
    <dgm:pt modelId="{9DDC15F6-CA9C-4076-B9C4-63ACC124C192}" type="pres">
      <dgm:prSet presAssocID="{3B08A9C1-5ECF-4117-8B54-D6112D874D4F}" presName="aNode" presStyleLbl="fgAcc1" presStyleIdx="0" presStyleCnt="4">
        <dgm:presLayoutVars>
          <dgm:bulletEnabled val="1"/>
        </dgm:presLayoutVars>
      </dgm:prSet>
      <dgm:spPr/>
    </dgm:pt>
    <dgm:pt modelId="{A88F16F8-6D9E-4803-B7DD-066EDD34BD99}" type="pres">
      <dgm:prSet presAssocID="{3B08A9C1-5ECF-4117-8B54-D6112D874D4F}" presName="aSpace" presStyleCnt="0"/>
      <dgm:spPr/>
    </dgm:pt>
    <dgm:pt modelId="{661461D7-ACF7-4AFB-9565-39AA6EE76B9E}" type="pres">
      <dgm:prSet presAssocID="{7F79FFB2-E501-4712-9763-67BD0F3F86C9}" presName="aNode" presStyleLbl="fgAcc1" presStyleIdx="1" presStyleCnt="4">
        <dgm:presLayoutVars>
          <dgm:bulletEnabled val="1"/>
        </dgm:presLayoutVars>
      </dgm:prSet>
      <dgm:spPr/>
    </dgm:pt>
    <dgm:pt modelId="{F82A2E5C-F6DC-42C2-8401-5B873EE0346B}" type="pres">
      <dgm:prSet presAssocID="{7F79FFB2-E501-4712-9763-67BD0F3F86C9}" presName="aSpace" presStyleCnt="0"/>
      <dgm:spPr/>
    </dgm:pt>
    <dgm:pt modelId="{6B6DC952-A1D2-4569-9677-3A34ED05408B}" type="pres">
      <dgm:prSet presAssocID="{28ED7FDF-B03B-414B-BE7D-A3F2D9C27ABF}" presName="aNode" presStyleLbl="fgAcc1" presStyleIdx="2" presStyleCnt="4">
        <dgm:presLayoutVars>
          <dgm:bulletEnabled val="1"/>
        </dgm:presLayoutVars>
      </dgm:prSet>
      <dgm:spPr/>
    </dgm:pt>
    <dgm:pt modelId="{442CCF00-94F4-4C1D-9660-8907E8C1A4F8}" type="pres">
      <dgm:prSet presAssocID="{28ED7FDF-B03B-414B-BE7D-A3F2D9C27ABF}" presName="aSpace" presStyleCnt="0"/>
      <dgm:spPr/>
    </dgm:pt>
    <dgm:pt modelId="{AFBE4815-C847-47AE-9AD6-F0EB06D09290}" type="pres">
      <dgm:prSet presAssocID="{21EC2056-0300-4D15-9FD7-029AB2863EB0}" presName="aNode" presStyleLbl="fgAcc1" presStyleIdx="3" presStyleCnt="4">
        <dgm:presLayoutVars>
          <dgm:bulletEnabled val="1"/>
        </dgm:presLayoutVars>
      </dgm:prSet>
      <dgm:spPr/>
    </dgm:pt>
    <dgm:pt modelId="{D8A75064-9EEF-46C4-9798-844032183BCA}" type="pres">
      <dgm:prSet presAssocID="{21EC2056-0300-4D15-9FD7-029AB2863EB0}" presName="aSpace" presStyleCnt="0"/>
      <dgm:spPr/>
    </dgm:pt>
  </dgm:ptLst>
  <dgm:cxnLst>
    <dgm:cxn modelId="{322B5602-F802-483A-9027-1BFE983E2809}" srcId="{BDE6E488-256A-4910-9365-CA25A6B7C738}" destId="{3B08A9C1-5ECF-4117-8B54-D6112D874D4F}" srcOrd="0" destOrd="0" parTransId="{BB51998A-4859-474A-805A-7B33AFFC68DC}" sibTransId="{DABCF0EC-B28E-4E12-8A29-0C3424D4164C}"/>
    <dgm:cxn modelId="{61EF0412-5EBB-44E3-B9EA-BB3240A14AC2}" type="presOf" srcId="{7F79FFB2-E501-4712-9763-67BD0F3F86C9}" destId="{661461D7-ACF7-4AFB-9565-39AA6EE76B9E}" srcOrd="0" destOrd="0" presId="urn:microsoft.com/office/officeart/2005/8/layout/pyramid2"/>
    <dgm:cxn modelId="{D4D5DD34-0057-4E4F-A251-F3B336446D68}" srcId="{BDE6E488-256A-4910-9365-CA25A6B7C738}" destId="{28ED7FDF-B03B-414B-BE7D-A3F2D9C27ABF}" srcOrd="2" destOrd="0" parTransId="{612FB16B-0F8A-48F4-8572-09B794C8D744}" sibTransId="{706601AB-3406-4501-9C51-9F19D4CFE357}"/>
    <dgm:cxn modelId="{F0869480-A85D-4B09-8020-856344262727}" type="presOf" srcId="{BDE6E488-256A-4910-9365-CA25A6B7C738}" destId="{C6CAE323-7D91-4C2F-B8AC-C286C05BB5E8}" srcOrd="0" destOrd="0" presId="urn:microsoft.com/office/officeart/2005/8/layout/pyramid2"/>
    <dgm:cxn modelId="{6E3F92A0-753B-4887-8341-F8AF8044CC6F}" srcId="{BDE6E488-256A-4910-9365-CA25A6B7C738}" destId="{7F79FFB2-E501-4712-9763-67BD0F3F86C9}" srcOrd="1" destOrd="0" parTransId="{D48F4344-BB37-4B78-B385-1214EED072FD}" sibTransId="{CEEEA473-A240-46B7-A0E0-FCA39CDC4BE4}"/>
    <dgm:cxn modelId="{FAD6C8A4-F207-4C3F-94F3-2E42F24178E7}" type="presOf" srcId="{28ED7FDF-B03B-414B-BE7D-A3F2D9C27ABF}" destId="{6B6DC952-A1D2-4569-9677-3A34ED05408B}" srcOrd="0" destOrd="0" presId="urn:microsoft.com/office/officeart/2005/8/layout/pyramid2"/>
    <dgm:cxn modelId="{E03985B4-A777-4215-BFD9-63C160F625B1}" type="presOf" srcId="{3B08A9C1-5ECF-4117-8B54-D6112D874D4F}" destId="{9DDC15F6-CA9C-4076-B9C4-63ACC124C192}" srcOrd="0" destOrd="0" presId="urn:microsoft.com/office/officeart/2005/8/layout/pyramid2"/>
    <dgm:cxn modelId="{DCFC30D3-342E-49BC-937D-7941FC197F0D}" srcId="{BDE6E488-256A-4910-9365-CA25A6B7C738}" destId="{21EC2056-0300-4D15-9FD7-029AB2863EB0}" srcOrd="3" destOrd="0" parTransId="{758F7EA3-B9DF-4FDD-A9BD-4C63E4C07766}" sibTransId="{29F07B83-9D8B-420E-8147-FE9B0AF64982}"/>
    <dgm:cxn modelId="{98E969F8-C43E-41AB-BA8F-24A812DFE95D}" type="presOf" srcId="{21EC2056-0300-4D15-9FD7-029AB2863EB0}" destId="{AFBE4815-C847-47AE-9AD6-F0EB06D09290}" srcOrd="0" destOrd="0" presId="urn:microsoft.com/office/officeart/2005/8/layout/pyramid2"/>
    <dgm:cxn modelId="{4FDD2FBE-ED14-4DDB-8FB9-5F37C519A1B6}" type="presParOf" srcId="{C6CAE323-7D91-4C2F-B8AC-C286C05BB5E8}" destId="{2AA3ADCD-18CB-4272-B475-C3510737711A}" srcOrd="0" destOrd="0" presId="urn:microsoft.com/office/officeart/2005/8/layout/pyramid2"/>
    <dgm:cxn modelId="{A6681CB7-2490-41FE-9618-E58BD00EA997}" type="presParOf" srcId="{C6CAE323-7D91-4C2F-B8AC-C286C05BB5E8}" destId="{5B702076-C117-4870-9791-EC2273F3EA16}" srcOrd="1" destOrd="0" presId="urn:microsoft.com/office/officeart/2005/8/layout/pyramid2"/>
    <dgm:cxn modelId="{BECF468C-2744-4722-BA48-CA18E1F7413F}" type="presParOf" srcId="{5B702076-C117-4870-9791-EC2273F3EA16}" destId="{9DDC15F6-CA9C-4076-B9C4-63ACC124C192}" srcOrd="0" destOrd="0" presId="urn:microsoft.com/office/officeart/2005/8/layout/pyramid2"/>
    <dgm:cxn modelId="{6EF755E0-B5D2-4F2E-96A3-17B92CA94449}" type="presParOf" srcId="{5B702076-C117-4870-9791-EC2273F3EA16}" destId="{A88F16F8-6D9E-4803-B7DD-066EDD34BD99}" srcOrd="1" destOrd="0" presId="urn:microsoft.com/office/officeart/2005/8/layout/pyramid2"/>
    <dgm:cxn modelId="{0E404106-8A0D-4477-9779-F79E7881B24E}" type="presParOf" srcId="{5B702076-C117-4870-9791-EC2273F3EA16}" destId="{661461D7-ACF7-4AFB-9565-39AA6EE76B9E}" srcOrd="2" destOrd="0" presId="urn:microsoft.com/office/officeart/2005/8/layout/pyramid2"/>
    <dgm:cxn modelId="{8C91AE05-D6C8-4A3A-894D-F77B8A2286CC}" type="presParOf" srcId="{5B702076-C117-4870-9791-EC2273F3EA16}" destId="{F82A2E5C-F6DC-42C2-8401-5B873EE0346B}" srcOrd="3" destOrd="0" presId="urn:microsoft.com/office/officeart/2005/8/layout/pyramid2"/>
    <dgm:cxn modelId="{546D8E8B-777A-4453-9612-A2015B5D977C}" type="presParOf" srcId="{5B702076-C117-4870-9791-EC2273F3EA16}" destId="{6B6DC952-A1D2-4569-9677-3A34ED05408B}" srcOrd="4" destOrd="0" presId="urn:microsoft.com/office/officeart/2005/8/layout/pyramid2"/>
    <dgm:cxn modelId="{308F4F49-6815-410C-A1FD-27C0F2525CFD}" type="presParOf" srcId="{5B702076-C117-4870-9791-EC2273F3EA16}" destId="{442CCF00-94F4-4C1D-9660-8907E8C1A4F8}" srcOrd="5" destOrd="0" presId="urn:microsoft.com/office/officeart/2005/8/layout/pyramid2"/>
    <dgm:cxn modelId="{36A22FC2-F69A-499B-9109-3F823ED5D161}" type="presParOf" srcId="{5B702076-C117-4870-9791-EC2273F3EA16}" destId="{AFBE4815-C847-47AE-9AD6-F0EB06D09290}" srcOrd="6" destOrd="0" presId="urn:microsoft.com/office/officeart/2005/8/layout/pyramid2"/>
    <dgm:cxn modelId="{7925DA4F-36C2-4D66-AECE-9B7EA7B595AD}" type="presParOf" srcId="{5B702076-C117-4870-9791-EC2273F3EA16}" destId="{D8A75064-9EEF-46C4-9798-844032183BCA}" srcOrd="7"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994284A-6531-4774-AF66-1A6DB0AFA525}" type="doc">
      <dgm:prSet loTypeId="urn:microsoft.com/office/officeart/2005/8/layout/cycle2" loCatId="cycle" qsTypeId="urn:microsoft.com/office/officeart/2005/8/quickstyle/3d3" qsCatId="3D" csTypeId="urn:microsoft.com/office/officeart/2005/8/colors/accent1_2" csCatId="accent1" phldr="1"/>
      <dgm:spPr/>
      <dgm:t>
        <a:bodyPr/>
        <a:lstStyle/>
        <a:p>
          <a:endParaRPr lang="en-GB"/>
        </a:p>
      </dgm:t>
    </dgm:pt>
    <dgm:pt modelId="{9049F07E-AC1F-44EB-8FB6-E1C262B3BD5B}">
      <dgm:prSet phldrT="[Text]" custT="1"/>
      <dgm:spPr/>
      <dgm:t>
        <a:bodyPr/>
        <a:lstStyle/>
        <a:p>
          <a:r>
            <a:rPr lang="en-GB" sz="900" dirty="0"/>
            <a:t>Environmental factors </a:t>
          </a:r>
        </a:p>
      </dgm:t>
    </dgm:pt>
    <dgm:pt modelId="{F2D94DFC-CB83-4982-AC60-97C913E84562}" type="parTrans" cxnId="{71C073F8-BDF9-4C2A-AB33-1DC4039CE363}">
      <dgm:prSet/>
      <dgm:spPr/>
      <dgm:t>
        <a:bodyPr/>
        <a:lstStyle/>
        <a:p>
          <a:endParaRPr lang="en-GB" sz="900"/>
        </a:p>
      </dgm:t>
    </dgm:pt>
    <dgm:pt modelId="{552FB34F-07F5-4A53-BA5E-4590F40D0CA7}" type="sibTrans" cxnId="{71C073F8-BDF9-4C2A-AB33-1DC4039CE363}">
      <dgm:prSet phldrT="5" phldr="0" custT="1"/>
      <dgm:spPr/>
      <dgm:t>
        <a:bodyPr/>
        <a:lstStyle/>
        <a:p>
          <a:r>
            <a:rPr lang="en-GB" sz="900"/>
            <a:t>5</a:t>
          </a:r>
        </a:p>
      </dgm:t>
    </dgm:pt>
    <dgm:pt modelId="{5225D576-970E-422A-8735-DE257DA4D8BF}">
      <dgm:prSet phldrT="[Text]" custT="1"/>
      <dgm:spPr/>
      <dgm:t>
        <a:bodyPr/>
        <a:lstStyle/>
        <a:p>
          <a:r>
            <a:rPr lang="en-GB" sz="900" dirty="0"/>
            <a:t>Socioeconomic</a:t>
          </a:r>
        </a:p>
      </dgm:t>
    </dgm:pt>
    <dgm:pt modelId="{42F5ADFB-58F8-4DE0-B7DD-FADCD20D148E}" type="parTrans" cxnId="{DD79ECFE-B339-4395-8102-B8B41D048AEB}">
      <dgm:prSet/>
      <dgm:spPr/>
      <dgm:t>
        <a:bodyPr/>
        <a:lstStyle/>
        <a:p>
          <a:endParaRPr lang="en-GB" sz="900"/>
        </a:p>
      </dgm:t>
    </dgm:pt>
    <dgm:pt modelId="{1BD860DE-3D0F-4101-A9C4-7EE469A9C79E}" type="sibTrans" cxnId="{DD79ECFE-B339-4395-8102-B8B41D048AEB}">
      <dgm:prSet phldrT="6" phldr="0" custT="1"/>
      <dgm:spPr/>
      <dgm:t>
        <a:bodyPr/>
        <a:lstStyle/>
        <a:p>
          <a:r>
            <a:rPr lang="en-GB" sz="900"/>
            <a:t>6</a:t>
          </a:r>
        </a:p>
      </dgm:t>
    </dgm:pt>
    <dgm:pt modelId="{9E1C6478-DFBF-44C6-ABC3-A95AF415453B}">
      <dgm:prSet phldrT="[Text]" custT="1"/>
      <dgm:spPr/>
      <dgm:t>
        <a:bodyPr/>
        <a:lstStyle/>
        <a:p>
          <a:r>
            <a:rPr lang="en-GB" sz="900" dirty="0"/>
            <a:t>Gender &amp; Age </a:t>
          </a:r>
        </a:p>
      </dgm:t>
    </dgm:pt>
    <dgm:pt modelId="{1149C9A4-EFD0-4AC2-9B30-D94750508864}" type="parTrans" cxnId="{F1B23A01-B816-40B2-87FC-4782AFC34F01}">
      <dgm:prSet/>
      <dgm:spPr/>
      <dgm:t>
        <a:bodyPr/>
        <a:lstStyle/>
        <a:p>
          <a:endParaRPr lang="en-GB" sz="900"/>
        </a:p>
      </dgm:t>
    </dgm:pt>
    <dgm:pt modelId="{16A0124B-BEAA-4B55-ABE6-09F21E9AA8BF}" type="sibTrans" cxnId="{F1B23A01-B816-40B2-87FC-4782AFC34F01}">
      <dgm:prSet phldrT="3" phldr="0" custT="1"/>
      <dgm:spPr/>
      <dgm:t>
        <a:bodyPr/>
        <a:lstStyle/>
        <a:p>
          <a:r>
            <a:rPr lang="en-GB" sz="900"/>
            <a:t>3</a:t>
          </a:r>
        </a:p>
      </dgm:t>
    </dgm:pt>
    <dgm:pt modelId="{08E18C80-0E20-4C31-9B4F-224D1FC99C45}">
      <dgm:prSet custT="1"/>
      <dgm:spPr/>
      <dgm:t>
        <a:bodyPr/>
        <a:lstStyle/>
        <a:p>
          <a:r>
            <a:rPr lang="en-GB" sz="900" dirty="0"/>
            <a:t>Biological factors</a:t>
          </a:r>
        </a:p>
      </dgm:t>
    </dgm:pt>
    <dgm:pt modelId="{82A6B8AA-1A9E-42C4-B4FF-354903FB061C}" type="parTrans" cxnId="{D8CC60AB-B177-4A58-A99B-B35C8024723D}">
      <dgm:prSet/>
      <dgm:spPr/>
      <dgm:t>
        <a:bodyPr/>
        <a:lstStyle/>
        <a:p>
          <a:endParaRPr lang="en-GB" sz="900"/>
        </a:p>
      </dgm:t>
    </dgm:pt>
    <dgm:pt modelId="{0AF4C476-C31A-4B82-94AD-0E408D38D928}" type="sibTrans" cxnId="{D8CC60AB-B177-4A58-A99B-B35C8024723D}">
      <dgm:prSet phldrT="4" phldr="0" custT="1"/>
      <dgm:spPr/>
      <dgm:t>
        <a:bodyPr/>
        <a:lstStyle/>
        <a:p>
          <a:r>
            <a:rPr lang="en-GB" sz="900"/>
            <a:t>4</a:t>
          </a:r>
        </a:p>
      </dgm:t>
    </dgm:pt>
    <dgm:pt modelId="{311294C5-B9BC-4B78-BFD3-4B0200A68B85}">
      <dgm:prSet custT="1"/>
      <dgm:spPr/>
      <dgm:t>
        <a:bodyPr/>
        <a:lstStyle/>
        <a:p>
          <a:r>
            <a:rPr lang="en-GB" sz="900" dirty="0"/>
            <a:t>Lifestyle</a:t>
          </a:r>
        </a:p>
      </dgm:t>
    </dgm:pt>
    <dgm:pt modelId="{FFEED5B8-B91B-4422-A756-500EA28DF6D6}" type="parTrans" cxnId="{DB573D4A-C289-417C-9F04-46194C47C289}">
      <dgm:prSet/>
      <dgm:spPr/>
      <dgm:t>
        <a:bodyPr/>
        <a:lstStyle/>
        <a:p>
          <a:endParaRPr lang="en-GB" sz="900"/>
        </a:p>
      </dgm:t>
    </dgm:pt>
    <dgm:pt modelId="{33EC9423-4C66-4A1C-B36B-A4F70827844D}" type="sibTrans" cxnId="{DB573D4A-C289-417C-9F04-46194C47C289}">
      <dgm:prSet phldrT="2" phldr="0" custT="1"/>
      <dgm:spPr/>
      <dgm:t>
        <a:bodyPr/>
        <a:lstStyle/>
        <a:p>
          <a:r>
            <a:rPr lang="en-GB" sz="900"/>
            <a:t>2</a:t>
          </a:r>
        </a:p>
      </dgm:t>
    </dgm:pt>
    <dgm:pt modelId="{A0BFEC18-47C8-4147-86F8-2A3ECFAC6CA5}">
      <dgm:prSet custT="1"/>
      <dgm:spPr/>
      <dgm:t>
        <a:bodyPr/>
        <a:lstStyle/>
        <a:p>
          <a:r>
            <a:rPr lang="en-GB" sz="900" dirty="0"/>
            <a:t>Health service</a:t>
          </a:r>
        </a:p>
      </dgm:t>
    </dgm:pt>
    <dgm:pt modelId="{60D084AC-6D9B-40B4-9ABE-6DCD38269D62}" type="parTrans" cxnId="{2AFF6EC2-3CFB-4170-B248-EFBC8E75038C}">
      <dgm:prSet/>
      <dgm:spPr/>
      <dgm:t>
        <a:bodyPr/>
        <a:lstStyle/>
        <a:p>
          <a:endParaRPr lang="en-GB" sz="900"/>
        </a:p>
      </dgm:t>
    </dgm:pt>
    <dgm:pt modelId="{DE0391FC-533C-476D-AAE2-AB822B772B02}" type="sibTrans" cxnId="{2AFF6EC2-3CFB-4170-B248-EFBC8E75038C}">
      <dgm:prSet phldrT="1" phldr="0" custT="1"/>
      <dgm:spPr/>
      <dgm:t>
        <a:bodyPr/>
        <a:lstStyle/>
        <a:p>
          <a:r>
            <a:rPr lang="en-GB" sz="900"/>
            <a:t>1</a:t>
          </a:r>
        </a:p>
      </dgm:t>
    </dgm:pt>
    <dgm:pt modelId="{F54BFA9E-91EF-4BCD-A248-D1890B933431}" type="pres">
      <dgm:prSet presAssocID="{7994284A-6531-4774-AF66-1A6DB0AFA525}" presName="cycle" presStyleCnt="0">
        <dgm:presLayoutVars>
          <dgm:dir/>
          <dgm:resizeHandles val="exact"/>
        </dgm:presLayoutVars>
      </dgm:prSet>
      <dgm:spPr/>
    </dgm:pt>
    <dgm:pt modelId="{DCE7D8B9-E55A-49BF-9890-2D943FFF0754}" type="pres">
      <dgm:prSet presAssocID="{A0BFEC18-47C8-4147-86F8-2A3ECFAC6CA5}" presName="node" presStyleLbl="node1" presStyleIdx="0" presStyleCnt="6">
        <dgm:presLayoutVars>
          <dgm:bulletEnabled val="1"/>
        </dgm:presLayoutVars>
      </dgm:prSet>
      <dgm:spPr/>
    </dgm:pt>
    <dgm:pt modelId="{8A6A83F6-43F7-4A04-96E7-AA6C61E5AAC2}" type="pres">
      <dgm:prSet presAssocID="{DE0391FC-533C-476D-AAE2-AB822B772B02}" presName="sibTrans" presStyleLbl="sibTrans2D1" presStyleIdx="0" presStyleCnt="6" custLinFactNeighborX="-9410" custLinFactNeighborY="12338"/>
      <dgm:spPr/>
    </dgm:pt>
    <dgm:pt modelId="{315889B3-C220-47A3-9CC5-9C840B023DB4}" type="pres">
      <dgm:prSet presAssocID="{DE0391FC-533C-476D-AAE2-AB822B772B02}" presName="connectorText" presStyleLbl="sibTrans2D1" presStyleIdx="0" presStyleCnt="6"/>
      <dgm:spPr/>
    </dgm:pt>
    <dgm:pt modelId="{9375651F-8FD1-41C2-9A03-02CBBB4AA277}" type="pres">
      <dgm:prSet presAssocID="{311294C5-B9BC-4B78-BFD3-4B0200A68B85}" presName="node" presStyleLbl="node1" presStyleIdx="1" presStyleCnt="6">
        <dgm:presLayoutVars>
          <dgm:bulletEnabled val="1"/>
        </dgm:presLayoutVars>
      </dgm:prSet>
      <dgm:spPr/>
    </dgm:pt>
    <dgm:pt modelId="{8C82B0DE-8283-4A75-95B9-A0CEE590D15D}" type="pres">
      <dgm:prSet presAssocID="{33EC9423-4C66-4A1C-B36B-A4F70827844D}" presName="sibTrans" presStyleLbl="sibTrans2D1" presStyleIdx="1" presStyleCnt="6"/>
      <dgm:spPr/>
    </dgm:pt>
    <dgm:pt modelId="{C8EB1B5B-9391-4BD6-957E-7C90582DAE51}" type="pres">
      <dgm:prSet presAssocID="{33EC9423-4C66-4A1C-B36B-A4F70827844D}" presName="connectorText" presStyleLbl="sibTrans2D1" presStyleIdx="1" presStyleCnt="6"/>
      <dgm:spPr/>
    </dgm:pt>
    <dgm:pt modelId="{5BFDE488-C098-41C6-9E2A-1659D72CCA20}" type="pres">
      <dgm:prSet presAssocID="{9E1C6478-DFBF-44C6-ABC3-A95AF415453B}" presName="node" presStyleLbl="node1" presStyleIdx="2" presStyleCnt="6">
        <dgm:presLayoutVars>
          <dgm:bulletEnabled val="1"/>
        </dgm:presLayoutVars>
      </dgm:prSet>
      <dgm:spPr/>
    </dgm:pt>
    <dgm:pt modelId="{A0D17414-CD92-4821-AE64-C77574B94B29}" type="pres">
      <dgm:prSet presAssocID="{16A0124B-BEAA-4B55-ABE6-09F21E9AA8BF}" presName="sibTrans" presStyleLbl="sibTrans2D1" presStyleIdx="2" presStyleCnt="6"/>
      <dgm:spPr/>
    </dgm:pt>
    <dgm:pt modelId="{3B445FB0-398A-4A37-B113-443E0B032D7F}" type="pres">
      <dgm:prSet presAssocID="{16A0124B-BEAA-4B55-ABE6-09F21E9AA8BF}" presName="connectorText" presStyleLbl="sibTrans2D1" presStyleIdx="2" presStyleCnt="6"/>
      <dgm:spPr/>
    </dgm:pt>
    <dgm:pt modelId="{4136CBA8-D623-446D-97A7-46ED8747B1EC}" type="pres">
      <dgm:prSet presAssocID="{08E18C80-0E20-4C31-9B4F-224D1FC99C45}" presName="node" presStyleLbl="node1" presStyleIdx="3" presStyleCnt="6" custRadScaleRad="101745" custRadScaleInc="6313">
        <dgm:presLayoutVars>
          <dgm:bulletEnabled val="1"/>
        </dgm:presLayoutVars>
      </dgm:prSet>
      <dgm:spPr/>
    </dgm:pt>
    <dgm:pt modelId="{557FAAEA-1329-45FD-A0B2-5BA56CFECEFE}" type="pres">
      <dgm:prSet presAssocID="{0AF4C476-C31A-4B82-94AD-0E408D38D928}" presName="sibTrans" presStyleLbl="sibTrans2D1" presStyleIdx="3" presStyleCnt="6"/>
      <dgm:spPr/>
    </dgm:pt>
    <dgm:pt modelId="{7B298906-B9E1-4C18-BA5B-B6A11D7562D5}" type="pres">
      <dgm:prSet presAssocID="{0AF4C476-C31A-4B82-94AD-0E408D38D928}" presName="connectorText" presStyleLbl="sibTrans2D1" presStyleIdx="3" presStyleCnt="6"/>
      <dgm:spPr/>
    </dgm:pt>
    <dgm:pt modelId="{DEC84CF7-2FCA-488E-B0FF-4621F6B8E6DA}" type="pres">
      <dgm:prSet presAssocID="{9049F07E-AC1F-44EB-8FB6-E1C262B3BD5B}" presName="node" presStyleLbl="node1" presStyleIdx="4" presStyleCnt="6" custRadScaleRad="93956" custRadScaleInc="1873">
        <dgm:presLayoutVars>
          <dgm:bulletEnabled val="1"/>
        </dgm:presLayoutVars>
      </dgm:prSet>
      <dgm:spPr/>
    </dgm:pt>
    <dgm:pt modelId="{C475B4F8-E112-4649-920C-A5928C18A207}" type="pres">
      <dgm:prSet presAssocID="{552FB34F-07F5-4A53-BA5E-4590F40D0CA7}" presName="sibTrans" presStyleLbl="sibTrans2D1" presStyleIdx="4" presStyleCnt="6"/>
      <dgm:spPr/>
    </dgm:pt>
    <dgm:pt modelId="{214229F2-B6DC-4429-A248-BBFC3AB2B56A}" type="pres">
      <dgm:prSet presAssocID="{552FB34F-07F5-4A53-BA5E-4590F40D0CA7}" presName="connectorText" presStyleLbl="sibTrans2D1" presStyleIdx="4" presStyleCnt="6"/>
      <dgm:spPr/>
    </dgm:pt>
    <dgm:pt modelId="{411B2285-0304-4465-A349-49491E6B7984}" type="pres">
      <dgm:prSet presAssocID="{5225D576-970E-422A-8735-DE257DA4D8BF}" presName="node" presStyleLbl="node1" presStyleIdx="5" presStyleCnt="6">
        <dgm:presLayoutVars>
          <dgm:bulletEnabled val="1"/>
        </dgm:presLayoutVars>
      </dgm:prSet>
      <dgm:spPr/>
    </dgm:pt>
    <dgm:pt modelId="{D1D39BB7-3368-408C-A8DD-EF9EBFFAC56E}" type="pres">
      <dgm:prSet presAssocID="{1BD860DE-3D0F-4101-A9C4-7EE469A9C79E}" presName="sibTrans" presStyleLbl="sibTrans2D1" presStyleIdx="5" presStyleCnt="6"/>
      <dgm:spPr/>
    </dgm:pt>
    <dgm:pt modelId="{A79AE83E-0E14-4794-97A0-897E18E91A6E}" type="pres">
      <dgm:prSet presAssocID="{1BD860DE-3D0F-4101-A9C4-7EE469A9C79E}" presName="connectorText" presStyleLbl="sibTrans2D1" presStyleIdx="5" presStyleCnt="6"/>
      <dgm:spPr/>
    </dgm:pt>
  </dgm:ptLst>
  <dgm:cxnLst>
    <dgm:cxn modelId="{F1B23A01-B816-40B2-87FC-4782AFC34F01}" srcId="{7994284A-6531-4774-AF66-1A6DB0AFA525}" destId="{9E1C6478-DFBF-44C6-ABC3-A95AF415453B}" srcOrd="2" destOrd="0" parTransId="{1149C9A4-EFD0-4AC2-9B30-D94750508864}" sibTransId="{16A0124B-BEAA-4B55-ABE6-09F21E9AA8BF}"/>
    <dgm:cxn modelId="{70E31D13-7E98-476C-A15C-66CD361317FF}" type="presOf" srcId="{9049F07E-AC1F-44EB-8FB6-E1C262B3BD5B}" destId="{DEC84CF7-2FCA-488E-B0FF-4621F6B8E6DA}" srcOrd="0" destOrd="0" presId="urn:microsoft.com/office/officeart/2005/8/layout/cycle2"/>
    <dgm:cxn modelId="{18F2F416-9A79-49C6-A2E2-5AEA3DEA6F25}" type="presOf" srcId="{0AF4C476-C31A-4B82-94AD-0E408D38D928}" destId="{7B298906-B9E1-4C18-BA5B-B6A11D7562D5}" srcOrd="1" destOrd="0" presId="urn:microsoft.com/office/officeart/2005/8/layout/cycle2"/>
    <dgm:cxn modelId="{49954D33-EF65-4202-9994-BDA7D7505D1D}" type="presOf" srcId="{0AF4C476-C31A-4B82-94AD-0E408D38D928}" destId="{557FAAEA-1329-45FD-A0B2-5BA56CFECEFE}" srcOrd="0" destOrd="0" presId="urn:microsoft.com/office/officeart/2005/8/layout/cycle2"/>
    <dgm:cxn modelId="{3230F136-DEDB-4203-8D19-7E52A6875A6A}" type="presOf" srcId="{33EC9423-4C66-4A1C-B36B-A4F70827844D}" destId="{8C82B0DE-8283-4A75-95B9-A0CEE590D15D}" srcOrd="0" destOrd="0" presId="urn:microsoft.com/office/officeart/2005/8/layout/cycle2"/>
    <dgm:cxn modelId="{7E448D68-CE84-45F2-AA50-45876B5DE003}" type="presOf" srcId="{5225D576-970E-422A-8735-DE257DA4D8BF}" destId="{411B2285-0304-4465-A349-49491E6B7984}" srcOrd="0" destOrd="0" presId="urn:microsoft.com/office/officeart/2005/8/layout/cycle2"/>
    <dgm:cxn modelId="{DB573D4A-C289-417C-9F04-46194C47C289}" srcId="{7994284A-6531-4774-AF66-1A6DB0AFA525}" destId="{311294C5-B9BC-4B78-BFD3-4B0200A68B85}" srcOrd="1" destOrd="0" parTransId="{FFEED5B8-B91B-4422-A756-500EA28DF6D6}" sibTransId="{33EC9423-4C66-4A1C-B36B-A4F70827844D}"/>
    <dgm:cxn modelId="{E0042E71-009D-4244-95CB-D5BA681E813A}" type="presOf" srcId="{9E1C6478-DFBF-44C6-ABC3-A95AF415453B}" destId="{5BFDE488-C098-41C6-9E2A-1659D72CCA20}" srcOrd="0" destOrd="0" presId="urn:microsoft.com/office/officeart/2005/8/layout/cycle2"/>
    <dgm:cxn modelId="{46F1A772-5873-4CF4-B4CC-C9A39B858228}" type="presOf" srcId="{16A0124B-BEAA-4B55-ABE6-09F21E9AA8BF}" destId="{3B445FB0-398A-4A37-B113-443E0B032D7F}" srcOrd="1" destOrd="0" presId="urn:microsoft.com/office/officeart/2005/8/layout/cycle2"/>
    <dgm:cxn modelId="{CD32F876-3418-4D18-B9CB-79AF3606B33A}" type="presOf" srcId="{DE0391FC-533C-476D-AAE2-AB822B772B02}" destId="{315889B3-C220-47A3-9CC5-9C840B023DB4}" srcOrd="1" destOrd="0" presId="urn:microsoft.com/office/officeart/2005/8/layout/cycle2"/>
    <dgm:cxn modelId="{E00A7281-054F-4B4E-B89B-618DD98EA839}" type="presOf" srcId="{311294C5-B9BC-4B78-BFD3-4B0200A68B85}" destId="{9375651F-8FD1-41C2-9A03-02CBBB4AA277}" srcOrd="0" destOrd="0" presId="urn:microsoft.com/office/officeart/2005/8/layout/cycle2"/>
    <dgm:cxn modelId="{40C51387-91DA-4B82-A067-88474F2EBAF5}" type="presOf" srcId="{08E18C80-0E20-4C31-9B4F-224D1FC99C45}" destId="{4136CBA8-D623-446D-97A7-46ED8747B1EC}" srcOrd="0" destOrd="0" presId="urn:microsoft.com/office/officeart/2005/8/layout/cycle2"/>
    <dgm:cxn modelId="{EB48F587-1864-41FC-8E29-3A0CA1E3CE39}" type="presOf" srcId="{A0BFEC18-47C8-4147-86F8-2A3ECFAC6CA5}" destId="{DCE7D8B9-E55A-49BF-9890-2D943FFF0754}" srcOrd="0" destOrd="0" presId="urn:microsoft.com/office/officeart/2005/8/layout/cycle2"/>
    <dgm:cxn modelId="{4EE74289-D296-46AA-B7D2-8FBE9165ABC4}" type="presOf" srcId="{1BD860DE-3D0F-4101-A9C4-7EE469A9C79E}" destId="{D1D39BB7-3368-408C-A8DD-EF9EBFFAC56E}" srcOrd="0" destOrd="0" presId="urn:microsoft.com/office/officeart/2005/8/layout/cycle2"/>
    <dgm:cxn modelId="{45480D9B-FACC-48AC-AC8C-995E45BFEDF2}" type="presOf" srcId="{33EC9423-4C66-4A1C-B36B-A4F70827844D}" destId="{C8EB1B5B-9391-4BD6-957E-7C90582DAE51}" srcOrd="1" destOrd="0" presId="urn:microsoft.com/office/officeart/2005/8/layout/cycle2"/>
    <dgm:cxn modelId="{7131139D-5AC0-40DB-B960-EBEF71976C00}" type="presOf" srcId="{16A0124B-BEAA-4B55-ABE6-09F21E9AA8BF}" destId="{A0D17414-CD92-4821-AE64-C77574B94B29}" srcOrd="0" destOrd="0" presId="urn:microsoft.com/office/officeart/2005/8/layout/cycle2"/>
    <dgm:cxn modelId="{D8CC60AB-B177-4A58-A99B-B35C8024723D}" srcId="{7994284A-6531-4774-AF66-1A6DB0AFA525}" destId="{08E18C80-0E20-4C31-9B4F-224D1FC99C45}" srcOrd="3" destOrd="0" parTransId="{82A6B8AA-1A9E-42C4-B4FF-354903FB061C}" sibTransId="{0AF4C476-C31A-4B82-94AD-0E408D38D928}"/>
    <dgm:cxn modelId="{2115D6AC-6E9B-4B37-B4F9-9615EEE893A8}" type="presOf" srcId="{552FB34F-07F5-4A53-BA5E-4590F40D0CA7}" destId="{214229F2-B6DC-4429-A248-BBFC3AB2B56A}" srcOrd="1" destOrd="0" presId="urn:microsoft.com/office/officeart/2005/8/layout/cycle2"/>
    <dgm:cxn modelId="{080D1AAF-C796-4C6F-A9F5-11FDF9DCE470}" type="presOf" srcId="{7994284A-6531-4774-AF66-1A6DB0AFA525}" destId="{F54BFA9E-91EF-4BCD-A248-D1890B933431}" srcOrd="0" destOrd="0" presId="urn:microsoft.com/office/officeart/2005/8/layout/cycle2"/>
    <dgm:cxn modelId="{2AFF6EC2-3CFB-4170-B248-EFBC8E75038C}" srcId="{7994284A-6531-4774-AF66-1A6DB0AFA525}" destId="{A0BFEC18-47C8-4147-86F8-2A3ECFAC6CA5}" srcOrd="0" destOrd="0" parTransId="{60D084AC-6D9B-40B4-9ABE-6DCD38269D62}" sibTransId="{DE0391FC-533C-476D-AAE2-AB822B772B02}"/>
    <dgm:cxn modelId="{D6EAB5D8-DA5A-4FD0-9036-0F088203646E}" type="presOf" srcId="{DE0391FC-533C-476D-AAE2-AB822B772B02}" destId="{8A6A83F6-43F7-4A04-96E7-AA6C61E5AAC2}" srcOrd="0" destOrd="0" presId="urn:microsoft.com/office/officeart/2005/8/layout/cycle2"/>
    <dgm:cxn modelId="{5B773EE7-D604-4CC7-81D4-AA38E7648810}" type="presOf" srcId="{1BD860DE-3D0F-4101-A9C4-7EE469A9C79E}" destId="{A79AE83E-0E14-4794-97A0-897E18E91A6E}" srcOrd="1" destOrd="0" presId="urn:microsoft.com/office/officeart/2005/8/layout/cycle2"/>
    <dgm:cxn modelId="{B05E51F4-3D87-4F92-BE8E-EFA6F4AE4C3E}" type="presOf" srcId="{552FB34F-07F5-4A53-BA5E-4590F40D0CA7}" destId="{C475B4F8-E112-4649-920C-A5928C18A207}" srcOrd="0" destOrd="0" presId="urn:microsoft.com/office/officeart/2005/8/layout/cycle2"/>
    <dgm:cxn modelId="{71C073F8-BDF9-4C2A-AB33-1DC4039CE363}" srcId="{7994284A-6531-4774-AF66-1A6DB0AFA525}" destId="{9049F07E-AC1F-44EB-8FB6-E1C262B3BD5B}" srcOrd="4" destOrd="0" parTransId="{F2D94DFC-CB83-4982-AC60-97C913E84562}" sibTransId="{552FB34F-07F5-4A53-BA5E-4590F40D0CA7}"/>
    <dgm:cxn modelId="{DD79ECFE-B339-4395-8102-B8B41D048AEB}" srcId="{7994284A-6531-4774-AF66-1A6DB0AFA525}" destId="{5225D576-970E-422A-8735-DE257DA4D8BF}" srcOrd="5" destOrd="0" parTransId="{42F5ADFB-58F8-4DE0-B7DD-FADCD20D148E}" sibTransId="{1BD860DE-3D0F-4101-A9C4-7EE469A9C79E}"/>
    <dgm:cxn modelId="{EA389516-601F-433D-9E37-4F49C04763D0}" type="presParOf" srcId="{F54BFA9E-91EF-4BCD-A248-D1890B933431}" destId="{DCE7D8B9-E55A-49BF-9890-2D943FFF0754}" srcOrd="0" destOrd="0" presId="urn:microsoft.com/office/officeart/2005/8/layout/cycle2"/>
    <dgm:cxn modelId="{BD8C1065-3E3A-4D66-88E6-63EA67162610}" type="presParOf" srcId="{F54BFA9E-91EF-4BCD-A248-D1890B933431}" destId="{8A6A83F6-43F7-4A04-96E7-AA6C61E5AAC2}" srcOrd="1" destOrd="0" presId="urn:microsoft.com/office/officeart/2005/8/layout/cycle2"/>
    <dgm:cxn modelId="{16AE9D57-9EDA-4FE5-9FC2-D39CA1E4A79B}" type="presParOf" srcId="{8A6A83F6-43F7-4A04-96E7-AA6C61E5AAC2}" destId="{315889B3-C220-47A3-9CC5-9C840B023DB4}" srcOrd="0" destOrd="0" presId="urn:microsoft.com/office/officeart/2005/8/layout/cycle2"/>
    <dgm:cxn modelId="{A38F19DA-F0A9-4774-8C34-528A49822909}" type="presParOf" srcId="{F54BFA9E-91EF-4BCD-A248-D1890B933431}" destId="{9375651F-8FD1-41C2-9A03-02CBBB4AA277}" srcOrd="2" destOrd="0" presId="urn:microsoft.com/office/officeart/2005/8/layout/cycle2"/>
    <dgm:cxn modelId="{B7330F87-38F5-4B99-B582-32373A29A500}" type="presParOf" srcId="{F54BFA9E-91EF-4BCD-A248-D1890B933431}" destId="{8C82B0DE-8283-4A75-95B9-A0CEE590D15D}" srcOrd="3" destOrd="0" presId="urn:microsoft.com/office/officeart/2005/8/layout/cycle2"/>
    <dgm:cxn modelId="{F24556FA-1EFE-412B-861A-A7B539DC3343}" type="presParOf" srcId="{8C82B0DE-8283-4A75-95B9-A0CEE590D15D}" destId="{C8EB1B5B-9391-4BD6-957E-7C90582DAE51}" srcOrd="0" destOrd="0" presId="urn:microsoft.com/office/officeart/2005/8/layout/cycle2"/>
    <dgm:cxn modelId="{C2F89681-A0AD-4BDE-BE55-DF396A83158B}" type="presParOf" srcId="{F54BFA9E-91EF-4BCD-A248-D1890B933431}" destId="{5BFDE488-C098-41C6-9E2A-1659D72CCA20}" srcOrd="4" destOrd="0" presId="urn:microsoft.com/office/officeart/2005/8/layout/cycle2"/>
    <dgm:cxn modelId="{FC42B4DF-DD45-4DBF-976F-F355F9A372E8}" type="presParOf" srcId="{F54BFA9E-91EF-4BCD-A248-D1890B933431}" destId="{A0D17414-CD92-4821-AE64-C77574B94B29}" srcOrd="5" destOrd="0" presId="urn:microsoft.com/office/officeart/2005/8/layout/cycle2"/>
    <dgm:cxn modelId="{EBDDD22A-E118-43B0-A986-977ED931736B}" type="presParOf" srcId="{A0D17414-CD92-4821-AE64-C77574B94B29}" destId="{3B445FB0-398A-4A37-B113-443E0B032D7F}" srcOrd="0" destOrd="0" presId="urn:microsoft.com/office/officeart/2005/8/layout/cycle2"/>
    <dgm:cxn modelId="{A902F5BA-8934-4083-BED3-2A4462CF27B1}" type="presParOf" srcId="{F54BFA9E-91EF-4BCD-A248-D1890B933431}" destId="{4136CBA8-D623-446D-97A7-46ED8747B1EC}" srcOrd="6" destOrd="0" presId="urn:microsoft.com/office/officeart/2005/8/layout/cycle2"/>
    <dgm:cxn modelId="{97F72DAE-5B80-4A87-93AD-59D9A62544E5}" type="presParOf" srcId="{F54BFA9E-91EF-4BCD-A248-D1890B933431}" destId="{557FAAEA-1329-45FD-A0B2-5BA56CFECEFE}" srcOrd="7" destOrd="0" presId="urn:microsoft.com/office/officeart/2005/8/layout/cycle2"/>
    <dgm:cxn modelId="{45AE6C8D-009C-49ED-828A-A5047D3A0371}" type="presParOf" srcId="{557FAAEA-1329-45FD-A0B2-5BA56CFECEFE}" destId="{7B298906-B9E1-4C18-BA5B-B6A11D7562D5}" srcOrd="0" destOrd="0" presId="urn:microsoft.com/office/officeart/2005/8/layout/cycle2"/>
    <dgm:cxn modelId="{7CB9872E-A650-402A-B8E9-3B17B8FB2AB7}" type="presParOf" srcId="{F54BFA9E-91EF-4BCD-A248-D1890B933431}" destId="{DEC84CF7-2FCA-488E-B0FF-4621F6B8E6DA}" srcOrd="8" destOrd="0" presId="urn:microsoft.com/office/officeart/2005/8/layout/cycle2"/>
    <dgm:cxn modelId="{B894E03E-8F5D-443B-AC27-BB725BAED2C9}" type="presParOf" srcId="{F54BFA9E-91EF-4BCD-A248-D1890B933431}" destId="{C475B4F8-E112-4649-920C-A5928C18A207}" srcOrd="9" destOrd="0" presId="urn:microsoft.com/office/officeart/2005/8/layout/cycle2"/>
    <dgm:cxn modelId="{A1407C62-9A73-45BB-A33D-CF037CCC98B6}" type="presParOf" srcId="{C475B4F8-E112-4649-920C-A5928C18A207}" destId="{214229F2-B6DC-4429-A248-BBFC3AB2B56A}" srcOrd="0" destOrd="0" presId="urn:microsoft.com/office/officeart/2005/8/layout/cycle2"/>
    <dgm:cxn modelId="{CD38D518-198B-4C37-BFA1-894C1BFEB1E7}" type="presParOf" srcId="{F54BFA9E-91EF-4BCD-A248-D1890B933431}" destId="{411B2285-0304-4465-A349-49491E6B7984}" srcOrd="10" destOrd="0" presId="urn:microsoft.com/office/officeart/2005/8/layout/cycle2"/>
    <dgm:cxn modelId="{63BBCA5C-1954-47BD-98CB-9BA9256FDF9E}" type="presParOf" srcId="{F54BFA9E-91EF-4BCD-A248-D1890B933431}" destId="{D1D39BB7-3368-408C-A8DD-EF9EBFFAC56E}" srcOrd="11" destOrd="0" presId="urn:microsoft.com/office/officeart/2005/8/layout/cycle2"/>
    <dgm:cxn modelId="{4FC7A303-832F-4F55-BC4E-8CA84841CEA2}" type="presParOf" srcId="{D1D39BB7-3368-408C-A8DD-EF9EBFFAC56E}" destId="{A79AE83E-0E14-4794-97A0-897E18E91A6E}" srcOrd="0" destOrd="0" presId="urn:microsoft.com/office/officeart/2005/8/layout/cycle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042573E-8277-4B70-9105-C72A3C2DB0D9}" type="doc">
      <dgm:prSet loTypeId="urn:microsoft.com/office/officeart/2008/layout/LinedList" loCatId="list" qsTypeId="urn:microsoft.com/office/officeart/2005/8/quickstyle/simple4" qsCatId="simple" csTypeId="urn:microsoft.com/office/officeart/2005/8/colors/accent6_2" csCatId="accent6" phldr="1"/>
      <dgm:spPr/>
      <dgm:t>
        <a:bodyPr/>
        <a:lstStyle/>
        <a:p>
          <a:endParaRPr lang="en-US"/>
        </a:p>
      </dgm:t>
    </dgm:pt>
    <dgm:pt modelId="{BEDBFC5C-FFA9-4142-9A05-81757E759749}">
      <dgm:prSet custT="1"/>
      <dgm:spPr/>
      <dgm:t>
        <a:bodyPr/>
        <a:lstStyle/>
        <a:p>
          <a:r>
            <a:rPr lang="en-GB" sz="1050" b="1" dirty="0">
              <a:latin typeface="Arial" panose="020B0604020202020204" pitchFamily="34" charset="0"/>
              <a:cs typeface="Arial" panose="020B0604020202020204" pitchFamily="34" charset="0"/>
            </a:rPr>
            <a:t>The Public Health Outcomes Framework (PHOF) </a:t>
          </a:r>
          <a:r>
            <a:rPr lang="en-GB" sz="1050" dirty="0">
              <a:latin typeface="Arial" panose="020B0604020202020204" pitchFamily="34" charset="0"/>
              <a:cs typeface="Arial" panose="020B0604020202020204" pitchFamily="34" charset="0"/>
            </a:rPr>
            <a:t>is England's strategic tool for guiding and measuring public health improvements, launched in 2012 under the Health and Social Care Act 2012.</a:t>
          </a:r>
          <a:endParaRPr lang="en-US" sz="1050" dirty="0">
            <a:latin typeface="Arial" panose="020B0604020202020204" pitchFamily="34" charset="0"/>
            <a:cs typeface="Arial" panose="020B0604020202020204" pitchFamily="34" charset="0"/>
          </a:endParaRPr>
        </a:p>
      </dgm:t>
    </dgm:pt>
    <dgm:pt modelId="{AEE42650-8BB4-4265-ADA8-F6D7115D05A7}" type="parTrans" cxnId="{446D7C5D-7036-4947-BA8C-B7E88A3B3AA3}">
      <dgm:prSet/>
      <dgm:spPr/>
      <dgm:t>
        <a:bodyPr/>
        <a:lstStyle/>
        <a:p>
          <a:endParaRPr lang="en-US"/>
        </a:p>
      </dgm:t>
    </dgm:pt>
    <dgm:pt modelId="{93A8865B-20B7-474B-AFE0-2BF4667F1444}" type="sibTrans" cxnId="{446D7C5D-7036-4947-BA8C-B7E88A3B3AA3}">
      <dgm:prSet/>
      <dgm:spPr/>
      <dgm:t>
        <a:bodyPr/>
        <a:lstStyle/>
        <a:p>
          <a:endParaRPr lang="en-US"/>
        </a:p>
      </dgm:t>
    </dgm:pt>
    <dgm:pt modelId="{4EE27CF2-0B57-4F97-9443-3C095373A355}">
      <dgm:prSet custT="1"/>
      <dgm:spPr/>
      <dgm:t>
        <a:bodyPr/>
        <a:lstStyle/>
        <a:p>
          <a:r>
            <a:rPr lang="en-GB" sz="1050" dirty="0">
              <a:latin typeface="Arial" panose="020B0604020202020204" pitchFamily="34" charset="0"/>
              <a:cs typeface="Arial" panose="020B0604020202020204" pitchFamily="34" charset="0"/>
            </a:rPr>
            <a:t>It is published by the </a:t>
          </a:r>
          <a:r>
            <a:rPr lang="en-GB" sz="1050" b="1" dirty="0">
              <a:latin typeface="Arial" panose="020B0604020202020204" pitchFamily="34" charset="0"/>
              <a:cs typeface="Arial" panose="020B0604020202020204" pitchFamily="34" charset="0"/>
            </a:rPr>
            <a:t>Department of Health and Social Care (DHSC)</a:t>
          </a:r>
          <a:r>
            <a:rPr lang="en-GB" sz="1050" dirty="0">
              <a:latin typeface="Arial" panose="020B0604020202020204" pitchFamily="34" charset="0"/>
              <a:cs typeface="Arial" panose="020B0604020202020204" pitchFamily="34" charset="0"/>
            </a:rPr>
            <a:t> and supported by the </a:t>
          </a:r>
          <a:r>
            <a:rPr lang="en-GB" sz="1050" b="1" dirty="0">
              <a:latin typeface="Arial" panose="020B0604020202020204" pitchFamily="34" charset="0"/>
              <a:cs typeface="Arial" panose="020B0604020202020204" pitchFamily="34" charset="0"/>
            </a:rPr>
            <a:t>Office for Health Improvement and Disparities (OHID)</a:t>
          </a:r>
          <a:r>
            <a:rPr lang="en-GB" sz="1050" dirty="0">
              <a:latin typeface="Arial" panose="020B0604020202020204" pitchFamily="34" charset="0"/>
              <a:cs typeface="Arial" panose="020B0604020202020204" pitchFamily="34" charset="0"/>
            </a:rPr>
            <a:t>, which replaced Public Health England in 2021.</a:t>
          </a:r>
          <a:endParaRPr lang="en-US" sz="1050" dirty="0">
            <a:latin typeface="Arial" panose="020B0604020202020204" pitchFamily="34" charset="0"/>
            <a:cs typeface="Arial" panose="020B0604020202020204" pitchFamily="34" charset="0"/>
          </a:endParaRPr>
        </a:p>
      </dgm:t>
    </dgm:pt>
    <dgm:pt modelId="{A7EB3228-C0B4-455C-9516-0387C20B125F}" type="parTrans" cxnId="{A47ABF17-F579-4BAA-A2A2-53ABE995FAE4}">
      <dgm:prSet/>
      <dgm:spPr/>
      <dgm:t>
        <a:bodyPr/>
        <a:lstStyle/>
        <a:p>
          <a:endParaRPr lang="en-US"/>
        </a:p>
      </dgm:t>
    </dgm:pt>
    <dgm:pt modelId="{DFCF2F43-3BAD-4451-9EC3-0A3EB3FAB362}" type="sibTrans" cxnId="{A47ABF17-F579-4BAA-A2A2-53ABE995FAE4}">
      <dgm:prSet/>
      <dgm:spPr/>
      <dgm:t>
        <a:bodyPr/>
        <a:lstStyle/>
        <a:p>
          <a:endParaRPr lang="en-US"/>
        </a:p>
      </dgm:t>
    </dgm:pt>
    <dgm:pt modelId="{9F3057FB-43D3-480A-8913-FA76989B1296}">
      <dgm:prSet custT="1"/>
      <dgm:spPr/>
      <dgm:t>
        <a:bodyPr/>
        <a:lstStyle/>
        <a:p>
          <a:r>
            <a:rPr lang="en-GB" sz="1100" dirty="0">
              <a:latin typeface="Arial" panose="020B0604020202020204" pitchFamily="34" charset="0"/>
              <a:cs typeface="Arial" panose="020B0604020202020204" pitchFamily="34" charset="0"/>
            </a:rPr>
            <a:t>The PHOF advances UN Sustainable Development Goal 3 (Good Health and Well-being) by</a:t>
          </a:r>
          <a:r>
            <a:rPr lang="en-GB" sz="900" dirty="0">
              <a:latin typeface="Arial" panose="020B0604020202020204" pitchFamily="34" charset="0"/>
              <a:cs typeface="Arial" panose="020B0604020202020204" pitchFamily="34" charset="0"/>
            </a:rPr>
            <a:t>:</a:t>
          </a:r>
          <a:endParaRPr lang="en-US" sz="900" dirty="0">
            <a:latin typeface="Arial" panose="020B0604020202020204" pitchFamily="34" charset="0"/>
            <a:cs typeface="Arial" panose="020B0604020202020204" pitchFamily="34" charset="0"/>
          </a:endParaRPr>
        </a:p>
      </dgm:t>
    </dgm:pt>
    <dgm:pt modelId="{AE69D900-1431-4D56-B276-2C8E19D57C21}" type="parTrans" cxnId="{7C956AD0-1685-4E75-AF1A-4E375A28AD08}">
      <dgm:prSet/>
      <dgm:spPr/>
      <dgm:t>
        <a:bodyPr/>
        <a:lstStyle/>
        <a:p>
          <a:endParaRPr lang="en-US"/>
        </a:p>
      </dgm:t>
    </dgm:pt>
    <dgm:pt modelId="{84942C68-64F5-4ACF-A8B0-7D439308EC2E}" type="sibTrans" cxnId="{7C956AD0-1685-4E75-AF1A-4E375A28AD08}">
      <dgm:prSet/>
      <dgm:spPr/>
      <dgm:t>
        <a:bodyPr/>
        <a:lstStyle/>
        <a:p>
          <a:endParaRPr lang="en-US"/>
        </a:p>
      </dgm:t>
    </dgm:pt>
    <dgm:pt modelId="{232A0B01-0E63-48F7-8910-E7E2292F4E64}">
      <dgm:prSet custT="1"/>
      <dgm:spPr/>
      <dgm:t>
        <a:bodyPr/>
        <a:lstStyle/>
        <a:p>
          <a:r>
            <a:rPr lang="en-GB" sz="1100" dirty="0">
              <a:latin typeface="Arial" panose="020B0604020202020204" pitchFamily="34" charset="0"/>
              <a:cs typeface="Arial" panose="020B0604020202020204" pitchFamily="34" charset="0"/>
            </a:rPr>
            <a:t>Tracking preventable causes of death such as smoking, obesity and alcohol (SDG 3.4).</a:t>
          </a:r>
          <a:endParaRPr lang="en-US" sz="1100" dirty="0">
            <a:latin typeface="Arial" panose="020B0604020202020204" pitchFamily="34" charset="0"/>
            <a:cs typeface="Arial" panose="020B0604020202020204" pitchFamily="34" charset="0"/>
          </a:endParaRPr>
        </a:p>
      </dgm:t>
    </dgm:pt>
    <dgm:pt modelId="{4B29E607-F00B-4B6C-A56F-B271E5B99E49}" type="parTrans" cxnId="{5183E1F4-A83B-40EC-8F0A-60E390192AF9}">
      <dgm:prSet/>
      <dgm:spPr/>
      <dgm:t>
        <a:bodyPr/>
        <a:lstStyle/>
        <a:p>
          <a:endParaRPr lang="en-US"/>
        </a:p>
      </dgm:t>
    </dgm:pt>
    <dgm:pt modelId="{60A621C0-D07C-412F-839E-0A0D5E21DA5C}" type="sibTrans" cxnId="{5183E1F4-A83B-40EC-8F0A-60E390192AF9}">
      <dgm:prSet/>
      <dgm:spPr/>
      <dgm:t>
        <a:bodyPr/>
        <a:lstStyle/>
        <a:p>
          <a:endParaRPr lang="en-US"/>
        </a:p>
      </dgm:t>
    </dgm:pt>
    <dgm:pt modelId="{7D44A4B3-EAAA-442D-926A-BA5E8CE4280D}">
      <dgm:prSet custT="1"/>
      <dgm:spPr/>
      <dgm:t>
        <a:bodyPr/>
        <a:lstStyle/>
        <a:p>
          <a:r>
            <a:rPr lang="en-GB" sz="1100" dirty="0">
              <a:latin typeface="Arial" panose="020B0604020202020204" pitchFamily="34" charset="0"/>
              <a:cs typeface="Arial" panose="020B0604020202020204" pitchFamily="34" charset="0"/>
            </a:rPr>
            <a:t>Supporting maternal, child and mental health (SDG 3.1, 3.2, 3.5).</a:t>
          </a:r>
          <a:endParaRPr lang="en-US" sz="1100" dirty="0">
            <a:latin typeface="Arial" panose="020B0604020202020204" pitchFamily="34" charset="0"/>
            <a:cs typeface="Arial" panose="020B0604020202020204" pitchFamily="34" charset="0"/>
          </a:endParaRPr>
        </a:p>
      </dgm:t>
    </dgm:pt>
    <dgm:pt modelId="{F4702681-3C44-4D51-AF33-28A000B30EE7}" type="parTrans" cxnId="{A95F292A-28D4-488B-B217-EF4C9AFE9309}">
      <dgm:prSet/>
      <dgm:spPr/>
      <dgm:t>
        <a:bodyPr/>
        <a:lstStyle/>
        <a:p>
          <a:endParaRPr lang="en-US"/>
        </a:p>
      </dgm:t>
    </dgm:pt>
    <dgm:pt modelId="{F7733FE2-EF1F-4CB8-BBC2-EE5F0170F2AC}" type="sibTrans" cxnId="{A95F292A-28D4-488B-B217-EF4C9AFE9309}">
      <dgm:prSet/>
      <dgm:spPr/>
      <dgm:t>
        <a:bodyPr/>
        <a:lstStyle/>
        <a:p>
          <a:endParaRPr lang="en-US"/>
        </a:p>
      </dgm:t>
    </dgm:pt>
    <dgm:pt modelId="{ECFBE0A6-CEBE-42FF-BDD3-89629297A332}">
      <dgm:prSet custT="1"/>
      <dgm:spPr/>
      <dgm:t>
        <a:bodyPr/>
        <a:lstStyle/>
        <a:p>
          <a:r>
            <a:rPr lang="en-GB" sz="1100" dirty="0">
              <a:latin typeface="Arial" panose="020B0604020202020204" pitchFamily="34" charset="0"/>
              <a:cs typeface="Arial" panose="020B0604020202020204" pitchFamily="34" charset="0"/>
            </a:rPr>
            <a:t>Guiding data-driven decisions for better access and outcomes</a:t>
          </a:r>
          <a:r>
            <a:rPr lang="en-GB" sz="1100" dirty="0"/>
            <a:t>.</a:t>
          </a:r>
          <a:endParaRPr lang="en-US" sz="1100" dirty="0"/>
        </a:p>
      </dgm:t>
    </dgm:pt>
    <dgm:pt modelId="{A31A3CA8-C8C0-4DA2-A4D6-A37570BD9842}" type="parTrans" cxnId="{2C8240CA-3484-465C-B901-68A4E740A36A}">
      <dgm:prSet/>
      <dgm:spPr/>
      <dgm:t>
        <a:bodyPr/>
        <a:lstStyle/>
        <a:p>
          <a:endParaRPr lang="en-US"/>
        </a:p>
      </dgm:t>
    </dgm:pt>
    <dgm:pt modelId="{DE607C93-4D5F-4510-9A71-515002944D60}" type="sibTrans" cxnId="{2C8240CA-3484-465C-B901-68A4E740A36A}">
      <dgm:prSet/>
      <dgm:spPr/>
      <dgm:t>
        <a:bodyPr/>
        <a:lstStyle/>
        <a:p>
          <a:endParaRPr lang="en-US"/>
        </a:p>
      </dgm:t>
    </dgm:pt>
    <dgm:pt modelId="{6ACAFCA2-D071-4214-BAB2-283B754D0506}" type="pres">
      <dgm:prSet presAssocID="{0042573E-8277-4B70-9105-C72A3C2DB0D9}" presName="vert0" presStyleCnt="0">
        <dgm:presLayoutVars>
          <dgm:dir/>
          <dgm:animOne val="branch"/>
          <dgm:animLvl val="lvl"/>
        </dgm:presLayoutVars>
      </dgm:prSet>
      <dgm:spPr/>
    </dgm:pt>
    <dgm:pt modelId="{9A9B6989-8769-47CC-B483-A78FF8D6A104}" type="pres">
      <dgm:prSet presAssocID="{BEDBFC5C-FFA9-4142-9A05-81757E759749}" presName="thickLine" presStyleLbl="alignNode1" presStyleIdx="0" presStyleCnt="6"/>
      <dgm:spPr/>
    </dgm:pt>
    <dgm:pt modelId="{2BA6D92C-B709-4F88-B14A-8F0BD00C68DF}" type="pres">
      <dgm:prSet presAssocID="{BEDBFC5C-FFA9-4142-9A05-81757E759749}" presName="horz1" presStyleCnt="0"/>
      <dgm:spPr/>
    </dgm:pt>
    <dgm:pt modelId="{DCAEDB01-391E-466A-86A2-E0DB683C904D}" type="pres">
      <dgm:prSet presAssocID="{BEDBFC5C-FFA9-4142-9A05-81757E759749}" presName="tx1" presStyleLbl="revTx" presStyleIdx="0" presStyleCnt="6"/>
      <dgm:spPr/>
    </dgm:pt>
    <dgm:pt modelId="{6EC41D96-5680-4713-998A-6FD7B8C32498}" type="pres">
      <dgm:prSet presAssocID="{BEDBFC5C-FFA9-4142-9A05-81757E759749}" presName="vert1" presStyleCnt="0"/>
      <dgm:spPr/>
    </dgm:pt>
    <dgm:pt modelId="{240DFFAC-FFE4-46EB-899D-6E1007A4B25E}" type="pres">
      <dgm:prSet presAssocID="{4EE27CF2-0B57-4F97-9443-3C095373A355}" presName="thickLine" presStyleLbl="alignNode1" presStyleIdx="1" presStyleCnt="6"/>
      <dgm:spPr/>
    </dgm:pt>
    <dgm:pt modelId="{771BDF4C-09CD-48B9-82AD-8D0B3BB58274}" type="pres">
      <dgm:prSet presAssocID="{4EE27CF2-0B57-4F97-9443-3C095373A355}" presName="horz1" presStyleCnt="0"/>
      <dgm:spPr/>
    </dgm:pt>
    <dgm:pt modelId="{4A53B541-CCD4-4F08-B821-408D38DF86F3}" type="pres">
      <dgm:prSet presAssocID="{4EE27CF2-0B57-4F97-9443-3C095373A355}" presName="tx1" presStyleLbl="revTx" presStyleIdx="1" presStyleCnt="6"/>
      <dgm:spPr/>
    </dgm:pt>
    <dgm:pt modelId="{B872EECF-E571-4C46-B348-DBFB3521480F}" type="pres">
      <dgm:prSet presAssocID="{4EE27CF2-0B57-4F97-9443-3C095373A355}" presName="vert1" presStyleCnt="0"/>
      <dgm:spPr/>
    </dgm:pt>
    <dgm:pt modelId="{8CC0E429-DBF8-47E7-BA1E-3555628FAB53}" type="pres">
      <dgm:prSet presAssocID="{9F3057FB-43D3-480A-8913-FA76989B1296}" presName="thickLine" presStyleLbl="alignNode1" presStyleIdx="2" presStyleCnt="6"/>
      <dgm:spPr/>
    </dgm:pt>
    <dgm:pt modelId="{ABF5915D-A8C5-41BC-859C-654D9F9AEC41}" type="pres">
      <dgm:prSet presAssocID="{9F3057FB-43D3-480A-8913-FA76989B1296}" presName="horz1" presStyleCnt="0"/>
      <dgm:spPr/>
    </dgm:pt>
    <dgm:pt modelId="{67EEE92E-918E-43BC-9FCD-7FC29E186853}" type="pres">
      <dgm:prSet presAssocID="{9F3057FB-43D3-480A-8913-FA76989B1296}" presName="tx1" presStyleLbl="revTx" presStyleIdx="2" presStyleCnt="6"/>
      <dgm:spPr/>
    </dgm:pt>
    <dgm:pt modelId="{55810BA9-5D3D-4FE4-9630-EE14A0F65E58}" type="pres">
      <dgm:prSet presAssocID="{9F3057FB-43D3-480A-8913-FA76989B1296}" presName="vert1" presStyleCnt="0"/>
      <dgm:spPr/>
    </dgm:pt>
    <dgm:pt modelId="{02A183C3-84B1-4110-83B2-1000B8DFF519}" type="pres">
      <dgm:prSet presAssocID="{232A0B01-0E63-48F7-8910-E7E2292F4E64}" presName="thickLine" presStyleLbl="alignNode1" presStyleIdx="3" presStyleCnt="6"/>
      <dgm:spPr/>
    </dgm:pt>
    <dgm:pt modelId="{EF698B75-FBB2-4176-BF71-536F1BDBDD03}" type="pres">
      <dgm:prSet presAssocID="{232A0B01-0E63-48F7-8910-E7E2292F4E64}" presName="horz1" presStyleCnt="0"/>
      <dgm:spPr/>
    </dgm:pt>
    <dgm:pt modelId="{603224A2-F6BA-494C-8204-E2B554B834C1}" type="pres">
      <dgm:prSet presAssocID="{232A0B01-0E63-48F7-8910-E7E2292F4E64}" presName="tx1" presStyleLbl="revTx" presStyleIdx="3" presStyleCnt="6"/>
      <dgm:spPr/>
    </dgm:pt>
    <dgm:pt modelId="{0E9B529F-9785-4559-AA21-C0EA9EB68F68}" type="pres">
      <dgm:prSet presAssocID="{232A0B01-0E63-48F7-8910-E7E2292F4E64}" presName="vert1" presStyleCnt="0"/>
      <dgm:spPr/>
    </dgm:pt>
    <dgm:pt modelId="{9FA1DB9E-47F3-4E6E-A19B-594DB58C5120}" type="pres">
      <dgm:prSet presAssocID="{7D44A4B3-EAAA-442D-926A-BA5E8CE4280D}" presName="thickLine" presStyleLbl="alignNode1" presStyleIdx="4" presStyleCnt="6"/>
      <dgm:spPr/>
    </dgm:pt>
    <dgm:pt modelId="{86321205-E247-4923-A431-02EEC525EBB7}" type="pres">
      <dgm:prSet presAssocID="{7D44A4B3-EAAA-442D-926A-BA5E8CE4280D}" presName="horz1" presStyleCnt="0"/>
      <dgm:spPr/>
    </dgm:pt>
    <dgm:pt modelId="{58375914-BD77-4191-844F-EAD81C765938}" type="pres">
      <dgm:prSet presAssocID="{7D44A4B3-EAAA-442D-926A-BA5E8CE4280D}" presName="tx1" presStyleLbl="revTx" presStyleIdx="4" presStyleCnt="6"/>
      <dgm:spPr/>
    </dgm:pt>
    <dgm:pt modelId="{346788B2-7667-49CF-9AD1-14ADBA4BF6FB}" type="pres">
      <dgm:prSet presAssocID="{7D44A4B3-EAAA-442D-926A-BA5E8CE4280D}" presName="vert1" presStyleCnt="0"/>
      <dgm:spPr/>
    </dgm:pt>
    <dgm:pt modelId="{80C14A2B-685B-4A90-BC4D-840F5DAA5B95}" type="pres">
      <dgm:prSet presAssocID="{ECFBE0A6-CEBE-42FF-BDD3-89629297A332}" presName="thickLine" presStyleLbl="alignNode1" presStyleIdx="5" presStyleCnt="6"/>
      <dgm:spPr/>
    </dgm:pt>
    <dgm:pt modelId="{DC19B566-C4D6-4F26-AFE1-245ADAA09433}" type="pres">
      <dgm:prSet presAssocID="{ECFBE0A6-CEBE-42FF-BDD3-89629297A332}" presName="horz1" presStyleCnt="0"/>
      <dgm:spPr/>
    </dgm:pt>
    <dgm:pt modelId="{5CFE1AB6-A8A9-48D0-A255-F2EEDA839C28}" type="pres">
      <dgm:prSet presAssocID="{ECFBE0A6-CEBE-42FF-BDD3-89629297A332}" presName="tx1" presStyleLbl="revTx" presStyleIdx="5" presStyleCnt="6"/>
      <dgm:spPr/>
    </dgm:pt>
    <dgm:pt modelId="{46AA8A43-DB2C-465A-957E-E3B727CBBCBE}" type="pres">
      <dgm:prSet presAssocID="{ECFBE0A6-CEBE-42FF-BDD3-89629297A332}" presName="vert1" presStyleCnt="0"/>
      <dgm:spPr/>
    </dgm:pt>
  </dgm:ptLst>
  <dgm:cxnLst>
    <dgm:cxn modelId="{A47ABF17-F579-4BAA-A2A2-53ABE995FAE4}" srcId="{0042573E-8277-4B70-9105-C72A3C2DB0D9}" destId="{4EE27CF2-0B57-4F97-9443-3C095373A355}" srcOrd="1" destOrd="0" parTransId="{A7EB3228-C0B4-455C-9516-0387C20B125F}" sibTransId="{DFCF2F43-3BAD-4451-9EC3-0A3EB3FAB362}"/>
    <dgm:cxn modelId="{707B2018-2713-4226-9846-0A18606191DE}" type="presOf" srcId="{ECFBE0A6-CEBE-42FF-BDD3-89629297A332}" destId="{5CFE1AB6-A8A9-48D0-A255-F2EEDA839C28}" srcOrd="0" destOrd="0" presId="urn:microsoft.com/office/officeart/2008/layout/LinedList"/>
    <dgm:cxn modelId="{08FF4C26-FD0D-4CA0-A622-ABD24B5D3EE6}" type="presOf" srcId="{0042573E-8277-4B70-9105-C72A3C2DB0D9}" destId="{6ACAFCA2-D071-4214-BAB2-283B754D0506}" srcOrd="0" destOrd="0" presId="urn:microsoft.com/office/officeart/2008/layout/LinedList"/>
    <dgm:cxn modelId="{A95F292A-28D4-488B-B217-EF4C9AFE9309}" srcId="{0042573E-8277-4B70-9105-C72A3C2DB0D9}" destId="{7D44A4B3-EAAA-442D-926A-BA5E8CE4280D}" srcOrd="4" destOrd="0" parTransId="{F4702681-3C44-4D51-AF33-28A000B30EE7}" sibTransId="{F7733FE2-EF1F-4CB8-BBC2-EE5F0170F2AC}"/>
    <dgm:cxn modelId="{36A0992F-D4DA-4FCB-9D5D-20719DF69BDB}" type="presOf" srcId="{7D44A4B3-EAAA-442D-926A-BA5E8CE4280D}" destId="{58375914-BD77-4191-844F-EAD81C765938}" srcOrd="0" destOrd="0" presId="urn:microsoft.com/office/officeart/2008/layout/LinedList"/>
    <dgm:cxn modelId="{446D7C5D-7036-4947-BA8C-B7E88A3B3AA3}" srcId="{0042573E-8277-4B70-9105-C72A3C2DB0D9}" destId="{BEDBFC5C-FFA9-4142-9A05-81757E759749}" srcOrd="0" destOrd="0" parTransId="{AEE42650-8BB4-4265-ADA8-F6D7115D05A7}" sibTransId="{93A8865B-20B7-474B-AFE0-2BF4667F1444}"/>
    <dgm:cxn modelId="{29CE2E6A-9D61-40EE-85A5-53C788AD9FF4}" type="presOf" srcId="{232A0B01-0E63-48F7-8910-E7E2292F4E64}" destId="{603224A2-F6BA-494C-8204-E2B554B834C1}" srcOrd="0" destOrd="0" presId="urn:microsoft.com/office/officeart/2008/layout/LinedList"/>
    <dgm:cxn modelId="{22094E84-DA66-4385-A1BC-3F5C1C94A460}" type="presOf" srcId="{9F3057FB-43D3-480A-8913-FA76989B1296}" destId="{67EEE92E-918E-43BC-9FCD-7FC29E186853}" srcOrd="0" destOrd="0" presId="urn:microsoft.com/office/officeart/2008/layout/LinedList"/>
    <dgm:cxn modelId="{59AA3487-55D1-4B38-91BF-D8AEE5E1780D}" type="presOf" srcId="{BEDBFC5C-FFA9-4142-9A05-81757E759749}" destId="{DCAEDB01-391E-466A-86A2-E0DB683C904D}" srcOrd="0" destOrd="0" presId="urn:microsoft.com/office/officeart/2008/layout/LinedList"/>
    <dgm:cxn modelId="{7DF45595-2656-4482-B3D7-76FB8EBE43B1}" type="presOf" srcId="{4EE27CF2-0B57-4F97-9443-3C095373A355}" destId="{4A53B541-CCD4-4F08-B821-408D38DF86F3}" srcOrd="0" destOrd="0" presId="urn:microsoft.com/office/officeart/2008/layout/LinedList"/>
    <dgm:cxn modelId="{2C8240CA-3484-465C-B901-68A4E740A36A}" srcId="{0042573E-8277-4B70-9105-C72A3C2DB0D9}" destId="{ECFBE0A6-CEBE-42FF-BDD3-89629297A332}" srcOrd="5" destOrd="0" parTransId="{A31A3CA8-C8C0-4DA2-A4D6-A37570BD9842}" sibTransId="{DE607C93-4D5F-4510-9A71-515002944D60}"/>
    <dgm:cxn modelId="{7C956AD0-1685-4E75-AF1A-4E375A28AD08}" srcId="{0042573E-8277-4B70-9105-C72A3C2DB0D9}" destId="{9F3057FB-43D3-480A-8913-FA76989B1296}" srcOrd="2" destOrd="0" parTransId="{AE69D900-1431-4D56-B276-2C8E19D57C21}" sibTransId="{84942C68-64F5-4ACF-A8B0-7D439308EC2E}"/>
    <dgm:cxn modelId="{5183E1F4-A83B-40EC-8F0A-60E390192AF9}" srcId="{0042573E-8277-4B70-9105-C72A3C2DB0D9}" destId="{232A0B01-0E63-48F7-8910-E7E2292F4E64}" srcOrd="3" destOrd="0" parTransId="{4B29E607-F00B-4B6C-A56F-B271E5B99E49}" sibTransId="{60A621C0-D07C-412F-839E-0A0D5E21DA5C}"/>
    <dgm:cxn modelId="{321D635E-E6AE-44FA-95F6-61B9393B437A}" type="presParOf" srcId="{6ACAFCA2-D071-4214-BAB2-283B754D0506}" destId="{9A9B6989-8769-47CC-B483-A78FF8D6A104}" srcOrd="0" destOrd="0" presId="urn:microsoft.com/office/officeart/2008/layout/LinedList"/>
    <dgm:cxn modelId="{28E423FD-88C6-4435-95D3-DBA602380338}" type="presParOf" srcId="{6ACAFCA2-D071-4214-BAB2-283B754D0506}" destId="{2BA6D92C-B709-4F88-B14A-8F0BD00C68DF}" srcOrd="1" destOrd="0" presId="urn:microsoft.com/office/officeart/2008/layout/LinedList"/>
    <dgm:cxn modelId="{21932E6D-527D-4177-BA77-21C9302E58B0}" type="presParOf" srcId="{2BA6D92C-B709-4F88-B14A-8F0BD00C68DF}" destId="{DCAEDB01-391E-466A-86A2-E0DB683C904D}" srcOrd="0" destOrd="0" presId="urn:microsoft.com/office/officeart/2008/layout/LinedList"/>
    <dgm:cxn modelId="{9B623590-96BF-4D99-A921-AE2AAF0630EC}" type="presParOf" srcId="{2BA6D92C-B709-4F88-B14A-8F0BD00C68DF}" destId="{6EC41D96-5680-4713-998A-6FD7B8C32498}" srcOrd="1" destOrd="0" presId="urn:microsoft.com/office/officeart/2008/layout/LinedList"/>
    <dgm:cxn modelId="{02C75A5F-594F-42CA-A2F6-76E51D87FD19}" type="presParOf" srcId="{6ACAFCA2-D071-4214-BAB2-283B754D0506}" destId="{240DFFAC-FFE4-46EB-899D-6E1007A4B25E}" srcOrd="2" destOrd="0" presId="urn:microsoft.com/office/officeart/2008/layout/LinedList"/>
    <dgm:cxn modelId="{ADBCA0FE-53A4-41D7-ACCE-23FA53742199}" type="presParOf" srcId="{6ACAFCA2-D071-4214-BAB2-283B754D0506}" destId="{771BDF4C-09CD-48B9-82AD-8D0B3BB58274}" srcOrd="3" destOrd="0" presId="urn:microsoft.com/office/officeart/2008/layout/LinedList"/>
    <dgm:cxn modelId="{C98F33A8-2DE9-42C5-B245-BB059C843A14}" type="presParOf" srcId="{771BDF4C-09CD-48B9-82AD-8D0B3BB58274}" destId="{4A53B541-CCD4-4F08-B821-408D38DF86F3}" srcOrd="0" destOrd="0" presId="urn:microsoft.com/office/officeart/2008/layout/LinedList"/>
    <dgm:cxn modelId="{C8E21974-CAE3-4D43-9424-8EAFEF72CCE1}" type="presParOf" srcId="{771BDF4C-09CD-48B9-82AD-8D0B3BB58274}" destId="{B872EECF-E571-4C46-B348-DBFB3521480F}" srcOrd="1" destOrd="0" presId="urn:microsoft.com/office/officeart/2008/layout/LinedList"/>
    <dgm:cxn modelId="{E341C966-52C1-4133-A44D-C12DFAFC71DF}" type="presParOf" srcId="{6ACAFCA2-D071-4214-BAB2-283B754D0506}" destId="{8CC0E429-DBF8-47E7-BA1E-3555628FAB53}" srcOrd="4" destOrd="0" presId="urn:microsoft.com/office/officeart/2008/layout/LinedList"/>
    <dgm:cxn modelId="{8CBBE25F-211C-4180-97ED-9C60A4EFECC8}" type="presParOf" srcId="{6ACAFCA2-D071-4214-BAB2-283B754D0506}" destId="{ABF5915D-A8C5-41BC-859C-654D9F9AEC41}" srcOrd="5" destOrd="0" presId="urn:microsoft.com/office/officeart/2008/layout/LinedList"/>
    <dgm:cxn modelId="{88EE2DF1-6076-48E8-9ADD-5880C91B75F7}" type="presParOf" srcId="{ABF5915D-A8C5-41BC-859C-654D9F9AEC41}" destId="{67EEE92E-918E-43BC-9FCD-7FC29E186853}" srcOrd="0" destOrd="0" presId="urn:microsoft.com/office/officeart/2008/layout/LinedList"/>
    <dgm:cxn modelId="{0B945D25-8FD9-42F2-BA72-9F39135784EB}" type="presParOf" srcId="{ABF5915D-A8C5-41BC-859C-654D9F9AEC41}" destId="{55810BA9-5D3D-4FE4-9630-EE14A0F65E58}" srcOrd="1" destOrd="0" presId="urn:microsoft.com/office/officeart/2008/layout/LinedList"/>
    <dgm:cxn modelId="{C4448657-6337-42D7-B968-DF7DE8E9F112}" type="presParOf" srcId="{6ACAFCA2-D071-4214-BAB2-283B754D0506}" destId="{02A183C3-84B1-4110-83B2-1000B8DFF519}" srcOrd="6" destOrd="0" presId="urn:microsoft.com/office/officeart/2008/layout/LinedList"/>
    <dgm:cxn modelId="{B24F4733-A064-46CE-A6AC-AACDBF8DC063}" type="presParOf" srcId="{6ACAFCA2-D071-4214-BAB2-283B754D0506}" destId="{EF698B75-FBB2-4176-BF71-536F1BDBDD03}" srcOrd="7" destOrd="0" presId="urn:microsoft.com/office/officeart/2008/layout/LinedList"/>
    <dgm:cxn modelId="{BC581946-68B9-47B0-BBA9-2528BC76979D}" type="presParOf" srcId="{EF698B75-FBB2-4176-BF71-536F1BDBDD03}" destId="{603224A2-F6BA-494C-8204-E2B554B834C1}" srcOrd="0" destOrd="0" presId="urn:microsoft.com/office/officeart/2008/layout/LinedList"/>
    <dgm:cxn modelId="{0D35EB13-DF8C-424E-BCFA-8B1C8842D498}" type="presParOf" srcId="{EF698B75-FBB2-4176-BF71-536F1BDBDD03}" destId="{0E9B529F-9785-4559-AA21-C0EA9EB68F68}" srcOrd="1" destOrd="0" presId="urn:microsoft.com/office/officeart/2008/layout/LinedList"/>
    <dgm:cxn modelId="{2B47E2BC-1D22-4FA4-96FF-88E768EFCDC7}" type="presParOf" srcId="{6ACAFCA2-D071-4214-BAB2-283B754D0506}" destId="{9FA1DB9E-47F3-4E6E-A19B-594DB58C5120}" srcOrd="8" destOrd="0" presId="urn:microsoft.com/office/officeart/2008/layout/LinedList"/>
    <dgm:cxn modelId="{FEC38042-B958-43C2-BCC4-7C6FB0593123}" type="presParOf" srcId="{6ACAFCA2-D071-4214-BAB2-283B754D0506}" destId="{86321205-E247-4923-A431-02EEC525EBB7}" srcOrd="9" destOrd="0" presId="urn:microsoft.com/office/officeart/2008/layout/LinedList"/>
    <dgm:cxn modelId="{F0E2D472-4D8A-4DEC-8B5D-ED042E4BD3C0}" type="presParOf" srcId="{86321205-E247-4923-A431-02EEC525EBB7}" destId="{58375914-BD77-4191-844F-EAD81C765938}" srcOrd="0" destOrd="0" presId="urn:microsoft.com/office/officeart/2008/layout/LinedList"/>
    <dgm:cxn modelId="{44681F52-03B5-4548-B489-ADBE5D6A1C5D}" type="presParOf" srcId="{86321205-E247-4923-A431-02EEC525EBB7}" destId="{346788B2-7667-49CF-9AD1-14ADBA4BF6FB}" srcOrd="1" destOrd="0" presId="urn:microsoft.com/office/officeart/2008/layout/LinedList"/>
    <dgm:cxn modelId="{BF97DE84-A5DD-489B-A1D4-4143BC30ABD8}" type="presParOf" srcId="{6ACAFCA2-D071-4214-BAB2-283B754D0506}" destId="{80C14A2B-685B-4A90-BC4D-840F5DAA5B95}" srcOrd="10" destOrd="0" presId="urn:microsoft.com/office/officeart/2008/layout/LinedList"/>
    <dgm:cxn modelId="{1ED9E52C-9510-47FC-A7AC-BEA1F43AFE1D}" type="presParOf" srcId="{6ACAFCA2-D071-4214-BAB2-283B754D0506}" destId="{DC19B566-C4D6-4F26-AFE1-245ADAA09433}" srcOrd="11" destOrd="0" presId="urn:microsoft.com/office/officeart/2008/layout/LinedList"/>
    <dgm:cxn modelId="{9A12AD7D-F692-4CF8-AF77-59F17CC9D9C7}" type="presParOf" srcId="{DC19B566-C4D6-4F26-AFE1-245ADAA09433}" destId="{5CFE1AB6-A8A9-48D0-A255-F2EEDA839C28}" srcOrd="0" destOrd="0" presId="urn:microsoft.com/office/officeart/2008/layout/LinedList"/>
    <dgm:cxn modelId="{E493DDA8-EA3E-403C-A103-E4195281E461}" type="presParOf" srcId="{DC19B566-C4D6-4F26-AFE1-245ADAA09433}" destId="{46AA8A43-DB2C-465A-957E-E3B727CBBCB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BC6A84-F192-470F-B65B-F9B1CCC45944}">
      <dsp:nvSpPr>
        <dsp:cNvPr id="0" name=""/>
        <dsp:cNvSpPr/>
      </dsp:nvSpPr>
      <dsp:spPr>
        <a:xfrm>
          <a:off x="0" y="0"/>
          <a:ext cx="2987040" cy="7558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0" kern="1200" dirty="0"/>
            <a:t>How SDG 3 Influences UK Health and Social Care</a:t>
          </a:r>
          <a:endParaRPr lang="en-US" sz="1900" b="0" kern="1200" dirty="0">
            <a:latin typeface="Arial" panose="020B0604020202020204" pitchFamily="34" charset="0"/>
            <a:cs typeface="Arial" panose="020B0604020202020204" pitchFamily="34" charset="0"/>
          </a:endParaRPr>
        </a:p>
      </dsp:txBody>
      <dsp:txXfrm>
        <a:off x="36896" y="36896"/>
        <a:ext cx="2913248" cy="682028"/>
      </dsp:txXfrm>
    </dsp:sp>
    <dsp:sp modelId="{D6478AC9-8447-40AE-BDF3-90DA269F4FAC}">
      <dsp:nvSpPr>
        <dsp:cNvPr id="0" name=""/>
        <dsp:cNvSpPr/>
      </dsp:nvSpPr>
      <dsp:spPr>
        <a:xfrm>
          <a:off x="0" y="844191"/>
          <a:ext cx="2987040" cy="471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4839" tIns="24130" rIns="135128" bIns="24130" numCol="1" spcCol="1270" anchor="t" anchorCtr="0">
          <a:noAutofit/>
        </a:bodyPr>
        <a:lstStyle/>
        <a:p>
          <a:pPr marL="114300" lvl="1" indent="-114300" algn="l" defTabSz="666750">
            <a:lnSpc>
              <a:spcPct val="90000"/>
            </a:lnSpc>
            <a:spcBef>
              <a:spcPct val="0"/>
            </a:spcBef>
            <a:spcAft>
              <a:spcPct val="20000"/>
            </a:spcAft>
            <a:buNone/>
          </a:pPr>
          <a:r>
            <a:rPr lang="en-GB" sz="1500" b="1" kern="1200" dirty="0">
              <a:latin typeface="Arial" panose="020B0604020202020204" pitchFamily="34" charset="0"/>
              <a:cs typeface="Arial" panose="020B0604020202020204" pitchFamily="34" charset="0"/>
            </a:rPr>
            <a:t>Prevention-Focused Care</a:t>
          </a:r>
          <a:endParaRPr lang="en-US" sz="1500" kern="1200" dirty="0">
            <a:latin typeface="Arial" panose="020B0604020202020204" pitchFamily="34" charset="0"/>
            <a:cs typeface="Arial" panose="020B0604020202020204" pitchFamily="34" charset="0"/>
          </a:endParaRPr>
        </a:p>
        <a:p>
          <a:pPr marL="114300" lvl="1" indent="-114300" algn="l" defTabSz="666750">
            <a:lnSpc>
              <a:spcPct val="90000"/>
            </a:lnSpc>
            <a:spcBef>
              <a:spcPct val="0"/>
            </a:spcBef>
            <a:spcAft>
              <a:spcPct val="20000"/>
            </a:spcAft>
            <a:buNone/>
          </a:pPr>
          <a:r>
            <a:rPr lang="en-GB" sz="1500" kern="1200" dirty="0">
              <a:latin typeface="Arial" panose="020B0604020202020204" pitchFamily="34" charset="0"/>
              <a:cs typeface="Arial" panose="020B0604020202020204" pitchFamily="34" charset="0"/>
            </a:rPr>
            <a:t>Examples:</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NHS Health Checks </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Vaccination programmes </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Cancer screening services </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NHS Diabetes Prevention Programme (NDPP) </a:t>
          </a:r>
        </a:p>
        <a:p>
          <a:pPr marL="114300" lvl="1" indent="-114300" algn="l" defTabSz="666750">
            <a:lnSpc>
              <a:spcPct val="90000"/>
            </a:lnSpc>
            <a:spcBef>
              <a:spcPct val="0"/>
            </a:spcBef>
            <a:spcAft>
              <a:spcPct val="20000"/>
            </a:spcAft>
            <a:buNone/>
          </a:pPr>
          <a:r>
            <a:rPr lang="en-GB" sz="1500" b="1" kern="1200" dirty="0">
              <a:latin typeface="Arial" panose="020B0604020202020204" pitchFamily="34" charset="0"/>
              <a:cs typeface="Arial" panose="020B0604020202020204" pitchFamily="34" charset="0"/>
            </a:rPr>
            <a:t>Promoting Wellbeing</a:t>
          </a:r>
        </a:p>
        <a:p>
          <a:pPr marL="114300" lvl="1" indent="-114300" algn="l" defTabSz="666750">
            <a:lnSpc>
              <a:spcPct val="90000"/>
            </a:lnSpc>
            <a:spcBef>
              <a:spcPct val="0"/>
            </a:spcBef>
            <a:spcAft>
              <a:spcPct val="20000"/>
            </a:spcAft>
            <a:buNone/>
          </a:pPr>
          <a:r>
            <a:rPr lang="en-GB" sz="1500" kern="1200">
              <a:latin typeface="Arial" panose="020B0604020202020204" pitchFamily="34" charset="0"/>
              <a:cs typeface="Arial" panose="020B0604020202020204" pitchFamily="34" charset="0"/>
            </a:rPr>
            <a:t>Examples:</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Mental health services </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Social prescribing </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Community wellbeing initiatives </a:t>
          </a:r>
        </a:p>
        <a:p>
          <a:pPr marL="114300" lvl="1" indent="-114300" algn="l" defTabSz="666750">
            <a:lnSpc>
              <a:spcPct val="90000"/>
            </a:lnSpc>
            <a:spcBef>
              <a:spcPct val="0"/>
            </a:spcBef>
            <a:spcAft>
              <a:spcPct val="20000"/>
            </a:spcAft>
            <a:buNone/>
          </a:pPr>
          <a:r>
            <a:rPr lang="en-GB" sz="1500" b="1" kern="1200" dirty="0">
              <a:latin typeface="Arial" panose="020B0604020202020204" pitchFamily="34" charset="0"/>
              <a:cs typeface="Arial" panose="020B0604020202020204" pitchFamily="34" charset="0"/>
            </a:rPr>
            <a:t>Sustainable Healthcare</a:t>
          </a:r>
        </a:p>
        <a:p>
          <a:pPr marL="114300" lvl="1" indent="-114300" algn="l" defTabSz="666750">
            <a:lnSpc>
              <a:spcPct val="90000"/>
            </a:lnSpc>
            <a:spcBef>
              <a:spcPct val="0"/>
            </a:spcBef>
            <a:spcAft>
              <a:spcPct val="20000"/>
            </a:spcAft>
            <a:buNone/>
          </a:pPr>
          <a:r>
            <a:rPr lang="en-GB" sz="1500" kern="1200" dirty="0">
              <a:latin typeface="Arial" panose="020B0604020202020204" pitchFamily="34" charset="0"/>
              <a:cs typeface="Arial" panose="020B0604020202020204" pitchFamily="34" charset="0"/>
            </a:rPr>
            <a:t>Examples:</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Early intervention </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Disease prevention </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Reducing long-term NHS costs </a:t>
          </a:r>
        </a:p>
        <a:p>
          <a:pPr marL="114300" lvl="1" indent="-114300" algn="l" defTabSz="666750">
            <a:lnSpc>
              <a:spcPct val="90000"/>
            </a:lnSpc>
            <a:spcBef>
              <a:spcPct val="0"/>
            </a:spcBef>
            <a:spcAft>
              <a:spcPct val="20000"/>
            </a:spcAft>
            <a:buFont typeface="Arial" panose="020B0604020202020204" pitchFamily="34" charset="0"/>
            <a:buChar char="•"/>
          </a:pPr>
          <a:r>
            <a:rPr lang="en-GB" sz="1500" kern="1200" dirty="0">
              <a:latin typeface="Arial" panose="020B0604020202020204" pitchFamily="34" charset="0"/>
              <a:cs typeface="Arial" panose="020B0604020202020204" pitchFamily="34" charset="0"/>
            </a:rPr>
            <a:t>Supporting healthier populations</a:t>
          </a:r>
        </a:p>
      </dsp:txBody>
      <dsp:txXfrm>
        <a:off x="0" y="844191"/>
        <a:ext cx="2987040" cy="47196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A3ADCD-18CB-4272-B475-C3510737711A}">
      <dsp:nvSpPr>
        <dsp:cNvPr id="0" name=""/>
        <dsp:cNvSpPr/>
      </dsp:nvSpPr>
      <dsp:spPr>
        <a:xfrm>
          <a:off x="0" y="0"/>
          <a:ext cx="2271799" cy="5450773"/>
        </a:xfrm>
        <a:prstGeom prst="triangl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sp>
    <dsp:sp modelId="{9DDC15F6-CA9C-4076-B9C4-63ACC124C192}">
      <dsp:nvSpPr>
        <dsp:cNvPr id="0" name=""/>
        <dsp:cNvSpPr/>
      </dsp:nvSpPr>
      <dsp:spPr>
        <a:xfrm>
          <a:off x="1135899" y="545609"/>
          <a:ext cx="1476670" cy="968789"/>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Physical Health </a:t>
          </a:r>
          <a:r>
            <a:rPr lang="en-GB" sz="900" kern="1200" dirty="0"/>
            <a:t>Higher rates of obesity, diabetes and cardiovascular disease in deprived communities. </a:t>
          </a:r>
          <a:endParaRPr lang="en-US" sz="900" kern="1200" dirty="0"/>
        </a:p>
      </dsp:txBody>
      <dsp:txXfrm>
        <a:off x="1183191" y="592901"/>
        <a:ext cx="1382086" cy="874205"/>
      </dsp:txXfrm>
    </dsp:sp>
    <dsp:sp modelId="{661461D7-ACF7-4AFB-9565-39AA6EE76B9E}">
      <dsp:nvSpPr>
        <dsp:cNvPr id="0" name=""/>
        <dsp:cNvSpPr/>
      </dsp:nvSpPr>
      <dsp:spPr>
        <a:xfrm>
          <a:off x="1135899" y="1635498"/>
          <a:ext cx="1476670" cy="968789"/>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Mental Health </a:t>
          </a:r>
          <a:r>
            <a:rPr lang="en-GB" sz="900" kern="1200" dirty="0"/>
            <a:t>Greater risk of anxiety, depression and social isolation. </a:t>
          </a:r>
          <a:endParaRPr lang="en-US" sz="900" kern="1200" dirty="0"/>
        </a:p>
      </dsp:txBody>
      <dsp:txXfrm>
        <a:off x="1183191" y="1682790"/>
        <a:ext cx="1382086" cy="874205"/>
      </dsp:txXfrm>
    </dsp:sp>
    <dsp:sp modelId="{6B6DC952-A1D2-4569-9677-3A34ED05408B}">
      <dsp:nvSpPr>
        <dsp:cNvPr id="0" name=""/>
        <dsp:cNvSpPr/>
      </dsp:nvSpPr>
      <dsp:spPr>
        <a:xfrm>
          <a:off x="1135899" y="2725386"/>
          <a:ext cx="1476670" cy="968789"/>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dirty="0"/>
            <a:t>Life Expectancy </a:t>
          </a:r>
          <a:r>
            <a:rPr lang="en-GB" sz="900" kern="1200" dirty="0"/>
            <a:t>People living in deprived areas experience shorter life expectancy and more years in poor health. </a:t>
          </a:r>
          <a:endParaRPr lang="en-US" sz="900" kern="1200" dirty="0"/>
        </a:p>
      </dsp:txBody>
      <dsp:txXfrm>
        <a:off x="1183191" y="2772678"/>
        <a:ext cx="1382086" cy="874205"/>
      </dsp:txXfrm>
    </dsp:sp>
    <dsp:sp modelId="{AFBE4815-C847-47AE-9AD6-F0EB06D09290}">
      <dsp:nvSpPr>
        <dsp:cNvPr id="0" name=""/>
        <dsp:cNvSpPr/>
      </dsp:nvSpPr>
      <dsp:spPr>
        <a:xfrm>
          <a:off x="1135899" y="3815274"/>
          <a:ext cx="1476670" cy="968789"/>
        </a:xfrm>
        <a:prstGeom prst="round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1" kern="1200"/>
            <a:t>Access to Care </a:t>
          </a:r>
          <a:r>
            <a:rPr lang="en-GB" sz="900" kern="1200"/>
            <a:t>Delayed diagnosis and treatment. Lower uptake of screening and preventative services.</a:t>
          </a:r>
          <a:endParaRPr lang="en-US" sz="900" kern="1200"/>
        </a:p>
      </dsp:txBody>
      <dsp:txXfrm>
        <a:off x="1183191" y="3862566"/>
        <a:ext cx="1382086" cy="8742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E7D8B9-E55A-49BF-9890-2D943FFF0754}">
      <dsp:nvSpPr>
        <dsp:cNvPr id="0" name=""/>
        <dsp:cNvSpPr/>
      </dsp:nvSpPr>
      <dsp:spPr>
        <a:xfrm>
          <a:off x="1895389" y="613"/>
          <a:ext cx="650591" cy="65059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Health service</a:t>
          </a:r>
        </a:p>
      </dsp:txBody>
      <dsp:txXfrm>
        <a:off x="1990666" y="95890"/>
        <a:ext cx="460037" cy="460037"/>
      </dsp:txXfrm>
    </dsp:sp>
    <dsp:sp modelId="{8A6A83F6-43F7-4A04-96E7-AA6C61E5AAC2}">
      <dsp:nvSpPr>
        <dsp:cNvPr id="0" name=""/>
        <dsp:cNvSpPr/>
      </dsp:nvSpPr>
      <dsp:spPr>
        <a:xfrm rot="1800000">
          <a:off x="2536618" y="484778"/>
          <a:ext cx="172478" cy="2195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a:t>1</a:t>
          </a:r>
        </a:p>
      </dsp:txBody>
      <dsp:txXfrm>
        <a:off x="2540084" y="515757"/>
        <a:ext cx="120735" cy="131744"/>
      </dsp:txXfrm>
    </dsp:sp>
    <dsp:sp modelId="{9375651F-8FD1-41C2-9A03-02CBBB4AA277}">
      <dsp:nvSpPr>
        <dsp:cNvPr id="0" name=""/>
        <dsp:cNvSpPr/>
      </dsp:nvSpPr>
      <dsp:spPr>
        <a:xfrm>
          <a:off x="2740649" y="488624"/>
          <a:ext cx="650591" cy="65059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Lifestyle</a:t>
          </a:r>
        </a:p>
      </dsp:txBody>
      <dsp:txXfrm>
        <a:off x="2835926" y="583901"/>
        <a:ext cx="460037" cy="460037"/>
      </dsp:txXfrm>
    </dsp:sp>
    <dsp:sp modelId="{8C82B0DE-8283-4A75-95B9-A0CEE590D15D}">
      <dsp:nvSpPr>
        <dsp:cNvPr id="0" name=""/>
        <dsp:cNvSpPr/>
      </dsp:nvSpPr>
      <dsp:spPr>
        <a:xfrm rot="5400000">
          <a:off x="2979706" y="1187262"/>
          <a:ext cx="172478" cy="2195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a:t>2</a:t>
          </a:r>
        </a:p>
      </dsp:txBody>
      <dsp:txXfrm>
        <a:off x="3005578" y="1205306"/>
        <a:ext cx="120735" cy="131744"/>
      </dsp:txXfrm>
    </dsp:sp>
    <dsp:sp modelId="{5BFDE488-C098-41C6-9E2A-1659D72CCA20}">
      <dsp:nvSpPr>
        <dsp:cNvPr id="0" name=""/>
        <dsp:cNvSpPr/>
      </dsp:nvSpPr>
      <dsp:spPr>
        <a:xfrm>
          <a:off x="2740649" y="1464646"/>
          <a:ext cx="650591" cy="65059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Gender &amp; Age </a:t>
          </a:r>
        </a:p>
      </dsp:txBody>
      <dsp:txXfrm>
        <a:off x="2835926" y="1559923"/>
        <a:ext cx="460037" cy="460037"/>
      </dsp:txXfrm>
    </dsp:sp>
    <dsp:sp modelId="{A0D17414-CD92-4821-AE64-C77574B94B29}">
      <dsp:nvSpPr>
        <dsp:cNvPr id="0" name=""/>
        <dsp:cNvSpPr/>
      </dsp:nvSpPr>
      <dsp:spPr>
        <a:xfrm rot="9054322">
          <a:off x="2537663" y="1921883"/>
          <a:ext cx="187771" cy="2195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a:t>3</a:t>
          </a:r>
        </a:p>
      </dsp:txBody>
      <dsp:txXfrm rot="10800000">
        <a:off x="2590440" y="1952102"/>
        <a:ext cx="131440" cy="131744"/>
      </dsp:txXfrm>
    </dsp:sp>
    <dsp:sp modelId="{4136CBA8-D623-446D-97A7-46ED8747B1EC}">
      <dsp:nvSpPr>
        <dsp:cNvPr id="0" name=""/>
        <dsp:cNvSpPr/>
      </dsp:nvSpPr>
      <dsp:spPr>
        <a:xfrm>
          <a:off x="1862570" y="1953271"/>
          <a:ext cx="650591" cy="65059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Biological factors</a:t>
          </a:r>
        </a:p>
      </dsp:txBody>
      <dsp:txXfrm>
        <a:off x="1957847" y="2048548"/>
        <a:ext cx="460037" cy="460037"/>
      </dsp:txXfrm>
    </dsp:sp>
    <dsp:sp modelId="{557FAAEA-1329-45FD-A0B2-5BA56CFECEFE}">
      <dsp:nvSpPr>
        <dsp:cNvPr id="0" name=""/>
        <dsp:cNvSpPr/>
      </dsp:nvSpPr>
      <dsp:spPr>
        <a:xfrm rot="12868789">
          <a:off x="1734620" y="1908179"/>
          <a:ext cx="147564" cy="2195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a:t>4</a:t>
          </a:r>
        </a:p>
      </dsp:txBody>
      <dsp:txXfrm rot="10800000">
        <a:off x="1775001" y="1964625"/>
        <a:ext cx="103295" cy="131744"/>
      </dsp:txXfrm>
    </dsp:sp>
    <dsp:sp modelId="{DEC84CF7-2FCA-488E-B0FF-4621F6B8E6DA}">
      <dsp:nvSpPr>
        <dsp:cNvPr id="0" name=""/>
        <dsp:cNvSpPr/>
      </dsp:nvSpPr>
      <dsp:spPr>
        <a:xfrm>
          <a:off x="1096759" y="1427341"/>
          <a:ext cx="650591" cy="65059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Environmental factors </a:t>
          </a:r>
        </a:p>
      </dsp:txBody>
      <dsp:txXfrm>
        <a:off x="1192036" y="1522618"/>
        <a:ext cx="460037" cy="460037"/>
      </dsp:txXfrm>
    </dsp:sp>
    <dsp:sp modelId="{C475B4F8-E112-4649-920C-A5928C18A207}">
      <dsp:nvSpPr>
        <dsp:cNvPr id="0" name=""/>
        <dsp:cNvSpPr/>
      </dsp:nvSpPr>
      <dsp:spPr>
        <a:xfrm rot="16029376">
          <a:off x="1322295" y="1177825"/>
          <a:ext cx="153319" cy="2195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a:t>5</a:t>
          </a:r>
        </a:p>
      </dsp:txBody>
      <dsp:txXfrm rot="10800000">
        <a:off x="1346434" y="1244710"/>
        <a:ext cx="107323" cy="131744"/>
      </dsp:txXfrm>
    </dsp:sp>
    <dsp:sp modelId="{411B2285-0304-4465-A349-49491E6B7984}">
      <dsp:nvSpPr>
        <dsp:cNvPr id="0" name=""/>
        <dsp:cNvSpPr/>
      </dsp:nvSpPr>
      <dsp:spPr>
        <a:xfrm>
          <a:off x="1050129" y="488624"/>
          <a:ext cx="650591" cy="650591"/>
        </a:xfrm>
        <a:prstGeom prst="ellipse">
          <a:avLst/>
        </a:prstGeom>
        <a:solidFill>
          <a:schemeClr val="accen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a:lnSpc>
              <a:spcPct val="90000"/>
            </a:lnSpc>
            <a:spcBef>
              <a:spcPct val="0"/>
            </a:spcBef>
            <a:spcAft>
              <a:spcPct val="35000"/>
            </a:spcAft>
            <a:buNone/>
          </a:pPr>
          <a:r>
            <a:rPr lang="en-GB" sz="900" kern="1200" dirty="0"/>
            <a:t>Socioeconomic</a:t>
          </a:r>
        </a:p>
      </dsp:txBody>
      <dsp:txXfrm>
        <a:off x="1145406" y="583901"/>
        <a:ext cx="460037" cy="460037"/>
      </dsp:txXfrm>
    </dsp:sp>
    <dsp:sp modelId="{D1D39BB7-3368-408C-A8DD-EF9EBFFAC56E}">
      <dsp:nvSpPr>
        <dsp:cNvPr id="0" name=""/>
        <dsp:cNvSpPr/>
      </dsp:nvSpPr>
      <dsp:spPr>
        <a:xfrm rot="19800000">
          <a:off x="1707589" y="462568"/>
          <a:ext cx="172478" cy="219574"/>
        </a:xfrm>
        <a:prstGeom prst="rightArrow">
          <a:avLst>
            <a:gd name="adj1" fmla="val 60000"/>
            <a:gd name="adj2" fmla="val 50000"/>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r>
            <a:rPr lang="en-GB" sz="900" kern="1200"/>
            <a:t>6</a:t>
          </a:r>
        </a:p>
      </dsp:txBody>
      <dsp:txXfrm>
        <a:off x="1711055" y="519419"/>
        <a:ext cx="120735" cy="1317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9B6989-8769-47CC-B483-A78FF8D6A104}">
      <dsp:nvSpPr>
        <dsp:cNvPr id="0" name=""/>
        <dsp:cNvSpPr/>
      </dsp:nvSpPr>
      <dsp:spPr>
        <a:xfrm>
          <a:off x="0" y="845"/>
          <a:ext cx="10458510"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CAEDB01-391E-466A-86A2-E0DB683C904D}">
      <dsp:nvSpPr>
        <dsp:cNvPr id="0" name=""/>
        <dsp:cNvSpPr/>
      </dsp:nvSpPr>
      <dsp:spPr>
        <a:xfrm>
          <a:off x="0" y="845"/>
          <a:ext cx="10458510" cy="28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b="1" kern="1200" dirty="0">
              <a:latin typeface="Arial" panose="020B0604020202020204" pitchFamily="34" charset="0"/>
              <a:cs typeface="Arial" panose="020B0604020202020204" pitchFamily="34" charset="0"/>
            </a:rPr>
            <a:t>The Public Health Outcomes Framework (PHOF) </a:t>
          </a:r>
          <a:r>
            <a:rPr lang="en-GB" sz="1050" kern="1200" dirty="0">
              <a:latin typeface="Arial" panose="020B0604020202020204" pitchFamily="34" charset="0"/>
              <a:cs typeface="Arial" panose="020B0604020202020204" pitchFamily="34" charset="0"/>
            </a:rPr>
            <a:t>is England's strategic tool for guiding and measuring public health improvements, launched in 2012 under the Health and Social Care Act 2012.</a:t>
          </a:r>
          <a:endParaRPr lang="en-US" sz="1050" kern="1200" dirty="0">
            <a:latin typeface="Arial" panose="020B0604020202020204" pitchFamily="34" charset="0"/>
            <a:cs typeface="Arial" panose="020B0604020202020204" pitchFamily="34" charset="0"/>
          </a:endParaRPr>
        </a:p>
      </dsp:txBody>
      <dsp:txXfrm>
        <a:off x="0" y="845"/>
        <a:ext cx="10458510" cy="288479"/>
      </dsp:txXfrm>
    </dsp:sp>
    <dsp:sp modelId="{240DFFAC-FFE4-46EB-899D-6E1007A4B25E}">
      <dsp:nvSpPr>
        <dsp:cNvPr id="0" name=""/>
        <dsp:cNvSpPr/>
      </dsp:nvSpPr>
      <dsp:spPr>
        <a:xfrm>
          <a:off x="0" y="289325"/>
          <a:ext cx="10458510"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A53B541-CCD4-4F08-B821-408D38DF86F3}">
      <dsp:nvSpPr>
        <dsp:cNvPr id="0" name=""/>
        <dsp:cNvSpPr/>
      </dsp:nvSpPr>
      <dsp:spPr>
        <a:xfrm>
          <a:off x="0" y="289325"/>
          <a:ext cx="10458510" cy="28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66725">
            <a:lnSpc>
              <a:spcPct val="90000"/>
            </a:lnSpc>
            <a:spcBef>
              <a:spcPct val="0"/>
            </a:spcBef>
            <a:spcAft>
              <a:spcPct val="35000"/>
            </a:spcAft>
            <a:buNone/>
          </a:pPr>
          <a:r>
            <a:rPr lang="en-GB" sz="1050" kern="1200" dirty="0">
              <a:latin typeface="Arial" panose="020B0604020202020204" pitchFamily="34" charset="0"/>
              <a:cs typeface="Arial" panose="020B0604020202020204" pitchFamily="34" charset="0"/>
            </a:rPr>
            <a:t>It is published by the </a:t>
          </a:r>
          <a:r>
            <a:rPr lang="en-GB" sz="1050" b="1" kern="1200" dirty="0">
              <a:latin typeface="Arial" panose="020B0604020202020204" pitchFamily="34" charset="0"/>
              <a:cs typeface="Arial" panose="020B0604020202020204" pitchFamily="34" charset="0"/>
            </a:rPr>
            <a:t>Department of Health and Social Care (DHSC)</a:t>
          </a:r>
          <a:r>
            <a:rPr lang="en-GB" sz="1050" kern="1200" dirty="0">
              <a:latin typeface="Arial" panose="020B0604020202020204" pitchFamily="34" charset="0"/>
              <a:cs typeface="Arial" panose="020B0604020202020204" pitchFamily="34" charset="0"/>
            </a:rPr>
            <a:t> and supported by the </a:t>
          </a:r>
          <a:r>
            <a:rPr lang="en-GB" sz="1050" b="1" kern="1200" dirty="0">
              <a:latin typeface="Arial" panose="020B0604020202020204" pitchFamily="34" charset="0"/>
              <a:cs typeface="Arial" panose="020B0604020202020204" pitchFamily="34" charset="0"/>
            </a:rPr>
            <a:t>Office for Health Improvement and Disparities (OHID)</a:t>
          </a:r>
          <a:r>
            <a:rPr lang="en-GB" sz="1050" kern="1200" dirty="0">
              <a:latin typeface="Arial" panose="020B0604020202020204" pitchFamily="34" charset="0"/>
              <a:cs typeface="Arial" panose="020B0604020202020204" pitchFamily="34" charset="0"/>
            </a:rPr>
            <a:t>, which replaced Public Health England in 2021.</a:t>
          </a:r>
          <a:endParaRPr lang="en-US" sz="1050" kern="1200" dirty="0">
            <a:latin typeface="Arial" panose="020B0604020202020204" pitchFamily="34" charset="0"/>
            <a:cs typeface="Arial" panose="020B0604020202020204" pitchFamily="34" charset="0"/>
          </a:endParaRPr>
        </a:p>
      </dsp:txBody>
      <dsp:txXfrm>
        <a:off x="0" y="289325"/>
        <a:ext cx="10458510" cy="288479"/>
      </dsp:txXfrm>
    </dsp:sp>
    <dsp:sp modelId="{8CC0E429-DBF8-47E7-BA1E-3555628FAB53}">
      <dsp:nvSpPr>
        <dsp:cNvPr id="0" name=""/>
        <dsp:cNvSpPr/>
      </dsp:nvSpPr>
      <dsp:spPr>
        <a:xfrm>
          <a:off x="0" y="577804"/>
          <a:ext cx="10458510"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7EEE92E-918E-43BC-9FCD-7FC29E186853}">
      <dsp:nvSpPr>
        <dsp:cNvPr id="0" name=""/>
        <dsp:cNvSpPr/>
      </dsp:nvSpPr>
      <dsp:spPr>
        <a:xfrm>
          <a:off x="0" y="577804"/>
          <a:ext cx="10458510" cy="28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The PHOF advances UN Sustainable Development Goal 3 (Good Health and Well-being) by</a:t>
          </a:r>
          <a:r>
            <a:rPr lang="en-GB" sz="900" kern="1200" dirty="0">
              <a:latin typeface="Arial" panose="020B0604020202020204" pitchFamily="34" charset="0"/>
              <a:cs typeface="Arial" panose="020B0604020202020204" pitchFamily="34" charset="0"/>
            </a:rPr>
            <a:t>:</a:t>
          </a:r>
          <a:endParaRPr lang="en-US" sz="900" kern="1200" dirty="0">
            <a:latin typeface="Arial" panose="020B0604020202020204" pitchFamily="34" charset="0"/>
            <a:cs typeface="Arial" panose="020B0604020202020204" pitchFamily="34" charset="0"/>
          </a:endParaRPr>
        </a:p>
      </dsp:txBody>
      <dsp:txXfrm>
        <a:off x="0" y="577804"/>
        <a:ext cx="10458510" cy="288479"/>
      </dsp:txXfrm>
    </dsp:sp>
    <dsp:sp modelId="{02A183C3-84B1-4110-83B2-1000B8DFF519}">
      <dsp:nvSpPr>
        <dsp:cNvPr id="0" name=""/>
        <dsp:cNvSpPr/>
      </dsp:nvSpPr>
      <dsp:spPr>
        <a:xfrm>
          <a:off x="0" y="866284"/>
          <a:ext cx="10458510"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03224A2-F6BA-494C-8204-E2B554B834C1}">
      <dsp:nvSpPr>
        <dsp:cNvPr id="0" name=""/>
        <dsp:cNvSpPr/>
      </dsp:nvSpPr>
      <dsp:spPr>
        <a:xfrm>
          <a:off x="0" y="866284"/>
          <a:ext cx="10458510" cy="28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Tracking preventable causes of death such as smoking, obesity and alcohol (SDG 3.4).</a:t>
          </a:r>
          <a:endParaRPr lang="en-US" sz="1100" kern="1200" dirty="0">
            <a:latin typeface="Arial" panose="020B0604020202020204" pitchFamily="34" charset="0"/>
            <a:cs typeface="Arial" panose="020B0604020202020204" pitchFamily="34" charset="0"/>
          </a:endParaRPr>
        </a:p>
      </dsp:txBody>
      <dsp:txXfrm>
        <a:off x="0" y="866284"/>
        <a:ext cx="10458510" cy="288479"/>
      </dsp:txXfrm>
    </dsp:sp>
    <dsp:sp modelId="{9FA1DB9E-47F3-4E6E-A19B-594DB58C5120}">
      <dsp:nvSpPr>
        <dsp:cNvPr id="0" name=""/>
        <dsp:cNvSpPr/>
      </dsp:nvSpPr>
      <dsp:spPr>
        <a:xfrm>
          <a:off x="0" y="1154764"/>
          <a:ext cx="10458510"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8375914-BD77-4191-844F-EAD81C765938}">
      <dsp:nvSpPr>
        <dsp:cNvPr id="0" name=""/>
        <dsp:cNvSpPr/>
      </dsp:nvSpPr>
      <dsp:spPr>
        <a:xfrm>
          <a:off x="0" y="1154764"/>
          <a:ext cx="10458510" cy="28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Supporting maternal, child and mental health (SDG 3.1, 3.2, 3.5).</a:t>
          </a:r>
          <a:endParaRPr lang="en-US" sz="1100" kern="1200" dirty="0">
            <a:latin typeface="Arial" panose="020B0604020202020204" pitchFamily="34" charset="0"/>
            <a:cs typeface="Arial" panose="020B0604020202020204" pitchFamily="34" charset="0"/>
          </a:endParaRPr>
        </a:p>
      </dsp:txBody>
      <dsp:txXfrm>
        <a:off x="0" y="1154764"/>
        <a:ext cx="10458510" cy="288479"/>
      </dsp:txXfrm>
    </dsp:sp>
    <dsp:sp modelId="{80C14A2B-685B-4A90-BC4D-840F5DAA5B95}">
      <dsp:nvSpPr>
        <dsp:cNvPr id="0" name=""/>
        <dsp:cNvSpPr/>
      </dsp:nvSpPr>
      <dsp:spPr>
        <a:xfrm>
          <a:off x="0" y="1443243"/>
          <a:ext cx="10458510"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CFE1AB6-A8A9-48D0-A255-F2EEDA839C28}">
      <dsp:nvSpPr>
        <dsp:cNvPr id="0" name=""/>
        <dsp:cNvSpPr/>
      </dsp:nvSpPr>
      <dsp:spPr>
        <a:xfrm>
          <a:off x="0" y="1443243"/>
          <a:ext cx="10458510" cy="2884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Guiding data-driven decisions for better access and outcomes</a:t>
          </a:r>
          <a:r>
            <a:rPr lang="en-GB" sz="1100" kern="1200" dirty="0"/>
            <a:t>.</a:t>
          </a:r>
          <a:endParaRPr lang="en-US" sz="1100" kern="1200" dirty="0"/>
        </a:p>
      </dsp:txBody>
      <dsp:txXfrm>
        <a:off x="0" y="1443243"/>
        <a:ext cx="10458510" cy="2884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9.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13.svg"/><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hyperlink" Target="https://www.longtermplan.nhs.uk/" TargetMode="External"/><Relationship Id="rId7" Type="http://schemas.openxmlformats.org/officeDocument/2006/relationships/hyperlink" Target="https://www.who.int/" TargetMode="External"/><Relationship Id="rId2" Type="http://schemas.openxmlformats.org/officeDocument/2006/relationships/hyperlink" Target="https://www.nice.org.uk/guidance/ng28" TargetMode="External"/><Relationship Id="rId1" Type="http://schemas.openxmlformats.org/officeDocument/2006/relationships/slideLayout" Target="../slideLayouts/slideLayout1.xml"/><Relationship Id="rId6" Type="http://schemas.openxmlformats.org/officeDocument/2006/relationships/hyperlink" Target="https://unstats.un.org/sdgs/report/2024" TargetMode="External"/><Relationship Id="rId5" Type="http://schemas.openxmlformats.org/officeDocument/2006/relationships/hyperlink" Target="https://fingertips.phe.org.uk/profile/public-health-outcomes-framework"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p:cNvSpPr>
            <a:spLocks noGrp="1"/>
          </p:cNvSpPr>
          <p:nvPr>
            <p:ph type="ctrTitle"/>
          </p:nvPr>
        </p:nvSpPr>
        <p:spPr>
          <a:xfrm>
            <a:off x="235130" y="300446"/>
            <a:ext cx="11495315" cy="1005840"/>
          </a:xfrm>
        </p:spPr>
        <p:txBody>
          <a:bodyPr vert="horz" lIns="91440" tIns="45720" rIns="91440" bIns="45720" rtlCol="0">
            <a:normAutofit fontScale="90000"/>
          </a:bodyPr>
          <a:lstStyle/>
          <a:p>
            <a:pPr algn="l"/>
            <a:r>
              <a:rPr lang="en-US" sz="2800" b="1" dirty="0"/>
              <a:t> </a:t>
            </a:r>
            <a:r>
              <a:rPr lang="en-US" sz="1800" dirty="0">
                <a:solidFill>
                  <a:srgbClr val="FF0000"/>
                </a:solidFill>
                <a:latin typeface="Arial" panose="020B0604020202020204" pitchFamily="34" charset="0"/>
                <a:cs typeface="Arial" panose="020B0604020202020204" pitchFamily="34" charset="0"/>
              </a:rPr>
              <a:t>HEALTH AND SOCIAL CARE(BSC HONS)</a:t>
            </a:r>
            <a:br>
              <a:rPr lang="en-US" sz="2800" b="1" dirty="0"/>
            </a:br>
            <a:r>
              <a:rPr lang="en-US" sz="2800" b="1" dirty="0"/>
              <a:t> </a:t>
            </a:r>
            <a:r>
              <a:rPr lang="en-US" sz="2800" b="1" u="sng" dirty="0">
                <a:latin typeface="Arial Black" panose="020B0A04020102020204" pitchFamily="34" charset="0"/>
              </a:rPr>
              <a:t>Health, Wellbeing and Sustainable Development</a:t>
            </a:r>
            <a:r>
              <a:rPr lang="en-US" sz="2800" b="1" u="sng" dirty="0"/>
              <a:t> </a:t>
            </a:r>
            <a:r>
              <a:rPr lang="en-US" sz="2800" b="1" dirty="0"/>
              <a:t>(BMHP6030_BIRM)</a:t>
            </a:r>
          </a:p>
        </p:txBody>
      </p:sp>
      <p:sp>
        <p:nvSpPr>
          <p:cNvPr id="3" name="Subtitle 2"/>
          <p:cNvSpPr>
            <a:spLocks noGrp="1"/>
          </p:cNvSpPr>
          <p:nvPr>
            <p:ph type="subTitle" idx="1"/>
          </p:nvPr>
        </p:nvSpPr>
        <p:spPr>
          <a:xfrm>
            <a:off x="226422" y="1889760"/>
            <a:ext cx="5329645" cy="4275909"/>
          </a:xfrm>
        </p:spPr>
        <p:txBody>
          <a:bodyPr vert="horz" lIns="91440" tIns="45720" rIns="91440" bIns="45720" rtlCol="0">
            <a:normAutofit/>
          </a:bodyPr>
          <a:lstStyle/>
          <a:p>
            <a:pPr algn="l"/>
            <a:r>
              <a:rPr lang="en-US" b="1" dirty="0">
                <a:latin typeface="Aptos Display" panose="020B0004020202020204" pitchFamily="34" charset="0"/>
              </a:rPr>
              <a:t>Component 1/ Presentation</a:t>
            </a:r>
          </a:p>
          <a:p>
            <a:pPr indent="-228600" algn="l">
              <a:buFont typeface="Arial" panose="020B0604020202020204" pitchFamily="34" charset="0"/>
              <a:buChar char="•"/>
            </a:pPr>
            <a:endParaRPr lang="en-US" b="1" dirty="0">
              <a:latin typeface="Aptos Display" panose="020B0004020202020204" pitchFamily="34" charset="0"/>
            </a:endParaRPr>
          </a:p>
          <a:p>
            <a:pPr algn="l"/>
            <a:r>
              <a:rPr lang="en-US" b="1" dirty="0">
                <a:latin typeface="Aptos Display" panose="020B0004020202020204" pitchFamily="34" charset="0"/>
              </a:rPr>
              <a:t>Tutor; Philip Jones</a:t>
            </a:r>
          </a:p>
          <a:p>
            <a:pPr indent="-228600" algn="l">
              <a:buFont typeface="Arial" panose="020B0604020202020204" pitchFamily="34" charset="0"/>
              <a:buChar char="•"/>
            </a:pPr>
            <a:endParaRPr lang="en-US" b="1" dirty="0">
              <a:latin typeface="Aptos Display" panose="020B0004020202020204" pitchFamily="34" charset="0"/>
            </a:endParaRPr>
          </a:p>
          <a:p>
            <a:pPr algn="l"/>
            <a:r>
              <a:rPr lang="en-US" b="1" dirty="0">
                <a:latin typeface="Aptos Display" panose="020B0004020202020204" pitchFamily="34" charset="0"/>
              </a:rPr>
              <a:t>Student; Naheed Ali(2311395)</a:t>
            </a:r>
          </a:p>
          <a:p>
            <a:pPr indent="-228600" algn="l">
              <a:buFont typeface="Arial" panose="020B0604020202020204" pitchFamily="34" charset="0"/>
              <a:buChar char="•"/>
            </a:pPr>
            <a:endParaRPr lang="en-US" b="1" dirty="0">
              <a:latin typeface="Aptos Display" panose="020B0004020202020204" pitchFamily="34" charset="0"/>
            </a:endParaRPr>
          </a:p>
          <a:p>
            <a:pPr algn="l"/>
            <a:r>
              <a:rPr lang="en-US" b="1" dirty="0">
                <a:latin typeface="Aptos Display" panose="020B0004020202020204" pitchFamily="34" charset="0"/>
              </a:rPr>
              <a:t>Submission Date; 21/06/2026</a:t>
            </a:r>
          </a:p>
          <a:p>
            <a:pPr indent="-228600" algn="l">
              <a:buFont typeface="Arial" panose="020B0604020202020204" pitchFamily="34" charset="0"/>
              <a:buChar char="•"/>
            </a:pPr>
            <a:endParaRPr lang="en-US" sz="600" dirty="0"/>
          </a:p>
        </p:txBody>
      </p:sp>
      <p:pic>
        <p:nvPicPr>
          <p:cNvPr id="4" name="Picture 3" descr="A poster of a doctor and a couple of people&#10;&#10;AI-generated content may be incorrect.">
            <a:extLst>
              <a:ext uri="{FF2B5EF4-FFF2-40B4-BE49-F238E27FC236}">
                <a16:creationId xmlns:a16="http://schemas.microsoft.com/office/drawing/2014/main" id="{D3E3F0C3-330B-2903-AD9E-CE60B4E6A335}"/>
              </a:ext>
            </a:extLst>
          </p:cNvPr>
          <p:cNvPicPr>
            <a:picLocks noChangeAspect="1"/>
          </p:cNvPicPr>
          <p:nvPr/>
        </p:nvPicPr>
        <p:blipFill>
          <a:blip r:embed="rId2"/>
          <a:srcRect l="412" r="2473" b="1"/>
          <a:stretch>
            <a:fillRect/>
          </a:stretch>
        </p:blipFill>
        <p:spPr>
          <a:xfrm>
            <a:off x="7248082" y="1606730"/>
            <a:ext cx="4339640" cy="432328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E3853-2334-3421-838F-96D85268C824}"/>
              </a:ext>
            </a:extLst>
          </p:cNvPr>
          <p:cNvSpPr>
            <a:spLocks noGrp="1"/>
          </p:cNvSpPr>
          <p:nvPr>
            <p:ph type="title"/>
          </p:nvPr>
        </p:nvSpPr>
        <p:spPr>
          <a:xfrm>
            <a:off x="605642" y="534389"/>
            <a:ext cx="4227614" cy="1769424"/>
          </a:xfrm>
        </p:spPr>
        <p:txBody>
          <a:bodyPr anchor="t">
            <a:normAutofit/>
          </a:bodyPr>
          <a:lstStyle/>
          <a:p>
            <a:pPr algn="ctr"/>
            <a:br>
              <a:rPr lang="en-US" sz="1500" b="1" dirty="0">
                <a:latin typeface="Arial Black" panose="020B0A04020102020204" pitchFamily="34" charset="0"/>
              </a:rPr>
            </a:br>
            <a:r>
              <a:rPr lang="en-GB" sz="2000" dirty="0">
                <a:latin typeface="Arial Black" panose="020B0A04020102020204" pitchFamily="34" charset="0"/>
              </a:rPr>
              <a:t>Integrating Health, Wellbeing and Sustainable Development in Health and Social Care</a:t>
            </a:r>
            <a:endParaRPr lang="en-US" sz="2000" dirty="0">
              <a:latin typeface="Arial Black" panose="020B0A04020102020204" pitchFamily="34" charset="0"/>
            </a:endParaRPr>
          </a:p>
        </p:txBody>
      </p:sp>
      <p:pic>
        <p:nvPicPr>
          <p:cNvPr id="8" name="Picture 7" descr="How to make a complaint - NHS South West London Integrated Care Board">
            <a:extLst>
              <a:ext uri="{FF2B5EF4-FFF2-40B4-BE49-F238E27FC236}">
                <a16:creationId xmlns:a16="http://schemas.microsoft.com/office/drawing/2014/main" id="{A6563699-D5EF-281D-354A-F67A54EBD0A4}"/>
              </a:ext>
            </a:extLst>
          </p:cNvPr>
          <p:cNvPicPr>
            <a:picLocks noChangeAspect="1"/>
          </p:cNvPicPr>
          <p:nvPr/>
        </p:nvPicPr>
        <p:blipFill>
          <a:blip r:embed="rId2">
            <a:alphaModFix amt="89000"/>
          </a:blip>
          <a:srcRect t="13830" r="-1" b="17717"/>
          <a:stretch>
            <a:fillRect/>
          </a:stretch>
        </p:blipFill>
        <p:spPr>
          <a:xfrm>
            <a:off x="665018" y="4358244"/>
            <a:ext cx="3978233" cy="1828800"/>
          </a:xfrm>
          <a:prstGeom prst="rect">
            <a:avLst/>
          </a:prstGeom>
          <a:effectLst>
            <a:glow rad="127000">
              <a:schemeClr val="bg1">
                <a:lumMod val="95000"/>
              </a:schemeClr>
            </a:glow>
          </a:effectLst>
        </p:spPr>
      </p:pic>
      <p:pic>
        <p:nvPicPr>
          <p:cNvPr id="7" name="Picture 6" descr="SDG 3 Good Health and Well-being - Open Development Laos">
            <a:extLst>
              <a:ext uri="{FF2B5EF4-FFF2-40B4-BE49-F238E27FC236}">
                <a16:creationId xmlns:a16="http://schemas.microsoft.com/office/drawing/2014/main" id="{2B301C7F-1F65-5E87-CD0F-B9823FAB4075}"/>
              </a:ext>
            </a:extLst>
          </p:cNvPr>
          <p:cNvPicPr>
            <a:picLocks noChangeAspect="1"/>
          </p:cNvPicPr>
          <p:nvPr/>
        </p:nvPicPr>
        <p:blipFill>
          <a:blip r:embed="rId3"/>
          <a:srcRect r="-1" b="1790"/>
          <a:stretch>
            <a:fillRect/>
          </a:stretch>
        </p:blipFill>
        <p:spPr>
          <a:xfrm>
            <a:off x="641269" y="2534345"/>
            <a:ext cx="3621973" cy="1439194"/>
          </a:xfrm>
          <a:prstGeom prst="rect">
            <a:avLst/>
          </a:prstGeom>
        </p:spPr>
      </p:pic>
      <p:cxnSp>
        <p:nvCxnSpPr>
          <p:cNvPr id="166" name="Straight Connector 165">
            <a:extLst>
              <a:ext uri="{FF2B5EF4-FFF2-40B4-BE49-F238E27FC236}">
                <a16:creationId xmlns:a16="http://schemas.microsoft.com/office/drawing/2014/main" id="{64BB8BC3-C891-B7D3-CC28-D1E233DCF03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4693032"/>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68" name="Rectangle 167">
            <a:extLst>
              <a:ext uri="{FF2B5EF4-FFF2-40B4-BE49-F238E27FC236}">
                <a16:creationId xmlns:a16="http://schemas.microsoft.com/office/drawing/2014/main" id="{1DDD66DE-28D1-EA69-3ACC-6D107A1171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50439" y="0"/>
            <a:ext cx="6976153" cy="6858000"/>
          </a:xfrm>
          <a:prstGeom prst="rect">
            <a:avLst/>
          </a:prstGeom>
          <a:solidFill>
            <a:schemeClr val="bg1">
              <a:lumMod val="95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3C3C593-CEC1-D148-ECF0-8FB8223E40AB}"/>
              </a:ext>
            </a:extLst>
          </p:cNvPr>
          <p:cNvSpPr>
            <a:spLocks noGrp="1"/>
          </p:cNvSpPr>
          <p:nvPr>
            <p:ph idx="1"/>
          </p:nvPr>
        </p:nvSpPr>
        <p:spPr>
          <a:xfrm>
            <a:off x="5539154" y="667942"/>
            <a:ext cx="5890847" cy="5499618"/>
          </a:xfrm>
        </p:spPr>
        <p:txBody>
          <a:bodyPr vert="horz" lIns="91440" tIns="45720" rIns="91440" bIns="45720" rtlCol="0">
            <a:normAutofit fontScale="92500" lnSpcReduction="20000"/>
          </a:bodyPr>
          <a:lstStyle/>
          <a:p>
            <a:pPr marL="0" indent="0">
              <a:buNone/>
            </a:pPr>
            <a:r>
              <a:rPr lang="en-GB" sz="1300" b="1" dirty="0">
                <a:latin typeface="Arial" panose="020B0604020202020204" pitchFamily="34" charset="0"/>
                <a:cs typeface="Arial" panose="020B0604020202020204" pitchFamily="34" charset="0"/>
              </a:rPr>
              <a:t>Why This Topic Matters</a:t>
            </a:r>
          </a:p>
          <a:p>
            <a:pPr>
              <a:lnSpc>
                <a:spcPct val="160000"/>
              </a:lnSpc>
              <a:buFont typeface="Courier New" panose="02070309020205020404" pitchFamily="49" charset="0"/>
              <a:buChar char="o"/>
            </a:pPr>
            <a:r>
              <a:rPr lang="en-GB" sz="1300" dirty="0">
                <a:latin typeface="Arial" panose="020B0604020202020204" pitchFamily="34" charset="0"/>
                <a:cs typeface="Arial" panose="020B0604020202020204" pitchFamily="34" charset="0"/>
              </a:rPr>
              <a:t>Rising rates of chronic illness and mental health conditions in the UK </a:t>
            </a:r>
          </a:p>
          <a:p>
            <a:pPr>
              <a:lnSpc>
                <a:spcPct val="160000"/>
              </a:lnSpc>
              <a:buFont typeface="Courier New" panose="02070309020205020404" pitchFamily="49" charset="0"/>
              <a:buChar char="o"/>
            </a:pPr>
            <a:r>
              <a:rPr lang="en-GB" sz="1300" dirty="0">
                <a:latin typeface="Arial" panose="020B0604020202020204" pitchFamily="34" charset="0"/>
                <a:cs typeface="Arial" panose="020B0604020202020204" pitchFamily="34" charset="0"/>
              </a:rPr>
              <a:t>46% of adults in England live with at least one long-term condition.1 in 4 people experience a mental health problem each year.1 in 4 adults have two or more long-term conditions</a:t>
            </a:r>
          </a:p>
          <a:p>
            <a:pPr>
              <a:buFont typeface="Courier New" panose="02070309020205020404" pitchFamily="49" charset="0"/>
              <a:buChar char="o"/>
            </a:pPr>
            <a:r>
              <a:rPr lang="en-GB" sz="1300" dirty="0">
                <a:latin typeface="Arial" panose="020B0604020202020204" pitchFamily="34" charset="0"/>
                <a:cs typeface="Arial" panose="020B0604020202020204" pitchFamily="34" charset="0"/>
              </a:rPr>
              <a:t>Persistent health inequalities across different populations </a:t>
            </a:r>
          </a:p>
          <a:p>
            <a:pPr>
              <a:buFont typeface="Courier New" panose="02070309020205020404" pitchFamily="49" charset="0"/>
              <a:buChar char="o"/>
            </a:pPr>
            <a:r>
              <a:rPr lang="en-GB" sz="1300" dirty="0">
                <a:latin typeface="Arial" panose="020B0604020202020204" pitchFamily="34" charset="0"/>
                <a:cs typeface="Arial" panose="020B0604020202020204" pitchFamily="34" charset="0"/>
              </a:rPr>
              <a:t>Increasing pressure on NHS and social care services </a:t>
            </a:r>
          </a:p>
          <a:p>
            <a:pPr>
              <a:buFont typeface="Courier New" panose="02070309020205020404" pitchFamily="49" charset="0"/>
              <a:buChar char="o"/>
            </a:pPr>
            <a:r>
              <a:rPr lang="en-GB" sz="1300" dirty="0">
                <a:latin typeface="Arial" panose="020B0604020202020204" pitchFamily="34" charset="0"/>
                <a:cs typeface="Arial" panose="020B0604020202020204" pitchFamily="34" charset="0"/>
              </a:rPr>
              <a:t>Growing importance of prevention and sustainable healthcare delivery </a:t>
            </a:r>
          </a:p>
          <a:p>
            <a:pPr>
              <a:buFont typeface="Courier New" panose="02070309020205020404" pitchFamily="49" charset="0"/>
              <a:buChar char="o"/>
            </a:pPr>
            <a:r>
              <a:rPr lang="en-GB" sz="1300" dirty="0">
                <a:latin typeface="Arial" panose="020B0604020202020204" pitchFamily="34" charset="0"/>
                <a:cs typeface="Arial" panose="020B0604020202020204" pitchFamily="34" charset="0"/>
              </a:rPr>
              <a:t>Global commitment to achieving Sustainable Development Goal 3 (Good Health and Wellbeing) </a:t>
            </a:r>
          </a:p>
          <a:p>
            <a:pPr marL="0" indent="0">
              <a:buNone/>
            </a:pPr>
            <a:r>
              <a:rPr lang="en-GB" sz="1300" b="1" dirty="0">
                <a:latin typeface="Arial" panose="020B0604020202020204" pitchFamily="34" charset="0"/>
                <a:cs typeface="Arial" panose="020B0604020202020204" pitchFamily="34" charset="0"/>
              </a:rPr>
              <a:t>Aim of This Presentation</a:t>
            </a:r>
          </a:p>
          <a:p>
            <a:pPr>
              <a:buFont typeface="Wingdings" panose="05000000000000000000" pitchFamily="2" charset="2"/>
              <a:buChar char="§"/>
            </a:pPr>
            <a:r>
              <a:rPr lang="en-GB" sz="1300" dirty="0">
                <a:latin typeface="Arial" panose="020B0604020202020204" pitchFamily="34" charset="0"/>
                <a:cs typeface="Arial" panose="020B0604020202020204" pitchFamily="34" charset="0"/>
              </a:rPr>
              <a:t>This presentation will critically examine:</a:t>
            </a:r>
          </a:p>
          <a:p>
            <a:pPr>
              <a:buFont typeface="Wingdings" panose="05000000000000000000" pitchFamily="2" charset="2"/>
              <a:buChar char="§"/>
            </a:pPr>
            <a:r>
              <a:rPr lang="en-GB" sz="1300" dirty="0">
                <a:latin typeface="Arial" panose="020B0604020202020204" pitchFamily="34" charset="0"/>
                <a:cs typeface="Arial" panose="020B0604020202020204" pitchFamily="34" charset="0"/>
              </a:rPr>
              <a:t>The concepts of health, wellbeing and sustainable development </a:t>
            </a:r>
          </a:p>
          <a:p>
            <a:pPr>
              <a:buFont typeface="Wingdings" panose="05000000000000000000" pitchFamily="2" charset="2"/>
              <a:buChar char="§"/>
            </a:pPr>
            <a:r>
              <a:rPr lang="en-GB" sz="1300" dirty="0">
                <a:latin typeface="Arial" panose="020B0604020202020204" pitchFamily="34" charset="0"/>
                <a:cs typeface="Arial" panose="020B0604020202020204" pitchFamily="34" charset="0"/>
              </a:rPr>
              <a:t>Key health theories and models </a:t>
            </a:r>
          </a:p>
          <a:p>
            <a:pPr>
              <a:buFont typeface="Wingdings" panose="05000000000000000000" pitchFamily="2" charset="2"/>
              <a:buChar char="§"/>
            </a:pPr>
            <a:r>
              <a:rPr lang="en-GB" sz="1300" dirty="0">
                <a:latin typeface="Arial" panose="020B0604020202020204" pitchFamily="34" charset="0"/>
                <a:cs typeface="Arial" panose="020B0604020202020204" pitchFamily="34" charset="0"/>
              </a:rPr>
              <a:t>The role of SDG 3 in health and social care </a:t>
            </a:r>
          </a:p>
          <a:p>
            <a:pPr>
              <a:buFont typeface="Wingdings" panose="05000000000000000000" pitchFamily="2" charset="2"/>
              <a:buChar char="§"/>
            </a:pPr>
            <a:r>
              <a:rPr lang="en-GB" sz="1300" dirty="0">
                <a:latin typeface="Arial" panose="020B0604020202020204" pitchFamily="34" charset="0"/>
                <a:cs typeface="Arial" panose="020B0604020202020204" pitchFamily="34" charset="0"/>
              </a:rPr>
              <a:t>UK policies and legislation influencing service delivery </a:t>
            </a:r>
          </a:p>
          <a:p>
            <a:pPr>
              <a:buFont typeface="Wingdings" panose="05000000000000000000" pitchFamily="2" charset="2"/>
              <a:buChar char="§"/>
            </a:pPr>
            <a:r>
              <a:rPr lang="en-GB" sz="1300" dirty="0">
                <a:latin typeface="Arial" panose="020B0604020202020204" pitchFamily="34" charset="0"/>
                <a:cs typeface="Arial" panose="020B0604020202020204" pitchFamily="34" charset="0"/>
              </a:rPr>
              <a:t>The impact of health inequalities on access to care </a:t>
            </a:r>
          </a:p>
          <a:p>
            <a:pPr>
              <a:buFont typeface="Wingdings" panose="05000000000000000000" pitchFamily="2" charset="2"/>
              <a:buChar char="§"/>
            </a:pPr>
            <a:r>
              <a:rPr lang="en-GB" sz="1300" dirty="0">
                <a:latin typeface="Arial" panose="020B0604020202020204" pitchFamily="34" charset="0"/>
                <a:cs typeface="Arial" panose="020B0604020202020204" pitchFamily="34" charset="0"/>
              </a:rPr>
              <a:t>A case study of the NHS Diabetes Prevention Programme </a:t>
            </a:r>
          </a:p>
          <a:p>
            <a:pPr>
              <a:buFont typeface="Wingdings" panose="05000000000000000000" pitchFamily="2" charset="2"/>
              <a:buChar char="§"/>
            </a:pPr>
            <a:r>
              <a:rPr lang="en-GB" sz="1300" dirty="0">
                <a:latin typeface="Arial" panose="020B0604020202020204" pitchFamily="34" charset="0"/>
                <a:cs typeface="Arial" panose="020B0604020202020204" pitchFamily="34" charset="0"/>
              </a:rPr>
              <a:t>Future recommendations for equitable and sustainable healthcare</a:t>
            </a:r>
          </a:p>
          <a:p>
            <a:pPr marL="0" indent="0">
              <a:buNone/>
            </a:pPr>
            <a:r>
              <a:rPr lang="en-GB" sz="1300" dirty="0"/>
              <a:t>(WHO, 2024; United Nations, 2024)</a:t>
            </a:r>
            <a:endParaRPr lang="en-GB" sz="1300" dirty="0">
              <a:latin typeface="Arial" panose="020B0604020202020204" pitchFamily="34" charset="0"/>
              <a:cs typeface="Arial" panose="020B0604020202020204" pitchFamily="34" charset="0"/>
            </a:endParaRPr>
          </a:p>
          <a:p>
            <a:pPr marL="0" indent="0">
              <a:buNone/>
            </a:pPr>
            <a:endParaRPr lang="en-US" sz="1300" dirty="0"/>
          </a:p>
        </p:txBody>
      </p:sp>
    </p:spTree>
    <p:extLst>
      <p:ext uri="{BB962C8B-B14F-4D97-AF65-F5344CB8AC3E}">
        <p14:creationId xmlns:p14="http://schemas.microsoft.com/office/powerpoint/2010/main" val="3436432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6" name="Rectangle 155">
            <a:extLst>
              <a:ext uri="{FF2B5EF4-FFF2-40B4-BE49-F238E27FC236}">
                <a16:creationId xmlns:a16="http://schemas.microsoft.com/office/drawing/2014/main" id="{8C886788-700E-4D20-9F80-E0E96837A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7" name="Freeform: Shape 160">
            <a:extLst>
              <a:ext uri="{FF2B5EF4-FFF2-40B4-BE49-F238E27FC236}">
                <a16:creationId xmlns:a16="http://schemas.microsoft.com/office/drawing/2014/main" id="{1850674C-4E08-4C62-A3E2-6337FE4F7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8" name="Freeform: Shape 162">
            <a:extLst>
              <a:ext uri="{FF2B5EF4-FFF2-40B4-BE49-F238E27FC236}">
                <a16:creationId xmlns:a16="http://schemas.microsoft.com/office/drawing/2014/main" id="{BCE4FF05-2B0C-4C97-A9B4-E163085A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814C5CE-B2D7-EE47-6193-95010F0855B8}"/>
              </a:ext>
            </a:extLst>
          </p:cNvPr>
          <p:cNvSpPr>
            <a:spLocks noGrp="1"/>
          </p:cNvSpPr>
          <p:nvPr>
            <p:ph type="ctrTitle"/>
          </p:nvPr>
        </p:nvSpPr>
        <p:spPr>
          <a:xfrm>
            <a:off x="377952" y="1024128"/>
            <a:ext cx="4242816" cy="2999232"/>
          </a:xfrm>
        </p:spPr>
        <p:txBody>
          <a:bodyPr>
            <a:normAutofit fontScale="90000"/>
          </a:bodyPr>
          <a:lstStyle/>
          <a:p>
            <a:pPr algn="l"/>
            <a:r>
              <a:rPr lang="en-US" sz="2400" b="1" i="1" dirty="0">
                <a:latin typeface="Arial Black" panose="020B0A04020102020204" pitchFamily="34" charset="0"/>
                <a:cs typeface="Arial" panose="020B0604020202020204" pitchFamily="34" charset="0"/>
              </a:rPr>
              <a:t>Wellbeing</a:t>
            </a:r>
            <a:r>
              <a:rPr lang="en-US" sz="2400" i="1" dirty="0">
                <a:latin typeface="Arial" panose="020B0604020202020204" pitchFamily="34" charset="0"/>
                <a:cs typeface="Arial" panose="020B0604020202020204" pitchFamily="34" charset="0"/>
              </a:rPr>
              <a:t> is a comprehensive and holistic idea that relates to how individuals experience and operate in their daily lives. It involves health but also covers aspects such as life satisfaction, sense of purpose, emotional strength, and general quality of life.</a:t>
            </a:r>
            <a:br>
              <a:rPr lang="en-US" sz="1900" i="1" dirty="0"/>
            </a:br>
            <a:endParaRPr lang="en-GB" sz="1900" dirty="0"/>
          </a:p>
        </p:txBody>
      </p:sp>
      <p:sp>
        <p:nvSpPr>
          <p:cNvPr id="160" name="Rectangle 159">
            <a:extLst>
              <a:ext uri="{FF2B5EF4-FFF2-40B4-BE49-F238E27FC236}">
                <a16:creationId xmlns:a16="http://schemas.microsoft.com/office/drawing/2014/main" id="{529C2A7A-A6B6-4A56-B11C-8E967D88A6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7" name="Rectangle 166">
            <a:extLst>
              <a:ext uri="{FF2B5EF4-FFF2-40B4-BE49-F238E27FC236}">
                <a16:creationId xmlns:a16="http://schemas.microsoft.com/office/drawing/2014/main" id="{FDBD7205-E536-4134-8768-AC3E1A3C5E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Health &amp; Wellness – Health &amp; Wellness – The High School for Math ...">
            <a:extLst>
              <a:ext uri="{FF2B5EF4-FFF2-40B4-BE49-F238E27FC236}">
                <a16:creationId xmlns:a16="http://schemas.microsoft.com/office/drawing/2014/main" id="{F3DD14D1-7C19-9938-AA02-0C745CC3D4E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520"/>
          <a:stretch>
            <a:fillRect/>
          </a:stretch>
        </p:blipFill>
        <p:spPr bwMode="auto">
          <a:xfrm>
            <a:off x="5706209" y="3727938"/>
            <a:ext cx="5583114" cy="2921056"/>
          </a:xfrm>
          <a:prstGeom prst="rect">
            <a:avLst/>
          </a:prstGeom>
          <a:noFill/>
          <a:extLst>
            <a:ext uri="{909E8E84-426E-40DD-AFC4-6F175D3DCCD1}">
              <a14:hiddenFill xmlns:a14="http://schemas.microsoft.com/office/drawing/2010/main">
                <a:solidFill>
                  <a:srgbClr val="FFFFFF"/>
                </a:solidFill>
              </a14:hiddenFill>
            </a:ext>
          </a:extLst>
        </p:spPr>
      </p:pic>
      <p:pic>
        <p:nvPicPr>
          <p:cNvPr id="5" name="table">
            <a:extLst>
              <a:ext uri="{FF2B5EF4-FFF2-40B4-BE49-F238E27FC236}">
                <a16:creationId xmlns:a16="http://schemas.microsoft.com/office/drawing/2014/main" id="{FDC24CBF-DAB3-F51F-7793-E415A80C693E}"/>
              </a:ext>
            </a:extLst>
          </p:cNvPr>
          <p:cNvPicPr>
            <a:picLocks noChangeAspect="1"/>
          </p:cNvPicPr>
          <p:nvPr/>
        </p:nvPicPr>
        <p:blipFill>
          <a:blip r:embed="rId3"/>
          <a:stretch>
            <a:fillRect/>
          </a:stretch>
        </p:blipFill>
        <p:spPr>
          <a:xfrm>
            <a:off x="5212061" y="236303"/>
            <a:ext cx="6215530" cy="3368543"/>
          </a:xfrm>
          <a:prstGeom prst="rect">
            <a:avLst/>
          </a:prstGeom>
          <a:scene3d>
            <a:camera prst="orthographicFront"/>
            <a:lightRig rig="contrasting" dir="t">
              <a:rot lat="0" lon="0" rev="4200000"/>
            </a:lightRig>
          </a:scene3d>
          <a:sp3d prstMaterial="plastic">
            <a:bevelT w="381000" h="114300" prst="relaxedInset"/>
            <a:contourClr>
              <a:srgbClr val="969696"/>
            </a:contourClr>
          </a:sp3d>
        </p:spPr>
      </p:pic>
      <p:sp>
        <p:nvSpPr>
          <p:cNvPr id="7" name="TextBox 6">
            <a:extLst>
              <a:ext uri="{FF2B5EF4-FFF2-40B4-BE49-F238E27FC236}">
                <a16:creationId xmlns:a16="http://schemas.microsoft.com/office/drawing/2014/main" id="{6C33DC91-653D-705B-2CC3-E0D3455DA7B7}"/>
              </a:ext>
            </a:extLst>
          </p:cNvPr>
          <p:cNvSpPr txBox="1"/>
          <p:nvPr/>
        </p:nvSpPr>
        <p:spPr>
          <a:xfrm>
            <a:off x="862149" y="4911637"/>
            <a:ext cx="3021874" cy="1477328"/>
          </a:xfrm>
          <a:prstGeom prst="rect">
            <a:avLst/>
          </a:prstGeom>
          <a:noFill/>
        </p:spPr>
        <p:txBody>
          <a:bodyPr wrap="square">
            <a:spAutoFit/>
          </a:bodyPr>
          <a:lstStyle/>
          <a:p>
            <a:r>
              <a:rPr lang="en-GB" dirty="0"/>
              <a:t>Health + Wellbeing + Sustainable Development = Foundation of modern health and social care services</a:t>
            </a:r>
          </a:p>
        </p:txBody>
      </p:sp>
      <p:sp>
        <p:nvSpPr>
          <p:cNvPr id="9" name="TextBox 8">
            <a:extLst>
              <a:ext uri="{FF2B5EF4-FFF2-40B4-BE49-F238E27FC236}">
                <a16:creationId xmlns:a16="http://schemas.microsoft.com/office/drawing/2014/main" id="{CB364017-D1B3-4418-41A1-7B6F10AB898C}"/>
              </a:ext>
            </a:extLst>
          </p:cNvPr>
          <p:cNvSpPr txBox="1"/>
          <p:nvPr/>
        </p:nvSpPr>
        <p:spPr>
          <a:xfrm>
            <a:off x="326570" y="4136570"/>
            <a:ext cx="3731624" cy="369332"/>
          </a:xfrm>
          <a:prstGeom prst="rect">
            <a:avLst/>
          </a:prstGeom>
          <a:noFill/>
        </p:spPr>
        <p:txBody>
          <a:bodyPr wrap="square">
            <a:spAutoFit/>
          </a:bodyPr>
          <a:lstStyle/>
          <a:p>
            <a:r>
              <a:rPr lang="en-GB" dirty="0"/>
              <a:t>(World Health Organization, 2024)</a:t>
            </a:r>
          </a:p>
        </p:txBody>
      </p:sp>
    </p:spTree>
    <p:extLst>
      <p:ext uri="{BB962C8B-B14F-4D97-AF65-F5344CB8AC3E}">
        <p14:creationId xmlns:p14="http://schemas.microsoft.com/office/powerpoint/2010/main" val="9458640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alpha val="5000"/>
          </a:schemeClr>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0D3E573C-3958-42CC-A225-6B8B07B0F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0" name="Freeform: Shape 89">
            <a:extLst>
              <a:ext uri="{FF2B5EF4-FFF2-40B4-BE49-F238E27FC236}">
                <a16:creationId xmlns:a16="http://schemas.microsoft.com/office/drawing/2014/main" id="{337AE4E8-E01E-4FD9-89B2-91EF5C7DD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5396758 w 12192000"/>
              <a:gd name="connsiteY0" fmla="*/ 10203 h 6858000"/>
              <a:gd name="connsiteX1" fmla="*/ 5392866 w 12192000"/>
              <a:gd name="connsiteY1" fmla="*/ 11426 h 6858000"/>
              <a:gd name="connsiteX2" fmla="*/ 5281815 w 12192000"/>
              <a:gd name="connsiteY2" fmla="*/ 43431 h 6858000"/>
              <a:gd name="connsiteX3" fmla="*/ 5060816 w 12192000"/>
              <a:gd name="connsiteY3" fmla="*/ 140336 h 6858000"/>
              <a:gd name="connsiteX4" fmla="*/ 5019170 w 12192000"/>
              <a:gd name="connsiteY4" fmla="*/ 180311 h 6858000"/>
              <a:gd name="connsiteX5" fmla="*/ 4674779 w 12192000"/>
              <a:gd name="connsiteY5" fmla="*/ 441672 h 6858000"/>
              <a:gd name="connsiteX6" fmla="*/ 4740661 w 12192000"/>
              <a:gd name="connsiteY6" fmla="*/ 497083 h 6858000"/>
              <a:gd name="connsiteX7" fmla="*/ 4618372 w 12192000"/>
              <a:gd name="connsiteY7" fmla="*/ 563372 h 6858000"/>
              <a:gd name="connsiteX8" fmla="*/ 4590828 w 12192000"/>
              <a:gd name="connsiteY8" fmla="*/ 591204 h 6858000"/>
              <a:gd name="connsiteX9" fmla="*/ 4614185 w 12192000"/>
              <a:gd name="connsiteY9" fmla="*/ 624601 h 6858000"/>
              <a:gd name="connsiteX10" fmla="*/ 4664862 w 12192000"/>
              <a:gd name="connsiteY10" fmla="*/ 647878 h 6858000"/>
              <a:gd name="connsiteX11" fmla="*/ 4732066 w 12192000"/>
              <a:gd name="connsiteY11" fmla="*/ 706829 h 6858000"/>
              <a:gd name="connsiteX12" fmla="*/ 4729423 w 12192000"/>
              <a:gd name="connsiteY12" fmla="*/ 752878 h 6858000"/>
              <a:gd name="connsiteX13" fmla="*/ 4689540 w 12192000"/>
              <a:gd name="connsiteY13" fmla="*/ 836372 h 6858000"/>
              <a:gd name="connsiteX14" fmla="*/ 4749475 w 12192000"/>
              <a:gd name="connsiteY14" fmla="*/ 923661 h 6858000"/>
              <a:gd name="connsiteX15" fmla="*/ 4780322 w 12192000"/>
              <a:gd name="connsiteY15" fmla="*/ 949468 h 6858000"/>
              <a:gd name="connsiteX16" fmla="*/ 4720828 w 12192000"/>
              <a:gd name="connsiteY16" fmla="*/ 958323 h 6858000"/>
              <a:gd name="connsiteX17" fmla="*/ 4700119 w 12192000"/>
              <a:gd name="connsiteY17" fmla="*/ 994757 h 6858000"/>
              <a:gd name="connsiteX18" fmla="*/ 4690862 w 12192000"/>
              <a:gd name="connsiteY18" fmla="*/ 1012975 h 6858000"/>
              <a:gd name="connsiteX19" fmla="*/ 4634676 w 12192000"/>
              <a:gd name="connsiteY19" fmla="*/ 1127083 h 6858000"/>
              <a:gd name="connsiteX20" fmla="*/ 4644152 w 12192000"/>
              <a:gd name="connsiteY20" fmla="*/ 1158961 h 6858000"/>
              <a:gd name="connsiteX21" fmla="*/ 4737797 w 12192000"/>
              <a:gd name="connsiteY21" fmla="*/ 1313047 h 6858000"/>
              <a:gd name="connsiteX22" fmla="*/ 4638204 w 12192000"/>
              <a:gd name="connsiteY22" fmla="*/ 1356058 h 6858000"/>
              <a:gd name="connsiteX23" fmla="*/ 4632253 w 12192000"/>
              <a:gd name="connsiteY23" fmla="*/ 1428925 h 6858000"/>
              <a:gd name="connsiteX24" fmla="*/ 4581575 w 12192000"/>
              <a:gd name="connsiteY24" fmla="*/ 1510395 h 6858000"/>
              <a:gd name="connsiteX25" fmla="*/ 4470084 w 12192000"/>
              <a:gd name="connsiteY25" fmla="*/ 1625011 h 6858000"/>
              <a:gd name="connsiteX26" fmla="*/ 4406845 w 12192000"/>
              <a:gd name="connsiteY26" fmla="*/ 1701926 h 6858000"/>
              <a:gd name="connsiteX27" fmla="*/ 4515913 w 12192000"/>
              <a:gd name="connsiteY27" fmla="*/ 1722418 h 6858000"/>
              <a:gd name="connsiteX28" fmla="*/ 4532879 w 12192000"/>
              <a:gd name="connsiteY28" fmla="*/ 1734311 h 6858000"/>
              <a:gd name="connsiteX29" fmla="*/ 4519880 w 12192000"/>
              <a:gd name="connsiteY29" fmla="*/ 1774792 h 6858000"/>
              <a:gd name="connsiteX30" fmla="*/ 4502473 w 12192000"/>
              <a:gd name="connsiteY30" fmla="*/ 1815024 h 6858000"/>
              <a:gd name="connsiteX31" fmla="*/ 4514592 w 12192000"/>
              <a:gd name="connsiteY31" fmla="*/ 1846649 h 6858000"/>
              <a:gd name="connsiteX32" fmla="*/ 4599644 w 12192000"/>
              <a:gd name="connsiteY32" fmla="*/ 1983529 h 6858000"/>
              <a:gd name="connsiteX33" fmla="*/ 4669490 w 12192000"/>
              <a:gd name="connsiteY33" fmla="*/ 2037925 h 6858000"/>
              <a:gd name="connsiteX34" fmla="*/ 4828575 w 12192000"/>
              <a:gd name="connsiteY34" fmla="*/ 2285118 h 6858000"/>
              <a:gd name="connsiteX35" fmla="*/ 4878593 w 12192000"/>
              <a:gd name="connsiteY35" fmla="*/ 2365322 h 6858000"/>
              <a:gd name="connsiteX36" fmla="*/ 4841575 w 12192000"/>
              <a:gd name="connsiteY36" fmla="*/ 2393659 h 6858000"/>
              <a:gd name="connsiteX37" fmla="*/ 4912527 w 12192000"/>
              <a:gd name="connsiteY37" fmla="*/ 2477660 h 6858000"/>
              <a:gd name="connsiteX38" fmla="*/ 4996035 w 12192000"/>
              <a:gd name="connsiteY38" fmla="*/ 2571021 h 6858000"/>
              <a:gd name="connsiteX39" fmla="*/ 5017848 w 12192000"/>
              <a:gd name="connsiteY39" fmla="*/ 2595818 h 6858000"/>
              <a:gd name="connsiteX40" fmla="*/ 6739364 w 12192000"/>
              <a:gd name="connsiteY40" fmla="*/ 3428225 h 6858000"/>
              <a:gd name="connsiteX41" fmla="*/ 7193263 w 12192000"/>
              <a:gd name="connsiteY41" fmla="*/ 3305514 h 6858000"/>
              <a:gd name="connsiteX42" fmla="*/ 7372843 w 12192000"/>
              <a:gd name="connsiteY42" fmla="*/ 3210130 h 6858000"/>
              <a:gd name="connsiteX43" fmla="*/ 7602877 w 12192000"/>
              <a:gd name="connsiteY43" fmla="*/ 3057057 h 6858000"/>
              <a:gd name="connsiteX44" fmla="*/ 7848777 w 12192000"/>
              <a:gd name="connsiteY44" fmla="*/ 2933840 h 6858000"/>
              <a:gd name="connsiteX45" fmla="*/ 7932507 w 12192000"/>
              <a:gd name="connsiteY45" fmla="*/ 2820997 h 6858000"/>
              <a:gd name="connsiteX46" fmla="*/ 7961812 w 12192000"/>
              <a:gd name="connsiteY46" fmla="*/ 2789372 h 6858000"/>
              <a:gd name="connsiteX47" fmla="*/ 8035185 w 12192000"/>
              <a:gd name="connsiteY47" fmla="*/ 2748129 h 6858000"/>
              <a:gd name="connsiteX48" fmla="*/ 8163202 w 12192000"/>
              <a:gd name="connsiteY48" fmla="*/ 2659069 h 6858000"/>
              <a:gd name="connsiteX49" fmla="*/ 8116270 w 12192000"/>
              <a:gd name="connsiteY49" fmla="*/ 2638828 h 6858000"/>
              <a:gd name="connsiteX50" fmla="*/ 7981202 w 12192000"/>
              <a:gd name="connsiteY50" fmla="*/ 2692720 h 6858000"/>
              <a:gd name="connsiteX51" fmla="*/ 7882928 w 12192000"/>
              <a:gd name="connsiteY51" fmla="*/ 2707140 h 6858000"/>
              <a:gd name="connsiteX52" fmla="*/ 8021303 w 12192000"/>
              <a:gd name="connsiteY52" fmla="*/ 2613022 h 6858000"/>
              <a:gd name="connsiteX53" fmla="*/ 8155270 w 12192000"/>
              <a:gd name="connsiteY53" fmla="*/ 2490563 h 6858000"/>
              <a:gd name="connsiteX54" fmla="*/ 8051930 w 12192000"/>
              <a:gd name="connsiteY54" fmla="*/ 2514093 h 6858000"/>
              <a:gd name="connsiteX55" fmla="*/ 8047523 w 12192000"/>
              <a:gd name="connsiteY55" fmla="*/ 2497647 h 6858000"/>
              <a:gd name="connsiteX56" fmla="*/ 8136981 w 12192000"/>
              <a:gd name="connsiteY56" fmla="*/ 2351913 h 6858000"/>
              <a:gd name="connsiteX57" fmla="*/ 8181271 w 12192000"/>
              <a:gd name="connsiteY57" fmla="*/ 2293214 h 6858000"/>
              <a:gd name="connsiteX58" fmla="*/ 8380457 w 12192000"/>
              <a:gd name="connsiteY58" fmla="*/ 2116360 h 6858000"/>
              <a:gd name="connsiteX59" fmla="*/ 8191404 w 12192000"/>
              <a:gd name="connsiteY59" fmla="*/ 2195300 h 6858000"/>
              <a:gd name="connsiteX60" fmla="*/ 8386627 w 12192000"/>
              <a:gd name="connsiteY60" fmla="*/ 2023250 h 6858000"/>
              <a:gd name="connsiteX61" fmla="*/ 8481372 w 12192000"/>
              <a:gd name="connsiteY61" fmla="*/ 1959745 h 6858000"/>
              <a:gd name="connsiteX62" fmla="*/ 8505390 w 12192000"/>
              <a:gd name="connsiteY62" fmla="*/ 1922299 h 6858000"/>
              <a:gd name="connsiteX63" fmla="*/ 8463305 w 12192000"/>
              <a:gd name="connsiteY63" fmla="*/ 1914202 h 6858000"/>
              <a:gd name="connsiteX64" fmla="*/ 8334185 w 12192000"/>
              <a:gd name="connsiteY64" fmla="*/ 1928626 h 6858000"/>
              <a:gd name="connsiteX65" fmla="*/ 8493491 w 12192000"/>
              <a:gd name="connsiteY65" fmla="*/ 1812998 h 6858000"/>
              <a:gd name="connsiteX66" fmla="*/ 8374066 w 12192000"/>
              <a:gd name="connsiteY66" fmla="*/ 1830708 h 6858000"/>
              <a:gd name="connsiteX67" fmla="*/ 8339694 w 12192000"/>
              <a:gd name="connsiteY67" fmla="*/ 1785166 h 6858000"/>
              <a:gd name="connsiteX68" fmla="*/ 8284168 w 12192000"/>
              <a:gd name="connsiteY68" fmla="*/ 1711540 h 6858000"/>
              <a:gd name="connsiteX69" fmla="*/ 8245831 w 12192000"/>
              <a:gd name="connsiteY69" fmla="*/ 1670552 h 6858000"/>
              <a:gd name="connsiteX70" fmla="*/ 8229745 w 12192000"/>
              <a:gd name="connsiteY70" fmla="*/ 1541517 h 6858000"/>
              <a:gd name="connsiteX71" fmla="*/ 8262796 w 12192000"/>
              <a:gd name="connsiteY71" fmla="*/ 1400336 h 6858000"/>
              <a:gd name="connsiteX72" fmla="*/ 8352254 w 12192000"/>
              <a:gd name="connsiteY72" fmla="*/ 1328987 h 6858000"/>
              <a:gd name="connsiteX73" fmla="*/ 8326473 w 12192000"/>
              <a:gd name="connsiteY73" fmla="*/ 1248781 h 6858000"/>
              <a:gd name="connsiteX74" fmla="*/ 8136099 w 12192000"/>
              <a:gd name="connsiteY74" fmla="*/ 1297360 h 6858000"/>
              <a:gd name="connsiteX75" fmla="*/ 8420998 w 12192000"/>
              <a:gd name="connsiteY75" fmla="*/ 1106336 h 6858000"/>
              <a:gd name="connsiteX76" fmla="*/ 8373186 w 12192000"/>
              <a:gd name="connsiteY76" fmla="*/ 1096722 h 6858000"/>
              <a:gd name="connsiteX77" fmla="*/ 8375169 w 12192000"/>
              <a:gd name="connsiteY77" fmla="*/ 1081794 h 6858000"/>
              <a:gd name="connsiteX78" fmla="*/ 8372084 w 12192000"/>
              <a:gd name="connsiteY78" fmla="*/ 989950 h 6858000"/>
              <a:gd name="connsiteX79" fmla="*/ 8364151 w 12192000"/>
              <a:gd name="connsiteY79" fmla="*/ 947697 h 6858000"/>
              <a:gd name="connsiteX80" fmla="*/ 8376711 w 12192000"/>
              <a:gd name="connsiteY80" fmla="*/ 899118 h 6858000"/>
              <a:gd name="connsiteX81" fmla="*/ 8162981 w 12192000"/>
              <a:gd name="connsiteY81" fmla="*/ 918094 h 6858000"/>
              <a:gd name="connsiteX82" fmla="*/ 8069999 w 12192000"/>
              <a:gd name="connsiteY82" fmla="*/ 906961 h 6858000"/>
              <a:gd name="connsiteX83" fmla="*/ 7907827 w 12192000"/>
              <a:gd name="connsiteY83" fmla="*/ 903926 h 6858000"/>
              <a:gd name="connsiteX84" fmla="*/ 7832692 w 12192000"/>
              <a:gd name="connsiteY84" fmla="*/ 913287 h 6858000"/>
              <a:gd name="connsiteX85" fmla="*/ 7768573 w 12192000"/>
              <a:gd name="connsiteY85" fmla="*/ 901144 h 6858000"/>
              <a:gd name="connsiteX86" fmla="*/ 7830048 w 12192000"/>
              <a:gd name="connsiteY86" fmla="*/ 843963 h 6858000"/>
              <a:gd name="connsiteX87" fmla="*/ 7916642 w 12192000"/>
              <a:gd name="connsiteY87" fmla="*/ 844721 h 6858000"/>
              <a:gd name="connsiteX88" fmla="*/ 7978337 w 12192000"/>
              <a:gd name="connsiteY88" fmla="*/ 807530 h 6858000"/>
              <a:gd name="connsiteX89" fmla="*/ 8037167 w 12192000"/>
              <a:gd name="connsiteY89" fmla="*/ 740226 h 6858000"/>
              <a:gd name="connsiteX90" fmla="*/ 8244728 w 12192000"/>
              <a:gd name="connsiteY90" fmla="*/ 632950 h 6858000"/>
              <a:gd name="connsiteX91" fmla="*/ 8282626 w 12192000"/>
              <a:gd name="connsiteY91" fmla="*/ 592216 h 6858000"/>
              <a:gd name="connsiteX92" fmla="*/ 7689250 w 12192000"/>
              <a:gd name="connsiteY92" fmla="*/ 747818 h 6858000"/>
              <a:gd name="connsiteX93" fmla="*/ 7872573 w 12192000"/>
              <a:gd name="connsiteY93" fmla="*/ 682541 h 6858000"/>
              <a:gd name="connsiteX94" fmla="*/ 7748521 w 12192000"/>
              <a:gd name="connsiteY94" fmla="*/ 694433 h 6858000"/>
              <a:gd name="connsiteX95" fmla="*/ 7679775 w 12192000"/>
              <a:gd name="connsiteY95" fmla="*/ 650662 h 6858000"/>
              <a:gd name="connsiteX96" fmla="*/ 7680657 w 12192000"/>
              <a:gd name="connsiteY96" fmla="*/ 638264 h 6858000"/>
              <a:gd name="connsiteX97" fmla="*/ 7731115 w 12192000"/>
              <a:gd name="connsiteY97" fmla="*/ 597528 h 6858000"/>
              <a:gd name="connsiteX98" fmla="*/ 7760642 w 12192000"/>
              <a:gd name="connsiteY98" fmla="*/ 571216 h 6858000"/>
              <a:gd name="connsiteX99" fmla="*/ 7841505 w 12192000"/>
              <a:gd name="connsiteY99" fmla="*/ 476336 h 6858000"/>
              <a:gd name="connsiteX100" fmla="*/ 7783776 w 12192000"/>
              <a:gd name="connsiteY100" fmla="*/ 466216 h 6858000"/>
              <a:gd name="connsiteX101" fmla="*/ 7762403 w 12192000"/>
              <a:gd name="connsiteY101" fmla="*/ 446481 h 6858000"/>
              <a:gd name="connsiteX102" fmla="*/ 7778488 w 12192000"/>
              <a:gd name="connsiteY102" fmla="*/ 418650 h 6858000"/>
              <a:gd name="connsiteX103" fmla="*/ 7957184 w 12192000"/>
              <a:gd name="connsiteY103" fmla="*/ 333131 h 6858000"/>
              <a:gd name="connsiteX104" fmla="*/ 7971064 w 12192000"/>
              <a:gd name="connsiteY104" fmla="*/ 266841 h 6858000"/>
              <a:gd name="connsiteX105" fmla="*/ 7937572 w 12192000"/>
              <a:gd name="connsiteY105" fmla="*/ 256975 h 6858000"/>
              <a:gd name="connsiteX106" fmla="*/ 7898573 w 12192000"/>
              <a:gd name="connsiteY106" fmla="*/ 261528 h 6858000"/>
              <a:gd name="connsiteX107" fmla="*/ 7929642 w 12192000"/>
              <a:gd name="connsiteY107" fmla="*/ 209408 h 6858000"/>
              <a:gd name="connsiteX108" fmla="*/ 8056117 w 12192000"/>
              <a:gd name="connsiteY108" fmla="*/ 156782 h 6858000"/>
              <a:gd name="connsiteX109" fmla="*/ 8025270 w 12192000"/>
              <a:gd name="connsiteY109" fmla="*/ 108457 h 6858000"/>
              <a:gd name="connsiteX110" fmla="*/ 8167695 w 12192000"/>
              <a:gd name="connsiteY110" fmla="*/ 35609 h 6858000"/>
              <a:gd name="connsiteX111" fmla="*/ 8251347 w 12192000"/>
              <a:gd name="connsiteY111" fmla="*/ 10203 h 6858000"/>
              <a:gd name="connsiteX112" fmla="*/ 0 w 12192000"/>
              <a:gd name="connsiteY112" fmla="*/ 0 h 6858000"/>
              <a:gd name="connsiteX113" fmla="*/ 12192000 w 12192000"/>
              <a:gd name="connsiteY113" fmla="*/ 0 h 6858000"/>
              <a:gd name="connsiteX114" fmla="*/ 12192000 w 12192000"/>
              <a:gd name="connsiteY114" fmla="*/ 10202 h 6858000"/>
              <a:gd name="connsiteX115" fmla="*/ 10023511 w 12192000"/>
              <a:gd name="connsiteY115" fmla="*/ 10202 h 6858000"/>
              <a:gd name="connsiteX116" fmla="*/ 10081290 w 12192000"/>
              <a:gd name="connsiteY116" fmla="*/ 46954 h 6858000"/>
              <a:gd name="connsiteX117" fmla="*/ 10208104 w 12192000"/>
              <a:gd name="connsiteY117" fmla="*/ 121978 h 6858000"/>
              <a:gd name="connsiteX118" fmla="*/ 9887339 w 12192000"/>
              <a:gd name="connsiteY118" fmla="*/ 204920 h 6858000"/>
              <a:gd name="connsiteX119" fmla="*/ 9575589 w 12192000"/>
              <a:gd name="connsiteY119" fmla="*/ 322144 h 6858000"/>
              <a:gd name="connsiteX120" fmla="*/ 9516842 w 12192000"/>
              <a:gd name="connsiteY120" fmla="*/ 370501 h 6858000"/>
              <a:gd name="connsiteX121" fmla="*/ 9031031 w 12192000"/>
              <a:gd name="connsiteY121" fmla="*/ 686665 h 6858000"/>
              <a:gd name="connsiteX122" fmla="*/ 9123967 w 12192000"/>
              <a:gd name="connsiteY122" fmla="*/ 753695 h 6858000"/>
              <a:gd name="connsiteX123" fmla="*/ 8951461 w 12192000"/>
              <a:gd name="connsiteY123" fmla="*/ 833883 h 6858000"/>
              <a:gd name="connsiteX124" fmla="*/ 8912607 w 12192000"/>
              <a:gd name="connsiteY124" fmla="*/ 867550 h 6858000"/>
              <a:gd name="connsiteX125" fmla="*/ 8945555 w 12192000"/>
              <a:gd name="connsiteY125" fmla="*/ 907951 h 6858000"/>
              <a:gd name="connsiteX126" fmla="*/ 9017042 w 12192000"/>
              <a:gd name="connsiteY126" fmla="*/ 936109 h 6858000"/>
              <a:gd name="connsiteX127" fmla="*/ 9111842 w 12192000"/>
              <a:gd name="connsiteY127" fmla="*/ 1007420 h 6858000"/>
              <a:gd name="connsiteX128" fmla="*/ 9108115 w 12192000"/>
              <a:gd name="connsiteY128" fmla="*/ 1063124 h 6858000"/>
              <a:gd name="connsiteX129" fmla="*/ 9051854 w 12192000"/>
              <a:gd name="connsiteY129" fmla="*/ 1164126 h 6858000"/>
              <a:gd name="connsiteX130" fmla="*/ 9136399 w 12192000"/>
              <a:gd name="connsiteY130" fmla="*/ 1269719 h 6858000"/>
              <a:gd name="connsiteX131" fmla="*/ 9179914 w 12192000"/>
              <a:gd name="connsiteY131" fmla="*/ 1300937 h 6858000"/>
              <a:gd name="connsiteX132" fmla="*/ 9095990 w 12192000"/>
              <a:gd name="connsiteY132" fmla="*/ 1311649 h 6858000"/>
              <a:gd name="connsiteX133" fmla="*/ 9066775 w 12192000"/>
              <a:gd name="connsiteY133" fmla="*/ 1355722 h 6858000"/>
              <a:gd name="connsiteX134" fmla="*/ 9053719 w 12192000"/>
              <a:gd name="connsiteY134" fmla="*/ 1377759 h 6858000"/>
              <a:gd name="connsiteX135" fmla="*/ 8974460 w 12192000"/>
              <a:gd name="connsiteY135" fmla="*/ 1515794 h 6858000"/>
              <a:gd name="connsiteX136" fmla="*/ 8987827 w 12192000"/>
              <a:gd name="connsiteY136" fmla="*/ 1554357 h 6858000"/>
              <a:gd name="connsiteX137" fmla="*/ 9119926 w 12192000"/>
              <a:gd name="connsiteY137" fmla="*/ 1740752 h 6858000"/>
              <a:gd name="connsiteX138" fmla="*/ 8979435 w 12192000"/>
              <a:gd name="connsiteY138" fmla="*/ 1792782 h 6858000"/>
              <a:gd name="connsiteX139" fmla="*/ 8971042 w 12192000"/>
              <a:gd name="connsiteY139" fmla="*/ 1880927 h 6858000"/>
              <a:gd name="connsiteX140" fmla="*/ 8899553 w 12192000"/>
              <a:gd name="connsiteY140" fmla="*/ 1979481 h 6858000"/>
              <a:gd name="connsiteX141" fmla="*/ 8742279 w 12192000"/>
              <a:gd name="connsiteY141" fmla="*/ 2118129 h 6858000"/>
              <a:gd name="connsiteX142" fmla="*/ 8653074 w 12192000"/>
              <a:gd name="connsiteY142" fmla="*/ 2211172 h 6858000"/>
              <a:gd name="connsiteX143" fmla="*/ 8806929 w 12192000"/>
              <a:gd name="connsiteY143" fmla="*/ 2235961 h 6858000"/>
              <a:gd name="connsiteX144" fmla="*/ 8830862 w 12192000"/>
              <a:gd name="connsiteY144" fmla="*/ 2250347 h 6858000"/>
              <a:gd name="connsiteX145" fmla="*/ 8812524 w 12192000"/>
              <a:gd name="connsiteY145" fmla="*/ 2299317 h 6858000"/>
              <a:gd name="connsiteX146" fmla="*/ 8787969 w 12192000"/>
              <a:gd name="connsiteY146" fmla="*/ 2347984 h 6858000"/>
              <a:gd name="connsiteX147" fmla="*/ 8805064 w 12192000"/>
              <a:gd name="connsiteY147" fmla="*/ 2386240 h 6858000"/>
              <a:gd name="connsiteX148" fmla="*/ 8925043 w 12192000"/>
              <a:gd name="connsiteY148" fmla="*/ 2551822 h 6858000"/>
              <a:gd name="connsiteX149" fmla="*/ 9023571 w 12192000"/>
              <a:gd name="connsiteY149" fmla="*/ 2617624 h 6858000"/>
              <a:gd name="connsiteX150" fmla="*/ 9247982 w 12192000"/>
              <a:gd name="connsiteY150" fmla="*/ 2916649 h 6858000"/>
              <a:gd name="connsiteX151" fmla="*/ 9318539 w 12192000"/>
              <a:gd name="connsiteY151" fmla="*/ 3013671 h 6858000"/>
              <a:gd name="connsiteX152" fmla="*/ 9266320 w 12192000"/>
              <a:gd name="connsiteY152" fmla="*/ 3047949 h 6858000"/>
              <a:gd name="connsiteX153" fmla="*/ 9366406 w 12192000"/>
              <a:gd name="connsiteY153" fmla="*/ 3149564 h 6858000"/>
              <a:gd name="connsiteX154" fmla="*/ 9484207 w 12192000"/>
              <a:gd name="connsiteY154" fmla="*/ 3262501 h 6858000"/>
              <a:gd name="connsiteX155" fmla="*/ 9514977 w 12192000"/>
              <a:gd name="connsiteY155" fmla="*/ 3292497 h 6858000"/>
              <a:gd name="connsiteX156" fmla="*/ 11943411 w 12192000"/>
              <a:gd name="connsiteY156" fmla="*/ 4299446 h 6858000"/>
              <a:gd name="connsiteX157" fmla="*/ 12108408 w 12192000"/>
              <a:gd name="connsiteY157" fmla="*/ 4283397 h 6858000"/>
              <a:gd name="connsiteX158" fmla="*/ 12192000 w 12192000"/>
              <a:gd name="connsiteY158" fmla="*/ 4266564 h 6858000"/>
              <a:gd name="connsiteX159" fmla="*/ 12192000 w 12192000"/>
              <a:gd name="connsiteY159" fmla="*/ 6858000 h 6858000"/>
              <a:gd name="connsiteX160" fmla="*/ 0 w 12192000"/>
              <a:gd name="connsiteY160" fmla="*/ 6858000 h 6858000"/>
              <a:gd name="connsiteX161" fmla="*/ 0 w 12192000"/>
              <a:gd name="connsiteY161" fmla="*/ 6205082 h 6858000"/>
              <a:gd name="connsiteX162" fmla="*/ 31834 w 12192000"/>
              <a:gd name="connsiteY162" fmla="*/ 6211531 h 6858000"/>
              <a:gd name="connsiteX163" fmla="*/ 247714 w 12192000"/>
              <a:gd name="connsiteY163" fmla="*/ 6232657 h 6858000"/>
              <a:gd name="connsiteX164" fmla="*/ 3425038 w 12192000"/>
              <a:gd name="connsiteY164" fmla="*/ 4907153 h 6858000"/>
              <a:gd name="connsiteX165" fmla="*/ 3465296 w 12192000"/>
              <a:gd name="connsiteY165" fmla="*/ 4867667 h 6858000"/>
              <a:gd name="connsiteX166" fmla="*/ 3619425 w 12192000"/>
              <a:gd name="connsiteY166" fmla="*/ 4719002 h 6858000"/>
              <a:gd name="connsiteX167" fmla="*/ 3750377 w 12192000"/>
              <a:gd name="connsiteY167" fmla="*/ 4585241 h 6858000"/>
              <a:gd name="connsiteX168" fmla="*/ 3682054 w 12192000"/>
              <a:gd name="connsiteY168" fmla="*/ 4540118 h 6858000"/>
              <a:gd name="connsiteX169" fmla="*/ 3774370 w 12192000"/>
              <a:gd name="connsiteY169" fmla="*/ 4412403 h 6858000"/>
              <a:gd name="connsiteX170" fmla="*/ 4067986 w 12192000"/>
              <a:gd name="connsiteY170" fmla="*/ 4018780 h 6858000"/>
              <a:gd name="connsiteX171" fmla="*/ 4196899 w 12192000"/>
              <a:gd name="connsiteY171" fmla="*/ 3932160 h 6858000"/>
              <a:gd name="connsiteX172" fmla="*/ 4353877 w 12192000"/>
              <a:gd name="connsiteY172" fmla="*/ 3714196 h 6858000"/>
              <a:gd name="connsiteX173" fmla="*/ 4376244 w 12192000"/>
              <a:gd name="connsiteY173" fmla="*/ 3663837 h 6858000"/>
              <a:gd name="connsiteX174" fmla="*/ 4344116 w 12192000"/>
              <a:gd name="connsiteY174" fmla="*/ 3599773 h 6858000"/>
              <a:gd name="connsiteX175" fmla="*/ 4320122 w 12192000"/>
              <a:gd name="connsiteY175" fmla="*/ 3535311 h 6858000"/>
              <a:gd name="connsiteX176" fmla="*/ 4351436 w 12192000"/>
              <a:gd name="connsiteY176" fmla="*/ 3516374 h 6858000"/>
              <a:gd name="connsiteX177" fmla="*/ 4552738 w 12192000"/>
              <a:gd name="connsiteY177" fmla="*/ 3483742 h 6858000"/>
              <a:gd name="connsiteX178" fmla="*/ 4436023 w 12192000"/>
              <a:gd name="connsiteY178" fmla="*/ 3361265 h 6858000"/>
              <a:gd name="connsiteX179" fmla="*/ 4230249 w 12192000"/>
              <a:gd name="connsiteY179" fmla="*/ 3178754 h 6858000"/>
              <a:gd name="connsiteX180" fmla="*/ 4136714 w 12192000"/>
              <a:gd name="connsiteY180" fmla="*/ 3049023 h 6858000"/>
              <a:gd name="connsiteX181" fmla="*/ 4125732 w 12192000"/>
              <a:gd name="connsiteY181" fmla="*/ 2932992 h 6858000"/>
              <a:gd name="connsiteX182" fmla="*/ 3941916 w 12192000"/>
              <a:gd name="connsiteY182" fmla="*/ 2864502 h 6858000"/>
              <a:gd name="connsiteX183" fmla="*/ 4114752 w 12192000"/>
              <a:gd name="connsiteY183" fmla="*/ 2619140 h 6858000"/>
              <a:gd name="connsiteX184" fmla="*/ 4132241 w 12192000"/>
              <a:gd name="connsiteY184" fmla="*/ 2568377 h 6858000"/>
              <a:gd name="connsiteX185" fmla="*/ 4028540 w 12192000"/>
              <a:gd name="connsiteY185" fmla="*/ 2386674 h 6858000"/>
              <a:gd name="connsiteX186" fmla="*/ 4011458 w 12192000"/>
              <a:gd name="connsiteY186" fmla="*/ 2357665 h 6858000"/>
              <a:gd name="connsiteX187" fmla="*/ 3973233 w 12192000"/>
              <a:gd name="connsiteY187" fmla="*/ 2299649 h 6858000"/>
              <a:gd name="connsiteX188" fmla="*/ 3863429 w 12192000"/>
              <a:gd name="connsiteY188" fmla="*/ 2285548 h 6858000"/>
              <a:gd name="connsiteX189" fmla="*/ 3920363 w 12192000"/>
              <a:gd name="connsiteY189" fmla="*/ 2244454 h 6858000"/>
              <a:gd name="connsiteX190" fmla="*/ 4030981 w 12192000"/>
              <a:gd name="connsiteY190" fmla="*/ 2105456 h 6858000"/>
              <a:gd name="connsiteX191" fmla="*/ 3957370 w 12192000"/>
              <a:gd name="connsiteY191" fmla="*/ 1972502 h 6858000"/>
              <a:gd name="connsiteX192" fmla="*/ 3952493 w 12192000"/>
              <a:gd name="connsiteY192" fmla="*/ 1899176 h 6858000"/>
              <a:gd name="connsiteX193" fmla="*/ 4076527 w 12192000"/>
              <a:gd name="connsiteY193" fmla="*/ 1805304 h 6858000"/>
              <a:gd name="connsiteX194" fmla="*/ 4170061 w 12192000"/>
              <a:gd name="connsiteY194" fmla="*/ 1768238 h 6858000"/>
              <a:gd name="connsiteX195" fmla="*/ 4213168 w 12192000"/>
              <a:gd name="connsiteY195" fmla="*/ 1715057 h 6858000"/>
              <a:gd name="connsiteX196" fmla="*/ 4162334 w 12192000"/>
              <a:gd name="connsiteY196" fmla="*/ 1670739 h 6858000"/>
              <a:gd name="connsiteX197" fmla="*/ 3936629 w 12192000"/>
              <a:gd name="connsiteY197" fmla="*/ 1565182 h 6858000"/>
              <a:gd name="connsiteX198" fmla="*/ 4058225 w 12192000"/>
              <a:gd name="connsiteY198" fmla="*/ 1476947 h 6858000"/>
              <a:gd name="connsiteX199" fmla="*/ 3422598 w 12192000"/>
              <a:gd name="connsiteY199" fmla="*/ 1060763 h 6858000"/>
              <a:gd name="connsiteX200" fmla="*/ 3345734 w 12192000"/>
              <a:gd name="connsiteY200" fmla="*/ 997107 h 6858000"/>
              <a:gd name="connsiteX201" fmla="*/ 2937846 w 12192000"/>
              <a:gd name="connsiteY201" fmla="*/ 842798 h 6858000"/>
              <a:gd name="connsiteX202" fmla="*/ 2518162 w 12192000"/>
              <a:gd name="connsiteY202" fmla="*/ 733618 h 6858000"/>
              <a:gd name="connsiteX203" fmla="*/ 2809744 w 12192000"/>
              <a:gd name="connsiteY203" fmla="*/ 503164 h 6858000"/>
              <a:gd name="connsiteX204" fmla="*/ 2364438 w 12192000"/>
              <a:gd name="connsiteY204" fmla="*/ 449579 h 6858000"/>
              <a:gd name="connsiteX205" fmla="*/ 2320927 w 12192000"/>
              <a:gd name="connsiteY205" fmla="*/ 451191 h 6858000"/>
              <a:gd name="connsiteX206" fmla="*/ 1446580 w 12192000"/>
              <a:gd name="connsiteY206" fmla="*/ 415735 h 6858000"/>
              <a:gd name="connsiteX207" fmla="*/ 193217 w 12192000"/>
              <a:gd name="connsiteY207" fmla="*/ 298092 h 6858000"/>
              <a:gd name="connsiteX208" fmla="*/ 0 w 12192000"/>
              <a:gd name="connsiteY208" fmla="*/ 2876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Lst>
            <a:rect l="l" t="t" r="r" b="b"/>
            <a:pathLst>
              <a:path w="12192000" h="6858000">
                <a:moveTo>
                  <a:pt x="5396758" y="10203"/>
                </a:moveTo>
                <a:lnTo>
                  <a:pt x="5392866" y="11426"/>
                </a:lnTo>
                <a:cubicBezTo>
                  <a:pt x="5355355" y="23128"/>
                  <a:pt x="5318722" y="34070"/>
                  <a:pt x="5281815" y="43431"/>
                </a:cubicBezTo>
                <a:cubicBezTo>
                  <a:pt x="5203593" y="63166"/>
                  <a:pt x="5137272" y="116553"/>
                  <a:pt x="5060816" y="140336"/>
                </a:cubicBezTo>
                <a:cubicBezTo>
                  <a:pt x="5044508" y="145397"/>
                  <a:pt x="5024899" y="163107"/>
                  <a:pt x="5019170" y="180311"/>
                </a:cubicBezTo>
                <a:cubicBezTo>
                  <a:pt x="5000662" y="235975"/>
                  <a:pt x="4631152" y="392084"/>
                  <a:pt x="4674779" y="441672"/>
                </a:cubicBezTo>
                <a:cubicBezTo>
                  <a:pt x="4692846" y="462167"/>
                  <a:pt x="4716202" y="476842"/>
                  <a:pt x="4740661" y="497083"/>
                </a:cubicBezTo>
                <a:cubicBezTo>
                  <a:pt x="4703862" y="535288"/>
                  <a:pt x="4662440" y="551987"/>
                  <a:pt x="4618372" y="563372"/>
                </a:cubicBezTo>
                <a:cubicBezTo>
                  <a:pt x="4605150" y="566914"/>
                  <a:pt x="4592151" y="573998"/>
                  <a:pt x="4590828" y="591204"/>
                </a:cubicBezTo>
                <a:cubicBezTo>
                  <a:pt x="4589507" y="609167"/>
                  <a:pt x="4602948" y="616250"/>
                  <a:pt x="4614185" y="624601"/>
                </a:cubicBezTo>
                <a:cubicBezTo>
                  <a:pt x="4629828" y="636238"/>
                  <a:pt x="4645032" y="646361"/>
                  <a:pt x="4664862" y="647878"/>
                </a:cubicBezTo>
                <a:cubicBezTo>
                  <a:pt x="4697474" y="650156"/>
                  <a:pt x="4713117" y="682541"/>
                  <a:pt x="4732066" y="706829"/>
                </a:cubicBezTo>
                <a:cubicBezTo>
                  <a:pt x="4742642" y="720492"/>
                  <a:pt x="4747931" y="748069"/>
                  <a:pt x="4729423" y="752878"/>
                </a:cubicBezTo>
                <a:cubicBezTo>
                  <a:pt x="4684915" y="764517"/>
                  <a:pt x="4688440" y="798167"/>
                  <a:pt x="4689540" y="836372"/>
                </a:cubicBezTo>
                <a:cubicBezTo>
                  <a:pt x="4691083" y="883686"/>
                  <a:pt x="4717306" y="905443"/>
                  <a:pt x="4749475" y="923661"/>
                </a:cubicBezTo>
                <a:cubicBezTo>
                  <a:pt x="4760491" y="929986"/>
                  <a:pt x="4776134" y="929733"/>
                  <a:pt x="4780322" y="949468"/>
                </a:cubicBezTo>
                <a:cubicBezTo>
                  <a:pt x="4762254" y="968191"/>
                  <a:pt x="4740220" y="953012"/>
                  <a:pt x="4720828" y="958323"/>
                </a:cubicBezTo>
                <a:cubicBezTo>
                  <a:pt x="4704745" y="962624"/>
                  <a:pt x="4678083" y="960348"/>
                  <a:pt x="4700119" y="994757"/>
                </a:cubicBezTo>
                <a:cubicBezTo>
                  <a:pt x="4706508" y="1004624"/>
                  <a:pt x="4699016" y="1012216"/>
                  <a:pt x="4690862" y="1012975"/>
                </a:cubicBezTo>
                <a:cubicBezTo>
                  <a:pt x="4625643" y="1020817"/>
                  <a:pt x="4655609" y="1090397"/>
                  <a:pt x="4634676" y="1127083"/>
                </a:cubicBezTo>
                <a:cubicBezTo>
                  <a:pt x="4628948" y="1137203"/>
                  <a:pt x="4635118" y="1154661"/>
                  <a:pt x="4644152" y="1158961"/>
                </a:cubicBezTo>
                <a:cubicBezTo>
                  <a:pt x="4701880" y="1187300"/>
                  <a:pt x="4709813" y="1254854"/>
                  <a:pt x="4737797" y="1313047"/>
                </a:cubicBezTo>
                <a:cubicBezTo>
                  <a:pt x="4707388" y="1336070"/>
                  <a:pt x="4671033" y="1341130"/>
                  <a:pt x="4638204" y="1356058"/>
                </a:cubicBezTo>
                <a:cubicBezTo>
                  <a:pt x="4604049" y="1371745"/>
                  <a:pt x="4604049" y="1383384"/>
                  <a:pt x="4632253" y="1428925"/>
                </a:cubicBezTo>
                <a:cubicBezTo>
                  <a:pt x="4558880" y="1438794"/>
                  <a:pt x="4558880" y="1438794"/>
                  <a:pt x="4581575" y="1510395"/>
                </a:cubicBezTo>
                <a:cubicBezTo>
                  <a:pt x="4520098" y="1516975"/>
                  <a:pt x="4479557" y="1550877"/>
                  <a:pt x="4470084" y="1625011"/>
                </a:cubicBezTo>
                <a:cubicBezTo>
                  <a:pt x="4465456" y="1660938"/>
                  <a:pt x="4437693" y="1677889"/>
                  <a:pt x="4406845" y="1701926"/>
                </a:cubicBezTo>
                <a:cubicBezTo>
                  <a:pt x="4445184" y="1725204"/>
                  <a:pt x="4471185" y="1773781"/>
                  <a:pt x="4515913" y="1722418"/>
                </a:cubicBezTo>
                <a:cubicBezTo>
                  <a:pt x="4532219" y="1703697"/>
                  <a:pt x="4530678" y="1727480"/>
                  <a:pt x="4532879" y="1734311"/>
                </a:cubicBezTo>
                <a:cubicBezTo>
                  <a:pt x="4538167" y="1751009"/>
                  <a:pt x="4527151" y="1762142"/>
                  <a:pt x="4519880" y="1774792"/>
                </a:cubicBezTo>
                <a:cubicBezTo>
                  <a:pt x="4512828" y="1787443"/>
                  <a:pt x="4504454" y="1800852"/>
                  <a:pt x="4502473" y="1815024"/>
                </a:cubicBezTo>
                <a:cubicBezTo>
                  <a:pt x="4501151" y="1824890"/>
                  <a:pt x="4507541" y="1839310"/>
                  <a:pt x="4514592" y="1846649"/>
                </a:cubicBezTo>
                <a:cubicBezTo>
                  <a:pt x="4551609" y="1885359"/>
                  <a:pt x="4529576" y="1972396"/>
                  <a:pt x="4599644" y="1983529"/>
                </a:cubicBezTo>
                <a:cubicBezTo>
                  <a:pt x="4631152" y="1988587"/>
                  <a:pt x="4646354" y="2020467"/>
                  <a:pt x="4669490" y="2037925"/>
                </a:cubicBezTo>
                <a:cubicBezTo>
                  <a:pt x="4749914" y="2098901"/>
                  <a:pt x="4803679" y="2177334"/>
                  <a:pt x="4828575" y="2285118"/>
                </a:cubicBezTo>
                <a:cubicBezTo>
                  <a:pt x="4835406" y="2314973"/>
                  <a:pt x="4861627" y="2339010"/>
                  <a:pt x="4878593" y="2365322"/>
                </a:cubicBezTo>
                <a:cubicBezTo>
                  <a:pt x="4870440" y="2384551"/>
                  <a:pt x="4825932" y="2343057"/>
                  <a:pt x="4841575" y="2393659"/>
                </a:cubicBezTo>
                <a:cubicBezTo>
                  <a:pt x="4853473" y="2431612"/>
                  <a:pt x="4883881" y="2455142"/>
                  <a:pt x="4912527" y="2477660"/>
                </a:cubicBezTo>
                <a:cubicBezTo>
                  <a:pt x="4945136" y="2503214"/>
                  <a:pt x="4981273" y="2523708"/>
                  <a:pt x="4996035" y="2571021"/>
                </a:cubicBezTo>
                <a:cubicBezTo>
                  <a:pt x="4999120" y="2581142"/>
                  <a:pt x="5009034" y="2591768"/>
                  <a:pt x="5017848" y="2595818"/>
                </a:cubicBezTo>
                <a:cubicBezTo>
                  <a:pt x="5477478" y="3428480"/>
                  <a:pt x="6608922" y="3434045"/>
                  <a:pt x="6739364" y="3428225"/>
                </a:cubicBezTo>
                <a:cubicBezTo>
                  <a:pt x="6897348" y="3420888"/>
                  <a:pt x="7046739" y="3369527"/>
                  <a:pt x="7193263" y="3305514"/>
                </a:cubicBezTo>
                <a:cubicBezTo>
                  <a:pt x="7255180" y="3278442"/>
                  <a:pt x="7312688" y="3239986"/>
                  <a:pt x="7372843" y="3210130"/>
                </a:cubicBezTo>
                <a:cubicBezTo>
                  <a:pt x="7455910" y="3168888"/>
                  <a:pt x="7520029" y="3090202"/>
                  <a:pt x="7602877" y="3057057"/>
                </a:cubicBezTo>
                <a:cubicBezTo>
                  <a:pt x="7688148" y="3022900"/>
                  <a:pt x="7761081" y="2960407"/>
                  <a:pt x="7848777" y="2933840"/>
                </a:cubicBezTo>
                <a:cubicBezTo>
                  <a:pt x="7895048" y="2919672"/>
                  <a:pt x="7939777" y="2894118"/>
                  <a:pt x="7932507" y="2820997"/>
                </a:cubicBezTo>
                <a:cubicBezTo>
                  <a:pt x="7930523" y="2800249"/>
                  <a:pt x="7942641" y="2783300"/>
                  <a:pt x="7961812" y="2789372"/>
                </a:cubicBezTo>
                <a:cubicBezTo>
                  <a:pt x="7998386" y="2800757"/>
                  <a:pt x="8014912" y="2770648"/>
                  <a:pt x="8035185" y="2748129"/>
                </a:cubicBezTo>
                <a:cubicBezTo>
                  <a:pt x="8071320" y="2708154"/>
                  <a:pt x="8105692" y="2665649"/>
                  <a:pt x="8163202" y="2659069"/>
                </a:cubicBezTo>
                <a:cubicBezTo>
                  <a:pt x="8152185" y="2627694"/>
                  <a:pt x="8133456" y="2632250"/>
                  <a:pt x="8116270" y="2638828"/>
                </a:cubicBezTo>
                <a:cubicBezTo>
                  <a:pt x="8071100" y="2656035"/>
                  <a:pt x="8026370" y="2675515"/>
                  <a:pt x="7981202" y="2692720"/>
                </a:cubicBezTo>
                <a:cubicBezTo>
                  <a:pt x="7951676" y="2703854"/>
                  <a:pt x="7922369" y="2719540"/>
                  <a:pt x="7882928" y="2707140"/>
                </a:cubicBezTo>
                <a:cubicBezTo>
                  <a:pt x="7916861" y="2643889"/>
                  <a:pt x="7974590" y="2632503"/>
                  <a:pt x="8021303" y="2613022"/>
                </a:cubicBezTo>
                <a:cubicBezTo>
                  <a:pt x="8079692" y="2588480"/>
                  <a:pt x="8114065" y="2542177"/>
                  <a:pt x="8155270" y="2490563"/>
                </a:cubicBezTo>
                <a:cubicBezTo>
                  <a:pt x="8112303" y="2478166"/>
                  <a:pt x="8085642" y="2516119"/>
                  <a:pt x="8051930" y="2514093"/>
                </a:cubicBezTo>
                <a:cubicBezTo>
                  <a:pt x="8050167" y="2507517"/>
                  <a:pt x="8047083" y="2497902"/>
                  <a:pt x="8047523" y="2497647"/>
                </a:cubicBezTo>
                <a:cubicBezTo>
                  <a:pt x="8102608" y="2469310"/>
                  <a:pt x="8128387" y="2416179"/>
                  <a:pt x="8136981" y="2351913"/>
                </a:cubicBezTo>
                <a:cubicBezTo>
                  <a:pt x="8141388" y="2318769"/>
                  <a:pt x="8161439" y="2308395"/>
                  <a:pt x="8181271" y="2293214"/>
                </a:cubicBezTo>
                <a:cubicBezTo>
                  <a:pt x="8250456" y="2239323"/>
                  <a:pt x="8323609" y="2190493"/>
                  <a:pt x="8380457" y="2116360"/>
                </a:cubicBezTo>
                <a:cubicBezTo>
                  <a:pt x="8314796" y="2126228"/>
                  <a:pt x="8262135" y="2174552"/>
                  <a:pt x="8191404" y="2195300"/>
                </a:cubicBezTo>
                <a:cubicBezTo>
                  <a:pt x="8247591" y="2113829"/>
                  <a:pt x="8320305" y="2072589"/>
                  <a:pt x="8386627" y="2023250"/>
                </a:cubicBezTo>
                <a:cubicBezTo>
                  <a:pt x="8416814" y="2000732"/>
                  <a:pt x="8444796" y="1971889"/>
                  <a:pt x="8481372" y="1959745"/>
                </a:cubicBezTo>
                <a:cubicBezTo>
                  <a:pt x="8494374" y="1955444"/>
                  <a:pt x="8515746" y="1946335"/>
                  <a:pt x="8505390" y="1922299"/>
                </a:cubicBezTo>
                <a:cubicBezTo>
                  <a:pt x="8496577" y="1902312"/>
                  <a:pt x="8479170" y="1908382"/>
                  <a:pt x="8463305" y="1914202"/>
                </a:cubicBezTo>
                <a:cubicBezTo>
                  <a:pt x="8425186" y="1928626"/>
                  <a:pt x="8385745" y="1928877"/>
                  <a:pt x="8334185" y="1928626"/>
                </a:cubicBezTo>
                <a:cubicBezTo>
                  <a:pt x="8377372" y="1862588"/>
                  <a:pt x="8456476" y="1882323"/>
                  <a:pt x="8493491" y="1812998"/>
                </a:cubicBezTo>
                <a:cubicBezTo>
                  <a:pt x="8447220" y="1800852"/>
                  <a:pt x="8411525" y="1825901"/>
                  <a:pt x="8374066" y="1830708"/>
                </a:cubicBezTo>
                <a:cubicBezTo>
                  <a:pt x="8340136" y="1835009"/>
                  <a:pt x="8331762" y="1823372"/>
                  <a:pt x="8339694" y="1785166"/>
                </a:cubicBezTo>
                <a:cubicBezTo>
                  <a:pt x="8352032" y="1725708"/>
                  <a:pt x="8333524" y="1695347"/>
                  <a:pt x="8284168" y="1711540"/>
                </a:cubicBezTo>
                <a:cubicBezTo>
                  <a:pt x="8238339" y="1726720"/>
                  <a:pt x="8233491" y="1704457"/>
                  <a:pt x="8245831" y="1670552"/>
                </a:cubicBezTo>
                <a:cubicBezTo>
                  <a:pt x="8263456" y="1621216"/>
                  <a:pt x="8243407" y="1583011"/>
                  <a:pt x="8229745" y="1541517"/>
                </a:cubicBezTo>
                <a:cubicBezTo>
                  <a:pt x="8208812" y="1478263"/>
                  <a:pt x="8217625" y="1447395"/>
                  <a:pt x="8262796" y="1400336"/>
                </a:cubicBezTo>
                <a:cubicBezTo>
                  <a:pt x="8288134" y="1374020"/>
                  <a:pt x="8315455" y="1351758"/>
                  <a:pt x="8352254" y="1328987"/>
                </a:cubicBezTo>
                <a:cubicBezTo>
                  <a:pt x="8267422" y="1316589"/>
                  <a:pt x="8356441" y="1274842"/>
                  <a:pt x="8326473" y="1248781"/>
                </a:cubicBezTo>
                <a:cubicBezTo>
                  <a:pt x="8266541" y="1238155"/>
                  <a:pt x="8217625" y="1321142"/>
                  <a:pt x="8136099" y="1297360"/>
                </a:cubicBezTo>
                <a:cubicBezTo>
                  <a:pt x="8236795" y="1225502"/>
                  <a:pt x="8348067" y="1201974"/>
                  <a:pt x="8420998" y="1106336"/>
                </a:cubicBezTo>
                <a:cubicBezTo>
                  <a:pt x="8404254" y="1084576"/>
                  <a:pt x="8387508" y="1104818"/>
                  <a:pt x="8373186" y="1096722"/>
                </a:cubicBezTo>
                <a:cubicBezTo>
                  <a:pt x="8373627" y="1091662"/>
                  <a:pt x="8372523" y="1084070"/>
                  <a:pt x="8375169" y="1081794"/>
                </a:cubicBezTo>
                <a:cubicBezTo>
                  <a:pt x="8429592" y="1029673"/>
                  <a:pt x="8430475" y="1028409"/>
                  <a:pt x="8372084" y="989950"/>
                </a:cubicBezTo>
                <a:cubicBezTo>
                  <a:pt x="8351592" y="976540"/>
                  <a:pt x="8353356" y="964648"/>
                  <a:pt x="8364151" y="947697"/>
                </a:cubicBezTo>
                <a:cubicBezTo>
                  <a:pt x="8371865" y="935805"/>
                  <a:pt x="8381118" y="925179"/>
                  <a:pt x="8376711" y="899118"/>
                </a:cubicBezTo>
                <a:cubicBezTo>
                  <a:pt x="8344763" y="932517"/>
                  <a:pt x="8190304" y="921636"/>
                  <a:pt x="8162981" y="918094"/>
                </a:cubicBezTo>
                <a:cubicBezTo>
                  <a:pt x="8132354" y="914300"/>
                  <a:pt x="8102167" y="898107"/>
                  <a:pt x="8069999" y="906961"/>
                </a:cubicBezTo>
                <a:cubicBezTo>
                  <a:pt x="8044219" y="914048"/>
                  <a:pt x="7924795" y="982613"/>
                  <a:pt x="7907827" y="903926"/>
                </a:cubicBezTo>
                <a:cubicBezTo>
                  <a:pt x="7906945" y="900130"/>
                  <a:pt x="7858693" y="908987"/>
                  <a:pt x="7832692" y="913287"/>
                </a:cubicBezTo>
                <a:cubicBezTo>
                  <a:pt x="7809776" y="916830"/>
                  <a:pt x="7783996" y="932517"/>
                  <a:pt x="7768573" y="901144"/>
                </a:cubicBezTo>
                <a:cubicBezTo>
                  <a:pt x="7759538" y="882673"/>
                  <a:pt x="7796776" y="846999"/>
                  <a:pt x="7830048" y="843963"/>
                </a:cubicBezTo>
                <a:cubicBezTo>
                  <a:pt x="7858913" y="841178"/>
                  <a:pt x="7889099" y="837130"/>
                  <a:pt x="7916642" y="844721"/>
                </a:cubicBezTo>
                <a:cubicBezTo>
                  <a:pt x="7950573" y="853831"/>
                  <a:pt x="7968860" y="839156"/>
                  <a:pt x="7978337" y="807530"/>
                </a:cubicBezTo>
                <a:cubicBezTo>
                  <a:pt x="7988911" y="772614"/>
                  <a:pt x="8009185" y="756419"/>
                  <a:pt x="8037167" y="740226"/>
                </a:cubicBezTo>
                <a:cubicBezTo>
                  <a:pt x="8105033" y="701012"/>
                  <a:pt x="8170253" y="655722"/>
                  <a:pt x="8244728" y="632950"/>
                </a:cubicBezTo>
                <a:cubicBezTo>
                  <a:pt x="8259491" y="628396"/>
                  <a:pt x="8275796" y="622323"/>
                  <a:pt x="8282626" y="592216"/>
                </a:cubicBezTo>
                <a:cubicBezTo>
                  <a:pt x="8081014" y="637251"/>
                  <a:pt x="7897251" y="754650"/>
                  <a:pt x="7689250" y="747818"/>
                </a:cubicBezTo>
                <a:cubicBezTo>
                  <a:pt x="7746098" y="710625"/>
                  <a:pt x="7811978" y="708600"/>
                  <a:pt x="7872573" y="682541"/>
                </a:cubicBezTo>
                <a:cubicBezTo>
                  <a:pt x="7829607" y="663058"/>
                  <a:pt x="7789284" y="683299"/>
                  <a:pt x="7748521" y="694433"/>
                </a:cubicBezTo>
                <a:cubicBezTo>
                  <a:pt x="7714368" y="703539"/>
                  <a:pt x="7683521" y="705058"/>
                  <a:pt x="7679775" y="650662"/>
                </a:cubicBezTo>
                <a:cubicBezTo>
                  <a:pt x="7681099" y="647120"/>
                  <a:pt x="7680878" y="642565"/>
                  <a:pt x="7680657" y="638264"/>
                </a:cubicBezTo>
                <a:cubicBezTo>
                  <a:pt x="7692117" y="615746"/>
                  <a:pt x="7709962" y="604107"/>
                  <a:pt x="7731115" y="597528"/>
                </a:cubicBezTo>
                <a:cubicBezTo>
                  <a:pt x="7743895" y="593480"/>
                  <a:pt x="7760860" y="587408"/>
                  <a:pt x="7760642" y="571216"/>
                </a:cubicBezTo>
                <a:cubicBezTo>
                  <a:pt x="7759980" y="511252"/>
                  <a:pt x="7800743" y="493793"/>
                  <a:pt x="7841505" y="476336"/>
                </a:cubicBezTo>
                <a:cubicBezTo>
                  <a:pt x="7818810" y="446481"/>
                  <a:pt x="7800963" y="468492"/>
                  <a:pt x="7783776" y="466216"/>
                </a:cubicBezTo>
                <a:cubicBezTo>
                  <a:pt x="7772539" y="464697"/>
                  <a:pt x="7762403" y="461915"/>
                  <a:pt x="7762403" y="446481"/>
                </a:cubicBezTo>
                <a:cubicBezTo>
                  <a:pt x="7762183" y="433576"/>
                  <a:pt x="7767472" y="418901"/>
                  <a:pt x="7778488" y="418650"/>
                </a:cubicBezTo>
                <a:cubicBezTo>
                  <a:pt x="7847454" y="416372"/>
                  <a:pt x="7885573" y="333384"/>
                  <a:pt x="7957184" y="333131"/>
                </a:cubicBezTo>
                <a:cubicBezTo>
                  <a:pt x="7999930" y="333131"/>
                  <a:pt x="7934928" y="286324"/>
                  <a:pt x="7971064" y="266841"/>
                </a:cubicBezTo>
                <a:cubicBezTo>
                  <a:pt x="7978998" y="262539"/>
                  <a:pt x="7950352" y="255964"/>
                  <a:pt x="7937572" y="256975"/>
                </a:cubicBezTo>
                <a:cubicBezTo>
                  <a:pt x="7925014" y="257986"/>
                  <a:pt x="7913777" y="270384"/>
                  <a:pt x="7898573" y="261528"/>
                </a:cubicBezTo>
                <a:cubicBezTo>
                  <a:pt x="7890201" y="229903"/>
                  <a:pt x="7911793" y="218263"/>
                  <a:pt x="7929642" y="209408"/>
                </a:cubicBezTo>
                <a:cubicBezTo>
                  <a:pt x="7970845" y="188914"/>
                  <a:pt x="8010947" y="164120"/>
                  <a:pt x="8056117" y="156782"/>
                </a:cubicBezTo>
                <a:cubicBezTo>
                  <a:pt x="8072200" y="154252"/>
                  <a:pt x="8032981" y="120348"/>
                  <a:pt x="8025270" y="108457"/>
                </a:cubicBezTo>
                <a:cubicBezTo>
                  <a:pt x="8070715" y="77210"/>
                  <a:pt x="8118460" y="54170"/>
                  <a:pt x="8167695" y="35609"/>
                </a:cubicBezTo>
                <a:lnTo>
                  <a:pt x="8251347" y="10203"/>
                </a:lnTo>
                <a:close/>
                <a:moveTo>
                  <a:pt x="0" y="0"/>
                </a:moveTo>
                <a:lnTo>
                  <a:pt x="12192000" y="0"/>
                </a:lnTo>
                <a:lnTo>
                  <a:pt x="12192000" y="10202"/>
                </a:lnTo>
                <a:lnTo>
                  <a:pt x="10023511" y="10202"/>
                </a:lnTo>
                <a:lnTo>
                  <a:pt x="10081290" y="46954"/>
                </a:lnTo>
                <a:cubicBezTo>
                  <a:pt x="10124649" y="67728"/>
                  <a:pt x="10173137" y="84332"/>
                  <a:pt x="10208104" y="121978"/>
                </a:cubicBezTo>
                <a:cubicBezTo>
                  <a:pt x="10094034" y="151970"/>
                  <a:pt x="9991464" y="182272"/>
                  <a:pt x="9887339" y="204920"/>
                </a:cubicBezTo>
                <a:cubicBezTo>
                  <a:pt x="9776996" y="228793"/>
                  <a:pt x="9683441" y="293373"/>
                  <a:pt x="9575589" y="322144"/>
                </a:cubicBezTo>
                <a:cubicBezTo>
                  <a:pt x="9552585" y="328266"/>
                  <a:pt x="9524923" y="349690"/>
                  <a:pt x="9516842" y="370501"/>
                </a:cubicBezTo>
                <a:cubicBezTo>
                  <a:pt x="9490734" y="437836"/>
                  <a:pt x="8969489" y="626679"/>
                  <a:pt x="9031031" y="686665"/>
                </a:cubicBezTo>
                <a:cubicBezTo>
                  <a:pt x="9056518" y="711458"/>
                  <a:pt x="9089464" y="729209"/>
                  <a:pt x="9123967" y="753695"/>
                </a:cubicBezTo>
                <a:cubicBezTo>
                  <a:pt x="9072057" y="799910"/>
                  <a:pt x="9013626" y="820111"/>
                  <a:pt x="8951461" y="833883"/>
                </a:cubicBezTo>
                <a:cubicBezTo>
                  <a:pt x="8932810" y="838168"/>
                  <a:pt x="8914473" y="846737"/>
                  <a:pt x="8912607" y="867550"/>
                </a:cubicBezTo>
                <a:cubicBezTo>
                  <a:pt x="8910744" y="889280"/>
                  <a:pt x="8929704" y="897848"/>
                  <a:pt x="8945555" y="907951"/>
                </a:cubicBezTo>
                <a:cubicBezTo>
                  <a:pt x="8967622" y="922028"/>
                  <a:pt x="8989069" y="934273"/>
                  <a:pt x="9017042" y="936109"/>
                </a:cubicBezTo>
                <a:cubicBezTo>
                  <a:pt x="9063046" y="938863"/>
                  <a:pt x="9085112" y="978039"/>
                  <a:pt x="9111842" y="1007420"/>
                </a:cubicBezTo>
                <a:cubicBezTo>
                  <a:pt x="9126761" y="1023949"/>
                  <a:pt x="9134223" y="1057308"/>
                  <a:pt x="9108115" y="1063124"/>
                </a:cubicBezTo>
                <a:cubicBezTo>
                  <a:pt x="9045328" y="1077205"/>
                  <a:pt x="9050302" y="1117910"/>
                  <a:pt x="9051854" y="1164126"/>
                </a:cubicBezTo>
                <a:cubicBezTo>
                  <a:pt x="9054030" y="1221361"/>
                  <a:pt x="9091019" y="1247681"/>
                  <a:pt x="9136399" y="1269719"/>
                </a:cubicBezTo>
                <a:cubicBezTo>
                  <a:pt x="9151940" y="1277369"/>
                  <a:pt x="9174006" y="1277064"/>
                  <a:pt x="9179914" y="1300937"/>
                </a:cubicBezTo>
                <a:cubicBezTo>
                  <a:pt x="9154426" y="1323586"/>
                  <a:pt x="9123344" y="1305223"/>
                  <a:pt x="9095990" y="1311649"/>
                </a:cubicBezTo>
                <a:cubicBezTo>
                  <a:pt x="9073302" y="1316851"/>
                  <a:pt x="9035692" y="1314098"/>
                  <a:pt x="9066775" y="1355722"/>
                </a:cubicBezTo>
                <a:cubicBezTo>
                  <a:pt x="9075790" y="1367658"/>
                  <a:pt x="9065221" y="1376842"/>
                  <a:pt x="9053719" y="1377759"/>
                </a:cubicBezTo>
                <a:cubicBezTo>
                  <a:pt x="8961718" y="1387247"/>
                  <a:pt x="9003989" y="1471416"/>
                  <a:pt x="8974460" y="1515794"/>
                </a:cubicBezTo>
                <a:cubicBezTo>
                  <a:pt x="8966381" y="1528036"/>
                  <a:pt x="8975084" y="1549154"/>
                  <a:pt x="8987827" y="1554357"/>
                </a:cubicBezTo>
                <a:cubicBezTo>
                  <a:pt x="9069261" y="1588638"/>
                  <a:pt x="9080451" y="1670357"/>
                  <a:pt x="9119926" y="1740752"/>
                </a:cubicBezTo>
                <a:cubicBezTo>
                  <a:pt x="9077031" y="1768602"/>
                  <a:pt x="9025747" y="1774723"/>
                  <a:pt x="8979435" y="1792782"/>
                </a:cubicBezTo>
                <a:cubicBezTo>
                  <a:pt x="8931257" y="1811758"/>
                  <a:pt x="8931257" y="1825837"/>
                  <a:pt x="8971042" y="1880927"/>
                </a:cubicBezTo>
                <a:cubicBezTo>
                  <a:pt x="8867539" y="1892865"/>
                  <a:pt x="8867539" y="1892865"/>
                  <a:pt x="8899553" y="1979481"/>
                </a:cubicBezTo>
                <a:cubicBezTo>
                  <a:pt x="8812832" y="1987439"/>
                  <a:pt x="8755644" y="2028451"/>
                  <a:pt x="8742279" y="2118129"/>
                </a:cubicBezTo>
                <a:cubicBezTo>
                  <a:pt x="8735751" y="2161590"/>
                  <a:pt x="8696588" y="2182094"/>
                  <a:pt x="8653074" y="2211172"/>
                </a:cubicBezTo>
                <a:cubicBezTo>
                  <a:pt x="8707155" y="2239331"/>
                  <a:pt x="8743833" y="2298094"/>
                  <a:pt x="8806929" y="2235961"/>
                </a:cubicBezTo>
                <a:cubicBezTo>
                  <a:pt x="8829929" y="2213314"/>
                  <a:pt x="8827757" y="2242084"/>
                  <a:pt x="8830862" y="2250347"/>
                </a:cubicBezTo>
                <a:cubicBezTo>
                  <a:pt x="8838321" y="2270546"/>
                  <a:pt x="8822781" y="2284015"/>
                  <a:pt x="8812524" y="2299317"/>
                </a:cubicBezTo>
                <a:cubicBezTo>
                  <a:pt x="8802578" y="2314621"/>
                  <a:pt x="8790765" y="2330841"/>
                  <a:pt x="8787969" y="2347984"/>
                </a:cubicBezTo>
                <a:cubicBezTo>
                  <a:pt x="8786105" y="2359919"/>
                  <a:pt x="8795118" y="2377363"/>
                  <a:pt x="8805064" y="2386240"/>
                </a:cubicBezTo>
                <a:cubicBezTo>
                  <a:pt x="8857283" y="2433068"/>
                  <a:pt x="8826201" y="2538354"/>
                  <a:pt x="8925043" y="2551822"/>
                </a:cubicBezTo>
                <a:cubicBezTo>
                  <a:pt x="8969489" y="2557941"/>
                  <a:pt x="8990934" y="2596506"/>
                  <a:pt x="9023571" y="2617624"/>
                </a:cubicBezTo>
                <a:cubicBezTo>
                  <a:pt x="9137020" y="2691385"/>
                  <a:pt x="9212861" y="2786265"/>
                  <a:pt x="9247982" y="2916649"/>
                </a:cubicBezTo>
                <a:cubicBezTo>
                  <a:pt x="9257617" y="2952764"/>
                  <a:pt x="9294606" y="2981842"/>
                  <a:pt x="9318539" y="3013671"/>
                </a:cubicBezTo>
                <a:cubicBezTo>
                  <a:pt x="9307037" y="3036932"/>
                  <a:pt x="9244252" y="2986737"/>
                  <a:pt x="9266320" y="3047949"/>
                </a:cubicBezTo>
                <a:cubicBezTo>
                  <a:pt x="9283104" y="3093860"/>
                  <a:pt x="9325999" y="3122324"/>
                  <a:pt x="9366406" y="3149564"/>
                </a:cubicBezTo>
                <a:cubicBezTo>
                  <a:pt x="9412407" y="3180476"/>
                  <a:pt x="9463381" y="3205267"/>
                  <a:pt x="9484207" y="3262501"/>
                </a:cubicBezTo>
                <a:cubicBezTo>
                  <a:pt x="9488559" y="3274744"/>
                  <a:pt x="9502544" y="3287599"/>
                  <a:pt x="9514977" y="3292497"/>
                </a:cubicBezTo>
                <a:cubicBezTo>
                  <a:pt x="10163348" y="4299754"/>
                  <a:pt x="11759406" y="4306487"/>
                  <a:pt x="11943411" y="4299446"/>
                </a:cubicBezTo>
                <a:cubicBezTo>
                  <a:pt x="11999126" y="4297227"/>
                  <a:pt x="12054083" y="4291680"/>
                  <a:pt x="12108408" y="4283397"/>
                </a:cubicBezTo>
                <a:lnTo>
                  <a:pt x="12192000" y="4266564"/>
                </a:lnTo>
                <a:lnTo>
                  <a:pt x="12192000" y="6858000"/>
                </a:lnTo>
                <a:lnTo>
                  <a:pt x="0" y="6858000"/>
                </a:lnTo>
                <a:lnTo>
                  <a:pt x="0" y="6205082"/>
                </a:lnTo>
                <a:lnTo>
                  <a:pt x="31834" y="6211531"/>
                </a:lnTo>
                <a:cubicBezTo>
                  <a:pt x="102913" y="6222434"/>
                  <a:pt x="174818" y="6229736"/>
                  <a:pt x="247714" y="6232657"/>
                </a:cubicBezTo>
                <a:cubicBezTo>
                  <a:pt x="488463" y="6241925"/>
                  <a:pt x="2576720" y="6233063"/>
                  <a:pt x="3425038" y="4907153"/>
                </a:cubicBezTo>
                <a:cubicBezTo>
                  <a:pt x="3441305" y="4900705"/>
                  <a:pt x="3459603" y="4883784"/>
                  <a:pt x="3465296" y="4867667"/>
                </a:cubicBezTo>
                <a:cubicBezTo>
                  <a:pt x="3492545" y="4792327"/>
                  <a:pt x="3559239" y="4759693"/>
                  <a:pt x="3619425" y="4719002"/>
                </a:cubicBezTo>
                <a:cubicBezTo>
                  <a:pt x="3672294" y="4683144"/>
                  <a:pt x="3728417" y="4645676"/>
                  <a:pt x="3750377" y="4585241"/>
                </a:cubicBezTo>
                <a:cubicBezTo>
                  <a:pt x="3779250" y="4504664"/>
                  <a:pt x="3697103" y="4570738"/>
                  <a:pt x="3682054" y="4540118"/>
                </a:cubicBezTo>
                <a:cubicBezTo>
                  <a:pt x="3713368" y="4498220"/>
                  <a:pt x="3761764" y="4459943"/>
                  <a:pt x="3774370" y="4412403"/>
                </a:cubicBezTo>
                <a:cubicBezTo>
                  <a:pt x="3820322" y="4240771"/>
                  <a:pt x="3919551" y="4115875"/>
                  <a:pt x="4067986" y="4018780"/>
                </a:cubicBezTo>
                <a:cubicBezTo>
                  <a:pt x="4110687" y="3990980"/>
                  <a:pt x="4138745" y="3940215"/>
                  <a:pt x="4196899" y="3932160"/>
                </a:cubicBezTo>
                <a:cubicBezTo>
                  <a:pt x="4326221" y="3914431"/>
                  <a:pt x="4285554" y="3775837"/>
                  <a:pt x="4353877" y="3714196"/>
                </a:cubicBezTo>
                <a:cubicBezTo>
                  <a:pt x="4366890" y="3702509"/>
                  <a:pt x="4378682" y="3679548"/>
                  <a:pt x="4376244" y="3663837"/>
                </a:cubicBezTo>
                <a:cubicBezTo>
                  <a:pt x="4372586" y="3641270"/>
                  <a:pt x="4357130" y="3619918"/>
                  <a:pt x="4344116" y="3599773"/>
                </a:cubicBezTo>
                <a:cubicBezTo>
                  <a:pt x="4330695" y="3579630"/>
                  <a:pt x="4310365" y="3561901"/>
                  <a:pt x="4320122" y="3535311"/>
                </a:cubicBezTo>
                <a:cubicBezTo>
                  <a:pt x="4324186" y="3524435"/>
                  <a:pt x="4321344" y="3486562"/>
                  <a:pt x="4351436" y="3516374"/>
                </a:cubicBezTo>
                <a:cubicBezTo>
                  <a:pt x="4433989" y="3598163"/>
                  <a:pt x="4481978" y="3520810"/>
                  <a:pt x="4552738" y="3483742"/>
                </a:cubicBezTo>
                <a:cubicBezTo>
                  <a:pt x="4495805" y="3445466"/>
                  <a:pt x="4444564" y="3418474"/>
                  <a:pt x="4436023" y="3361265"/>
                </a:cubicBezTo>
                <a:cubicBezTo>
                  <a:pt x="4418537" y="3243216"/>
                  <a:pt x="4343713" y="3189231"/>
                  <a:pt x="4230249" y="3178754"/>
                </a:cubicBezTo>
                <a:cubicBezTo>
                  <a:pt x="4272135" y="3064738"/>
                  <a:pt x="4272135" y="3064738"/>
                  <a:pt x="4136714" y="3049023"/>
                </a:cubicBezTo>
                <a:cubicBezTo>
                  <a:pt x="4188768" y="2976505"/>
                  <a:pt x="4188768" y="2957972"/>
                  <a:pt x="4125732" y="2932992"/>
                </a:cubicBezTo>
                <a:cubicBezTo>
                  <a:pt x="4065138" y="2909221"/>
                  <a:pt x="3998039" y="2901162"/>
                  <a:pt x="3941916" y="2864502"/>
                </a:cubicBezTo>
                <a:cubicBezTo>
                  <a:pt x="3993565" y="2771837"/>
                  <a:pt x="4008205" y="2664266"/>
                  <a:pt x="4114752" y="2619140"/>
                </a:cubicBezTo>
                <a:cubicBezTo>
                  <a:pt x="4131425" y="2612292"/>
                  <a:pt x="4142812" y="2584492"/>
                  <a:pt x="4132241" y="2568377"/>
                </a:cubicBezTo>
                <a:cubicBezTo>
                  <a:pt x="4093606" y="2509959"/>
                  <a:pt x="4148913" y="2399163"/>
                  <a:pt x="4028540" y="2386674"/>
                </a:cubicBezTo>
                <a:cubicBezTo>
                  <a:pt x="4013491" y="2385466"/>
                  <a:pt x="3999664" y="2373378"/>
                  <a:pt x="4011458" y="2357665"/>
                </a:cubicBezTo>
                <a:cubicBezTo>
                  <a:pt x="4052127" y="2302873"/>
                  <a:pt x="4002918" y="2306498"/>
                  <a:pt x="3973233" y="2299649"/>
                </a:cubicBezTo>
                <a:cubicBezTo>
                  <a:pt x="3937444" y="2291191"/>
                  <a:pt x="3896777" y="2315362"/>
                  <a:pt x="3863429" y="2285548"/>
                </a:cubicBezTo>
                <a:cubicBezTo>
                  <a:pt x="3871158" y="2254123"/>
                  <a:pt x="3900029" y="2254525"/>
                  <a:pt x="3920363" y="2244454"/>
                </a:cubicBezTo>
                <a:cubicBezTo>
                  <a:pt x="3979737" y="2215444"/>
                  <a:pt x="4028133" y="2180798"/>
                  <a:pt x="4030981" y="2105456"/>
                </a:cubicBezTo>
                <a:cubicBezTo>
                  <a:pt x="4033011" y="2044620"/>
                  <a:pt x="4039518" y="1991037"/>
                  <a:pt x="3957370" y="1972502"/>
                </a:cubicBezTo>
                <a:cubicBezTo>
                  <a:pt x="3923211" y="1964846"/>
                  <a:pt x="3932973" y="1920933"/>
                  <a:pt x="3952493" y="1899176"/>
                </a:cubicBezTo>
                <a:cubicBezTo>
                  <a:pt x="3987466" y="1860500"/>
                  <a:pt x="4016337" y="1808931"/>
                  <a:pt x="4076527" y="1805304"/>
                </a:cubicBezTo>
                <a:cubicBezTo>
                  <a:pt x="4113127" y="1802888"/>
                  <a:pt x="4141188" y="1786769"/>
                  <a:pt x="4170061" y="1768238"/>
                </a:cubicBezTo>
                <a:cubicBezTo>
                  <a:pt x="4190800" y="1754940"/>
                  <a:pt x="4215607" y="1743661"/>
                  <a:pt x="4213168" y="1715057"/>
                </a:cubicBezTo>
                <a:cubicBezTo>
                  <a:pt x="4210729" y="1687660"/>
                  <a:pt x="4186736" y="1676379"/>
                  <a:pt x="4162334" y="1670739"/>
                </a:cubicBezTo>
                <a:cubicBezTo>
                  <a:pt x="4080998" y="1652609"/>
                  <a:pt x="4004547" y="1626018"/>
                  <a:pt x="3936629" y="1565182"/>
                </a:cubicBezTo>
                <a:cubicBezTo>
                  <a:pt x="3981773" y="1532950"/>
                  <a:pt x="4024878" y="1509583"/>
                  <a:pt x="4058225" y="1476947"/>
                </a:cubicBezTo>
                <a:cubicBezTo>
                  <a:pt x="4138745" y="1397984"/>
                  <a:pt x="3456757" y="1149400"/>
                  <a:pt x="3422598" y="1060763"/>
                </a:cubicBezTo>
                <a:cubicBezTo>
                  <a:pt x="3412025" y="1033367"/>
                  <a:pt x="3375832" y="1005166"/>
                  <a:pt x="3345734" y="997107"/>
                </a:cubicBezTo>
                <a:cubicBezTo>
                  <a:pt x="3204622" y="959235"/>
                  <a:pt x="3082216" y="874224"/>
                  <a:pt x="2937846" y="842798"/>
                </a:cubicBezTo>
                <a:cubicBezTo>
                  <a:pt x="2801610" y="812986"/>
                  <a:pt x="2667409" y="773098"/>
                  <a:pt x="2518162" y="733618"/>
                </a:cubicBezTo>
                <a:cubicBezTo>
                  <a:pt x="2609662" y="634506"/>
                  <a:pt x="2771925" y="646191"/>
                  <a:pt x="2809744" y="503164"/>
                </a:cubicBezTo>
                <a:cubicBezTo>
                  <a:pt x="2662121" y="466098"/>
                  <a:pt x="2506776" y="508403"/>
                  <a:pt x="2364438" y="449579"/>
                </a:cubicBezTo>
                <a:cubicBezTo>
                  <a:pt x="2352239" y="444343"/>
                  <a:pt x="2335563" y="449579"/>
                  <a:pt x="2320927" y="451191"/>
                </a:cubicBezTo>
                <a:cubicBezTo>
                  <a:pt x="2027715" y="482617"/>
                  <a:pt x="1735723" y="455221"/>
                  <a:pt x="1446580" y="415735"/>
                </a:cubicBezTo>
                <a:cubicBezTo>
                  <a:pt x="1030148" y="359334"/>
                  <a:pt x="612089" y="323476"/>
                  <a:pt x="193217" y="298092"/>
                </a:cubicBezTo>
                <a:lnTo>
                  <a:pt x="0" y="287674"/>
                </a:lnTo>
                <a:close/>
              </a:path>
            </a:pathLst>
          </a:custGeom>
          <a:solidFill>
            <a:schemeClr val="bg2">
              <a:alpha val="50000"/>
            </a:schemeClr>
          </a:solidFill>
          <a:ln w="32707" cap="flat">
            <a:noFill/>
            <a:prstDash val="solid"/>
            <a:miter/>
          </a:ln>
        </p:spPr>
        <p:txBody>
          <a:bodyPr rtlCol="0" anchor="ctr"/>
          <a:lstStyle/>
          <a:p>
            <a:pPr defTabSz="457200"/>
            <a:endParaRPr lang="en-US">
              <a:solidFill>
                <a:schemeClr val="tx1"/>
              </a:solidFill>
            </a:endParaRPr>
          </a:p>
        </p:txBody>
      </p:sp>
      <p:sp>
        <p:nvSpPr>
          <p:cNvPr id="2" name="Title 1">
            <a:extLst>
              <a:ext uri="{FF2B5EF4-FFF2-40B4-BE49-F238E27FC236}">
                <a16:creationId xmlns:a16="http://schemas.microsoft.com/office/drawing/2014/main" id="{08A69AF6-71A5-623F-4FC5-87A2C4049E61}"/>
              </a:ext>
            </a:extLst>
          </p:cNvPr>
          <p:cNvSpPr>
            <a:spLocks noGrp="1"/>
          </p:cNvSpPr>
          <p:nvPr>
            <p:ph type="ctrTitle"/>
          </p:nvPr>
        </p:nvSpPr>
        <p:spPr>
          <a:xfrm>
            <a:off x="3889248" y="3517834"/>
            <a:ext cx="8053463" cy="3175573"/>
          </a:xfrm>
        </p:spPr>
        <p:txBody>
          <a:bodyPr anchor="b">
            <a:normAutofit fontScale="90000"/>
          </a:bodyPr>
          <a:lstStyle/>
          <a:p>
            <a:pPr algn="l">
              <a:spcBef>
                <a:spcPts val="900"/>
              </a:spcBef>
              <a:spcAft>
                <a:spcPts val="900"/>
              </a:spcAft>
              <a:defRPr/>
            </a:pPr>
            <a:r>
              <a:rPr lang="en-GB" sz="1800" b="1" u="sng" dirty="0">
                <a:solidFill>
                  <a:schemeClr val="tx1">
                    <a:lumMod val="85000"/>
                    <a:lumOff val="15000"/>
                  </a:schemeClr>
                </a:solidFill>
                <a:latin typeface="Arial" panose="020B0604020202020204" pitchFamily="34" charset="0"/>
                <a:cs typeface="Arial" panose="020B0604020202020204" pitchFamily="34" charset="0"/>
              </a:rPr>
              <a:t>The three primary health models and their goals are as follows:</a:t>
            </a:r>
            <a:br>
              <a:rPr lang="en-GB" sz="1800" u="sng" dirty="0">
                <a:latin typeface="Arial" panose="020B0604020202020204" pitchFamily="34" charset="0"/>
                <a:cs typeface="Arial" panose="020B0604020202020204" pitchFamily="34" charset="0"/>
              </a:rPr>
            </a:br>
            <a:br>
              <a:rPr lang="en-GB" sz="1800" u="sng" dirty="0">
                <a:latin typeface="Arial" panose="020B0604020202020204" pitchFamily="34" charset="0"/>
                <a:cs typeface="Arial" panose="020B0604020202020204" pitchFamily="34" charset="0"/>
              </a:rPr>
            </a:br>
            <a:r>
              <a:rPr lang="en-GB" sz="1800" dirty="0">
                <a:latin typeface="Arial" panose="020B0604020202020204" pitchFamily="34" charset="0"/>
                <a:cs typeface="Arial" panose="020B0604020202020204" pitchFamily="34" charset="0"/>
              </a:rPr>
              <a:t>1. </a:t>
            </a:r>
            <a:r>
              <a:rPr kumimoji="0" lang="en-GB" sz="1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Biopsychosocial Model</a:t>
            </a: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Combines biological, psychological, and social components. Its objective is to </a:t>
            </a:r>
            <a:r>
              <a:rPr kumimoji="0" lang="en-GB" sz="1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provide holistic, patient-centred care</a:t>
            </a: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by addressing the individual in their entirety.</a:t>
            </a:r>
            <a:b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br>
              <a:rPr lang="en-GB" sz="1800" dirty="0">
                <a:latin typeface="Arial" panose="020B0604020202020204" pitchFamily="34" charset="0"/>
                <a:ea typeface="+mn-ea"/>
                <a:cs typeface="Arial" panose="020B0604020202020204" pitchFamily="34" charset="0"/>
              </a:rPr>
            </a:br>
            <a:r>
              <a:rPr lang="en-GB" sz="1800" dirty="0">
                <a:latin typeface="Arial" panose="020B0604020202020204" pitchFamily="34" charset="0"/>
                <a:ea typeface="+mn-ea"/>
                <a:cs typeface="Arial" panose="020B0604020202020204" pitchFamily="34" charset="0"/>
              </a:rPr>
              <a:t>2. </a:t>
            </a:r>
            <a:r>
              <a:rPr kumimoji="0" lang="en-GB" sz="1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The</a:t>
            </a: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1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Ecological Health Model</a:t>
            </a: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illustrates how a person’s health is influenced by interconnected personal, social, and environmental factors. Its </a:t>
            </a:r>
            <a:r>
              <a:rPr kumimoji="0" lang="en-GB" sz="1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aim</a:t>
            </a: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is to inform public health strategies by shifting attention away from individual responsibility towards fostering supportive communities, organisations, and policies.</a:t>
            </a:r>
            <a:b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b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b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3. </a:t>
            </a:r>
            <a:r>
              <a:rPr kumimoji="0" lang="en-GB" sz="1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Social Model</a:t>
            </a: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Emphasises broader environmental and socioeconomic determinants. Its goal is to </a:t>
            </a:r>
            <a:r>
              <a:rPr kumimoji="0" lang="en-GB" sz="18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prevent disease and reduce health inequalities</a:t>
            </a:r>
            <a:r>
              <a:rPr kumimoji="0" lang="en-GB" sz="18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 through policy-driven public health efforts</a:t>
            </a:r>
            <a:r>
              <a:rPr kumimoji="0" lang="en-GB" sz="1800" b="0" i="0" u="none" strike="noStrike" kern="1200" cap="none" spc="0" normalizeH="0" baseline="0" noProof="0" dirty="0">
                <a:ln>
                  <a:noFill/>
                </a:ln>
                <a:effectLst/>
                <a:uLnTx/>
                <a:uFillTx/>
                <a:latin typeface="Century Schoolbook" panose="02040604050505020304" pitchFamily="18" charset="0"/>
                <a:ea typeface="+mn-ea"/>
                <a:cs typeface="+mn-cs"/>
              </a:rPr>
              <a:t>.</a:t>
            </a:r>
            <a:br>
              <a:rPr kumimoji="0" lang="en-GB" sz="1100" b="0" i="0" u="none" strike="noStrike" kern="1200" cap="none" spc="0" normalizeH="0" baseline="0" noProof="0" dirty="0">
                <a:ln>
                  <a:noFill/>
                </a:ln>
                <a:effectLst/>
                <a:uLnTx/>
                <a:uFillTx/>
                <a:latin typeface="Google Sans"/>
                <a:ea typeface="+mn-ea"/>
                <a:cs typeface="+mn-cs"/>
              </a:rPr>
            </a:br>
            <a:endParaRPr lang="en-GB" sz="1100" dirty="0"/>
          </a:p>
        </p:txBody>
      </p:sp>
      <p:sp>
        <p:nvSpPr>
          <p:cNvPr id="3" name="Subtitle 2">
            <a:extLst>
              <a:ext uri="{FF2B5EF4-FFF2-40B4-BE49-F238E27FC236}">
                <a16:creationId xmlns:a16="http://schemas.microsoft.com/office/drawing/2014/main" id="{A808BF24-0A6A-DF02-72F4-AFB6D10DA678}"/>
              </a:ext>
            </a:extLst>
          </p:cNvPr>
          <p:cNvSpPr>
            <a:spLocks noGrp="1"/>
          </p:cNvSpPr>
          <p:nvPr>
            <p:ph type="subTitle" idx="1"/>
          </p:nvPr>
        </p:nvSpPr>
        <p:spPr>
          <a:xfrm>
            <a:off x="3998976" y="2994890"/>
            <a:ext cx="2673533" cy="309583"/>
          </a:xfrm>
        </p:spPr>
        <p:txBody>
          <a:bodyPr>
            <a:noAutofit/>
          </a:bodyPr>
          <a:lstStyle/>
          <a:p>
            <a:pPr algn="l"/>
            <a:r>
              <a:rPr lang="en-GB" b="1" dirty="0">
                <a:latin typeface="Arial Black" panose="020B0A04020102020204" pitchFamily="34" charset="0"/>
              </a:rPr>
              <a:t>Health Models</a:t>
            </a:r>
          </a:p>
        </p:txBody>
      </p:sp>
      <p:pic>
        <p:nvPicPr>
          <p:cNvPr id="4" name="Picture 3" descr="Social ecological model of health ...">
            <a:extLst>
              <a:ext uri="{FF2B5EF4-FFF2-40B4-BE49-F238E27FC236}">
                <a16:creationId xmlns:a16="http://schemas.microsoft.com/office/drawing/2014/main" id="{13C14CD6-7EB4-A37B-CDC4-6BA8633CCCDB}"/>
              </a:ext>
            </a:extLst>
          </p:cNvPr>
          <p:cNvPicPr>
            <a:picLocks noChangeAspect="1"/>
          </p:cNvPicPr>
          <p:nvPr/>
        </p:nvPicPr>
        <p:blipFill>
          <a:blip r:embed="rId2"/>
          <a:stretch/>
        </p:blipFill>
        <p:spPr>
          <a:xfrm>
            <a:off x="5226014" y="388473"/>
            <a:ext cx="2133601" cy="2039642"/>
          </a:xfrm>
          <a:prstGeom prst="rect">
            <a:avLst/>
          </a:prstGeom>
        </p:spPr>
      </p:pic>
      <p:pic>
        <p:nvPicPr>
          <p:cNvPr id="6" name="Picture 5" descr="The Biopsychosocial Model in Medicine ...">
            <a:extLst>
              <a:ext uri="{FF2B5EF4-FFF2-40B4-BE49-F238E27FC236}">
                <a16:creationId xmlns:a16="http://schemas.microsoft.com/office/drawing/2014/main" id="{D7DB9E71-36BD-8952-C1D1-A6764FBAC0F5}"/>
              </a:ext>
            </a:extLst>
          </p:cNvPr>
          <p:cNvPicPr>
            <a:picLocks noChangeAspect="1"/>
          </p:cNvPicPr>
          <p:nvPr/>
        </p:nvPicPr>
        <p:blipFill>
          <a:blip r:embed="rId3"/>
          <a:stretch/>
        </p:blipFill>
        <p:spPr>
          <a:xfrm>
            <a:off x="9364985" y="821958"/>
            <a:ext cx="2731222" cy="2221699"/>
          </a:xfrm>
          <a:prstGeom prst="rect">
            <a:avLst/>
          </a:prstGeom>
        </p:spPr>
      </p:pic>
      <p:pic>
        <p:nvPicPr>
          <p:cNvPr id="5" name="Picture 4" descr="Holistic Approach to Health Care ...">
            <a:extLst>
              <a:ext uri="{FF2B5EF4-FFF2-40B4-BE49-F238E27FC236}">
                <a16:creationId xmlns:a16="http://schemas.microsoft.com/office/drawing/2014/main" id="{91752B3A-2332-CC5E-30EB-525C0111611D}"/>
              </a:ext>
            </a:extLst>
          </p:cNvPr>
          <p:cNvPicPr>
            <a:picLocks noChangeAspect="1"/>
          </p:cNvPicPr>
          <p:nvPr/>
        </p:nvPicPr>
        <p:blipFill>
          <a:blip r:embed="rId4"/>
          <a:stretch/>
        </p:blipFill>
        <p:spPr>
          <a:xfrm>
            <a:off x="249289" y="1398156"/>
            <a:ext cx="2971356" cy="3038278"/>
          </a:xfrm>
          <a:prstGeom prst="rect">
            <a:avLst/>
          </a:prstGeom>
        </p:spPr>
      </p:pic>
    </p:spTree>
    <p:extLst>
      <p:ext uri="{BB962C8B-B14F-4D97-AF65-F5344CB8AC3E}">
        <p14:creationId xmlns:p14="http://schemas.microsoft.com/office/powerpoint/2010/main" val="6653789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TextBox 18">
            <a:extLst>
              <a:ext uri="{FF2B5EF4-FFF2-40B4-BE49-F238E27FC236}">
                <a16:creationId xmlns:a16="http://schemas.microsoft.com/office/drawing/2014/main" id="{21D498BF-8C76-D0AC-F649-B7DCBCB9C6B9}"/>
              </a:ext>
            </a:extLst>
          </p:cNvPr>
          <p:cNvSpPr txBox="1"/>
          <p:nvPr/>
        </p:nvSpPr>
        <p:spPr>
          <a:xfrm>
            <a:off x="148046" y="165464"/>
            <a:ext cx="4332513" cy="98406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2800" b="1" kern="1200" dirty="0">
                <a:solidFill>
                  <a:schemeClr val="tx1"/>
                </a:solidFill>
                <a:latin typeface="Arial Black" panose="020B0A04020102020204" pitchFamily="34" charset="0"/>
                <a:ea typeface="+mj-ea"/>
                <a:cs typeface="Arial" panose="020B0604020202020204" pitchFamily="34" charset="0"/>
              </a:rPr>
              <a:t>Sustainable Development Goals</a:t>
            </a:r>
            <a:endParaRPr lang="en-US" sz="2800" kern="1200" dirty="0">
              <a:solidFill>
                <a:schemeClr val="tx1"/>
              </a:solidFill>
              <a:latin typeface="Arial Black" panose="020B0A04020102020204" pitchFamily="34" charset="0"/>
              <a:ea typeface="+mj-ea"/>
              <a:cs typeface="Arial" panose="020B0604020202020204" pitchFamily="34" charset="0"/>
            </a:endParaRPr>
          </a:p>
        </p:txBody>
      </p:sp>
      <p:sp>
        <p:nvSpPr>
          <p:cNvPr id="3" name="Subtitle 2">
            <a:extLst>
              <a:ext uri="{FF2B5EF4-FFF2-40B4-BE49-F238E27FC236}">
                <a16:creationId xmlns:a16="http://schemas.microsoft.com/office/drawing/2014/main" id="{6BC217E5-2729-C764-F364-3AD45BD469DA}"/>
              </a:ext>
            </a:extLst>
          </p:cNvPr>
          <p:cNvSpPr>
            <a:spLocks noGrp="1"/>
          </p:cNvSpPr>
          <p:nvPr>
            <p:ph type="subTitle" idx="1"/>
          </p:nvPr>
        </p:nvSpPr>
        <p:spPr>
          <a:xfrm>
            <a:off x="217714" y="1227909"/>
            <a:ext cx="3988526" cy="4589417"/>
          </a:xfrm>
        </p:spPr>
        <p:txBody>
          <a:bodyPr vert="horz" lIns="91440" tIns="45720" rIns="91440" bIns="45720" rtlCol="0">
            <a:normAutofit lnSpcReduction="10000"/>
          </a:bodyPr>
          <a:lstStyle/>
          <a:p>
            <a:pPr algn="just"/>
            <a:r>
              <a:rPr lang="en-US" sz="1600" kern="1200" dirty="0">
                <a:solidFill>
                  <a:schemeClr val="tx1"/>
                </a:solidFill>
                <a:latin typeface="Arial" panose="020B0604020202020204" pitchFamily="34" charset="0"/>
                <a:cs typeface="Arial" panose="020B0604020202020204" pitchFamily="34" charset="0"/>
              </a:rPr>
              <a:t>The 17 SDGs are a global framework for a better, more sustainable future by 2030, tackling challenges such as poverty, inequality, climate change, and health.</a:t>
            </a:r>
          </a:p>
          <a:p>
            <a:pPr algn="l"/>
            <a:r>
              <a:rPr lang="en-US" sz="1600" kern="1200" dirty="0">
                <a:solidFill>
                  <a:schemeClr val="tx1"/>
                </a:solidFill>
                <a:latin typeface="Arial" panose="020B0604020202020204" pitchFamily="34" charset="0"/>
                <a:cs typeface="Arial" panose="020B0604020202020204" pitchFamily="34" charset="0"/>
              </a:rPr>
              <a:t>SDG 3, </a:t>
            </a:r>
            <a:r>
              <a:rPr lang="en-GB" sz="1600" b="1" dirty="0">
                <a:latin typeface="Arial" panose="020B0604020202020204" pitchFamily="34" charset="0"/>
                <a:cs typeface="Arial" panose="020B0604020202020204" pitchFamily="34" charset="0"/>
              </a:rPr>
              <a:t>Key Targets</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Reduce premature mortality from non-communicable diseases </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Improve mental health and wellbeing </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Strengthen prevention and treatment services </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Achieve universal health coverage </a:t>
            </a:r>
          </a:p>
          <a:p>
            <a:pPr marL="285750" indent="-285750" algn="l">
              <a:buFont typeface="Arial" panose="020B0604020202020204" pitchFamily="34" charset="0"/>
              <a:buChar char="•"/>
            </a:pPr>
            <a:r>
              <a:rPr lang="en-GB" sz="1600" dirty="0">
                <a:latin typeface="Arial" panose="020B0604020202020204" pitchFamily="34" charset="0"/>
                <a:cs typeface="Arial" panose="020B0604020202020204" pitchFamily="34" charset="0"/>
              </a:rPr>
              <a:t>Reduce health inequalities</a:t>
            </a:r>
          </a:p>
          <a:p>
            <a:pPr algn="just"/>
            <a:r>
              <a:rPr lang="en-US" sz="1600" kern="1200" dirty="0">
                <a:solidFill>
                  <a:schemeClr val="tx1"/>
                </a:solidFill>
                <a:latin typeface="Arial" panose="020B0604020202020204" pitchFamily="34" charset="0"/>
                <a:cs typeface="Arial" panose="020B0604020202020204" pitchFamily="34" charset="0"/>
              </a:rPr>
              <a:t>It is closely linked to other goals, such as SDG 1 (No Poverty) and SDG 5 (Gender Equality): progress in health drives progress elsewhere, and vice versa. </a:t>
            </a:r>
          </a:p>
          <a:p>
            <a:pPr algn="just"/>
            <a:r>
              <a:rPr lang="en-US" sz="1600" kern="1200" dirty="0">
                <a:solidFill>
                  <a:schemeClr val="tx1"/>
                </a:solidFill>
                <a:latin typeface="Arial" panose="020B0604020202020204" pitchFamily="34" charset="0"/>
                <a:cs typeface="Arial" panose="020B0604020202020204" pitchFamily="34" charset="0"/>
              </a:rPr>
              <a:t> (United Nations, 2024)</a:t>
            </a:r>
          </a:p>
          <a:p>
            <a:endParaRPr lang="en-US" sz="600" kern="1200" dirty="0">
              <a:solidFill>
                <a:schemeClr val="tx1"/>
              </a:solidFill>
              <a:latin typeface="+mn-lt"/>
              <a:ea typeface="+mn-ea"/>
              <a:cs typeface="+mn-cs"/>
            </a:endParaRPr>
          </a:p>
        </p:txBody>
      </p:sp>
      <p:pic>
        <p:nvPicPr>
          <p:cNvPr id="6" name="Picture 5" descr="SDGs – Education for Sustainable Development Toolkit">
            <a:extLst>
              <a:ext uri="{FF2B5EF4-FFF2-40B4-BE49-F238E27FC236}">
                <a16:creationId xmlns:a16="http://schemas.microsoft.com/office/drawing/2014/main" id="{4CD6BC6E-E22E-A321-2EF3-7EDBED933D70}"/>
              </a:ext>
            </a:extLst>
          </p:cNvPr>
          <p:cNvPicPr>
            <a:picLocks noChangeAspect="1"/>
          </p:cNvPicPr>
          <p:nvPr/>
        </p:nvPicPr>
        <p:blipFill>
          <a:blip r:embed="rId2"/>
          <a:stretch/>
        </p:blipFill>
        <p:spPr>
          <a:xfrm>
            <a:off x="7968343" y="3997234"/>
            <a:ext cx="3976333" cy="266917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graphicFrame>
        <p:nvGraphicFramePr>
          <p:cNvPr id="17" name="TextBox 12">
            <a:extLst>
              <a:ext uri="{FF2B5EF4-FFF2-40B4-BE49-F238E27FC236}">
                <a16:creationId xmlns:a16="http://schemas.microsoft.com/office/drawing/2014/main" id="{7EA3A7B7-9200-5244-9714-BB84AADD80C4}"/>
              </a:ext>
            </a:extLst>
          </p:cNvPr>
          <p:cNvGraphicFramePr/>
          <p:nvPr>
            <p:extLst>
              <p:ext uri="{D42A27DB-BD31-4B8C-83A1-F6EECF244321}">
                <p14:modId xmlns:p14="http://schemas.microsoft.com/office/powerpoint/2010/main" val="3689539262"/>
              </p:ext>
            </p:extLst>
          </p:nvPr>
        </p:nvGraphicFramePr>
        <p:xfrm>
          <a:off x="4580709" y="148044"/>
          <a:ext cx="2987040" cy="58957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295C4A3-E94B-17A0-89DB-B292C0F69F2A}"/>
              </a:ext>
            </a:extLst>
          </p:cNvPr>
          <p:cNvSpPr txBox="1"/>
          <p:nvPr/>
        </p:nvSpPr>
        <p:spPr>
          <a:xfrm>
            <a:off x="8107680" y="200297"/>
            <a:ext cx="3918857" cy="3693319"/>
          </a:xfrm>
          <a:prstGeom prst="rect">
            <a:avLst/>
          </a:prstGeom>
          <a:noFill/>
        </p:spPr>
        <p:txBody>
          <a:bodyPr wrap="square">
            <a:spAutoFit/>
          </a:bodyPr>
          <a:lstStyle/>
          <a:p>
            <a:pPr>
              <a:buNone/>
            </a:pPr>
            <a:r>
              <a:rPr lang="en-GB" b="1" dirty="0">
                <a:latin typeface="Arial" panose="020B0604020202020204" pitchFamily="34" charset="0"/>
                <a:cs typeface="Arial" panose="020B0604020202020204" pitchFamily="34" charset="0"/>
              </a:rPr>
              <a:t>UK Example: NHS Diabetes Prevention Programme (NDPP)</a:t>
            </a:r>
          </a:p>
          <a:p>
            <a:pPr>
              <a:buNone/>
            </a:pPr>
            <a:r>
              <a:rPr lang="en-GB" b="1" dirty="0">
                <a:latin typeface="Arial" panose="020B0604020202020204" pitchFamily="34" charset="0"/>
                <a:cs typeface="Arial" panose="020B0604020202020204" pitchFamily="34" charset="0"/>
              </a:rPr>
              <a:t>How it Supports SDG 3</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 Prevents Type 2 Diabetes</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 Encourages healthy lifestyles</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 Improves population wellbeing</a:t>
            </a:r>
          </a:p>
          <a:p>
            <a:pPr marL="285750" indent="-285750">
              <a:buFont typeface="Wingdings" panose="05000000000000000000" pitchFamily="2" charset="2"/>
              <a:buChar char="ü"/>
            </a:pPr>
            <a:r>
              <a:rPr lang="en-GB" dirty="0">
                <a:latin typeface="Arial" panose="020B0604020202020204" pitchFamily="34" charset="0"/>
                <a:cs typeface="Arial" panose="020B0604020202020204" pitchFamily="34" charset="0"/>
              </a:rPr>
              <a:t> Reduces future healthcare demand</a:t>
            </a:r>
          </a:p>
          <a:p>
            <a:pPr>
              <a:buNone/>
            </a:pPr>
            <a:r>
              <a:rPr lang="en-GB" b="1" dirty="0">
                <a:latin typeface="Arial" panose="020B0604020202020204" pitchFamily="34" charset="0"/>
                <a:cs typeface="Arial" panose="020B0604020202020204" pitchFamily="34" charset="0"/>
              </a:rPr>
              <a:t>Outcomes</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Weight reduction among participants </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Improved blood glucose control </a:t>
            </a:r>
          </a:p>
          <a:p>
            <a:pPr marL="285750" indent="-285750">
              <a:buFont typeface="Wingdings" panose="05000000000000000000" pitchFamily="2" charset="2"/>
              <a:buChar char="Ø"/>
            </a:pPr>
            <a:r>
              <a:rPr lang="en-GB" dirty="0">
                <a:latin typeface="Arial" panose="020B0604020202020204" pitchFamily="34" charset="0"/>
                <a:cs typeface="Arial" panose="020B0604020202020204" pitchFamily="34" charset="0"/>
              </a:rPr>
              <a:t>Reduced risk of Type 2 Diabetes</a:t>
            </a:r>
          </a:p>
        </p:txBody>
      </p:sp>
      <p:sp>
        <p:nvSpPr>
          <p:cNvPr id="7" name="TextBox 6">
            <a:extLst>
              <a:ext uri="{FF2B5EF4-FFF2-40B4-BE49-F238E27FC236}">
                <a16:creationId xmlns:a16="http://schemas.microsoft.com/office/drawing/2014/main" id="{EF9B33FC-1BF3-E7DB-943E-BFEDB5E5F2E5}"/>
              </a:ext>
            </a:extLst>
          </p:cNvPr>
          <p:cNvSpPr txBox="1"/>
          <p:nvPr/>
        </p:nvSpPr>
        <p:spPr>
          <a:xfrm>
            <a:off x="111281" y="5836822"/>
            <a:ext cx="7567749" cy="369332"/>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SDG 3     Prevention      Better Wellbeing     Sustainable Healthcare</a:t>
            </a:r>
          </a:p>
        </p:txBody>
      </p:sp>
      <p:pic>
        <p:nvPicPr>
          <p:cNvPr id="11" name="Graphic 10" descr="Arrow Right with solid fill">
            <a:extLst>
              <a:ext uri="{FF2B5EF4-FFF2-40B4-BE49-F238E27FC236}">
                <a16:creationId xmlns:a16="http://schemas.microsoft.com/office/drawing/2014/main" id="{2D101E1A-DEB9-5735-791B-0A55208FFF1A}"/>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2437538" y="5870675"/>
            <a:ext cx="345830" cy="345830"/>
          </a:xfrm>
          <a:prstGeom prst="rect">
            <a:avLst/>
          </a:prstGeom>
        </p:spPr>
      </p:pic>
      <p:pic>
        <p:nvPicPr>
          <p:cNvPr id="13" name="Graphic 12" descr="Arrow Right with solid fill">
            <a:extLst>
              <a:ext uri="{FF2B5EF4-FFF2-40B4-BE49-F238E27FC236}">
                <a16:creationId xmlns:a16="http://schemas.microsoft.com/office/drawing/2014/main" id="{A396890A-6B1B-FD10-F45D-2602AFA3D846}"/>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4572001" y="5889810"/>
            <a:ext cx="313765" cy="313765"/>
          </a:xfrm>
          <a:prstGeom prst="rect">
            <a:avLst/>
          </a:prstGeom>
        </p:spPr>
      </p:pic>
      <p:pic>
        <p:nvPicPr>
          <p:cNvPr id="15" name="Graphic 14" descr="Arrow Right with solid fill">
            <a:extLst>
              <a:ext uri="{FF2B5EF4-FFF2-40B4-BE49-F238E27FC236}">
                <a16:creationId xmlns:a16="http://schemas.microsoft.com/office/drawing/2014/main" id="{8B95F8D8-3529-2D38-0B3B-CBACDC392665}"/>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914400" y="5716863"/>
            <a:ext cx="259977" cy="631891"/>
          </a:xfrm>
          <a:prstGeom prst="rect">
            <a:avLst/>
          </a:prstGeom>
        </p:spPr>
      </p:pic>
    </p:spTree>
    <p:extLst>
      <p:ext uri="{BB962C8B-B14F-4D97-AF65-F5344CB8AC3E}">
        <p14:creationId xmlns:p14="http://schemas.microsoft.com/office/powerpoint/2010/main" val="3022762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alpha val="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7ACAC-2F00-31FD-CEF0-7D44E3DB1C11}"/>
              </a:ext>
            </a:extLst>
          </p:cNvPr>
          <p:cNvSpPr>
            <a:spLocks noGrp="1"/>
          </p:cNvSpPr>
          <p:nvPr>
            <p:ph type="title"/>
          </p:nvPr>
        </p:nvSpPr>
        <p:spPr>
          <a:xfrm>
            <a:off x="0" y="0"/>
            <a:ext cx="12191999" cy="1062989"/>
          </a:xfrm>
          <a:solidFill>
            <a:schemeClr val="accent1"/>
          </a:solidFill>
        </p:spPr>
        <p:txBody>
          <a:bodyPr>
            <a:normAutofit/>
          </a:bodyPr>
          <a:lstStyle/>
          <a:p>
            <a:r>
              <a:rPr lang="en-GB" sz="2400" b="1" dirty="0">
                <a:solidFill>
                  <a:schemeClr val="bg1"/>
                </a:solidFill>
                <a:latin typeface="Arial Black" panose="020B0A04020102020204" pitchFamily="34" charset="0"/>
              </a:rPr>
              <a:t>        Health inequalities and </a:t>
            </a:r>
            <a:r>
              <a:rPr lang="en-GB" sz="2400" dirty="0">
                <a:solidFill>
                  <a:schemeClr val="bg1"/>
                </a:solidFill>
                <a:latin typeface="Arial Black" panose="020B0A04020102020204" pitchFamily="34" charset="0"/>
              </a:rPr>
              <a:t>Their Impact on Health &amp; Wellbeing</a:t>
            </a:r>
            <a:endParaRPr lang="en-GB" sz="2400" b="1" dirty="0">
              <a:solidFill>
                <a:schemeClr val="bg1"/>
              </a:solidFill>
              <a:latin typeface="Arial Black" panose="020B0A04020102020204" pitchFamily="34" charset="0"/>
            </a:endParaRPr>
          </a:p>
        </p:txBody>
      </p:sp>
      <p:sp>
        <p:nvSpPr>
          <p:cNvPr id="11" name="TextBox 10">
            <a:extLst>
              <a:ext uri="{FF2B5EF4-FFF2-40B4-BE49-F238E27FC236}">
                <a16:creationId xmlns:a16="http://schemas.microsoft.com/office/drawing/2014/main" id="{58B8FF61-B5DD-10CE-0F70-1F36906C3513}"/>
              </a:ext>
            </a:extLst>
          </p:cNvPr>
          <p:cNvSpPr txBox="1"/>
          <p:nvPr/>
        </p:nvSpPr>
        <p:spPr>
          <a:xfrm>
            <a:off x="182881" y="1053728"/>
            <a:ext cx="6191794" cy="5909310"/>
          </a:xfrm>
          <a:prstGeom prst="rect">
            <a:avLst/>
          </a:prstGeom>
          <a:noFill/>
        </p:spPr>
        <p:txBody>
          <a:bodyPr wrap="square">
            <a:spAutoFit/>
          </a:bodyPr>
          <a:lstStyle/>
          <a:p>
            <a:pPr>
              <a:buNone/>
            </a:pPr>
            <a:r>
              <a:rPr lang="en-GB" b="1" dirty="0"/>
              <a:t>What are Health Inequalities?</a:t>
            </a:r>
          </a:p>
          <a:p>
            <a:pPr>
              <a:buNone/>
            </a:pPr>
            <a:r>
              <a:rPr lang="en-GB" dirty="0"/>
              <a:t>Health inequalities are unfair and avoidable differences in health outcomes between different groups of people.</a:t>
            </a:r>
          </a:p>
          <a:p>
            <a:pPr>
              <a:buNone/>
            </a:pPr>
            <a:r>
              <a:rPr lang="en-GB" dirty="0"/>
              <a:t>They arise from the wider determinants of health, including:</a:t>
            </a:r>
          </a:p>
          <a:p>
            <a:pPr>
              <a:buNone/>
            </a:pPr>
            <a:endParaRPr lang="en-GB" dirty="0"/>
          </a:p>
          <a:p>
            <a:pPr>
              <a:buNone/>
            </a:pPr>
            <a:endParaRPr lang="en-GB" dirty="0"/>
          </a:p>
          <a:p>
            <a:pPr>
              <a:buNone/>
            </a:pPr>
            <a:endParaRPr lang="en-GB" i="1" dirty="0"/>
          </a:p>
          <a:p>
            <a:pPr>
              <a:buNone/>
            </a:pPr>
            <a:endParaRPr lang="en-GB" i="1" dirty="0"/>
          </a:p>
          <a:p>
            <a:pPr>
              <a:buNone/>
            </a:pPr>
            <a:endParaRPr lang="en-GB" i="1" dirty="0"/>
          </a:p>
          <a:p>
            <a:pPr>
              <a:buNone/>
            </a:pPr>
            <a:endParaRPr lang="en-GB" i="1" dirty="0"/>
          </a:p>
          <a:p>
            <a:pPr>
              <a:buNone/>
            </a:pPr>
            <a:endParaRPr lang="en-GB" i="1" dirty="0"/>
          </a:p>
          <a:p>
            <a:pPr>
              <a:buNone/>
            </a:pPr>
            <a:endParaRPr lang="en-GB" i="1" dirty="0"/>
          </a:p>
          <a:p>
            <a:pPr>
              <a:buNone/>
            </a:pPr>
            <a:endParaRPr lang="en-GB" i="1" dirty="0"/>
          </a:p>
          <a:p>
            <a:pPr>
              <a:buNone/>
            </a:pPr>
            <a:endParaRPr lang="en-GB" i="1" dirty="0"/>
          </a:p>
          <a:p>
            <a:pPr>
              <a:buNone/>
            </a:pPr>
            <a:r>
              <a:rPr lang="en-GB" i="1" dirty="0"/>
              <a:t>(Marmot et al., 2020)</a:t>
            </a:r>
          </a:p>
          <a:p>
            <a:pPr>
              <a:buNone/>
            </a:pPr>
            <a:r>
              <a:rPr lang="en-GB" dirty="0"/>
              <a:t>People living in the most deprived areas of England can expect to live around 10 years fewer than those in the least deprived areas.</a:t>
            </a:r>
          </a:p>
          <a:p>
            <a:pPr>
              <a:buNone/>
            </a:pPr>
            <a:r>
              <a:rPr lang="en-GB" dirty="0"/>
              <a:t> Healthy life expectancy gap is even greater.</a:t>
            </a:r>
          </a:p>
          <a:p>
            <a:pPr>
              <a:buNone/>
            </a:pPr>
            <a:r>
              <a:rPr lang="en-GB" i="1" dirty="0"/>
              <a:t>(OHID, 2024)</a:t>
            </a:r>
            <a:endParaRPr lang="en-GB" dirty="0"/>
          </a:p>
          <a:p>
            <a:pPr>
              <a:buNone/>
            </a:pPr>
            <a:endParaRPr lang="en-GB" dirty="0"/>
          </a:p>
        </p:txBody>
      </p:sp>
      <p:graphicFrame>
        <p:nvGraphicFramePr>
          <p:cNvPr id="18" name="TextBox 3">
            <a:extLst>
              <a:ext uri="{FF2B5EF4-FFF2-40B4-BE49-F238E27FC236}">
                <a16:creationId xmlns:a16="http://schemas.microsoft.com/office/drawing/2014/main" id="{9F59F6D1-02CF-8F9D-D66E-A8B45820871A}"/>
              </a:ext>
            </a:extLst>
          </p:cNvPr>
          <p:cNvGraphicFramePr/>
          <p:nvPr>
            <p:extLst>
              <p:ext uri="{D42A27DB-BD31-4B8C-83A1-F6EECF244321}">
                <p14:modId xmlns:p14="http://schemas.microsoft.com/office/powerpoint/2010/main" val="657867195"/>
              </p:ext>
            </p:extLst>
          </p:nvPr>
        </p:nvGraphicFramePr>
        <p:xfrm>
          <a:off x="6339842" y="1104405"/>
          <a:ext cx="2612570" cy="54507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2" name="Content Placeholder 10">
            <a:extLst>
              <a:ext uri="{FF2B5EF4-FFF2-40B4-BE49-F238E27FC236}">
                <a16:creationId xmlns:a16="http://schemas.microsoft.com/office/drawing/2014/main" id="{D5C0A1F5-77E7-B7AC-B6F9-294C7DF28F75}"/>
              </a:ext>
            </a:extLst>
          </p:cNvPr>
          <p:cNvGraphicFramePr>
            <a:graphicFrameLocks noGrp="1"/>
          </p:cNvGraphicFramePr>
          <p:nvPr>
            <p:ph sz="half" idx="2"/>
            <p:extLst>
              <p:ext uri="{D42A27DB-BD31-4B8C-83A1-F6EECF244321}">
                <p14:modId xmlns:p14="http://schemas.microsoft.com/office/powerpoint/2010/main" val="1634710101"/>
              </p:ext>
            </p:extLst>
          </p:nvPr>
        </p:nvGraphicFramePr>
        <p:xfrm>
          <a:off x="1079864" y="2333897"/>
          <a:ext cx="4441371" cy="26038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39" name="TextBox 38">
            <a:extLst>
              <a:ext uri="{FF2B5EF4-FFF2-40B4-BE49-F238E27FC236}">
                <a16:creationId xmlns:a16="http://schemas.microsoft.com/office/drawing/2014/main" id="{4F834BD4-AC32-30E8-391D-CAD022D166CE}"/>
              </a:ext>
            </a:extLst>
          </p:cNvPr>
          <p:cNvSpPr txBox="1"/>
          <p:nvPr/>
        </p:nvSpPr>
        <p:spPr>
          <a:xfrm flipH="1">
            <a:off x="9167750" y="1055127"/>
            <a:ext cx="2945871" cy="5500052"/>
          </a:xfrm>
          <a:prstGeom prst="rect">
            <a:avLst/>
          </a:prstGeom>
          <a:noFill/>
        </p:spPr>
        <p:txBody>
          <a:bodyPr wrap="square">
            <a:spAutoFit/>
          </a:bodyPr>
          <a:lstStyle/>
          <a:p>
            <a:pPr>
              <a:buNone/>
            </a:pPr>
            <a:r>
              <a:rPr lang="en-GB" b="1" dirty="0"/>
              <a:t>Why Is This Important?</a:t>
            </a:r>
          </a:p>
          <a:p>
            <a:pPr>
              <a:buNone/>
            </a:pPr>
            <a:r>
              <a:rPr lang="en-GB" dirty="0"/>
              <a:t>Health inequalities increase:</a:t>
            </a:r>
          </a:p>
          <a:p>
            <a:pPr>
              <a:buNone/>
            </a:pPr>
            <a:r>
              <a:rPr lang="en-GB" dirty="0"/>
              <a:t>❌ NHS costs</a:t>
            </a:r>
          </a:p>
          <a:p>
            <a:pPr>
              <a:buNone/>
            </a:pPr>
            <a:r>
              <a:rPr lang="en-GB" dirty="0"/>
              <a:t>❌ Demand for health and social care services</a:t>
            </a:r>
          </a:p>
          <a:p>
            <a:pPr>
              <a:buNone/>
            </a:pPr>
            <a:r>
              <a:rPr lang="en-GB" dirty="0"/>
              <a:t>❌ Long-term disease burden</a:t>
            </a:r>
          </a:p>
          <a:p>
            <a:pPr>
              <a:buNone/>
            </a:pPr>
            <a:r>
              <a:rPr lang="en-GB" dirty="0"/>
              <a:t>❌ Social exclusion</a:t>
            </a:r>
          </a:p>
          <a:p>
            <a:pPr>
              <a:buNone/>
            </a:pPr>
            <a:endParaRPr lang="en-GB" dirty="0"/>
          </a:p>
          <a:p>
            <a:pPr>
              <a:buNone/>
            </a:pPr>
            <a:r>
              <a:rPr lang="en-GB" dirty="0"/>
              <a:t>Therefore, reducing inequalities is essential for achieving:</a:t>
            </a:r>
          </a:p>
          <a:p>
            <a:pPr>
              <a:buNone/>
            </a:pPr>
            <a:r>
              <a:rPr lang="en-GB" dirty="0"/>
              <a:t>✔️ SDG 3 (Good Health and Wellbeing)</a:t>
            </a:r>
          </a:p>
          <a:p>
            <a:pPr>
              <a:buNone/>
            </a:pPr>
            <a:r>
              <a:rPr lang="en-GB" dirty="0"/>
              <a:t>✔️ Sustainable healthcare systems</a:t>
            </a:r>
          </a:p>
          <a:p>
            <a:pPr>
              <a:buNone/>
            </a:pPr>
            <a:r>
              <a:rPr lang="en-GB" dirty="0"/>
              <a:t>✔️ Better population wellbeing</a:t>
            </a:r>
          </a:p>
        </p:txBody>
      </p:sp>
    </p:spTree>
    <p:extLst>
      <p:ext uri="{BB962C8B-B14F-4D97-AF65-F5344CB8AC3E}">
        <p14:creationId xmlns:p14="http://schemas.microsoft.com/office/powerpoint/2010/main" val="3242949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8" name="Rectangle 117">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58256" y="-358254"/>
            <a:ext cx="6858000" cy="7574507"/>
          </a:xfrm>
          <a:prstGeom prst="rect">
            <a:avLst/>
          </a:prstGeom>
          <a:ln>
            <a:noFill/>
          </a:ln>
          <a:effectLst>
            <a:outerShdw blurRad="457200" dist="63500" sx="99000" sy="99000" algn="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256FB-8998-E98C-D057-CEFCD9B933BE}"/>
              </a:ext>
            </a:extLst>
          </p:cNvPr>
          <p:cNvSpPr>
            <a:spLocks noGrp="1"/>
          </p:cNvSpPr>
          <p:nvPr>
            <p:ph type="ctrTitle"/>
          </p:nvPr>
        </p:nvSpPr>
        <p:spPr>
          <a:xfrm>
            <a:off x="0" y="0"/>
            <a:ext cx="7602583" cy="1105989"/>
          </a:xfrm>
          <a:solidFill>
            <a:schemeClr val="tx2">
              <a:lumMod val="10000"/>
              <a:lumOff val="90000"/>
            </a:schemeClr>
          </a:solidFill>
        </p:spPr>
        <p:txBody>
          <a:bodyPr vert="horz" lIns="91440" tIns="45720" rIns="91440" bIns="45720" rtlCol="0" anchor="ctr">
            <a:normAutofit fontScale="90000"/>
          </a:bodyPr>
          <a:lstStyle/>
          <a:p>
            <a:r>
              <a:rPr lang="en-US" sz="2800" b="1" dirty="0">
                <a:latin typeface="Arial Black" panose="020B0A04020102020204" pitchFamily="34" charset="0"/>
                <a:cs typeface="Arial" panose="020B0604020202020204" pitchFamily="34" charset="0"/>
              </a:rPr>
              <a:t>Determinants  of Health-</a:t>
            </a:r>
            <a:br>
              <a:rPr lang="en-US" sz="2800" b="1" dirty="0">
                <a:latin typeface="Arial Black" panose="020B0A04020102020204" pitchFamily="34" charset="0"/>
                <a:cs typeface="Arial" panose="020B0604020202020204" pitchFamily="34" charset="0"/>
              </a:rPr>
            </a:br>
            <a:r>
              <a:rPr lang="en-US" sz="2800" b="1" dirty="0">
                <a:latin typeface="Arial Black" panose="020B0A04020102020204" pitchFamily="34" charset="0"/>
                <a:cs typeface="Arial" panose="020B0604020202020204" pitchFamily="34" charset="0"/>
              </a:rPr>
              <a:t>Dahlgren and Whitehead’s Rainbow Model </a:t>
            </a:r>
            <a:endParaRPr lang="en-US" sz="2800" dirty="0">
              <a:latin typeface="Arial Black" panose="020B0A04020102020204" pitchFamily="34" charset="0"/>
              <a:cs typeface="Arial" panose="020B0604020202020204" pitchFamily="34" charset="0"/>
            </a:endParaRPr>
          </a:p>
        </p:txBody>
      </p:sp>
      <p:pic>
        <p:nvPicPr>
          <p:cNvPr id="4" name="Content Placeholder 3">
            <a:extLst>
              <a:ext uri="{FF2B5EF4-FFF2-40B4-BE49-F238E27FC236}">
                <a16:creationId xmlns:a16="http://schemas.microsoft.com/office/drawing/2014/main" id="{44C65770-05B1-881F-A0B0-9926BF699B8E}"/>
              </a:ext>
            </a:extLst>
          </p:cNvPr>
          <p:cNvPicPr>
            <a:picLocks noGrp="1" noChangeAspect="1"/>
          </p:cNvPicPr>
          <p:nvPr/>
        </p:nvPicPr>
        <p:blipFill>
          <a:blip r:embed="rId2"/>
          <a:srcRect l="946"/>
          <a:stretch>
            <a:fillRect/>
          </a:stretch>
        </p:blipFill>
        <p:spPr>
          <a:xfrm>
            <a:off x="226423" y="3827928"/>
            <a:ext cx="6932023" cy="2146151"/>
          </a:xfrm>
          <a:prstGeom prst="rect">
            <a:avLst/>
          </a:prstGeom>
        </p:spPr>
      </p:pic>
      <p:graphicFrame>
        <p:nvGraphicFramePr>
          <p:cNvPr id="5" name="Table 4">
            <a:extLst>
              <a:ext uri="{FF2B5EF4-FFF2-40B4-BE49-F238E27FC236}">
                <a16:creationId xmlns:a16="http://schemas.microsoft.com/office/drawing/2014/main" id="{6DF5FF45-82B4-ED76-4EE7-698D4945F9CD}"/>
              </a:ext>
            </a:extLst>
          </p:cNvPr>
          <p:cNvGraphicFramePr>
            <a:graphicFrameLocks noGrp="1"/>
          </p:cNvGraphicFramePr>
          <p:nvPr>
            <p:extLst>
              <p:ext uri="{D42A27DB-BD31-4B8C-83A1-F6EECF244321}">
                <p14:modId xmlns:p14="http://schemas.microsoft.com/office/powerpoint/2010/main" val="2406441560"/>
              </p:ext>
            </p:extLst>
          </p:nvPr>
        </p:nvGraphicFramePr>
        <p:xfrm>
          <a:off x="7950926" y="3792071"/>
          <a:ext cx="4040776" cy="2982435"/>
        </p:xfrm>
        <a:graphic>
          <a:graphicData uri="http://schemas.openxmlformats.org/drawingml/2006/table">
            <a:tbl>
              <a:tblPr>
                <a:tableStyleId>{BC89EF96-8CEA-46FF-86C4-4CE0E7609802}</a:tableStyleId>
              </a:tblPr>
              <a:tblGrid>
                <a:gridCol w="1994263">
                  <a:extLst>
                    <a:ext uri="{9D8B030D-6E8A-4147-A177-3AD203B41FA5}">
                      <a16:colId xmlns:a16="http://schemas.microsoft.com/office/drawing/2014/main" val="1178990669"/>
                    </a:ext>
                  </a:extLst>
                </a:gridCol>
                <a:gridCol w="2046513">
                  <a:extLst>
                    <a:ext uri="{9D8B030D-6E8A-4147-A177-3AD203B41FA5}">
                      <a16:colId xmlns:a16="http://schemas.microsoft.com/office/drawing/2014/main" val="684869070"/>
                    </a:ext>
                  </a:extLst>
                </a:gridCol>
              </a:tblGrid>
              <a:tr h="513555">
                <a:tc>
                  <a:txBody>
                    <a:bodyPr/>
                    <a:lstStyle/>
                    <a:p>
                      <a:pPr>
                        <a:buNone/>
                      </a:pPr>
                      <a:r>
                        <a:rPr lang="en-GB" dirty="0"/>
                        <a:t>Strengths</a:t>
                      </a:r>
                    </a:p>
                  </a:txBody>
                  <a:tcPr anchor="ctr">
                    <a:solidFill>
                      <a:schemeClr val="bg1">
                        <a:lumMod val="95000"/>
                      </a:schemeClr>
                    </a:solidFill>
                  </a:tcPr>
                </a:tc>
                <a:tc>
                  <a:txBody>
                    <a:bodyPr/>
                    <a:lstStyle/>
                    <a:p>
                      <a:pPr>
                        <a:buNone/>
                      </a:pPr>
                      <a:r>
                        <a:rPr lang="en-GB" dirty="0"/>
                        <a:t>Limitations</a:t>
                      </a:r>
                    </a:p>
                  </a:txBody>
                  <a:tcPr anchor="ctr">
                    <a:solidFill>
                      <a:schemeClr val="bg1">
                        <a:lumMod val="95000"/>
                      </a:schemeClr>
                    </a:solidFill>
                  </a:tcPr>
                </a:tc>
                <a:extLst>
                  <a:ext uri="{0D108BD9-81ED-4DB2-BD59-A6C34878D82A}">
                    <a16:rowId xmlns:a16="http://schemas.microsoft.com/office/drawing/2014/main" val="2016886426"/>
                  </a:ext>
                </a:extLst>
              </a:tr>
              <a:tr h="622846">
                <a:tc>
                  <a:txBody>
                    <a:bodyPr/>
                    <a:lstStyle/>
                    <a:p>
                      <a:pPr>
                        <a:buNone/>
                      </a:pPr>
                      <a:r>
                        <a:rPr lang="en-GB" dirty="0"/>
                        <a:t>Holistic approach</a:t>
                      </a:r>
                    </a:p>
                  </a:txBody>
                  <a:tcPr anchor="ctr">
                    <a:solidFill>
                      <a:schemeClr val="accent5">
                        <a:lumMod val="20000"/>
                        <a:lumOff val="80000"/>
                      </a:schemeClr>
                    </a:solidFill>
                  </a:tcPr>
                </a:tc>
                <a:tc>
                  <a:txBody>
                    <a:bodyPr/>
                    <a:lstStyle/>
                    <a:p>
                      <a:pPr>
                        <a:buNone/>
                      </a:pPr>
                      <a:r>
                        <a:rPr lang="en-GB" dirty="0"/>
                        <a:t>Oversimplifies some factors</a:t>
                      </a:r>
                    </a:p>
                  </a:txBody>
                  <a:tcPr anchor="ctr">
                    <a:solidFill>
                      <a:schemeClr val="accent5">
                        <a:lumMod val="20000"/>
                        <a:lumOff val="80000"/>
                      </a:schemeClr>
                    </a:solidFill>
                  </a:tcPr>
                </a:tc>
                <a:extLst>
                  <a:ext uri="{0D108BD9-81ED-4DB2-BD59-A6C34878D82A}">
                    <a16:rowId xmlns:a16="http://schemas.microsoft.com/office/drawing/2014/main" val="175196294"/>
                  </a:ext>
                </a:extLst>
              </a:tr>
              <a:tr h="889780">
                <a:tc>
                  <a:txBody>
                    <a:bodyPr/>
                    <a:lstStyle/>
                    <a:p>
                      <a:pPr>
                        <a:buNone/>
                      </a:pPr>
                      <a:r>
                        <a:rPr lang="en-GB"/>
                        <a:t>Explains inequalities</a:t>
                      </a:r>
                    </a:p>
                  </a:txBody>
                  <a:tcPr anchor="ctr">
                    <a:solidFill>
                      <a:schemeClr val="bg1">
                        <a:lumMod val="95000"/>
                      </a:schemeClr>
                    </a:solidFill>
                  </a:tcPr>
                </a:tc>
                <a:tc>
                  <a:txBody>
                    <a:bodyPr/>
                    <a:lstStyle/>
                    <a:p>
                      <a:pPr>
                        <a:buNone/>
                      </a:pPr>
                      <a:r>
                        <a:rPr lang="en-GB" dirty="0"/>
                        <a:t>Limited explanation of interactions</a:t>
                      </a:r>
                    </a:p>
                  </a:txBody>
                  <a:tcPr anchor="ctr">
                    <a:solidFill>
                      <a:schemeClr val="bg1">
                        <a:lumMod val="95000"/>
                      </a:schemeClr>
                    </a:solidFill>
                  </a:tcPr>
                </a:tc>
                <a:extLst>
                  <a:ext uri="{0D108BD9-81ED-4DB2-BD59-A6C34878D82A}">
                    <a16:rowId xmlns:a16="http://schemas.microsoft.com/office/drawing/2014/main" val="4110162432"/>
                  </a:ext>
                </a:extLst>
              </a:tr>
              <a:tr h="889780">
                <a:tc>
                  <a:txBody>
                    <a:bodyPr/>
                    <a:lstStyle/>
                    <a:p>
                      <a:pPr>
                        <a:buNone/>
                      </a:pPr>
                      <a:r>
                        <a:rPr lang="en-GB" dirty="0"/>
                        <a:t>Supports prevention</a:t>
                      </a:r>
                    </a:p>
                  </a:txBody>
                  <a:tcPr anchor="ctr">
                    <a:solidFill>
                      <a:schemeClr val="accent5">
                        <a:lumMod val="20000"/>
                        <a:lumOff val="80000"/>
                      </a:schemeClr>
                    </a:solidFill>
                  </a:tcPr>
                </a:tc>
                <a:tc>
                  <a:txBody>
                    <a:bodyPr/>
                    <a:lstStyle/>
                    <a:p>
                      <a:pPr>
                        <a:buNone/>
                      </a:pPr>
                      <a:r>
                        <a:rPr lang="en-GB" dirty="0"/>
                        <a:t>Requires multi-sector collaboration</a:t>
                      </a:r>
                    </a:p>
                  </a:txBody>
                  <a:tcPr anchor="ctr">
                    <a:solidFill>
                      <a:schemeClr val="accent5">
                        <a:lumMod val="20000"/>
                        <a:lumOff val="80000"/>
                      </a:schemeClr>
                    </a:solidFill>
                  </a:tcPr>
                </a:tc>
                <a:extLst>
                  <a:ext uri="{0D108BD9-81ED-4DB2-BD59-A6C34878D82A}">
                    <a16:rowId xmlns:a16="http://schemas.microsoft.com/office/drawing/2014/main" val="1746209197"/>
                  </a:ext>
                </a:extLst>
              </a:tr>
            </a:tbl>
          </a:graphicData>
        </a:graphic>
      </p:graphicFrame>
      <p:sp>
        <p:nvSpPr>
          <p:cNvPr id="7" name="TextBox 6">
            <a:extLst>
              <a:ext uri="{FF2B5EF4-FFF2-40B4-BE49-F238E27FC236}">
                <a16:creationId xmlns:a16="http://schemas.microsoft.com/office/drawing/2014/main" id="{03875DAB-A164-6330-07E4-2439202F6FCF}"/>
              </a:ext>
            </a:extLst>
          </p:cNvPr>
          <p:cNvSpPr txBox="1"/>
          <p:nvPr/>
        </p:nvSpPr>
        <p:spPr>
          <a:xfrm>
            <a:off x="7907382" y="296091"/>
            <a:ext cx="4105323" cy="3416320"/>
          </a:xfrm>
          <a:prstGeom prst="rect">
            <a:avLst/>
          </a:prstGeom>
          <a:noFill/>
        </p:spPr>
        <p:txBody>
          <a:bodyPr wrap="square">
            <a:spAutoFit/>
          </a:bodyPr>
          <a:lstStyle/>
          <a:p>
            <a:pPr>
              <a:buNone/>
            </a:pPr>
            <a:r>
              <a:rPr lang="en-GB" b="1" dirty="0"/>
              <a:t>The model reinforces SDG 3 </a:t>
            </a:r>
            <a:r>
              <a:rPr lang="en-GB" dirty="0"/>
              <a:t>by demonstrating that sustained improvements in health depend on coordinated action across multiple sectors:</a:t>
            </a:r>
          </a:p>
          <a:p>
            <a:pPr marL="285750" indent="-285750">
              <a:buFont typeface="Wingdings" panose="05000000000000000000" pitchFamily="2" charset="2"/>
              <a:buChar char="v"/>
            </a:pPr>
            <a:r>
              <a:rPr lang="en-GB" dirty="0"/>
              <a:t>Healthcare </a:t>
            </a:r>
          </a:p>
          <a:p>
            <a:pPr marL="285750" indent="-285750">
              <a:buFont typeface="Wingdings" panose="05000000000000000000" pitchFamily="2" charset="2"/>
              <a:buChar char="v"/>
            </a:pPr>
            <a:r>
              <a:rPr lang="en-GB" dirty="0"/>
              <a:t>Education </a:t>
            </a:r>
          </a:p>
          <a:p>
            <a:pPr marL="285750" indent="-285750">
              <a:buFont typeface="Wingdings" panose="05000000000000000000" pitchFamily="2" charset="2"/>
              <a:buChar char="v"/>
            </a:pPr>
            <a:r>
              <a:rPr lang="en-GB" dirty="0"/>
              <a:t>Housing </a:t>
            </a:r>
          </a:p>
          <a:p>
            <a:pPr marL="285750" indent="-285750">
              <a:buFont typeface="Wingdings" panose="05000000000000000000" pitchFamily="2" charset="2"/>
              <a:buChar char="v"/>
            </a:pPr>
            <a:r>
              <a:rPr lang="en-GB" dirty="0"/>
              <a:t>Employment </a:t>
            </a:r>
          </a:p>
          <a:p>
            <a:pPr marL="285750" indent="-285750">
              <a:buFont typeface="Wingdings" panose="05000000000000000000" pitchFamily="2" charset="2"/>
              <a:buChar char="v"/>
            </a:pPr>
            <a:r>
              <a:rPr lang="en-GB" dirty="0"/>
              <a:t>Environment </a:t>
            </a:r>
          </a:p>
          <a:p>
            <a:pPr>
              <a:buNone/>
            </a:pPr>
            <a:r>
              <a:rPr lang="en-GB" dirty="0"/>
              <a:t>This embodies the principle of </a:t>
            </a:r>
            <a:r>
              <a:rPr lang="en-GB" b="1" dirty="0"/>
              <a:t>"Health in All Policies" (</a:t>
            </a:r>
            <a:r>
              <a:rPr lang="en-GB" b="1" dirty="0" err="1"/>
              <a:t>HiAP</a:t>
            </a:r>
            <a:r>
              <a:rPr lang="en-GB" b="1" dirty="0"/>
              <a:t>)</a:t>
            </a:r>
            <a:r>
              <a:rPr lang="en-GB" dirty="0"/>
              <a:t>.</a:t>
            </a:r>
          </a:p>
        </p:txBody>
      </p:sp>
      <p:sp>
        <p:nvSpPr>
          <p:cNvPr id="9" name="TextBox 8">
            <a:extLst>
              <a:ext uri="{FF2B5EF4-FFF2-40B4-BE49-F238E27FC236}">
                <a16:creationId xmlns:a16="http://schemas.microsoft.com/office/drawing/2014/main" id="{5C89D158-BB08-24C7-C6BE-82DC63822FCD}"/>
              </a:ext>
            </a:extLst>
          </p:cNvPr>
          <p:cNvSpPr txBox="1"/>
          <p:nvPr/>
        </p:nvSpPr>
        <p:spPr>
          <a:xfrm>
            <a:off x="365759" y="1105983"/>
            <a:ext cx="7053943" cy="2862322"/>
          </a:xfrm>
          <a:prstGeom prst="rect">
            <a:avLst/>
          </a:prstGeom>
          <a:noFill/>
        </p:spPr>
        <p:txBody>
          <a:bodyPr wrap="square">
            <a:spAutoFit/>
          </a:bodyPr>
          <a:lstStyle/>
          <a:p>
            <a:pPr algn="l"/>
            <a:r>
              <a:rPr lang="en-US" sz="1200" dirty="0">
                <a:latin typeface="Arial" panose="020B0604020202020204" pitchFamily="34" charset="0"/>
                <a:cs typeface="Arial" panose="020B0604020202020204" pitchFamily="34" charset="0"/>
              </a:rPr>
              <a:t> Developed in 1991 by Göran Dahlgren and Margaret Whitehead</a:t>
            </a:r>
          </a:p>
          <a:p>
            <a:pPr indent="-228600" algn="l">
              <a:buFont typeface="Arial" panose="020B0604020202020204" pitchFamily="34" charset="0"/>
              <a:buChar char="•"/>
            </a:pPr>
            <a:r>
              <a:rPr lang="en-US" sz="1200" dirty="0">
                <a:latin typeface="Arial" panose="020B0604020202020204" pitchFamily="34" charset="0"/>
                <a:cs typeface="Arial" panose="020B0604020202020204" pitchFamily="34" charset="0"/>
              </a:rPr>
              <a:t>The 'rainbow model' illustrates how an individual's health is shaped by a layered combination of personal, social, economic, and environmental influences</a:t>
            </a:r>
          </a:p>
          <a:p>
            <a:pPr algn="l"/>
            <a:r>
              <a:rPr lang="en-US" sz="1200" dirty="0">
                <a:latin typeface="Arial" panose="020B0604020202020204" pitchFamily="34" charset="0"/>
                <a:cs typeface="Arial" panose="020B0604020202020204" pitchFamily="34" charset="0"/>
              </a:rPr>
              <a:t>Layers include:</a:t>
            </a:r>
          </a:p>
          <a:p>
            <a:pPr lvl="1" indent="-228600" algn="l">
              <a:buFont typeface="Arial" panose="020B0604020202020204" pitchFamily="34" charset="0"/>
              <a:buChar char="•"/>
            </a:pPr>
            <a:r>
              <a:rPr lang="en-US" sz="1200" dirty="0">
                <a:latin typeface="Arial" panose="020B0604020202020204" pitchFamily="34" charset="0"/>
                <a:cs typeface="Arial" panose="020B0604020202020204" pitchFamily="34" charset="0"/>
              </a:rPr>
              <a:t>Individual lifestyle factors: </a:t>
            </a:r>
            <a:r>
              <a:rPr lang="en-US" sz="1200" dirty="0" err="1">
                <a:latin typeface="Arial" panose="020B0604020202020204" pitchFamily="34" charset="0"/>
                <a:cs typeface="Arial" panose="020B0604020202020204" pitchFamily="34" charset="0"/>
              </a:rPr>
              <a:t>behaviours</a:t>
            </a:r>
            <a:r>
              <a:rPr lang="en-US" sz="1200" dirty="0">
                <a:latin typeface="Arial" panose="020B0604020202020204" pitchFamily="34" charset="0"/>
                <a:cs typeface="Arial" panose="020B0604020202020204" pitchFamily="34" charset="0"/>
              </a:rPr>
              <a:t> such as smoking, diet, exercise</a:t>
            </a:r>
          </a:p>
          <a:p>
            <a:pPr lvl="1" indent="-228600" algn="l">
              <a:buFont typeface="Arial" panose="020B0604020202020204" pitchFamily="34" charset="0"/>
              <a:buChar char="•"/>
            </a:pPr>
            <a:r>
              <a:rPr lang="en-US" sz="1200" dirty="0">
                <a:latin typeface="Arial" panose="020B0604020202020204" pitchFamily="34" charset="0"/>
                <a:cs typeface="Arial" panose="020B0604020202020204" pitchFamily="34" charset="0"/>
              </a:rPr>
              <a:t>Social and community networks: support systems and relationships</a:t>
            </a:r>
          </a:p>
          <a:p>
            <a:pPr lvl="1" indent="-228600" algn="l">
              <a:buFont typeface="Arial" panose="020B0604020202020204" pitchFamily="34" charset="0"/>
              <a:buChar char="•"/>
            </a:pPr>
            <a:r>
              <a:rPr lang="en-US" sz="1200" dirty="0">
                <a:latin typeface="Arial" panose="020B0604020202020204" pitchFamily="34" charset="0"/>
                <a:cs typeface="Arial" panose="020B0604020202020204" pitchFamily="34" charset="0"/>
              </a:rPr>
              <a:t>Living and working conditions: structural factors such as employment, education, housing, and access to healthcare</a:t>
            </a:r>
          </a:p>
          <a:p>
            <a:pPr lvl="1" indent="-228600" algn="l">
              <a:buFont typeface="Arial" panose="020B0604020202020204" pitchFamily="34" charset="0"/>
              <a:buChar char="•"/>
            </a:pPr>
            <a:r>
              <a:rPr lang="en-US" sz="1200" dirty="0">
                <a:latin typeface="Arial" panose="020B0604020202020204" pitchFamily="34" charset="0"/>
                <a:cs typeface="Arial" panose="020B0604020202020204" pitchFamily="34" charset="0"/>
              </a:rPr>
              <a:t>General socio-economic, cultural and environmental conditions that shape opportunity and health equity</a:t>
            </a:r>
          </a:p>
          <a:p>
            <a:r>
              <a:rPr lang="en-GB" sz="1200" dirty="0"/>
              <a:t>The model demonstrates that health inequalities frequently stem from factors beyond an individual's control. Someone living in a deprived area may face poor-quality housing, lower income, reduced access to healthcare, and higher levels of stress.</a:t>
            </a:r>
          </a:p>
          <a:p>
            <a:r>
              <a:rPr lang="en-GB" sz="1200" b="1" dirty="0"/>
              <a:t>Together, these factors heighten the risk of chronic illness and undermine overall wellbeing.</a:t>
            </a:r>
          </a:p>
          <a:p>
            <a:pPr algn="l"/>
            <a:endParaRPr lang="en-US" sz="12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43EB1FC-2ED7-D197-D249-9DD2057A80A9}"/>
              </a:ext>
            </a:extLst>
          </p:cNvPr>
          <p:cNvSpPr txBox="1"/>
          <p:nvPr/>
        </p:nvSpPr>
        <p:spPr>
          <a:xfrm>
            <a:off x="539931" y="6108135"/>
            <a:ext cx="6357258" cy="276999"/>
          </a:xfrm>
          <a:prstGeom prst="rect">
            <a:avLst/>
          </a:prstGeom>
          <a:noFill/>
        </p:spPr>
        <p:txBody>
          <a:bodyPr wrap="square">
            <a:spAutoFit/>
          </a:bodyPr>
          <a:lstStyle/>
          <a:p>
            <a:r>
              <a:rPr lang="en-GB" sz="1200" dirty="0"/>
              <a:t>This model underpins many UK public health policies </a:t>
            </a:r>
            <a:r>
              <a:rPr lang="en-GB" sz="1200"/>
              <a:t>designed to reduce </a:t>
            </a:r>
            <a:r>
              <a:rPr lang="en-GB" sz="1200" dirty="0"/>
              <a:t>health inequalities</a:t>
            </a:r>
            <a:r>
              <a:rPr lang="en-GB" sz="1200"/>
              <a:t>.</a:t>
            </a:r>
            <a:endParaRPr lang="en-GB" sz="1200" dirty="0"/>
          </a:p>
        </p:txBody>
      </p:sp>
    </p:spTree>
    <p:extLst>
      <p:ext uri="{BB962C8B-B14F-4D97-AF65-F5344CB8AC3E}">
        <p14:creationId xmlns:p14="http://schemas.microsoft.com/office/powerpoint/2010/main" val="864625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8" name="Rectangle 17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1"/>
            <a:ext cx="12191990" cy="168864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500689-A3E4-EE45-2F2D-52FF2C0677A0}"/>
              </a:ext>
            </a:extLst>
          </p:cNvPr>
          <p:cNvSpPr>
            <a:spLocks noGrp="1"/>
          </p:cNvSpPr>
          <p:nvPr>
            <p:ph type="ctrTitle"/>
          </p:nvPr>
        </p:nvSpPr>
        <p:spPr>
          <a:xfrm>
            <a:off x="1398390" y="551498"/>
            <a:ext cx="9888496" cy="900131"/>
          </a:xfrm>
        </p:spPr>
        <p:txBody>
          <a:bodyPr vert="horz" lIns="91440" tIns="45720" rIns="91440" bIns="45720" rtlCol="0" anchor="t">
            <a:normAutofit/>
          </a:bodyPr>
          <a:lstStyle/>
          <a:p>
            <a:pPr algn="l"/>
            <a:r>
              <a:rPr lang="en-US" sz="4000" kern="1200" dirty="0">
                <a:solidFill>
                  <a:schemeClr val="bg1"/>
                </a:solidFill>
                <a:latin typeface="+mj-lt"/>
                <a:ea typeface="+mj-ea"/>
                <a:cs typeface="+mj-cs"/>
              </a:rPr>
              <a:t>Public Health Policies and Strategies in the UK</a:t>
            </a:r>
          </a:p>
        </p:txBody>
      </p:sp>
      <p:sp>
        <p:nvSpPr>
          <p:cNvPr id="180" name="Rectangle 17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21546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98A4320-B220-8A8F-FD24-4BCA0A0B6041}"/>
              </a:ext>
            </a:extLst>
          </p:cNvPr>
          <p:cNvSpPr>
            <a:spLocks noGrp="1"/>
          </p:cNvSpPr>
          <p:nvPr>
            <p:ph type="subTitle" idx="1"/>
          </p:nvPr>
        </p:nvSpPr>
        <p:spPr>
          <a:xfrm>
            <a:off x="244865" y="1976589"/>
            <a:ext cx="2229394" cy="4728757"/>
          </a:xfrm>
        </p:spPr>
        <p:txBody>
          <a:bodyPr vert="horz" lIns="91440" tIns="45720" rIns="91440" bIns="45720" rtlCol="0" anchor="t">
            <a:normAutofit fontScale="70000" lnSpcReduction="20000"/>
          </a:bodyPr>
          <a:lstStyle/>
          <a:p>
            <a:pPr algn="l"/>
            <a:r>
              <a:rPr lang="en-US" sz="2300" b="1" dirty="0"/>
              <a:t>1. NHS Long Term Plan (2019)  </a:t>
            </a:r>
          </a:p>
          <a:p>
            <a:pPr algn="l"/>
            <a:r>
              <a:rPr lang="en-US" sz="2300" b="1" dirty="0"/>
              <a:t>Aim:</a:t>
            </a:r>
            <a:endParaRPr lang="en-US" sz="2300" dirty="0"/>
          </a:p>
          <a:p>
            <a:pPr indent="-228600" algn="l">
              <a:buFont typeface="Arial" panose="020B0604020202020204" pitchFamily="34" charset="0"/>
              <a:buChar char="•"/>
            </a:pPr>
            <a:r>
              <a:rPr lang="en-US" sz="2300" dirty="0"/>
              <a:t>Improve population health </a:t>
            </a:r>
          </a:p>
          <a:p>
            <a:pPr indent="-228600" algn="l">
              <a:buFont typeface="Arial" panose="020B0604020202020204" pitchFamily="34" charset="0"/>
              <a:buChar char="•"/>
            </a:pPr>
            <a:r>
              <a:rPr lang="en-US" sz="2300" dirty="0"/>
              <a:t>Reduce health inequalities </a:t>
            </a:r>
          </a:p>
          <a:p>
            <a:pPr indent="-228600" algn="l">
              <a:buFont typeface="Arial" panose="020B0604020202020204" pitchFamily="34" charset="0"/>
              <a:buChar char="•"/>
            </a:pPr>
            <a:r>
              <a:rPr lang="en-US" sz="2300" dirty="0"/>
              <a:t>Expand preventative healthcare </a:t>
            </a:r>
          </a:p>
          <a:p>
            <a:pPr indent="-228600" algn="l">
              <a:buFont typeface="Arial" panose="020B0604020202020204" pitchFamily="34" charset="0"/>
              <a:buChar char="•"/>
            </a:pPr>
            <a:r>
              <a:rPr lang="en-US" sz="2300" dirty="0"/>
              <a:t>Improve mental health services </a:t>
            </a:r>
          </a:p>
          <a:p>
            <a:pPr algn="l"/>
            <a:r>
              <a:rPr lang="en-US" sz="2300" b="1" dirty="0"/>
              <a:t>Examples:</a:t>
            </a:r>
            <a:endParaRPr lang="en-US" sz="2300" dirty="0"/>
          </a:p>
          <a:p>
            <a:pPr indent="-228600" algn="l">
              <a:buFont typeface="Arial" panose="020B0604020202020204" pitchFamily="34" charset="0"/>
              <a:buChar char="•"/>
            </a:pPr>
            <a:r>
              <a:rPr lang="en-US" sz="2300" dirty="0"/>
              <a:t>NHS Diabetes Prevention </a:t>
            </a:r>
            <a:r>
              <a:rPr lang="en-US" sz="2300" dirty="0" err="1"/>
              <a:t>Programme</a:t>
            </a:r>
            <a:r>
              <a:rPr lang="en-US" sz="2300" dirty="0"/>
              <a:t> </a:t>
            </a:r>
          </a:p>
          <a:p>
            <a:pPr indent="-228600" algn="l">
              <a:buFont typeface="Arial" panose="020B0604020202020204" pitchFamily="34" charset="0"/>
              <a:buChar char="•"/>
            </a:pPr>
            <a:r>
              <a:rPr lang="en-US" sz="2300" dirty="0"/>
              <a:t>Social Prescribing </a:t>
            </a:r>
          </a:p>
          <a:p>
            <a:pPr indent="-228600" algn="l">
              <a:buFont typeface="Arial" panose="020B0604020202020204" pitchFamily="34" charset="0"/>
              <a:buChar char="•"/>
            </a:pPr>
            <a:r>
              <a:rPr lang="en-US" sz="2300" dirty="0"/>
              <a:t>Community-based care</a:t>
            </a:r>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a:p>
            <a:pPr indent="-228600" algn="l">
              <a:buFont typeface="Arial" panose="020B0604020202020204" pitchFamily="34" charset="0"/>
              <a:buChar char="•"/>
            </a:pPr>
            <a:endParaRPr lang="en-US" sz="1300" dirty="0"/>
          </a:p>
        </p:txBody>
      </p:sp>
      <p:graphicFrame>
        <p:nvGraphicFramePr>
          <p:cNvPr id="6" name="Table 5">
            <a:extLst>
              <a:ext uri="{FF2B5EF4-FFF2-40B4-BE49-F238E27FC236}">
                <a16:creationId xmlns:a16="http://schemas.microsoft.com/office/drawing/2014/main" id="{3480858C-CCD8-CF14-032F-D617370F4FEB}"/>
              </a:ext>
            </a:extLst>
          </p:cNvPr>
          <p:cNvGraphicFramePr>
            <a:graphicFrameLocks noGrp="1"/>
          </p:cNvGraphicFramePr>
          <p:nvPr>
            <p:extLst>
              <p:ext uri="{D42A27DB-BD31-4B8C-83A1-F6EECF244321}">
                <p14:modId xmlns:p14="http://schemas.microsoft.com/office/powerpoint/2010/main" val="2619783540"/>
              </p:ext>
            </p:extLst>
          </p:nvPr>
        </p:nvGraphicFramePr>
        <p:xfrm>
          <a:off x="7471954" y="1793967"/>
          <a:ext cx="4484914" cy="4955177"/>
        </p:xfrm>
        <a:graphic>
          <a:graphicData uri="http://schemas.openxmlformats.org/drawingml/2006/table">
            <a:tbl>
              <a:tblPr firstRow="1" bandRow="1">
                <a:tableStyleId>{9D7B26C5-4107-4FEC-AEDC-1716B250A1EF}</a:tableStyleId>
              </a:tblPr>
              <a:tblGrid>
                <a:gridCol w="990507">
                  <a:extLst>
                    <a:ext uri="{9D8B030D-6E8A-4147-A177-3AD203B41FA5}">
                      <a16:colId xmlns:a16="http://schemas.microsoft.com/office/drawing/2014/main" val="326820460"/>
                    </a:ext>
                  </a:extLst>
                </a:gridCol>
                <a:gridCol w="1235753">
                  <a:extLst>
                    <a:ext uri="{9D8B030D-6E8A-4147-A177-3AD203B41FA5}">
                      <a16:colId xmlns:a16="http://schemas.microsoft.com/office/drawing/2014/main" val="3075535417"/>
                    </a:ext>
                  </a:extLst>
                </a:gridCol>
                <a:gridCol w="2258654">
                  <a:extLst>
                    <a:ext uri="{9D8B030D-6E8A-4147-A177-3AD203B41FA5}">
                      <a16:colId xmlns:a16="http://schemas.microsoft.com/office/drawing/2014/main" val="2498439390"/>
                    </a:ext>
                  </a:extLst>
                </a:gridCol>
              </a:tblGrid>
              <a:tr h="958046">
                <a:tc>
                  <a:txBody>
                    <a:bodyPr/>
                    <a:lstStyle/>
                    <a:p>
                      <a:pPr>
                        <a:buNone/>
                      </a:pPr>
                      <a:r>
                        <a:rPr lang="en-GB" sz="1400" b="1" cap="none" spc="0">
                          <a:solidFill>
                            <a:schemeClr val="tx1"/>
                          </a:solidFill>
                        </a:rPr>
                        <a:t>Policy</a:t>
                      </a:r>
                    </a:p>
                  </a:txBody>
                  <a:tcPr marL="0" marR="97853" marT="39141" marB="293561" anchor="ctr"/>
                </a:tc>
                <a:tc>
                  <a:txBody>
                    <a:bodyPr/>
                    <a:lstStyle/>
                    <a:p>
                      <a:pPr>
                        <a:buNone/>
                      </a:pPr>
                      <a:r>
                        <a:rPr lang="en-GB" sz="1400" b="1" cap="none" spc="0">
                          <a:solidFill>
                            <a:schemeClr val="tx1"/>
                          </a:solidFill>
                        </a:rPr>
                        <a:t>Main Aim</a:t>
                      </a:r>
                    </a:p>
                  </a:txBody>
                  <a:tcPr marL="0" marR="97853" marT="39141" marB="293561" anchor="ctr"/>
                </a:tc>
                <a:tc>
                  <a:txBody>
                    <a:bodyPr/>
                    <a:lstStyle/>
                    <a:p>
                      <a:pPr>
                        <a:buNone/>
                      </a:pPr>
                      <a:r>
                        <a:rPr lang="en-GB" sz="1400" b="1" cap="none" spc="0" dirty="0">
                          <a:solidFill>
                            <a:schemeClr val="tx1"/>
                          </a:solidFill>
                        </a:rPr>
                        <a:t>Impact on Healthcare</a:t>
                      </a:r>
                    </a:p>
                  </a:txBody>
                  <a:tcPr marL="0" marR="97853" marT="39141" marB="293561" anchor="ctr"/>
                </a:tc>
                <a:extLst>
                  <a:ext uri="{0D108BD9-81ED-4DB2-BD59-A6C34878D82A}">
                    <a16:rowId xmlns:a16="http://schemas.microsoft.com/office/drawing/2014/main" val="469830297"/>
                  </a:ext>
                </a:extLst>
              </a:tr>
              <a:tr h="1332377">
                <a:tc>
                  <a:txBody>
                    <a:bodyPr/>
                    <a:lstStyle/>
                    <a:p>
                      <a:pPr>
                        <a:buNone/>
                      </a:pPr>
                      <a:r>
                        <a:rPr lang="en-GB" sz="1400" cap="none" spc="0" dirty="0">
                          <a:solidFill>
                            <a:schemeClr val="tx1"/>
                          </a:solidFill>
                        </a:rPr>
                        <a:t>NHS Long Term Plan</a:t>
                      </a:r>
                    </a:p>
                  </a:txBody>
                  <a:tcPr marL="0" marR="97853" marT="39141" marB="293561" anchor="ctr"/>
                </a:tc>
                <a:tc>
                  <a:txBody>
                    <a:bodyPr/>
                    <a:lstStyle/>
                    <a:p>
                      <a:pPr>
                        <a:buNone/>
                      </a:pPr>
                      <a:r>
                        <a:rPr lang="en-GB" sz="1400" cap="none" spc="0" dirty="0">
                          <a:solidFill>
                            <a:schemeClr val="tx1"/>
                          </a:solidFill>
                        </a:rPr>
                        <a:t>Prevention &amp; integrated care</a:t>
                      </a:r>
                    </a:p>
                  </a:txBody>
                  <a:tcPr marL="0" marR="97853" marT="39141" marB="293561" anchor="ctr"/>
                </a:tc>
                <a:tc>
                  <a:txBody>
                    <a:bodyPr/>
                    <a:lstStyle/>
                    <a:p>
                      <a:pPr>
                        <a:buNone/>
                      </a:pPr>
                      <a:r>
                        <a:rPr lang="en-GB" sz="1400" cap="none" spc="0" dirty="0">
                          <a:solidFill>
                            <a:schemeClr val="tx1"/>
                          </a:solidFill>
                        </a:rPr>
                        <a:t>Improved access and wellbeing</a:t>
                      </a:r>
                    </a:p>
                  </a:txBody>
                  <a:tcPr marL="0" marR="97853" marT="39141" marB="293561" anchor="ctr"/>
                </a:tc>
                <a:extLst>
                  <a:ext uri="{0D108BD9-81ED-4DB2-BD59-A6C34878D82A}">
                    <a16:rowId xmlns:a16="http://schemas.microsoft.com/office/drawing/2014/main" val="2802111431"/>
                  </a:ext>
                </a:extLst>
              </a:tr>
              <a:tr h="1332377">
                <a:tc>
                  <a:txBody>
                    <a:bodyPr/>
                    <a:lstStyle/>
                    <a:p>
                      <a:pPr>
                        <a:buNone/>
                      </a:pPr>
                      <a:r>
                        <a:rPr lang="en-GB" sz="1400" cap="none" spc="0" dirty="0">
                          <a:solidFill>
                            <a:schemeClr val="tx1"/>
                          </a:solidFill>
                        </a:rPr>
                        <a:t>Marmot Review</a:t>
                      </a:r>
                    </a:p>
                  </a:txBody>
                  <a:tcPr marL="0" marR="97853" marT="39141" marB="293561" anchor="ctr"/>
                </a:tc>
                <a:tc>
                  <a:txBody>
                    <a:bodyPr/>
                    <a:lstStyle/>
                    <a:p>
                      <a:pPr>
                        <a:buNone/>
                      </a:pPr>
                      <a:r>
                        <a:rPr lang="en-GB" sz="1400" cap="none" spc="0" dirty="0">
                          <a:solidFill>
                            <a:schemeClr val="tx1"/>
                          </a:solidFill>
                        </a:rPr>
                        <a:t>Reduce inequalities</a:t>
                      </a:r>
                    </a:p>
                  </a:txBody>
                  <a:tcPr marL="0" marR="97853" marT="39141" marB="293561" anchor="ctr"/>
                </a:tc>
                <a:tc>
                  <a:txBody>
                    <a:bodyPr/>
                    <a:lstStyle/>
                    <a:p>
                      <a:pPr>
                        <a:buNone/>
                      </a:pPr>
                      <a:r>
                        <a:rPr lang="en-GB" sz="1400" cap="none" spc="0" dirty="0">
                          <a:solidFill>
                            <a:schemeClr val="tx1"/>
                          </a:solidFill>
                        </a:rPr>
                        <a:t>Focus on wider determinants</a:t>
                      </a:r>
                    </a:p>
                  </a:txBody>
                  <a:tcPr marL="0" marR="97853" marT="39141" marB="293561" anchor="ctr"/>
                </a:tc>
                <a:extLst>
                  <a:ext uri="{0D108BD9-81ED-4DB2-BD59-A6C34878D82A}">
                    <a16:rowId xmlns:a16="http://schemas.microsoft.com/office/drawing/2014/main" val="1569129227"/>
                  </a:ext>
                </a:extLst>
              </a:tr>
              <a:tr h="1332377">
                <a:tc>
                  <a:txBody>
                    <a:bodyPr/>
                    <a:lstStyle/>
                    <a:p>
                      <a:pPr>
                        <a:buNone/>
                      </a:pPr>
                      <a:r>
                        <a:rPr lang="en-GB" sz="1400" cap="none" spc="0" dirty="0">
                          <a:solidFill>
                            <a:schemeClr val="tx1"/>
                          </a:solidFill>
                        </a:rPr>
                        <a:t>Health in All Policies</a:t>
                      </a:r>
                    </a:p>
                  </a:txBody>
                  <a:tcPr marL="0" marR="97853" marT="39141" marB="293561" anchor="ctr"/>
                </a:tc>
                <a:tc>
                  <a:txBody>
                    <a:bodyPr/>
                    <a:lstStyle/>
                    <a:p>
                      <a:pPr>
                        <a:buNone/>
                      </a:pPr>
                      <a:r>
                        <a:rPr lang="en-GB" sz="1400" cap="none" spc="0" dirty="0">
                          <a:solidFill>
                            <a:schemeClr val="tx1"/>
                          </a:solidFill>
                        </a:rPr>
                        <a:t>Cross-sector action</a:t>
                      </a:r>
                    </a:p>
                  </a:txBody>
                  <a:tcPr marL="0" marR="97853" marT="39141" marB="293561" anchor="ctr"/>
                </a:tc>
                <a:tc>
                  <a:txBody>
                    <a:bodyPr/>
                    <a:lstStyle/>
                    <a:p>
                      <a:pPr>
                        <a:buNone/>
                      </a:pPr>
                      <a:r>
                        <a:rPr lang="en-GB" sz="1400" cap="none" spc="0" dirty="0">
                          <a:solidFill>
                            <a:schemeClr val="tx1"/>
                          </a:solidFill>
                        </a:rPr>
                        <a:t>Supports sustainable health outcomes</a:t>
                      </a:r>
                    </a:p>
                  </a:txBody>
                  <a:tcPr marL="0" marR="97853" marT="39141" marB="293561" anchor="ctr"/>
                </a:tc>
                <a:extLst>
                  <a:ext uri="{0D108BD9-81ED-4DB2-BD59-A6C34878D82A}">
                    <a16:rowId xmlns:a16="http://schemas.microsoft.com/office/drawing/2014/main" val="1555874184"/>
                  </a:ext>
                </a:extLst>
              </a:tr>
            </a:tbl>
          </a:graphicData>
        </a:graphic>
      </p:graphicFrame>
      <p:sp>
        <p:nvSpPr>
          <p:cNvPr id="13" name="TextBox 12">
            <a:extLst>
              <a:ext uri="{FF2B5EF4-FFF2-40B4-BE49-F238E27FC236}">
                <a16:creationId xmlns:a16="http://schemas.microsoft.com/office/drawing/2014/main" id="{CFAD420E-22C6-FD83-7FCA-EF8BFE7618F7}"/>
              </a:ext>
            </a:extLst>
          </p:cNvPr>
          <p:cNvSpPr txBox="1"/>
          <p:nvPr/>
        </p:nvSpPr>
        <p:spPr>
          <a:xfrm>
            <a:off x="5347063" y="1924589"/>
            <a:ext cx="1706880" cy="3046988"/>
          </a:xfrm>
          <a:prstGeom prst="rect">
            <a:avLst/>
          </a:prstGeom>
          <a:noFill/>
        </p:spPr>
        <p:txBody>
          <a:bodyPr wrap="square">
            <a:spAutoFit/>
          </a:bodyPr>
          <a:lstStyle/>
          <a:p>
            <a:pPr algn="l"/>
            <a:r>
              <a:rPr lang="en-US" sz="1600" b="1" dirty="0"/>
              <a:t>3. Health in All Policies (</a:t>
            </a:r>
            <a:r>
              <a:rPr lang="en-US" sz="1600" b="1" dirty="0" err="1"/>
              <a:t>HiAP</a:t>
            </a:r>
            <a:r>
              <a:rPr lang="en-US" sz="1600" b="1" dirty="0"/>
              <a:t>)</a:t>
            </a:r>
          </a:p>
          <a:p>
            <a:pPr algn="l"/>
            <a:r>
              <a:rPr lang="en-US" sz="1600" b="1" dirty="0"/>
              <a:t>Principle:</a:t>
            </a:r>
            <a:endParaRPr lang="en-US" sz="1600" dirty="0"/>
          </a:p>
          <a:p>
            <a:pPr algn="l"/>
            <a:r>
              <a:rPr lang="en-US" sz="1600" dirty="0"/>
              <a:t>Health should be considered in all policy decisions, including:</a:t>
            </a:r>
          </a:p>
          <a:p>
            <a:pPr indent="-228600" algn="l">
              <a:buFont typeface="Arial" panose="020B0604020202020204" pitchFamily="34" charset="0"/>
              <a:buChar char="•"/>
            </a:pPr>
            <a:r>
              <a:rPr lang="en-US" sz="1600" dirty="0"/>
              <a:t>Housing </a:t>
            </a:r>
          </a:p>
          <a:p>
            <a:pPr indent="-228600" algn="l">
              <a:buFont typeface="Arial" panose="020B0604020202020204" pitchFamily="34" charset="0"/>
              <a:buChar char="•"/>
            </a:pPr>
            <a:r>
              <a:rPr lang="en-US" sz="1600" dirty="0"/>
              <a:t>Education </a:t>
            </a:r>
          </a:p>
          <a:p>
            <a:pPr indent="-228600" algn="l">
              <a:buFont typeface="Arial" panose="020B0604020202020204" pitchFamily="34" charset="0"/>
              <a:buChar char="•"/>
            </a:pPr>
            <a:r>
              <a:rPr lang="en-US" sz="1600" dirty="0"/>
              <a:t>Employment </a:t>
            </a:r>
          </a:p>
          <a:p>
            <a:pPr indent="-228600" algn="l">
              <a:buFont typeface="Arial" panose="020B0604020202020204" pitchFamily="34" charset="0"/>
              <a:buChar char="•"/>
            </a:pPr>
            <a:r>
              <a:rPr lang="en-US" sz="1600" dirty="0"/>
              <a:t>Transport </a:t>
            </a:r>
          </a:p>
          <a:p>
            <a:pPr indent="-228600" algn="l">
              <a:buFont typeface="Arial" panose="020B0604020202020204" pitchFamily="34" charset="0"/>
              <a:buChar char="•"/>
            </a:pPr>
            <a:r>
              <a:rPr lang="en-US" sz="1600" dirty="0"/>
              <a:t>Environment</a:t>
            </a:r>
          </a:p>
        </p:txBody>
      </p:sp>
      <p:sp>
        <p:nvSpPr>
          <p:cNvPr id="15" name="TextBox 14">
            <a:extLst>
              <a:ext uri="{FF2B5EF4-FFF2-40B4-BE49-F238E27FC236}">
                <a16:creationId xmlns:a16="http://schemas.microsoft.com/office/drawing/2014/main" id="{91021E16-F77D-CEAD-28FA-48BD702CAAF6}"/>
              </a:ext>
            </a:extLst>
          </p:cNvPr>
          <p:cNvSpPr txBox="1"/>
          <p:nvPr/>
        </p:nvSpPr>
        <p:spPr>
          <a:xfrm>
            <a:off x="1647358" y="6552452"/>
            <a:ext cx="6098874" cy="276999"/>
          </a:xfrm>
          <a:prstGeom prst="rect">
            <a:avLst/>
          </a:prstGeom>
          <a:noFill/>
        </p:spPr>
        <p:txBody>
          <a:bodyPr wrap="square">
            <a:spAutoFit/>
          </a:bodyPr>
          <a:lstStyle/>
          <a:p>
            <a:r>
              <a:rPr lang="en-GB" sz="1200" dirty="0"/>
              <a:t>NHS England (2019); Department of Health and Social Care (2022)</a:t>
            </a:r>
          </a:p>
        </p:txBody>
      </p:sp>
      <p:sp>
        <p:nvSpPr>
          <p:cNvPr id="17" name="TextBox 16">
            <a:extLst>
              <a:ext uri="{FF2B5EF4-FFF2-40B4-BE49-F238E27FC236}">
                <a16:creationId xmlns:a16="http://schemas.microsoft.com/office/drawing/2014/main" id="{1265146D-7009-1253-599A-3E88D6B042A2}"/>
              </a:ext>
            </a:extLst>
          </p:cNvPr>
          <p:cNvSpPr txBox="1"/>
          <p:nvPr/>
        </p:nvSpPr>
        <p:spPr>
          <a:xfrm>
            <a:off x="2665596" y="1933847"/>
            <a:ext cx="2316480" cy="4524315"/>
          </a:xfrm>
          <a:prstGeom prst="rect">
            <a:avLst/>
          </a:prstGeom>
          <a:noFill/>
        </p:spPr>
        <p:txBody>
          <a:bodyPr wrap="square">
            <a:spAutoFit/>
          </a:bodyPr>
          <a:lstStyle/>
          <a:p>
            <a:pPr algn="l"/>
            <a:r>
              <a:rPr lang="en-US" sz="1600" b="1" dirty="0"/>
              <a:t>2. Marmot Review (2020)</a:t>
            </a:r>
          </a:p>
          <a:p>
            <a:pPr algn="l"/>
            <a:r>
              <a:rPr lang="en-US" sz="1600" b="1" dirty="0"/>
              <a:t>Aim:</a:t>
            </a:r>
            <a:br>
              <a:rPr lang="en-US" sz="1600" dirty="0"/>
            </a:br>
            <a:r>
              <a:rPr lang="en-US" sz="1600" dirty="0"/>
              <a:t>Reduce health inequalities by addressing the wider determinants of health.</a:t>
            </a:r>
          </a:p>
          <a:p>
            <a:pPr algn="l"/>
            <a:r>
              <a:rPr lang="en-US" sz="1600" b="1" dirty="0"/>
              <a:t>Key Recommendations</a:t>
            </a:r>
          </a:p>
          <a:p>
            <a:pPr indent="-228600" algn="l">
              <a:buFont typeface="Arial" panose="020B0604020202020204" pitchFamily="34" charset="0"/>
              <a:buChar char="•"/>
            </a:pPr>
            <a:r>
              <a:rPr lang="en-US" sz="1600" dirty="0"/>
              <a:t>Give every child the best start in life </a:t>
            </a:r>
          </a:p>
          <a:p>
            <a:pPr indent="-228600" algn="l">
              <a:buFont typeface="Arial" panose="020B0604020202020204" pitchFamily="34" charset="0"/>
              <a:buChar char="•"/>
            </a:pPr>
            <a:r>
              <a:rPr lang="en-US" sz="1600" dirty="0"/>
              <a:t>Improve education and employment opportunities </a:t>
            </a:r>
          </a:p>
          <a:p>
            <a:pPr indent="-228600" algn="l">
              <a:buFont typeface="Arial" panose="020B0604020202020204" pitchFamily="34" charset="0"/>
              <a:buChar char="•"/>
            </a:pPr>
            <a:r>
              <a:rPr lang="en-US" sz="1600" dirty="0"/>
              <a:t>Create healthy and sustainable communities </a:t>
            </a:r>
          </a:p>
          <a:p>
            <a:pPr indent="-228600" algn="l">
              <a:buFont typeface="Arial" panose="020B0604020202020204" pitchFamily="34" charset="0"/>
              <a:buChar char="•"/>
            </a:pPr>
            <a:r>
              <a:rPr lang="en-US" sz="1600" dirty="0"/>
              <a:t>Strengthen prevention strategies</a:t>
            </a:r>
          </a:p>
        </p:txBody>
      </p:sp>
      <p:pic>
        <p:nvPicPr>
          <p:cNvPr id="19" name="Graphic 18" descr="Family">
            <a:extLst>
              <a:ext uri="{FF2B5EF4-FFF2-40B4-BE49-F238E27FC236}">
                <a16:creationId xmlns:a16="http://schemas.microsoft.com/office/drawing/2014/main" id="{0AD6E2B0-1EF6-1F15-F81D-EDD2556A85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364823" y="261259"/>
            <a:ext cx="906628" cy="1092412"/>
          </a:xfrm>
          <a:prstGeom prst="rect">
            <a:avLst/>
          </a:prstGeom>
        </p:spPr>
      </p:pic>
    </p:spTree>
    <p:extLst>
      <p:ext uri="{BB962C8B-B14F-4D97-AF65-F5344CB8AC3E}">
        <p14:creationId xmlns:p14="http://schemas.microsoft.com/office/powerpoint/2010/main" val="38671649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B8EF3-314B-AA23-8EC6-447F660AF737}"/>
              </a:ext>
            </a:extLst>
          </p:cNvPr>
          <p:cNvSpPr>
            <a:spLocks noGrp="1"/>
          </p:cNvSpPr>
          <p:nvPr>
            <p:ph type="title"/>
          </p:nvPr>
        </p:nvSpPr>
        <p:spPr>
          <a:xfrm>
            <a:off x="200297" y="1"/>
            <a:ext cx="11773989" cy="923108"/>
          </a:xfrm>
          <a:prstGeom prst="ellipse">
            <a:avLst/>
          </a:prstGeom>
          <a:solidFill>
            <a:schemeClr val="bg2"/>
          </a:solidFill>
        </p:spPr>
        <p:txBody>
          <a:bodyPr vert="horz" lIns="91440" tIns="45720" rIns="91440" bIns="45720" rtlCol="0" anchor="b">
            <a:noAutofit/>
          </a:bodyPr>
          <a:lstStyle/>
          <a:p>
            <a:r>
              <a:rPr lang="en-US" sz="2400" b="1" kern="1200" dirty="0">
                <a:latin typeface="Arial" panose="020B0604020202020204" pitchFamily="34" charset="0"/>
                <a:cs typeface="Arial" panose="020B0604020202020204" pitchFamily="34" charset="0"/>
              </a:rPr>
              <a:t>   </a:t>
            </a:r>
            <a:br>
              <a:rPr lang="en-US" sz="2400" b="1" kern="1200" dirty="0">
                <a:latin typeface="Arial" panose="020B0604020202020204" pitchFamily="34" charset="0"/>
                <a:cs typeface="Arial" panose="020B0604020202020204" pitchFamily="34" charset="0"/>
              </a:rPr>
            </a:br>
            <a:r>
              <a:rPr lang="en-GB" sz="2400" dirty="0">
                <a:latin typeface="Arial Black" panose="020B0A04020102020204" pitchFamily="34" charset="0"/>
              </a:rPr>
              <a:t>Public Health Outcomes Framework (PHOF)</a:t>
            </a:r>
            <a:endParaRPr lang="en-US" sz="2400" kern="1200" dirty="0">
              <a:latin typeface="Arial Black" panose="020B0A04020102020204" pitchFamily="34" charset="0"/>
              <a:cs typeface="Arial" panose="020B0604020202020204" pitchFamily="34" charset="0"/>
            </a:endParaRPr>
          </a:p>
        </p:txBody>
      </p:sp>
      <p:graphicFrame>
        <p:nvGraphicFramePr>
          <p:cNvPr id="50" name="Content Placeholder 2">
            <a:extLst>
              <a:ext uri="{FF2B5EF4-FFF2-40B4-BE49-F238E27FC236}">
                <a16:creationId xmlns:a16="http://schemas.microsoft.com/office/drawing/2014/main" id="{354BEECE-EDF8-EC17-679A-B45195EE7F4E}"/>
              </a:ext>
            </a:extLst>
          </p:cNvPr>
          <p:cNvGraphicFramePr>
            <a:graphicFrameLocks noGrp="1"/>
          </p:cNvGraphicFramePr>
          <p:nvPr>
            <p:ph idx="1"/>
            <p:extLst>
              <p:ext uri="{D42A27DB-BD31-4B8C-83A1-F6EECF244321}">
                <p14:modId xmlns:p14="http://schemas.microsoft.com/office/powerpoint/2010/main" val="1395671835"/>
              </p:ext>
            </p:extLst>
          </p:nvPr>
        </p:nvGraphicFramePr>
        <p:xfrm>
          <a:off x="646176" y="937260"/>
          <a:ext cx="10458510" cy="17325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 Placeholder 7">
            <a:extLst>
              <a:ext uri="{FF2B5EF4-FFF2-40B4-BE49-F238E27FC236}">
                <a16:creationId xmlns:a16="http://schemas.microsoft.com/office/drawing/2014/main" id="{3753DCB7-5F6D-ECF6-030A-AA7EEE6B6481}"/>
              </a:ext>
            </a:extLst>
          </p:cNvPr>
          <p:cNvSpPr>
            <a:spLocks noGrp="1"/>
          </p:cNvSpPr>
          <p:nvPr>
            <p:ph type="body" sz="half" idx="2"/>
          </p:nvPr>
        </p:nvSpPr>
        <p:spPr>
          <a:xfrm>
            <a:off x="4145280" y="2664839"/>
            <a:ext cx="3370217" cy="348342"/>
          </a:xfrm>
        </p:spPr>
        <p:txBody>
          <a:bodyPr>
            <a:noAutofit/>
          </a:bodyPr>
          <a:lstStyle/>
          <a:p>
            <a:r>
              <a:rPr lang="en-GB" sz="2400" b="1" dirty="0">
                <a:latin typeface="Arial Black" panose="020B0A04020102020204" pitchFamily="34" charset="0"/>
                <a:cs typeface="Arial" panose="020B0604020202020204" pitchFamily="34" charset="0"/>
              </a:rPr>
              <a:t> Nice Guidelines</a:t>
            </a:r>
          </a:p>
        </p:txBody>
      </p:sp>
      <p:graphicFrame>
        <p:nvGraphicFramePr>
          <p:cNvPr id="10" name="Table 9">
            <a:extLst>
              <a:ext uri="{FF2B5EF4-FFF2-40B4-BE49-F238E27FC236}">
                <a16:creationId xmlns:a16="http://schemas.microsoft.com/office/drawing/2014/main" id="{2D512AF4-6225-44E9-FCCC-D7791C01559C}"/>
              </a:ext>
            </a:extLst>
          </p:cNvPr>
          <p:cNvGraphicFramePr>
            <a:graphicFrameLocks noGrp="1"/>
          </p:cNvGraphicFramePr>
          <p:nvPr>
            <p:extLst>
              <p:ext uri="{D42A27DB-BD31-4B8C-83A1-F6EECF244321}">
                <p14:modId xmlns:p14="http://schemas.microsoft.com/office/powerpoint/2010/main" val="3542917017"/>
              </p:ext>
            </p:extLst>
          </p:nvPr>
        </p:nvGraphicFramePr>
        <p:xfrm>
          <a:off x="993531" y="3569802"/>
          <a:ext cx="10058401" cy="2845734"/>
        </p:xfrm>
        <a:graphic>
          <a:graphicData uri="http://schemas.openxmlformats.org/drawingml/2006/table">
            <a:tbl>
              <a:tblPr>
                <a:noFill/>
                <a:tableStyleId>{8EC20E35-A176-4012-BC5E-935CFFF8708E}</a:tableStyleId>
              </a:tblPr>
              <a:tblGrid>
                <a:gridCol w="2885859">
                  <a:extLst>
                    <a:ext uri="{9D8B030D-6E8A-4147-A177-3AD203B41FA5}">
                      <a16:colId xmlns:a16="http://schemas.microsoft.com/office/drawing/2014/main" val="666145111"/>
                    </a:ext>
                  </a:extLst>
                </a:gridCol>
                <a:gridCol w="2503117">
                  <a:extLst>
                    <a:ext uri="{9D8B030D-6E8A-4147-A177-3AD203B41FA5}">
                      <a16:colId xmlns:a16="http://schemas.microsoft.com/office/drawing/2014/main" val="378084966"/>
                    </a:ext>
                  </a:extLst>
                </a:gridCol>
                <a:gridCol w="4669425">
                  <a:extLst>
                    <a:ext uri="{9D8B030D-6E8A-4147-A177-3AD203B41FA5}">
                      <a16:colId xmlns:a16="http://schemas.microsoft.com/office/drawing/2014/main" val="3775740680"/>
                    </a:ext>
                  </a:extLst>
                </a:gridCol>
              </a:tblGrid>
              <a:tr h="321151">
                <a:tc>
                  <a:txBody>
                    <a:bodyPr/>
                    <a:lstStyle/>
                    <a:p>
                      <a:pPr>
                        <a:buNone/>
                      </a:pPr>
                      <a:r>
                        <a:rPr lang="en-GB" sz="1000" dirty="0">
                          <a:solidFill>
                            <a:schemeClr val="tx1">
                              <a:lumMod val="85000"/>
                              <a:lumOff val="15000"/>
                            </a:schemeClr>
                          </a:solidFill>
                        </a:rPr>
                        <a:t>NICE Guideline</a:t>
                      </a:r>
                    </a:p>
                  </a:txBody>
                  <a:tcPr marL="160166" marR="96099" marT="96099" marB="96099" anchor="ctr">
                    <a:lnL w="12700" cmpd="sng">
                      <a:no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dirty="0">
                          <a:solidFill>
                            <a:schemeClr val="tx1">
                              <a:lumMod val="85000"/>
                              <a:lumOff val="15000"/>
                            </a:schemeClr>
                          </a:solidFill>
                        </a:rPr>
                        <a:t>SDG</a:t>
                      </a:r>
                    </a:p>
                  </a:txBody>
                  <a:tcPr marL="160166" marR="96099" marT="96099" marB="96099" anchor="ctr">
                    <a:lnL w="38100" cap="flat" cmpd="sng" algn="ctr">
                      <a:solidFill>
                        <a:srgbClr val="FFFFFF"/>
                      </a:solidFill>
                      <a:prstDash val="solid"/>
                    </a:lnL>
                    <a:lnR w="38100" cap="flat" cmpd="sng" algn="ctr">
                      <a:solidFill>
                        <a:srgbClr val="FFFFFF"/>
                      </a:solidFill>
                      <a:prstDash val="solid"/>
                    </a:lnR>
                    <a:lnT w="12700" cmpd="sng">
                      <a:no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dirty="0">
                          <a:solidFill>
                            <a:schemeClr val="tx1">
                              <a:lumMod val="85000"/>
                              <a:lumOff val="15000"/>
                            </a:schemeClr>
                          </a:solidFill>
                        </a:rPr>
                        <a:t>Contribution</a:t>
                      </a:r>
                    </a:p>
                  </a:txBody>
                  <a:tcPr marL="160166" marR="96099" marT="96099" marB="96099" anchor="ctr">
                    <a:lnL w="38100" cap="flat" cmpd="sng" algn="ctr">
                      <a:solidFill>
                        <a:srgbClr val="FFFFFF"/>
                      </a:solidFill>
                      <a:prstDash val="solid"/>
                    </a:lnL>
                    <a:lnR w="12700" cmpd="sng">
                      <a:noFill/>
                      <a:prstDash val="solid"/>
                    </a:lnR>
                    <a:lnT w="12700" cmpd="sng">
                      <a:no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285869537"/>
                  </a:ext>
                </a:extLst>
              </a:tr>
              <a:tr h="442758">
                <a:tc>
                  <a:txBody>
                    <a:bodyPr/>
                    <a:lstStyle/>
                    <a:p>
                      <a:pPr>
                        <a:buNone/>
                      </a:pPr>
                      <a:r>
                        <a:rPr lang="en-GB" sz="1000" b="1" dirty="0">
                          <a:solidFill>
                            <a:schemeClr val="tx1">
                              <a:lumMod val="85000"/>
                              <a:lumOff val="15000"/>
                            </a:schemeClr>
                          </a:solidFill>
                        </a:rPr>
                        <a:t>Obesity Management (CG189)</a:t>
                      </a:r>
                      <a:endParaRPr lang="en-GB" sz="1000" dirty="0">
                        <a:solidFill>
                          <a:schemeClr val="tx1">
                            <a:lumMod val="85000"/>
                            <a:lumOff val="15000"/>
                          </a:schemeClr>
                        </a:solidFill>
                      </a:endParaRPr>
                    </a:p>
                  </a:txBody>
                  <a:tcPr marL="160166" marR="96099" marT="96099" marB="9609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b="1" dirty="0">
                          <a:solidFill>
                            <a:schemeClr val="tx1">
                              <a:lumMod val="85000"/>
                              <a:lumOff val="15000"/>
                            </a:schemeClr>
                          </a:solidFill>
                        </a:rPr>
                        <a:t>SDG 3: Good Health and Well-being</a:t>
                      </a:r>
                      <a:endParaRPr lang="en-GB" sz="1000" dirty="0">
                        <a:solidFill>
                          <a:schemeClr val="tx1">
                            <a:lumMod val="85000"/>
                            <a:lumOff val="15000"/>
                          </a:schemeClr>
                        </a:solidFill>
                      </a:endParaRPr>
                    </a:p>
                  </a:txBody>
                  <a:tcPr marL="160166" marR="96099" marT="96099" marB="9609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a:solidFill>
                            <a:schemeClr val="tx1">
                              <a:lumMod val="85000"/>
                              <a:lumOff val="15000"/>
                            </a:schemeClr>
                          </a:solidFill>
                        </a:rPr>
                        <a:t>Promotes healthy lifestyles and prevents chronic diseases.</a:t>
                      </a:r>
                    </a:p>
                  </a:txBody>
                  <a:tcPr marL="160166" marR="96099" marT="96099" marB="9609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1750550050"/>
                  </a:ext>
                </a:extLst>
              </a:tr>
              <a:tr h="353807">
                <a:tc>
                  <a:txBody>
                    <a:bodyPr/>
                    <a:lstStyle/>
                    <a:p>
                      <a:pPr>
                        <a:buNone/>
                      </a:pPr>
                      <a:r>
                        <a:rPr lang="en-GB" sz="1000" b="1" dirty="0">
                          <a:solidFill>
                            <a:schemeClr val="tx1">
                              <a:lumMod val="85000"/>
                              <a:lumOff val="15000"/>
                            </a:schemeClr>
                          </a:solidFill>
                        </a:rPr>
                        <a:t>Mental Wellbeing at Work (NG212)</a:t>
                      </a:r>
                      <a:endParaRPr lang="en-GB" sz="1000" dirty="0">
                        <a:solidFill>
                          <a:schemeClr val="tx1">
                            <a:lumMod val="85000"/>
                            <a:lumOff val="15000"/>
                          </a:schemeClr>
                        </a:solidFill>
                      </a:endParaRPr>
                    </a:p>
                  </a:txBody>
                  <a:tcPr marL="160166" marR="96099" marT="96099" marB="9609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b="1" dirty="0">
                          <a:solidFill>
                            <a:schemeClr val="tx1">
                              <a:lumMod val="85000"/>
                              <a:lumOff val="15000"/>
                            </a:schemeClr>
                          </a:solidFill>
                        </a:rPr>
                        <a:t>SDG 3 &amp; SDG 8</a:t>
                      </a:r>
                      <a:endParaRPr lang="en-GB" sz="1000" dirty="0">
                        <a:solidFill>
                          <a:schemeClr val="tx1">
                            <a:lumMod val="85000"/>
                            <a:lumOff val="15000"/>
                          </a:schemeClr>
                        </a:solidFill>
                      </a:endParaRPr>
                    </a:p>
                  </a:txBody>
                  <a:tcPr marL="160166" marR="96099" marT="96099" marB="9609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dirty="0">
                          <a:solidFill>
                            <a:schemeClr val="tx1">
                              <a:lumMod val="85000"/>
                              <a:lumOff val="15000"/>
                            </a:schemeClr>
                          </a:solidFill>
                        </a:rPr>
                        <a:t>Supports mental health and productive workplaces.</a:t>
                      </a:r>
                    </a:p>
                  </a:txBody>
                  <a:tcPr marL="160166" marR="96099" marT="96099" marB="9609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438186073"/>
                  </a:ext>
                </a:extLst>
              </a:tr>
              <a:tr h="376297">
                <a:tc>
                  <a:txBody>
                    <a:bodyPr/>
                    <a:lstStyle/>
                    <a:p>
                      <a:pPr>
                        <a:buNone/>
                      </a:pPr>
                      <a:r>
                        <a:rPr lang="en-GB" sz="1000" b="1" dirty="0">
                          <a:solidFill>
                            <a:schemeClr val="tx1">
                              <a:lumMod val="85000"/>
                              <a:lumOff val="15000"/>
                            </a:schemeClr>
                          </a:solidFill>
                        </a:rPr>
                        <a:t>Smoking Prevention and Cessation (NG209)</a:t>
                      </a:r>
                      <a:endParaRPr lang="en-GB" sz="1000" dirty="0">
                        <a:solidFill>
                          <a:schemeClr val="tx1">
                            <a:lumMod val="85000"/>
                            <a:lumOff val="15000"/>
                          </a:schemeClr>
                        </a:solidFill>
                      </a:endParaRPr>
                    </a:p>
                  </a:txBody>
                  <a:tcPr marL="160166" marR="96099" marT="96099" marB="9609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b="1" dirty="0">
                          <a:solidFill>
                            <a:schemeClr val="tx1">
                              <a:lumMod val="85000"/>
                              <a:lumOff val="15000"/>
                            </a:schemeClr>
                          </a:solidFill>
                        </a:rPr>
                        <a:t>SDG 3</a:t>
                      </a:r>
                      <a:endParaRPr lang="en-GB" sz="1000" dirty="0">
                        <a:solidFill>
                          <a:schemeClr val="tx1">
                            <a:lumMod val="85000"/>
                            <a:lumOff val="15000"/>
                          </a:schemeClr>
                        </a:solidFill>
                      </a:endParaRPr>
                    </a:p>
                  </a:txBody>
                  <a:tcPr marL="160166" marR="96099" marT="96099" marB="9609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dirty="0">
                          <a:solidFill>
                            <a:schemeClr val="tx1">
                              <a:lumMod val="85000"/>
                              <a:lumOff val="15000"/>
                            </a:schemeClr>
                          </a:solidFill>
                        </a:rPr>
                        <a:t>Reduces tobacco-related illness and premature deaths.</a:t>
                      </a:r>
                    </a:p>
                  </a:txBody>
                  <a:tcPr marL="160166" marR="96099" marT="96099" marB="9609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14676081"/>
                  </a:ext>
                </a:extLst>
              </a:tr>
              <a:tr h="442758">
                <a:tc>
                  <a:txBody>
                    <a:bodyPr/>
                    <a:lstStyle/>
                    <a:p>
                      <a:pPr>
                        <a:buNone/>
                      </a:pPr>
                      <a:r>
                        <a:rPr lang="en-GB" sz="1000" b="1" dirty="0">
                          <a:solidFill>
                            <a:schemeClr val="tx1">
                              <a:lumMod val="85000"/>
                              <a:lumOff val="15000"/>
                            </a:schemeClr>
                          </a:solidFill>
                        </a:rPr>
                        <a:t>Community Engagement (NG44)</a:t>
                      </a:r>
                      <a:endParaRPr lang="en-GB" sz="1000" dirty="0">
                        <a:solidFill>
                          <a:schemeClr val="tx1">
                            <a:lumMod val="85000"/>
                            <a:lumOff val="15000"/>
                          </a:schemeClr>
                        </a:solidFill>
                      </a:endParaRPr>
                    </a:p>
                  </a:txBody>
                  <a:tcPr marL="160166" marR="96099" marT="96099" marB="9609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b="1">
                          <a:solidFill>
                            <a:schemeClr val="tx1">
                              <a:lumMod val="85000"/>
                              <a:lumOff val="15000"/>
                            </a:schemeClr>
                          </a:solidFill>
                        </a:rPr>
                        <a:t>SDG 10 &amp; SDG 11</a:t>
                      </a:r>
                      <a:endParaRPr lang="en-GB" sz="1000">
                        <a:solidFill>
                          <a:schemeClr val="tx1">
                            <a:lumMod val="85000"/>
                            <a:lumOff val="15000"/>
                          </a:schemeClr>
                        </a:solidFill>
                      </a:endParaRPr>
                    </a:p>
                  </a:txBody>
                  <a:tcPr marL="160166" marR="96099" marT="96099" marB="9609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dirty="0">
                          <a:solidFill>
                            <a:schemeClr val="tx1">
                              <a:lumMod val="85000"/>
                              <a:lumOff val="15000"/>
                            </a:schemeClr>
                          </a:solidFill>
                        </a:rPr>
                        <a:t>Reduces health inequalities and strengthens communities.</a:t>
                      </a:r>
                    </a:p>
                  </a:txBody>
                  <a:tcPr marL="160166" marR="96099" marT="96099" marB="9609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387373442"/>
                  </a:ext>
                </a:extLst>
              </a:tr>
              <a:tr h="442758">
                <a:tc>
                  <a:txBody>
                    <a:bodyPr/>
                    <a:lstStyle/>
                    <a:p>
                      <a:pPr>
                        <a:buNone/>
                      </a:pPr>
                      <a:r>
                        <a:rPr lang="en-GB" sz="1000" b="1" dirty="0">
                          <a:solidFill>
                            <a:schemeClr val="tx1">
                              <a:lumMod val="85000"/>
                              <a:lumOff val="15000"/>
                            </a:schemeClr>
                          </a:solidFill>
                        </a:rPr>
                        <a:t>Air Pollution and Health (NG70)</a:t>
                      </a:r>
                      <a:endParaRPr lang="en-GB" sz="1000" dirty="0">
                        <a:solidFill>
                          <a:schemeClr val="tx1">
                            <a:lumMod val="85000"/>
                            <a:lumOff val="15000"/>
                          </a:schemeClr>
                        </a:solidFill>
                      </a:endParaRPr>
                    </a:p>
                  </a:txBody>
                  <a:tcPr marL="160166" marR="96099" marT="96099" marB="96099" anchor="ctr">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b="1">
                          <a:solidFill>
                            <a:schemeClr val="tx1">
                              <a:lumMod val="85000"/>
                              <a:lumOff val="15000"/>
                            </a:schemeClr>
                          </a:solidFill>
                        </a:rPr>
                        <a:t>SDG 3 &amp; SDG 13</a:t>
                      </a:r>
                      <a:endParaRPr lang="en-GB" sz="1000">
                        <a:solidFill>
                          <a:schemeClr val="tx1">
                            <a:lumMod val="85000"/>
                            <a:lumOff val="15000"/>
                          </a:schemeClr>
                        </a:solidFill>
                      </a:endParaRPr>
                    </a:p>
                  </a:txBody>
                  <a:tcPr marL="160166" marR="96099" marT="96099" marB="9609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a:buNone/>
                      </a:pPr>
                      <a:r>
                        <a:rPr lang="en-GB" sz="1000">
                          <a:solidFill>
                            <a:schemeClr val="tx1">
                              <a:lumMod val="85000"/>
                              <a:lumOff val="15000"/>
                            </a:schemeClr>
                          </a:solidFill>
                        </a:rPr>
                        <a:t>Protects public health and supports environmental sustainability.</a:t>
                      </a:r>
                    </a:p>
                  </a:txBody>
                  <a:tcPr marL="160166" marR="96099" marT="96099" marB="96099" anchor="ctr">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987680354"/>
                  </a:ext>
                </a:extLst>
              </a:tr>
              <a:tr h="442758">
                <a:tc>
                  <a:txBody>
                    <a:bodyPr/>
                    <a:lstStyle/>
                    <a:p>
                      <a:pPr>
                        <a:buNone/>
                      </a:pPr>
                      <a:r>
                        <a:rPr lang="en-GB" sz="1000" b="1" dirty="0">
                          <a:solidFill>
                            <a:schemeClr val="tx1">
                              <a:lumMod val="85000"/>
                              <a:lumOff val="15000"/>
                            </a:schemeClr>
                          </a:solidFill>
                        </a:rPr>
                        <a:t>Social Prescribing (NG228)</a:t>
                      </a:r>
                      <a:endParaRPr lang="en-GB" sz="1000" dirty="0">
                        <a:solidFill>
                          <a:schemeClr val="tx1">
                            <a:lumMod val="85000"/>
                            <a:lumOff val="15000"/>
                          </a:schemeClr>
                        </a:solidFill>
                      </a:endParaRPr>
                    </a:p>
                  </a:txBody>
                  <a:tcPr marL="160166" marR="96099" marT="96099" marB="96099" anchor="ctr">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000" b="1" dirty="0">
                          <a:solidFill>
                            <a:schemeClr val="tx1">
                              <a:lumMod val="85000"/>
                              <a:lumOff val="15000"/>
                            </a:schemeClr>
                          </a:solidFill>
                        </a:rPr>
                        <a:t>SDG 3 &amp; SDG 10</a:t>
                      </a:r>
                      <a:endParaRPr lang="en-GB" sz="1000" dirty="0">
                        <a:solidFill>
                          <a:schemeClr val="tx1">
                            <a:lumMod val="85000"/>
                            <a:lumOff val="15000"/>
                          </a:schemeClr>
                        </a:solidFill>
                      </a:endParaRPr>
                    </a:p>
                  </a:txBody>
                  <a:tcPr marL="160166" marR="96099" marT="96099" marB="96099" anchor="ctr">
                    <a:lnL w="38100" cap="flat" cmpd="sng" algn="ctr">
                      <a:solidFill>
                        <a:srgbClr val="FFFFFF"/>
                      </a:solid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30196"/>
                      </a:srgbClr>
                    </a:solidFill>
                  </a:tcPr>
                </a:tc>
                <a:tc>
                  <a:txBody>
                    <a:bodyPr/>
                    <a:lstStyle/>
                    <a:p>
                      <a:pPr>
                        <a:buNone/>
                      </a:pPr>
                      <a:r>
                        <a:rPr lang="en-GB" sz="1000" dirty="0">
                          <a:solidFill>
                            <a:schemeClr val="tx1">
                              <a:lumMod val="85000"/>
                              <a:lumOff val="15000"/>
                            </a:schemeClr>
                          </a:solidFill>
                        </a:rPr>
                        <a:t>Improves wellbeing through community support and reduces inequalities.</a:t>
                      </a:r>
                    </a:p>
                  </a:txBody>
                  <a:tcPr marL="160166" marR="96099" marT="96099" marB="96099" anchor="ctr">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rgbClr val="878E8B">
                        <a:alpha val="30196"/>
                      </a:srgbClr>
                    </a:solidFill>
                  </a:tcPr>
                </a:tc>
                <a:extLst>
                  <a:ext uri="{0D108BD9-81ED-4DB2-BD59-A6C34878D82A}">
                    <a16:rowId xmlns:a16="http://schemas.microsoft.com/office/drawing/2014/main" val="1851447393"/>
                  </a:ext>
                </a:extLst>
              </a:tr>
            </a:tbl>
          </a:graphicData>
        </a:graphic>
      </p:graphicFrame>
      <p:sp>
        <p:nvSpPr>
          <p:cNvPr id="12" name="TextBox 11">
            <a:extLst>
              <a:ext uri="{FF2B5EF4-FFF2-40B4-BE49-F238E27FC236}">
                <a16:creationId xmlns:a16="http://schemas.microsoft.com/office/drawing/2014/main" id="{FBDF335E-7657-5792-D525-43C039B76140}"/>
              </a:ext>
            </a:extLst>
          </p:cNvPr>
          <p:cNvSpPr txBox="1"/>
          <p:nvPr/>
        </p:nvSpPr>
        <p:spPr>
          <a:xfrm>
            <a:off x="583482" y="3056729"/>
            <a:ext cx="10702834" cy="307777"/>
          </a:xfrm>
          <a:prstGeom prst="rect">
            <a:avLst/>
          </a:prstGeom>
          <a:noFill/>
        </p:spPr>
        <p:txBody>
          <a:bodyPr wrap="square">
            <a:spAutoFit/>
          </a:bodyPr>
          <a:lstStyle/>
          <a:p>
            <a:r>
              <a:rPr lang="en-GB" sz="1400" dirty="0"/>
              <a:t>The National Institute for Health and Care Excellence (NICE) provides evidence-based guidance to improve health and social care quality.</a:t>
            </a:r>
          </a:p>
        </p:txBody>
      </p:sp>
      <p:sp>
        <p:nvSpPr>
          <p:cNvPr id="14" name="TextBox 13">
            <a:extLst>
              <a:ext uri="{FF2B5EF4-FFF2-40B4-BE49-F238E27FC236}">
                <a16:creationId xmlns:a16="http://schemas.microsoft.com/office/drawing/2014/main" id="{184247C4-C9A0-75A5-BA13-7196E29DE55F}"/>
              </a:ext>
            </a:extLst>
          </p:cNvPr>
          <p:cNvSpPr txBox="1"/>
          <p:nvPr/>
        </p:nvSpPr>
        <p:spPr>
          <a:xfrm>
            <a:off x="7811588" y="2393230"/>
            <a:ext cx="3675017" cy="261610"/>
          </a:xfrm>
          <a:prstGeom prst="rect">
            <a:avLst/>
          </a:prstGeom>
          <a:noFill/>
        </p:spPr>
        <p:txBody>
          <a:bodyPr wrap="square">
            <a:spAutoFit/>
          </a:bodyPr>
          <a:lstStyle/>
          <a:p>
            <a:r>
              <a:rPr lang="en-GB" sz="1100" dirty="0"/>
              <a:t>(Office for Health Improvement and Disparities ,2024)</a:t>
            </a:r>
            <a:endParaRPr lang="en-GB" dirty="0"/>
          </a:p>
        </p:txBody>
      </p:sp>
      <p:sp>
        <p:nvSpPr>
          <p:cNvPr id="16" name="TextBox 15">
            <a:extLst>
              <a:ext uri="{FF2B5EF4-FFF2-40B4-BE49-F238E27FC236}">
                <a16:creationId xmlns:a16="http://schemas.microsoft.com/office/drawing/2014/main" id="{D08E5FE1-8CF4-4E60-7ED9-AB43AB429257}"/>
              </a:ext>
            </a:extLst>
          </p:cNvPr>
          <p:cNvSpPr txBox="1"/>
          <p:nvPr/>
        </p:nvSpPr>
        <p:spPr>
          <a:xfrm>
            <a:off x="7532914" y="6453051"/>
            <a:ext cx="3631475" cy="261610"/>
          </a:xfrm>
          <a:prstGeom prst="rect">
            <a:avLst/>
          </a:prstGeom>
          <a:noFill/>
        </p:spPr>
        <p:txBody>
          <a:bodyPr wrap="square">
            <a:spAutoFit/>
          </a:bodyPr>
          <a:lstStyle/>
          <a:p>
            <a:r>
              <a:rPr lang="en-GB" sz="1100" dirty="0"/>
              <a:t>(National Institute for Health and Care Excellence, 2022) </a:t>
            </a:r>
          </a:p>
        </p:txBody>
      </p:sp>
      <p:pic>
        <p:nvPicPr>
          <p:cNvPr id="18" name="Graphic 17" descr="Family">
            <a:extLst>
              <a:ext uri="{FF2B5EF4-FFF2-40B4-BE49-F238E27FC236}">
                <a16:creationId xmlns:a16="http://schemas.microsoft.com/office/drawing/2014/main" id="{2C3CD0DC-72F6-7102-CCE9-3D49E3D5880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11114" y="175846"/>
            <a:ext cx="691955" cy="487094"/>
          </a:xfrm>
          <a:prstGeom prst="rect">
            <a:avLst/>
          </a:prstGeom>
        </p:spPr>
      </p:pic>
    </p:spTree>
    <p:extLst>
      <p:ext uri="{BB962C8B-B14F-4D97-AF65-F5344CB8AC3E}">
        <p14:creationId xmlns:p14="http://schemas.microsoft.com/office/powerpoint/2010/main" val="6506300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2" name="Picture 31" descr="A vintage weighing scales">
            <a:extLst>
              <a:ext uri="{FF2B5EF4-FFF2-40B4-BE49-F238E27FC236}">
                <a16:creationId xmlns:a16="http://schemas.microsoft.com/office/drawing/2014/main" id="{016A99AE-7F77-582A-8B37-97215FDE5D82}"/>
              </a:ext>
            </a:extLst>
          </p:cNvPr>
          <p:cNvPicPr>
            <a:picLocks noChangeAspect="1"/>
          </p:cNvPicPr>
          <p:nvPr/>
        </p:nvPicPr>
        <p:blipFill>
          <a:blip r:embed="rId2"/>
          <a:srcRect r="1" b="5724"/>
          <a:stretch>
            <a:fillRect/>
          </a:stretch>
        </p:blipFill>
        <p:spPr>
          <a:xfrm>
            <a:off x="-7365" y="10"/>
            <a:ext cx="3482085"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86"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D6DC2ED-4BAB-9369-264A-952546C158A3}"/>
              </a:ext>
            </a:extLst>
          </p:cNvPr>
          <p:cNvSpPr>
            <a:spLocks noGrp="1"/>
          </p:cNvSpPr>
          <p:nvPr>
            <p:ph type="ctrTitle"/>
          </p:nvPr>
        </p:nvSpPr>
        <p:spPr>
          <a:xfrm>
            <a:off x="5643154" y="134113"/>
            <a:ext cx="3744686" cy="719327"/>
          </a:xfrm>
        </p:spPr>
        <p:txBody>
          <a:bodyPr vert="horz" lIns="91440" tIns="45720" rIns="91440" bIns="45720" rtlCol="0" anchor="ctr">
            <a:normAutofit fontScale="90000"/>
          </a:bodyPr>
          <a:lstStyle/>
          <a:p>
            <a:pPr algn="l"/>
            <a:r>
              <a:rPr lang="en-US" sz="4400" b="1" dirty="0">
                <a:latin typeface="Arial Black" panose="020B0A04020102020204" pitchFamily="34" charset="0"/>
              </a:rPr>
              <a:t>Legislations</a:t>
            </a:r>
            <a:endParaRPr lang="en-US" sz="4400" dirty="0">
              <a:latin typeface="Arial Black" panose="020B0A04020102020204" pitchFamily="34" charset="0"/>
            </a:endParaRPr>
          </a:p>
        </p:txBody>
      </p:sp>
      <p:sp>
        <p:nvSpPr>
          <p:cNvPr id="5" name="TextBox 4">
            <a:extLst>
              <a:ext uri="{FF2B5EF4-FFF2-40B4-BE49-F238E27FC236}">
                <a16:creationId xmlns:a16="http://schemas.microsoft.com/office/drawing/2014/main" id="{D7C8A548-DC4C-06CA-6B28-973B830320BE}"/>
              </a:ext>
            </a:extLst>
          </p:cNvPr>
          <p:cNvSpPr txBox="1"/>
          <p:nvPr/>
        </p:nvSpPr>
        <p:spPr>
          <a:xfrm>
            <a:off x="5007427" y="1010197"/>
            <a:ext cx="7036525" cy="338554"/>
          </a:xfrm>
          <a:prstGeom prst="rect">
            <a:avLst/>
          </a:prstGeom>
          <a:noFill/>
        </p:spPr>
        <p:txBody>
          <a:bodyPr wrap="square">
            <a:spAutoFit/>
          </a:bodyPr>
          <a:lstStyle/>
          <a:p>
            <a:r>
              <a:rPr lang="en-GB" sz="1600" dirty="0"/>
              <a:t>Legislation → Equity → Wellbeing → Sustainable Healthcare</a:t>
            </a:r>
          </a:p>
        </p:txBody>
      </p:sp>
      <p:graphicFrame>
        <p:nvGraphicFramePr>
          <p:cNvPr id="8" name="Table 7">
            <a:extLst>
              <a:ext uri="{FF2B5EF4-FFF2-40B4-BE49-F238E27FC236}">
                <a16:creationId xmlns:a16="http://schemas.microsoft.com/office/drawing/2014/main" id="{77ACE731-E0CF-EEE7-F59E-5315658D86C3}"/>
              </a:ext>
            </a:extLst>
          </p:cNvPr>
          <p:cNvGraphicFramePr>
            <a:graphicFrameLocks noGrp="1"/>
          </p:cNvGraphicFramePr>
          <p:nvPr>
            <p:extLst>
              <p:ext uri="{D42A27DB-BD31-4B8C-83A1-F6EECF244321}">
                <p14:modId xmlns:p14="http://schemas.microsoft.com/office/powerpoint/2010/main" val="835497440"/>
              </p:ext>
            </p:extLst>
          </p:nvPr>
        </p:nvGraphicFramePr>
        <p:xfrm>
          <a:off x="3692439" y="1506595"/>
          <a:ext cx="8290560" cy="4668552"/>
        </p:xfrm>
        <a:graphic>
          <a:graphicData uri="http://schemas.openxmlformats.org/drawingml/2006/table">
            <a:tbl>
              <a:tblPr firstRow="1" bandRow="1">
                <a:tableStyleId>{5C22544A-7EE6-4342-B048-85BDC9FD1C3A}</a:tableStyleId>
              </a:tblPr>
              <a:tblGrid>
                <a:gridCol w="2763520">
                  <a:extLst>
                    <a:ext uri="{9D8B030D-6E8A-4147-A177-3AD203B41FA5}">
                      <a16:colId xmlns:a16="http://schemas.microsoft.com/office/drawing/2014/main" val="2402160556"/>
                    </a:ext>
                  </a:extLst>
                </a:gridCol>
                <a:gridCol w="2763520">
                  <a:extLst>
                    <a:ext uri="{9D8B030D-6E8A-4147-A177-3AD203B41FA5}">
                      <a16:colId xmlns:a16="http://schemas.microsoft.com/office/drawing/2014/main" val="963480551"/>
                    </a:ext>
                  </a:extLst>
                </a:gridCol>
                <a:gridCol w="2763520">
                  <a:extLst>
                    <a:ext uri="{9D8B030D-6E8A-4147-A177-3AD203B41FA5}">
                      <a16:colId xmlns:a16="http://schemas.microsoft.com/office/drawing/2014/main" val="1119449077"/>
                    </a:ext>
                  </a:extLst>
                </a:gridCol>
              </a:tblGrid>
              <a:tr h="362185">
                <a:tc>
                  <a:txBody>
                    <a:bodyPr/>
                    <a:lstStyle/>
                    <a:p>
                      <a:r>
                        <a:rPr lang="en-GB" dirty="0"/>
                        <a:t>ACTS</a:t>
                      </a:r>
                    </a:p>
                  </a:txBody>
                  <a:tcPr/>
                </a:tc>
                <a:tc>
                  <a:txBody>
                    <a:bodyPr/>
                    <a:lstStyle/>
                    <a:p>
                      <a:r>
                        <a:rPr lang="en-GB" dirty="0"/>
                        <a:t>AIMS</a:t>
                      </a:r>
                    </a:p>
                  </a:txBody>
                  <a:tcPr/>
                </a:tc>
                <a:tc>
                  <a:txBody>
                    <a:bodyPr/>
                    <a:lstStyle/>
                    <a:p>
                      <a:r>
                        <a:rPr lang="en-GB" dirty="0"/>
                        <a:t>Alignment  with SDG 3</a:t>
                      </a:r>
                    </a:p>
                  </a:txBody>
                  <a:tcPr/>
                </a:tc>
                <a:extLst>
                  <a:ext uri="{0D108BD9-81ED-4DB2-BD59-A6C34878D82A}">
                    <a16:rowId xmlns:a16="http://schemas.microsoft.com/office/drawing/2014/main" val="2566559280"/>
                  </a:ext>
                </a:extLst>
              </a:tr>
              <a:tr h="10261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Arial" panose="020B0604020202020204" pitchFamily="34" charset="0"/>
                          <a:cs typeface="Arial" panose="020B0604020202020204" pitchFamily="34" charset="0"/>
                        </a:rPr>
                        <a:t>Equality Act 2010</a:t>
                      </a:r>
                    </a:p>
                    <a:p>
                      <a:endParaRPr lang="en-GB" dirty="0"/>
                    </a:p>
                  </a:txBody>
                  <a:tcPr/>
                </a:tc>
                <a:tc>
                  <a:txBody>
                    <a:bodyPr/>
                    <a:lstStyle/>
                    <a:p>
                      <a:r>
                        <a:rPr lang="en-US" sz="1100" dirty="0">
                          <a:latin typeface="Arial" panose="020B0604020202020204" pitchFamily="34" charset="0"/>
                          <a:cs typeface="Arial" panose="020B0604020202020204" pitchFamily="34" charset="0"/>
                        </a:rPr>
                        <a:t>Protects individuals from discrimination, including in healthcare settings</a:t>
                      </a:r>
                      <a:endParaRPr lang="en-GB"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Promotes equitable access to health services, supporting universal health coverage and reducing health inequalities.</a:t>
                      </a:r>
                    </a:p>
                    <a:p>
                      <a:endParaRPr lang="en-GB" dirty="0"/>
                    </a:p>
                  </a:txBody>
                  <a:tcPr/>
                </a:tc>
                <a:extLst>
                  <a:ext uri="{0D108BD9-81ED-4DB2-BD59-A6C34878D82A}">
                    <a16:rowId xmlns:a16="http://schemas.microsoft.com/office/drawing/2014/main" val="3320604618"/>
                  </a:ext>
                </a:extLst>
              </a:tr>
              <a:tr h="10261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b="1" dirty="0">
                          <a:latin typeface="Arial" panose="020B0604020202020204" pitchFamily="34" charset="0"/>
                          <a:cs typeface="Arial" panose="020B0604020202020204" pitchFamily="34" charset="0"/>
                        </a:rPr>
                        <a:t>Care Act 2014</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promotes integrated, equitable and person-centred care, supporting health, wellbeing and sustainable healthcare delivery.</a:t>
                      </a:r>
                      <a:endParaRPr lang="en-US" sz="1100" b="1" dirty="0">
                        <a:latin typeface="Arial" panose="020B0604020202020204" pitchFamily="34" charset="0"/>
                        <a:cs typeface="Arial" panose="020B0604020202020204" pitchFamily="34" charset="0"/>
                      </a:endParaRPr>
                    </a:p>
                    <a:p>
                      <a:endParaRPr lang="en-GB"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t>Supports SDG 3 through wellbeing promotion, prevention, early intervention and person-centred care.</a:t>
                      </a:r>
                      <a:endParaRPr lang="en-US" sz="1100" b="1" dirty="0">
                        <a:latin typeface="Arial" panose="020B0604020202020204" pitchFamily="34" charset="0"/>
                        <a:cs typeface="Arial" panose="020B0604020202020204" pitchFamily="34" charset="0"/>
                      </a:endParaRPr>
                    </a:p>
                    <a:p>
                      <a:endParaRPr lang="en-GB" dirty="0"/>
                    </a:p>
                  </a:txBody>
                  <a:tcPr/>
                </a:tc>
                <a:extLst>
                  <a:ext uri="{0D108BD9-81ED-4DB2-BD59-A6C34878D82A}">
                    <a16:rowId xmlns:a16="http://schemas.microsoft.com/office/drawing/2014/main" val="3406506157"/>
                  </a:ext>
                </a:extLst>
              </a:tr>
              <a:tr h="10261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Arial" panose="020B0604020202020204" pitchFamily="34" charset="0"/>
                          <a:cs typeface="Arial" panose="020B0604020202020204" pitchFamily="34" charset="0"/>
                        </a:rPr>
                        <a:t>Mental Health Act 1983 (amended 2007)</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Provides the legal framework for the treatment of individuals with mental health disorders.</a:t>
                      </a: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Directly supports Target 3.4 (promote mental health and well-being) by ensuring legal protections and access to care for those with mental illness.</a:t>
                      </a:r>
                    </a:p>
                    <a:p>
                      <a:endParaRPr lang="en-GB" dirty="0"/>
                    </a:p>
                  </a:txBody>
                  <a:tcPr/>
                </a:tc>
                <a:extLst>
                  <a:ext uri="{0D108BD9-81ED-4DB2-BD59-A6C34878D82A}">
                    <a16:rowId xmlns:a16="http://schemas.microsoft.com/office/drawing/2014/main" val="3755145652"/>
                  </a:ext>
                </a:extLst>
              </a:tr>
              <a:tr h="119219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b="1" dirty="0">
                          <a:latin typeface="Arial" panose="020B0604020202020204" pitchFamily="34" charset="0"/>
                          <a:cs typeface="Arial" panose="020B0604020202020204" pitchFamily="34" charset="0"/>
                        </a:rPr>
                        <a:t>Health and Care Act 2022</a:t>
                      </a:r>
                    </a:p>
                    <a:p>
                      <a:endParaRPr lang="en-GB" dirty="0"/>
                    </a:p>
                  </a:txBody>
                  <a:tcPr/>
                </a:tc>
                <a:tc>
                  <a:txBody>
                    <a:bodyPr/>
                    <a:lstStyle/>
                    <a:p>
                      <a:r>
                        <a:rPr lang="en-US" sz="1100" dirty="0">
                          <a:latin typeface="Arial" panose="020B0604020202020204" pitchFamily="34" charset="0"/>
                          <a:cs typeface="Arial" panose="020B0604020202020204" pitchFamily="34" charset="0"/>
                        </a:rPr>
                        <a:t>Aims to integrate health and social care services and improve population health through collaborative systems</a:t>
                      </a:r>
                      <a:endParaRPr lang="en-GB" sz="11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100" dirty="0">
                          <a:latin typeface="Arial" panose="020B0604020202020204" pitchFamily="34" charset="0"/>
                          <a:cs typeface="Arial" panose="020B0604020202020204" pitchFamily="34" charset="0"/>
                        </a:rPr>
                        <a:t>Supports Target 3.8 (universal health coverage) and Target 3.4 (reduce premature mortality) by promoting joined-up, person-</a:t>
                      </a:r>
                      <a:r>
                        <a:rPr lang="en-US" sz="1100" dirty="0" err="1">
                          <a:latin typeface="Arial" panose="020B0604020202020204" pitchFamily="34" charset="0"/>
                          <a:cs typeface="Arial" panose="020B0604020202020204" pitchFamily="34" charset="0"/>
                        </a:rPr>
                        <a:t>centred</a:t>
                      </a:r>
                      <a:r>
                        <a:rPr lang="en-US" sz="1100" dirty="0">
                          <a:latin typeface="Arial" panose="020B0604020202020204" pitchFamily="34" charset="0"/>
                          <a:cs typeface="Arial" panose="020B0604020202020204" pitchFamily="34" charset="0"/>
                        </a:rPr>
                        <a:t> care and reducing health inequalities.</a:t>
                      </a:r>
                    </a:p>
                    <a:p>
                      <a:endParaRPr lang="en-GB" dirty="0"/>
                    </a:p>
                  </a:txBody>
                  <a:tcPr/>
                </a:tc>
                <a:extLst>
                  <a:ext uri="{0D108BD9-81ED-4DB2-BD59-A6C34878D82A}">
                    <a16:rowId xmlns:a16="http://schemas.microsoft.com/office/drawing/2014/main" val="973844061"/>
                  </a:ext>
                </a:extLst>
              </a:tr>
            </a:tbl>
          </a:graphicData>
        </a:graphic>
      </p:graphicFrame>
      <p:sp>
        <p:nvSpPr>
          <p:cNvPr id="10" name="TextBox 9">
            <a:extLst>
              <a:ext uri="{FF2B5EF4-FFF2-40B4-BE49-F238E27FC236}">
                <a16:creationId xmlns:a16="http://schemas.microsoft.com/office/drawing/2014/main" id="{D017F8F5-8DCD-B223-E427-DAF8B039EC4B}"/>
              </a:ext>
            </a:extLst>
          </p:cNvPr>
          <p:cNvSpPr txBox="1"/>
          <p:nvPr/>
        </p:nvSpPr>
        <p:spPr>
          <a:xfrm>
            <a:off x="7317384" y="6165667"/>
            <a:ext cx="4804947" cy="369332"/>
          </a:xfrm>
          <a:prstGeom prst="rect">
            <a:avLst/>
          </a:prstGeom>
          <a:noFill/>
        </p:spPr>
        <p:txBody>
          <a:bodyPr wrap="square">
            <a:spAutoFit/>
          </a:bodyPr>
          <a:lstStyle/>
          <a:p>
            <a:r>
              <a:rPr lang="en-GB" dirty="0"/>
              <a:t>(</a:t>
            </a:r>
            <a:r>
              <a:rPr lang="en-GB" sz="900" dirty="0"/>
              <a:t>Department of Health and Social Care, 2022; UK Government, 2010; UK Government, 2014)</a:t>
            </a:r>
          </a:p>
        </p:txBody>
      </p:sp>
    </p:spTree>
    <p:extLst>
      <p:ext uri="{BB962C8B-B14F-4D97-AF65-F5344CB8AC3E}">
        <p14:creationId xmlns:p14="http://schemas.microsoft.com/office/powerpoint/2010/main" val="29408952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68BE88-99BB-2FDF-F35D-9EA36F97ECCF}"/>
              </a:ext>
            </a:extLst>
          </p:cNvPr>
          <p:cNvSpPr>
            <a:spLocks noGrp="1"/>
          </p:cNvSpPr>
          <p:nvPr>
            <p:ph type="ctrTitle"/>
          </p:nvPr>
        </p:nvSpPr>
        <p:spPr>
          <a:xfrm>
            <a:off x="1" y="-1"/>
            <a:ext cx="12192000" cy="961901"/>
          </a:xfrm>
          <a:solidFill>
            <a:schemeClr val="accent1"/>
          </a:solidFill>
        </p:spPr>
        <p:txBody>
          <a:bodyPr>
            <a:noAutofit/>
          </a:bodyPr>
          <a:lstStyle/>
          <a:p>
            <a:r>
              <a:rPr lang="en-GB" sz="2400" b="1" dirty="0">
                <a:solidFill>
                  <a:schemeClr val="bg1"/>
                </a:solidFill>
                <a:latin typeface="Arial Black" panose="020B0A04020102020204" pitchFamily="34" charset="0"/>
              </a:rPr>
              <a:t>Case Study: NHS Diabetes Prevention Programme (NDPP)</a:t>
            </a:r>
          </a:p>
        </p:txBody>
      </p:sp>
      <p:sp>
        <p:nvSpPr>
          <p:cNvPr id="3" name="Subtitle 2">
            <a:extLst>
              <a:ext uri="{FF2B5EF4-FFF2-40B4-BE49-F238E27FC236}">
                <a16:creationId xmlns:a16="http://schemas.microsoft.com/office/drawing/2014/main" id="{6E6F05A6-7E74-0F83-EAF2-8E7F9B144E83}"/>
              </a:ext>
            </a:extLst>
          </p:cNvPr>
          <p:cNvSpPr>
            <a:spLocks noGrp="1"/>
          </p:cNvSpPr>
          <p:nvPr>
            <p:ph type="subTitle" idx="1"/>
          </p:nvPr>
        </p:nvSpPr>
        <p:spPr>
          <a:xfrm>
            <a:off x="566059" y="1811382"/>
            <a:ext cx="3840478" cy="4572001"/>
          </a:xfrm>
        </p:spPr>
        <p:txBody>
          <a:bodyPr>
            <a:normAutofit fontScale="85000" lnSpcReduction="20000"/>
          </a:bodyPr>
          <a:lstStyle/>
          <a:p>
            <a:pPr algn="l"/>
            <a:r>
              <a:rPr lang="en-GB" sz="1500" b="1" dirty="0">
                <a:latin typeface="Arial" panose="020B0604020202020204" pitchFamily="34" charset="0"/>
                <a:cs typeface="Arial" panose="020B0604020202020204" pitchFamily="34" charset="0"/>
              </a:rPr>
              <a:t>Key Interventions</a:t>
            </a:r>
          </a:p>
          <a:p>
            <a:pPr marL="285750" indent="-285750" algn="l">
              <a:buFont typeface="Wingdings" panose="05000000000000000000" pitchFamily="2" charset="2"/>
              <a:buChar char="§"/>
            </a:pPr>
            <a:r>
              <a:rPr lang="en-GB" sz="1500" dirty="0">
                <a:latin typeface="Arial" panose="020B0604020202020204" pitchFamily="34" charset="0"/>
                <a:cs typeface="Arial" panose="020B0604020202020204" pitchFamily="34" charset="0"/>
              </a:rPr>
              <a:t>Healthy eating advice </a:t>
            </a:r>
          </a:p>
          <a:p>
            <a:pPr marL="285750" indent="-285750" algn="l">
              <a:buFont typeface="Wingdings" panose="05000000000000000000" pitchFamily="2" charset="2"/>
              <a:buChar char="§"/>
            </a:pPr>
            <a:r>
              <a:rPr lang="en-GB" sz="1500" dirty="0">
                <a:latin typeface="Arial" panose="020B0604020202020204" pitchFamily="34" charset="0"/>
                <a:cs typeface="Arial" panose="020B0604020202020204" pitchFamily="34" charset="0"/>
              </a:rPr>
              <a:t>Physical activity support </a:t>
            </a:r>
          </a:p>
          <a:p>
            <a:pPr marL="285750" indent="-285750" algn="l">
              <a:buFont typeface="Wingdings" panose="05000000000000000000" pitchFamily="2" charset="2"/>
              <a:buChar char="§"/>
            </a:pPr>
            <a:r>
              <a:rPr lang="en-GB" sz="1500" dirty="0">
                <a:latin typeface="Arial" panose="020B0604020202020204" pitchFamily="34" charset="0"/>
                <a:cs typeface="Arial" panose="020B0604020202020204" pitchFamily="34" charset="0"/>
              </a:rPr>
              <a:t>Weight management </a:t>
            </a:r>
          </a:p>
          <a:p>
            <a:pPr marL="285750" indent="-285750" algn="l">
              <a:buFont typeface="Wingdings" panose="05000000000000000000" pitchFamily="2" charset="2"/>
              <a:buChar char="§"/>
            </a:pPr>
            <a:r>
              <a:rPr lang="en-GB" sz="1500" dirty="0">
                <a:latin typeface="Arial" panose="020B0604020202020204" pitchFamily="34" charset="0"/>
                <a:cs typeface="Arial" panose="020B0604020202020204" pitchFamily="34" charset="0"/>
              </a:rPr>
              <a:t>Behaviour change programmes </a:t>
            </a:r>
          </a:p>
          <a:p>
            <a:pPr algn="l"/>
            <a:r>
              <a:rPr lang="en-GB" sz="1600" b="1" dirty="0">
                <a:latin typeface="Arial" panose="020B0604020202020204" pitchFamily="34" charset="0"/>
                <a:cs typeface="Arial" panose="020B0604020202020204" pitchFamily="34" charset="0"/>
              </a:rPr>
              <a:t>How Does it Support Health, Wellbeing and SDG 3?</a:t>
            </a:r>
          </a:p>
          <a:p>
            <a:pPr algn="l"/>
            <a:r>
              <a:rPr lang="en-GB" sz="1600" b="1" dirty="0">
                <a:latin typeface="Arial" panose="020B0604020202020204" pitchFamily="34" charset="0"/>
                <a:cs typeface="Arial" panose="020B0604020202020204" pitchFamily="34" charset="0"/>
              </a:rPr>
              <a:t>Health</a:t>
            </a:r>
          </a:p>
          <a:p>
            <a:pPr marL="285750" indent="-285750" algn="l">
              <a:buFont typeface="Wingdings" panose="05000000000000000000" pitchFamily="2" charset="2"/>
              <a:buChar char="Ø"/>
            </a:pPr>
            <a:r>
              <a:rPr lang="en-GB" sz="1600" dirty="0">
                <a:latin typeface="Arial" panose="020B0604020202020204" pitchFamily="34" charset="0"/>
                <a:cs typeface="Arial" panose="020B0604020202020204" pitchFamily="34" charset="0"/>
              </a:rPr>
              <a:t>Reduces risk of Type 2 Diabetes</a:t>
            </a:r>
          </a:p>
          <a:p>
            <a:pPr algn="l"/>
            <a:r>
              <a:rPr lang="en-GB" sz="1600" b="1" dirty="0">
                <a:latin typeface="Arial" panose="020B0604020202020204" pitchFamily="34" charset="0"/>
                <a:cs typeface="Arial" panose="020B0604020202020204" pitchFamily="34" charset="0"/>
              </a:rPr>
              <a:t>Wellbeing</a:t>
            </a:r>
          </a:p>
          <a:p>
            <a:pPr marL="285750" indent="-285750" algn="l">
              <a:buFont typeface="Wingdings" panose="05000000000000000000" pitchFamily="2" charset="2"/>
              <a:buChar char="Ø"/>
            </a:pPr>
            <a:r>
              <a:rPr lang="en-GB" sz="1600" dirty="0">
                <a:latin typeface="Arial" panose="020B0604020202020204" pitchFamily="34" charset="0"/>
                <a:cs typeface="Arial" panose="020B0604020202020204" pitchFamily="34" charset="0"/>
              </a:rPr>
              <a:t> Encourages healthier lifestyles and self-management</a:t>
            </a:r>
          </a:p>
          <a:p>
            <a:pPr algn="l"/>
            <a:r>
              <a:rPr lang="en-GB" sz="1600" b="1" dirty="0">
                <a:latin typeface="Arial" panose="020B0604020202020204" pitchFamily="34" charset="0"/>
                <a:cs typeface="Arial" panose="020B0604020202020204" pitchFamily="34" charset="0"/>
              </a:rPr>
              <a:t>Sustainable Development</a:t>
            </a:r>
          </a:p>
          <a:p>
            <a:pPr marL="285750" indent="-285750" algn="l">
              <a:buFont typeface="Wingdings" panose="05000000000000000000" pitchFamily="2" charset="2"/>
              <a:buChar char="Ø"/>
            </a:pPr>
            <a:r>
              <a:rPr lang="en-GB" sz="1600" dirty="0">
                <a:latin typeface="Arial" panose="020B0604020202020204" pitchFamily="34" charset="0"/>
                <a:cs typeface="Arial" panose="020B0604020202020204" pitchFamily="34" charset="0"/>
              </a:rPr>
              <a:t>Prevents future illness and reduces long-term NHS costs</a:t>
            </a:r>
          </a:p>
          <a:p>
            <a:pPr algn="l"/>
            <a:r>
              <a:rPr lang="en-GB" sz="1600" b="1" dirty="0">
                <a:latin typeface="Arial" panose="020B0604020202020204" pitchFamily="34" charset="0"/>
                <a:cs typeface="Arial" panose="020B0604020202020204" pitchFamily="34" charset="0"/>
              </a:rPr>
              <a:t>SDG 3</a:t>
            </a:r>
          </a:p>
          <a:p>
            <a:pPr marL="285750" indent="-285750" algn="l">
              <a:buFont typeface="Wingdings" panose="05000000000000000000" pitchFamily="2" charset="2"/>
              <a:buChar char="Ø"/>
            </a:pPr>
            <a:r>
              <a:rPr lang="en-GB" sz="1600" dirty="0">
                <a:latin typeface="Arial" panose="020B0604020202020204" pitchFamily="34" charset="0"/>
                <a:cs typeface="Arial" panose="020B0604020202020204" pitchFamily="34" charset="0"/>
              </a:rPr>
              <a:t>Promotes healthy lives and disease prevention</a:t>
            </a:r>
          </a:p>
          <a:p>
            <a:pPr algn="l"/>
            <a:endParaRPr lang="en-GB" sz="1500" dirty="0"/>
          </a:p>
          <a:p>
            <a:endParaRPr lang="en-GB" dirty="0"/>
          </a:p>
        </p:txBody>
      </p:sp>
      <p:sp>
        <p:nvSpPr>
          <p:cNvPr id="5" name="TextBox 4">
            <a:extLst>
              <a:ext uri="{FF2B5EF4-FFF2-40B4-BE49-F238E27FC236}">
                <a16:creationId xmlns:a16="http://schemas.microsoft.com/office/drawing/2014/main" id="{7CD7D990-19F4-774A-6BAC-1BCB550DD8E8}"/>
              </a:ext>
            </a:extLst>
          </p:cNvPr>
          <p:cNvSpPr txBox="1"/>
          <p:nvPr/>
        </p:nvSpPr>
        <p:spPr>
          <a:xfrm>
            <a:off x="522514" y="1083301"/>
            <a:ext cx="11416937" cy="646331"/>
          </a:xfrm>
          <a:prstGeom prst="rect">
            <a:avLst/>
          </a:prstGeom>
          <a:solidFill>
            <a:schemeClr val="bg1">
              <a:lumMod val="95000"/>
            </a:schemeClr>
          </a:solidFill>
        </p:spPr>
        <p:txBody>
          <a:bodyPr wrap="square">
            <a:spAutoFit/>
          </a:bodyPr>
          <a:lstStyle/>
          <a:p>
            <a:r>
              <a:rPr lang="en-GB" dirty="0">
                <a:latin typeface="Arial" panose="020B0604020202020204" pitchFamily="34" charset="0"/>
                <a:cs typeface="Arial" panose="020B0604020202020204" pitchFamily="34" charset="0"/>
              </a:rPr>
              <a:t>Launched in </a:t>
            </a:r>
            <a:r>
              <a:rPr lang="en-GB" b="1" dirty="0">
                <a:latin typeface="Arial" panose="020B0604020202020204" pitchFamily="34" charset="0"/>
                <a:cs typeface="Arial" panose="020B0604020202020204" pitchFamily="34" charset="0"/>
              </a:rPr>
              <a:t>2016</a:t>
            </a:r>
            <a:r>
              <a:rPr lang="en-GB" dirty="0">
                <a:latin typeface="Arial" panose="020B0604020202020204" pitchFamily="34" charset="0"/>
                <a:cs typeface="Arial" panose="020B0604020202020204" pitchFamily="34" charset="0"/>
              </a:rPr>
              <a:t>, the NHS Diabetes Prevention Programme aims to reduce the risk of </a:t>
            </a:r>
            <a:r>
              <a:rPr lang="en-GB" b="1" dirty="0">
                <a:latin typeface="Arial" panose="020B0604020202020204" pitchFamily="34" charset="0"/>
                <a:cs typeface="Arial" panose="020B0604020202020204" pitchFamily="34" charset="0"/>
              </a:rPr>
              <a:t>Type 2 Diabetes</a:t>
            </a:r>
            <a:r>
              <a:rPr lang="en-GB" dirty="0">
                <a:latin typeface="Arial" panose="020B0604020202020204" pitchFamily="34" charset="0"/>
                <a:cs typeface="Arial" panose="020B0604020202020204" pitchFamily="34" charset="0"/>
              </a:rPr>
              <a:t> in individuals identified as high risk.</a:t>
            </a:r>
          </a:p>
        </p:txBody>
      </p:sp>
      <p:sp>
        <p:nvSpPr>
          <p:cNvPr id="10" name="TextBox 9">
            <a:extLst>
              <a:ext uri="{FF2B5EF4-FFF2-40B4-BE49-F238E27FC236}">
                <a16:creationId xmlns:a16="http://schemas.microsoft.com/office/drawing/2014/main" id="{F29913AB-8963-94AE-8D42-3233E91EFAD7}"/>
              </a:ext>
            </a:extLst>
          </p:cNvPr>
          <p:cNvSpPr txBox="1"/>
          <p:nvPr/>
        </p:nvSpPr>
        <p:spPr>
          <a:xfrm>
            <a:off x="4415246" y="1619788"/>
            <a:ext cx="4284618" cy="365766"/>
          </a:xfrm>
          <a:prstGeom prst="rect">
            <a:avLst/>
          </a:prstGeom>
          <a:noFill/>
        </p:spPr>
        <p:txBody>
          <a:bodyPr wrap="square">
            <a:spAutoFit/>
          </a:bodyPr>
          <a:lstStyle/>
          <a:p>
            <a:pPr>
              <a:buNone/>
            </a:pPr>
            <a:r>
              <a:rPr lang="en-GB" b="1" dirty="0"/>
              <a:t>Applying the Health Belief Model (HBM)</a:t>
            </a:r>
          </a:p>
        </p:txBody>
      </p:sp>
      <p:graphicFrame>
        <p:nvGraphicFramePr>
          <p:cNvPr id="11" name="Table 10">
            <a:extLst>
              <a:ext uri="{FF2B5EF4-FFF2-40B4-BE49-F238E27FC236}">
                <a16:creationId xmlns:a16="http://schemas.microsoft.com/office/drawing/2014/main" id="{2B70730A-5D57-D16F-4D9E-29F4ADA67656}"/>
              </a:ext>
            </a:extLst>
          </p:cNvPr>
          <p:cNvGraphicFramePr>
            <a:graphicFrameLocks noGrp="1"/>
          </p:cNvGraphicFramePr>
          <p:nvPr>
            <p:extLst>
              <p:ext uri="{D42A27DB-BD31-4B8C-83A1-F6EECF244321}">
                <p14:modId xmlns:p14="http://schemas.microsoft.com/office/powerpoint/2010/main" val="729928460"/>
              </p:ext>
            </p:extLst>
          </p:nvPr>
        </p:nvGraphicFramePr>
        <p:xfrm>
          <a:off x="4589417" y="2037805"/>
          <a:ext cx="3762102" cy="4238896"/>
        </p:xfrm>
        <a:graphic>
          <a:graphicData uri="http://schemas.openxmlformats.org/drawingml/2006/table">
            <a:tbl>
              <a:tblPr firstRow="1" bandRow="1">
                <a:tableStyleId>{5C22544A-7EE6-4342-B048-85BDC9FD1C3A}</a:tableStyleId>
              </a:tblPr>
              <a:tblGrid>
                <a:gridCol w="1811952">
                  <a:extLst>
                    <a:ext uri="{9D8B030D-6E8A-4147-A177-3AD203B41FA5}">
                      <a16:colId xmlns:a16="http://schemas.microsoft.com/office/drawing/2014/main" val="2544908086"/>
                    </a:ext>
                  </a:extLst>
                </a:gridCol>
                <a:gridCol w="1950150">
                  <a:extLst>
                    <a:ext uri="{9D8B030D-6E8A-4147-A177-3AD203B41FA5}">
                      <a16:colId xmlns:a16="http://schemas.microsoft.com/office/drawing/2014/main" val="2996493552"/>
                    </a:ext>
                  </a:extLst>
                </a:gridCol>
              </a:tblGrid>
              <a:tr h="624840">
                <a:tc>
                  <a:txBody>
                    <a:bodyPr/>
                    <a:lstStyle/>
                    <a:p>
                      <a:pPr>
                        <a:buNone/>
                      </a:pPr>
                      <a:r>
                        <a:rPr lang="en-GB" sz="1600" dirty="0">
                          <a:latin typeface="Arial" panose="020B0604020202020204" pitchFamily="34" charset="0"/>
                          <a:cs typeface="Arial" panose="020B0604020202020204" pitchFamily="34" charset="0"/>
                        </a:rPr>
                        <a:t>HBM Component</a:t>
                      </a:r>
                    </a:p>
                  </a:txBody>
                  <a:tcPr anchor="ctr"/>
                </a:tc>
                <a:tc>
                  <a:txBody>
                    <a:bodyPr/>
                    <a:lstStyle/>
                    <a:p>
                      <a:pPr>
                        <a:buNone/>
                      </a:pPr>
                      <a:r>
                        <a:rPr lang="en-GB" sz="1600" dirty="0">
                          <a:latin typeface="Arial" panose="020B0604020202020204" pitchFamily="34" charset="0"/>
                          <a:cs typeface="Arial" panose="020B0604020202020204" pitchFamily="34" charset="0"/>
                        </a:rPr>
                        <a:t>NDPP Example</a:t>
                      </a:r>
                    </a:p>
                  </a:txBody>
                  <a:tcPr anchor="ctr"/>
                </a:tc>
                <a:extLst>
                  <a:ext uri="{0D108BD9-81ED-4DB2-BD59-A6C34878D82A}">
                    <a16:rowId xmlns:a16="http://schemas.microsoft.com/office/drawing/2014/main" val="2833804981"/>
                  </a:ext>
                </a:extLst>
              </a:tr>
              <a:tr h="892628">
                <a:tc>
                  <a:txBody>
                    <a:bodyPr/>
                    <a:lstStyle/>
                    <a:p>
                      <a:pPr>
                        <a:buNone/>
                      </a:pPr>
                      <a:r>
                        <a:rPr lang="en-GB" sz="1600" dirty="0">
                          <a:latin typeface="Arial" panose="020B0604020202020204" pitchFamily="34" charset="0"/>
                          <a:cs typeface="Arial" panose="020B0604020202020204" pitchFamily="34" charset="0"/>
                        </a:rPr>
                        <a:t>Perceived Susceptibility</a:t>
                      </a:r>
                    </a:p>
                  </a:txBody>
                  <a:tcPr anchor="ctr"/>
                </a:tc>
                <a:tc>
                  <a:txBody>
                    <a:bodyPr/>
                    <a:lstStyle/>
                    <a:p>
                      <a:pPr>
                        <a:buNone/>
                      </a:pPr>
                      <a:r>
                        <a:rPr lang="en-GB" sz="1600" dirty="0">
                          <a:latin typeface="Arial" panose="020B0604020202020204" pitchFamily="34" charset="0"/>
                          <a:cs typeface="Arial" panose="020B0604020202020204" pitchFamily="34" charset="0"/>
                        </a:rPr>
                        <a:t>Individuals informed of diabetes risk</a:t>
                      </a:r>
                    </a:p>
                  </a:txBody>
                  <a:tcPr anchor="ctr"/>
                </a:tc>
                <a:extLst>
                  <a:ext uri="{0D108BD9-81ED-4DB2-BD59-A6C34878D82A}">
                    <a16:rowId xmlns:a16="http://schemas.microsoft.com/office/drawing/2014/main" val="3060316703"/>
                  </a:ext>
                </a:extLst>
              </a:tr>
              <a:tr h="624840">
                <a:tc>
                  <a:txBody>
                    <a:bodyPr/>
                    <a:lstStyle/>
                    <a:p>
                      <a:pPr>
                        <a:buNone/>
                      </a:pPr>
                      <a:r>
                        <a:rPr lang="en-GB" sz="1600" dirty="0">
                          <a:latin typeface="Arial" panose="020B0604020202020204" pitchFamily="34" charset="0"/>
                          <a:cs typeface="Arial" panose="020B0604020202020204" pitchFamily="34" charset="0"/>
                        </a:rPr>
                        <a:t>Perceived Severity</a:t>
                      </a:r>
                    </a:p>
                  </a:txBody>
                  <a:tcPr anchor="ctr"/>
                </a:tc>
                <a:tc>
                  <a:txBody>
                    <a:bodyPr/>
                    <a:lstStyle/>
                    <a:p>
                      <a:pPr>
                        <a:buNone/>
                      </a:pPr>
                      <a:r>
                        <a:rPr lang="en-GB" sz="1600" dirty="0">
                          <a:latin typeface="Arial" panose="020B0604020202020204" pitchFamily="34" charset="0"/>
                          <a:cs typeface="Arial" panose="020B0604020202020204" pitchFamily="34" charset="0"/>
                        </a:rPr>
                        <a:t>Education about complications</a:t>
                      </a:r>
                    </a:p>
                  </a:txBody>
                  <a:tcPr anchor="ctr"/>
                </a:tc>
                <a:extLst>
                  <a:ext uri="{0D108BD9-81ED-4DB2-BD59-A6C34878D82A}">
                    <a16:rowId xmlns:a16="http://schemas.microsoft.com/office/drawing/2014/main" val="838615331"/>
                  </a:ext>
                </a:extLst>
              </a:tr>
              <a:tr h="892628">
                <a:tc>
                  <a:txBody>
                    <a:bodyPr/>
                    <a:lstStyle/>
                    <a:p>
                      <a:pPr>
                        <a:buNone/>
                      </a:pPr>
                      <a:r>
                        <a:rPr lang="en-GB" sz="1600" dirty="0">
                          <a:latin typeface="Arial" panose="020B0604020202020204" pitchFamily="34" charset="0"/>
                          <a:cs typeface="Arial" panose="020B0604020202020204" pitchFamily="34" charset="0"/>
                        </a:rPr>
                        <a:t>Perceived Benefits</a:t>
                      </a:r>
                    </a:p>
                  </a:txBody>
                  <a:tcPr anchor="ctr"/>
                </a:tc>
                <a:tc>
                  <a:txBody>
                    <a:bodyPr/>
                    <a:lstStyle/>
                    <a:p>
                      <a:pPr>
                        <a:buNone/>
                      </a:pPr>
                      <a:r>
                        <a:rPr lang="en-GB" sz="1600" dirty="0">
                          <a:latin typeface="Arial" panose="020B0604020202020204" pitchFamily="34" charset="0"/>
                          <a:cs typeface="Arial" panose="020B0604020202020204" pitchFamily="34" charset="0"/>
                        </a:rPr>
                        <a:t>Improved health and reduced disease risk</a:t>
                      </a:r>
                    </a:p>
                  </a:txBody>
                  <a:tcPr anchor="ctr"/>
                </a:tc>
                <a:extLst>
                  <a:ext uri="{0D108BD9-81ED-4DB2-BD59-A6C34878D82A}">
                    <a16:rowId xmlns:a16="http://schemas.microsoft.com/office/drawing/2014/main" val="3132872416"/>
                  </a:ext>
                </a:extLst>
              </a:tr>
              <a:tr h="624840">
                <a:tc>
                  <a:txBody>
                    <a:bodyPr/>
                    <a:lstStyle/>
                    <a:p>
                      <a:pPr>
                        <a:buNone/>
                      </a:pPr>
                      <a:r>
                        <a:rPr lang="en-GB" sz="1600" dirty="0">
                          <a:latin typeface="Arial" panose="020B0604020202020204" pitchFamily="34" charset="0"/>
                          <a:cs typeface="Arial" panose="020B0604020202020204" pitchFamily="34" charset="0"/>
                        </a:rPr>
                        <a:t>Self-Efficacy</a:t>
                      </a:r>
                    </a:p>
                  </a:txBody>
                  <a:tcPr anchor="ctr"/>
                </a:tc>
                <a:tc>
                  <a:txBody>
                    <a:bodyPr/>
                    <a:lstStyle/>
                    <a:p>
                      <a:pPr>
                        <a:buNone/>
                      </a:pPr>
                      <a:r>
                        <a:rPr lang="en-GB" sz="1600" dirty="0">
                          <a:latin typeface="Arial" panose="020B0604020202020204" pitchFamily="34" charset="0"/>
                          <a:cs typeface="Arial" panose="020B0604020202020204" pitchFamily="34" charset="0"/>
                        </a:rPr>
                        <a:t>Support to make lifestyle changes</a:t>
                      </a:r>
                    </a:p>
                  </a:txBody>
                  <a:tcPr anchor="ctr"/>
                </a:tc>
                <a:extLst>
                  <a:ext uri="{0D108BD9-81ED-4DB2-BD59-A6C34878D82A}">
                    <a16:rowId xmlns:a16="http://schemas.microsoft.com/office/drawing/2014/main" val="2239510252"/>
                  </a:ext>
                </a:extLst>
              </a:tr>
              <a:tr h="349651">
                <a:tc>
                  <a:txBody>
                    <a:bodyPr/>
                    <a:lstStyle/>
                    <a:p>
                      <a:pPr>
                        <a:buNone/>
                      </a:pPr>
                      <a:r>
                        <a:rPr lang="en-GB" sz="1600" dirty="0">
                          <a:latin typeface="Arial" panose="020B0604020202020204" pitchFamily="34" charset="0"/>
                          <a:cs typeface="Arial" panose="020B0604020202020204" pitchFamily="34" charset="0"/>
                        </a:rPr>
                        <a:t>Cues to Action</a:t>
                      </a:r>
                    </a:p>
                  </a:txBody>
                  <a:tcPr anchor="ctr"/>
                </a:tc>
                <a:tc>
                  <a:txBody>
                    <a:bodyPr/>
                    <a:lstStyle/>
                    <a:p>
                      <a:pPr>
                        <a:buNone/>
                      </a:pPr>
                      <a:r>
                        <a:rPr lang="en-GB" sz="1600" dirty="0">
                          <a:latin typeface="Arial" panose="020B0604020202020204" pitchFamily="34" charset="0"/>
                          <a:cs typeface="Arial" panose="020B0604020202020204" pitchFamily="34" charset="0"/>
                        </a:rPr>
                        <a:t>GP referrals and health checks</a:t>
                      </a:r>
                    </a:p>
                  </a:txBody>
                  <a:tcPr anchor="ctr"/>
                </a:tc>
                <a:extLst>
                  <a:ext uri="{0D108BD9-81ED-4DB2-BD59-A6C34878D82A}">
                    <a16:rowId xmlns:a16="http://schemas.microsoft.com/office/drawing/2014/main" val="2049472597"/>
                  </a:ext>
                </a:extLst>
              </a:tr>
            </a:tbl>
          </a:graphicData>
        </a:graphic>
      </p:graphicFrame>
      <p:sp>
        <p:nvSpPr>
          <p:cNvPr id="14" name="TextBox 13">
            <a:extLst>
              <a:ext uri="{FF2B5EF4-FFF2-40B4-BE49-F238E27FC236}">
                <a16:creationId xmlns:a16="http://schemas.microsoft.com/office/drawing/2014/main" id="{487B98D8-DC2B-F39D-AA3B-0176F5E8C844}"/>
              </a:ext>
            </a:extLst>
          </p:cNvPr>
          <p:cNvSpPr txBox="1"/>
          <p:nvPr/>
        </p:nvSpPr>
        <p:spPr>
          <a:xfrm>
            <a:off x="4850673" y="6492240"/>
            <a:ext cx="2290355"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(NHS England, 2024)</a:t>
            </a:r>
          </a:p>
        </p:txBody>
      </p:sp>
      <p:pic>
        <p:nvPicPr>
          <p:cNvPr id="17" name="Picture 16" descr="Diabetes - Durham County Carers Support">
            <a:extLst>
              <a:ext uri="{FF2B5EF4-FFF2-40B4-BE49-F238E27FC236}">
                <a16:creationId xmlns:a16="http://schemas.microsoft.com/office/drawing/2014/main" id="{0ABC956E-CF29-3061-2EE1-0CBBD2187633}"/>
              </a:ext>
            </a:extLst>
          </p:cNvPr>
          <p:cNvPicPr>
            <a:picLocks noChangeAspect="1"/>
          </p:cNvPicPr>
          <p:nvPr/>
        </p:nvPicPr>
        <p:blipFill>
          <a:blip r:embed="rId2"/>
          <a:stretch>
            <a:fillRect/>
          </a:stretch>
        </p:blipFill>
        <p:spPr>
          <a:xfrm>
            <a:off x="9018597" y="1184366"/>
            <a:ext cx="2690948" cy="511193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Tree>
    <p:extLst>
      <p:ext uri="{BB962C8B-B14F-4D97-AF65-F5344CB8AC3E}">
        <p14:creationId xmlns:p14="http://schemas.microsoft.com/office/powerpoint/2010/main" val="3501179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33B9C452-2C6E-4D52-8FC7-669291EE91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4E1CC44-1B7F-472B-B668-B4F2F4723D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B5BAD077-4A41-458D-9909-1A108699E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6"/>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5" name="Rectangle 34">
            <a:extLst>
              <a:ext uri="{FF2B5EF4-FFF2-40B4-BE49-F238E27FC236}">
                <a16:creationId xmlns:a16="http://schemas.microsoft.com/office/drawing/2014/main" id="{F1FC21CE-01FD-49CC-BAFC-06F38B34B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0"/>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BD90C0-3F3C-EEBF-E8C9-682370E4BAA7}"/>
              </a:ext>
            </a:extLst>
          </p:cNvPr>
          <p:cNvSpPr>
            <a:spLocks noGrp="1"/>
          </p:cNvSpPr>
          <p:nvPr>
            <p:ph type="ctrTitle"/>
          </p:nvPr>
        </p:nvSpPr>
        <p:spPr>
          <a:xfrm>
            <a:off x="1414271" y="321728"/>
            <a:ext cx="8703505" cy="967956"/>
          </a:xfrm>
        </p:spPr>
        <p:txBody>
          <a:bodyPr vert="horz" lIns="91440" tIns="45720" rIns="91440" bIns="45720" rtlCol="0" anchor="ctr">
            <a:normAutofit/>
          </a:bodyPr>
          <a:lstStyle/>
          <a:p>
            <a:pPr algn="l"/>
            <a:r>
              <a:rPr lang="en-US" sz="4000" dirty="0">
                <a:solidFill>
                  <a:srgbClr val="FFFFFF"/>
                </a:solidFill>
              </a:rPr>
              <a:t>Equity, Access and Barriers to Healthcare</a:t>
            </a:r>
          </a:p>
        </p:txBody>
      </p:sp>
      <p:sp>
        <p:nvSpPr>
          <p:cNvPr id="13" name="TextBox 12">
            <a:extLst>
              <a:ext uri="{FF2B5EF4-FFF2-40B4-BE49-F238E27FC236}">
                <a16:creationId xmlns:a16="http://schemas.microsoft.com/office/drawing/2014/main" id="{07D179D5-8F32-C523-1CEA-A85A9B9B156E}"/>
              </a:ext>
            </a:extLst>
          </p:cNvPr>
          <p:cNvSpPr txBox="1"/>
          <p:nvPr/>
        </p:nvSpPr>
        <p:spPr>
          <a:xfrm>
            <a:off x="5230368" y="6327648"/>
            <a:ext cx="6266688" cy="377952"/>
          </a:xfrm>
          <a:prstGeom prst="rect">
            <a:avLst/>
          </a:prstGeom>
        </p:spPr>
        <p:txBody>
          <a:bodyPr vert="horz" lIns="91440" tIns="45720" rIns="91440" bIns="45720" rtlCol="0" anchor="ctr">
            <a:normAutofit fontScale="85000" lnSpcReduction="20000"/>
          </a:bodyPr>
          <a:lstStyle/>
          <a:p>
            <a:pPr>
              <a:lnSpc>
                <a:spcPct val="90000"/>
              </a:lnSpc>
              <a:spcBef>
                <a:spcPts val="1000"/>
              </a:spcBef>
              <a:spcAft>
                <a:spcPts val="600"/>
              </a:spcAft>
            </a:pPr>
            <a:r>
              <a:rPr lang="en-US" sz="1400" dirty="0"/>
              <a:t>(Marmot et al., 2020; NHS England, 2023; Office for Health Improvement and Disparities, 2024)</a:t>
            </a:r>
          </a:p>
        </p:txBody>
      </p:sp>
      <p:sp>
        <p:nvSpPr>
          <p:cNvPr id="5" name="TextBox 4">
            <a:extLst>
              <a:ext uri="{FF2B5EF4-FFF2-40B4-BE49-F238E27FC236}">
                <a16:creationId xmlns:a16="http://schemas.microsoft.com/office/drawing/2014/main" id="{055ABE4C-BC41-E982-4DFD-ABC754318282}"/>
              </a:ext>
            </a:extLst>
          </p:cNvPr>
          <p:cNvSpPr txBox="1"/>
          <p:nvPr/>
        </p:nvSpPr>
        <p:spPr>
          <a:xfrm>
            <a:off x="195072" y="1799671"/>
            <a:ext cx="3664409" cy="4770537"/>
          </a:xfrm>
          <a:prstGeom prst="rect">
            <a:avLst/>
          </a:prstGeom>
          <a:noFill/>
        </p:spPr>
        <p:txBody>
          <a:bodyPr wrap="square">
            <a:spAutoFit/>
          </a:bodyPr>
          <a:lstStyle/>
          <a:p>
            <a:pPr>
              <a:spcAft>
                <a:spcPts val="600"/>
              </a:spcAft>
              <a:buNone/>
            </a:pPr>
            <a:r>
              <a:rPr lang="en-GB" sz="1400" b="1" dirty="0"/>
              <a:t>Health Inequalities in the UK</a:t>
            </a:r>
          </a:p>
          <a:p>
            <a:pPr>
              <a:spcAft>
                <a:spcPts val="600"/>
              </a:spcAft>
              <a:buNone/>
            </a:pPr>
            <a:r>
              <a:rPr lang="en-GB" sz="1400" b="1" dirty="0"/>
              <a:t>Ethnicity</a:t>
            </a:r>
          </a:p>
          <a:p>
            <a:pPr marL="285750" indent="-285750">
              <a:spcAft>
                <a:spcPts val="600"/>
              </a:spcAft>
              <a:buFont typeface="Courier New" panose="02070309020205020404" pitchFamily="49" charset="0"/>
              <a:buChar char="o"/>
            </a:pPr>
            <a:r>
              <a:rPr lang="en-GB" sz="1400" dirty="0"/>
              <a:t>Higher prevalence of Type 2 Diabetes among South Asian populations. </a:t>
            </a:r>
          </a:p>
          <a:p>
            <a:pPr marL="285750" indent="-285750">
              <a:spcAft>
                <a:spcPts val="600"/>
              </a:spcAft>
              <a:buFont typeface="Courier New" panose="02070309020205020404" pitchFamily="49" charset="0"/>
              <a:buChar char="o"/>
            </a:pPr>
            <a:r>
              <a:rPr lang="en-GB" sz="1400" dirty="0"/>
              <a:t>Black women experience higher maternal mortality rates. </a:t>
            </a:r>
          </a:p>
          <a:p>
            <a:pPr>
              <a:spcAft>
                <a:spcPts val="600"/>
              </a:spcAft>
              <a:buNone/>
            </a:pPr>
            <a:r>
              <a:rPr lang="en-GB" sz="1400" b="1" dirty="0"/>
              <a:t>Socioeconomic Deprivation</a:t>
            </a:r>
          </a:p>
          <a:p>
            <a:pPr marL="285750" indent="-285750">
              <a:spcAft>
                <a:spcPts val="600"/>
              </a:spcAft>
              <a:buFont typeface="Courier New" panose="02070309020205020404" pitchFamily="49" charset="0"/>
              <a:buChar char="o"/>
            </a:pPr>
            <a:r>
              <a:rPr lang="en-GB" sz="1400" dirty="0"/>
              <a:t>Lower life expectancy in deprived communities. </a:t>
            </a:r>
          </a:p>
          <a:p>
            <a:pPr marL="285750" indent="-285750">
              <a:spcAft>
                <a:spcPts val="600"/>
              </a:spcAft>
              <a:buFont typeface="Courier New" panose="02070309020205020404" pitchFamily="49" charset="0"/>
              <a:buChar char="o"/>
            </a:pPr>
            <a:r>
              <a:rPr lang="en-GB" sz="1400" dirty="0"/>
              <a:t>Higher rates of obesity, smoking and chronic illness. </a:t>
            </a:r>
          </a:p>
          <a:p>
            <a:pPr>
              <a:spcAft>
                <a:spcPts val="600"/>
              </a:spcAft>
              <a:buNone/>
            </a:pPr>
            <a:r>
              <a:rPr lang="en-GB" sz="1400" b="1" dirty="0"/>
              <a:t>Geographic Inequalities</a:t>
            </a:r>
          </a:p>
          <a:p>
            <a:pPr marL="285750" indent="-285750">
              <a:spcAft>
                <a:spcPts val="600"/>
              </a:spcAft>
              <a:buFont typeface="Courier New" panose="02070309020205020404" pitchFamily="49" charset="0"/>
              <a:buChar char="o"/>
            </a:pPr>
            <a:r>
              <a:rPr lang="en-GB" sz="1400" dirty="0"/>
              <a:t>Health outcomes are generally poorer in more deprived regions of England. </a:t>
            </a:r>
          </a:p>
          <a:p>
            <a:pPr>
              <a:spcAft>
                <a:spcPts val="600"/>
              </a:spcAft>
              <a:buNone/>
            </a:pPr>
            <a:r>
              <a:rPr lang="en-GB" sz="1400" b="1" dirty="0"/>
              <a:t>Digital Exclusion</a:t>
            </a:r>
          </a:p>
          <a:p>
            <a:pPr marL="285750" indent="-285750">
              <a:spcAft>
                <a:spcPts val="600"/>
              </a:spcAft>
              <a:buFont typeface="Courier New" panose="02070309020205020404" pitchFamily="49" charset="0"/>
              <a:buChar char="o"/>
            </a:pPr>
            <a:r>
              <a:rPr lang="en-GB" sz="1400" dirty="0"/>
              <a:t>Older adults, low-income households and rural communities may struggle to access digital healthcare services</a:t>
            </a:r>
            <a:r>
              <a:rPr lang="en-GB" sz="1600" dirty="0"/>
              <a:t>.</a:t>
            </a:r>
          </a:p>
        </p:txBody>
      </p:sp>
      <p:sp>
        <p:nvSpPr>
          <p:cNvPr id="9" name="TextBox 8">
            <a:extLst>
              <a:ext uri="{FF2B5EF4-FFF2-40B4-BE49-F238E27FC236}">
                <a16:creationId xmlns:a16="http://schemas.microsoft.com/office/drawing/2014/main" id="{685D74AD-3B1F-E7C1-498E-3AB3A368F379}"/>
              </a:ext>
            </a:extLst>
          </p:cNvPr>
          <p:cNvSpPr txBox="1"/>
          <p:nvPr/>
        </p:nvSpPr>
        <p:spPr>
          <a:xfrm>
            <a:off x="4001984" y="1765621"/>
            <a:ext cx="4841570" cy="4139595"/>
          </a:xfrm>
          <a:prstGeom prst="rect">
            <a:avLst/>
          </a:prstGeom>
          <a:noFill/>
        </p:spPr>
        <p:txBody>
          <a:bodyPr wrap="square">
            <a:spAutoFit/>
          </a:bodyPr>
          <a:lstStyle/>
          <a:p>
            <a:pPr>
              <a:spcAft>
                <a:spcPts val="600"/>
              </a:spcAft>
              <a:buNone/>
            </a:pPr>
            <a:r>
              <a:rPr lang="en-GB" sz="1600" b="1" dirty="0"/>
              <a:t>Policies Addressing Health Inequalities</a:t>
            </a:r>
          </a:p>
          <a:p>
            <a:pPr>
              <a:spcAft>
                <a:spcPts val="600"/>
              </a:spcAft>
              <a:buNone/>
            </a:pPr>
            <a:r>
              <a:rPr lang="en-GB" sz="1600" b="1" dirty="0"/>
              <a:t>Core20PLUS5</a:t>
            </a:r>
          </a:p>
          <a:p>
            <a:pPr>
              <a:spcAft>
                <a:spcPts val="600"/>
              </a:spcAft>
              <a:buNone/>
            </a:pPr>
            <a:r>
              <a:rPr lang="en-GB" sz="1600" dirty="0"/>
              <a:t>Targets:</a:t>
            </a:r>
          </a:p>
          <a:p>
            <a:pPr marL="285750" indent="-285750">
              <a:spcAft>
                <a:spcPts val="600"/>
              </a:spcAft>
              <a:buFont typeface="Wingdings" panose="05000000000000000000" pitchFamily="2" charset="2"/>
              <a:buChar char="§"/>
            </a:pPr>
            <a:r>
              <a:rPr lang="en-GB" sz="1600" dirty="0"/>
              <a:t>The most deprived 20% of the population </a:t>
            </a:r>
          </a:p>
          <a:p>
            <a:pPr marL="285750" indent="-285750">
              <a:spcAft>
                <a:spcPts val="600"/>
              </a:spcAft>
              <a:buFont typeface="Wingdings" panose="05000000000000000000" pitchFamily="2" charset="2"/>
              <a:buChar char="§"/>
            </a:pPr>
            <a:r>
              <a:rPr lang="en-GB" sz="1600" dirty="0"/>
              <a:t>Vulnerable and underserved groups </a:t>
            </a:r>
          </a:p>
          <a:p>
            <a:pPr>
              <a:spcAft>
                <a:spcPts val="600"/>
              </a:spcAft>
              <a:buNone/>
            </a:pPr>
            <a:r>
              <a:rPr lang="en-GB" sz="1600" b="1" dirty="0"/>
              <a:t>NHS Long Term Plan</a:t>
            </a:r>
          </a:p>
          <a:p>
            <a:pPr marL="285750" indent="-285750">
              <a:spcAft>
                <a:spcPts val="600"/>
              </a:spcAft>
              <a:buFont typeface="Wingdings" panose="05000000000000000000" pitchFamily="2" charset="2"/>
              <a:buChar char="§"/>
            </a:pPr>
            <a:r>
              <a:rPr lang="en-GB" sz="1600" dirty="0"/>
              <a:t>Focus on prevention </a:t>
            </a:r>
          </a:p>
          <a:p>
            <a:pPr marL="285750" indent="-285750">
              <a:spcAft>
                <a:spcPts val="600"/>
              </a:spcAft>
              <a:buFont typeface="Wingdings" panose="05000000000000000000" pitchFamily="2" charset="2"/>
              <a:buChar char="§"/>
            </a:pPr>
            <a:r>
              <a:rPr lang="en-GB" sz="1600" dirty="0"/>
              <a:t>Improving access to services </a:t>
            </a:r>
          </a:p>
          <a:p>
            <a:pPr marL="285750" indent="-285750">
              <a:spcAft>
                <a:spcPts val="600"/>
              </a:spcAft>
              <a:buFont typeface="Wingdings" panose="05000000000000000000" pitchFamily="2" charset="2"/>
              <a:buChar char="§"/>
            </a:pPr>
            <a:r>
              <a:rPr lang="en-GB" sz="1600" dirty="0"/>
              <a:t>Reducing health inequalities </a:t>
            </a:r>
          </a:p>
          <a:p>
            <a:pPr>
              <a:spcAft>
                <a:spcPts val="600"/>
              </a:spcAft>
              <a:buNone/>
            </a:pPr>
            <a:r>
              <a:rPr lang="en-GB" sz="1600" b="1" dirty="0"/>
              <a:t>Integrated Care Systems (ICSs)</a:t>
            </a:r>
          </a:p>
          <a:p>
            <a:pPr marL="285750" indent="-285750">
              <a:spcAft>
                <a:spcPts val="600"/>
              </a:spcAft>
              <a:buFont typeface="Wingdings" panose="05000000000000000000" pitchFamily="2" charset="2"/>
              <a:buChar char="§"/>
            </a:pPr>
            <a:r>
              <a:rPr lang="en-GB" sz="1600" dirty="0"/>
              <a:t>Promote collaboration between health and social care providers </a:t>
            </a:r>
          </a:p>
          <a:p>
            <a:pPr marL="285750" indent="-285750">
              <a:spcAft>
                <a:spcPts val="600"/>
              </a:spcAft>
              <a:buFont typeface="Wingdings" panose="05000000000000000000" pitchFamily="2" charset="2"/>
              <a:buChar char="§"/>
            </a:pPr>
            <a:r>
              <a:rPr lang="en-GB" sz="1600" dirty="0"/>
              <a:t>Improve population health outcomes</a:t>
            </a:r>
          </a:p>
        </p:txBody>
      </p:sp>
      <p:sp>
        <p:nvSpPr>
          <p:cNvPr id="11" name="TextBox 10">
            <a:extLst>
              <a:ext uri="{FF2B5EF4-FFF2-40B4-BE49-F238E27FC236}">
                <a16:creationId xmlns:a16="http://schemas.microsoft.com/office/drawing/2014/main" id="{6948A61F-31FB-E4EA-BC55-251B00779CA8}"/>
              </a:ext>
            </a:extLst>
          </p:cNvPr>
          <p:cNvSpPr txBox="1"/>
          <p:nvPr/>
        </p:nvSpPr>
        <p:spPr>
          <a:xfrm>
            <a:off x="8906256" y="1736490"/>
            <a:ext cx="3160023" cy="4401205"/>
          </a:xfrm>
          <a:prstGeom prst="rect">
            <a:avLst/>
          </a:prstGeom>
          <a:noFill/>
        </p:spPr>
        <p:txBody>
          <a:bodyPr wrap="square">
            <a:spAutoFit/>
          </a:bodyPr>
          <a:lstStyle/>
          <a:p>
            <a:pPr>
              <a:spcAft>
                <a:spcPts val="600"/>
              </a:spcAft>
              <a:buNone/>
            </a:pPr>
            <a:r>
              <a:rPr lang="en-GB" sz="1600" b="1" dirty="0"/>
              <a:t>Progress</a:t>
            </a:r>
          </a:p>
          <a:p>
            <a:pPr marL="285750" indent="-285750">
              <a:spcAft>
                <a:spcPts val="600"/>
              </a:spcAft>
              <a:buFont typeface="Wingdings" panose="05000000000000000000" pitchFamily="2" charset="2"/>
              <a:buChar char="ü"/>
            </a:pPr>
            <a:r>
              <a:rPr lang="en-GB" sz="1600" dirty="0"/>
              <a:t> Greater focus on disadvantaged populations</a:t>
            </a:r>
          </a:p>
          <a:p>
            <a:pPr marL="285750" indent="-285750">
              <a:spcAft>
                <a:spcPts val="600"/>
              </a:spcAft>
              <a:buFont typeface="Wingdings" panose="05000000000000000000" pitchFamily="2" charset="2"/>
              <a:buChar char="ü"/>
            </a:pPr>
            <a:r>
              <a:rPr lang="en-GB" sz="1600" dirty="0"/>
              <a:t> Improved identification of health inequalities</a:t>
            </a:r>
          </a:p>
          <a:p>
            <a:pPr marL="285750" indent="-285750">
              <a:spcAft>
                <a:spcPts val="600"/>
              </a:spcAft>
              <a:buFont typeface="Wingdings" panose="05000000000000000000" pitchFamily="2" charset="2"/>
              <a:buChar char="ü"/>
            </a:pPr>
            <a:r>
              <a:rPr lang="en-GB" sz="1600" dirty="0"/>
              <a:t>Increased emphasis on prevention and early intervention</a:t>
            </a:r>
          </a:p>
          <a:p>
            <a:pPr>
              <a:spcAft>
                <a:spcPts val="600"/>
              </a:spcAft>
              <a:buNone/>
            </a:pPr>
            <a:r>
              <a:rPr lang="en-GB" sz="1600" b="1" dirty="0"/>
              <a:t>Challenges</a:t>
            </a:r>
          </a:p>
          <a:p>
            <a:pPr marL="285750" indent="-285750">
              <a:spcAft>
                <a:spcPts val="600"/>
              </a:spcAft>
              <a:buFont typeface="Courier New" panose="02070309020205020404" pitchFamily="49" charset="0"/>
              <a:buChar char="o"/>
            </a:pPr>
            <a:r>
              <a:rPr lang="en-GB" sz="1600" dirty="0"/>
              <a:t>Persistent inequality gaps remain</a:t>
            </a:r>
          </a:p>
          <a:p>
            <a:pPr marL="285750" indent="-285750">
              <a:spcAft>
                <a:spcPts val="600"/>
              </a:spcAft>
              <a:buFont typeface="Courier New" panose="02070309020205020404" pitchFamily="49" charset="0"/>
              <a:buChar char="o"/>
            </a:pPr>
            <a:r>
              <a:rPr lang="en-GB" sz="1600" dirty="0"/>
              <a:t>Workforce shortages</a:t>
            </a:r>
          </a:p>
          <a:p>
            <a:pPr>
              <a:spcAft>
                <a:spcPts val="600"/>
              </a:spcAft>
              <a:buNone/>
            </a:pPr>
            <a:r>
              <a:rPr lang="en-GB" sz="1600" dirty="0"/>
              <a:t> Cost-of-living pressures</a:t>
            </a:r>
          </a:p>
          <a:p>
            <a:pPr marL="285750" indent="-285750">
              <a:spcAft>
                <a:spcPts val="600"/>
              </a:spcAft>
              <a:buFont typeface="Courier New" panose="02070309020205020404" pitchFamily="49" charset="0"/>
              <a:buChar char="o"/>
            </a:pPr>
            <a:r>
              <a:rPr lang="en-GB" sz="1600" dirty="0"/>
              <a:t> Digital exclusion continues to affect access</a:t>
            </a:r>
          </a:p>
        </p:txBody>
      </p:sp>
      <p:pic>
        <p:nvPicPr>
          <p:cNvPr id="15" name="Picture 14" descr="Equitable Access — Health Equity &amp; Policy Lab">
            <a:extLst>
              <a:ext uri="{FF2B5EF4-FFF2-40B4-BE49-F238E27FC236}">
                <a16:creationId xmlns:a16="http://schemas.microsoft.com/office/drawing/2014/main" id="{4B13470E-E33C-395E-69B8-ED694F08A7AE}"/>
              </a:ext>
            </a:extLst>
          </p:cNvPr>
          <p:cNvPicPr>
            <a:picLocks noChangeAspect="1"/>
          </p:cNvPicPr>
          <p:nvPr/>
        </p:nvPicPr>
        <p:blipFill>
          <a:blip r:embed="rId2"/>
          <a:stretch/>
        </p:blipFill>
        <p:spPr>
          <a:xfrm>
            <a:off x="10010898" y="455482"/>
            <a:ext cx="1531917" cy="780405"/>
          </a:xfrm>
          <a:prstGeom prst="rect">
            <a:avLst/>
          </a:prstGeom>
          <a:solidFill>
            <a:schemeClr val="tx1"/>
          </a:solidFill>
        </p:spPr>
      </p:pic>
    </p:spTree>
    <p:extLst>
      <p:ext uri="{BB962C8B-B14F-4D97-AF65-F5344CB8AC3E}">
        <p14:creationId xmlns:p14="http://schemas.microsoft.com/office/powerpoint/2010/main" val="33652809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21516CB1-E8C8-4751-B6A6-46B2D1E72A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38C92-C856-8B8E-28BB-C4A1E7BF128D}"/>
              </a:ext>
            </a:extLst>
          </p:cNvPr>
          <p:cNvSpPr>
            <a:spLocks noGrp="1"/>
          </p:cNvSpPr>
          <p:nvPr>
            <p:ph type="ctrTitle"/>
          </p:nvPr>
        </p:nvSpPr>
        <p:spPr>
          <a:xfrm>
            <a:off x="0" y="0"/>
            <a:ext cx="12191999" cy="949569"/>
          </a:xfrm>
          <a:solidFill>
            <a:schemeClr val="bg1">
              <a:lumMod val="95000"/>
            </a:schemeClr>
          </a:solidFill>
        </p:spPr>
        <p:txBody>
          <a:bodyPr vert="horz" lIns="91440" tIns="45720" rIns="91440" bIns="45720" rtlCol="0" anchor="ctr">
            <a:normAutofit/>
          </a:bodyPr>
          <a:lstStyle/>
          <a:p>
            <a:r>
              <a:rPr lang="en-US" sz="2400" kern="1200" dirty="0">
                <a:solidFill>
                  <a:schemeClr val="tx1"/>
                </a:solidFill>
                <a:latin typeface="Arial Black" panose="020B0A04020102020204" pitchFamily="34" charset="0"/>
              </a:rPr>
              <a:t>International </a:t>
            </a:r>
            <a:r>
              <a:rPr lang="en-US" sz="2400" kern="1200" dirty="0" err="1">
                <a:solidFill>
                  <a:schemeClr val="tx1"/>
                </a:solidFill>
                <a:latin typeface="Arial Black" panose="020B0A04020102020204" pitchFamily="34" charset="0"/>
              </a:rPr>
              <a:t>Organisations</a:t>
            </a:r>
            <a:r>
              <a:rPr lang="en-US" sz="2400" kern="1200" dirty="0">
                <a:solidFill>
                  <a:schemeClr val="tx1"/>
                </a:solidFill>
                <a:latin typeface="Arial Black" panose="020B0A04020102020204" pitchFamily="34" charset="0"/>
              </a:rPr>
              <a:t> Supporting Health, Wellbeing and Sustainable Development</a:t>
            </a:r>
          </a:p>
        </p:txBody>
      </p:sp>
      <p:sp>
        <p:nvSpPr>
          <p:cNvPr id="53" name="Rectangle 52">
            <a:extLst>
              <a:ext uri="{FF2B5EF4-FFF2-40B4-BE49-F238E27FC236}">
                <a16:creationId xmlns:a16="http://schemas.microsoft.com/office/drawing/2014/main" id="{90C0C0D1-E79A-41FF-8322-256F6DD1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8521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4" name="Rectangle 53">
            <a:extLst>
              <a:ext uri="{FF2B5EF4-FFF2-40B4-BE49-F238E27FC236}">
                <a16:creationId xmlns:a16="http://schemas.microsoft.com/office/drawing/2014/main" id="{395FA420-5595-49D1-9D5F-79EC43B55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24648" y="1721922"/>
            <a:ext cx="3609143" cy="4520560"/>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6632CE4A-7AAE-3B78-1A15-57B6B2CD1982}"/>
              </a:ext>
            </a:extLst>
          </p:cNvPr>
          <p:cNvSpPr txBox="1"/>
          <p:nvPr/>
        </p:nvSpPr>
        <p:spPr>
          <a:xfrm>
            <a:off x="3200400" y="1011116"/>
            <a:ext cx="5389685" cy="545122"/>
          </a:xfrm>
          <a:prstGeom prst="rect">
            <a:avLst/>
          </a:prstGeom>
        </p:spPr>
        <p:txBody>
          <a:bodyPr vert="horz" lIns="91440" tIns="45720" rIns="91440" bIns="45720" rtlCol="0" anchor="ctr">
            <a:normAutofit fontScale="92500"/>
          </a:bodyPr>
          <a:lstStyle/>
          <a:p>
            <a:pPr>
              <a:lnSpc>
                <a:spcPct val="90000"/>
              </a:lnSpc>
              <a:spcBef>
                <a:spcPts val="1000"/>
              </a:spcBef>
            </a:pPr>
            <a:r>
              <a:rPr lang="en-US" dirty="0"/>
              <a:t>    </a:t>
            </a:r>
            <a:r>
              <a:rPr lang="en-US" sz="2400" b="1" i="1" u="sng" dirty="0">
                <a:latin typeface="Arial" panose="020B0604020202020204" pitchFamily="34" charset="0"/>
                <a:cs typeface="Arial" panose="020B0604020202020204" pitchFamily="34" charset="0"/>
              </a:rPr>
              <a:t>Key </a:t>
            </a:r>
            <a:r>
              <a:rPr lang="en-US" sz="2400" b="1" i="1" u="sng" dirty="0" err="1">
                <a:latin typeface="Arial" panose="020B0604020202020204" pitchFamily="34" charset="0"/>
                <a:cs typeface="Arial" panose="020B0604020202020204" pitchFamily="34" charset="0"/>
              </a:rPr>
              <a:t>Organisations</a:t>
            </a:r>
            <a:r>
              <a:rPr lang="en-US" sz="2400" b="1" i="1" u="sng" dirty="0">
                <a:latin typeface="Arial" panose="020B0604020202020204" pitchFamily="34" charset="0"/>
                <a:cs typeface="Arial" panose="020B0604020202020204" pitchFamily="34" charset="0"/>
              </a:rPr>
              <a:t> and Their Roles</a:t>
            </a:r>
          </a:p>
        </p:txBody>
      </p:sp>
      <p:sp>
        <p:nvSpPr>
          <p:cNvPr id="7" name="TextBox 6">
            <a:extLst>
              <a:ext uri="{FF2B5EF4-FFF2-40B4-BE49-F238E27FC236}">
                <a16:creationId xmlns:a16="http://schemas.microsoft.com/office/drawing/2014/main" id="{C23833C1-D8A4-2D26-27B4-B8C0745D7551}"/>
              </a:ext>
            </a:extLst>
          </p:cNvPr>
          <p:cNvSpPr txBox="1"/>
          <p:nvPr/>
        </p:nvSpPr>
        <p:spPr>
          <a:xfrm>
            <a:off x="334108" y="1661747"/>
            <a:ext cx="3094892" cy="5847755"/>
          </a:xfrm>
          <a:prstGeom prst="rect">
            <a:avLst/>
          </a:prstGeom>
          <a:noFill/>
        </p:spPr>
        <p:txBody>
          <a:bodyPr wrap="square">
            <a:spAutoFit/>
          </a:bodyPr>
          <a:lstStyle/>
          <a:p>
            <a:pPr>
              <a:spcAft>
                <a:spcPts val="600"/>
              </a:spcAft>
              <a:buNone/>
            </a:pPr>
            <a:r>
              <a:rPr lang="en-GB" sz="1400" b="1" dirty="0"/>
              <a:t>World Health Organization (WHO)</a:t>
            </a:r>
          </a:p>
          <a:p>
            <a:pPr marL="171450" indent="-171450">
              <a:spcAft>
                <a:spcPts val="600"/>
              </a:spcAft>
              <a:buFont typeface="Wingdings" panose="05000000000000000000" pitchFamily="2" charset="2"/>
              <a:buChar char="§"/>
            </a:pPr>
            <a:r>
              <a:rPr lang="en-GB" sz="1200" dirty="0"/>
              <a:t>Provides global health leadership and guidance. </a:t>
            </a:r>
          </a:p>
          <a:p>
            <a:pPr marL="171450" indent="-171450">
              <a:spcAft>
                <a:spcPts val="600"/>
              </a:spcAft>
              <a:buFont typeface="Wingdings" panose="05000000000000000000" pitchFamily="2" charset="2"/>
              <a:buChar char="§"/>
            </a:pPr>
            <a:r>
              <a:rPr lang="en-GB" sz="1200" dirty="0"/>
              <a:t>Promotes </a:t>
            </a:r>
            <a:r>
              <a:rPr lang="en-GB" sz="1200" b="1" dirty="0"/>
              <a:t>Health in All Policies (</a:t>
            </a:r>
            <a:r>
              <a:rPr lang="en-GB" sz="1200" b="1" dirty="0" err="1"/>
              <a:t>HiAP</a:t>
            </a:r>
            <a:r>
              <a:rPr lang="en-GB" sz="1200" b="1" dirty="0"/>
              <a:t>)</a:t>
            </a:r>
            <a:r>
              <a:rPr lang="en-GB" sz="1200" dirty="0"/>
              <a:t>. </a:t>
            </a:r>
          </a:p>
          <a:p>
            <a:pPr marL="171450" indent="-171450">
              <a:spcAft>
                <a:spcPts val="600"/>
              </a:spcAft>
              <a:buFont typeface="Wingdings" panose="05000000000000000000" pitchFamily="2" charset="2"/>
              <a:buChar char="§"/>
            </a:pPr>
            <a:r>
              <a:rPr lang="en-GB" sz="1200" dirty="0"/>
              <a:t>Supports Universal Health Coverage (UHC). </a:t>
            </a:r>
          </a:p>
          <a:p>
            <a:pPr marL="171450" indent="-171450">
              <a:spcAft>
                <a:spcPts val="600"/>
              </a:spcAft>
              <a:buFont typeface="Wingdings" panose="05000000000000000000" pitchFamily="2" charset="2"/>
              <a:buChar char="§"/>
            </a:pPr>
            <a:r>
              <a:rPr lang="en-GB" sz="1200" dirty="0"/>
              <a:t>Monitors progress towards SDG 3.</a:t>
            </a:r>
          </a:p>
          <a:p>
            <a:pPr>
              <a:spcAft>
                <a:spcPts val="600"/>
              </a:spcAft>
            </a:pPr>
            <a:r>
              <a:rPr lang="en-GB" sz="1400" b="1" dirty="0"/>
              <a:t>United Nations (UN)</a:t>
            </a:r>
          </a:p>
          <a:p>
            <a:pPr>
              <a:spcAft>
                <a:spcPts val="600"/>
              </a:spcAft>
            </a:pPr>
            <a:r>
              <a:rPr lang="en-GB" sz="1200" dirty="0"/>
              <a:t>Established the </a:t>
            </a:r>
            <a:r>
              <a:rPr lang="en-GB" sz="1200" b="1" dirty="0"/>
              <a:t>2030 Sustainable Development Goals (SDGs)</a:t>
            </a:r>
            <a:r>
              <a:rPr lang="en-GB" sz="1200" dirty="0"/>
              <a:t>. </a:t>
            </a:r>
          </a:p>
          <a:p>
            <a:pPr>
              <a:spcAft>
                <a:spcPts val="600"/>
              </a:spcAft>
            </a:pPr>
            <a:r>
              <a:rPr lang="en-GB" sz="1200" dirty="0"/>
              <a:t>SDG 3 aims to ensure healthy lives and wellbeing for all. </a:t>
            </a:r>
          </a:p>
          <a:p>
            <a:pPr>
              <a:spcAft>
                <a:spcPts val="600"/>
              </a:spcAft>
            </a:pPr>
            <a:r>
              <a:rPr lang="en-GB" sz="1200" dirty="0"/>
              <a:t>Encourages international collaboration to reduce health inequalities.</a:t>
            </a:r>
          </a:p>
          <a:p>
            <a:pPr>
              <a:spcAft>
                <a:spcPts val="600"/>
              </a:spcAft>
            </a:pPr>
            <a:r>
              <a:rPr lang="en-GB" sz="1400" b="1" dirty="0"/>
              <a:t>The Global Fund</a:t>
            </a:r>
          </a:p>
          <a:p>
            <a:pPr>
              <a:spcAft>
                <a:spcPts val="600"/>
              </a:spcAft>
            </a:pPr>
            <a:r>
              <a:rPr lang="en-GB" sz="1200" dirty="0"/>
              <a:t>Invests in programmes to combat: </a:t>
            </a:r>
          </a:p>
          <a:p>
            <a:pPr marL="285750" indent="-285750">
              <a:spcAft>
                <a:spcPts val="600"/>
              </a:spcAft>
              <a:buFont typeface="Wingdings" panose="05000000000000000000" pitchFamily="2" charset="2"/>
              <a:buChar char="§"/>
            </a:pPr>
            <a:r>
              <a:rPr lang="en-GB" sz="1200" dirty="0"/>
              <a:t>HIV/AIDS </a:t>
            </a:r>
          </a:p>
          <a:p>
            <a:pPr marL="285750" indent="-285750">
              <a:spcAft>
                <a:spcPts val="600"/>
              </a:spcAft>
              <a:buFont typeface="Wingdings" panose="05000000000000000000" pitchFamily="2" charset="2"/>
              <a:buChar char="§"/>
            </a:pPr>
            <a:r>
              <a:rPr lang="en-GB" sz="1200" dirty="0"/>
              <a:t>Tuberculosis (TB) </a:t>
            </a:r>
          </a:p>
          <a:p>
            <a:pPr marL="285750" indent="-285750">
              <a:spcAft>
                <a:spcPts val="600"/>
              </a:spcAft>
              <a:buFont typeface="Wingdings" panose="05000000000000000000" pitchFamily="2" charset="2"/>
              <a:buChar char="§"/>
            </a:pPr>
            <a:r>
              <a:rPr lang="en-GB" sz="1200" dirty="0"/>
              <a:t>Malaria </a:t>
            </a:r>
          </a:p>
          <a:p>
            <a:pPr marL="285750" indent="-285750">
              <a:spcAft>
                <a:spcPts val="600"/>
              </a:spcAft>
              <a:buFont typeface="Wingdings" panose="05000000000000000000" pitchFamily="2" charset="2"/>
              <a:buChar char="§"/>
            </a:pPr>
            <a:r>
              <a:rPr lang="en-GB" sz="1200" dirty="0"/>
              <a:t>Strengthens health systems in low- and middle-income countries</a:t>
            </a:r>
          </a:p>
          <a:p>
            <a:pPr>
              <a:spcAft>
                <a:spcPts val="600"/>
              </a:spcAft>
            </a:pPr>
            <a:endParaRPr lang="en-GB" dirty="0"/>
          </a:p>
          <a:p>
            <a:pPr>
              <a:spcAft>
                <a:spcPts val="600"/>
              </a:spcAft>
            </a:pPr>
            <a:endParaRPr lang="en-GB" dirty="0"/>
          </a:p>
        </p:txBody>
      </p:sp>
      <p:sp>
        <p:nvSpPr>
          <p:cNvPr id="9" name="TextBox 8">
            <a:extLst>
              <a:ext uri="{FF2B5EF4-FFF2-40B4-BE49-F238E27FC236}">
                <a16:creationId xmlns:a16="http://schemas.microsoft.com/office/drawing/2014/main" id="{B2CEFEEE-EF9C-D2F5-0579-A83DE870765E}"/>
              </a:ext>
            </a:extLst>
          </p:cNvPr>
          <p:cNvSpPr txBox="1"/>
          <p:nvPr/>
        </p:nvSpPr>
        <p:spPr>
          <a:xfrm>
            <a:off x="3859822" y="1667773"/>
            <a:ext cx="3182815" cy="3000821"/>
          </a:xfrm>
          <a:prstGeom prst="rect">
            <a:avLst/>
          </a:prstGeom>
          <a:noFill/>
        </p:spPr>
        <p:txBody>
          <a:bodyPr wrap="square">
            <a:spAutoFit/>
          </a:bodyPr>
          <a:lstStyle/>
          <a:p>
            <a:pPr>
              <a:spcAft>
                <a:spcPts val="600"/>
              </a:spcAft>
              <a:buNone/>
            </a:pPr>
            <a:r>
              <a:rPr lang="en-GB" sz="1200" b="1" dirty="0">
                <a:latin typeface="Arial" panose="020B0604020202020204" pitchFamily="34" charset="0"/>
                <a:cs typeface="Arial" panose="020B0604020202020204" pitchFamily="34" charset="0"/>
              </a:rPr>
              <a:t>Non-Governmental Organisations (NGOs)</a:t>
            </a:r>
          </a:p>
          <a:p>
            <a:pPr>
              <a:spcAft>
                <a:spcPts val="600"/>
              </a:spcAft>
              <a:buNone/>
            </a:pPr>
            <a:r>
              <a:rPr lang="en-GB" sz="1200" dirty="0">
                <a:latin typeface="Arial" panose="020B0604020202020204" pitchFamily="34" charset="0"/>
                <a:cs typeface="Arial" panose="020B0604020202020204" pitchFamily="34" charset="0"/>
              </a:rPr>
              <a:t>Examples:</a:t>
            </a:r>
          </a:p>
          <a:p>
            <a:pPr marL="171450" indent="-171450">
              <a:spcAft>
                <a:spcPts val="600"/>
              </a:spcAft>
              <a:buFont typeface="Wingdings" panose="05000000000000000000" pitchFamily="2" charset="2"/>
              <a:buChar char="q"/>
            </a:pPr>
            <a:r>
              <a:rPr lang="en-GB" sz="1200" dirty="0">
                <a:latin typeface="Arial" panose="020B0604020202020204" pitchFamily="34" charset="0"/>
                <a:cs typeface="Arial" panose="020B0604020202020204" pitchFamily="34" charset="0"/>
              </a:rPr>
              <a:t>Red Cross </a:t>
            </a:r>
          </a:p>
          <a:p>
            <a:pPr marL="171450" indent="-171450">
              <a:spcAft>
                <a:spcPts val="600"/>
              </a:spcAft>
              <a:buFont typeface="Wingdings" panose="05000000000000000000" pitchFamily="2" charset="2"/>
              <a:buChar char="q"/>
            </a:pPr>
            <a:r>
              <a:rPr lang="en-GB" sz="1200" dirty="0">
                <a:latin typeface="Arial" panose="020B0604020202020204" pitchFamily="34" charset="0"/>
                <a:cs typeface="Arial" panose="020B0604020202020204" pitchFamily="34" charset="0"/>
              </a:rPr>
              <a:t>Oxfam </a:t>
            </a:r>
          </a:p>
          <a:p>
            <a:pPr marL="171450" indent="-171450">
              <a:spcAft>
                <a:spcPts val="600"/>
              </a:spcAft>
              <a:buFont typeface="Wingdings" panose="05000000000000000000" pitchFamily="2" charset="2"/>
              <a:buChar char="q"/>
            </a:pPr>
            <a:r>
              <a:rPr lang="en-GB" sz="1200" dirty="0">
                <a:latin typeface="Arial" panose="020B0604020202020204" pitchFamily="34" charset="0"/>
                <a:cs typeface="Arial" panose="020B0604020202020204" pitchFamily="34" charset="0"/>
              </a:rPr>
              <a:t>Médecins Sans Frontières (MSF) </a:t>
            </a:r>
          </a:p>
          <a:p>
            <a:pPr>
              <a:spcAft>
                <a:spcPts val="600"/>
              </a:spcAft>
            </a:pPr>
            <a:r>
              <a:rPr lang="en-GB" sz="1200" dirty="0">
                <a:latin typeface="Arial" panose="020B0604020202020204" pitchFamily="34" charset="0"/>
                <a:cs typeface="Arial" panose="020B0604020202020204" pitchFamily="34" charset="0"/>
              </a:rPr>
              <a:t>Role:</a:t>
            </a:r>
          </a:p>
          <a:p>
            <a:pPr marL="171450" indent="-171450">
              <a:spcAft>
                <a:spcPts val="600"/>
              </a:spcAft>
              <a:buFont typeface="Wingdings" panose="05000000000000000000" pitchFamily="2" charset="2"/>
              <a:buChar char="q"/>
            </a:pPr>
            <a:r>
              <a:rPr lang="en-GB" sz="1200" dirty="0">
                <a:latin typeface="Arial" panose="020B0604020202020204" pitchFamily="34" charset="0"/>
                <a:cs typeface="Arial" panose="020B0604020202020204" pitchFamily="34" charset="0"/>
              </a:rPr>
              <a:t>Emergency healthcare </a:t>
            </a:r>
          </a:p>
          <a:p>
            <a:pPr marL="171450" indent="-171450">
              <a:spcAft>
                <a:spcPts val="600"/>
              </a:spcAft>
              <a:buFont typeface="Wingdings" panose="05000000000000000000" pitchFamily="2" charset="2"/>
              <a:buChar char="q"/>
            </a:pPr>
            <a:r>
              <a:rPr lang="en-GB" sz="1200" dirty="0">
                <a:latin typeface="Arial" panose="020B0604020202020204" pitchFamily="34" charset="0"/>
                <a:cs typeface="Arial" panose="020B0604020202020204" pitchFamily="34" charset="0"/>
              </a:rPr>
              <a:t>Health promotion </a:t>
            </a:r>
          </a:p>
          <a:p>
            <a:pPr marL="171450" indent="-171450">
              <a:spcAft>
                <a:spcPts val="600"/>
              </a:spcAft>
              <a:buFont typeface="Wingdings" panose="05000000000000000000" pitchFamily="2" charset="2"/>
              <a:buChar char="q"/>
            </a:pPr>
            <a:r>
              <a:rPr lang="en-GB" sz="1200" dirty="0">
                <a:latin typeface="Arial" panose="020B0604020202020204" pitchFamily="34" charset="0"/>
                <a:cs typeface="Arial" panose="020B0604020202020204" pitchFamily="34" charset="0"/>
              </a:rPr>
              <a:t>Humanitarian support </a:t>
            </a:r>
          </a:p>
          <a:p>
            <a:pPr marL="171450" indent="-171450">
              <a:spcAft>
                <a:spcPts val="600"/>
              </a:spcAft>
              <a:buFont typeface="Wingdings" panose="05000000000000000000" pitchFamily="2" charset="2"/>
              <a:buChar char="q"/>
            </a:pPr>
            <a:r>
              <a:rPr lang="en-GB" sz="1200" dirty="0">
                <a:latin typeface="Arial" panose="020B0604020202020204" pitchFamily="34" charset="0"/>
                <a:cs typeface="Arial" panose="020B0604020202020204" pitchFamily="34" charset="0"/>
              </a:rPr>
              <a:t>Improving access to care in vulnerable populations</a:t>
            </a:r>
          </a:p>
        </p:txBody>
      </p:sp>
      <p:sp>
        <p:nvSpPr>
          <p:cNvPr id="11" name="TextBox 10">
            <a:extLst>
              <a:ext uri="{FF2B5EF4-FFF2-40B4-BE49-F238E27FC236}">
                <a16:creationId xmlns:a16="http://schemas.microsoft.com/office/drawing/2014/main" id="{6D372CF8-2041-A4BA-785B-A1D8D2E95FF9}"/>
              </a:ext>
            </a:extLst>
          </p:cNvPr>
          <p:cNvSpPr txBox="1"/>
          <p:nvPr/>
        </p:nvSpPr>
        <p:spPr>
          <a:xfrm>
            <a:off x="3842238" y="4771890"/>
            <a:ext cx="3297116" cy="1631216"/>
          </a:xfrm>
          <a:prstGeom prst="rect">
            <a:avLst/>
          </a:prstGeom>
          <a:solidFill>
            <a:schemeClr val="bg1"/>
          </a:solidFill>
        </p:spPr>
        <p:txBody>
          <a:bodyPr wrap="square">
            <a:spAutoFit/>
          </a:bodyPr>
          <a:lstStyle/>
          <a:p>
            <a:pPr>
              <a:buNone/>
            </a:pPr>
            <a:r>
              <a:rPr lang="en-GB" sz="1400" b="1" dirty="0">
                <a:solidFill>
                  <a:schemeClr val="accent4">
                    <a:lumMod val="75000"/>
                  </a:schemeClr>
                </a:solidFill>
                <a:latin typeface="Arial" panose="020B0604020202020204" pitchFamily="34" charset="0"/>
                <a:cs typeface="Arial" panose="020B0604020202020204" pitchFamily="34" charset="0"/>
              </a:rPr>
              <a:t>Contribution to Health and Sustainable Development</a:t>
            </a:r>
          </a:p>
          <a:p>
            <a:pPr>
              <a:buNone/>
            </a:pPr>
            <a:r>
              <a:rPr lang="en-GB" sz="1200" dirty="0">
                <a:solidFill>
                  <a:schemeClr val="accent4">
                    <a:lumMod val="75000"/>
                  </a:schemeClr>
                </a:solidFill>
                <a:latin typeface="Arial" panose="020B0604020202020204" pitchFamily="34" charset="0"/>
                <a:cs typeface="Arial" panose="020B0604020202020204" pitchFamily="34" charset="0"/>
              </a:rPr>
              <a:t>✔ Reduce global health inequalities</a:t>
            </a:r>
          </a:p>
          <a:p>
            <a:pPr>
              <a:buNone/>
            </a:pPr>
            <a:r>
              <a:rPr lang="en-GB" sz="1200" dirty="0">
                <a:solidFill>
                  <a:schemeClr val="accent4">
                    <a:lumMod val="75000"/>
                  </a:schemeClr>
                </a:solidFill>
                <a:latin typeface="Arial" panose="020B0604020202020204" pitchFamily="34" charset="0"/>
                <a:cs typeface="Arial" panose="020B0604020202020204" pitchFamily="34" charset="0"/>
              </a:rPr>
              <a:t>✔ Improve access to healthcare</a:t>
            </a:r>
          </a:p>
          <a:p>
            <a:pPr>
              <a:buNone/>
            </a:pPr>
            <a:r>
              <a:rPr lang="en-GB" sz="1200" dirty="0">
                <a:solidFill>
                  <a:schemeClr val="accent4">
                    <a:lumMod val="75000"/>
                  </a:schemeClr>
                </a:solidFill>
                <a:latin typeface="Arial" panose="020B0604020202020204" pitchFamily="34" charset="0"/>
                <a:cs typeface="Arial" panose="020B0604020202020204" pitchFamily="34" charset="0"/>
              </a:rPr>
              <a:t>✔ Support disease prevention and health promotion</a:t>
            </a:r>
          </a:p>
          <a:p>
            <a:pPr>
              <a:buNone/>
            </a:pPr>
            <a:r>
              <a:rPr lang="en-GB" sz="1200" dirty="0">
                <a:solidFill>
                  <a:schemeClr val="accent4">
                    <a:lumMod val="75000"/>
                  </a:schemeClr>
                </a:solidFill>
                <a:latin typeface="Arial" panose="020B0604020202020204" pitchFamily="34" charset="0"/>
                <a:cs typeface="Arial" panose="020B0604020202020204" pitchFamily="34" charset="0"/>
              </a:rPr>
              <a:t>✔ Strengthen healthcare systems</a:t>
            </a:r>
          </a:p>
          <a:p>
            <a:pPr>
              <a:buNone/>
            </a:pPr>
            <a:r>
              <a:rPr lang="en-GB" sz="1200" dirty="0">
                <a:solidFill>
                  <a:schemeClr val="accent4">
                    <a:lumMod val="75000"/>
                  </a:schemeClr>
                </a:solidFill>
                <a:latin typeface="Arial" panose="020B0604020202020204" pitchFamily="34" charset="0"/>
                <a:cs typeface="Arial" panose="020B0604020202020204" pitchFamily="34" charset="0"/>
              </a:rPr>
              <a:t>✔ Advance SDG 3 globally</a:t>
            </a:r>
          </a:p>
        </p:txBody>
      </p:sp>
      <p:graphicFrame>
        <p:nvGraphicFramePr>
          <p:cNvPr id="12" name="Table 11">
            <a:extLst>
              <a:ext uri="{FF2B5EF4-FFF2-40B4-BE49-F238E27FC236}">
                <a16:creationId xmlns:a16="http://schemas.microsoft.com/office/drawing/2014/main" id="{B1780AF6-7968-595E-538D-15D275400491}"/>
              </a:ext>
            </a:extLst>
          </p:cNvPr>
          <p:cNvGraphicFramePr>
            <a:graphicFrameLocks noGrp="1"/>
          </p:cNvGraphicFramePr>
          <p:nvPr>
            <p:extLst>
              <p:ext uri="{D42A27DB-BD31-4B8C-83A1-F6EECF244321}">
                <p14:modId xmlns:p14="http://schemas.microsoft.com/office/powerpoint/2010/main" val="3219729219"/>
              </p:ext>
            </p:extLst>
          </p:nvPr>
        </p:nvGraphicFramePr>
        <p:xfrm>
          <a:off x="8229600" y="2013437"/>
          <a:ext cx="3209194" cy="3927327"/>
        </p:xfrm>
        <a:graphic>
          <a:graphicData uri="http://schemas.openxmlformats.org/drawingml/2006/table">
            <a:tbl>
              <a:tblPr firstRow="1" bandRow="1">
                <a:tableStyleId>{5C22544A-7EE6-4342-B048-85BDC9FD1C3A}</a:tableStyleId>
              </a:tblPr>
              <a:tblGrid>
                <a:gridCol w="1604596">
                  <a:extLst>
                    <a:ext uri="{9D8B030D-6E8A-4147-A177-3AD203B41FA5}">
                      <a16:colId xmlns:a16="http://schemas.microsoft.com/office/drawing/2014/main" val="2489265826"/>
                    </a:ext>
                  </a:extLst>
                </a:gridCol>
                <a:gridCol w="1604598">
                  <a:extLst>
                    <a:ext uri="{9D8B030D-6E8A-4147-A177-3AD203B41FA5}">
                      <a16:colId xmlns:a16="http://schemas.microsoft.com/office/drawing/2014/main" val="1829066184"/>
                    </a:ext>
                  </a:extLst>
                </a:gridCol>
              </a:tblGrid>
              <a:tr h="831071">
                <a:tc>
                  <a:txBody>
                    <a:bodyPr/>
                    <a:lstStyle/>
                    <a:p>
                      <a:pPr algn="ctr"/>
                      <a:r>
                        <a:rPr lang="en-GB" sz="1400" dirty="0">
                          <a:latin typeface="Arial" panose="020B0604020202020204" pitchFamily="34" charset="0"/>
                          <a:cs typeface="Arial" panose="020B0604020202020204" pitchFamily="34" charset="0"/>
                        </a:rPr>
                        <a:t>Strengths</a:t>
                      </a:r>
                    </a:p>
                  </a:txBody>
                  <a:tcPr/>
                </a:tc>
                <a:tc>
                  <a:txBody>
                    <a:bodyPr/>
                    <a:lstStyle/>
                    <a:p>
                      <a:pPr algn="ctr"/>
                      <a:r>
                        <a:rPr lang="en-GB" sz="1400" dirty="0">
                          <a:latin typeface="Arial" panose="020B0604020202020204" pitchFamily="34" charset="0"/>
                          <a:cs typeface="Arial" panose="020B0604020202020204" pitchFamily="34" charset="0"/>
                        </a:rPr>
                        <a:t>Challenges</a:t>
                      </a:r>
                    </a:p>
                  </a:txBody>
                  <a:tcPr/>
                </a:tc>
                <a:extLst>
                  <a:ext uri="{0D108BD9-81ED-4DB2-BD59-A6C34878D82A}">
                    <a16:rowId xmlns:a16="http://schemas.microsoft.com/office/drawing/2014/main" val="405709274"/>
                  </a:ext>
                </a:extLst>
              </a:tr>
              <a:tr h="907523">
                <a:tc>
                  <a:txBody>
                    <a:bodyPr/>
                    <a:lstStyle/>
                    <a:p>
                      <a:pPr algn="ctr"/>
                      <a:r>
                        <a:rPr lang="en-GB" sz="1400" dirty="0">
                          <a:latin typeface="Arial" panose="020B0604020202020204" pitchFamily="34" charset="0"/>
                          <a:cs typeface="Arial" panose="020B0604020202020204" pitchFamily="34" charset="0"/>
                        </a:rPr>
                        <a:t>Encourages global cooperation</a:t>
                      </a:r>
                    </a:p>
                  </a:txBody>
                  <a:tcPr/>
                </a:tc>
                <a:tc>
                  <a:txBody>
                    <a:bodyPr/>
                    <a:lstStyle/>
                    <a:p>
                      <a:pPr algn="ctr"/>
                      <a:r>
                        <a:rPr lang="en-GB" sz="1400" dirty="0">
                          <a:latin typeface="Arial" panose="020B0604020202020204" pitchFamily="34" charset="0"/>
                          <a:cs typeface="Arial" panose="020B0604020202020204" pitchFamily="34" charset="0"/>
                        </a:rPr>
                        <a:t>Dependence on donor funding</a:t>
                      </a:r>
                    </a:p>
                  </a:txBody>
                  <a:tcPr/>
                </a:tc>
                <a:extLst>
                  <a:ext uri="{0D108BD9-81ED-4DB2-BD59-A6C34878D82A}">
                    <a16:rowId xmlns:a16="http://schemas.microsoft.com/office/drawing/2014/main" val="2863602464"/>
                  </a:ext>
                </a:extLst>
              </a:tr>
              <a:tr h="907523">
                <a:tc>
                  <a:txBody>
                    <a:bodyPr/>
                    <a:lstStyle/>
                    <a:p>
                      <a:pPr algn="ctr"/>
                      <a:r>
                        <a:rPr lang="en-GB" sz="1400" dirty="0">
                          <a:latin typeface="Arial" panose="020B0604020202020204" pitchFamily="34" charset="0"/>
                          <a:cs typeface="Arial" panose="020B0604020202020204" pitchFamily="34" charset="0"/>
                        </a:rPr>
                        <a:t>Supports vulnerable populations </a:t>
                      </a:r>
                    </a:p>
                  </a:txBody>
                  <a:tcPr/>
                </a:tc>
                <a:tc>
                  <a:txBody>
                    <a:bodyPr/>
                    <a:lstStyle/>
                    <a:p>
                      <a:pPr algn="ctr"/>
                      <a:r>
                        <a:rPr lang="en-GB" sz="1400" dirty="0">
                          <a:latin typeface="Arial" panose="020B0604020202020204" pitchFamily="34" charset="0"/>
                          <a:cs typeface="Arial" panose="020B0604020202020204" pitchFamily="34" charset="0"/>
                        </a:rPr>
                        <a:t>Political instability in some regions</a:t>
                      </a:r>
                    </a:p>
                  </a:txBody>
                  <a:tcPr/>
                </a:tc>
                <a:extLst>
                  <a:ext uri="{0D108BD9-81ED-4DB2-BD59-A6C34878D82A}">
                    <a16:rowId xmlns:a16="http://schemas.microsoft.com/office/drawing/2014/main" val="1975031927"/>
                  </a:ext>
                </a:extLst>
              </a:tr>
              <a:tr h="1281210">
                <a:tc>
                  <a:txBody>
                    <a:bodyPr/>
                    <a:lstStyle/>
                    <a:p>
                      <a:pPr algn="ctr"/>
                      <a:r>
                        <a:rPr lang="en-GB" sz="1400" dirty="0">
                          <a:latin typeface="Arial" panose="020B0604020202020204" pitchFamily="34" charset="0"/>
                          <a:cs typeface="Arial" panose="020B0604020202020204" pitchFamily="34" charset="0"/>
                        </a:rPr>
                        <a:t>Provides funding and technical expertise</a:t>
                      </a:r>
                    </a:p>
                  </a:txBody>
                  <a:tcPr/>
                </a:tc>
                <a:tc>
                  <a:txBody>
                    <a:bodyPr/>
                    <a:lstStyle/>
                    <a:p>
                      <a:pPr algn="ctr"/>
                      <a:r>
                        <a:rPr lang="en-GB" sz="1400" dirty="0">
                          <a:latin typeface="Arial" panose="020B0604020202020204" pitchFamily="34" charset="0"/>
                          <a:cs typeface="Arial" panose="020B0604020202020204" pitchFamily="34" charset="0"/>
                        </a:rPr>
                        <a:t>Unequal access to healthcare remains worldwide</a:t>
                      </a:r>
                    </a:p>
                  </a:txBody>
                  <a:tcPr/>
                </a:tc>
                <a:extLst>
                  <a:ext uri="{0D108BD9-81ED-4DB2-BD59-A6C34878D82A}">
                    <a16:rowId xmlns:a16="http://schemas.microsoft.com/office/drawing/2014/main" val="2677384865"/>
                  </a:ext>
                </a:extLst>
              </a:tr>
            </a:tbl>
          </a:graphicData>
        </a:graphic>
      </p:graphicFrame>
      <p:sp>
        <p:nvSpPr>
          <p:cNvPr id="37" name="TextBox 36">
            <a:extLst>
              <a:ext uri="{FF2B5EF4-FFF2-40B4-BE49-F238E27FC236}">
                <a16:creationId xmlns:a16="http://schemas.microsoft.com/office/drawing/2014/main" id="{C92B291A-CB82-DFD1-4CB7-B6AC90866917}"/>
              </a:ext>
            </a:extLst>
          </p:cNvPr>
          <p:cNvSpPr txBox="1"/>
          <p:nvPr/>
        </p:nvSpPr>
        <p:spPr>
          <a:xfrm>
            <a:off x="3587261" y="6488724"/>
            <a:ext cx="3604847" cy="255012"/>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(World Health Organization, 2024; United Nations, 2024)</a:t>
            </a:r>
          </a:p>
        </p:txBody>
      </p:sp>
    </p:spTree>
    <p:extLst>
      <p:ext uri="{BB962C8B-B14F-4D97-AF65-F5344CB8AC3E}">
        <p14:creationId xmlns:p14="http://schemas.microsoft.com/office/powerpoint/2010/main" val="11699365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0" name="Rectangle 7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307444-1FA5-6121-5DA2-BE4CD465C1B5}"/>
              </a:ext>
            </a:extLst>
          </p:cNvPr>
          <p:cNvSpPr>
            <a:spLocks noGrp="1"/>
          </p:cNvSpPr>
          <p:nvPr>
            <p:ph type="ctrTitle"/>
          </p:nvPr>
        </p:nvSpPr>
        <p:spPr>
          <a:xfrm>
            <a:off x="1" y="1"/>
            <a:ext cx="12192000" cy="1188719"/>
          </a:xfrm>
          <a:solidFill>
            <a:schemeClr val="tx1"/>
          </a:solidFill>
        </p:spPr>
        <p:txBody>
          <a:bodyPr vert="horz" lIns="91440" tIns="45720" rIns="91440" bIns="45720" rtlCol="0" anchor="ctr">
            <a:normAutofit fontScale="90000"/>
          </a:bodyPr>
          <a:lstStyle/>
          <a:p>
            <a:pPr algn="l"/>
            <a:r>
              <a:rPr lang="en-US" sz="4100" dirty="0"/>
              <a:t>    </a:t>
            </a:r>
            <a:r>
              <a:rPr lang="en-US" sz="4100" dirty="0">
                <a:solidFill>
                  <a:schemeClr val="bg1"/>
                </a:solidFill>
              </a:rPr>
              <a:t>Recommendations for Sustainable and Equitable Healthcare</a:t>
            </a:r>
          </a:p>
        </p:txBody>
      </p:sp>
      <p:pic>
        <p:nvPicPr>
          <p:cNvPr id="10" name="Picture 9" descr="Scriveiner Classic British Racing Green Rollerball Pen">
            <a:extLst>
              <a:ext uri="{FF2B5EF4-FFF2-40B4-BE49-F238E27FC236}">
                <a16:creationId xmlns:a16="http://schemas.microsoft.com/office/drawing/2014/main" id="{049C320B-9DD3-2E09-9A81-4605F4C5C96C}"/>
              </a:ext>
            </a:extLst>
          </p:cNvPr>
          <p:cNvPicPr>
            <a:picLocks noChangeAspect="1"/>
          </p:cNvPicPr>
          <p:nvPr/>
        </p:nvPicPr>
        <p:blipFill>
          <a:blip r:embed="rId2"/>
          <a:srcRect l="8464" r="2348"/>
          <a:stretch>
            <a:fillRect/>
          </a:stretch>
        </p:blipFill>
        <p:spPr>
          <a:xfrm>
            <a:off x="0" y="1125416"/>
            <a:ext cx="4114800" cy="5732584"/>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5" name="TextBox 4">
            <a:extLst>
              <a:ext uri="{FF2B5EF4-FFF2-40B4-BE49-F238E27FC236}">
                <a16:creationId xmlns:a16="http://schemas.microsoft.com/office/drawing/2014/main" id="{91EB7FC8-662C-3742-BB23-B5F6035B6F95}"/>
              </a:ext>
            </a:extLst>
          </p:cNvPr>
          <p:cNvSpPr txBox="1"/>
          <p:nvPr/>
        </p:nvSpPr>
        <p:spPr>
          <a:xfrm>
            <a:off x="3947746" y="1670537"/>
            <a:ext cx="4106007" cy="4721472"/>
          </a:xfrm>
          <a:prstGeom prst="rect">
            <a:avLst/>
          </a:prstGeom>
        </p:spPr>
        <p:txBody>
          <a:bodyPr vert="horz" lIns="91440" tIns="45720" rIns="91440" bIns="45720" rtlCol="0">
            <a:normAutofit fontScale="62500" lnSpcReduction="20000"/>
          </a:bodyPr>
          <a:lstStyle/>
          <a:p>
            <a:pPr>
              <a:lnSpc>
                <a:spcPct val="90000"/>
              </a:lnSpc>
              <a:spcAft>
                <a:spcPts val="600"/>
              </a:spcAft>
            </a:pPr>
            <a:r>
              <a:rPr lang="en-US" sz="1900" b="1" dirty="0">
                <a:latin typeface="Arial" panose="020B0604020202020204" pitchFamily="34" charset="0"/>
                <a:cs typeface="Arial" panose="020B0604020202020204" pitchFamily="34" charset="0"/>
              </a:rPr>
              <a:t>1. Strengthen Prevention and Early Intervention</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Expand NHS Health Checks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Increase screening </a:t>
            </a:r>
            <a:r>
              <a:rPr lang="en-US" sz="1900" dirty="0" err="1">
                <a:latin typeface="Arial" panose="020B0604020202020204" pitchFamily="34" charset="0"/>
                <a:cs typeface="Arial" panose="020B0604020202020204" pitchFamily="34" charset="0"/>
              </a:rPr>
              <a:t>programmes</a:t>
            </a:r>
            <a:r>
              <a:rPr lang="en-US" sz="1900" dirty="0">
                <a:latin typeface="Arial" panose="020B0604020202020204" pitchFamily="34" charset="0"/>
                <a:cs typeface="Arial" panose="020B0604020202020204" pitchFamily="34" charset="0"/>
              </a:rPr>
              <a:t>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Promote healthy lifestyle initiatives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Invest in community-based prevention services</a:t>
            </a:r>
          </a:p>
          <a:p>
            <a:pPr>
              <a:lnSpc>
                <a:spcPct val="90000"/>
              </a:lnSpc>
              <a:spcAft>
                <a:spcPts val="600"/>
              </a:spcAft>
            </a:pPr>
            <a:r>
              <a:rPr lang="en-US" sz="1900" b="1" dirty="0">
                <a:latin typeface="Arial" panose="020B0604020202020204" pitchFamily="34" charset="0"/>
                <a:cs typeface="Arial" panose="020B0604020202020204" pitchFamily="34" charset="0"/>
              </a:rPr>
              <a:t>2. Reduce Health Inequalities</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Target deprived communities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Improve culturally competent care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Increase outreach to vulnerable populations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Address social determinants of health</a:t>
            </a:r>
          </a:p>
          <a:p>
            <a:pPr>
              <a:lnSpc>
                <a:spcPct val="90000"/>
              </a:lnSpc>
              <a:spcAft>
                <a:spcPts val="600"/>
              </a:spcAft>
            </a:pPr>
            <a:r>
              <a:rPr lang="en-US" sz="1900" b="1" dirty="0">
                <a:latin typeface="Arial" panose="020B0604020202020204" pitchFamily="34" charset="0"/>
                <a:cs typeface="Arial" panose="020B0604020202020204" pitchFamily="34" charset="0"/>
              </a:rPr>
              <a:t>3. Improve Digital Inclusion</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Provide digital skills training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Maintain non-digital service options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Improve access to technology in underserved areas</a:t>
            </a:r>
          </a:p>
          <a:p>
            <a:pPr>
              <a:lnSpc>
                <a:spcPct val="90000"/>
              </a:lnSpc>
              <a:spcAft>
                <a:spcPts val="600"/>
              </a:spcAft>
            </a:pPr>
            <a:r>
              <a:rPr lang="en-US" sz="1900" b="1" dirty="0">
                <a:latin typeface="Arial" panose="020B0604020202020204" pitchFamily="34" charset="0"/>
                <a:cs typeface="Arial" panose="020B0604020202020204" pitchFamily="34" charset="0"/>
              </a:rPr>
              <a:t>4. Support Sustainable Healthcare</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Reduce healthcare waste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Promote Green NHS initiatives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Encourage sustainable procurement practices</a:t>
            </a:r>
          </a:p>
          <a:p>
            <a:pPr>
              <a:lnSpc>
                <a:spcPct val="90000"/>
              </a:lnSpc>
              <a:spcAft>
                <a:spcPts val="600"/>
              </a:spcAft>
            </a:pPr>
            <a:r>
              <a:rPr lang="en-US" sz="1900" b="1" dirty="0">
                <a:latin typeface="Arial" panose="020B0604020202020204" pitchFamily="34" charset="0"/>
                <a:cs typeface="Arial" panose="020B0604020202020204" pitchFamily="34" charset="0"/>
              </a:rPr>
              <a:t>5. Increase Mental Health Investment</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Expand community mental health services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Improve early intervention </a:t>
            </a:r>
            <a:r>
              <a:rPr lang="en-US" sz="1900" dirty="0" err="1">
                <a:latin typeface="Arial" panose="020B0604020202020204" pitchFamily="34" charset="0"/>
                <a:cs typeface="Arial" panose="020B0604020202020204" pitchFamily="34" charset="0"/>
              </a:rPr>
              <a:t>programmes</a:t>
            </a:r>
            <a:r>
              <a:rPr lang="en-US" sz="1900" dirty="0">
                <a:latin typeface="Arial" panose="020B0604020202020204" pitchFamily="34" charset="0"/>
                <a:cs typeface="Arial" panose="020B0604020202020204" pitchFamily="34" charset="0"/>
              </a:rPr>
              <a:t> </a:t>
            </a:r>
          </a:p>
          <a:p>
            <a:pPr marL="57150" indent="-285750">
              <a:lnSpc>
                <a:spcPct val="90000"/>
              </a:lnSpc>
              <a:spcAft>
                <a:spcPts val="600"/>
              </a:spcAft>
              <a:buFont typeface="Wingdings" panose="05000000000000000000" pitchFamily="2" charset="2"/>
              <a:buChar char="§"/>
            </a:pPr>
            <a:r>
              <a:rPr lang="en-US" sz="1900" dirty="0">
                <a:latin typeface="Arial" panose="020B0604020202020204" pitchFamily="34" charset="0"/>
                <a:cs typeface="Arial" panose="020B0604020202020204" pitchFamily="34" charset="0"/>
              </a:rPr>
              <a:t>Increase support for young people and vulnerable groups</a:t>
            </a:r>
          </a:p>
          <a:p>
            <a:pPr indent="-2286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indent="-228600">
              <a:lnSpc>
                <a:spcPct val="90000"/>
              </a:lnSpc>
              <a:spcAft>
                <a:spcPts val="600"/>
              </a:spcAft>
              <a:buFont typeface="Arial" panose="020B0604020202020204" pitchFamily="34" charset="0"/>
              <a:buChar char="•"/>
            </a:pPr>
            <a:endParaRPr lang="en-US" sz="500" dirty="0"/>
          </a:p>
        </p:txBody>
      </p:sp>
      <p:sp>
        <p:nvSpPr>
          <p:cNvPr id="7" name="TextBox 6">
            <a:extLst>
              <a:ext uri="{FF2B5EF4-FFF2-40B4-BE49-F238E27FC236}">
                <a16:creationId xmlns:a16="http://schemas.microsoft.com/office/drawing/2014/main" id="{A335325C-7897-C392-A143-B69821CA1307}"/>
              </a:ext>
            </a:extLst>
          </p:cNvPr>
          <p:cNvSpPr txBox="1"/>
          <p:nvPr/>
        </p:nvSpPr>
        <p:spPr>
          <a:xfrm>
            <a:off x="8150469" y="1292468"/>
            <a:ext cx="3912577" cy="4431983"/>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Conclusion</a:t>
            </a:r>
          </a:p>
          <a:p>
            <a:r>
              <a:rPr lang="en-GB" sz="1200" dirty="0">
                <a:latin typeface="Arial" panose="020B0604020202020204" pitchFamily="34" charset="0"/>
                <a:cs typeface="Arial" panose="020B0604020202020204" pitchFamily="34" charset="0"/>
              </a:rPr>
              <a:t>Health, wellbeing and sustainable development are closely interconnected and play a vital role in shaping health and social care services. </a:t>
            </a:r>
          </a:p>
          <a:p>
            <a:r>
              <a:rPr lang="en-GB" sz="1200" dirty="0">
                <a:latin typeface="Arial" panose="020B0604020202020204" pitchFamily="34" charset="0"/>
                <a:cs typeface="Arial" panose="020B0604020202020204" pitchFamily="34" charset="0"/>
              </a:rPr>
              <a:t>Models such as the </a:t>
            </a:r>
            <a:r>
              <a:rPr lang="en-GB" sz="1200" b="1" dirty="0">
                <a:latin typeface="Arial" panose="020B0604020202020204" pitchFamily="34" charset="0"/>
                <a:cs typeface="Arial" panose="020B0604020202020204" pitchFamily="34" charset="0"/>
              </a:rPr>
              <a:t>Biopsychosocial Model</a:t>
            </a:r>
            <a:r>
              <a:rPr lang="en-GB" sz="1200" dirty="0">
                <a:latin typeface="Arial" panose="020B0604020202020204" pitchFamily="34" charset="0"/>
                <a:cs typeface="Arial" panose="020B0604020202020204" pitchFamily="34" charset="0"/>
              </a:rPr>
              <a:t> and </a:t>
            </a:r>
            <a:r>
              <a:rPr lang="en-GB" sz="1200" b="1" dirty="0">
                <a:latin typeface="Arial" panose="020B0604020202020204" pitchFamily="34" charset="0"/>
                <a:cs typeface="Arial" panose="020B0604020202020204" pitchFamily="34" charset="0"/>
              </a:rPr>
              <a:t>Dahlgren and Whitehead's Rainbow Model</a:t>
            </a:r>
            <a:r>
              <a:rPr lang="en-GB" sz="1200" dirty="0">
                <a:latin typeface="Arial" panose="020B0604020202020204" pitchFamily="34" charset="0"/>
                <a:cs typeface="Arial" panose="020B0604020202020204" pitchFamily="34" charset="0"/>
              </a:rPr>
              <a:t> demonstrate that health is influenced by a range of biological, social and environmental factors. </a:t>
            </a:r>
          </a:p>
          <a:p>
            <a:r>
              <a:rPr lang="en-GB" sz="1200" b="1" dirty="0">
                <a:latin typeface="Arial" panose="020B0604020202020204" pitchFamily="34" charset="0"/>
                <a:cs typeface="Arial" panose="020B0604020202020204" pitchFamily="34" charset="0"/>
              </a:rPr>
              <a:t>SDG 3</a:t>
            </a:r>
            <a:r>
              <a:rPr lang="en-GB" sz="1200" dirty="0">
                <a:latin typeface="Arial" panose="020B0604020202020204" pitchFamily="34" charset="0"/>
                <a:cs typeface="Arial" panose="020B0604020202020204" pitchFamily="34" charset="0"/>
              </a:rPr>
              <a:t>, alongside UK policies such as the </a:t>
            </a:r>
            <a:r>
              <a:rPr lang="en-GB" sz="1200" b="1" dirty="0">
                <a:latin typeface="Arial" panose="020B0604020202020204" pitchFamily="34" charset="0"/>
                <a:cs typeface="Arial" panose="020B0604020202020204" pitchFamily="34" charset="0"/>
              </a:rPr>
              <a:t>NHS Long Term Plan</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PHOF</a:t>
            </a:r>
            <a:r>
              <a:rPr lang="en-GB" sz="1200" dirty="0">
                <a:latin typeface="Arial" panose="020B0604020202020204" pitchFamily="34" charset="0"/>
                <a:cs typeface="Arial" panose="020B0604020202020204" pitchFamily="34" charset="0"/>
              </a:rPr>
              <a:t>, </a:t>
            </a:r>
            <a:r>
              <a:rPr lang="en-GB" sz="1200" b="1" dirty="0">
                <a:latin typeface="Arial" panose="020B0604020202020204" pitchFamily="34" charset="0"/>
                <a:cs typeface="Arial" panose="020B0604020202020204" pitchFamily="34" charset="0"/>
              </a:rPr>
              <a:t>NICE guidelines</a:t>
            </a:r>
            <a:r>
              <a:rPr lang="en-GB" sz="1200" dirty="0">
                <a:latin typeface="Arial" panose="020B0604020202020204" pitchFamily="34" charset="0"/>
                <a:cs typeface="Arial" panose="020B0604020202020204" pitchFamily="34" charset="0"/>
              </a:rPr>
              <a:t> and key legislation, supports prevention, health promotion and equitable access to care. </a:t>
            </a:r>
          </a:p>
          <a:p>
            <a:r>
              <a:rPr lang="en-GB" sz="1200" dirty="0">
                <a:latin typeface="Arial" panose="020B0604020202020204" pitchFamily="34" charset="0"/>
                <a:cs typeface="Arial" panose="020B0604020202020204" pitchFamily="34" charset="0"/>
              </a:rPr>
              <a:t>The </a:t>
            </a:r>
            <a:r>
              <a:rPr lang="en-GB" sz="1200" b="1" dirty="0">
                <a:latin typeface="Arial" panose="020B0604020202020204" pitchFamily="34" charset="0"/>
                <a:cs typeface="Arial" panose="020B0604020202020204" pitchFamily="34" charset="0"/>
              </a:rPr>
              <a:t>NHS Diabetes Prevention Programme</a:t>
            </a:r>
            <a:r>
              <a:rPr lang="en-GB" sz="1200" dirty="0">
                <a:latin typeface="Arial" panose="020B0604020202020204" pitchFamily="34" charset="0"/>
                <a:cs typeface="Arial" panose="020B0604020202020204" pitchFamily="34" charset="0"/>
              </a:rPr>
              <a:t> illustrates how health, wellbeing and sustainability can be integrated into practice through prevention-focused interventions. </a:t>
            </a:r>
          </a:p>
          <a:p>
            <a:r>
              <a:rPr lang="en-GB" sz="1200" dirty="0">
                <a:latin typeface="Arial" panose="020B0604020202020204" pitchFamily="34" charset="0"/>
                <a:cs typeface="Arial" panose="020B0604020202020204" pitchFamily="34" charset="0"/>
              </a:rPr>
              <a:t>Despite progress, significant challenges remain, including health inequalities, digital exclusion and socioeconomic disparities. </a:t>
            </a:r>
          </a:p>
          <a:p>
            <a:r>
              <a:rPr lang="en-GB" sz="1200" dirty="0">
                <a:latin typeface="Arial" panose="020B0604020202020204" pitchFamily="34" charset="0"/>
                <a:cs typeface="Arial" panose="020B0604020202020204" pitchFamily="34" charset="0"/>
              </a:rPr>
              <a:t>Achieving sustainable and equitable healthcare requires continued investment in prevention, collaboration across sectors and action on the wider determinants of health.</a:t>
            </a:r>
          </a:p>
        </p:txBody>
      </p:sp>
      <p:sp>
        <p:nvSpPr>
          <p:cNvPr id="4" name="TextBox 3">
            <a:extLst>
              <a:ext uri="{FF2B5EF4-FFF2-40B4-BE49-F238E27FC236}">
                <a16:creationId xmlns:a16="http://schemas.microsoft.com/office/drawing/2014/main" id="{20DD3182-E095-3029-83DA-B84C921F894E}"/>
              </a:ext>
            </a:extLst>
          </p:cNvPr>
          <p:cNvSpPr txBox="1"/>
          <p:nvPr/>
        </p:nvSpPr>
        <p:spPr>
          <a:xfrm>
            <a:off x="4033471" y="1292469"/>
            <a:ext cx="2253029" cy="369332"/>
          </a:xfrm>
          <a:prstGeom prst="rect">
            <a:avLst/>
          </a:prstGeom>
          <a:noFill/>
        </p:spPr>
        <p:txBody>
          <a:bodyPr wrap="square">
            <a:spAutoFit/>
          </a:bodyPr>
          <a:lstStyle/>
          <a:p>
            <a:r>
              <a:rPr lang="en-US" sz="1800" b="1" dirty="0">
                <a:latin typeface="Arial" panose="020B0604020202020204" pitchFamily="34" charset="0"/>
                <a:cs typeface="Arial" panose="020B0604020202020204" pitchFamily="34" charset="0"/>
              </a:rPr>
              <a:t>Recommendations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47855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19A28-1160-B9DD-11FF-F54D20FEFA02}"/>
              </a:ext>
            </a:extLst>
          </p:cNvPr>
          <p:cNvSpPr>
            <a:spLocks noGrp="1"/>
          </p:cNvSpPr>
          <p:nvPr>
            <p:ph type="ctrTitle"/>
          </p:nvPr>
        </p:nvSpPr>
        <p:spPr>
          <a:xfrm>
            <a:off x="643468" y="261257"/>
            <a:ext cx="4620584" cy="561703"/>
          </a:xfrm>
        </p:spPr>
        <p:txBody>
          <a:bodyPr vert="horz" lIns="91440" tIns="45720" rIns="91440" bIns="45720" rtlCol="0">
            <a:normAutofit fontScale="90000"/>
          </a:bodyPr>
          <a:lstStyle/>
          <a:p>
            <a:pPr algn="l"/>
            <a:r>
              <a:rPr lang="en-US" sz="4400" dirty="0">
                <a:latin typeface="Arial Black" panose="020B0A04020102020204" pitchFamily="34" charset="0"/>
              </a:rPr>
              <a:t>References</a:t>
            </a:r>
          </a:p>
        </p:txBody>
      </p:sp>
      <p:sp>
        <p:nvSpPr>
          <p:cNvPr id="3" name="Subtitle 2">
            <a:extLst>
              <a:ext uri="{FF2B5EF4-FFF2-40B4-BE49-F238E27FC236}">
                <a16:creationId xmlns:a16="http://schemas.microsoft.com/office/drawing/2014/main" id="{4DD5A361-5C3F-0139-0002-D077C103EAD7}"/>
              </a:ext>
            </a:extLst>
          </p:cNvPr>
          <p:cNvSpPr>
            <a:spLocks noGrp="1"/>
          </p:cNvSpPr>
          <p:nvPr>
            <p:ph type="subTitle" idx="1"/>
          </p:nvPr>
        </p:nvSpPr>
        <p:spPr>
          <a:xfrm>
            <a:off x="222069" y="984738"/>
            <a:ext cx="6741439" cy="5697416"/>
          </a:xfrm>
        </p:spPr>
        <p:txBody>
          <a:bodyPr vert="horz" lIns="91440" tIns="45720" rIns="91440" bIns="45720" rtlCol="0">
            <a:normAutofit fontScale="25000" lnSpcReduction="20000"/>
          </a:bodyPr>
          <a:lstStyle/>
          <a:p>
            <a:pPr algn="l"/>
            <a:r>
              <a:rPr lang="en-US" sz="5600" dirty="0">
                <a:latin typeface="Arial" panose="020B0604020202020204" pitchFamily="34" charset="0"/>
                <a:cs typeface="Arial" panose="020B0604020202020204" pitchFamily="34" charset="0"/>
              </a:rPr>
              <a:t>Dahlgren, G. and Whitehead, M. (1991) </a:t>
            </a:r>
            <a:r>
              <a:rPr lang="en-US" sz="5600" i="1" dirty="0">
                <a:latin typeface="Arial" panose="020B0604020202020204" pitchFamily="34" charset="0"/>
                <a:cs typeface="Arial" panose="020B0604020202020204" pitchFamily="34" charset="0"/>
              </a:rPr>
              <a:t>Policies and strategies to promote social equity in health</a:t>
            </a:r>
            <a:r>
              <a:rPr lang="en-US" sz="5600" dirty="0">
                <a:latin typeface="Arial" panose="020B0604020202020204" pitchFamily="34" charset="0"/>
                <a:cs typeface="Arial" panose="020B0604020202020204" pitchFamily="34" charset="0"/>
              </a:rPr>
              <a:t>. Stockholm: Institute for Futures Studies.</a:t>
            </a:r>
          </a:p>
          <a:p>
            <a:pPr algn="l"/>
            <a:r>
              <a:rPr lang="en-US" sz="5600" dirty="0">
                <a:latin typeface="Arial" panose="020B0604020202020204" pitchFamily="34" charset="0"/>
                <a:cs typeface="Arial" panose="020B0604020202020204" pitchFamily="34" charset="0"/>
              </a:rPr>
              <a:t>Department of Health and Social Care (2022) </a:t>
            </a:r>
            <a:r>
              <a:rPr lang="en-US" sz="5600" i="1" dirty="0">
                <a:latin typeface="Arial" panose="020B0604020202020204" pitchFamily="34" charset="0"/>
                <a:cs typeface="Arial" panose="020B0604020202020204" pitchFamily="34" charset="0"/>
              </a:rPr>
              <a:t>Health and care act 2022</a:t>
            </a:r>
            <a:r>
              <a:rPr lang="en-US" sz="5600" dirty="0">
                <a:latin typeface="Arial" panose="020B0604020202020204" pitchFamily="34" charset="0"/>
                <a:cs typeface="Arial" panose="020B0604020202020204" pitchFamily="34" charset="0"/>
              </a:rPr>
              <a:t>. London: The Stationery Office.</a:t>
            </a:r>
          </a:p>
          <a:p>
            <a:pPr algn="l"/>
            <a:r>
              <a:rPr lang="en-US" sz="5600" dirty="0">
                <a:latin typeface="Arial" panose="020B0604020202020204" pitchFamily="34" charset="0"/>
                <a:cs typeface="Arial" panose="020B0604020202020204" pitchFamily="34" charset="0"/>
              </a:rPr>
              <a:t>Marmot, M. et al. (2020) </a:t>
            </a:r>
            <a:r>
              <a:rPr lang="en-US" sz="5600" i="1" dirty="0">
                <a:latin typeface="Arial" panose="020B0604020202020204" pitchFamily="34" charset="0"/>
                <a:cs typeface="Arial" panose="020B0604020202020204" pitchFamily="34" charset="0"/>
              </a:rPr>
              <a:t>Health equity in England: The Marmot review 10 years on</a:t>
            </a:r>
            <a:r>
              <a:rPr lang="en-US" sz="5600" dirty="0">
                <a:latin typeface="Arial" panose="020B0604020202020204" pitchFamily="34" charset="0"/>
                <a:cs typeface="Arial" panose="020B0604020202020204" pitchFamily="34" charset="0"/>
              </a:rPr>
              <a:t>. London: Institute of Health Equity.</a:t>
            </a:r>
          </a:p>
          <a:p>
            <a:pPr algn="l"/>
            <a:r>
              <a:rPr lang="en-US" sz="5600" dirty="0">
                <a:latin typeface="Arial" panose="020B0604020202020204" pitchFamily="34" charset="0"/>
                <a:cs typeface="Arial" panose="020B0604020202020204" pitchFamily="34" charset="0"/>
              </a:rPr>
              <a:t>National Institute for Health and Care Excellence (2022) </a:t>
            </a:r>
            <a:r>
              <a:rPr lang="en-US" sz="5600" i="1" dirty="0">
                <a:latin typeface="Arial" panose="020B0604020202020204" pitchFamily="34" charset="0"/>
                <a:cs typeface="Arial" panose="020B0604020202020204" pitchFamily="34" charset="0"/>
              </a:rPr>
              <a:t>Type 2 diabetes: prevention in people at high risk (NG28)</a:t>
            </a:r>
            <a:r>
              <a:rPr lang="en-US" sz="5600" dirty="0">
                <a:latin typeface="Arial" panose="020B0604020202020204" pitchFamily="34" charset="0"/>
                <a:cs typeface="Arial" panose="020B0604020202020204" pitchFamily="34" charset="0"/>
              </a:rPr>
              <a:t>. London: NICE. Available at: </a:t>
            </a:r>
            <a:r>
              <a:rPr lang="en-US" sz="5600" dirty="0">
                <a:latin typeface="Arial" panose="020B0604020202020204" pitchFamily="34" charset="0"/>
                <a:cs typeface="Arial" panose="020B0604020202020204" pitchFamily="34" charset="0"/>
                <a:hlinkClick r:id="rId2"/>
              </a:rPr>
              <a:t>https://www.nice.org.uk/guidance/ng28</a:t>
            </a:r>
            <a:r>
              <a:rPr lang="en-US" sz="5600" dirty="0">
                <a:latin typeface="Arial" panose="020B0604020202020204" pitchFamily="34" charset="0"/>
                <a:cs typeface="Arial" panose="020B0604020202020204" pitchFamily="34" charset="0"/>
              </a:rPr>
              <a:t> (Accessed: 20 June 2026).</a:t>
            </a:r>
          </a:p>
          <a:p>
            <a:pPr algn="l"/>
            <a:r>
              <a:rPr lang="en-US" sz="5600" dirty="0">
                <a:latin typeface="Arial" panose="020B0604020202020204" pitchFamily="34" charset="0"/>
                <a:cs typeface="Arial" panose="020B0604020202020204" pitchFamily="34" charset="0"/>
              </a:rPr>
              <a:t>NHS England (2019) </a:t>
            </a:r>
            <a:r>
              <a:rPr lang="en-US" sz="5600" i="1" dirty="0">
                <a:latin typeface="Arial" panose="020B0604020202020204" pitchFamily="34" charset="0"/>
                <a:cs typeface="Arial" panose="020B0604020202020204" pitchFamily="34" charset="0"/>
              </a:rPr>
              <a:t>The NHS long term plan</a:t>
            </a:r>
            <a:r>
              <a:rPr lang="en-US" sz="5600" dirty="0">
                <a:latin typeface="Arial" panose="020B0604020202020204" pitchFamily="34" charset="0"/>
                <a:cs typeface="Arial" panose="020B0604020202020204" pitchFamily="34" charset="0"/>
              </a:rPr>
              <a:t>. London: NHS England. Available at: </a:t>
            </a:r>
            <a:r>
              <a:rPr lang="en-US" sz="5600" dirty="0">
                <a:latin typeface="Arial" panose="020B0604020202020204" pitchFamily="34" charset="0"/>
                <a:cs typeface="Arial" panose="020B0604020202020204" pitchFamily="34" charset="0"/>
                <a:hlinkClick r:id="rId3"/>
              </a:rPr>
              <a:t>https://www.longtermplan.nhs.uk</a:t>
            </a:r>
            <a:r>
              <a:rPr lang="en-US" sz="5600" dirty="0">
                <a:latin typeface="Arial" panose="020B0604020202020204" pitchFamily="34" charset="0"/>
                <a:cs typeface="Arial" panose="020B0604020202020204" pitchFamily="34" charset="0"/>
              </a:rPr>
              <a:t> (Accessed: 11 June 2026).</a:t>
            </a:r>
          </a:p>
          <a:p>
            <a:pPr algn="l"/>
            <a:r>
              <a:rPr lang="en-US" sz="5600" dirty="0">
                <a:latin typeface="Arial" panose="020B0604020202020204" pitchFamily="34" charset="0"/>
                <a:cs typeface="Arial" panose="020B0604020202020204" pitchFamily="34" charset="0"/>
              </a:rPr>
              <a:t>NHS England (2023) </a:t>
            </a:r>
            <a:r>
              <a:rPr lang="en-US" sz="5600" i="1" dirty="0">
                <a:latin typeface="Arial" panose="020B0604020202020204" pitchFamily="34" charset="0"/>
                <a:cs typeface="Arial" panose="020B0604020202020204" pitchFamily="34" charset="0"/>
              </a:rPr>
              <a:t>Core20PLUS5 – an approach to reducing healthcare inequalities</a:t>
            </a:r>
            <a:r>
              <a:rPr lang="en-US" sz="5600" dirty="0">
                <a:latin typeface="Arial" panose="020B0604020202020204" pitchFamily="34" charset="0"/>
                <a:cs typeface="Arial" panose="020B0604020202020204" pitchFamily="34" charset="0"/>
              </a:rPr>
              <a:t>. London: NHS England.</a:t>
            </a:r>
          </a:p>
          <a:p>
            <a:pPr algn="l"/>
            <a:r>
              <a:rPr lang="en-US" sz="5600" dirty="0">
                <a:latin typeface="Arial" panose="020B0604020202020204" pitchFamily="34" charset="0"/>
                <a:cs typeface="Arial" panose="020B0604020202020204" pitchFamily="34" charset="0"/>
              </a:rPr>
              <a:t>NHS England (2024) </a:t>
            </a:r>
            <a:r>
              <a:rPr lang="en-US" sz="5600" i="1" dirty="0">
                <a:latin typeface="Arial" panose="020B0604020202020204" pitchFamily="34" charset="0"/>
                <a:cs typeface="Arial" panose="020B0604020202020204" pitchFamily="34" charset="0"/>
              </a:rPr>
              <a:t>NHS diabetes prevention </a:t>
            </a:r>
            <a:r>
              <a:rPr lang="en-US" sz="5600" i="1" dirty="0" err="1">
                <a:latin typeface="Arial" panose="020B0604020202020204" pitchFamily="34" charset="0"/>
                <a:cs typeface="Arial" panose="020B0604020202020204" pitchFamily="34" charset="0"/>
              </a:rPr>
              <a:t>programme</a:t>
            </a:r>
            <a:r>
              <a:rPr lang="en-US" sz="5600" dirty="0">
                <a:latin typeface="Arial" panose="020B0604020202020204" pitchFamily="34" charset="0"/>
                <a:cs typeface="Arial" panose="020B0604020202020204" pitchFamily="34" charset="0"/>
              </a:rPr>
              <a:t>. Available at: </a:t>
            </a:r>
            <a:r>
              <a:rPr lang="en-US" sz="5600" dirty="0">
                <a:latin typeface="Arial" panose="020B0604020202020204" pitchFamily="34" charset="0"/>
                <a:cs typeface="Arial" panose="020B0604020202020204" pitchFamily="34" charset="0"/>
                <a:hlinkClick r:id="rId4"/>
              </a:rPr>
              <a:t>https://www.england.nhs.uk</a:t>
            </a:r>
            <a:r>
              <a:rPr lang="en-US" sz="5600" dirty="0">
                <a:latin typeface="Arial" panose="020B0604020202020204" pitchFamily="34" charset="0"/>
                <a:cs typeface="Arial" panose="020B0604020202020204" pitchFamily="34" charset="0"/>
              </a:rPr>
              <a:t> (Accessed: 12 June 2026).</a:t>
            </a:r>
          </a:p>
          <a:p>
            <a:pPr algn="l"/>
            <a:r>
              <a:rPr lang="en-US" sz="5600" dirty="0">
                <a:latin typeface="Arial" panose="020B0604020202020204" pitchFamily="34" charset="0"/>
                <a:cs typeface="Arial" panose="020B0604020202020204" pitchFamily="34" charset="0"/>
              </a:rPr>
              <a:t>Office for Health Improvement and Disparities (2024) </a:t>
            </a:r>
            <a:r>
              <a:rPr lang="en-US" sz="5600" i="1" dirty="0">
                <a:latin typeface="Arial" panose="020B0604020202020204" pitchFamily="34" charset="0"/>
                <a:cs typeface="Arial" panose="020B0604020202020204" pitchFamily="34" charset="0"/>
              </a:rPr>
              <a:t>Health inequalities dashboard</a:t>
            </a:r>
            <a:r>
              <a:rPr lang="en-US" sz="5600" dirty="0">
                <a:latin typeface="Arial" panose="020B0604020202020204" pitchFamily="34" charset="0"/>
                <a:cs typeface="Arial" panose="020B0604020202020204" pitchFamily="34" charset="0"/>
              </a:rPr>
              <a:t>. London: Department of Health and Social Care. Available at: https://healthinequalitiesdashboard.org.uk (Accessed: 10 June 2026).</a:t>
            </a:r>
          </a:p>
          <a:p>
            <a:pPr algn="l"/>
            <a:r>
              <a:rPr lang="en-US" sz="5600" dirty="0">
                <a:latin typeface="Arial" panose="020B0604020202020204" pitchFamily="34" charset="0"/>
                <a:cs typeface="Arial" panose="020B0604020202020204" pitchFamily="34" charset="0"/>
              </a:rPr>
              <a:t>Office for Health Improvement and Disparities (2024) </a:t>
            </a:r>
            <a:r>
              <a:rPr lang="en-US" sz="5600" i="1" dirty="0">
                <a:latin typeface="Arial" panose="020B0604020202020204" pitchFamily="34" charset="0"/>
                <a:cs typeface="Arial" panose="020B0604020202020204" pitchFamily="34" charset="0"/>
              </a:rPr>
              <a:t>Public health outcomes framework</a:t>
            </a:r>
            <a:r>
              <a:rPr lang="en-US" sz="5600" dirty="0">
                <a:latin typeface="Arial" panose="020B0604020202020204" pitchFamily="34" charset="0"/>
                <a:cs typeface="Arial" panose="020B0604020202020204" pitchFamily="34" charset="0"/>
              </a:rPr>
              <a:t>. London: Department of Health and Social Care. Available at: </a:t>
            </a:r>
            <a:r>
              <a:rPr lang="en-US" sz="5600" dirty="0">
                <a:latin typeface="Arial" panose="020B0604020202020204" pitchFamily="34" charset="0"/>
                <a:cs typeface="Arial" panose="020B0604020202020204" pitchFamily="34" charset="0"/>
                <a:hlinkClick r:id="rId5"/>
              </a:rPr>
              <a:t>https://fingertips.phe.org.uk/profile/public-health-outcomes-framework</a:t>
            </a:r>
            <a:r>
              <a:rPr lang="en-US" sz="5600" dirty="0">
                <a:latin typeface="Arial" panose="020B0604020202020204" pitchFamily="34" charset="0"/>
                <a:cs typeface="Arial" panose="020B0604020202020204" pitchFamily="34" charset="0"/>
              </a:rPr>
              <a:t> (Accessed: 20 June 2026).</a:t>
            </a:r>
          </a:p>
          <a:p>
            <a:pPr algn="l"/>
            <a:r>
              <a:rPr lang="en-US" sz="5600" dirty="0">
                <a:latin typeface="Arial" panose="020B0604020202020204" pitchFamily="34" charset="0"/>
                <a:cs typeface="Arial" panose="020B0604020202020204" pitchFamily="34" charset="0"/>
              </a:rPr>
              <a:t>United Nations (2024) </a:t>
            </a:r>
            <a:r>
              <a:rPr lang="en-US" sz="5600" i="1" dirty="0">
                <a:latin typeface="Arial" panose="020B0604020202020204" pitchFamily="34" charset="0"/>
                <a:cs typeface="Arial" panose="020B0604020202020204" pitchFamily="34" charset="0"/>
              </a:rPr>
              <a:t>The sustainable development goals report 2024</a:t>
            </a:r>
            <a:r>
              <a:rPr lang="en-US" sz="5600" dirty="0">
                <a:latin typeface="Arial" panose="020B0604020202020204" pitchFamily="34" charset="0"/>
                <a:cs typeface="Arial" panose="020B0604020202020204" pitchFamily="34" charset="0"/>
              </a:rPr>
              <a:t>. New York: United Nations. Available at: </a:t>
            </a:r>
            <a:r>
              <a:rPr lang="en-US" sz="5600" dirty="0">
                <a:latin typeface="Arial" panose="020B0604020202020204" pitchFamily="34" charset="0"/>
                <a:cs typeface="Arial" panose="020B0604020202020204" pitchFamily="34" charset="0"/>
                <a:hlinkClick r:id="rId6"/>
              </a:rPr>
              <a:t>https://unstats.un.org/sdgs/report/2024</a:t>
            </a:r>
            <a:r>
              <a:rPr lang="en-US" sz="5600" dirty="0">
                <a:latin typeface="Arial" panose="020B0604020202020204" pitchFamily="34" charset="0"/>
                <a:cs typeface="Arial" panose="020B0604020202020204" pitchFamily="34" charset="0"/>
              </a:rPr>
              <a:t> (Accessed: 11 June 2026).</a:t>
            </a:r>
          </a:p>
          <a:p>
            <a:pPr algn="l"/>
            <a:r>
              <a:rPr lang="en-US" sz="5600" dirty="0">
                <a:latin typeface="Arial" panose="020B0604020202020204" pitchFamily="34" charset="0"/>
                <a:cs typeface="Arial" panose="020B0604020202020204" pitchFamily="34" charset="0"/>
              </a:rPr>
              <a:t>World Health Organization (2024) </a:t>
            </a:r>
            <a:r>
              <a:rPr lang="en-US" sz="5600" i="1" dirty="0">
                <a:latin typeface="Arial" panose="020B0604020202020204" pitchFamily="34" charset="0"/>
                <a:cs typeface="Arial" panose="020B0604020202020204" pitchFamily="34" charset="0"/>
              </a:rPr>
              <a:t>Health promotion glossary</a:t>
            </a:r>
            <a:r>
              <a:rPr lang="en-US" sz="5600" dirty="0">
                <a:latin typeface="Arial" panose="020B0604020202020204" pitchFamily="34" charset="0"/>
                <a:cs typeface="Arial" panose="020B0604020202020204" pitchFamily="34" charset="0"/>
              </a:rPr>
              <a:t>. Geneva: World Health Organization. Available at: </a:t>
            </a:r>
            <a:r>
              <a:rPr lang="en-US" sz="5600" dirty="0">
                <a:latin typeface="Arial" panose="020B0604020202020204" pitchFamily="34" charset="0"/>
                <a:cs typeface="Arial" panose="020B0604020202020204" pitchFamily="34" charset="0"/>
                <a:hlinkClick r:id="rId7"/>
              </a:rPr>
              <a:t>https://www.who.int</a:t>
            </a:r>
            <a:r>
              <a:rPr lang="en-US" sz="5600" dirty="0">
                <a:latin typeface="Arial" panose="020B0604020202020204" pitchFamily="34" charset="0"/>
                <a:cs typeface="Arial" panose="020B0604020202020204" pitchFamily="34" charset="0"/>
              </a:rPr>
              <a:t> (Accessed: 12 June 2026).</a:t>
            </a:r>
          </a:p>
          <a:p>
            <a:pPr indent="-228600" algn="l">
              <a:buFont typeface="Arial" panose="020B0604020202020204" pitchFamily="34" charset="0"/>
              <a:buChar char="•"/>
            </a:pPr>
            <a:endParaRPr lang="en-US" sz="600" dirty="0"/>
          </a:p>
          <a:p>
            <a:pPr indent="-228600" algn="l">
              <a:buFont typeface="Arial" panose="020B0604020202020204" pitchFamily="34" charset="0"/>
              <a:buChar char="•"/>
            </a:pPr>
            <a:endParaRPr lang="en-US" sz="600" dirty="0"/>
          </a:p>
        </p:txBody>
      </p:sp>
      <p:pic>
        <p:nvPicPr>
          <p:cNvPr id="5" name="Picture 4" descr="Person in black skirt and white shirt holding some dandelions">
            <a:extLst>
              <a:ext uri="{FF2B5EF4-FFF2-40B4-BE49-F238E27FC236}">
                <a16:creationId xmlns:a16="http://schemas.microsoft.com/office/drawing/2014/main" id="{DDC1CBEB-6A72-0733-AFE8-0A4B6CEFBA3A}"/>
              </a:ext>
            </a:extLst>
          </p:cNvPr>
          <p:cNvPicPr>
            <a:picLocks noChangeAspect="1"/>
          </p:cNvPicPr>
          <p:nvPr/>
        </p:nvPicPr>
        <p:blipFill rotWithShape="1">
          <a:blip r:embed="rId8" cstate="screen">
            <a:extLst>
              <a:ext uri="{28A0092B-C50C-407E-A947-70E740481C1C}">
                <a14:useLocalDpi xmlns:a14="http://schemas.microsoft.com/office/drawing/2010/main"/>
              </a:ext>
            </a:extLst>
          </a:blip>
          <a:srcRect t="16328" r="2" b="2"/>
          <a:stretch>
            <a:fillRect/>
          </a:stretch>
        </p:blipFill>
        <p:spPr>
          <a:xfrm>
            <a:off x="7121769" y="10"/>
            <a:ext cx="507023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scene3d>
            <a:camera prst="orthographicFront"/>
            <a:lightRig rig="threePt" dir="t"/>
          </a:scene3d>
          <a:sp3d>
            <a:bevelT w="139700" h="139700" prst="divot"/>
          </a:sp3d>
        </p:spPr>
      </p:pic>
    </p:spTree>
    <p:extLst>
      <p:ext uri="{BB962C8B-B14F-4D97-AF65-F5344CB8AC3E}">
        <p14:creationId xmlns:p14="http://schemas.microsoft.com/office/powerpoint/2010/main" val="41328744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1311</TotalTime>
  <Words>2895</Words>
  <Application>Microsoft Office PowerPoint</Application>
  <PresentationFormat>Widescreen</PresentationFormat>
  <Paragraphs>383</Paragraphs>
  <Slides>15</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15</vt:i4>
      </vt:variant>
    </vt:vector>
  </HeadingPairs>
  <TitlesOfParts>
    <vt:vector size="25" baseType="lpstr">
      <vt:lpstr>Aptos</vt:lpstr>
      <vt:lpstr>Aptos Display</vt:lpstr>
      <vt:lpstr>Arial</vt:lpstr>
      <vt:lpstr>Arial Black</vt:lpstr>
      <vt:lpstr>Calibri</vt:lpstr>
      <vt:lpstr>Century Schoolbook</vt:lpstr>
      <vt:lpstr>Courier New</vt:lpstr>
      <vt:lpstr>Google Sans</vt:lpstr>
      <vt:lpstr>Wingdings</vt:lpstr>
      <vt:lpstr>office theme</vt:lpstr>
      <vt:lpstr> HEALTH AND SOCIAL CARE(BSC HONS)  Health, Wellbeing and Sustainable Development (BMHP6030_BIRM)</vt:lpstr>
      <vt:lpstr> Integrating Health, Wellbeing and Sustainable Development in Health and Social Care</vt:lpstr>
      <vt:lpstr>Wellbeing is a comprehensive and holistic idea that relates to how individuals experience and operate in their daily lives. It involves health but also covers aspects such as life satisfaction, sense of purpose, emotional strength, and general quality of life. </vt:lpstr>
      <vt:lpstr>The three primary health models and their goals are as follows:  1. Biopsychosocial Model: Combines biological, psychological, and social components. Its objective is to provide holistic, patient-centred care by addressing the individual in their entirety.  2. The Ecological Health Model illustrates how a person’s health is influenced by interconnected personal, social, and environmental factors. Its aim is to inform public health strategies by shifting attention away from individual responsibility towards fostering supportive communities, organisations, and policies.  3. Social Model: Emphasises broader environmental and socioeconomic determinants. Its goal is to prevent disease and reduce health inequalities through policy-driven public health efforts. </vt:lpstr>
      <vt:lpstr>PowerPoint Presentation</vt:lpstr>
      <vt:lpstr>        Health inequalities and Their Impact on Health &amp; Wellbeing</vt:lpstr>
      <vt:lpstr>Determinants  of Health- Dahlgren and Whitehead’s Rainbow Model </vt:lpstr>
      <vt:lpstr>Public Health Policies and Strategies in the UK</vt:lpstr>
      <vt:lpstr>    Public Health Outcomes Framework (PHOF)</vt:lpstr>
      <vt:lpstr>Legislations</vt:lpstr>
      <vt:lpstr>Case Study: NHS Diabetes Prevention Programme (NDPP)</vt:lpstr>
      <vt:lpstr>Equity, Access and Barriers to Healthcare</vt:lpstr>
      <vt:lpstr>International Organisations Supporting Health, Wellbeing and Sustainable Development</vt:lpstr>
      <vt:lpstr>    Recommendations for Sustainable and Equitable Healthcare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bilal sajid</dc:creator>
  <cp:lastModifiedBy>Naheed Ali</cp:lastModifiedBy>
  <cp:revision>24</cp:revision>
  <dcterms:created xsi:type="dcterms:W3CDTF">2026-06-11T09:06:55Z</dcterms:created>
  <dcterms:modified xsi:type="dcterms:W3CDTF">2026-06-21T11:57:42Z</dcterms:modified>
</cp:coreProperties>
</file>