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61" r:id="rId5"/>
    <p:sldId id="258" r:id="rId6"/>
    <p:sldId id="259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9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 /><Relationship Id="rId2" Type="http://schemas.openxmlformats.org/officeDocument/2006/relationships/slideLayout" Target="../slideLayouts/slideLayout2.xml" /><Relationship Id="rId1" Type="http://schemas.openxmlformats.org/officeDocument/2006/relationships/video" Target="https://www.youtube.com/embed/qN5hwxYajRY?feature=oembed" TargetMode="Externa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9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 /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9.xml" /><Relationship Id="rId4" Type="http://schemas.openxmlformats.org/officeDocument/2006/relationships/image" Target="../media/image9.jpeg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9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mbok.org/juliasilvers/embok.html" TargetMode="External" /><Relationship Id="rId7" Type="http://schemas.openxmlformats.org/officeDocument/2006/relationships/hyperlink" Target="https://www.playworks.ph/blog/2668168-setting-goals-for-2016-the-smart-way/" TargetMode="External" /><Relationship Id="rId2" Type="http://schemas.openxmlformats.org/officeDocument/2006/relationships/hyperlink" Target="https://blog.fundmytravel.com/2019/11/06/best-day-for-fundraising/#:~:text=Which%20is%20the%20best%20day%20of%20th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://www.playworks.ph" TargetMode="External" /><Relationship Id="rId5" Type="http://schemas.openxmlformats.org/officeDocument/2006/relationships/hyperlink" Target="https://embok.org/" TargetMode="External" /><Relationship Id="rId4" Type="http://schemas.openxmlformats.org/officeDocument/2006/relationships/hyperlink" Target="https://press.rebus.community/media-innovation-and-entrepreneurship/chapter/customer-discovery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0041" y="2767106"/>
            <a:ext cx="2880828" cy="3071906"/>
          </a:xfrm>
        </p:spPr>
        <p:txBody>
          <a:bodyPr anchor="t">
            <a:normAutofit/>
          </a:bodyPr>
          <a:lstStyle/>
          <a:p>
            <a:pPr algn="l"/>
            <a:br>
              <a:rPr lang="en-GB" sz="4000"/>
            </a:br>
            <a:r>
              <a:rPr lang="en-GB" sz="2000" err="1">
                <a:solidFill>
                  <a:srgbClr val="FFFFFF"/>
                </a:solidFill>
              </a:rPr>
              <a:t>penelope</a:t>
            </a:r>
            <a:r>
              <a:rPr lang="en-GB" sz="2000">
                <a:solidFill>
                  <a:srgbClr val="FFFFFF"/>
                </a:solidFill>
              </a:rPr>
              <a:t> </a:t>
            </a:r>
            <a:r>
              <a:rPr lang="en-GB" sz="2000" err="1">
                <a:solidFill>
                  <a:srgbClr val="FFFFFF"/>
                </a:solidFill>
              </a:rPr>
              <a:t>hutchinson</a:t>
            </a:r>
            <a:r>
              <a:rPr lang="en-GB" sz="2000">
                <a:solidFill>
                  <a:srgbClr val="FFFFFF"/>
                </a:solidFill>
              </a:rPr>
              <a:t> </a:t>
            </a:r>
            <a:br>
              <a:rPr lang="en-GB" sz="2000"/>
            </a:br>
            <a:r>
              <a:rPr lang="en-GB" sz="2000">
                <a:solidFill>
                  <a:srgbClr val="FFFFFF"/>
                </a:solidFill>
              </a:rPr>
              <a:t>2125800</a:t>
            </a:r>
            <a:br>
              <a:rPr lang="en-GB" sz="2000">
                <a:solidFill>
                  <a:srgbClr val="FFFFFF"/>
                </a:solidFill>
              </a:rPr>
            </a:br>
            <a:br>
              <a:rPr lang="en-GB" sz="2000"/>
            </a:br>
            <a:r>
              <a:rPr lang="en-GB" sz="2000"/>
              <a:t>Works (2023)</a:t>
            </a:r>
            <a:br>
              <a:rPr lang="en-GB" sz="2000"/>
            </a:br>
            <a:r>
              <a:rPr lang="en-GB" sz="2000"/>
              <a:t>Kellams (2020)</a:t>
            </a:r>
            <a:br>
              <a:rPr lang="en-GB" sz="2000"/>
            </a:br>
            <a:br>
              <a:rPr lang="en-GB" sz="2000"/>
            </a:br>
            <a:br>
              <a:rPr lang="en-GB" sz="2000"/>
            </a:br>
            <a:endParaRPr lang="en-GB" sz="20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0042" y="806824"/>
            <a:ext cx="2919738" cy="1494117"/>
          </a:xfrm>
        </p:spPr>
        <p:txBody>
          <a:bodyPr anchor="b">
            <a:normAutofit/>
          </a:bodyPr>
          <a:lstStyle/>
          <a:p>
            <a:pPr algn="l"/>
            <a:r>
              <a:rPr lang="en-GB" sz="4000">
                <a:solidFill>
                  <a:srgbClr val="FFFFFF"/>
                </a:solidFill>
                <a:ea typeface="+mn-lt"/>
                <a:cs typeface="+mn-lt"/>
              </a:rPr>
              <a:t>Aims &amp; objective </a:t>
            </a:r>
            <a:endParaRPr lang="en-US"/>
          </a:p>
        </p:txBody>
      </p:sp>
      <p:pic>
        <p:nvPicPr>
          <p:cNvPr id="5" name="Picture 4" descr="Setting goals for 2016 the SMART way">
            <a:extLst>
              <a:ext uri="{FF2B5EF4-FFF2-40B4-BE49-F238E27FC236}">
                <a16:creationId xmlns:a16="http://schemas.microsoft.com/office/drawing/2014/main" id="{F730E7D8-7505-3BBF-2BBE-5A0485A3A0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5281" y="86208"/>
            <a:ext cx="5923584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43DC4-96BA-2AFC-6001-053A998C1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1863" y="1683099"/>
            <a:ext cx="3683837" cy="47242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600"/>
              <a:t>EMBOK</a:t>
            </a:r>
            <a:br>
              <a:rPr lang="en-US" sz="3600"/>
            </a:br>
            <a:br>
              <a:rPr lang="en-US" sz="3600"/>
            </a:br>
            <a:br>
              <a:rPr lang="en-US" sz="3600"/>
            </a:br>
            <a:br>
              <a:rPr lang="en-US" sz="3600"/>
            </a:br>
            <a:br>
              <a:rPr lang="en-US" sz="3600"/>
            </a:br>
            <a:br>
              <a:rPr lang="en-US" sz="3600"/>
            </a:br>
            <a:br>
              <a:rPr lang="en-US" sz="3600"/>
            </a:br>
            <a:r>
              <a:rPr lang="en-US" sz="1400"/>
              <a:t>Silvers (2023)  (The International Event Management Body of Knowledge, 2024)</a:t>
            </a:r>
          </a:p>
        </p:txBody>
      </p:sp>
      <p:pic>
        <p:nvPicPr>
          <p:cNvPr id="5" name="Picture Placeholder 4" descr="A diagram of event management&#10;&#10;Description automatically generated">
            <a:extLst>
              <a:ext uri="{FF2B5EF4-FFF2-40B4-BE49-F238E27FC236}">
                <a16:creationId xmlns:a16="http://schemas.microsoft.com/office/drawing/2014/main" id="{12C602A7-458A-99F8-0222-009C784B15C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346" r="-3" b="-3"/>
          <a:stretch/>
        </p:blipFill>
        <p:spPr>
          <a:xfrm>
            <a:off x="20" y="10"/>
            <a:ext cx="6709729" cy="6857990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780C4553-5AA5-ABAD-A86E-A9DB53A55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648068" y="0"/>
            <a:ext cx="12336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4314F52-50BF-91A2-1CE5-F6BA35C945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5C556E2-7688-DAC5-DDA8-DE5C3BE8E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24091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B858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Belbin's Team Roles Model Wheel Diagram - Google Slides theme and PowerPoint template">
            <a:hlinkClick r:id="" action="ppaction://media"/>
            <a:extLst>
              <a:ext uri="{FF2B5EF4-FFF2-40B4-BE49-F238E27FC236}">
                <a16:creationId xmlns:a16="http://schemas.microsoft.com/office/drawing/2014/main" id="{6078AE94-9178-0F9D-B9E3-7B9C18F8A33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853" y="643467"/>
            <a:ext cx="9860293" cy="55710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76B3F5-3B4A-BF5B-B890-7DCBA5E84FBB}"/>
              </a:ext>
            </a:extLst>
          </p:cNvPr>
          <p:cNvSpPr txBox="1"/>
          <p:nvPr/>
        </p:nvSpPr>
        <p:spPr>
          <a:xfrm>
            <a:off x="6691746" y="6366163"/>
            <a:ext cx="5029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(ChillRelaxwithVisualEffects, 2022)</a:t>
            </a:r>
          </a:p>
        </p:txBody>
      </p:sp>
    </p:spTree>
    <p:extLst>
      <p:ext uri="{BB962C8B-B14F-4D97-AF65-F5344CB8AC3E}">
        <p14:creationId xmlns:p14="http://schemas.microsoft.com/office/powerpoint/2010/main" val="969221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EAE179-C525-48F3-AD47-0E9E2B6F2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E91E58-5276-1488-D2A8-B34C2A0F9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89" y="4883544"/>
            <a:ext cx="3876086" cy="155690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Marketing plan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0"/>
            <a:ext cx="11231745" cy="458818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371F20CB-19FA-25BE-91B2-976610C2F5A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b="7898"/>
          <a:stretch/>
        </p:blipFill>
        <p:spPr>
          <a:xfrm>
            <a:off x="959205" y="364142"/>
            <a:ext cx="10369645" cy="386799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01107" y="5661132"/>
            <a:ext cx="1463040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7BCB2F-22CB-B461-7F89-C32D4D033C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62719" y="4883544"/>
            <a:ext cx="6586915" cy="15569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200">
                <a:latin typeface="Times New Roman"/>
                <a:cs typeface="Times New Roman"/>
              </a:rPr>
              <a:t>(Sturgis, 2017) (Adolfsson, 2021) </a:t>
            </a: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9955249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252DC4-F7D9-0474-9486-BFA48FBDC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4" y="501651"/>
            <a:ext cx="443472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>
                <a:latin typeface="+mj-lt"/>
                <a:ea typeface="+mj-ea"/>
                <a:cs typeface="+mj-cs"/>
              </a:rPr>
              <a:t>Gantt charts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5ABDEAA-B248-4182-B67C-A925338E7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008" y="252743"/>
            <a:ext cx="4739619" cy="304261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797F6DFE-3669-DC61-6B98-D816A23324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1910" y="826697"/>
            <a:ext cx="4281815" cy="1894703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449" y="3548095"/>
            <a:ext cx="4739619" cy="304261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8EA2E403-CB6D-2027-DEDA-8C764D392F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351" y="4122049"/>
            <a:ext cx="4281815" cy="1894703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55076572-AB4C-2268-6798-0678FDD7E467}"/>
              </a:ext>
            </a:extLst>
          </p:cNvPr>
          <p:cNvSpPr txBox="1"/>
          <p:nvPr/>
        </p:nvSpPr>
        <p:spPr>
          <a:xfrm>
            <a:off x="6361215" y="6446322"/>
            <a:ext cx="511232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/>
              <a:t>Chaturvedi, Ashutosh, Dr (2009)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1986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75758C-622B-4323-38DB-D4A937B2A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reviews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1C94E705-EFA3-F463-51F2-636134F2EC96}"/>
              </a:ext>
            </a:extLst>
          </p:cNvPr>
          <p:cNvSpPr>
            <a:spLocks/>
          </p:cNvSpPr>
          <p:nvPr/>
        </p:nvSpPr>
        <p:spPr>
          <a:xfrm>
            <a:off x="360817" y="206829"/>
            <a:ext cx="3932237" cy="38115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pic>
        <p:nvPicPr>
          <p:cNvPr id="22" name="Picture Placeholder 21" descr="A screenshot of a chat&#10;&#10;Description automatically generated">
            <a:extLst>
              <a:ext uri="{FF2B5EF4-FFF2-40B4-BE49-F238E27FC236}">
                <a16:creationId xmlns:a16="http://schemas.microsoft.com/office/drawing/2014/main" id="{335AB909-6C84-37EC-F551-519DBD033C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606" b="12606"/>
          <a:stretch/>
        </p:blipFill>
        <p:spPr>
          <a:xfrm>
            <a:off x="5583953" y="945081"/>
            <a:ext cx="4311532" cy="3404425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948558-B17F-A49B-6B33-27A865889B4D}"/>
              </a:ext>
            </a:extLst>
          </p:cNvPr>
          <p:cNvSpPr>
            <a:spLocks/>
          </p:cNvSpPr>
          <p:nvPr/>
        </p:nvSpPr>
        <p:spPr>
          <a:xfrm>
            <a:off x="5579966" y="515896"/>
            <a:ext cx="2804839" cy="448049"/>
          </a:xfrm>
          <a:prstGeom prst="rect">
            <a:avLst/>
          </a:prstGeom>
        </p:spPr>
        <p:txBody>
          <a:bodyPr/>
          <a:lstStyle/>
          <a:p>
            <a:pPr defTabSz="485821">
              <a:spcAft>
                <a:spcPts val="414"/>
              </a:spcAft>
            </a:pPr>
            <a:r>
              <a:rPr lang="en-GB" sz="95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Stake holder Reviews </a:t>
            </a:r>
            <a:endParaRPr lang="en-GB"/>
          </a:p>
        </p:txBody>
      </p:sp>
      <p:pic>
        <p:nvPicPr>
          <p:cNvPr id="4" name="Content Placeholder 3" descr="A screenshot of a message&#10;&#10;Description automatically generated">
            <a:extLst>
              <a:ext uri="{FF2B5EF4-FFF2-40B4-BE49-F238E27FC236}">
                <a16:creationId xmlns:a16="http://schemas.microsoft.com/office/drawing/2014/main" id="{F4CF55EA-BA3D-CAF6-FE4C-AF085425FB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3907" y="3424116"/>
            <a:ext cx="2358298" cy="1981932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06ECB77-DB12-DDDB-CE8A-730F2B9F03D0}"/>
              </a:ext>
            </a:extLst>
          </p:cNvPr>
          <p:cNvSpPr>
            <a:spLocks/>
          </p:cNvSpPr>
          <p:nvPr/>
        </p:nvSpPr>
        <p:spPr>
          <a:xfrm>
            <a:off x="8088999" y="4886756"/>
            <a:ext cx="2818652" cy="448049"/>
          </a:xfrm>
          <a:prstGeom prst="rect">
            <a:avLst/>
          </a:prstGeom>
        </p:spPr>
        <p:txBody>
          <a:bodyPr/>
          <a:lstStyle/>
          <a:p>
            <a:pPr defTabSz="485821">
              <a:spcAft>
                <a:spcPts val="414"/>
              </a:spcAft>
            </a:pPr>
            <a:r>
              <a:rPr lang="en-GB" sz="95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Facebook (2024)</a:t>
            </a:r>
            <a:endParaRPr lang="en-US"/>
          </a:p>
        </p:txBody>
      </p:sp>
      <p:pic>
        <p:nvPicPr>
          <p:cNvPr id="14" name="Content Placeholder 13" descr="A screenshot of a message&#10;&#10;Description automatically generated">
            <a:extLst>
              <a:ext uri="{FF2B5EF4-FFF2-40B4-BE49-F238E27FC236}">
                <a16:creationId xmlns:a16="http://schemas.microsoft.com/office/drawing/2014/main" id="{F1527C69-4EA9-C886-EDB6-9D24C673E1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76150" y="1230304"/>
            <a:ext cx="2259375" cy="4099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710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" name="Rectangle 103">
            <a:extLst>
              <a:ext uri="{FF2B5EF4-FFF2-40B4-BE49-F238E27FC236}">
                <a16:creationId xmlns:a16="http://schemas.microsoft.com/office/drawing/2014/main" id="{F0A604E4-7307-451C-93BE-F1F7E1BF3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F7F3A0AA-35E5-4085-942B-737839030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82344"/>
            <a:ext cx="12191998" cy="159074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402F5C38-C747-4173-ABBF-656E39E82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8115300" cy="1590742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12191998" cy="1590742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Title 1">
            <a:extLst>
              <a:ext uri="{FF2B5EF4-FFF2-40B4-BE49-F238E27FC236}">
                <a16:creationId xmlns:a16="http://schemas.microsoft.com/office/drawing/2014/main" id="{43D1F229-5D0B-7BEA-C567-D3A479EF5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5490971"/>
            <a:ext cx="6962072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Evaluation 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756587A8-8B9E-CCC3-06AB-C231D062E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6522" y="5633765"/>
            <a:ext cx="3408555" cy="8736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kern="120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FundMyTravel</a:t>
            </a:r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(2019)</a:t>
            </a:r>
          </a:p>
        </p:txBody>
      </p:sp>
      <p:pic>
        <p:nvPicPr>
          <p:cNvPr id="17" name="Picture Placeholder 16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B6431D1E-366B-A4D6-780B-FFC61945F48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4407" r="14407"/>
          <a:stretch/>
        </p:blipFill>
        <p:spPr>
          <a:xfrm>
            <a:off x="2120402" y="390832"/>
            <a:ext cx="8237543" cy="4519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4848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D86E6B1-0D36-D174-A855-BE29F862B52C}"/>
              </a:ext>
            </a:extLst>
          </p:cNvPr>
          <p:cNvSpPr txBox="1"/>
          <p:nvPr/>
        </p:nvSpPr>
        <p:spPr>
          <a:xfrm>
            <a:off x="381000" y="2035629"/>
            <a:ext cx="9503228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b="1"/>
          </a:p>
          <a:p>
            <a:r>
              <a:rPr lang="en-US"/>
              <a:t>Adolfsson, J. (2021). </a:t>
            </a:r>
            <a:r>
              <a:rPr lang="en-US" i="1"/>
              <a:t>What is Market Segmentation: Demographic, Psychographic, Geographical</a:t>
            </a:r>
            <a:r>
              <a:rPr lang="en-US"/>
              <a:t>. [online] Appointment Setting UK. Available at: https://www.appointmentsetting.co.uk/what-is-market-segmentation-demographic-psychographic-and-geographical/ [Accessed 19 Apr. 2024].</a:t>
            </a:r>
          </a:p>
          <a:p>
            <a:r>
              <a:rPr lang="en-US"/>
              <a:t>Allen, J., O’Toole, W., Harris, R. and McDonnell, I. (2011). </a:t>
            </a:r>
            <a:r>
              <a:rPr lang="en-US" i="1"/>
              <a:t>Festival &amp; special event management</a:t>
            </a:r>
            <a:r>
              <a:rPr lang="en-US"/>
              <a:t>. 5th ed. Milton, Qld: John Wiley &amp; Sons Australia, Ltd.</a:t>
            </a:r>
          </a:p>
          <a:p>
            <a:r>
              <a:rPr lang="en-US"/>
              <a:t>Ammon, R., Southall, R.M. and Blair, D.A. (2004). </a:t>
            </a:r>
            <a:r>
              <a:rPr lang="en-US" i="1"/>
              <a:t>Sport facility management : organizing events and mitigating risks</a:t>
            </a:r>
            <a:r>
              <a:rPr lang="en-US"/>
              <a:t>. Morgantown, Wv: Fitness Information Technology.</a:t>
            </a:r>
          </a:p>
          <a:p>
            <a:r>
              <a:rPr lang="en-US"/>
              <a:t>Chaturvedi, Ashutosh, Dr (2009). </a:t>
            </a:r>
            <a:r>
              <a:rPr lang="en-US" i="1"/>
              <a:t>Event Management A Professional &amp; Development Approach.</a:t>
            </a:r>
            <a:r>
              <a:rPr lang="en-US"/>
              <a:t> Global India </a:t>
            </a:r>
            <a:r>
              <a:rPr lang="en-US" err="1"/>
              <a:t>Pubns</a:t>
            </a:r>
            <a:r>
              <a:rPr lang="en-US"/>
              <a:t>.</a:t>
            </a:r>
          </a:p>
          <a:p>
            <a:r>
              <a:rPr lang="en-US" err="1"/>
              <a:t>ChillRelaxwithVisualEffects</a:t>
            </a:r>
            <a:r>
              <a:rPr lang="en-US"/>
              <a:t> (2022). </a:t>
            </a:r>
            <a:r>
              <a:rPr lang="en-US" i="1"/>
              <a:t>Belbin’s Team Roles Model Wheel Diagram - Google Slides theme and PowerPoint template</a:t>
            </a:r>
            <a:r>
              <a:rPr lang="en-US"/>
              <a:t>. [online] www.youtube.com. Available at: https://www.youtube.com/watch?v=qN5hwxYajRY [Accessed 19 Apr. 2024].</a:t>
            </a:r>
          </a:p>
          <a:p>
            <a:r>
              <a:rPr lang="en-US"/>
              <a:t>Delisle, L.J. (2009). </a:t>
            </a:r>
            <a:r>
              <a:rPr lang="en-US" i="1"/>
              <a:t>Creating special events</a:t>
            </a:r>
            <a:r>
              <a:rPr lang="en-US"/>
              <a:t>. Champaign, Ill.: Sagamore Publishing.</a:t>
            </a:r>
          </a:p>
          <a:p>
            <a:r>
              <a:rPr lang="en-US"/>
              <a:t>Facebook (2024). </a:t>
            </a:r>
            <a:r>
              <a:rPr lang="en-US" i="1"/>
              <a:t>Facebook</a:t>
            </a:r>
            <a:r>
              <a:rPr lang="en-US"/>
              <a:t>. [online] Facebook. Available at: https://www.facebook.com/.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8F34C44-46D8-8D78-088E-AF4C95030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b="1">
                <a:ea typeface="+mj-lt"/>
                <a:cs typeface="+mj-lt"/>
              </a:rPr>
              <a:t>Reference list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555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62A2F12-0943-FD25-FF96-45D590F9B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50338"/>
            <a:ext cx="10515600" cy="552662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err="1">
                <a:latin typeface="Segoe UI"/>
                <a:cs typeface="Segoe UI"/>
              </a:rPr>
              <a:t>FundMyTravel</a:t>
            </a:r>
            <a:r>
              <a:rPr lang="en-US" sz="1800">
                <a:latin typeface="Segoe UI"/>
                <a:cs typeface="Segoe UI"/>
              </a:rPr>
              <a:t> (2019). </a:t>
            </a:r>
            <a:r>
              <a:rPr lang="en-US" sz="1800" i="1">
                <a:latin typeface="Segoe UI"/>
                <a:cs typeface="Segoe UI"/>
              </a:rPr>
              <a:t>What’s the Best Day of the Week to Host a Fundraiser?</a:t>
            </a:r>
            <a:r>
              <a:rPr lang="en-US" sz="1800">
                <a:latin typeface="Segoe UI"/>
                <a:cs typeface="Segoe UI"/>
              </a:rPr>
              <a:t> [online] The </a:t>
            </a:r>
            <a:r>
              <a:rPr lang="en-US" sz="1800" err="1">
                <a:latin typeface="Segoe UI"/>
                <a:cs typeface="Segoe UI"/>
              </a:rPr>
              <a:t>FundMyTravel</a:t>
            </a:r>
            <a:r>
              <a:rPr lang="en-US" sz="1800">
                <a:latin typeface="Segoe UI"/>
                <a:cs typeface="Segoe UI"/>
              </a:rPr>
              <a:t> Blog. Available at: </a:t>
            </a:r>
            <a:r>
              <a:rPr lang="en-US" sz="1800">
                <a:latin typeface="Segoe UI"/>
                <a:cs typeface="Segoe UI"/>
                <a:hlinkClick r:id="rId2"/>
              </a:rPr>
              <a:t>https://blog.fundmytravel.com/2019/11/06/best-day-for-fundraising/#:~:text=Which%20is%20the%20best%20day%20of%20th</a:t>
            </a:r>
            <a:r>
              <a:rPr lang="en-US" sz="1800">
                <a:latin typeface="Segoe UI"/>
                <a:cs typeface="Segoe UI"/>
              </a:rPr>
              <a:t> [Accessed 19 Apr. 2024].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latin typeface="Segoe UI"/>
                <a:cs typeface="Segoe UI"/>
              </a:rPr>
              <a:t>Kellams, T. (2020). </a:t>
            </a:r>
            <a:r>
              <a:rPr lang="en-US" sz="1800" i="1">
                <a:latin typeface="Segoe UI"/>
                <a:cs typeface="Segoe UI"/>
              </a:rPr>
              <a:t>Smart Goals- Understanding Of The Smart Method For Goal Setting And Achievement</a:t>
            </a:r>
            <a:r>
              <a:rPr lang="en-US" sz="1800">
                <a:latin typeface="Segoe UI"/>
                <a:cs typeface="Segoe UI"/>
              </a:rPr>
              <a:t>. Independently Published.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latin typeface="Segoe UI"/>
                <a:cs typeface="Segoe UI"/>
              </a:rPr>
              <a:t>Kotler, P. and Armstrong, G. (2018). </a:t>
            </a:r>
            <a:r>
              <a:rPr lang="en-US" sz="1800" i="1">
                <a:latin typeface="Segoe UI"/>
                <a:cs typeface="Segoe UI"/>
              </a:rPr>
              <a:t>Principles of marketing</a:t>
            </a:r>
            <a:r>
              <a:rPr lang="en-US" sz="1800">
                <a:latin typeface="Segoe UI"/>
                <a:cs typeface="Segoe UI"/>
              </a:rPr>
              <a:t>. 17th ed. Hoboken: Pearson Higher Education.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latin typeface="Segoe UI"/>
                <a:cs typeface="Segoe UI"/>
              </a:rPr>
              <a:t>Mair, J., </a:t>
            </a:r>
            <a:r>
              <a:rPr lang="en-US" sz="1800" err="1">
                <a:latin typeface="Segoe UI"/>
                <a:cs typeface="Segoe UI"/>
              </a:rPr>
              <a:t>Gürhan</a:t>
            </a:r>
            <a:r>
              <a:rPr lang="en-US" sz="1800">
                <a:latin typeface="Segoe UI"/>
                <a:cs typeface="Segoe UI"/>
              </a:rPr>
              <a:t> </a:t>
            </a:r>
            <a:r>
              <a:rPr lang="en-US" sz="1800" err="1">
                <a:latin typeface="Segoe UI"/>
                <a:cs typeface="Segoe UI"/>
              </a:rPr>
              <a:t>Atkaş</a:t>
            </a:r>
            <a:r>
              <a:rPr lang="en-US" sz="1800">
                <a:latin typeface="Segoe UI"/>
                <a:cs typeface="Segoe UI"/>
              </a:rPr>
              <a:t> and Kozak, M. (2024). </a:t>
            </a:r>
            <a:r>
              <a:rPr lang="en-US" sz="1800" i="1">
                <a:latin typeface="Segoe UI"/>
                <a:cs typeface="Segoe UI"/>
              </a:rPr>
              <a:t>International Case Studies in Event Management</a:t>
            </a:r>
            <a:r>
              <a:rPr lang="en-US" sz="1800">
                <a:latin typeface="Segoe UI"/>
                <a:cs typeface="Segoe UI"/>
              </a:rPr>
              <a:t>. Taylor &amp; Francis.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latin typeface="Segoe UI"/>
                <a:cs typeface="Segoe UI"/>
              </a:rPr>
              <a:t>R Meredith Belbin (2022). </a:t>
            </a:r>
            <a:r>
              <a:rPr lang="en-US" sz="1800" i="1">
                <a:latin typeface="Segoe UI"/>
                <a:cs typeface="Segoe UI"/>
              </a:rPr>
              <a:t>Team Roles At Work.</a:t>
            </a:r>
            <a:r>
              <a:rPr lang="en-US" sz="1800">
                <a:latin typeface="Segoe UI"/>
                <a:cs typeface="Segoe UI"/>
              </a:rPr>
              <a:t> S.L.: Routledge.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latin typeface="Segoe UI"/>
                <a:cs typeface="Segoe UI"/>
              </a:rPr>
              <a:t>Silvers, J.R. (2023). </a:t>
            </a:r>
            <a:r>
              <a:rPr lang="en-US" sz="1800" i="1">
                <a:latin typeface="Segoe UI"/>
                <a:cs typeface="Segoe UI"/>
              </a:rPr>
              <a:t>Event Management Body of Knowledge Project</a:t>
            </a:r>
            <a:r>
              <a:rPr lang="en-US" sz="1800">
                <a:latin typeface="Segoe UI"/>
                <a:cs typeface="Segoe UI"/>
              </a:rPr>
              <a:t>. [online] embok.org. Available at: </a:t>
            </a:r>
            <a:r>
              <a:rPr lang="en-US" sz="1800">
                <a:latin typeface="Segoe UI"/>
                <a:cs typeface="Segoe UI"/>
                <a:hlinkClick r:id="rId3"/>
              </a:rPr>
              <a:t>https://embok.org/juliasilvers/embok.html</a:t>
            </a:r>
            <a:r>
              <a:rPr lang="en-US" sz="1800">
                <a:latin typeface="Segoe UI"/>
                <a:cs typeface="Segoe UI"/>
              </a:rPr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latin typeface="Segoe UI"/>
                <a:cs typeface="Segoe UI"/>
              </a:rPr>
              <a:t>Sturgis, I. (2017). Customer Discovery for Content and Tech Startups. </a:t>
            </a:r>
            <a:r>
              <a:rPr lang="en-US" sz="1800" i="1" err="1">
                <a:latin typeface="Segoe UI"/>
                <a:cs typeface="Segoe UI"/>
              </a:rPr>
              <a:t>press.rebus.community</a:t>
            </a:r>
            <a:r>
              <a:rPr lang="en-US" sz="1800">
                <a:latin typeface="Segoe UI"/>
                <a:cs typeface="Segoe UI"/>
              </a:rPr>
              <a:t>. [online] Available at: </a:t>
            </a:r>
            <a:r>
              <a:rPr lang="en-US" sz="1800">
                <a:latin typeface="Segoe UI"/>
                <a:cs typeface="Segoe UI"/>
                <a:hlinkClick r:id="rId4"/>
              </a:rPr>
              <a:t>https://press.rebus.community/media-innovation-and-entrepreneurship/chapter/customer-discovery/</a:t>
            </a:r>
            <a:r>
              <a:rPr lang="en-US" sz="1800">
                <a:latin typeface="Segoe UI"/>
                <a:cs typeface="Segoe UI"/>
              </a:rPr>
              <a:t> [Accessed 19 Apr. 2024].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latin typeface="Segoe UI"/>
                <a:cs typeface="Segoe UI"/>
              </a:rPr>
              <a:t>The International Event Management Body of Knowledge (2024). </a:t>
            </a:r>
            <a:r>
              <a:rPr lang="en-US" sz="1800" i="1">
                <a:latin typeface="Segoe UI"/>
                <a:cs typeface="Segoe UI"/>
              </a:rPr>
              <a:t>EMBOK - Event Management Body of Knowledge - Afterburner2 — Free, GPL Template</a:t>
            </a:r>
            <a:r>
              <a:rPr lang="en-US" sz="1800">
                <a:latin typeface="Segoe UI"/>
                <a:cs typeface="Segoe UI"/>
              </a:rPr>
              <a:t>. [online] embok.org. Available at: </a:t>
            </a:r>
            <a:r>
              <a:rPr lang="en-US" sz="1800">
                <a:latin typeface="Segoe UI"/>
                <a:cs typeface="Segoe UI"/>
                <a:hlinkClick r:id="rId5"/>
              </a:rPr>
              <a:t>https://embok.org/</a:t>
            </a:r>
            <a:r>
              <a:rPr lang="en-US" sz="1800">
                <a:latin typeface="Segoe UI"/>
                <a:cs typeface="Segoe UI"/>
              </a:rPr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latin typeface="Segoe UI"/>
                <a:cs typeface="Segoe UI"/>
              </a:rPr>
              <a:t>Tum, J. and Norton, P. (2006). </a:t>
            </a:r>
            <a:r>
              <a:rPr lang="en-US" sz="1800" i="1">
                <a:latin typeface="Segoe UI"/>
                <a:cs typeface="Segoe UI"/>
              </a:rPr>
              <a:t>Management of Event Operations</a:t>
            </a:r>
            <a:r>
              <a:rPr lang="en-US" sz="1800">
                <a:latin typeface="Segoe UI"/>
                <a:cs typeface="Segoe UI"/>
              </a:rPr>
              <a:t>. Routledge.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latin typeface="Segoe UI"/>
                <a:cs typeface="Segoe UI"/>
              </a:rPr>
              <a:t>Wood, M.B. (2019). </a:t>
            </a:r>
            <a:r>
              <a:rPr lang="en-US" sz="1800" i="1">
                <a:latin typeface="Segoe UI"/>
                <a:cs typeface="Segoe UI"/>
              </a:rPr>
              <a:t>The marketing plan handbook</a:t>
            </a:r>
            <a:r>
              <a:rPr lang="en-US" sz="1800">
                <a:latin typeface="Segoe UI"/>
                <a:cs typeface="Segoe UI"/>
              </a:rPr>
              <a:t>. Boston: Pearson.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latin typeface="Segoe UI"/>
                <a:cs typeface="Segoe UI"/>
              </a:rPr>
              <a:t>Works , P. (2023). </a:t>
            </a:r>
            <a:r>
              <a:rPr lang="en-US" sz="1800" i="1">
                <a:latin typeface="Segoe UI"/>
                <a:cs typeface="Segoe UI"/>
              </a:rPr>
              <a:t>Setting goals for 2016 the SMART way</a:t>
            </a:r>
            <a:r>
              <a:rPr lang="en-US" sz="1800">
                <a:latin typeface="Segoe UI"/>
                <a:cs typeface="Segoe UI"/>
              </a:rPr>
              <a:t>. [online] </a:t>
            </a:r>
            <a:r>
              <a:rPr lang="en-US" sz="1800">
                <a:latin typeface="Segoe UI"/>
                <a:cs typeface="Segoe UI"/>
                <a:hlinkClick r:id="rId6"/>
              </a:rPr>
              <a:t>www.playworks.ph</a:t>
            </a:r>
            <a:r>
              <a:rPr lang="en-US" sz="1800">
                <a:latin typeface="Segoe UI"/>
                <a:cs typeface="Segoe UI"/>
              </a:rPr>
              <a:t>. Available at: </a:t>
            </a:r>
            <a:r>
              <a:rPr lang="en-US" sz="1800">
                <a:latin typeface="Segoe UI"/>
                <a:cs typeface="Segoe UI"/>
                <a:hlinkClick r:id="rId7"/>
              </a:rPr>
              <a:t>https://www.playworks.ph/blog/2668168-setting-goals-for-2016-the-smart-way/</a:t>
            </a:r>
            <a:endParaRPr lang="en-GB">
              <a:latin typeface="Aptos" panose="020B0004020202020204"/>
              <a:cs typeface="Segoe U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8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latin typeface="Segoe UI"/>
                <a:cs typeface="Segoe UI"/>
              </a:rPr>
              <a:t>Penelope </a:t>
            </a:r>
            <a:r>
              <a:rPr lang="en-US" sz="1800" err="1">
                <a:latin typeface="Segoe UI"/>
                <a:cs typeface="Segoe UI"/>
              </a:rPr>
              <a:t>hutchinson</a:t>
            </a:r>
            <a:r>
              <a:rPr lang="en-US" sz="1800">
                <a:latin typeface="Segoe UI"/>
                <a:cs typeface="Segoe UI"/>
              </a:rPr>
              <a:t> 2125800.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8362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 penelope hutchinson  2125800  Works (2023) Kellams (2020)   </vt:lpstr>
      <vt:lpstr>EMBOK       Silvers (2023)  (The International Event Management Body of Knowledge, 2024)</vt:lpstr>
      <vt:lpstr>PowerPoint Presentation</vt:lpstr>
      <vt:lpstr>Marketing plan</vt:lpstr>
      <vt:lpstr>Gantt charts</vt:lpstr>
      <vt:lpstr>reviews</vt:lpstr>
      <vt:lpstr>Evaluation 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p hutchinson</cp:lastModifiedBy>
  <cp:revision>2</cp:revision>
  <dcterms:created xsi:type="dcterms:W3CDTF">2024-04-19T09:26:05Z</dcterms:created>
  <dcterms:modified xsi:type="dcterms:W3CDTF">2024-04-23T09:47:22Z</dcterms:modified>
</cp:coreProperties>
</file>