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594" r:id="rId8"/>
    <p:sldId id="263" r:id="rId9"/>
    <p:sldId id="262" r:id="rId10"/>
    <p:sldId id="264" r:id="rId11"/>
    <p:sldId id="266" r:id="rId12"/>
    <p:sldId id="267" r:id="rId13"/>
    <p:sldId id="268" r:id="rId14"/>
    <p:sldId id="596" r:id="rId15"/>
    <p:sldId id="59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02" autoAdjust="0"/>
    <p:restoredTop sz="81908" autoAdjust="0"/>
  </p:normalViewPr>
  <p:slideViewPr>
    <p:cSldViewPr snapToGrid="0">
      <p:cViewPr varScale="1">
        <p:scale>
          <a:sx n="91" d="100"/>
          <a:sy n="91" d="100"/>
        </p:scale>
        <p:origin x="141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notesMaster" Target="notesMasters/notesMaster1.xml"/><Relationship Id="rId18" Type="http://schemas.openxmlformats.org/officeDocument/2006/relationships/presProps" Target="presProps.xml"/><Relationship Id="rId19" Type="http://schemas.openxmlformats.org/officeDocument/2006/relationships/viewProps" Target="viewProps.xml"/><Relationship Id="rId20" Type="http://schemas.openxmlformats.org/officeDocument/2006/relationships/theme" Target="theme/theme1.xml"/><Relationship Id="rId2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28/07/2026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13</a:t>
            </a:fld>
            <a:endParaRPr lang="en-GB"/>
          </a:p>
        </p:txBody>
      </p:sp>
    </p:spTree>
    <p:extLst>
      <p:ext uri="{BB962C8B-B14F-4D97-AF65-F5344CB8AC3E}">
        <p14:creationId xmlns:p14="http://schemas.microsoft.com/office/powerpoint/2010/main" val="34123302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14</a:t>
            </a:fld>
            <a:endParaRPr lang="en-GB"/>
          </a:p>
        </p:txBody>
      </p:sp>
    </p:spTree>
    <p:extLst>
      <p:ext uri="{BB962C8B-B14F-4D97-AF65-F5344CB8AC3E}">
        <p14:creationId xmlns:p14="http://schemas.microsoft.com/office/powerpoint/2010/main" val="9291814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28/07/2026</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28/07/2026</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28/07/2026</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28/07/2026</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28/07/2026</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28/07/2026</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28/07/2026</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28/07/2026</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28/07/2026</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28/07/2026</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28/07/2026</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28/07/2026</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93755"/>
        </a:solidFill>
        <a:effectLst/>
      </p:bgPr>
    </p:bg>
    <p:spTree>
      <p:nvGrpSpPr>
        <p:cNvPr id="1" name=""/>
        <p:cNvGrpSpPr/>
        <p:nvPr/>
      </p:nvGrpSpPr>
      <p:grpSpPr>
        <a:xfrm>
          <a:off x="0" y="0"/>
          <a:ext cx="0" cy="0"/>
          <a:chOff x="0" y="0"/>
          <a:chExt cx="0" cy="0"/>
        </a:xfrm>
      </p:grpSpPr>
      <p:sp>
        <p:nvSpPr>
          <p:cNvPr id="2" name="Rectangle 1"/>
          <p:cNvSpPr/>
          <p:nvPr/>
        </p:nvSpPr>
        <p:spPr>
          <a:xfrm>
            <a:off x="0" y="0"/>
            <a:ext cx="164592" cy="6858000"/>
          </a:xfrm>
          <a:prstGeom prst="rect">
            <a:avLst/>
          </a:prstGeom>
          <a:solidFill>
            <a:srgbClr val="D6A54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731520" y="1051560"/>
            <a:ext cx="10789920" cy="548640"/>
          </a:xfrm>
          <a:prstGeom prst="rect">
            <a:avLst/>
          </a:prstGeom>
          <a:noFill/>
        </p:spPr>
        <p:txBody>
          <a:bodyPr wrap="none">
            <a:spAutoFit/>
          </a:bodyPr>
          <a:lstStyle/>
          <a:p>
            <a:pPr>
              <a:defRPr sz="1800" b="1">
                <a:solidFill>
                  <a:srgbClr val="DCE6F0"/>
                </a:solidFill>
                <a:latin typeface="Aptos"/>
              </a:defRPr>
            </a:pPr>
            <a:r>
              <a:t>ASSESSMENT TASK 2</a:t>
            </a:r>
          </a:p>
        </p:txBody>
      </p:sp>
      <p:sp>
        <p:nvSpPr>
          <p:cNvPr id="4" name="TextBox 3"/>
          <p:cNvSpPr txBox="1"/>
          <p:nvPr/>
        </p:nvSpPr>
        <p:spPr>
          <a:xfrm>
            <a:off x="731520" y="1828800"/>
            <a:ext cx="10789920" cy="914400"/>
          </a:xfrm>
          <a:prstGeom prst="rect">
            <a:avLst/>
          </a:prstGeom>
          <a:noFill/>
        </p:spPr>
        <p:txBody>
          <a:bodyPr wrap="none">
            <a:spAutoFit/>
          </a:bodyPr>
          <a:lstStyle/>
          <a:p>
            <a:pPr>
              <a:defRPr sz="4200" b="1">
                <a:solidFill>
                  <a:srgbClr val="FFFFFF"/>
                </a:solidFill>
                <a:latin typeface="Aptos Display"/>
              </a:defRPr>
            </a:pPr>
            <a:r>
              <a:t>Business Plan</a:t>
            </a:r>
          </a:p>
        </p:txBody>
      </p:sp>
      <p:sp>
        <p:nvSpPr>
          <p:cNvPr id="5" name="TextBox 4"/>
          <p:cNvSpPr txBox="1"/>
          <p:nvPr/>
        </p:nvSpPr>
        <p:spPr>
          <a:xfrm>
            <a:off x="731520" y="2788920"/>
            <a:ext cx="10789920" cy="731520"/>
          </a:xfrm>
          <a:prstGeom prst="rect">
            <a:avLst/>
          </a:prstGeom>
          <a:noFill/>
        </p:spPr>
        <p:txBody>
          <a:bodyPr wrap="none">
            <a:spAutoFit/>
          </a:bodyPr>
          <a:lstStyle/>
          <a:p>
            <a:pPr>
              <a:defRPr sz="3000" b="1">
                <a:solidFill>
                  <a:srgbClr val="D6A543"/>
                </a:solidFill>
                <a:latin typeface="Aptos Display"/>
              </a:defRPr>
            </a:pPr>
            <a:r>
              <a:t>KM Security Services Ltd</a:t>
            </a:r>
          </a:p>
        </p:txBody>
      </p:sp>
      <p:sp>
        <p:nvSpPr>
          <p:cNvPr id="6" name="TextBox 5"/>
          <p:cNvSpPr txBox="1"/>
          <p:nvPr/>
        </p:nvSpPr>
        <p:spPr>
          <a:xfrm>
            <a:off x="731520" y="3886200"/>
            <a:ext cx="9601200" cy="1280160"/>
          </a:xfrm>
          <a:prstGeom prst="rect">
            <a:avLst/>
          </a:prstGeom>
          <a:noFill/>
        </p:spPr>
        <p:txBody>
          <a:bodyPr wrap="none">
            <a:spAutoFit/>
          </a:bodyPr>
          <a:lstStyle/>
          <a:p>
            <a:pPr>
              <a:spcAft>
                <a:spcPts val="800"/>
              </a:spcAft>
              <a:defRPr sz="1700">
                <a:solidFill>
                  <a:srgbClr val="FFFFFF"/>
                </a:solidFill>
                <a:latin typeface="Aptos"/>
              </a:defRPr>
            </a:pPr>
            <a:r>
              <a:t>Alexandre Dias Semedo</a:t>
            </a:r>
          </a:p>
          <a:p>
            <a:pPr>
              <a:spcAft>
                <a:spcPts val="800"/>
              </a:spcAft>
              <a:defRPr sz="1400">
                <a:solidFill>
                  <a:srgbClr val="FFFFFF"/>
                </a:solidFill>
                <a:latin typeface="Aptos"/>
              </a:defRPr>
            </a:pPr>
            <a:r>
              <a:t>Enterprise and Entrepreneurship</a:t>
            </a:r>
          </a:p>
          <a:p>
            <a:pPr>
              <a:spcAft>
                <a:spcPts val="800"/>
              </a:spcAft>
              <a:defRPr sz="1400">
                <a:solidFill>
                  <a:srgbClr val="FFFFFF"/>
                </a:solidFill>
                <a:latin typeface="Aptos"/>
              </a:defRPr>
            </a:pPr>
            <a:r>
              <a:t>Lecturer: Thomas Adeyemi</a:t>
            </a:r>
          </a:p>
        </p:txBody>
      </p:sp>
      <p:sp>
        <p:nvSpPr>
          <p:cNvPr id="7" name="TextBox 6"/>
          <p:cNvSpPr txBox="1"/>
          <p:nvPr/>
        </p:nvSpPr>
        <p:spPr>
          <a:xfrm>
            <a:off x="731520" y="5806440"/>
            <a:ext cx="9601200" cy="365760"/>
          </a:xfrm>
          <a:prstGeom prst="rect">
            <a:avLst/>
          </a:prstGeom>
          <a:noFill/>
        </p:spPr>
        <p:txBody>
          <a:bodyPr wrap="none">
            <a:spAutoFit/>
          </a:bodyPr>
          <a:lstStyle/>
          <a:p>
            <a:pPr>
              <a:defRPr sz="1100">
                <a:solidFill>
                  <a:srgbClr val="CDD7E1"/>
                </a:solidFill>
                <a:latin typeface="Aptos"/>
              </a:defRPr>
            </a:pPr>
            <a:r>
              <a:t>Presentation based on the submitted business plan</a:t>
            </a:r>
          </a:p>
        </p:txBody>
      </p:sp>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2000" cy="749808"/>
          </a:xfrm>
          <a:prstGeom prst="rect">
            <a:avLst/>
          </a:prstGeom>
          <a:solidFill>
            <a:srgbClr val="1937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02920" y="137160"/>
            <a:ext cx="10881360" cy="438912"/>
          </a:xfrm>
          <a:prstGeom prst="rect">
            <a:avLst/>
          </a:prstGeom>
          <a:noFill/>
        </p:spPr>
        <p:txBody>
          <a:bodyPr wrap="none">
            <a:spAutoFit/>
          </a:bodyPr>
          <a:lstStyle/>
          <a:p>
            <a:pPr>
              <a:defRPr sz="2500" b="1">
                <a:solidFill>
                  <a:srgbClr val="FFFFFF"/>
                </a:solidFill>
                <a:latin typeface="Aptos Display"/>
              </a:defRPr>
            </a:pPr>
            <a:r>
              <a:t>Table of Contents</a:t>
            </a:r>
          </a:p>
        </p:txBody>
      </p:sp>
      <p:sp>
        <p:nvSpPr>
          <p:cNvPr id="4" name="Rectangle 3"/>
          <p:cNvSpPr/>
          <p:nvPr/>
        </p:nvSpPr>
        <p:spPr>
          <a:xfrm>
            <a:off x="502920" y="6510528"/>
            <a:ext cx="11155680" cy="18288"/>
          </a:xfrm>
          <a:prstGeom prst="rect">
            <a:avLst/>
          </a:prstGeom>
          <a:solidFill>
            <a:srgbClr val="DCE1E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502920" y="6565392"/>
            <a:ext cx="10241280" cy="201168"/>
          </a:xfrm>
          <a:prstGeom prst="rect">
            <a:avLst/>
          </a:prstGeom>
          <a:noFill/>
        </p:spPr>
        <p:txBody>
          <a:bodyPr wrap="none">
            <a:spAutoFit/>
          </a:bodyPr>
          <a:lstStyle/>
          <a:p>
            <a:pPr>
              <a:defRPr sz="800">
                <a:solidFill>
                  <a:srgbClr val="69737D"/>
                </a:solidFill>
                <a:latin typeface="Aptos"/>
              </a:defRPr>
            </a:pPr>
            <a:r>
              <a:t>KM Security Services Ltd | Business Plan</a:t>
            </a:r>
          </a:p>
        </p:txBody>
      </p:sp>
      <p:sp>
        <p:nvSpPr>
          <p:cNvPr id="6" name="TextBox 5"/>
          <p:cNvSpPr txBox="1"/>
          <p:nvPr/>
        </p:nvSpPr>
        <p:spPr>
          <a:xfrm>
            <a:off x="10927080" y="6537960"/>
            <a:ext cx="731520" cy="228600"/>
          </a:xfrm>
          <a:prstGeom prst="rect">
            <a:avLst/>
          </a:prstGeom>
          <a:noFill/>
        </p:spPr>
        <p:txBody>
          <a:bodyPr wrap="none">
            <a:spAutoFit/>
          </a:bodyPr>
          <a:lstStyle/>
          <a:p>
            <a:pPr algn="r">
              <a:defRPr sz="800">
                <a:solidFill>
                  <a:srgbClr val="69737D"/>
                </a:solidFill>
                <a:latin typeface="Aptos"/>
              </a:defRPr>
            </a:pPr>
            <a:r>
              <a:t>2</a:t>
            </a:r>
          </a:p>
        </p:txBody>
      </p:sp>
      <p:sp>
        <p:nvSpPr>
          <p:cNvPr id="7" name="TextBox 6"/>
          <p:cNvSpPr txBox="1"/>
          <p:nvPr/>
        </p:nvSpPr>
        <p:spPr>
          <a:xfrm>
            <a:off x="1005840" y="1143000"/>
            <a:ext cx="9875520" cy="5120640"/>
          </a:xfrm>
          <a:prstGeom prst="rect">
            <a:avLst/>
          </a:prstGeom>
          <a:noFill/>
        </p:spPr>
        <p:txBody>
          <a:bodyPr wrap="square">
            <a:spAutoFit/>
          </a:bodyPr>
          <a:lstStyle/>
          <a:p>
            <a:pPr>
              <a:spcAft>
                <a:spcPts val="800"/>
              </a:spcAft>
              <a:defRPr sz="1900" b="0">
                <a:solidFill>
                  <a:srgbClr val="232323"/>
                </a:solidFill>
                <a:latin typeface="Aptos"/>
              </a:defRPr>
            </a:pPr>
            <a:r>
              <a:t>1. Introduction</a:t>
            </a:r>
          </a:p>
          <a:p>
            <a:pPr>
              <a:spcAft>
                <a:spcPts val="800"/>
              </a:spcAft>
              <a:defRPr sz="1900" b="0">
                <a:solidFill>
                  <a:srgbClr val="232323"/>
                </a:solidFill>
                <a:latin typeface="Aptos"/>
              </a:defRPr>
            </a:pPr>
            <a:r>
              <a:t>2. Overview of the Business Idea</a:t>
            </a:r>
          </a:p>
          <a:p>
            <a:pPr>
              <a:spcAft>
                <a:spcPts val="800"/>
              </a:spcAft>
              <a:defRPr sz="1900" b="0">
                <a:solidFill>
                  <a:srgbClr val="232323"/>
                </a:solidFill>
                <a:latin typeface="Aptos"/>
              </a:defRPr>
            </a:pPr>
            <a:r>
              <a:t>3. Legal Format and Management Structure</a:t>
            </a:r>
          </a:p>
          <a:p>
            <a:pPr>
              <a:spcAft>
                <a:spcPts val="800"/>
              </a:spcAft>
              <a:defRPr sz="1900" b="0">
                <a:solidFill>
                  <a:srgbClr val="232323"/>
                </a:solidFill>
                <a:latin typeface="Aptos"/>
              </a:defRPr>
            </a:pPr>
            <a:r>
              <a:t>4. PESTEL Analysis</a:t>
            </a:r>
          </a:p>
          <a:p>
            <a:pPr>
              <a:spcAft>
                <a:spcPts val="800"/>
              </a:spcAft>
              <a:defRPr sz="1900" b="0">
                <a:solidFill>
                  <a:srgbClr val="232323"/>
                </a:solidFill>
                <a:latin typeface="Aptos"/>
              </a:defRPr>
            </a:pPr>
            <a:r>
              <a:t>5. Marketing Strategies</a:t>
            </a:r>
          </a:p>
          <a:p>
            <a:pPr>
              <a:spcAft>
                <a:spcPts val="800"/>
              </a:spcAft>
              <a:defRPr sz="1900" b="0">
                <a:solidFill>
                  <a:srgbClr val="232323"/>
                </a:solidFill>
                <a:latin typeface="Aptos"/>
              </a:defRPr>
            </a:pPr>
            <a:r>
              <a:t>6. Funding Requirements and Allocation</a:t>
            </a:r>
          </a:p>
          <a:p>
            <a:pPr>
              <a:spcAft>
                <a:spcPts val="800"/>
              </a:spcAft>
              <a:defRPr sz="1900" b="0">
                <a:solidFill>
                  <a:srgbClr val="232323"/>
                </a:solidFill>
                <a:latin typeface="Aptos"/>
              </a:defRPr>
            </a:pPr>
            <a:r>
              <a:t>7. References</a:t>
            </a:r>
          </a:p>
          <a:p>
            <a:pPr>
              <a:spcAft>
                <a:spcPts val="800"/>
              </a:spcAft>
              <a:defRPr sz="1900" b="0">
                <a:solidFill>
                  <a:srgbClr val="232323"/>
                </a:solidFill>
                <a:latin typeface="Aptos"/>
              </a:defRPr>
            </a:pPr>
            <a:r>
              <a:t>8. Conclusion &amp; Questions</a:t>
            </a:r>
          </a:p>
        </p:txBody>
      </p:sp>
    </p:spTree>
    <p:extLst>
      <p:ext uri="{BB962C8B-B14F-4D97-AF65-F5344CB8AC3E}">
        <p14:creationId xmlns:p14="http://schemas.microsoft.com/office/powerpoint/2010/main" val="38321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2000" cy="749808"/>
          </a:xfrm>
          <a:prstGeom prst="rect">
            <a:avLst/>
          </a:prstGeom>
          <a:solidFill>
            <a:srgbClr val="1937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02920" y="137160"/>
            <a:ext cx="10881360" cy="438912"/>
          </a:xfrm>
          <a:prstGeom prst="rect">
            <a:avLst/>
          </a:prstGeom>
          <a:noFill/>
        </p:spPr>
        <p:txBody>
          <a:bodyPr wrap="none">
            <a:spAutoFit/>
          </a:bodyPr>
          <a:lstStyle/>
          <a:p>
            <a:pPr>
              <a:defRPr sz="2500" b="1">
                <a:solidFill>
                  <a:srgbClr val="FFFFFF"/>
                </a:solidFill>
                <a:latin typeface="Aptos Display"/>
              </a:defRPr>
            </a:pPr>
            <a:r>
              <a:t>Introduction</a:t>
            </a:r>
          </a:p>
        </p:txBody>
      </p:sp>
      <p:sp>
        <p:nvSpPr>
          <p:cNvPr id="4" name="TextBox 3"/>
          <p:cNvSpPr txBox="1"/>
          <p:nvPr/>
        </p:nvSpPr>
        <p:spPr>
          <a:xfrm>
            <a:off x="9784080" y="155448"/>
            <a:ext cx="1828800" cy="365760"/>
          </a:xfrm>
          <a:prstGeom prst="rect">
            <a:avLst/>
          </a:prstGeom>
          <a:noFill/>
        </p:spPr>
        <p:txBody>
          <a:bodyPr wrap="none">
            <a:spAutoFit/>
          </a:bodyPr>
          <a:lstStyle/>
          <a:p>
            <a:pPr algn="r">
              <a:defRPr sz="1100">
                <a:solidFill>
                  <a:srgbClr val="D7E1EB"/>
                </a:solidFill>
                <a:latin typeface="Aptos"/>
              </a:defRPr>
            </a:pPr>
            <a:r>
              <a:t>01</a:t>
            </a:r>
          </a:p>
        </p:txBody>
      </p:sp>
      <p:sp>
        <p:nvSpPr>
          <p:cNvPr id="5" name="Rectangle 4"/>
          <p:cNvSpPr/>
          <p:nvPr/>
        </p:nvSpPr>
        <p:spPr>
          <a:xfrm>
            <a:off x="502920" y="6510528"/>
            <a:ext cx="11155680" cy="18288"/>
          </a:xfrm>
          <a:prstGeom prst="rect">
            <a:avLst/>
          </a:prstGeom>
          <a:solidFill>
            <a:srgbClr val="DCE1E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6" name="TextBox 5"/>
          <p:cNvSpPr txBox="1"/>
          <p:nvPr/>
        </p:nvSpPr>
        <p:spPr>
          <a:xfrm>
            <a:off x="502920" y="6565392"/>
            <a:ext cx="10241280" cy="201168"/>
          </a:xfrm>
          <a:prstGeom prst="rect">
            <a:avLst/>
          </a:prstGeom>
          <a:noFill/>
        </p:spPr>
        <p:txBody>
          <a:bodyPr wrap="none">
            <a:spAutoFit/>
          </a:bodyPr>
          <a:lstStyle/>
          <a:p>
            <a:pPr>
              <a:defRPr sz="800">
                <a:solidFill>
                  <a:srgbClr val="69737D"/>
                </a:solidFill>
                <a:latin typeface="Aptos"/>
              </a:defRPr>
            </a:pPr>
            <a:r>
              <a:t>KM Security Services Ltd | Business Plan</a:t>
            </a:r>
          </a:p>
        </p:txBody>
      </p:sp>
      <p:sp>
        <p:nvSpPr>
          <p:cNvPr id="7" name="TextBox 6"/>
          <p:cNvSpPr txBox="1"/>
          <p:nvPr/>
        </p:nvSpPr>
        <p:spPr>
          <a:xfrm>
            <a:off x="10927080" y="6537960"/>
            <a:ext cx="731520" cy="228600"/>
          </a:xfrm>
          <a:prstGeom prst="rect">
            <a:avLst/>
          </a:prstGeom>
          <a:noFill/>
        </p:spPr>
        <p:txBody>
          <a:bodyPr wrap="none">
            <a:spAutoFit/>
          </a:bodyPr>
          <a:lstStyle/>
          <a:p>
            <a:pPr algn="r">
              <a:defRPr sz="800">
                <a:solidFill>
                  <a:srgbClr val="69737D"/>
                </a:solidFill>
                <a:latin typeface="Aptos"/>
              </a:defRPr>
            </a:pPr>
            <a:r>
              <a:t>3</a:t>
            </a:r>
          </a:p>
        </p:txBody>
      </p:sp>
      <p:sp>
        <p:nvSpPr>
          <p:cNvPr id="8" name="Rounded Rectangle 7"/>
          <p:cNvSpPr/>
          <p:nvPr/>
        </p:nvSpPr>
        <p:spPr>
          <a:xfrm>
            <a:off x="731520" y="1143000"/>
            <a:ext cx="3429000" cy="1828800"/>
          </a:xfrm>
          <a:prstGeom prst="roundRect">
            <a:avLst/>
          </a:prstGeom>
          <a:solidFill>
            <a:srgbClr val="F4F7FA"/>
          </a:solidFill>
          <a:ln>
            <a:solidFill>
              <a:srgbClr val="D7DCE1"/>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9" name="Rectangle 8"/>
          <p:cNvSpPr/>
          <p:nvPr/>
        </p:nvSpPr>
        <p:spPr>
          <a:xfrm>
            <a:off x="731520" y="1143000"/>
            <a:ext cx="73152" cy="1828800"/>
          </a:xfrm>
          <a:prstGeom prst="rect">
            <a:avLst/>
          </a:prstGeom>
          <a:solidFill>
            <a:srgbClr val="D6A54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0" name="TextBox 9"/>
          <p:cNvSpPr txBox="1"/>
          <p:nvPr/>
        </p:nvSpPr>
        <p:spPr>
          <a:xfrm>
            <a:off x="932688" y="1280160"/>
            <a:ext cx="3081528" cy="347472"/>
          </a:xfrm>
          <a:prstGeom prst="rect">
            <a:avLst/>
          </a:prstGeom>
          <a:noFill/>
        </p:spPr>
        <p:txBody>
          <a:bodyPr wrap="none">
            <a:spAutoFit/>
          </a:bodyPr>
          <a:lstStyle/>
          <a:p>
            <a:pPr>
              <a:defRPr sz="1800" b="1">
                <a:solidFill>
                  <a:srgbClr val="193755"/>
                </a:solidFill>
                <a:latin typeface="Aptos"/>
              </a:defRPr>
            </a:pPr>
            <a:r>
              <a:t>Name &amp; Role</a:t>
            </a:r>
          </a:p>
        </p:txBody>
      </p:sp>
      <p:sp>
        <p:nvSpPr>
          <p:cNvPr id="11" name="TextBox 10"/>
          <p:cNvSpPr txBox="1"/>
          <p:nvPr/>
        </p:nvSpPr>
        <p:spPr>
          <a:xfrm>
            <a:off x="932688" y="1673352"/>
            <a:ext cx="3081528" cy="1170432"/>
          </a:xfrm>
          <a:prstGeom prst="rect">
            <a:avLst/>
          </a:prstGeom>
          <a:noFill/>
        </p:spPr>
        <p:txBody>
          <a:bodyPr wrap="square">
            <a:spAutoFit/>
          </a:bodyPr>
          <a:lstStyle/>
          <a:p>
            <a:pPr>
              <a:defRPr sz="1500">
                <a:solidFill>
                  <a:srgbClr val="232323"/>
                </a:solidFill>
                <a:latin typeface="Aptos"/>
              </a:defRPr>
            </a:pPr>
            <a:r>
              <a:t>Alexandre Dias Semedo</a:t>
            </a:r>
            <a:br/>
            <a:r>
              <a:t>Founder / Managing Director</a:t>
            </a:r>
          </a:p>
        </p:txBody>
      </p:sp>
      <p:sp>
        <p:nvSpPr>
          <p:cNvPr id="12" name="Rounded Rectangle 11"/>
          <p:cNvSpPr/>
          <p:nvPr/>
        </p:nvSpPr>
        <p:spPr>
          <a:xfrm>
            <a:off x="4389120" y="1143000"/>
            <a:ext cx="3429000" cy="1828800"/>
          </a:xfrm>
          <a:prstGeom prst="roundRect">
            <a:avLst/>
          </a:prstGeom>
          <a:solidFill>
            <a:srgbClr val="F4F7FA"/>
          </a:solidFill>
          <a:ln>
            <a:solidFill>
              <a:srgbClr val="D7DCE1"/>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3" name="Rectangle 12"/>
          <p:cNvSpPr/>
          <p:nvPr/>
        </p:nvSpPr>
        <p:spPr>
          <a:xfrm>
            <a:off x="4389120" y="1143000"/>
            <a:ext cx="73152" cy="1828800"/>
          </a:xfrm>
          <a:prstGeom prst="rect">
            <a:avLst/>
          </a:prstGeom>
          <a:solidFill>
            <a:srgbClr val="2A5B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4" name="TextBox 13"/>
          <p:cNvSpPr txBox="1"/>
          <p:nvPr/>
        </p:nvSpPr>
        <p:spPr>
          <a:xfrm>
            <a:off x="4590288" y="1280160"/>
            <a:ext cx="3081528" cy="347472"/>
          </a:xfrm>
          <a:prstGeom prst="rect">
            <a:avLst/>
          </a:prstGeom>
          <a:noFill/>
        </p:spPr>
        <p:txBody>
          <a:bodyPr wrap="none">
            <a:spAutoFit/>
          </a:bodyPr>
          <a:lstStyle/>
          <a:p>
            <a:pPr>
              <a:defRPr sz="1800" b="1">
                <a:solidFill>
                  <a:srgbClr val="193755"/>
                </a:solidFill>
                <a:latin typeface="Aptos"/>
              </a:defRPr>
            </a:pPr>
            <a:r>
              <a:t>Purpose</a:t>
            </a:r>
          </a:p>
        </p:txBody>
      </p:sp>
      <p:sp>
        <p:nvSpPr>
          <p:cNvPr id="15" name="TextBox 14"/>
          <p:cNvSpPr txBox="1"/>
          <p:nvPr/>
        </p:nvSpPr>
        <p:spPr>
          <a:xfrm>
            <a:off x="4590288" y="1673352"/>
            <a:ext cx="3081528" cy="1170432"/>
          </a:xfrm>
          <a:prstGeom prst="rect">
            <a:avLst/>
          </a:prstGeom>
          <a:noFill/>
        </p:spPr>
        <p:txBody>
          <a:bodyPr wrap="square">
            <a:spAutoFit/>
          </a:bodyPr>
          <a:lstStyle/>
          <a:p>
            <a:pPr>
              <a:defRPr sz="1500">
                <a:solidFill>
                  <a:srgbClr val="232323"/>
                </a:solidFill>
                <a:latin typeface="Aptos"/>
              </a:defRPr>
            </a:pPr>
            <a:r>
              <a:t>Present the KM Security Services Ltd business idea, market opportunity, strategy and financial requirements.</a:t>
            </a:r>
          </a:p>
        </p:txBody>
      </p:sp>
      <p:sp>
        <p:nvSpPr>
          <p:cNvPr id="16" name="Rounded Rectangle 15"/>
          <p:cNvSpPr/>
          <p:nvPr/>
        </p:nvSpPr>
        <p:spPr>
          <a:xfrm>
            <a:off x="8046720" y="1143000"/>
            <a:ext cx="3429000" cy="1828800"/>
          </a:xfrm>
          <a:prstGeom prst="roundRect">
            <a:avLst/>
          </a:prstGeom>
          <a:solidFill>
            <a:srgbClr val="F4F7FA"/>
          </a:solidFill>
          <a:ln>
            <a:solidFill>
              <a:srgbClr val="D7DCE1"/>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7" name="Rectangle 16"/>
          <p:cNvSpPr/>
          <p:nvPr/>
        </p:nvSpPr>
        <p:spPr>
          <a:xfrm>
            <a:off x="8046720" y="1143000"/>
            <a:ext cx="73152" cy="1828800"/>
          </a:xfrm>
          <a:prstGeom prst="rect">
            <a:avLst/>
          </a:prstGeom>
          <a:solidFill>
            <a:srgbClr val="2D735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8" name="TextBox 17"/>
          <p:cNvSpPr txBox="1"/>
          <p:nvPr/>
        </p:nvSpPr>
        <p:spPr>
          <a:xfrm>
            <a:off x="8247888" y="1280160"/>
            <a:ext cx="3081528" cy="347472"/>
          </a:xfrm>
          <a:prstGeom prst="rect">
            <a:avLst/>
          </a:prstGeom>
          <a:noFill/>
        </p:spPr>
        <p:txBody>
          <a:bodyPr wrap="none">
            <a:spAutoFit/>
          </a:bodyPr>
          <a:lstStyle/>
          <a:p>
            <a:pPr>
              <a:defRPr sz="1800" b="1">
                <a:solidFill>
                  <a:srgbClr val="193755"/>
                </a:solidFill>
                <a:latin typeface="Aptos"/>
              </a:defRPr>
            </a:pPr>
            <a:r>
              <a:t>Motivation</a:t>
            </a:r>
          </a:p>
        </p:txBody>
      </p:sp>
      <p:sp>
        <p:nvSpPr>
          <p:cNvPr id="19" name="TextBox 18"/>
          <p:cNvSpPr txBox="1"/>
          <p:nvPr/>
        </p:nvSpPr>
        <p:spPr>
          <a:xfrm>
            <a:off x="8247888" y="1673352"/>
            <a:ext cx="3081528" cy="1170432"/>
          </a:xfrm>
          <a:prstGeom prst="rect">
            <a:avLst/>
          </a:prstGeom>
          <a:noFill/>
        </p:spPr>
        <p:txBody>
          <a:bodyPr wrap="square">
            <a:spAutoFit/>
          </a:bodyPr>
          <a:lstStyle/>
          <a:p>
            <a:pPr>
              <a:defRPr sz="1500">
                <a:solidFill>
                  <a:srgbClr val="232323"/>
                </a:solidFill>
                <a:latin typeface="Aptos"/>
              </a:defRPr>
            </a:pPr>
            <a:r>
              <a:t>Build a trusted London security provider focused on reliability, professional service and customer satisfaction.</a:t>
            </a:r>
          </a:p>
        </p:txBody>
      </p:sp>
      <p:sp>
        <p:nvSpPr>
          <p:cNvPr id="20" name="TextBox 19"/>
          <p:cNvSpPr txBox="1"/>
          <p:nvPr/>
        </p:nvSpPr>
        <p:spPr>
          <a:xfrm>
            <a:off x="822960" y="3474720"/>
            <a:ext cx="10515600" cy="2286000"/>
          </a:xfrm>
          <a:prstGeom prst="rect">
            <a:avLst/>
          </a:prstGeom>
          <a:noFill/>
        </p:spPr>
        <p:txBody>
          <a:bodyPr wrap="square">
            <a:spAutoFit/>
          </a:bodyPr>
          <a:lstStyle/>
          <a:p>
            <a:pPr>
              <a:spcAft>
                <a:spcPts val="800"/>
              </a:spcAft>
              <a:defRPr sz="1800" b="0">
                <a:solidFill>
                  <a:srgbClr val="232323"/>
                </a:solidFill>
                <a:latin typeface="Aptos"/>
              </a:defRPr>
            </a:pPr>
            <a:r>
              <a:t>Business focus: professional private security services in London.</a:t>
            </a:r>
          </a:p>
          <a:p>
            <a:pPr>
              <a:spcAft>
                <a:spcPts val="800"/>
              </a:spcAft>
              <a:defRPr sz="1800" b="0">
                <a:solidFill>
                  <a:srgbClr val="232323"/>
                </a:solidFill>
                <a:latin typeface="Aptos"/>
              </a:defRPr>
            </a:pPr>
            <a:r>
              <a:t>Initial geographical focus: Canary Wharf, Docklands and East London.</a:t>
            </a:r>
          </a:p>
          <a:p>
            <a:pPr>
              <a:spcAft>
                <a:spcPts val="800"/>
              </a:spcAft>
              <a:defRPr sz="1800" b="0">
                <a:solidFill>
                  <a:srgbClr val="232323"/>
                </a:solidFill>
                <a:latin typeface="Aptos"/>
              </a:defRPr>
            </a:pPr>
            <a:r>
              <a:t>Objective: establish a strong reputation and secure long-term client contracts.</a:t>
            </a:r>
          </a:p>
        </p:txBody>
      </p:sp>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2000" cy="749808"/>
          </a:xfrm>
          <a:prstGeom prst="rect">
            <a:avLst/>
          </a:prstGeom>
          <a:solidFill>
            <a:srgbClr val="1937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02920" y="137160"/>
            <a:ext cx="10881360" cy="438912"/>
          </a:xfrm>
          <a:prstGeom prst="rect">
            <a:avLst/>
          </a:prstGeom>
          <a:noFill/>
        </p:spPr>
        <p:txBody>
          <a:bodyPr wrap="none">
            <a:spAutoFit/>
          </a:bodyPr>
          <a:lstStyle/>
          <a:p>
            <a:pPr>
              <a:defRPr sz="2500" b="1">
                <a:solidFill>
                  <a:srgbClr val="FFFFFF"/>
                </a:solidFill>
                <a:latin typeface="Aptos Display"/>
              </a:defRPr>
            </a:pPr>
            <a:r>
              <a:t>Section 1 – Overview of the Business Idea</a:t>
            </a:r>
          </a:p>
        </p:txBody>
      </p:sp>
      <p:sp>
        <p:nvSpPr>
          <p:cNvPr id="4" name="TextBox 3"/>
          <p:cNvSpPr txBox="1"/>
          <p:nvPr/>
        </p:nvSpPr>
        <p:spPr>
          <a:xfrm>
            <a:off x="9784080" y="155448"/>
            <a:ext cx="1828800" cy="365760"/>
          </a:xfrm>
          <a:prstGeom prst="rect">
            <a:avLst/>
          </a:prstGeom>
          <a:noFill/>
        </p:spPr>
        <p:txBody>
          <a:bodyPr wrap="none">
            <a:spAutoFit/>
          </a:bodyPr>
          <a:lstStyle/>
          <a:p>
            <a:pPr algn="r">
              <a:defRPr sz="1100">
                <a:solidFill>
                  <a:srgbClr val="D7E1EB"/>
                </a:solidFill>
                <a:latin typeface="Aptos"/>
              </a:defRPr>
            </a:pPr>
            <a:r>
              <a:t>02</a:t>
            </a:r>
          </a:p>
        </p:txBody>
      </p:sp>
      <p:sp>
        <p:nvSpPr>
          <p:cNvPr id="5" name="Rectangle 4"/>
          <p:cNvSpPr/>
          <p:nvPr/>
        </p:nvSpPr>
        <p:spPr>
          <a:xfrm>
            <a:off x="502920" y="6510528"/>
            <a:ext cx="11155680" cy="18288"/>
          </a:xfrm>
          <a:prstGeom prst="rect">
            <a:avLst/>
          </a:prstGeom>
          <a:solidFill>
            <a:srgbClr val="DCE1E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6" name="TextBox 5"/>
          <p:cNvSpPr txBox="1"/>
          <p:nvPr/>
        </p:nvSpPr>
        <p:spPr>
          <a:xfrm>
            <a:off x="502920" y="6565392"/>
            <a:ext cx="10241280" cy="201168"/>
          </a:xfrm>
          <a:prstGeom prst="rect">
            <a:avLst/>
          </a:prstGeom>
          <a:noFill/>
        </p:spPr>
        <p:txBody>
          <a:bodyPr wrap="none">
            <a:spAutoFit/>
          </a:bodyPr>
          <a:lstStyle/>
          <a:p>
            <a:pPr>
              <a:defRPr sz="800">
                <a:solidFill>
                  <a:srgbClr val="69737D"/>
                </a:solidFill>
                <a:latin typeface="Aptos"/>
              </a:defRPr>
            </a:pPr>
            <a:r>
              <a:t>KM Security Services Ltd | Business Plan</a:t>
            </a:r>
          </a:p>
        </p:txBody>
      </p:sp>
      <p:sp>
        <p:nvSpPr>
          <p:cNvPr id="7" name="TextBox 6"/>
          <p:cNvSpPr txBox="1"/>
          <p:nvPr/>
        </p:nvSpPr>
        <p:spPr>
          <a:xfrm>
            <a:off x="10927080" y="6537960"/>
            <a:ext cx="731520" cy="228600"/>
          </a:xfrm>
          <a:prstGeom prst="rect">
            <a:avLst/>
          </a:prstGeom>
          <a:noFill/>
        </p:spPr>
        <p:txBody>
          <a:bodyPr wrap="none">
            <a:spAutoFit/>
          </a:bodyPr>
          <a:lstStyle/>
          <a:p>
            <a:pPr algn="r">
              <a:defRPr sz="800">
                <a:solidFill>
                  <a:srgbClr val="69737D"/>
                </a:solidFill>
                <a:latin typeface="Aptos"/>
              </a:defRPr>
            </a:pPr>
            <a:r>
              <a:t>4</a:t>
            </a:r>
          </a:p>
        </p:txBody>
      </p:sp>
      <p:sp>
        <p:nvSpPr>
          <p:cNvPr id="8" name="Rounded Rectangle 7"/>
          <p:cNvSpPr/>
          <p:nvPr/>
        </p:nvSpPr>
        <p:spPr>
          <a:xfrm>
            <a:off x="685800" y="1097280"/>
            <a:ext cx="5303520" cy="1965960"/>
          </a:xfrm>
          <a:prstGeom prst="roundRect">
            <a:avLst/>
          </a:prstGeom>
          <a:solidFill>
            <a:srgbClr val="F4F7FA"/>
          </a:solidFill>
          <a:ln>
            <a:solidFill>
              <a:srgbClr val="D7DCE1"/>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9" name="Rectangle 8"/>
          <p:cNvSpPr/>
          <p:nvPr/>
        </p:nvSpPr>
        <p:spPr>
          <a:xfrm>
            <a:off x="685800" y="1097280"/>
            <a:ext cx="73152" cy="1965960"/>
          </a:xfrm>
          <a:prstGeom prst="rect">
            <a:avLst/>
          </a:prstGeom>
          <a:solidFill>
            <a:srgbClr val="2A5B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0" name="TextBox 9"/>
          <p:cNvSpPr txBox="1"/>
          <p:nvPr/>
        </p:nvSpPr>
        <p:spPr>
          <a:xfrm>
            <a:off x="886968" y="1234439"/>
            <a:ext cx="4956048" cy="347472"/>
          </a:xfrm>
          <a:prstGeom prst="rect">
            <a:avLst/>
          </a:prstGeom>
          <a:noFill/>
        </p:spPr>
        <p:txBody>
          <a:bodyPr wrap="none">
            <a:spAutoFit/>
          </a:bodyPr>
          <a:lstStyle/>
          <a:p>
            <a:pPr>
              <a:defRPr sz="1800" b="1">
                <a:solidFill>
                  <a:srgbClr val="193755"/>
                </a:solidFill>
                <a:latin typeface="Aptos"/>
              </a:defRPr>
            </a:pPr>
            <a:r>
              <a:t>Business Idea</a:t>
            </a:r>
          </a:p>
        </p:txBody>
      </p:sp>
      <p:sp>
        <p:nvSpPr>
          <p:cNvPr id="11" name="TextBox 10"/>
          <p:cNvSpPr txBox="1"/>
          <p:nvPr/>
        </p:nvSpPr>
        <p:spPr>
          <a:xfrm>
            <a:off x="886968" y="1627631"/>
            <a:ext cx="4956048" cy="1307592"/>
          </a:xfrm>
          <a:prstGeom prst="rect">
            <a:avLst/>
          </a:prstGeom>
          <a:noFill/>
        </p:spPr>
        <p:txBody>
          <a:bodyPr wrap="square">
            <a:spAutoFit/>
          </a:bodyPr>
          <a:lstStyle/>
          <a:p>
            <a:pPr>
              <a:defRPr sz="1600">
                <a:solidFill>
                  <a:srgbClr val="232323"/>
                </a:solidFill>
                <a:latin typeface="Aptos"/>
              </a:defRPr>
            </a:pPr>
            <a:r>
              <a:t>KM Security Services Ltd will provide trained and SIA-licensed security officers to businesses and organisations across London.</a:t>
            </a:r>
          </a:p>
        </p:txBody>
      </p:sp>
      <p:sp>
        <p:nvSpPr>
          <p:cNvPr id="12" name="Rounded Rectangle 11"/>
          <p:cNvSpPr/>
          <p:nvPr/>
        </p:nvSpPr>
        <p:spPr>
          <a:xfrm>
            <a:off x="6172200" y="1097280"/>
            <a:ext cx="5303520" cy="1965960"/>
          </a:xfrm>
          <a:prstGeom prst="roundRect">
            <a:avLst/>
          </a:prstGeom>
          <a:solidFill>
            <a:srgbClr val="F4F7FA"/>
          </a:solidFill>
          <a:ln>
            <a:solidFill>
              <a:srgbClr val="D7DCE1"/>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3" name="Rectangle 12"/>
          <p:cNvSpPr/>
          <p:nvPr/>
        </p:nvSpPr>
        <p:spPr>
          <a:xfrm>
            <a:off x="6172200" y="1097280"/>
            <a:ext cx="73152" cy="1965960"/>
          </a:xfrm>
          <a:prstGeom prst="rect">
            <a:avLst/>
          </a:prstGeom>
          <a:solidFill>
            <a:srgbClr val="D6A54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4" name="TextBox 13"/>
          <p:cNvSpPr txBox="1"/>
          <p:nvPr/>
        </p:nvSpPr>
        <p:spPr>
          <a:xfrm>
            <a:off x="6373368" y="1234439"/>
            <a:ext cx="4956048" cy="347472"/>
          </a:xfrm>
          <a:prstGeom prst="rect">
            <a:avLst/>
          </a:prstGeom>
          <a:noFill/>
        </p:spPr>
        <p:txBody>
          <a:bodyPr wrap="none">
            <a:spAutoFit/>
          </a:bodyPr>
          <a:lstStyle/>
          <a:p>
            <a:pPr>
              <a:defRPr sz="1800" b="1">
                <a:solidFill>
                  <a:srgbClr val="193755"/>
                </a:solidFill>
                <a:latin typeface="Aptos"/>
              </a:defRPr>
            </a:pPr>
            <a:r>
              <a:t>Market Need</a:t>
            </a:r>
          </a:p>
        </p:txBody>
      </p:sp>
      <p:sp>
        <p:nvSpPr>
          <p:cNvPr id="15" name="TextBox 14"/>
          <p:cNvSpPr txBox="1"/>
          <p:nvPr/>
        </p:nvSpPr>
        <p:spPr>
          <a:xfrm>
            <a:off x="6373368" y="1627631"/>
            <a:ext cx="4956048" cy="1307592"/>
          </a:xfrm>
          <a:prstGeom prst="rect">
            <a:avLst/>
          </a:prstGeom>
          <a:noFill/>
        </p:spPr>
        <p:txBody>
          <a:bodyPr wrap="square">
            <a:spAutoFit/>
          </a:bodyPr>
          <a:lstStyle/>
          <a:p>
            <a:pPr>
              <a:defRPr sz="1600">
                <a:solidFill>
                  <a:srgbClr val="232323"/>
                </a:solidFill>
                <a:latin typeface="Aptos"/>
              </a:defRPr>
            </a:pPr>
            <a:r>
              <a:t>Businesses need protection for people, property and assets. Outsourcing security can reduce recruitment, training and management pressures.</a:t>
            </a:r>
          </a:p>
        </p:txBody>
      </p:sp>
      <p:sp>
        <p:nvSpPr>
          <p:cNvPr id="16" name="TextBox 15"/>
          <p:cNvSpPr txBox="1"/>
          <p:nvPr/>
        </p:nvSpPr>
        <p:spPr>
          <a:xfrm>
            <a:off x="868680" y="3429000"/>
            <a:ext cx="10241280" cy="2560320"/>
          </a:xfrm>
          <a:prstGeom prst="rect">
            <a:avLst/>
          </a:prstGeom>
          <a:noFill/>
        </p:spPr>
        <p:txBody>
          <a:bodyPr wrap="square">
            <a:spAutoFit/>
          </a:bodyPr>
          <a:lstStyle/>
          <a:p>
            <a:pPr>
              <a:spcAft>
                <a:spcPts val="800"/>
              </a:spcAft>
              <a:defRPr sz="1600" b="0">
                <a:solidFill>
                  <a:srgbClr val="232323"/>
                </a:solidFill>
                <a:latin typeface="Aptos"/>
              </a:defRPr>
            </a:pPr>
            <a:r>
              <a:t>Commercial offices and corporate buildings</a:t>
            </a:r>
          </a:p>
          <a:p>
            <a:pPr>
              <a:spcAft>
                <a:spcPts val="800"/>
              </a:spcAft>
              <a:defRPr sz="1600" b="0">
                <a:solidFill>
                  <a:srgbClr val="232323"/>
                </a:solidFill>
                <a:latin typeface="Aptos"/>
              </a:defRPr>
            </a:pPr>
            <a:r>
              <a:t>Retail stores and warehouses</a:t>
            </a:r>
          </a:p>
          <a:p>
            <a:pPr>
              <a:spcAft>
                <a:spcPts val="800"/>
              </a:spcAft>
              <a:defRPr sz="1600" b="0">
                <a:solidFill>
                  <a:srgbClr val="232323"/>
                </a:solidFill>
                <a:latin typeface="Aptos"/>
              </a:defRPr>
            </a:pPr>
            <a:r>
              <a:t>Construction sites</a:t>
            </a:r>
          </a:p>
          <a:p>
            <a:pPr>
              <a:spcAft>
                <a:spcPts val="800"/>
              </a:spcAft>
              <a:defRPr sz="1600" b="0">
                <a:solidFill>
                  <a:srgbClr val="232323"/>
                </a:solidFill>
                <a:latin typeface="Aptos"/>
              </a:defRPr>
            </a:pPr>
            <a:r>
              <a:t>Residential developments</a:t>
            </a:r>
          </a:p>
          <a:p>
            <a:pPr>
              <a:spcAft>
                <a:spcPts val="800"/>
              </a:spcAft>
              <a:defRPr sz="1600" b="0">
                <a:solidFill>
                  <a:srgbClr val="232323"/>
                </a:solidFill>
                <a:latin typeface="Aptos"/>
              </a:defRPr>
            </a:pPr>
            <a:r>
              <a:t>Corporate and community events</a:t>
            </a:r>
          </a:p>
          <a:p>
            <a:pPr>
              <a:spcAft>
                <a:spcPts val="800"/>
              </a:spcAft>
              <a:defRPr sz="1600" b="0">
                <a:solidFill>
                  <a:srgbClr val="232323"/>
                </a:solidFill>
                <a:latin typeface="Aptos"/>
              </a:defRPr>
            </a:pPr>
            <a:r>
              <a:t>Additional services may include CCTV monitoring, key holding and alarm response as the business expands.</a:t>
            </a:r>
          </a:p>
        </p:txBody>
      </p:sp>
    </p:spTree>
    <p:extLst>
      <p:ext uri="{BB962C8B-B14F-4D97-AF65-F5344CB8AC3E}">
        <p14:creationId xmlns:p14="http://schemas.microsoft.com/office/powerpoint/2010/main" val="3551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2000" cy="749808"/>
          </a:xfrm>
          <a:prstGeom prst="rect">
            <a:avLst/>
          </a:prstGeom>
          <a:solidFill>
            <a:srgbClr val="1937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02920" y="137160"/>
            <a:ext cx="10881360" cy="438912"/>
          </a:xfrm>
          <a:prstGeom prst="rect">
            <a:avLst/>
          </a:prstGeom>
          <a:noFill/>
        </p:spPr>
        <p:txBody>
          <a:bodyPr wrap="none">
            <a:spAutoFit/>
          </a:bodyPr>
          <a:lstStyle/>
          <a:p>
            <a:pPr>
              <a:defRPr sz="2500" b="1">
                <a:solidFill>
                  <a:srgbClr val="FFFFFF"/>
                </a:solidFill>
                <a:latin typeface="Aptos Display"/>
              </a:defRPr>
            </a:pPr>
            <a:r>
              <a:t>Section 2 – Legal Format and Management Structure</a:t>
            </a:r>
          </a:p>
        </p:txBody>
      </p:sp>
      <p:sp>
        <p:nvSpPr>
          <p:cNvPr id="4" name="TextBox 3"/>
          <p:cNvSpPr txBox="1"/>
          <p:nvPr/>
        </p:nvSpPr>
        <p:spPr>
          <a:xfrm>
            <a:off x="9784080" y="155448"/>
            <a:ext cx="1828800" cy="365760"/>
          </a:xfrm>
          <a:prstGeom prst="rect">
            <a:avLst/>
          </a:prstGeom>
          <a:noFill/>
        </p:spPr>
        <p:txBody>
          <a:bodyPr wrap="none">
            <a:spAutoFit/>
          </a:bodyPr>
          <a:lstStyle/>
          <a:p>
            <a:pPr algn="r">
              <a:defRPr sz="1100">
                <a:solidFill>
                  <a:srgbClr val="D7E1EB"/>
                </a:solidFill>
                <a:latin typeface="Aptos"/>
              </a:defRPr>
            </a:pPr>
            <a:r>
              <a:t>03</a:t>
            </a:r>
          </a:p>
        </p:txBody>
      </p:sp>
      <p:sp>
        <p:nvSpPr>
          <p:cNvPr id="5" name="Rectangle 4"/>
          <p:cNvSpPr/>
          <p:nvPr/>
        </p:nvSpPr>
        <p:spPr>
          <a:xfrm>
            <a:off x="502920" y="6510528"/>
            <a:ext cx="11155680" cy="18288"/>
          </a:xfrm>
          <a:prstGeom prst="rect">
            <a:avLst/>
          </a:prstGeom>
          <a:solidFill>
            <a:srgbClr val="DCE1E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6" name="TextBox 5"/>
          <p:cNvSpPr txBox="1"/>
          <p:nvPr/>
        </p:nvSpPr>
        <p:spPr>
          <a:xfrm>
            <a:off x="502920" y="6565392"/>
            <a:ext cx="10241280" cy="201168"/>
          </a:xfrm>
          <a:prstGeom prst="rect">
            <a:avLst/>
          </a:prstGeom>
          <a:noFill/>
        </p:spPr>
        <p:txBody>
          <a:bodyPr wrap="none">
            <a:spAutoFit/>
          </a:bodyPr>
          <a:lstStyle/>
          <a:p>
            <a:pPr>
              <a:defRPr sz="800">
                <a:solidFill>
                  <a:srgbClr val="69737D"/>
                </a:solidFill>
                <a:latin typeface="Aptos"/>
              </a:defRPr>
            </a:pPr>
            <a:r>
              <a:t>KM Security Services Ltd | Business Plan</a:t>
            </a:r>
          </a:p>
        </p:txBody>
      </p:sp>
      <p:sp>
        <p:nvSpPr>
          <p:cNvPr id="7" name="TextBox 6"/>
          <p:cNvSpPr txBox="1"/>
          <p:nvPr/>
        </p:nvSpPr>
        <p:spPr>
          <a:xfrm>
            <a:off x="10927080" y="6537960"/>
            <a:ext cx="731520" cy="228600"/>
          </a:xfrm>
          <a:prstGeom prst="rect">
            <a:avLst/>
          </a:prstGeom>
          <a:noFill/>
        </p:spPr>
        <p:txBody>
          <a:bodyPr wrap="none">
            <a:spAutoFit/>
          </a:bodyPr>
          <a:lstStyle/>
          <a:p>
            <a:pPr algn="r">
              <a:defRPr sz="800">
                <a:solidFill>
                  <a:srgbClr val="69737D"/>
                </a:solidFill>
                <a:latin typeface="Aptos"/>
              </a:defRPr>
            </a:pPr>
            <a:r>
              <a:t>5</a:t>
            </a:r>
          </a:p>
        </p:txBody>
      </p:sp>
      <p:sp>
        <p:nvSpPr>
          <p:cNvPr id="8" name="Rounded Rectangle 7"/>
          <p:cNvSpPr/>
          <p:nvPr/>
        </p:nvSpPr>
        <p:spPr>
          <a:xfrm>
            <a:off x="685800" y="1097280"/>
            <a:ext cx="5212080" cy="1828800"/>
          </a:xfrm>
          <a:prstGeom prst="roundRect">
            <a:avLst/>
          </a:prstGeom>
          <a:solidFill>
            <a:srgbClr val="F4F7FA"/>
          </a:solidFill>
          <a:ln>
            <a:solidFill>
              <a:srgbClr val="D7DCE1"/>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9" name="Rectangle 8"/>
          <p:cNvSpPr/>
          <p:nvPr/>
        </p:nvSpPr>
        <p:spPr>
          <a:xfrm>
            <a:off x="685800" y="1097280"/>
            <a:ext cx="73152" cy="1828800"/>
          </a:xfrm>
          <a:prstGeom prst="rect">
            <a:avLst/>
          </a:prstGeom>
          <a:solidFill>
            <a:srgbClr val="2A5B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0" name="TextBox 9"/>
          <p:cNvSpPr txBox="1"/>
          <p:nvPr/>
        </p:nvSpPr>
        <p:spPr>
          <a:xfrm>
            <a:off x="886968" y="1234439"/>
            <a:ext cx="4864608" cy="347472"/>
          </a:xfrm>
          <a:prstGeom prst="rect">
            <a:avLst/>
          </a:prstGeom>
          <a:noFill/>
        </p:spPr>
        <p:txBody>
          <a:bodyPr wrap="none">
            <a:spAutoFit/>
          </a:bodyPr>
          <a:lstStyle/>
          <a:p>
            <a:pPr>
              <a:defRPr sz="1800" b="1">
                <a:solidFill>
                  <a:srgbClr val="193755"/>
                </a:solidFill>
                <a:latin typeface="Aptos"/>
              </a:defRPr>
            </a:pPr>
            <a:r>
              <a:t>Legal Structure</a:t>
            </a:r>
          </a:p>
        </p:txBody>
      </p:sp>
      <p:sp>
        <p:nvSpPr>
          <p:cNvPr id="11" name="TextBox 10"/>
          <p:cNvSpPr txBox="1"/>
          <p:nvPr/>
        </p:nvSpPr>
        <p:spPr>
          <a:xfrm>
            <a:off x="886968" y="1627631"/>
            <a:ext cx="4864608" cy="1170432"/>
          </a:xfrm>
          <a:prstGeom prst="rect">
            <a:avLst/>
          </a:prstGeom>
          <a:noFill/>
        </p:spPr>
        <p:txBody>
          <a:bodyPr wrap="square">
            <a:spAutoFit/>
          </a:bodyPr>
          <a:lstStyle/>
          <a:p>
            <a:pPr>
              <a:defRPr sz="1500">
                <a:solidFill>
                  <a:srgbClr val="232323"/>
                </a:solidFill>
                <a:latin typeface="Aptos"/>
              </a:defRPr>
            </a:pPr>
            <a:r>
              <a:t>Private Limited Company (Ltd). This provides a professional business structure and separates the company from the owner's personal assets.</a:t>
            </a:r>
          </a:p>
        </p:txBody>
      </p:sp>
      <p:sp>
        <p:nvSpPr>
          <p:cNvPr id="12" name="Rounded Rectangle 11"/>
          <p:cNvSpPr/>
          <p:nvPr/>
        </p:nvSpPr>
        <p:spPr>
          <a:xfrm>
            <a:off x="6126480" y="1097280"/>
            <a:ext cx="5212080" cy="1828800"/>
          </a:xfrm>
          <a:prstGeom prst="roundRect">
            <a:avLst/>
          </a:prstGeom>
          <a:solidFill>
            <a:srgbClr val="F4F7FA"/>
          </a:solidFill>
          <a:ln>
            <a:solidFill>
              <a:srgbClr val="D7DCE1"/>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3" name="Rectangle 12"/>
          <p:cNvSpPr/>
          <p:nvPr/>
        </p:nvSpPr>
        <p:spPr>
          <a:xfrm>
            <a:off x="6126480" y="1097280"/>
            <a:ext cx="73152" cy="1828800"/>
          </a:xfrm>
          <a:prstGeom prst="rect">
            <a:avLst/>
          </a:prstGeom>
          <a:solidFill>
            <a:srgbClr val="D6A54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4" name="TextBox 13"/>
          <p:cNvSpPr txBox="1"/>
          <p:nvPr/>
        </p:nvSpPr>
        <p:spPr>
          <a:xfrm>
            <a:off x="6327648" y="1234439"/>
            <a:ext cx="4864608" cy="347472"/>
          </a:xfrm>
          <a:prstGeom prst="rect">
            <a:avLst/>
          </a:prstGeom>
          <a:noFill/>
        </p:spPr>
        <p:txBody>
          <a:bodyPr wrap="none">
            <a:spAutoFit/>
          </a:bodyPr>
          <a:lstStyle/>
          <a:p>
            <a:pPr>
              <a:defRPr sz="1800" b="1">
                <a:solidFill>
                  <a:srgbClr val="193755"/>
                </a:solidFill>
                <a:latin typeface="Aptos"/>
              </a:defRPr>
            </a:pPr>
            <a:r>
              <a:t>Why this structure?</a:t>
            </a:r>
          </a:p>
        </p:txBody>
      </p:sp>
      <p:sp>
        <p:nvSpPr>
          <p:cNvPr id="15" name="TextBox 14"/>
          <p:cNvSpPr txBox="1"/>
          <p:nvPr/>
        </p:nvSpPr>
        <p:spPr>
          <a:xfrm>
            <a:off x="6327648" y="1627631"/>
            <a:ext cx="4864608" cy="1170432"/>
          </a:xfrm>
          <a:prstGeom prst="rect">
            <a:avLst/>
          </a:prstGeom>
          <a:noFill/>
        </p:spPr>
        <p:txBody>
          <a:bodyPr wrap="square">
            <a:spAutoFit/>
          </a:bodyPr>
          <a:lstStyle/>
          <a:p>
            <a:pPr>
              <a:defRPr sz="1500">
                <a:solidFill>
                  <a:srgbClr val="232323"/>
                </a:solidFill>
                <a:latin typeface="Aptos"/>
              </a:defRPr>
            </a:pPr>
            <a:r>
              <a:t>Suitable for a growing security company seeking long-term contracts, investment and expansion across Greater London.</a:t>
            </a:r>
          </a:p>
        </p:txBody>
      </p:sp>
      <p:sp>
        <p:nvSpPr>
          <p:cNvPr id="16" name="TextBox 15"/>
          <p:cNvSpPr txBox="1"/>
          <p:nvPr/>
        </p:nvSpPr>
        <p:spPr>
          <a:xfrm>
            <a:off x="822960" y="3383280"/>
            <a:ext cx="10332720" cy="2468880"/>
          </a:xfrm>
          <a:prstGeom prst="rect">
            <a:avLst/>
          </a:prstGeom>
          <a:noFill/>
        </p:spPr>
        <p:txBody>
          <a:bodyPr wrap="square">
            <a:spAutoFit/>
          </a:bodyPr>
          <a:lstStyle/>
          <a:p>
            <a:pPr>
              <a:spcAft>
                <a:spcPts val="800"/>
              </a:spcAft>
              <a:defRPr sz="1700" b="0">
                <a:solidFill>
                  <a:srgbClr val="232323"/>
                </a:solidFill>
                <a:latin typeface="Aptos"/>
              </a:defRPr>
            </a:pPr>
            <a:r>
              <a:t>Managing Director – strategy, finance and client relationships.</a:t>
            </a:r>
          </a:p>
          <a:p>
            <a:pPr>
              <a:spcAft>
                <a:spcPts val="800"/>
              </a:spcAft>
              <a:defRPr sz="1700" b="0">
                <a:solidFill>
                  <a:srgbClr val="232323"/>
                </a:solidFill>
                <a:latin typeface="Aptos"/>
              </a:defRPr>
            </a:pPr>
            <a:r>
              <a:t>Operations Supervisor – daily operations, staff scheduling and quality control.</a:t>
            </a:r>
          </a:p>
          <a:p>
            <a:pPr>
              <a:spcAft>
                <a:spcPts val="800"/>
              </a:spcAft>
              <a:defRPr sz="1700" b="0">
                <a:solidFill>
                  <a:srgbClr val="232323"/>
                </a:solidFill>
                <a:latin typeface="Aptos"/>
              </a:defRPr>
            </a:pPr>
            <a:r>
              <a:t>Security Officers – deliver contracted security services.</a:t>
            </a:r>
          </a:p>
          <a:p>
            <a:pPr>
              <a:spcAft>
                <a:spcPts val="800"/>
              </a:spcAft>
              <a:defRPr sz="1700" b="0">
                <a:solidFill>
                  <a:srgbClr val="232323"/>
                </a:solidFill>
                <a:latin typeface="Aptos"/>
              </a:defRPr>
            </a:pPr>
            <a:r>
              <a:t>As the business grows, additional supervisors, administrators and business development staff will be recruited.</a:t>
            </a:r>
          </a:p>
        </p:txBody>
      </p:sp>
    </p:spTree>
    <p:extLst>
      <p:ext uri="{BB962C8B-B14F-4D97-AF65-F5344CB8AC3E}">
        <p14:creationId xmlns:p14="http://schemas.microsoft.com/office/powerpoint/2010/main" val="143485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2000" cy="749808"/>
          </a:xfrm>
          <a:prstGeom prst="rect">
            <a:avLst/>
          </a:prstGeom>
          <a:solidFill>
            <a:srgbClr val="1937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02920" y="137160"/>
            <a:ext cx="10881360" cy="438912"/>
          </a:xfrm>
          <a:prstGeom prst="rect">
            <a:avLst/>
          </a:prstGeom>
          <a:noFill/>
        </p:spPr>
        <p:txBody>
          <a:bodyPr wrap="none">
            <a:spAutoFit/>
          </a:bodyPr>
          <a:lstStyle/>
          <a:p>
            <a:pPr>
              <a:defRPr sz="2500" b="1">
                <a:solidFill>
                  <a:srgbClr val="FFFFFF"/>
                </a:solidFill>
                <a:latin typeface="Aptos Display"/>
              </a:defRPr>
            </a:pPr>
            <a:r>
              <a:t>Management Structure – Organisational Chart</a:t>
            </a:r>
          </a:p>
        </p:txBody>
      </p:sp>
      <p:sp>
        <p:nvSpPr>
          <p:cNvPr id="4" name="TextBox 3"/>
          <p:cNvSpPr txBox="1"/>
          <p:nvPr/>
        </p:nvSpPr>
        <p:spPr>
          <a:xfrm>
            <a:off x="9784080" y="155448"/>
            <a:ext cx="1828800" cy="365760"/>
          </a:xfrm>
          <a:prstGeom prst="rect">
            <a:avLst/>
          </a:prstGeom>
          <a:noFill/>
        </p:spPr>
        <p:txBody>
          <a:bodyPr wrap="none">
            <a:spAutoFit/>
          </a:bodyPr>
          <a:lstStyle/>
          <a:p>
            <a:pPr algn="r">
              <a:defRPr sz="1100">
                <a:solidFill>
                  <a:srgbClr val="D7E1EB"/>
                </a:solidFill>
                <a:latin typeface="Aptos"/>
              </a:defRPr>
            </a:pPr>
            <a:r>
              <a:t>03</a:t>
            </a:r>
          </a:p>
        </p:txBody>
      </p:sp>
      <p:sp>
        <p:nvSpPr>
          <p:cNvPr id="5" name="Rectangle 4"/>
          <p:cNvSpPr/>
          <p:nvPr/>
        </p:nvSpPr>
        <p:spPr>
          <a:xfrm>
            <a:off x="502920" y="6510528"/>
            <a:ext cx="11155680" cy="18288"/>
          </a:xfrm>
          <a:prstGeom prst="rect">
            <a:avLst/>
          </a:prstGeom>
          <a:solidFill>
            <a:srgbClr val="DCE1E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6" name="TextBox 5"/>
          <p:cNvSpPr txBox="1"/>
          <p:nvPr/>
        </p:nvSpPr>
        <p:spPr>
          <a:xfrm>
            <a:off x="502920" y="6565392"/>
            <a:ext cx="10241280" cy="201168"/>
          </a:xfrm>
          <a:prstGeom prst="rect">
            <a:avLst/>
          </a:prstGeom>
          <a:noFill/>
        </p:spPr>
        <p:txBody>
          <a:bodyPr wrap="none">
            <a:spAutoFit/>
          </a:bodyPr>
          <a:lstStyle/>
          <a:p>
            <a:pPr>
              <a:defRPr sz="800">
                <a:solidFill>
                  <a:srgbClr val="69737D"/>
                </a:solidFill>
                <a:latin typeface="Aptos"/>
              </a:defRPr>
            </a:pPr>
            <a:r>
              <a:t>KM Security Services Ltd | Business Plan</a:t>
            </a:r>
          </a:p>
        </p:txBody>
      </p:sp>
      <p:sp>
        <p:nvSpPr>
          <p:cNvPr id="7" name="TextBox 6"/>
          <p:cNvSpPr txBox="1"/>
          <p:nvPr/>
        </p:nvSpPr>
        <p:spPr>
          <a:xfrm>
            <a:off x="10927080" y="6537960"/>
            <a:ext cx="731520" cy="228600"/>
          </a:xfrm>
          <a:prstGeom prst="rect">
            <a:avLst/>
          </a:prstGeom>
          <a:noFill/>
        </p:spPr>
        <p:txBody>
          <a:bodyPr wrap="none">
            <a:spAutoFit/>
          </a:bodyPr>
          <a:lstStyle/>
          <a:p>
            <a:pPr algn="r">
              <a:defRPr sz="800">
                <a:solidFill>
                  <a:srgbClr val="69737D"/>
                </a:solidFill>
                <a:latin typeface="Aptos"/>
              </a:defRPr>
            </a:pPr>
            <a:r>
              <a:t>6</a:t>
            </a:r>
          </a:p>
        </p:txBody>
      </p:sp>
      <p:sp>
        <p:nvSpPr>
          <p:cNvPr id="8" name="Rounded Rectangle 7"/>
          <p:cNvSpPr/>
          <p:nvPr/>
        </p:nvSpPr>
        <p:spPr>
          <a:xfrm>
            <a:off x="3977639" y="1325880"/>
            <a:ext cx="4206240" cy="777240"/>
          </a:xfrm>
          <a:prstGeom prst="roundRect">
            <a:avLst/>
          </a:prstGeom>
          <a:solidFill>
            <a:srgbClr val="193755"/>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600" b="1">
                <a:solidFill>
                  <a:srgbClr val="FFFFFF"/>
                </a:solidFill>
                <a:latin typeface="Aptos"/>
              </a:defRPr>
            </a:pPr>
            <a:r>
              <a:t>Managing Director</a:t>
            </a:r>
          </a:p>
        </p:txBody>
      </p:sp>
      <p:sp>
        <p:nvSpPr>
          <p:cNvPr id="9" name="Rounded Rectangle 8"/>
          <p:cNvSpPr/>
          <p:nvPr/>
        </p:nvSpPr>
        <p:spPr>
          <a:xfrm>
            <a:off x="3977639" y="2743200"/>
            <a:ext cx="4206240" cy="777240"/>
          </a:xfrm>
          <a:prstGeom prst="roundRect">
            <a:avLst/>
          </a:prstGeom>
          <a:solidFill>
            <a:srgbClr val="2A5B87"/>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600" b="1">
                <a:solidFill>
                  <a:srgbClr val="FFFFFF"/>
                </a:solidFill>
                <a:latin typeface="Aptos"/>
              </a:defRPr>
            </a:pPr>
            <a:r>
              <a:t>Operations Supervisor</a:t>
            </a:r>
          </a:p>
        </p:txBody>
      </p:sp>
      <p:sp>
        <p:nvSpPr>
          <p:cNvPr id="10" name="Rounded Rectangle 9"/>
          <p:cNvSpPr/>
          <p:nvPr/>
        </p:nvSpPr>
        <p:spPr>
          <a:xfrm>
            <a:off x="960120" y="4251960"/>
            <a:ext cx="3200400" cy="822960"/>
          </a:xfrm>
          <a:prstGeom prst="roundRect">
            <a:avLst/>
          </a:prstGeom>
          <a:solidFill>
            <a:srgbClr val="2D7350"/>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600" b="1">
                <a:solidFill>
                  <a:srgbClr val="FFFFFF"/>
                </a:solidFill>
                <a:latin typeface="Aptos"/>
              </a:defRPr>
            </a:pPr>
            <a:r>
              <a:t>Security Officers</a:t>
            </a:r>
          </a:p>
        </p:txBody>
      </p:sp>
      <p:sp>
        <p:nvSpPr>
          <p:cNvPr id="11" name="Rounded Rectangle 10"/>
          <p:cNvSpPr/>
          <p:nvPr/>
        </p:nvSpPr>
        <p:spPr>
          <a:xfrm>
            <a:off x="4480560" y="4251960"/>
            <a:ext cx="3200400" cy="822960"/>
          </a:xfrm>
          <a:prstGeom prst="roundRect">
            <a:avLst/>
          </a:prstGeom>
          <a:solidFill>
            <a:srgbClr val="2D7350"/>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600" b="1">
                <a:solidFill>
                  <a:srgbClr val="FFFFFF"/>
                </a:solidFill>
                <a:latin typeface="Aptos"/>
              </a:defRPr>
            </a:pPr>
            <a:r>
              <a:t>Security Officers</a:t>
            </a:r>
          </a:p>
        </p:txBody>
      </p:sp>
      <p:sp>
        <p:nvSpPr>
          <p:cNvPr id="12" name="Rounded Rectangle 11"/>
          <p:cNvSpPr/>
          <p:nvPr/>
        </p:nvSpPr>
        <p:spPr>
          <a:xfrm>
            <a:off x="8001000" y="4251960"/>
            <a:ext cx="3200400" cy="822960"/>
          </a:xfrm>
          <a:prstGeom prst="roundRect">
            <a:avLst/>
          </a:prstGeom>
          <a:solidFill>
            <a:srgbClr val="2D7350"/>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600" b="1">
                <a:solidFill>
                  <a:srgbClr val="FFFFFF"/>
                </a:solidFill>
                <a:latin typeface="Aptos"/>
              </a:defRPr>
            </a:pPr>
            <a:r>
              <a:t>Security Officers</a:t>
            </a:r>
          </a:p>
        </p:txBody>
      </p:sp>
      <p:cxnSp>
        <p:nvCxnSpPr>
          <p:cNvPr id="13" name="Connector 12"/>
          <p:cNvCxnSpPr/>
          <p:nvPr/>
        </p:nvCxnSpPr>
        <p:spPr>
          <a:xfrm>
            <a:off x="6080760" y="2103120"/>
            <a:ext cx="0" cy="640080"/>
          </a:xfrm>
          <a:prstGeom prst="line">
            <a:avLst/>
          </a:prstGeom>
          <a:ln w="25400">
            <a:solidFill>
              <a:srgbClr val="69737D"/>
            </a:solidFill>
          </a:ln>
        </p:spPr>
        <p:style>
          <a:lnRef idx="2">
            <a:schemeClr val="accent1"/>
          </a:lnRef>
          <a:fillRef idx="0">
            <a:schemeClr val="accent1"/>
          </a:fillRef>
          <a:effectRef idx="1">
            <a:schemeClr val="accent1"/>
          </a:effectRef>
          <a:fontRef idx="minor">
            <a:schemeClr val="tx1"/>
          </a:fontRef>
        </p:style>
      </p:cxnSp>
      <p:cxnSp>
        <p:nvCxnSpPr>
          <p:cNvPr id="14" name="Connector 13"/>
          <p:cNvCxnSpPr/>
          <p:nvPr/>
        </p:nvCxnSpPr>
        <p:spPr>
          <a:xfrm flipH="1">
            <a:off x="2560320" y="3520440"/>
            <a:ext cx="3520440" cy="731520"/>
          </a:xfrm>
          <a:prstGeom prst="line">
            <a:avLst/>
          </a:prstGeom>
          <a:ln w="25400">
            <a:solidFill>
              <a:srgbClr val="69737D"/>
            </a:solidFill>
          </a:ln>
        </p:spPr>
        <p:style>
          <a:lnRef idx="2">
            <a:schemeClr val="accent1"/>
          </a:lnRef>
          <a:fillRef idx="0">
            <a:schemeClr val="accent1"/>
          </a:fillRef>
          <a:effectRef idx="1">
            <a:schemeClr val="accent1"/>
          </a:effectRef>
          <a:fontRef idx="minor">
            <a:schemeClr val="tx1"/>
          </a:fontRef>
        </p:style>
      </p:cxnSp>
      <p:cxnSp>
        <p:nvCxnSpPr>
          <p:cNvPr id="15" name="Connector 14"/>
          <p:cNvCxnSpPr/>
          <p:nvPr/>
        </p:nvCxnSpPr>
        <p:spPr>
          <a:xfrm>
            <a:off x="6080760" y="3520440"/>
            <a:ext cx="0" cy="731520"/>
          </a:xfrm>
          <a:prstGeom prst="line">
            <a:avLst/>
          </a:prstGeom>
          <a:ln w="25400">
            <a:solidFill>
              <a:srgbClr val="69737D"/>
            </a:solidFill>
          </a:ln>
        </p:spPr>
        <p:style>
          <a:lnRef idx="2">
            <a:schemeClr val="accent1"/>
          </a:lnRef>
          <a:fillRef idx="0">
            <a:schemeClr val="accent1"/>
          </a:fillRef>
          <a:effectRef idx="1">
            <a:schemeClr val="accent1"/>
          </a:effectRef>
          <a:fontRef idx="minor">
            <a:schemeClr val="tx1"/>
          </a:fontRef>
        </p:style>
      </p:cxnSp>
      <p:cxnSp>
        <p:nvCxnSpPr>
          <p:cNvPr id="16" name="Connector 15"/>
          <p:cNvCxnSpPr/>
          <p:nvPr/>
        </p:nvCxnSpPr>
        <p:spPr>
          <a:xfrm>
            <a:off x="6080760" y="3520440"/>
            <a:ext cx="3520440" cy="731520"/>
          </a:xfrm>
          <a:prstGeom prst="line">
            <a:avLst/>
          </a:prstGeom>
          <a:ln w="25400">
            <a:solidFill>
              <a:srgbClr val="69737D"/>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6694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2000" cy="749808"/>
          </a:xfrm>
          <a:prstGeom prst="rect">
            <a:avLst/>
          </a:prstGeom>
          <a:solidFill>
            <a:srgbClr val="1937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02920" y="137160"/>
            <a:ext cx="10881360" cy="438912"/>
          </a:xfrm>
          <a:prstGeom prst="rect">
            <a:avLst/>
          </a:prstGeom>
          <a:noFill/>
        </p:spPr>
        <p:txBody>
          <a:bodyPr wrap="none">
            <a:spAutoFit/>
          </a:bodyPr>
          <a:lstStyle/>
          <a:p>
            <a:pPr>
              <a:defRPr sz="2500" b="1">
                <a:solidFill>
                  <a:srgbClr val="FFFFFF"/>
                </a:solidFill>
                <a:latin typeface="Aptos Display"/>
              </a:defRPr>
            </a:pPr>
            <a:r>
              <a:t>Section 3 – PESTEL Analysis</a:t>
            </a:r>
          </a:p>
        </p:txBody>
      </p:sp>
      <p:sp>
        <p:nvSpPr>
          <p:cNvPr id="4" name="TextBox 3"/>
          <p:cNvSpPr txBox="1"/>
          <p:nvPr/>
        </p:nvSpPr>
        <p:spPr>
          <a:xfrm>
            <a:off x="9784080" y="155448"/>
            <a:ext cx="1828800" cy="365760"/>
          </a:xfrm>
          <a:prstGeom prst="rect">
            <a:avLst/>
          </a:prstGeom>
          <a:noFill/>
        </p:spPr>
        <p:txBody>
          <a:bodyPr wrap="none">
            <a:spAutoFit/>
          </a:bodyPr>
          <a:lstStyle/>
          <a:p>
            <a:pPr algn="r">
              <a:defRPr sz="1100">
                <a:solidFill>
                  <a:srgbClr val="D7E1EB"/>
                </a:solidFill>
                <a:latin typeface="Aptos"/>
              </a:defRPr>
            </a:pPr>
            <a:r>
              <a:t>04</a:t>
            </a:r>
          </a:p>
        </p:txBody>
      </p:sp>
      <p:sp>
        <p:nvSpPr>
          <p:cNvPr id="5" name="Rectangle 4"/>
          <p:cNvSpPr/>
          <p:nvPr/>
        </p:nvSpPr>
        <p:spPr>
          <a:xfrm>
            <a:off x="502920" y="6510528"/>
            <a:ext cx="11155680" cy="18288"/>
          </a:xfrm>
          <a:prstGeom prst="rect">
            <a:avLst/>
          </a:prstGeom>
          <a:solidFill>
            <a:srgbClr val="DCE1E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6" name="TextBox 5"/>
          <p:cNvSpPr txBox="1"/>
          <p:nvPr/>
        </p:nvSpPr>
        <p:spPr>
          <a:xfrm>
            <a:off x="502920" y="6565392"/>
            <a:ext cx="10241280" cy="201168"/>
          </a:xfrm>
          <a:prstGeom prst="rect">
            <a:avLst/>
          </a:prstGeom>
          <a:noFill/>
        </p:spPr>
        <p:txBody>
          <a:bodyPr wrap="none">
            <a:spAutoFit/>
          </a:bodyPr>
          <a:lstStyle/>
          <a:p>
            <a:pPr>
              <a:defRPr sz="800">
                <a:solidFill>
                  <a:srgbClr val="69737D"/>
                </a:solidFill>
                <a:latin typeface="Aptos"/>
              </a:defRPr>
            </a:pPr>
            <a:r>
              <a:t>KM Security Services Ltd | Business Plan</a:t>
            </a:r>
          </a:p>
        </p:txBody>
      </p:sp>
      <p:sp>
        <p:nvSpPr>
          <p:cNvPr id="7" name="TextBox 6"/>
          <p:cNvSpPr txBox="1"/>
          <p:nvPr/>
        </p:nvSpPr>
        <p:spPr>
          <a:xfrm>
            <a:off x="10927080" y="6537960"/>
            <a:ext cx="731520" cy="228600"/>
          </a:xfrm>
          <a:prstGeom prst="rect">
            <a:avLst/>
          </a:prstGeom>
          <a:noFill/>
        </p:spPr>
        <p:txBody>
          <a:bodyPr wrap="none">
            <a:spAutoFit/>
          </a:bodyPr>
          <a:lstStyle/>
          <a:p>
            <a:pPr algn="r">
              <a:defRPr sz="800">
                <a:solidFill>
                  <a:srgbClr val="69737D"/>
                </a:solidFill>
                <a:latin typeface="Aptos"/>
              </a:defRPr>
            </a:pPr>
            <a:r>
              <a:t>7</a:t>
            </a:r>
          </a:p>
        </p:txBody>
      </p:sp>
      <p:sp>
        <p:nvSpPr>
          <p:cNvPr id="8" name="Rounded Rectangle 7"/>
          <p:cNvSpPr/>
          <p:nvPr/>
        </p:nvSpPr>
        <p:spPr>
          <a:xfrm>
            <a:off x="594360" y="960120"/>
            <a:ext cx="5257800" cy="1417320"/>
          </a:xfrm>
          <a:prstGeom prst="roundRect">
            <a:avLst/>
          </a:prstGeom>
          <a:solidFill>
            <a:srgbClr val="F4F7FA"/>
          </a:solidFill>
          <a:ln>
            <a:solidFill>
              <a:srgbClr val="D7DCE1"/>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9" name="Rectangle 8"/>
          <p:cNvSpPr/>
          <p:nvPr/>
        </p:nvSpPr>
        <p:spPr>
          <a:xfrm>
            <a:off x="594360" y="960120"/>
            <a:ext cx="73152" cy="1417320"/>
          </a:xfrm>
          <a:prstGeom prst="rect">
            <a:avLst/>
          </a:prstGeom>
          <a:solidFill>
            <a:srgbClr val="2A5B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0" name="TextBox 9"/>
          <p:cNvSpPr txBox="1"/>
          <p:nvPr/>
        </p:nvSpPr>
        <p:spPr>
          <a:xfrm>
            <a:off x="795528" y="1097280"/>
            <a:ext cx="4910328" cy="347472"/>
          </a:xfrm>
          <a:prstGeom prst="rect">
            <a:avLst/>
          </a:prstGeom>
          <a:noFill/>
        </p:spPr>
        <p:txBody>
          <a:bodyPr wrap="none">
            <a:spAutoFit/>
          </a:bodyPr>
          <a:lstStyle/>
          <a:p>
            <a:pPr>
              <a:defRPr sz="1500" b="1">
                <a:solidFill>
                  <a:srgbClr val="193755"/>
                </a:solidFill>
                <a:latin typeface="Aptos"/>
              </a:defRPr>
            </a:pPr>
            <a:r>
              <a:t>Political</a:t>
            </a:r>
          </a:p>
        </p:txBody>
      </p:sp>
      <p:sp>
        <p:nvSpPr>
          <p:cNvPr id="11" name="TextBox 10"/>
          <p:cNvSpPr txBox="1"/>
          <p:nvPr/>
        </p:nvSpPr>
        <p:spPr>
          <a:xfrm>
            <a:off x="795528" y="1490472"/>
            <a:ext cx="4910328" cy="758952"/>
          </a:xfrm>
          <a:prstGeom prst="rect">
            <a:avLst/>
          </a:prstGeom>
          <a:noFill/>
        </p:spPr>
        <p:txBody>
          <a:bodyPr wrap="square">
            <a:spAutoFit/>
          </a:bodyPr>
          <a:lstStyle/>
          <a:p>
            <a:pPr>
              <a:defRPr sz="1100">
                <a:solidFill>
                  <a:srgbClr val="232323"/>
                </a:solidFill>
                <a:latin typeface="Aptos"/>
              </a:defRPr>
            </a:pPr>
            <a:r>
              <a:t>UK government and security policy; SIA regulation.</a:t>
            </a:r>
            <a:br/>
            <a:r>
              <a:t>Strategy: Maintain compliance and monitor regulatory changes.</a:t>
            </a:r>
          </a:p>
        </p:txBody>
      </p:sp>
      <p:sp>
        <p:nvSpPr>
          <p:cNvPr id="12" name="Rounded Rectangle 11"/>
          <p:cNvSpPr/>
          <p:nvPr/>
        </p:nvSpPr>
        <p:spPr>
          <a:xfrm>
            <a:off x="6217920" y="960120"/>
            <a:ext cx="5257800" cy="1417320"/>
          </a:xfrm>
          <a:prstGeom prst="roundRect">
            <a:avLst/>
          </a:prstGeom>
          <a:solidFill>
            <a:srgbClr val="F4F7FA"/>
          </a:solidFill>
          <a:ln>
            <a:solidFill>
              <a:srgbClr val="D7DCE1"/>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3" name="Rectangle 12"/>
          <p:cNvSpPr/>
          <p:nvPr/>
        </p:nvSpPr>
        <p:spPr>
          <a:xfrm>
            <a:off x="6217920" y="960120"/>
            <a:ext cx="73152" cy="1417320"/>
          </a:xfrm>
          <a:prstGeom prst="rect">
            <a:avLst/>
          </a:prstGeom>
          <a:solidFill>
            <a:srgbClr val="D6A54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4" name="TextBox 13"/>
          <p:cNvSpPr txBox="1"/>
          <p:nvPr/>
        </p:nvSpPr>
        <p:spPr>
          <a:xfrm>
            <a:off x="6419088" y="1097280"/>
            <a:ext cx="4910328" cy="347472"/>
          </a:xfrm>
          <a:prstGeom prst="rect">
            <a:avLst/>
          </a:prstGeom>
          <a:noFill/>
        </p:spPr>
        <p:txBody>
          <a:bodyPr wrap="none">
            <a:spAutoFit/>
          </a:bodyPr>
          <a:lstStyle/>
          <a:p>
            <a:pPr>
              <a:defRPr sz="1500" b="1">
                <a:solidFill>
                  <a:srgbClr val="193755"/>
                </a:solidFill>
                <a:latin typeface="Aptos"/>
              </a:defRPr>
            </a:pPr>
            <a:r>
              <a:t>Economic</a:t>
            </a:r>
          </a:p>
        </p:txBody>
      </p:sp>
      <p:sp>
        <p:nvSpPr>
          <p:cNvPr id="15" name="TextBox 14"/>
          <p:cNvSpPr txBox="1"/>
          <p:nvPr/>
        </p:nvSpPr>
        <p:spPr>
          <a:xfrm>
            <a:off x="6419088" y="1490472"/>
            <a:ext cx="4910328" cy="758952"/>
          </a:xfrm>
          <a:prstGeom prst="rect">
            <a:avLst/>
          </a:prstGeom>
          <a:noFill/>
        </p:spPr>
        <p:txBody>
          <a:bodyPr wrap="square">
            <a:spAutoFit/>
          </a:bodyPr>
          <a:lstStyle/>
          <a:p>
            <a:pPr>
              <a:defRPr sz="1100">
                <a:solidFill>
                  <a:srgbClr val="232323"/>
                </a:solidFill>
                <a:latin typeface="Aptos"/>
              </a:defRPr>
            </a:pPr>
            <a:r>
              <a:t>Inflation and rising operating costs can affect margins.</a:t>
            </a:r>
            <a:br/>
            <a:r>
              <a:t>Strategy: Review budgets and pricing regularly.</a:t>
            </a:r>
          </a:p>
        </p:txBody>
      </p:sp>
      <p:sp>
        <p:nvSpPr>
          <p:cNvPr id="16" name="Rounded Rectangle 15"/>
          <p:cNvSpPr/>
          <p:nvPr/>
        </p:nvSpPr>
        <p:spPr>
          <a:xfrm>
            <a:off x="594360" y="2651760"/>
            <a:ext cx="5257800" cy="1417320"/>
          </a:xfrm>
          <a:prstGeom prst="roundRect">
            <a:avLst/>
          </a:prstGeom>
          <a:solidFill>
            <a:srgbClr val="F4F7FA"/>
          </a:solidFill>
          <a:ln>
            <a:solidFill>
              <a:srgbClr val="D7DCE1"/>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7" name="Rectangle 16"/>
          <p:cNvSpPr/>
          <p:nvPr/>
        </p:nvSpPr>
        <p:spPr>
          <a:xfrm>
            <a:off x="594360" y="2651760"/>
            <a:ext cx="73152" cy="1417320"/>
          </a:xfrm>
          <a:prstGeom prst="rect">
            <a:avLst/>
          </a:prstGeom>
          <a:solidFill>
            <a:srgbClr val="2D735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8" name="TextBox 17"/>
          <p:cNvSpPr txBox="1"/>
          <p:nvPr/>
        </p:nvSpPr>
        <p:spPr>
          <a:xfrm>
            <a:off x="795528" y="2788920"/>
            <a:ext cx="4910328" cy="347472"/>
          </a:xfrm>
          <a:prstGeom prst="rect">
            <a:avLst/>
          </a:prstGeom>
          <a:noFill/>
        </p:spPr>
        <p:txBody>
          <a:bodyPr wrap="none">
            <a:spAutoFit/>
          </a:bodyPr>
          <a:lstStyle/>
          <a:p>
            <a:pPr>
              <a:defRPr sz="1500" b="1">
                <a:solidFill>
                  <a:srgbClr val="193755"/>
                </a:solidFill>
                <a:latin typeface="Aptos"/>
              </a:defRPr>
            </a:pPr>
            <a:r>
              <a:t>Social</a:t>
            </a:r>
          </a:p>
        </p:txBody>
      </p:sp>
      <p:sp>
        <p:nvSpPr>
          <p:cNvPr id="19" name="TextBox 18"/>
          <p:cNvSpPr txBox="1"/>
          <p:nvPr/>
        </p:nvSpPr>
        <p:spPr>
          <a:xfrm>
            <a:off x="795528" y="3182112"/>
            <a:ext cx="4910328" cy="758952"/>
          </a:xfrm>
          <a:prstGeom prst="rect">
            <a:avLst/>
          </a:prstGeom>
          <a:noFill/>
        </p:spPr>
        <p:txBody>
          <a:bodyPr wrap="square">
            <a:spAutoFit/>
          </a:bodyPr>
          <a:lstStyle/>
          <a:p>
            <a:pPr>
              <a:defRPr sz="1100">
                <a:solidFill>
                  <a:srgbClr val="232323"/>
                </a:solidFill>
                <a:latin typeface="Aptos"/>
              </a:defRPr>
            </a:pPr>
            <a:r>
              <a:t>Demand for safer workplaces, retail and residential environments.</a:t>
            </a:r>
            <a:br/>
            <a:r>
              <a:t>Strategy: Provide professional, customer-focused guarding.</a:t>
            </a:r>
          </a:p>
        </p:txBody>
      </p:sp>
      <p:sp>
        <p:nvSpPr>
          <p:cNvPr id="20" name="Rounded Rectangle 19"/>
          <p:cNvSpPr/>
          <p:nvPr/>
        </p:nvSpPr>
        <p:spPr>
          <a:xfrm>
            <a:off x="6217920" y="2651760"/>
            <a:ext cx="5257800" cy="1417320"/>
          </a:xfrm>
          <a:prstGeom prst="roundRect">
            <a:avLst/>
          </a:prstGeom>
          <a:solidFill>
            <a:srgbClr val="F4F7FA"/>
          </a:solidFill>
          <a:ln>
            <a:solidFill>
              <a:srgbClr val="D7DCE1"/>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21" name="Rectangle 20"/>
          <p:cNvSpPr/>
          <p:nvPr/>
        </p:nvSpPr>
        <p:spPr>
          <a:xfrm>
            <a:off x="6217920" y="2651760"/>
            <a:ext cx="73152" cy="1417320"/>
          </a:xfrm>
          <a:prstGeom prst="rect">
            <a:avLst/>
          </a:prstGeom>
          <a:solidFill>
            <a:srgbClr val="2A5B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22" name="TextBox 21"/>
          <p:cNvSpPr txBox="1"/>
          <p:nvPr/>
        </p:nvSpPr>
        <p:spPr>
          <a:xfrm>
            <a:off x="6419088" y="2788920"/>
            <a:ext cx="4910328" cy="347472"/>
          </a:xfrm>
          <a:prstGeom prst="rect">
            <a:avLst/>
          </a:prstGeom>
          <a:noFill/>
        </p:spPr>
        <p:txBody>
          <a:bodyPr wrap="none">
            <a:spAutoFit/>
          </a:bodyPr>
          <a:lstStyle/>
          <a:p>
            <a:pPr>
              <a:defRPr sz="1500" b="1">
                <a:solidFill>
                  <a:srgbClr val="193755"/>
                </a:solidFill>
                <a:latin typeface="Aptos"/>
              </a:defRPr>
            </a:pPr>
            <a:r>
              <a:t>Technological</a:t>
            </a:r>
          </a:p>
        </p:txBody>
      </p:sp>
      <p:sp>
        <p:nvSpPr>
          <p:cNvPr id="23" name="TextBox 22"/>
          <p:cNvSpPr txBox="1"/>
          <p:nvPr/>
        </p:nvSpPr>
        <p:spPr>
          <a:xfrm>
            <a:off x="6419088" y="3182112"/>
            <a:ext cx="4910328" cy="758952"/>
          </a:xfrm>
          <a:prstGeom prst="rect">
            <a:avLst/>
          </a:prstGeom>
          <a:noFill/>
        </p:spPr>
        <p:txBody>
          <a:bodyPr wrap="square">
            <a:spAutoFit/>
          </a:bodyPr>
          <a:lstStyle/>
          <a:p>
            <a:pPr>
              <a:defRPr sz="1100">
                <a:solidFill>
                  <a:srgbClr val="232323"/>
                </a:solidFill>
                <a:latin typeface="Aptos"/>
              </a:defRPr>
            </a:pPr>
            <a:r>
              <a:t>CCTV, scheduling software and mobile reporting improve efficiency.</a:t>
            </a:r>
            <a:br/>
            <a:r>
              <a:t>Strategy: Adopt suitable technology as the company grows.</a:t>
            </a:r>
          </a:p>
        </p:txBody>
      </p:sp>
      <p:sp>
        <p:nvSpPr>
          <p:cNvPr id="24" name="Rounded Rectangle 23"/>
          <p:cNvSpPr/>
          <p:nvPr/>
        </p:nvSpPr>
        <p:spPr>
          <a:xfrm>
            <a:off x="594360" y="4343400"/>
            <a:ext cx="5257800" cy="1417320"/>
          </a:xfrm>
          <a:prstGeom prst="roundRect">
            <a:avLst/>
          </a:prstGeom>
          <a:solidFill>
            <a:srgbClr val="F4F7FA"/>
          </a:solidFill>
          <a:ln>
            <a:solidFill>
              <a:srgbClr val="D7DCE1"/>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25" name="Rectangle 24"/>
          <p:cNvSpPr/>
          <p:nvPr/>
        </p:nvSpPr>
        <p:spPr>
          <a:xfrm>
            <a:off x="594360" y="4343400"/>
            <a:ext cx="73152" cy="1417320"/>
          </a:xfrm>
          <a:prstGeom prst="rect">
            <a:avLst/>
          </a:prstGeom>
          <a:solidFill>
            <a:srgbClr val="2D735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26" name="TextBox 25"/>
          <p:cNvSpPr txBox="1"/>
          <p:nvPr/>
        </p:nvSpPr>
        <p:spPr>
          <a:xfrm>
            <a:off x="795528" y="4480560"/>
            <a:ext cx="4910328" cy="347472"/>
          </a:xfrm>
          <a:prstGeom prst="rect">
            <a:avLst/>
          </a:prstGeom>
          <a:noFill/>
        </p:spPr>
        <p:txBody>
          <a:bodyPr wrap="none">
            <a:spAutoFit/>
          </a:bodyPr>
          <a:lstStyle/>
          <a:p>
            <a:pPr>
              <a:defRPr sz="1500" b="1">
                <a:solidFill>
                  <a:srgbClr val="193755"/>
                </a:solidFill>
                <a:latin typeface="Aptos"/>
              </a:defRPr>
            </a:pPr>
            <a:r>
              <a:t>Environmental</a:t>
            </a:r>
          </a:p>
        </p:txBody>
      </p:sp>
      <p:sp>
        <p:nvSpPr>
          <p:cNvPr id="27" name="TextBox 26"/>
          <p:cNvSpPr txBox="1"/>
          <p:nvPr/>
        </p:nvSpPr>
        <p:spPr>
          <a:xfrm>
            <a:off x="795528" y="4873752"/>
            <a:ext cx="4910328" cy="758952"/>
          </a:xfrm>
          <a:prstGeom prst="rect">
            <a:avLst/>
          </a:prstGeom>
          <a:noFill/>
        </p:spPr>
        <p:txBody>
          <a:bodyPr wrap="square">
            <a:spAutoFit/>
          </a:bodyPr>
          <a:lstStyle/>
          <a:p>
            <a:pPr>
              <a:defRPr sz="1100">
                <a:solidFill>
                  <a:srgbClr val="232323"/>
                </a:solidFill>
                <a:latin typeface="Aptos"/>
              </a:defRPr>
            </a:pPr>
            <a:r>
              <a:t>Businesses increasingly expect responsible working practices.</a:t>
            </a:r>
            <a:br/>
            <a:r>
              <a:t>Strategy: Reduce unnecessary travel/paper use and use efficient processes where practical.</a:t>
            </a:r>
          </a:p>
        </p:txBody>
      </p:sp>
      <p:sp>
        <p:nvSpPr>
          <p:cNvPr id="28" name="Rounded Rectangle 27"/>
          <p:cNvSpPr/>
          <p:nvPr/>
        </p:nvSpPr>
        <p:spPr>
          <a:xfrm>
            <a:off x="6217920" y="4343400"/>
            <a:ext cx="5257800" cy="1417320"/>
          </a:xfrm>
          <a:prstGeom prst="roundRect">
            <a:avLst/>
          </a:prstGeom>
          <a:solidFill>
            <a:srgbClr val="F4F7FA"/>
          </a:solidFill>
          <a:ln>
            <a:solidFill>
              <a:srgbClr val="D7DCE1"/>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29" name="Rectangle 28"/>
          <p:cNvSpPr/>
          <p:nvPr/>
        </p:nvSpPr>
        <p:spPr>
          <a:xfrm>
            <a:off x="6217920" y="4343400"/>
            <a:ext cx="73152" cy="1417320"/>
          </a:xfrm>
          <a:prstGeom prst="rect">
            <a:avLst/>
          </a:prstGeom>
          <a:solidFill>
            <a:srgbClr val="D6A54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0" name="TextBox 29"/>
          <p:cNvSpPr txBox="1"/>
          <p:nvPr/>
        </p:nvSpPr>
        <p:spPr>
          <a:xfrm>
            <a:off x="6419088" y="4480560"/>
            <a:ext cx="4910328" cy="347472"/>
          </a:xfrm>
          <a:prstGeom prst="rect">
            <a:avLst/>
          </a:prstGeom>
          <a:noFill/>
        </p:spPr>
        <p:txBody>
          <a:bodyPr wrap="none">
            <a:spAutoFit/>
          </a:bodyPr>
          <a:lstStyle/>
          <a:p>
            <a:pPr>
              <a:defRPr sz="1500" b="1">
                <a:solidFill>
                  <a:srgbClr val="193755"/>
                </a:solidFill>
                <a:latin typeface="Aptos"/>
              </a:defRPr>
            </a:pPr>
            <a:r>
              <a:t>Legal</a:t>
            </a:r>
          </a:p>
        </p:txBody>
      </p:sp>
      <p:sp>
        <p:nvSpPr>
          <p:cNvPr id="31" name="TextBox 30"/>
          <p:cNvSpPr txBox="1"/>
          <p:nvPr/>
        </p:nvSpPr>
        <p:spPr>
          <a:xfrm>
            <a:off x="6419088" y="4873752"/>
            <a:ext cx="4910328" cy="758952"/>
          </a:xfrm>
          <a:prstGeom prst="rect">
            <a:avLst/>
          </a:prstGeom>
          <a:noFill/>
        </p:spPr>
        <p:txBody>
          <a:bodyPr wrap="square">
            <a:spAutoFit/>
          </a:bodyPr>
          <a:lstStyle/>
          <a:p>
            <a:pPr>
              <a:defRPr sz="1100">
                <a:solidFill>
                  <a:srgbClr val="232323"/>
                </a:solidFill>
                <a:latin typeface="Aptos"/>
              </a:defRPr>
            </a:pPr>
            <a:r>
              <a:t>SIA licensing, employment requirements, health &amp; safety and GDPR affect operations.</a:t>
            </a:r>
            <a:br/>
            <a:r>
              <a:t>Strategy: Train staff, keep records and follow applicable regulations.</a:t>
            </a:r>
          </a:p>
        </p:txBody>
      </p:sp>
    </p:spTree>
    <p:extLst>
      <p:ext uri="{BB962C8B-B14F-4D97-AF65-F5344CB8AC3E}">
        <p14:creationId xmlns:p14="http://schemas.microsoft.com/office/powerpoint/2010/main" val="3648504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2000" cy="749808"/>
          </a:xfrm>
          <a:prstGeom prst="rect">
            <a:avLst/>
          </a:prstGeom>
          <a:solidFill>
            <a:srgbClr val="1937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02920" y="137160"/>
            <a:ext cx="10881360" cy="438912"/>
          </a:xfrm>
          <a:prstGeom prst="rect">
            <a:avLst/>
          </a:prstGeom>
          <a:noFill/>
        </p:spPr>
        <p:txBody>
          <a:bodyPr wrap="none">
            <a:spAutoFit/>
          </a:bodyPr>
          <a:lstStyle/>
          <a:p>
            <a:pPr>
              <a:defRPr sz="2500" b="1">
                <a:solidFill>
                  <a:srgbClr val="FFFFFF"/>
                </a:solidFill>
                <a:latin typeface="Aptos Display"/>
              </a:defRPr>
            </a:pPr>
            <a:r>
              <a:t>Section 4 – Marketing Strategies</a:t>
            </a:r>
          </a:p>
        </p:txBody>
      </p:sp>
      <p:sp>
        <p:nvSpPr>
          <p:cNvPr id="4" name="TextBox 3"/>
          <p:cNvSpPr txBox="1"/>
          <p:nvPr/>
        </p:nvSpPr>
        <p:spPr>
          <a:xfrm>
            <a:off x="9784080" y="155448"/>
            <a:ext cx="1828800" cy="365760"/>
          </a:xfrm>
          <a:prstGeom prst="rect">
            <a:avLst/>
          </a:prstGeom>
          <a:noFill/>
        </p:spPr>
        <p:txBody>
          <a:bodyPr wrap="none">
            <a:spAutoFit/>
          </a:bodyPr>
          <a:lstStyle/>
          <a:p>
            <a:pPr algn="r">
              <a:defRPr sz="1100">
                <a:solidFill>
                  <a:srgbClr val="D7E1EB"/>
                </a:solidFill>
                <a:latin typeface="Aptos"/>
              </a:defRPr>
            </a:pPr>
            <a:r>
              <a:t>05</a:t>
            </a:r>
          </a:p>
        </p:txBody>
      </p:sp>
      <p:sp>
        <p:nvSpPr>
          <p:cNvPr id="5" name="Rectangle 4"/>
          <p:cNvSpPr/>
          <p:nvPr/>
        </p:nvSpPr>
        <p:spPr>
          <a:xfrm>
            <a:off x="502920" y="6510528"/>
            <a:ext cx="11155680" cy="18288"/>
          </a:xfrm>
          <a:prstGeom prst="rect">
            <a:avLst/>
          </a:prstGeom>
          <a:solidFill>
            <a:srgbClr val="DCE1E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6" name="TextBox 5"/>
          <p:cNvSpPr txBox="1"/>
          <p:nvPr/>
        </p:nvSpPr>
        <p:spPr>
          <a:xfrm>
            <a:off x="502920" y="6565392"/>
            <a:ext cx="10241280" cy="201168"/>
          </a:xfrm>
          <a:prstGeom prst="rect">
            <a:avLst/>
          </a:prstGeom>
          <a:noFill/>
        </p:spPr>
        <p:txBody>
          <a:bodyPr wrap="none">
            <a:spAutoFit/>
          </a:bodyPr>
          <a:lstStyle/>
          <a:p>
            <a:pPr>
              <a:defRPr sz="800">
                <a:solidFill>
                  <a:srgbClr val="69737D"/>
                </a:solidFill>
                <a:latin typeface="Aptos"/>
              </a:defRPr>
            </a:pPr>
            <a:r>
              <a:t>KM Security Services Ltd | Business Plan</a:t>
            </a:r>
          </a:p>
        </p:txBody>
      </p:sp>
      <p:sp>
        <p:nvSpPr>
          <p:cNvPr id="7" name="TextBox 6"/>
          <p:cNvSpPr txBox="1"/>
          <p:nvPr/>
        </p:nvSpPr>
        <p:spPr>
          <a:xfrm>
            <a:off x="10927080" y="6537960"/>
            <a:ext cx="731520" cy="228600"/>
          </a:xfrm>
          <a:prstGeom prst="rect">
            <a:avLst/>
          </a:prstGeom>
          <a:noFill/>
        </p:spPr>
        <p:txBody>
          <a:bodyPr wrap="none">
            <a:spAutoFit/>
          </a:bodyPr>
          <a:lstStyle/>
          <a:p>
            <a:pPr algn="r">
              <a:defRPr sz="800">
                <a:solidFill>
                  <a:srgbClr val="69737D"/>
                </a:solidFill>
                <a:latin typeface="Aptos"/>
              </a:defRPr>
            </a:pPr>
            <a:r>
              <a:t>8</a:t>
            </a:r>
          </a:p>
        </p:txBody>
      </p:sp>
      <p:sp>
        <p:nvSpPr>
          <p:cNvPr id="8" name="Rounded Rectangle 7"/>
          <p:cNvSpPr/>
          <p:nvPr/>
        </p:nvSpPr>
        <p:spPr>
          <a:xfrm>
            <a:off x="594360" y="1005840"/>
            <a:ext cx="3474720" cy="1828800"/>
          </a:xfrm>
          <a:prstGeom prst="roundRect">
            <a:avLst/>
          </a:prstGeom>
          <a:solidFill>
            <a:srgbClr val="F4F7FA"/>
          </a:solidFill>
          <a:ln>
            <a:solidFill>
              <a:srgbClr val="D7DCE1"/>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9" name="Rectangle 8"/>
          <p:cNvSpPr/>
          <p:nvPr/>
        </p:nvSpPr>
        <p:spPr>
          <a:xfrm>
            <a:off x="594360" y="1005840"/>
            <a:ext cx="73152" cy="1828800"/>
          </a:xfrm>
          <a:prstGeom prst="rect">
            <a:avLst/>
          </a:prstGeom>
          <a:solidFill>
            <a:srgbClr val="2A5B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0" name="TextBox 9"/>
          <p:cNvSpPr txBox="1"/>
          <p:nvPr/>
        </p:nvSpPr>
        <p:spPr>
          <a:xfrm>
            <a:off x="795528" y="1143000"/>
            <a:ext cx="3127248" cy="347472"/>
          </a:xfrm>
          <a:prstGeom prst="rect">
            <a:avLst/>
          </a:prstGeom>
          <a:noFill/>
        </p:spPr>
        <p:txBody>
          <a:bodyPr wrap="none">
            <a:spAutoFit/>
          </a:bodyPr>
          <a:lstStyle/>
          <a:p>
            <a:pPr>
              <a:defRPr sz="1700" b="1">
                <a:solidFill>
                  <a:srgbClr val="193755"/>
                </a:solidFill>
                <a:latin typeface="Aptos"/>
              </a:defRPr>
            </a:pPr>
            <a:r>
              <a:t>Target Market</a:t>
            </a:r>
          </a:p>
        </p:txBody>
      </p:sp>
      <p:sp>
        <p:nvSpPr>
          <p:cNvPr id="11" name="TextBox 10"/>
          <p:cNvSpPr txBox="1"/>
          <p:nvPr/>
        </p:nvSpPr>
        <p:spPr>
          <a:xfrm>
            <a:off x="795528" y="1536192"/>
            <a:ext cx="3127248" cy="1170432"/>
          </a:xfrm>
          <a:prstGeom prst="rect">
            <a:avLst/>
          </a:prstGeom>
          <a:noFill/>
        </p:spPr>
        <p:txBody>
          <a:bodyPr wrap="square">
            <a:spAutoFit/>
          </a:bodyPr>
          <a:lstStyle/>
          <a:p>
            <a:pPr>
              <a:defRPr sz="1300">
                <a:solidFill>
                  <a:srgbClr val="232323"/>
                </a:solidFill>
                <a:latin typeface="Aptos"/>
              </a:defRPr>
            </a:pPr>
            <a:r>
              <a:t>• Office buildings</a:t>
            </a:r>
            <a:br/>
            <a:r>
              <a:t>• Property managers</a:t>
            </a:r>
            <a:br/>
            <a:r>
              <a:t>• Construction companies</a:t>
            </a:r>
            <a:br/>
            <a:r>
              <a:t>• Retail businesses</a:t>
            </a:r>
            <a:br/>
            <a:r>
              <a:t>• Warehouses</a:t>
            </a:r>
            <a:br/>
            <a:r>
              <a:t>• Residential developers</a:t>
            </a:r>
          </a:p>
        </p:txBody>
      </p:sp>
      <p:sp>
        <p:nvSpPr>
          <p:cNvPr id="12" name="Rounded Rectangle 11"/>
          <p:cNvSpPr/>
          <p:nvPr/>
        </p:nvSpPr>
        <p:spPr>
          <a:xfrm>
            <a:off x="4343400" y="1005840"/>
            <a:ext cx="3474720" cy="1828800"/>
          </a:xfrm>
          <a:prstGeom prst="roundRect">
            <a:avLst/>
          </a:prstGeom>
          <a:solidFill>
            <a:srgbClr val="F4F7FA"/>
          </a:solidFill>
          <a:ln>
            <a:solidFill>
              <a:srgbClr val="D7DCE1"/>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3" name="Rectangle 12"/>
          <p:cNvSpPr/>
          <p:nvPr/>
        </p:nvSpPr>
        <p:spPr>
          <a:xfrm>
            <a:off x="4343400" y="1005840"/>
            <a:ext cx="73152" cy="1828800"/>
          </a:xfrm>
          <a:prstGeom prst="rect">
            <a:avLst/>
          </a:prstGeom>
          <a:solidFill>
            <a:srgbClr val="D6A54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4" name="TextBox 13"/>
          <p:cNvSpPr txBox="1"/>
          <p:nvPr/>
        </p:nvSpPr>
        <p:spPr>
          <a:xfrm>
            <a:off x="4544568" y="1143000"/>
            <a:ext cx="3127248" cy="347472"/>
          </a:xfrm>
          <a:prstGeom prst="rect">
            <a:avLst/>
          </a:prstGeom>
          <a:noFill/>
        </p:spPr>
        <p:txBody>
          <a:bodyPr wrap="none">
            <a:spAutoFit/>
          </a:bodyPr>
          <a:lstStyle/>
          <a:p>
            <a:pPr>
              <a:defRPr sz="1700" b="1">
                <a:solidFill>
                  <a:srgbClr val="193755"/>
                </a:solidFill>
                <a:latin typeface="Aptos"/>
              </a:defRPr>
            </a:pPr>
            <a:r>
              <a:t>Unique Selling Points</a:t>
            </a:r>
          </a:p>
        </p:txBody>
      </p:sp>
      <p:sp>
        <p:nvSpPr>
          <p:cNvPr id="15" name="TextBox 14"/>
          <p:cNvSpPr txBox="1"/>
          <p:nvPr/>
        </p:nvSpPr>
        <p:spPr>
          <a:xfrm>
            <a:off x="4544568" y="1536192"/>
            <a:ext cx="3127248" cy="1170432"/>
          </a:xfrm>
          <a:prstGeom prst="rect">
            <a:avLst/>
          </a:prstGeom>
          <a:noFill/>
        </p:spPr>
        <p:txBody>
          <a:bodyPr wrap="square">
            <a:spAutoFit/>
          </a:bodyPr>
          <a:lstStyle/>
          <a:p>
            <a:pPr>
              <a:defRPr sz="1300">
                <a:solidFill>
                  <a:srgbClr val="232323"/>
                </a:solidFill>
                <a:latin typeface="Aptos"/>
              </a:defRPr>
            </a:pPr>
            <a:r>
              <a:t>• Flexible contracts</a:t>
            </a:r>
            <a:br/>
            <a:r>
              <a:t>• Competitive pricing</a:t>
            </a:r>
            <a:br/>
            <a:r>
              <a:t>• Fast response to client requests</a:t>
            </a:r>
            <a:br/>
            <a:r>
              <a:t>• Personalised customer service</a:t>
            </a:r>
            <a:br/>
            <a:r>
              <a:t>• High training standards</a:t>
            </a:r>
          </a:p>
        </p:txBody>
      </p:sp>
      <p:sp>
        <p:nvSpPr>
          <p:cNvPr id="16" name="Rounded Rectangle 15"/>
          <p:cNvSpPr/>
          <p:nvPr/>
        </p:nvSpPr>
        <p:spPr>
          <a:xfrm>
            <a:off x="8092440" y="1005840"/>
            <a:ext cx="3474720" cy="1828800"/>
          </a:xfrm>
          <a:prstGeom prst="roundRect">
            <a:avLst/>
          </a:prstGeom>
          <a:solidFill>
            <a:srgbClr val="F4F7FA"/>
          </a:solidFill>
          <a:ln>
            <a:solidFill>
              <a:srgbClr val="D7DCE1"/>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7" name="Rectangle 16"/>
          <p:cNvSpPr/>
          <p:nvPr/>
        </p:nvSpPr>
        <p:spPr>
          <a:xfrm>
            <a:off x="8092440" y="1005840"/>
            <a:ext cx="73152" cy="1828800"/>
          </a:xfrm>
          <a:prstGeom prst="rect">
            <a:avLst/>
          </a:prstGeom>
          <a:solidFill>
            <a:srgbClr val="2D735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8" name="TextBox 17"/>
          <p:cNvSpPr txBox="1"/>
          <p:nvPr/>
        </p:nvSpPr>
        <p:spPr>
          <a:xfrm>
            <a:off x="8293608" y="1143000"/>
            <a:ext cx="3127248" cy="347472"/>
          </a:xfrm>
          <a:prstGeom prst="rect">
            <a:avLst/>
          </a:prstGeom>
          <a:noFill/>
        </p:spPr>
        <p:txBody>
          <a:bodyPr wrap="none">
            <a:spAutoFit/>
          </a:bodyPr>
          <a:lstStyle/>
          <a:p>
            <a:pPr>
              <a:defRPr sz="1700" b="1">
                <a:solidFill>
                  <a:srgbClr val="193755"/>
                </a:solidFill>
                <a:latin typeface="Aptos"/>
              </a:defRPr>
            </a:pPr>
            <a:r>
              <a:t>Positioning</a:t>
            </a:r>
          </a:p>
        </p:txBody>
      </p:sp>
      <p:sp>
        <p:nvSpPr>
          <p:cNvPr id="19" name="TextBox 18"/>
          <p:cNvSpPr txBox="1"/>
          <p:nvPr/>
        </p:nvSpPr>
        <p:spPr>
          <a:xfrm>
            <a:off x="8293608" y="1536192"/>
            <a:ext cx="3127248" cy="1170432"/>
          </a:xfrm>
          <a:prstGeom prst="rect">
            <a:avLst/>
          </a:prstGeom>
          <a:noFill/>
        </p:spPr>
        <p:txBody>
          <a:bodyPr wrap="square">
            <a:spAutoFit/>
          </a:bodyPr>
          <a:lstStyle/>
          <a:p>
            <a:pPr>
              <a:defRPr sz="1300">
                <a:solidFill>
                  <a:srgbClr val="232323"/>
                </a:solidFill>
                <a:latin typeface="Aptos"/>
              </a:defRPr>
            </a:pPr>
            <a:r>
              <a:t>A reliable and professional local provider that focuses on flexibility and individual customer needs.</a:t>
            </a:r>
          </a:p>
        </p:txBody>
      </p:sp>
      <p:sp>
        <p:nvSpPr>
          <p:cNvPr id="20" name="TextBox 19"/>
          <p:cNvSpPr txBox="1"/>
          <p:nvPr/>
        </p:nvSpPr>
        <p:spPr>
          <a:xfrm>
            <a:off x="777240" y="3246120"/>
            <a:ext cx="10424160" cy="2560320"/>
          </a:xfrm>
          <a:prstGeom prst="rect">
            <a:avLst/>
          </a:prstGeom>
          <a:noFill/>
        </p:spPr>
        <p:txBody>
          <a:bodyPr wrap="square">
            <a:spAutoFit/>
          </a:bodyPr>
          <a:lstStyle/>
          <a:p>
            <a:pPr>
              <a:spcAft>
                <a:spcPts val="800"/>
              </a:spcAft>
              <a:defRPr sz="1500" b="0">
                <a:solidFill>
                  <a:srgbClr val="232323"/>
                </a:solidFill>
                <a:latin typeface="Aptos"/>
              </a:defRPr>
            </a:pPr>
            <a:r>
              <a:t>Promotion: professional website, SEO, Google Business Profile, LinkedIn, Facebook advertising, brochures, networking and referrals.</a:t>
            </a:r>
          </a:p>
          <a:p>
            <a:pPr>
              <a:spcAft>
                <a:spcPts val="800"/>
              </a:spcAft>
              <a:defRPr sz="1500" b="0">
                <a:solidFill>
                  <a:srgbClr val="232323"/>
                </a:solidFill>
                <a:latin typeface="Aptos"/>
              </a:defRPr>
            </a:pPr>
            <a:r>
              <a:t>Place: initially Canary Wharf, Docklands and East London, then wider Greater London.</a:t>
            </a:r>
          </a:p>
          <a:p>
            <a:pPr>
              <a:spcAft>
                <a:spcPts val="800"/>
              </a:spcAft>
              <a:defRPr sz="1500" b="0">
                <a:solidFill>
                  <a:srgbClr val="232323"/>
                </a:solidFill>
                <a:latin typeface="Aptos"/>
              </a:defRPr>
            </a:pPr>
            <a:r>
              <a:t>People &amp; process: trained officers, fast quotations, clear contracts and regular client communication.</a:t>
            </a:r>
          </a:p>
          <a:p>
            <a:pPr>
              <a:spcAft>
                <a:spcPts val="800"/>
              </a:spcAft>
              <a:defRPr sz="1500" b="0">
                <a:solidFill>
                  <a:srgbClr val="232323"/>
                </a:solidFill>
                <a:latin typeface="Aptos"/>
              </a:defRPr>
            </a:pPr>
            <a:r>
              <a:t>Physical evidence: professional uniforms, branded vehicles, ID cards and high-quality documentation.</a:t>
            </a:r>
          </a:p>
        </p:txBody>
      </p:sp>
    </p:spTree>
    <p:extLst>
      <p:ext uri="{BB962C8B-B14F-4D97-AF65-F5344CB8AC3E}">
        <p14:creationId xmlns:p14="http://schemas.microsoft.com/office/powerpoint/2010/main" val="1524246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2000" cy="749808"/>
          </a:xfrm>
          <a:prstGeom prst="rect">
            <a:avLst/>
          </a:prstGeom>
          <a:solidFill>
            <a:srgbClr val="1937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02920" y="137160"/>
            <a:ext cx="10881360" cy="438912"/>
          </a:xfrm>
          <a:prstGeom prst="rect">
            <a:avLst/>
          </a:prstGeom>
          <a:noFill/>
        </p:spPr>
        <p:txBody>
          <a:bodyPr wrap="none">
            <a:spAutoFit/>
          </a:bodyPr>
          <a:lstStyle/>
          <a:p>
            <a:pPr>
              <a:defRPr sz="2500" b="1">
                <a:solidFill>
                  <a:srgbClr val="FFFFFF"/>
                </a:solidFill>
                <a:latin typeface="Aptos Display"/>
              </a:defRPr>
            </a:pPr>
            <a:r>
              <a:t>Section 5 – Funding Requirements and Allocation</a:t>
            </a:r>
          </a:p>
        </p:txBody>
      </p:sp>
      <p:sp>
        <p:nvSpPr>
          <p:cNvPr id="4" name="TextBox 3"/>
          <p:cNvSpPr txBox="1"/>
          <p:nvPr/>
        </p:nvSpPr>
        <p:spPr>
          <a:xfrm>
            <a:off x="9784080" y="155448"/>
            <a:ext cx="1828800" cy="365760"/>
          </a:xfrm>
          <a:prstGeom prst="rect">
            <a:avLst/>
          </a:prstGeom>
          <a:noFill/>
        </p:spPr>
        <p:txBody>
          <a:bodyPr wrap="none">
            <a:spAutoFit/>
          </a:bodyPr>
          <a:lstStyle/>
          <a:p>
            <a:pPr algn="r">
              <a:defRPr sz="1100">
                <a:solidFill>
                  <a:srgbClr val="D7E1EB"/>
                </a:solidFill>
                <a:latin typeface="Aptos"/>
              </a:defRPr>
            </a:pPr>
            <a:r>
              <a:t>06</a:t>
            </a:r>
          </a:p>
        </p:txBody>
      </p:sp>
      <p:sp>
        <p:nvSpPr>
          <p:cNvPr id="5" name="Rectangle 4"/>
          <p:cNvSpPr/>
          <p:nvPr/>
        </p:nvSpPr>
        <p:spPr>
          <a:xfrm>
            <a:off x="502920" y="6510528"/>
            <a:ext cx="11155680" cy="18288"/>
          </a:xfrm>
          <a:prstGeom prst="rect">
            <a:avLst/>
          </a:prstGeom>
          <a:solidFill>
            <a:srgbClr val="DCE1E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6" name="TextBox 5"/>
          <p:cNvSpPr txBox="1"/>
          <p:nvPr/>
        </p:nvSpPr>
        <p:spPr>
          <a:xfrm>
            <a:off x="502920" y="6565392"/>
            <a:ext cx="10241280" cy="201168"/>
          </a:xfrm>
          <a:prstGeom prst="rect">
            <a:avLst/>
          </a:prstGeom>
          <a:noFill/>
        </p:spPr>
        <p:txBody>
          <a:bodyPr wrap="none">
            <a:spAutoFit/>
          </a:bodyPr>
          <a:lstStyle/>
          <a:p>
            <a:pPr>
              <a:defRPr sz="800">
                <a:solidFill>
                  <a:srgbClr val="69737D"/>
                </a:solidFill>
                <a:latin typeface="Aptos"/>
              </a:defRPr>
            </a:pPr>
            <a:r>
              <a:t>KM Security Services Ltd | Business Plan</a:t>
            </a:r>
          </a:p>
        </p:txBody>
      </p:sp>
      <p:sp>
        <p:nvSpPr>
          <p:cNvPr id="7" name="TextBox 6"/>
          <p:cNvSpPr txBox="1"/>
          <p:nvPr/>
        </p:nvSpPr>
        <p:spPr>
          <a:xfrm>
            <a:off x="10927080" y="6537960"/>
            <a:ext cx="731520" cy="228600"/>
          </a:xfrm>
          <a:prstGeom prst="rect">
            <a:avLst/>
          </a:prstGeom>
          <a:noFill/>
        </p:spPr>
        <p:txBody>
          <a:bodyPr wrap="none">
            <a:spAutoFit/>
          </a:bodyPr>
          <a:lstStyle/>
          <a:p>
            <a:pPr algn="r">
              <a:defRPr sz="800">
                <a:solidFill>
                  <a:srgbClr val="69737D"/>
                </a:solidFill>
                <a:latin typeface="Aptos"/>
              </a:defRPr>
            </a:pPr>
            <a:r>
              <a:t>9</a:t>
            </a:r>
          </a:p>
        </p:txBody>
      </p:sp>
      <p:sp>
        <p:nvSpPr>
          <p:cNvPr id="8" name="Rounded Rectangle 7"/>
          <p:cNvSpPr/>
          <p:nvPr/>
        </p:nvSpPr>
        <p:spPr>
          <a:xfrm>
            <a:off x="731520" y="1051560"/>
            <a:ext cx="3657600" cy="1508760"/>
          </a:xfrm>
          <a:prstGeom prst="roundRect">
            <a:avLst/>
          </a:prstGeom>
          <a:solidFill>
            <a:srgbClr val="F4F7FA"/>
          </a:solidFill>
          <a:ln>
            <a:solidFill>
              <a:srgbClr val="D7DCE1"/>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9" name="Rectangle 8"/>
          <p:cNvSpPr/>
          <p:nvPr/>
        </p:nvSpPr>
        <p:spPr>
          <a:xfrm>
            <a:off x="731520" y="1051560"/>
            <a:ext cx="73152" cy="1508760"/>
          </a:xfrm>
          <a:prstGeom prst="rect">
            <a:avLst/>
          </a:prstGeom>
          <a:solidFill>
            <a:srgbClr val="D6A54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0" name="TextBox 9"/>
          <p:cNvSpPr txBox="1"/>
          <p:nvPr/>
        </p:nvSpPr>
        <p:spPr>
          <a:xfrm>
            <a:off x="932688" y="1188719"/>
            <a:ext cx="3310128" cy="347472"/>
          </a:xfrm>
          <a:prstGeom prst="rect">
            <a:avLst/>
          </a:prstGeom>
          <a:noFill/>
        </p:spPr>
        <p:txBody>
          <a:bodyPr wrap="none">
            <a:spAutoFit/>
          </a:bodyPr>
          <a:lstStyle/>
          <a:p>
            <a:pPr>
              <a:defRPr sz="2800" b="1">
                <a:solidFill>
                  <a:srgbClr val="193755"/>
                </a:solidFill>
                <a:latin typeface="Aptos"/>
              </a:defRPr>
            </a:pPr>
            <a:r>
              <a:t>Total Funding Required</a:t>
            </a:r>
          </a:p>
        </p:txBody>
      </p:sp>
      <p:sp>
        <p:nvSpPr>
          <p:cNvPr id="11" name="TextBox 10"/>
          <p:cNvSpPr txBox="1"/>
          <p:nvPr/>
        </p:nvSpPr>
        <p:spPr>
          <a:xfrm>
            <a:off x="932688" y="1581912"/>
            <a:ext cx="3310128" cy="850392"/>
          </a:xfrm>
          <a:prstGeom prst="rect">
            <a:avLst/>
          </a:prstGeom>
          <a:noFill/>
        </p:spPr>
        <p:txBody>
          <a:bodyPr wrap="square">
            <a:spAutoFit/>
          </a:bodyPr>
          <a:lstStyle/>
          <a:p>
            <a:pPr>
              <a:defRPr sz="1700">
                <a:solidFill>
                  <a:srgbClr val="232323"/>
                </a:solidFill>
                <a:latin typeface="Aptos"/>
              </a:defRPr>
            </a:pPr>
            <a:r>
              <a:t>£50,000</a:t>
            </a:r>
          </a:p>
        </p:txBody>
      </p:sp>
      <p:sp>
        <p:nvSpPr>
          <p:cNvPr id="12" name="Rounded Rectangle 11"/>
          <p:cNvSpPr/>
          <p:nvPr/>
        </p:nvSpPr>
        <p:spPr>
          <a:xfrm>
            <a:off x="731520" y="2788920"/>
            <a:ext cx="3657600" cy="1600200"/>
          </a:xfrm>
          <a:prstGeom prst="roundRect">
            <a:avLst/>
          </a:prstGeom>
          <a:solidFill>
            <a:srgbClr val="F4F7FA"/>
          </a:solidFill>
          <a:ln>
            <a:solidFill>
              <a:srgbClr val="D7DCE1"/>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3" name="Rectangle 12"/>
          <p:cNvSpPr/>
          <p:nvPr/>
        </p:nvSpPr>
        <p:spPr>
          <a:xfrm>
            <a:off x="731520" y="2788920"/>
            <a:ext cx="73152" cy="1600200"/>
          </a:xfrm>
          <a:prstGeom prst="rect">
            <a:avLst/>
          </a:prstGeom>
          <a:solidFill>
            <a:srgbClr val="2A5B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4" name="TextBox 13"/>
          <p:cNvSpPr txBox="1"/>
          <p:nvPr/>
        </p:nvSpPr>
        <p:spPr>
          <a:xfrm>
            <a:off x="932688" y="2926079"/>
            <a:ext cx="3310128" cy="347472"/>
          </a:xfrm>
          <a:prstGeom prst="rect">
            <a:avLst/>
          </a:prstGeom>
          <a:noFill/>
        </p:spPr>
        <p:txBody>
          <a:bodyPr wrap="none">
            <a:spAutoFit/>
          </a:bodyPr>
          <a:lstStyle/>
          <a:p>
            <a:pPr>
              <a:defRPr sz="1800" b="1">
                <a:solidFill>
                  <a:srgbClr val="193755"/>
                </a:solidFill>
                <a:latin typeface="Aptos"/>
              </a:defRPr>
            </a:pPr>
            <a:r>
              <a:t>Funding Sources</a:t>
            </a:r>
          </a:p>
        </p:txBody>
      </p:sp>
      <p:sp>
        <p:nvSpPr>
          <p:cNvPr id="15" name="TextBox 14"/>
          <p:cNvSpPr txBox="1"/>
          <p:nvPr/>
        </p:nvSpPr>
        <p:spPr>
          <a:xfrm>
            <a:off x="932688" y="3319272"/>
            <a:ext cx="3310128" cy="941832"/>
          </a:xfrm>
          <a:prstGeom prst="rect">
            <a:avLst/>
          </a:prstGeom>
          <a:noFill/>
        </p:spPr>
        <p:txBody>
          <a:bodyPr wrap="square">
            <a:spAutoFit/>
          </a:bodyPr>
          <a:lstStyle/>
          <a:p>
            <a:pPr>
              <a:defRPr sz="1500">
                <a:solidFill>
                  <a:srgbClr val="232323"/>
                </a:solidFill>
                <a:latin typeface="Aptos"/>
              </a:defRPr>
            </a:pPr>
            <a:r>
              <a:t>Owner investment: £20,000</a:t>
            </a:r>
            <a:br/>
            <a:r>
              <a:t>Business loan: £30,000</a:t>
            </a:r>
          </a:p>
        </p:txBody>
      </p:sp>
      <p:sp>
        <p:nvSpPr>
          <p:cNvPr id="16" name="Rounded Rectangle 15"/>
          <p:cNvSpPr/>
          <p:nvPr/>
        </p:nvSpPr>
        <p:spPr>
          <a:xfrm>
            <a:off x="4709160" y="1051560"/>
            <a:ext cx="3154680" cy="3337560"/>
          </a:xfrm>
          <a:prstGeom prst="roundRect">
            <a:avLst/>
          </a:prstGeom>
          <a:solidFill>
            <a:srgbClr val="F4F7FA"/>
          </a:solidFill>
          <a:ln>
            <a:solidFill>
              <a:srgbClr val="D7DCE1"/>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7" name="Rectangle 16"/>
          <p:cNvSpPr/>
          <p:nvPr/>
        </p:nvSpPr>
        <p:spPr>
          <a:xfrm>
            <a:off x="4709160" y="1051560"/>
            <a:ext cx="73152" cy="3337560"/>
          </a:xfrm>
          <a:prstGeom prst="rect">
            <a:avLst/>
          </a:prstGeom>
          <a:solidFill>
            <a:srgbClr val="2D735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8" name="TextBox 17"/>
          <p:cNvSpPr txBox="1"/>
          <p:nvPr/>
        </p:nvSpPr>
        <p:spPr>
          <a:xfrm>
            <a:off x="4910328" y="1188719"/>
            <a:ext cx="2807208" cy="347472"/>
          </a:xfrm>
          <a:prstGeom prst="rect">
            <a:avLst/>
          </a:prstGeom>
          <a:noFill/>
        </p:spPr>
        <p:txBody>
          <a:bodyPr wrap="none">
            <a:spAutoFit/>
          </a:bodyPr>
          <a:lstStyle/>
          <a:p>
            <a:pPr>
              <a:defRPr sz="1600" b="1">
                <a:solidFill>
                  <a:srgbClr val="193755"/>
                </a:solidFill>
                <a:latin typeface="Aptos"/>
              </a:defRPr>
            </a:pPr>
            <a:r>
              <a:t>Main Start-up Allocation</a:t>
            </a:r>
          </a:p>
        </p:txBody>
      </p:sp>
      <p:sp>
        <p:nvSpPr>
          <p:cNvPr id="19" name="TextBox 18"/>
          <p:cNvSpPr txBox="1"/>
          <p:nvPr/>
        </p:nvSpPr>
        <p:spPr>
          <a:xfrm>
            <a:off x="4910328" y="1581912"/>
            <a:ext cx="2807208" cy="2679191"/>
          </a:xfrm>
          <a:prstGeom prst="rect">
            <a:avLst/>
          </a:prstGeom>
          <a:noFill/>
        </p:spPr>
        <p:txBody>
          <a:bodyPr wrap="square">
            <a:spAutoFit/>
          </a:bodyPr>
          <a:lstStyle/>
          <a:p>
            <a:pPr>
              <a:defRPr sz="1300">
                <a:solidFill>
                  <a:srgbClr val="232323"/>
                </a:solidFill>
                <a:latin typeface="Aptos"/>
              </a:defRPr>
            </a:pPr>
            <a:r>
              <a:t>Office rent &amp; deposit — £8,000</a:t>
            </a:r>
            <a:br/>
            <a:r>
              <a:t>Furniture &amp; computers — £5,500</a:t>
            </a:r>
            <a:br/>
            <a:r>
              <a:t>Insurance — £3,500</a:t>
            </a:r>
            <a:br/>
            <a:r>
              <a:t>Uniforms — £4,000</a:t>
            </a:r>
            <a:br/>
            <a:r>
              <a:t>Marketing — £3,000</a:t>
            </a:r>
            <a:br/>
            <a:r>
              <a:t>Recruitment — £4,500</a:t>
            </a:r>
            <a:br/>
            <a:r>
              <a:t>Training — £5,000</a:t>
            </a:r>
            <a:br/>
            <a:r>
              <a:t>Security equipment — £6,000</a:t>
            </a:r>
            <a:br/>
            <a:r>
              <a:t>Working capital — £10,400</a:t>
            </a:r>
            <a:br/>
            <a:r>
              <a:t>Registration — £100</a:t>
            </a:r>
          </a:p>
        </p:txBody>
      </p:sp>
      <p:sp>
        <p:nvSpPr>
          <p:cNvPr id="20" name="Rounded Rectangle 19"/>
          <p:cNvSpPr/>
          <p:nvPr/>
        </p:nvSpPr>
        <p:spPr>
          <a:xfrm>
            <a:off x="8138160" y="1051560"/>
            <a:ext cx="3154680" cy="3337560"/>
          </a:xfrm>
          <a:prstGeom prst="roundRect">
            <a:avLst/>
          </a:prstGeom>
          <a:solidFill>
            <a:srgbClr val="F4F7FA"/>
          </a:solidFill>
          <a:ln>
            <a:solidFill>
              <a:srgbClr val="D7DCE1"/>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21" name="Rectangle 20"/>
          <p:cNvSpPr/>
          <p:nvPr/>
        </p:nvSpPr>
        <p:spPr>
          <a:xfrm>
            <a:off x="8138160" y="1051560"/>
            <a:ext cx="73152" cy="3337560"/>
          </a:xfrm>
          <a:prstGeom prst="rect">
            <a:avLst/>
          </a:prstGeom>
          <a:solidFill>
            <a:srgbClr val="D6A54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22" name="TextBox 21"/>
          <p:cNvSpPr txBox="1"/>
          <p:nvPr/>
        </p:nvSpPr>
        <p:spPr>
          <a:xfrm>
            <a:off x="8339328" y="1188719"/>
            <a:ext cx="2807208" cy="347472"/>
          </a:xfrm>
          <a:prstGeom prst="rect">
            <a:avLst/>
          </a:prstGeom>
          <a:noFill/>
        </p:spPr>
        <p:txBody>
          <a:bodyPr wrap="none">
            <a:spAutoFit/>
          </a:bodyPr>
          <a:lstStyle/>
          <a:p>
            <a:pPr>
              <a:defRPr sz="1700" b="1">
                <a:solidFill>
                  <a:srgbClr val="193755"/>
                </a:solidFill>
                <a:latin typeface="Aptos"/>
              </a:defRPr>
            </a:pPr>
            <a:r>
              <a:t>Marketing Budget — £3,000</a:t>
            </a:r>
          </a:p>
        </p:txBody>
      </p:sp>
      <p:sp>
        <p:nvSpPr>
          <p:cNvPr id="23" name="TextBox 22"/>
          <p:cNvSpPr txBox="1"/>
          <p:nvPr/>
        </p:nvSpPr>
        <p:spPr>
          <a:xfrm>
            <a:off x="8339328" y="1581912"/>
            <a:ext cx="2807208" cy="2679191"/>
          </a:xfrm>
          <a:prstGeom prst="rect">
            <a:avLst/>
          </a:prstGeom>
          <a:noFill/>
        </p:spPr>
        <p:txBody>
          <a:bodyPr wrap="square">
            <a:spAutoFit/>
          </a:bodyPr>
          <a:lstStyle/>
          <a:p>
            <a:pPr>
              <a:defRPr sz="1400">
                <a:solidFill>
                  <a:srgbClr val="232323"/>
                </a:solidFill>
                <a:latin typeface="Aptos"/>
              </a:defRPr>
            </a:pPr>
            <a:r>
              <a:t>Website — £1,000</a:t>
            </a:r>
            <a:br/>
            <a:r>
              <a:t>Social media — £800</a:t>
            </a:r>
            <a:br/>
            <a:r>
              <a:t>Business cards/flyers — £500</a:t>
            </a:r>
            <a:br/>
            <a:r>
              <a:t>Networking — £400</a:t>
            </a:r>
            <a:br/>
            <a:r>
              <a:t>Google advertising — £300</a:t>
            </a:r>
          </a:p>
        </p:txBody>
      </p:sp>
      <p:sp>
        <p:nvSpPr>
          <p:cNvPr id="24" name="TextBox 23"/>
          <p:cNvSpPr txBox="1"/>
          <p:nvPr/>
        </p:nvSpPr>
        <p:spPr>
          <a:xfrm>
            <a:off x="4754880" y="4800600"/>
            <a:ext cx="6400800" cy="822960"/>
          </a:xfrm>
          <a:prstGeom prst="rect">
            <a:avLst/>
          </a:prstGeom>
          <a:noFill/>
        </p:spPr>
        <p:txBody>
          <a:bodyPr wrap="square">
            <a:spAutoFit/>
          </a:bodyPr>
          <a:lstStyle/>
          <a:p>
            <a:pPr>
              <a:spcAft>
                <a:spcPts val="800"/>
              </a:spcAft>
              <a:defRPr sz="1500" b="0">
                <a:solidFill>
                  <a:srgbClr val="232323"/>
                </a:solidFill>
                <a:latin typeface="Aptos"/>
              </a:defRPr>
            </a:pPr>
            <a:r>
              <a:t>The funding is intended to establish the business and provide working capital for the initial operating period.</a:t>
            </a:r>
          </a:p>
        </p:txBody>
      </p:sp>
    </p:spTree>
    <p:extLst>
      <p:ext uri="{BB962C8B-B14F-4D97-AF65-F5344CB8AC3E}">
        <p14:creationId xmlns:p14="http://schemas.microsoft.com/office/powerpoint/2010/main" val="1481281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2000" cy="749808"/>
          </a:xfrm>
          <a:prstGeom prst="rect">
            <a:avLst/>
          </a:prstGeom>
          <a:solidFill>
            <a:srgbClr val="1937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02920" y="137160"/>
            <a:ext cx="10881360" cy="438912"/>
          </a:xfrm>
          <a:prstGeom prst="rect">
            <a:avLst/>
          </a:prstGeom>
          <a:noFill/>
        </p:spPr>
        <p:txBody>
          <a:bodyPr wrap="none">
            <a:spAutoFit/>
          </a:bodyPr>
          <a:lstStyle/>
          <a:p>
            <a:pPr>
              <a:defRPr sz="2500" b="1">
                <a:solidFill>
                  <a:srgbClr val="FFFFFF"/>
                </a:solidFill>
                <a:latin typeface="Aptos Display"/>
              </a:defRPr>
            </a:pPr>
            <a:r>
              <a:t>Start-up Costs and Monthly Fixed Costs</a:t>
            </a:r>
          </a:p>
        </p:txBody>
      </p:sp>
      <p:sp>
        <p:nvSpPr>
          <p:cNvPr id="4" name="TextBox 3"/>
          <p:cNvSpPr txBox="1"/>
          <p:nvPr/>
        </p:nvSpPr>
        <p:spPr>
          <a:xfrm>
            <a:off x="9784080" y="155448"/>
            <a:ext cx="1828800" cy="365760"/>
          </a:xfrm>
          <a:prstGeom prst="rect">
            <a:avLst/>
          </a:prstGeom>
          <a:noFill/>
        </p:spPr>
        <p:txBody>
          <a:bodyPr wrap="none">
            <a:spAutoFit/>
          </a:bodyPr>
          <a:lstStyle/>
          <a:p>
            <a:pPr algn="r">
              <a:defRPr sz="1100">
                <a:solidFill>
                  <a:srgbClr val="D7E1EB"/>
                </a:solidFill>
                <a:latin typeface="Aptos"/>
              </a:defRPr>
            </a:pPr>
            <a:r>
              <a:t>06</a:t>
            </a:r>
          </a:p>
        </p:txBody>
      </p:sp>
      <p:sp>
        <p:nvSpPr>
          <p:cNvPr id="5" name="Rectangle 4"/>
          <p:cNvSpPr/>
          <p:nvPr/>
        </p:nvSpPr>
        <p:spPr>
          <a:xfrm>
            <a:off x="502920" y="6510528"/>
            <a:ext cx="11155680" cy="18288"/>
          </a:xfrm>
          <a:prstGeom prst="rect">
            <a:avLst/>
          </a:prstGeom>
          <a:solidFill>
            <a:srgbClr val="DCE1E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6" name="TextBox 5"/>
          <p:cNvSpPr txBox="1"/>
          <p:nvPr/>
        </p:nvSpPr>
        <p:spPr>
          <a:xfrm>
            <a:off x="502920" y="6565392"/>
            <a:ext cx="10241280" cy="201168"/>
          </a:xfrm>
          <a:prstGeom prst="rect">
            <a:avLst/>
          </a:prstGeom>
          <a:noFill/>
        </p:spPr>
        <p:txBody>
          <a:bodyPr wrap="none">
            <a:spAutoFit/>
          </a:bodyPr>
          <a:lstStyle/>
          <a:p>
            <a:pPr>
              <a:defRPr sz="800">
                <a:solidFill>
                  <a:srgbClr val="69737D"/>
                </a:solidFill>
                <a:latin typeface="Aptos"/>
              </a:defRPr>
            </a:pPr>
            <a:r>
              <a:t>KM Security Services Ltd | Business Plan</a:t>
            </a:r>
          </a:p>
        </p:txBody>
      </p:sp>
      <p:sp>
        <p:nvSpPr>
          <p:cNvPr id="7" name="TextBox 6"/>
          <p:cNvSpPr txBox="1"/>
          <p:nvPr/>
        </p:nvSpPr>
        <p:spPr>
          <a:xfrm>
            <a:off x="10927080" y="6537960"/>
            <a:ext cx="731520" cy="228600"/>
          </a:xfrm>
          <a:prstGeom prst="rect">
            <a:avLst/>
          </a:prstGeom>
          <a:noFill/>
        </p:spPr>
        <p:txBody>
          <a:bodyPr wrap="none">
            <a:spAutoFit/>
          </a:bodyPr>
          <a:lstStyle/>
          <a:p>
            <a:pPr algn="r">
              <a:defRPr sz="800">
                <a:solidFill>
                  <a:srgbClr val="69737D"/>
                </a:solidFill>
                <a:latin typeface="Aptos"/>
              </a:defRPr>
            </a:pPr>
            <a:r>
              <a:t>10</a:t>
            </a:r>
          </a:p>
        </p:txBody>
      </p:sp>
      <p:graphicFrame>
        <p:nvGraphicFramePr>
          <p:cNvPr id="8" name="Table 7"/>
          <p:cNvGraphicFramePr>
            <a:graphicFrameLocks noGrp="1"/>
          </p:cNvGraphicFramePr>
          <p:nvPr/>
        </p:nvGraphicFramePr>
        <p:xfrm>
          <a:off x="502920" y="1051560"/>
          <a:ext cx="5349240" cy="5074920"/>
        </p:xfrm>
        <a:graphic>
          <a:graphicData uri="http://schemas.openxmlformats.org/drawingml/2006/table">
            <a:tbl>
              <a:tblPr firstRow="1" bandRow="1">
                <a:tableStyleId>{5C22544A-7EE6-4342-B048-85BDC9FD1C3A}</a:tableStyleId>
              </a:tblPr>
              <a:tblGrid>
                <a:gridCol w="4069080"/>
                <a:gridCol w="1280160"/>
              </a:tblGrid>
              <a:tr h="422910">
                <a:tc>
                  <a:txBody>
                    <a:bodyPr/>
                    <a:lstStyle/>
                    <a:p>
                      <a:pPr algn="l">
                        <a:defRPr sz="1200" b="1">
                          <a:solidFill>
                            <a:srgbClr val="FFFFFF"/>
                          </a:solidFill>
                          <a:latin typeface="Aptos"/>
                        </a:defRPr>
                      </a:pPr>
                      <a:r>
                        <a:t>Start-up item</a:t>
                      </a:r>
                    </a:p>
                  </a:txBody>
                  <a:tcPr marL="45720" marR="45720" marT="27432" marB="27432">
                    <a:solidFill>
                      <a:srgbClr val="193755"/>
                    </a:solidFill>
                  </a:tcPr>
                </a:tc>
                <a:tc>
                  <a:txBody>
                    <a:bodyPr/>
                    <a:lstStyle/>
                    <a:p>
                      <a:pPr algn="ctr">
                        <a:defRPr sz="1200" b="1">
                          <a:solidFill>
                            <a:srgbClr val="FFFFFF"/>
                          </a:solidFill>
                          <a:latin typeface="Aptos"/>
                        </a:defRPr>
                      </a:pPr>
                      <a:r>
                        <a:t>£</a:t>
                      </a:r>
                    </a:p>
                  </a:txBody>
                  <a:tcPr marL="45720" marR="45720" marT="27432" marB="27432">
                    <a:solidFill>
                      <a:srgbClr val="193755"/>
                    </a:solidFill>
                  </a:tcPr>
                </a:tc>
              </a:tr>
              <a:tr h="422910">
                <a:tc>
                  <a:txBody>
                    <a:bodyPr/>
                    <a:lstStyle/>
                    <a:p>
                      <a:pPr algn="l">
                        <a:defRPr sz="1200" b="0">
                          <a:solidFill>
                            <a:srgbClr val="232323"/>
                          </a:solidFill>
                          <a:latin typeface="Aptos"/>
                        </a:defRPr>
                      </a:pPr>
                      <a:r>
                        <a:t>Company registration</a:t>
                      </a:r>
                    </a:p>
                  </a:txBody>
                  <a:tcPr marL="45720" marR="45720" marT="27432" marB="27432">
                    <a:solidFill>
                      <a:srgbClr val="F4F7FA"/>
                    </a:solidFill>
                  </a:tcPr>
                </a:tc>
                <a:tc>
                  <a:txBody>
                    <a:bodyPr/>
                    <a:lstStyle/>
                    <a:p>
                      <a:pPr algn="ctr">
                        <a:defRPr sz="1200" b="0">
                          <a:solidFill>
                            <a:srgbClr val="232323"/>
                          </a:solidFill>
                          <a:latin typeface="Aptos"/>
                        </a:defRPr>
                      </a:pPr>
                      <a:r>
                        <a:t>100</a:t>
                      </a:r>
                    </a:p>
                  </a:txBody>
                  <a:tcPr marL="45720" marR="45720" marT="27432" marB="27432">
                    <a:solidFill>
                      <a:srgbClr val="F4F7FA"/>
                    </a:solidFill>
                  </a:tcPr>
                </a:tc>
              </a:tr>
              <a:tr h="422910">
                <a:tc>
                  <a:txBody>
                    <a:bodyPr/>
                    <a:lstStyle/>
                    <a:p>
                      <a:pPr algn="l">
                        <a:defRPr sz="1200" b="0">
                          <a:solidFill>
                            <a:srgbClr val="232323"/>
                          </a:solidFill>
                          <a:latin typeface="Aptos"/>
                        </a:defRPr>
                      </a:pPr>
                      <a:r>
                        <a:t>Office rent &amp; deposit</a:t>
                      </a:r>
                    </a:p>
                  </a:txBody>
                  <a:tcPr marL="45720" marR="45720" marT="27432" marB="27432">
                    <a:solidFill>
                      <a:srgbClr val="FFFFFF"/>
                    </a:solidFill>
                  </a:tcPr>
                </a:tc>
                <a:tc>
                  <a:txBody>
                    <a:bodyPr/>
                    <a:lstStyle/>
                    <a:p>
                      <a:pPr algn="ctr">
                        <a:defRPr sz="1200" b="0">
                          <a:solidFill>
                            <a:srgbClr val="232323"/>
                          </a:solidFill>
                          <a:latin typeface="Aptos"/>
                        </a:defRPr>
                      </a:pPr>
                      <a:r>
                        <a:t>8,000</a:t>
                      </a:r>
                    </a:p>
                  </a:txBody>
                  <a:tcPr marL="45720" marR="45720" marT="27432" marB="27432">
                    <a:solidFill>
                      <a:srgbClr val="FFFFFF"/>
                    </a:solidFill>
                  </a:tcPr>
                </a:tc>
              </a:tr>
              <a:tr h="422910">
                <a:tc>
                  <a:txBody>
                    <a:bodyPr/>
                    <a:lstStyle/>
                    <a:p>
                      <a:pPr algn="l">
                        <a:defRPr sz="1200" b="0">
                          <a:solidFill>
                            <a:srgbClr val="232323"/>
                          </a:solidFill>
                          <a:latin typeface="Aptos"/>
                        </a:defRPr>
                      </a:pPr>
                      <a:r>
                        <a:t>Furniture &amp; computers</a:t>
                      </a:r>
                    </a:p>
                  </a:txBody>
                  <a:tcPr marL="45720" marR="45720" marT="27432" marB="27432">
                    <a:solidFill>
                      <a:srgbClr val="F4F7FA"/>
                    </a:solidFill>
                  </a:tcPr>
                </a:tc>
                <a:tc>
                  <a:txBody>
                    <a:bodyPr/>
                    <a:lstStyle/>
                    <a:p>
                      <a:pPr algn="ctr">
                        <a:defRPr sz="1200" b="0">
                          <a:solidFill>
                            <a:srgbClr val="232323"/>
                          </a:solidFill>
                          <a:latin typeface="Aptos"/>
                        </a:defRPr>
                      </a:pPr>
                      <a:r>
                        <a:t>5,500</a:t>
                      </a:r>
                    </a:p>
                  </a:txBody>
                  <a:tcPr marL="45720" marR="45720" marT="27432" marB="27432">
                    <a:solidFill>
                      <a:srgbClr val="F4F7FA"/>
                    </a:solidFill>
                  </a:tcPr>
                </a:tc>
              </a:tr>
              <a:tr h="422910">
                <a:tc>
                  <a:txBody>
                    <a:bodyPr/>
                    <a:lstStyle/>
                    <a:p>
                      <a:pPr algn="l">
                        <a:defRPr sz="1200" b="0">
                          <a:solidFill>
                            <a:srgbClr val="232323"/>
                          </a:solidFill>
                          <a:latin typeface="Aptos"/>
                        </a:defRPr>
                      </a:pPr>
                      <a:r>
                        <a:t>Insurance</a:t>
                      </a:r>
                    </a:p>
                  </a:txBody>
                  <a:tcPr marL="45720" marR="45720" marT="27432" marB="27432">
                    <a:solidFill>
                      <a:srgbClr val="FFFFFF"/>
                    </a:solidFill>
                  </a:tcPr>
                </a:tc>
                <a:tc>
                  <a:txBody>
                    <a:bodyPr/>
                    <a:lstStyle/>
                    <a:p>
                      <a:pPr algn="ctr">
                        <a:defRPr sz="1200" b="0">
                          <a:solidFill>
                            <a:srgbClr val="232323"/>
                          </a:solidFill>
                          <a:latin typeface="Aptos"/>
                        </a:defRPr>
                      </a:pPr>
                      <a:r>
                        <a:t>3,500</a:t>
                      </a:r>
                    </a:p>
                  </a:txBody>
                  <a:tcPr marL="45720" marR="45720" marT="27432" marB="27432">
                    <a:solidFill>
                      <a:srgbClr val="FFFFFF"/>
                    </a:solidFill>
                  </a:tcPr>
                </a:tc>
              </a:tr>
              <a:tr h="422910">
                <a:tc>
                  <a:txBody>
                    <a:bodyPr/>
                    <a:lstStyle/>
                    <a:p>
                      <a:pPr algn="l">
                        <a:defRPr sz="1200" b="0">
                          <a:solidFill>
                            <a:srgbClr val="232323"/>
                          </a:solidFill>
                          <a:latin typeface="Aptos"/>
                        </a:defRPr>
                      </a:pPr>
                      <a:r>
                        <a:t>Uniforms</a:t>
                      </a:r>
                    </a:p>
                  </a:txBody>
                  <a:tcPr marL="45720" marR="45720" marT="27432" marB="27432">
                    <a:solidFill>
                      <a:srgbClr val="F4F7FA"/>
                    </a:solidFill>
                  </a:tcPr>
                </a:tc>
                <a:tc>
                  <a:txBody>
                    <a:bodyPr/>
                    <a:lstStyle/>
                    <a:p>
                      <a:pPr algn="ctr">
                        <a:defRPr sz="1200" b="0">
                          <a:solidFill>
                            <a:srgbClr val="232323"/>
                          </a:solidFill>
                          <a:latin typeface="Aptos"/>
                        </a:defRPr>
                      </a:pPr>
                      <a:r>
                        <a:t>4,000</a:t>
                      </a:r>
                    </a:p>
                  </a:txBody>
                  <a:tcPr marL="45720" marR="45720" marT="27432" marB="27432">
                    <a:solidFill>
                      <a:srgbClr val="F4F7FA"/>
                    </a:solidFill>
                  </a:tcPr>
                </a:tc>
              </a:tr>
              <a:tr h="422910">
                <a:tc>
                  <a:txBody>
                    <a:bodyPr/>
                    <a:lstStyle/>
                    <a:p>
                      <a:pPr algn="l">
                        <a:defRPr sz="1200" b="0">
                          <a:solidFill>
                            <a:srgbClr val="232323"/>
                          </a:solidFill>
                          <a:latin typeface="Aptos"/>
                        </a:defRPr>
                      </a:pPr>
                      <a:r>
                        <a:t>Marketing</a:t>
                      </a:r>
                    </a:p>
                  </a:txBody>
                  <a:tcPr marL="45720" marR="45720" marT="27432" marB="27432">
                    <a:solidFill>
                      <a:srgbClr val="FFFFFF"/>
                    </a:solidFill>
                  </a:tcPr>
                </a:tc>
                <a:tc>
                  <a:txBody>
                    <a:bodyPr/>
                    <a:lstStyle/>
                    <a:p>
                      <a:pPr algn="ctr">
                        <a:defRPr sz="1200" b="0">
                          <a:solidFill>
                            <a:srgbClr val="232323"/>
                          </a:solidFill>
                          <a:latin typeface="Aptos"/>
                        </a:defRPr>
                      </a:pPr>
                      <a:r>
                        <a:t>3,000</a:t>
                      </a:r>
                    </a:p>
                  </a:txBody>
                  <a:tcPr marL="45720" marR="45720" marT="27432" marB="27432">
                    <a:solidFill>
                      <a:srgbClr val="FFFFFF"/>
                    </a:solidFill>
                  </a:tcPr>
                </a:tc>
              </a:tr>
              <a:tr h="422910">
                <a:tc>
                  <a:txBody>
                    <a:bodyPr/>
                    <a:lstStyle/>
                    <a:p>
                      <a:pPr algn="l">
                        <a:defRPr sz="1200" b="0">
                          <a:solidFill>
                            <a:srgbClr val="232323"/>
                          </a:solidFill>
                          <a:latin typeface="Aptos"/>
                        </a:defRPr>
                      </a:pPr>
                      <a:r>
                        <a:t>Recruitment</a:t>
                      </a:r>
                    </a:p>
                  </a:txBody>
                  <a:tcPr marL="45720" marR="45720" marT="27432" marB="27432">
                    <a:solidFill>
                      <a:srgbClr val="F4F7FA"/>
                    </a:solidFill>
                  </a:tcPr>
                </a:tc>
                <a:tc>
                  <a:txBody>
                    <a:bodyPr/>
                    <a:lstStyle/>
                    <a:p>
                      <a:pPr algn="ctr">
                        <a:defRPr sz="1200" b="0">
                          <a:solidFill>
                            <a:srgbClr val="232323"/>
                          </a:solidFill>
                          <a:latin typeface="Aptos"/>
                        </a:defRPr>
                      </a:pPr>
                      <a:r>
                        <a:t>4,500</a:t>
                      </a:r>
                    </a:p>
                  </a:txBody>
                  <a:tcPr marL="45720" marR="45720" marT="27432" marB="27432">
                    <a:solidFill>
                      <a:srgbClr val="F4F7FA"/>
                    </a:solidFill>
                  </a:tcPr>
                </a:tc>
              </a:tr>
              <a:tr h="422910">
                <a:tc>
                  <a:txBody>
                    <a:bodyPr/>
                    <a:lstStyle/>
                    <a:p>
                      <a:pPr algn="l">
                        <a:defRPr sz="1200" b="0">
                          <a:solidFill>
                            <a:srgbClr val="232323"/>
                          </a:solidFill>
                          <a:latin typeface="Aptos"/>
                        </a:defRPr>
                      </a:pPr>
                      <a:r>
                        <a:t>Training</a:t>
                      </a:r>
                    </a:p>
                  </a:txBody>
                  <a:tcPr marL="45720" marR="45720" marT="27432" marB="27432">
                    <a:solidFill>
                      <a:srgbClr val="FFFFFF"/>
                    </a:solidFill>
                  </a:tcPr>
                </a:tc>
                <a:tc>
                  <a:txBody>
                    <a:bodyPr/>
                    <a:lstStyle/>
                    <a:p>
                      <a:pPr algn="ctr">
                        <a:defRPr sz="1200" b="0">
                          <a:solidFill>
                            <a:srgbClr val="232323"/>
                          </a:solidFill>
                          <a:latin typeface="Aptos"/>
                        </a:defRPr>
                      </a:pPr>
                      <a:r>
                        <a:t>5,000</a:t>
                      </a:r>
                    </a:p>
                  </a:txBody>
                  <a:tcPr marL="45720" marR="45720" marT="27432" marB="27432">
                    <a:solidFill>
                      <a:srgbClr val="FFFFFF"/>
                    </a:solidFill>
                  </a:tcPr>
                </a:tc>
              </a:tr>
              <a:tr h="422910">
                <a:tc>
                  <a:txBody>
                    <a:bodyPr/>
                    <a:lstStyle/>
                    <a:p>
                      <a:pPr algn="l">
                        <a:defRPr sz="1200" b="0">
                          <a:solidFill>
                            <a:srgbClr val="232323"/>
                          </a:solidFill>
                          <a:latin typeface="Aptos"/>
                        </a:defRPr>
                      </a:pPr>
                      <a:r>
                        <a:t>Security equipment</a:t>
                      </a:r>
                    </a:p>
                  </a:txBody>
                  <a:tcPr marL="45720" marR="45720" marT="27432" marB="27432">
                    <a:solidFill>
                      <a:srgbClr val="F4F7FA"/>
                    </a:solidFill>
                  </a:tcPr>
                </a:tc>
                <a:tc>
                  <a:txBody>
                    <a:bodyPr/>
                    <a:lstStyle/>
                    <a:p>
                      <a:pPr algn="ctr">
                        <a:defRPr sz="1200" b="0">
                          <a:solidFill>
                            <a:srgbClr val="232323"/>
                          </a:solidFill>
                          <a:latin typeface="Aptos"/>
                        </a:defRPr>
                      </a:pPr>
                      <a:r>
                        <a:t>6,000</a:t>
                      </a:r>
                    </a:p>
                  </a:txBody>
                  <a:tcPr marL="45720" marR="45720" marT="27432" marB="27432">
                    <a:solidFill>
                      <a:srgbClr val="F4F7FA"/>
                    </a:solidFill>
                  </a:tcPr>
                </a:tc>
              </a:tr>
              <a:tr h="422910">
                <a:tc>
                  <a:txBody>
                    <a:bodyPr/>
                    <a:lstStyle/>
                    <a:p>
                      <a:pPr algn="l">
                        <a:defRPr sz="1200" b="0">
                          <a:solidFill>
                            <a:srgbClr val="232323"/>
                          </a:solidFill>
                          <a:latin typeface="Aptos"/>
                        </a:defRPr>
                      </a:pPr>
                      <a:r>
                        <a:t>Working capital</a:t>
                      </a:r>
                    </a:p>
                  </a:txBody>
                  <a:tcPr marL="45720" marR="45720" marT="27432" marB="27432">
                    <a:solidFill>
                      <a:srgbClr val="FFFFFF"/>
                    </a:solidFill>
                  </a:tcPr>
                </a:tc>
                <a:tc>
                  <a:txBody>
                    <a:bodyPr/>
                    <a:lstStyle/>
                    <a:p>
                      <a:pPr algn="ctr">
                        <a:defRPr sz="1200" b="0">
                          <a:solidFill>
                            <a:srgbClr val="232323"/>
                          </a:solidFill>
                          <a:latin typeface="Aptos"/>
                        </a:defRPr>
                      </a:pPr>
                      <a:r>
                        <a:t>10,400</a:t>
                      </a:r>
                    </a:p>
                  </a:txBody>
                  <a:tcPr marL="45720" marR="45720" marT="27432" marB="27432">
                    <a:solidFill>
                      <a:srgbClr val="FFFFFF"/>
                    </a:solidFill>
                  </a:tcPr>
                </a:tc>
              </a:tr>
              <a:tr h="422910">
                <a:tc>
                  <a:txBody>
                    <a:bodyPr/>
                    <a:lstStyle/>
                    <a:p>
                      <a:pPr algn="l">
                        <a:defRPr sz="1200" b="0">
                          <a:solidFill>
                            <a:srgbClr val="232323"/>
                          </a:solidFill>
                          <a:latin typeface="Aptos"/>
                        </a:defRPr>
                      </a:pPr>
                      <a:r>
                        <a:t>Total</a:t>
                      </a:r>
                    </a:p>
                  </a:txBody>
                  <a:tcPr marL="45720" marR="45720" marT="27432" marB="27432">
                    <a:solidFill>
                      <a:srgbClr val="F4F7FA"/>
                    </a:solidFill>
                  </a:tcPr>
                </a:tc>
                <a:tc>
                  <a:txBody>
                    <a:bodyPr/>
                    <a:lstStyle/>
                    <a:p>
                      <a:pPr algn="ctr">
                        <a:defRPr sz="1200" b="0">
                          <a:solidFill>
                            <a:srgbClr val="232323"/>
                          </a:solidFill>
                          <a:latin typeface="Aptos"/>
                        </a:defRPr>
                      </a:pPr>
                      <a:r>
                        <a:t>50,000</a:t>
                      </a:r>
                    </a:p>
                  </a:txBody>
                  <a:tcPr marL="45720" marR="45720" marT="27432" marB="27432">
                    <a:solidFill>
                      <a:srgbClr val="F4F7FA"/>
                    </a:solidFill>
                  </a:tcPr>
                </a:tc>
              </a:tr>
            </a:tbl>
          </a:graphicData>
        </a:graphic>
      </p:graphicFrame>
      <p:graphicFrame>
        <p:nvGraphicFramePr>
          <p:cNvPr id="9" name="Table 8"/>
          <p:cNvGraphicFramePr>
            <a:graphicFrameLocks noGrp="1"/>
          </p:cNvGraphicFramePr>
          <p:nvPr/>
        </p:nvGraphicFramePr>
        <p:xfrm>
          <a:off x="6172200" y="1051560"/>
          <a:ext cx="5440680" cy="4297680"/>
        </p:xfrm>
        <a:graphic>
          <a:graphicData uri="http://schemas.openxmlformats.org/drawingml/2006/table">
            <a:tbl>
              <a:tblPr firstRow="1" bandRow="1">
                <a:tableStyleId>{5C22544A-7EE6-4342-B048-85BDC9FD1C3A}</a:tableStyleId>
              </a:tblPr>
              <a:tblGrid>
                <a:gridCol w="4114800"/>
                <a:gridCol w="1325880"/>
              </a:tblGrid>
              <a:tr h="477520">
                <a:tc>
                  <a:txBody>
                    <a:bodyPr/>
                    <a:lstStyle/>
                    <a:p>
                      <a:pPr algn="l">
                        <a:defRPr sz="1200" b="1">
                          <a:solidFill>
                            <a:srgbClr val="FFFFFF"/>
                          </a:solidFill>
                          <a:latin typeface="Aptos"/>
                        </a:defRPr>
                      </a:pPr>
                      <a:r>
                        <a:t>Monthly fixed cost</a:t>
                      </a:r>
                    </a:p>
                  </a:txBody>
                  <a:tcPr marL="45720" marR="45720" marT="27432" marB="27432">
                    <a:solidFill>
                      <a:srgbClr val="193755"/>
                    </a:solidFill>
                  </a:tcPr>
                </a:tc>
                <a:tc>
                  <a:txBody>
                    <a:bodyPr/>
                    <a:lstStyle/>
                    <a:p>
                      <a:pPr algn="ctr">
                        <a:defRPr sz="1200" b="1">
                          <a:solidFill>
                            <a:srgbClr val="FFFFFF"/>
                          </a:solidFill>
                          <a:latin typeface="Aptos"/>
                        </a:defRPr>
                      </a:pPr>
                      <a:r>
                        <a:t>£</a:t>
                      </a:r>
                    </a:p>
                  </a:txBody>
                  <a:tcPr marL="45720" marR="45720" marT="27432" marB="27432">
                    <a:solidFill>
                      <a:srgbClr val="193755"/>
                    </a:solidFill>
                  </a:tcPr>
                </a:tc>
              </a:tr>
              <a:tr h="477520">
                <a:tc>
                  <a:txBody>
                    <a:bodyPr/>
                    <a:lstStyle/>
                    <a:p>
                      <a:pPr algn="l">
                        <a:defRPr sz="1200" b="0">
                          <a:solidFill>
                            <a:srgbClr val="232323"/>
                          </a:solidFill>
                          <a:latin typeface="Aptos"/>
                        </a:defRPr>
                      </a:pPr>
                      <a:r>
                        <a:t>Office rent</a:t>
                      </a:r>
                    </a:p>
                  </a:txBody>
                  <a:tcPr marL="45720" marR="45720" marT="27432" marB="27432">
                    <a:solidFill>
                      <a:srgbClr val="F4F7FA"/>
                    </a:solidFill>
                  </a:tcPr>
                </a:tc>
                <a:tc>
                  <a:txBody>
                    <a:bodyPr/>
                    <a:lstStyle/>
                    <a:p>
                      <a:pPr algn="ctr">
                        <a:defRPr sz="1200" b="0">
                          <a:solidFill>
                            <a:srgbClr val="232323"/>
                          </a:solidFill>
                          <a:latin typeface="Aptos"/>
                        </a:defRPr>
                      </a:pPr>
                      <a:r>
                        <a:t>1,500</a:t>
                      </a:r>
                    </a:p>
                  </a:txBody>
                  <a:tcPr marL="45720" marR="45720" marT="27432" marB="27432">
                    <a:solidFill>
                      <a:srgbClr val="F4F7FA"/>
                    </a:solidFill>
                  </a:tcPr>
                </a:tc>
              </a:tr>
              <a:tr h="477520">
                <a:tc>
                  <a:txBody>
                    <a:bodyPr/>
                    <a:lstStyle/>
                    <a:p>
                      <a:pPr algn="l">
                        <a:defRPr sz="1200" b="0">
                          <a:solidFill>
                            <a:srgbClr val="232323"/>
                          </a:solidFill>
                          <a:latin typeface="Aptos"/>
                        </a:defRPr>
                      </a:pPr>
                      <a:r>
                        <a:t>Staff salaries</a:t>
                      </a:r>
                    </a:p>
                  </a:txBody>
                  <a:tcPr marL="45720" marR="45720" marT="27432" marB="27432">
                    <a:solidFill>
                      <a:srgbClr val="FFFFFF"/>
                    </a:solidFill>
                  </a:tcPr>
                </a:tc>
                <a:tc>
                  <a:txBody>
                    <a:bodyPr/>
                    <a:lstStyle/>
                    <a:p>
                      <a:pPr algn="ctr">
                        <a:defRPr sz="1200" b="0">
                          <a:solidFill>
                            <a:srgbClr val="232323"/>
                          </a:solidFill>
                          <a:latin typeface="Aptos"/>
                        </a:defRPr>
                      </a:pPr>
                      <a:r>
                        <a:t>18,000</a:t>
                      </a:r>
                    </a:p>
                  </a:txBody>
                  <a:tcPr marL="45720" marR="45720" marT="27432" marB="27432">
                    <a:solidFill>
                      <a:srgbClr val="FFFFFF"/>
                    </a:solidFill>
                  </a:tcPr>
                </a:tc>
              </a:tr>
              <a:tr h="477520">
                <a:tc>
                  <a:txBody>
                    <a:bodyPr/>
                    <a:lstStyle/>
                    <a:p>
                      <a:pPr algn="l">
                        <a:defRPr sz="1200" b="0">
                          <a:solidFill>
                            <a:srgbClr val="232323"/>
                          </a:solidFill>
                          <a:latin typeface="Aptos"/>
                        </a:defRPr>
                      </a:pPr>
                      <a:r>
                        <a:t>Insurance</a:t>
                      </a:r>
                    </a:p>
                  </a:txBody>
                  <a:tcPr marL="45720" marR="45720" marT="27432" marB="27432">
                    <a:solidFill>
                      <a:srgbClr val="F4F7FA"/>
                    </a:solidFill>
                  </a:tcPr>
                </a:tc>
                <a:tc>
                  <a:txBody>
                    <a:bodyPr/>
                    <a:lstStyle/>
                    <a:p>
                      <a:pPr algn="ctr">
                        <a:defRPr sz="1200" b="0">
                          <a:solidFill>
                            <a:srgbClr val="232323"/>
                          </a:solidFill>
                          <a:latin typeface="Aptos"/>
                        </a:defRPr>
                      </a:pPr>
                      <a:r>
                        <a:t>350</a:t>
                      </a:r>
                    </a:p>
                  </a:txBody>
                  <a:tcPr marL="45720" marR="45720" marT="27432" marB="27432">
                    <a:solidFill>
                      <a:srgbClr val="F4F7FA"/>
                    </a:solidFill>
                  </a:tcPr>
                </a:tc>
              </a:tr>
              <a:tr h="477520">
                <a:tc>
                  <a:txBody>
                    <a:bodyPr/>
                    <a:lstStyle/>
                    <a:p>
                      <a:pPr algn="l">
                        <a:defRPr sz="1200" b="0">
                          <a:solidFill>
                            <a:srgbClr val="232323"/>
                          </a:solidFill>
                          <a:latin typeface="Aptos"/>
                        </a:defRPr>
                      </a:pPr>
                      <a:r>
                        <a:t>Utilities</a:t>
                      </a:r>
                    </a:p>
                  </a:txBody>
                  <a:tcPr marL="45720" marR="45720" marT="27432" marB="27432">
                    <a:solidFill>
                      <a:srgbClr val="FFFFFF"/>
                    </a:solidFill>
                  </a:tcPr>
                </a:tc>
                <a:tc>
                  <a:txBody>
                    <a:bodyPr/>
                    <a:lstStyle/>
                    <a:p>
                      <a:pPr algn="ctr">
                        <a:defRPr sz="1200" b="0">
                          <a:solidFill>
                            <a:srgbClr val="232323"/>
                          </a:solidFill>
                          <a:latin typeface="Aptos"/>
                        </a:defRPr>
                      </a:pPr>
                      <a:r>
                        <a:t>300</a:t>
                      </a:r>
                    </a:p>
                  </a:txBody>
                  <a:tcPr marL="45720" marR="45720" marT="27432" marB="27432">
                    <a:solidFill>
                      <a:srgbClr val="FFFFFF"/>
                    </a:solidFill>
                  </a:tcPr>
                </a:tc>
              </a:tr>
              <a:tr h="477520">
                <a:tc>
                  <a:txBody>
                    <a:bodyPr/>
                    <a:lstStyle/>
                    <a:p>
                      <a:pPr algn="l">
                        <a:defRPr sz="1200" b="0">
                          <a:solidFill>
                            <a:srgbClr val="232323"/>
                          </a:solidFill>
                          <a:latin typeface="Aptos"/>
                        </a:defRPr>
                      </a:pPr>
                      <a:r>
                        <a:t>Marketing</a:t>
                      </a:r>
                    </a:p>
                  </a:txBody>
                  <a:tcPr marL="45720" marR="45720" marT="27432" marB="27432">
                    <a:solidFill>
                      <a:srgbClr val="F4F7FA"/>
                    </a:solidFill>
                  </a:tcPr>
                </a:tc>
                <a:tc>
                  <a:txBody>
                    <a:bodyPr/>
                    <a:lstStyle/>
                    <a:p>
                      <a:pPr algn="ctr">
                        <a:defRPr sz="1200" b="0">
                          <a:solidFill>
                            <a:srgbClr val="232323"/>
                          </a:solidFill>
                          <a:latin typeface="Aptos"/>
                        </a:defRPr>
                      </a:pPr>
                      <a:r>
                        <a:t>500</a:t>
                      </a:r>
                    </a:p>
                  </a:txBody>
                  <a:tcPr marL="45720" marR="45720" marT="27432" marB="27432">
                    <a:solidFill>
                      <a:srgbClr val="F4F7FA"/>
                    </a:solidFill>
                  </a:tcPr>
                </a:tc>
              </a:tr>
              <a:tr h="477520">
                <a:tc>
                  <a:txBody>
                    <a:bodyPr/>
                    <a:lstStyle/>
                    <a:p>
                      <a:pPr algn="l">
                        <a:defRPr sz="1200" b="0">
                          <a:solidFill>
                            <a:srgbClr val="232323"/>
                          </a:solidFill>
                          <a:latin typeface="Aptos"/>
                        </a:defRPr>
                      </a:pPr>
                      <a:r>
                        <a:t>Telephone &amp; Internet</a:t>
                      </a:r>
                    </a:p>
                  </a:txBody>
                  <a:tcPr marL="45720" marR="45720" marT="27432" marB="27432">
                    <a:solidFill>
                      <a:srgbClr val="FFFFFF"/>
                    </a:solidFill>
                  </a:tcPr>
                </a:tc>
                <a:tc>
                  <a:txBody>
                    <a:bodyPr/>
                    <a:lstStyle/>
                    <a:p>
                      <a:pPr algn="ctr">
                        <a:defRPr sz="1200" b="0">
                          <a:solidFill>
                            <a:srgbClr val="232323"/>
                          </a:solidFill>
                          <a:latin typeface="Aptos"/>
                        </a:defRPr>
                      </a:pPr>
                      <a:r>
                        <a:t>250</a:t>
                      </a:r>
                    </a:p>
                  </a:txBody>
                  <a:tcPr marL="45720" marR="45720" marT="27432" marB="27432">
                    <a:solidFill>
                      <a:srgbClr val="FFFFFF"/>
                    </a:solidFill>
                  </a:tcPr>
                </a:tc>
              </a:tr>
              <a:tr h="477520">
                <a:tc>
                  <a:txBody>
                    <a:bodyPr/>
                    <a:lstStyle/>
                    <a:p>
                      <a:pPr algn="l">
                        <a:defRPr sz="1200" b="0">
                          <a:solidFill>
                            <a:srgbClr val="232323"/>
                          </a:solidFill>
                          <a:latin typeface="Aptos"/>
                        </a:defRPr>
                      </a:pPr>
                      <a:r>
                        <a:t>Office expenses</a:t>
                      </a:r>
                    </a:p>
                  </a:txBody>
                  <a:tcPr marL="45720" marR="45720" marT="27432" marB="27432">
                    <a:solidFill>
                      <a:srgbClr val="F4F7FA"/>
                    </a:solidFill>
                  </a:tcPr>
                </a:tc>
                <a:tc>
                  <a:txBody>
                    <a:bodyPr/>
                    <a:lstStyle/>
                    <a:p>
                      <a:pPr algn="ctr">
                        <a:defRPr sz="1200" b="0">
                          <a:solidFill>
                            <a:srgbClr val="232323"/>
                          </a:solidFill>
                          <a:latin typeface="Aptos"/>
                        </a:defRPr>
                      </a:pPr>
                      <a:r>
                        <a:t>300</a:t>
                      </a:r>
                    </a:p>
                  </a:txBody>
                  <a:tcPr marL="45720" marR="45720" marT="27432" marB="27432">
                    <a:solidFill>
                      <a:srgbClr val="F4F7FA"/>
                    </a:solidFill>
                  </a:tcPr>
                </a:tc>
              </a:tr>
              <a:tr h="477520">
                <a:tc>
                  <a:txBody>
                    <a:bodyPr/>
                    <a:lstStyle/>
                    <a:p>
                      <a:pPr algn="l">
                        <a:defRPr sz="1200" b="0">
                          <a:solidFill>
                            <a:srgbClr val="232323"/>
                          </a:solidFill>
                          <a:latin typeface="Aptos"/>
                        </a:defRPr>
                      </a:pPr>
                      <a:r>
                        <a:t>Total fixed costs</a:t>
                      </a:r>
                    </a:p>
                  </a:txBody>
                  <a:tcPr marL="45720" marR="45720" marT="27432" marB="27432">
                    <a:solidFill>
                      <a:srgbClr val="FFFFFF"/>
                    </a:solidFill>
                  </a:tcPr>
                </a:tc>
                <a:tc>
                  <a:txBody>
                    <a:bodyPr/>
                    <a:lstStyle/>
                    <a:p>
                      <a:pPr algn="ctr">
                        <a:defRPr sz="1200" b="0">
                          <a:solidFill>
                            <a:srgbClr val="232323"/>
                          </a:solidFill>
                          <a:latin typeface="Aptos"/>
                        </a:defRPr>
                      </a:pPr>
                      <a:r>
                        <a:t>21,200</a:t>
                      </a:r>
                    </a:p>
                  </a:txBody>
                  <a:tcPr marL="45720" marR="45720" marT="27432" marB="27432">
                    <a:solidFill>
                      <a:srgbClr val="FFFFFF"/>
                    </a:solidFill>
                  </a:tcPr>
                </a:tc>
              </a:tr>
            </a:tbl>
          </a:graphicData>
        </a:graphic>
      </p:graphicFrame>
      <p:sp>
        <p:nvSpPr>
          <p:cNvPr id="10" name="Rounded Rectangle 9"/>
          <p:cNvSpPr/>
          <p:nvPr/>
        </p:nvSpPr>
        <p:spPr>
          <a:xfrm>
            <a:off x="6309360" y="5532120"/>
            <a:ext cx="5120640" cy="640080"/>
          </a:xfrm>
          <a:prstGeom prst="roundRect">
            <a:avLst/>
          </a:prstGeom>
          <a:solidFill>
            <a:srgbClr val="F4F7FA"/>
          </a:solidFill>
          <a:ln>
            <a:solidFill>
              <a:srgbClr val="D7DCE1"/>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1" name="Rectangle 10"/>
          <p:cNvSpPr/>
          <p:nvPr/>
        </p:nvSpPr>
        <p:spPr>
          <a:xfrm>
            <a:off x="6309360" y="5532120"/>
            <a:ext cx="73152" cy="640080"/>
          </a:xfrm>
          <a:prstGeom prst="rect">
            <a:avLst/>
          </a:prstGeom>
          <a:solidFill>
            <a:srgbClr val="D6A54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2" name="TextBox 11"/>
          <p:cNvSpPr txBox="1"/>
          <p:nvPr/>
        </p:nvSpPr>
        <p:spPr>
          <a:xfrm>
            <a:off x="6510528" y="5669280"/>
            <a:ext cx="4773168" cy="347472"/>
          </a:xfrm>
          <a:prstGeom prst="rect">
            <a:avLst/>
          </a:prstGeom>
          <a:noFill/>
        </p:spPr>
        <p:txBody>
          <a:bodyPr wrap="none">
            <a:spAutoFit/>
          </a:bodyPr>
          <a:lstStyle/>
          <a:p>
            <a:pPr>
              <a:defRPr sz="1300" b="1">
                <a:solidFill>
                  <a:srgbClr val="193755"/>
                </a:solidFill>
                <a:latin typeface="Aptos"/>
              </a:defRPr>
            </a:pPr>
            <a:r>
              <a:t>Monthly operating cost before variable costs</a:t>
            </a:r>
          </a:p>
        </p:txBody>
      </p:sp>
      <p:sp>
        <p:nvSpPr>
          <p:cNvPr id="13" name="TextBox 12"/>
          <p:cNvSpPr txBox="1"/>
          <p:nvPr/>
        </p:nvSpPr>
        <p:spPr>
          <a:xfrm>
            <a:off x="6510528" y="6062472"/>
            <a:ext cx="4773168" cy="-18288"/>
          </a:xfrm>
          <a:prstGeom prst="rect">
            <a:avLst/>
          </a:prstGeom>
          <a:noFill/>
        </p:spPr>
        <p:txBody>
          <a:bodyPr wrap="square">
            <a:spAutoFit/>
          </a:bodyPr>
          <a:lstStyle/>
          <a:p>
            <a:pPr>
              <a:defRPr sz="1100">
                <a:solidFill>
                  <a:srgbClr val="232323"/>
                </a:solidFill>
                <a:latin typeface="Aptos"/>
              </a:defRPr>
            </a:pPr>
            <a:r>
              <a:t>£22,500 total = £21,200 fixed + £1,300 variable</a:t>
            </a:r>
          </a:p>
        </p:txBody>
      </p:sp>
    </p:spTree>
    <p:extLst>
      <p:ext uri="{BB962C8B-B14F-4D97-AF65-F5344CB8AC3E}">
        <p14:creationId xmlns:p14="http://schemas.microsoft.com/office/powerpoint/2010/main" val="3278303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2000" cy="749808"/>
          </a:xfrm>
          <a:prstGeom prst="rect">
            <a:avLst/>
          </a:prstGeom>
          <a:solidFill>
            <a:srgbClr val="1937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02920" y="137160"/>
            <a:ext cx="10881360" cy="438912"/>
          </a:xfrm>
          <a:prstGeom prst="rect">
            <a:avLst/>
          </a:prstGeom>
          <a:noFill/>
        </p:spPr>
        <p:txBody>
          <a:bodyPr wrap="none">
            <a:spAutoFit/>
          </a:bodyPr>
          <a:lstStyle/>
          <a:p>
            <a:pPr>
              <a:defRPr sz="2500" b="1">
                <a:solidFill>
                  <a:srgbClr val="FFFFFF"/>
                </a:solidFill>
                <a:latin typeface="Aptos Display"/>
              </a:defRPr>
            </a:pPr>
            <a:r>
              <a:t>Variable Costs – January to June</a:t>
            </a:r>
          </a:p>
        </p:txBody>
      </p:sp>
      <p:sp>
        <p:nvSpPr>
          <p:cNvPr id="4" name="TextBox 3"/>
          <p:cNvSpPr txBox="1"/>
          <p:nvPr/>
        </p:nvSpPr>
        <p:spPr>
          <a:xfrm>
            <a:off x="9784080" y="155448"/>
            <a:ext cx="1828800" cy="365760"/>
          </a:xfrm>
          <a:prstGeom prst="rect">
            <a:avLst/>
          </a:prstGeom>
          <a:noFill/>
        </p:spPr>
        <p:txBody>
          <a:bodyPr wrap="none">
            <a:spAutoFit/>
          </a:bodyPr>
          <a:lstStyle/>
          <a:p>
            <a:pPr algn="r">
              <a:defRPr sz="1100">
                <a:solidFill>
                  <a:srgbClr val="D7E1EB"/>
                </a:solidFill>
                <a:latin typeface="Aptos"/>
              </a:defRPr>
            </a:pPr>
            <a:r>
              <a:t>06</a:t>
            </a:r>
          </a:p>
        </p:txBody>
      </p:sp>
      <p:sp>
        <p:nvSpPr>
          <p:cNvPr id="5" name="Rectangle 4"/>
          <p:cNvSpPr/>
          <p:nvPr/>
        </p:nvSpPr>
        <p:spPr>
          <a:xfrm>
            <a:off x="502920" y="6510528"/>
            <a:ext cx="11155680" cy="18288"/>
          </a:xfrm>
          <a:prstGeom prst="rect">
            <a:avLst/>
          </a:prstGeom>
          <a:solidFill>
            <a:srgbClr val="DCE1E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6" name="TextBox 5"/>
          <p:cNvSpPr txBox="1"/>
          <p:nvPr/>
        </p:nvSpPr>
        <p:spPr>
          <a:xfrm>
            <a:off x="502920" y="6565392"/>
            <a:ext cx="10241280" cy="201168"/>
          </a:xfrm>
          <a:prstGeom prst="rect">
            <a:avLst/>
          </a:prstGeom>
          <a:noFill/>
        </p:spPr>
        <p:txBody>
          <a:bodyPr wrap="none">
            <a:spAutoFit/>
          </a:bodyPr>
          <a:lstStyle/>
          <a:p>
            <a:pPr>
              <a:defRPr sz="800">
                <a:solidFill>
                  <a:srgbClr val="69737D"/>
                </a:solidFill>
                <a:latin typeface="Aptos"/>
              </a:defRPr>
            </a:pPr>
            <a:r>
              <a:t>KM Security Services Ltd | Business Plan</a:t>
            </a:r>
          </a:p>
        </p:txBody>
      </p:sp>
      <p:sp>
        <p:nvSpPr>
          <p:cNvPr id="7" name="TextBox 6"/>
          <p:cNvSpPr txBox="1"/>
          <p:nvPr/>
        </p:nvSpPr>
        <p:spPr>
          <a:xfrm>
            <a:off x="10927080" y="6537960"/>
            <a:ext cx="731520" cy="228600"/>
          </a:xfrm>
          <a:prstGeom prst="rect">
            <a:avLst/>
          </a:prstGeom>
          <a:noFill/>
        </p:spPr>
        <p:txBody>
          <a:bodyPr wrap="none">
            <a:spAutoFit/>
          </a:bodyPr>
          <a:lstStyle/>
          <a:p>
            <a:pPr algn="r">
              <a:defRPr sz="800">
                <a:solidFill>
                  <a:srgbClr val="69737D"/>
                </a:solidFill>
                <a:latin typeface="Aptos"/>
              </a:defRPr>
            </a:pPr>
            <a:r>
              <a:t>11</a:t>
            </a:r>
          </a:p>
        </p:txBody>
      </p:sp>
      <p:graphicFrame>
        <p:nvGraphicFramePr>
          <p:cNvPr id="8" name="Table 7"/>
          <p:cNvGraphicFramePr>
            <a:graphicFrameLocks noGrp="1"/>
          </p:cNvGraphicFramePr>
          <p:nvPr/>
        </p:nvGraphicFramePr>
        <p:xfrm>
          <a:off x="685800" y="1188720"/>
          <a:ext cx="9875520" cy="4480560"/>
        </p:xfrm>
        <a:graphic>
          <a:graphicData uri="http://schemas.openxmlformats.org/drawingml/2006/table">
            <a:tbl>
              <a:tblPr firstRow="1" bandRow="1">
                <a:tableStyleId>{5C22544A-7EE6-4342-B048-85BDC9FD1C3A}</a:tableStyleId>
              </a:tblPr>
              <a:tblGrid>
                <a:gridCol w="1417320"/>
                <a:gridCol w="1965960"/>
                <a:gridCol w="1645920"/>
                <a:gridCol w="1828800"/>
                <a:gridCol w="1417320"/>
                <a:gridCol w="1600200"/>
              </a:tblGrid>
              <a:tr h="640080">
                <a:tc>
                  <a:txBody>
                    <a:bodyPr/>
                    <a:lstStyle/>
                    <a:p>
                      <a:pPr algn="l">
                        <a:defRPr sz="1400" b="1">
                          <a:solidFill>
                            <a:srgbClr val="FFFFFF"/>
                          </a:solidFill>
                          <a:latin typeface="Aptos"/>
                        </a:defRPr>
                      </a:pPr>
                      <a:r>
                        <a:t>Month</a:t>
                      </a:r>
                    </a:p>
                  </a:txBody>
                  <a:tcPr marL="45720" marR="45720" marT="27432" marB="27432">
                    <a:solidFill>
                      <a:srgbClr val="193755"/>
                    </a:solidFill>
                  </a:tcPr>
                </a:tc>
                <a:tc>
                  <a:txBody>
                    <a:bodyPr/>
                    <a:lstStyle/>
                    <a:p>
                      <a:pPr algn="ctr">
                        <a:defRPr sz="1400" b="1">
                          <a:solidFill>
                            <a:srgbClr val="FFFFFF"/>
                          </a:solidFill>
                          <a:latin typeface="Aptos"/>
                        </a:defRPr>
                      </a:pPr>
                      <a:r>
                        <a:t>Fuel &amp; Travel</a:t>
                      </a:r>
                    </a:p>
                  </a:txBody>
                  <a:tcPr marL="45720" marR="45720" marT="27432" marB="27432">
                    <a:solidFill>
                      <a:srgbClr val="193755"/>
                    </a:solidFill>
                  </a:tcPr>
                </a:tc>
                <a:tc>
                  <a:txBody>
                    <a:bodyPr/>
                    <a:lstStyle/>
                    <a:p>
                      <a:pPr algn="ctr">
                        <a:defRPr sz="1400" b="1">
                          <a:solidFill>
                            <a:srgbClr val="FFFFFF"/>
                          </a:solidFill>
                          <a:latin typeface="Aptos"/>
                        </a:defRPr>
                      </a:pPr>
                      <a:r>
                        <a:t>Uniforms</a:t>
                      </a:r>
                    </a:p>
                  </a:txBody>
                  <a:tcPr marL="45720" marR="45720" marT="27432" marB="27432">
                    <a:solidFill>
                      <a:srgbClr val="193755"/>
                    </a:solidFill>
                  </a:tcPr>
                </a:tc>
                <a:tc>
                  <a:txBody>
                    <a:bodyPr/>
                    <a:lstStyle/>
                    <a:p>
                      <a:pPr algn="ctr">
                        <a:defRPr sz="1400" b="1">
                          <a:solidFill>
                            <a:srgbClr val="FFFFFF"/>
                          </a:solidFill>
                          <a:latin typeface="Aptos"/>
                        </a:defRPr>
                      </a:pPr>
                      <a:r>
                        <a:t>Equipment</a:t>
                      </a:r>
                    </a:p>
                  </a:txBody>
                  <a:tcPr marL="45720" marR="45720" marT="27432" marB="27432">
                    <a:solidFill>
                      <a:srgbClr val="193755"/>
                    </a:solidFill>
                  </a:tcPr>
                </a:tc>
                <a:tc>
                  <a:txBody>
                    <a:bodyPr/>
                    <a:lstStyle/>
                    <a:p>
                      <a:pPr algn="ctr">
                        <a:defRPr sz="1400" b="1">
                          <a:solidFill>
                            <a:srgbClr val="FFFFFF"/>
                          </a:solidFill>
                          <a:latin typeface="Aptos"/>
                        </a:defRPr>
                      </a:pPr>
                      <a:r>
                        <a:t>Misc.</a:t>
                      </a:r>
                    </a:p>
                  </a:txBody>
                  <a:tcPr marL="45720" marR="45720" marT="27432" marB="27432">
                    <a:solidFill>
                      <a:srgbClr val="193755"/>
                    </a:solidFill>
                  </a:tcPr>
                </a:tc>
                <a:tc>
                  <a:txBody>
                    <a:bodyPr/>
                    <a:lstStyle/>
                    <a:p>
                      <a:pPr algn="ctr">
                        <a:defRPr sz="1400" b="1">
                          <a:solidFill>
                            <a:srgbClr val="FFFFFF"/>
                          </a:solidFill>
                          <a:latin typeface="Aptos"/>
                        </a:defRPr>
                      </a:pPr>
                      <a:r>
                        <a:t>Total</a:t>
                      </a:r>
                    </a:p>
                  </a:txBody>
                  <a:tcPr marL="45720" marR="45720" marT="27432" marB="27432">
                    <a:solidFill>
                      <a:srgbClr val="193755"/>
                    </a:solidFill>
                  </a:tcPr>
                </a:tc>
              </a:tr>
              <a:tr h="640080">
                <a:tc>
                  <a:txBody>
                    <a:bodyPr/>
                    <a:lstStyle/>
                    <a:p>
                      <a:pPr algn="l">
                        <a:defRPr sz="1400" b="0">
                          <a:solidFill>
                            <a:srgbClr val="232323"/>
                          </a:solidFill>
                          <a:latin typeface="Aptos"/>
                        </a:defRPr>
                      </a:pPr>
                      <a:r>
                        <a:t>January</a:t>
                      </a:r>
                    </a:p>
                  </a:txBody>
                  <a:tcPr marL="45720" marR="45720" marT="27432" marB="27432">
                    <a:solidFill>
                      <a:srgbClr val="F4F7FA"/>
                    </a:solidFill>
                  </a:tcPr>
                </a:tc>
                <a:tc>
                  <a:txBody>
                    <a:bodyPr/>
                    <a:lstStyle/>
                    <a:p>
                      <a:pPr algn="ctr">
                        <a:defRPr sz="1400" b="0">
                          <a:solidFill>
                            <a:srgbClr val="232323"/>
                          </a:solidFill>
                          <a:latin typeface="Aptos"/>
                        </a:defRPr>
                      </a:pPr>
                      <a:r>
                        <a:t>£800</a:t>
                      </a:r>
                    </a:p>
                  </a:txBody>
                  <a:tcPr marL="45720" marR="45720" marT="27432" marB="27432">
                    <a:solidFill>
                      <a:srgbClr val="F4F7FA"/>
                    </a:solidFill>
                  </a:tcPr>
                </a:tc>
                <a:tc>
                  <a:txBody>
                    <a:bodyPr/>
                    <a:lstStyle/>
                    <a:p>
                      <a:pPr algn="ctr">
                        <a:defRPr sz="1400" b="0">
                          <a:solidFill>
                            <a:srgbClr val="232323"/>
                          </a:solidFill>
                          <a:latin typeface="Aptos"/>
                        </a:defRPr>
                      </a:pPr>
                      <a:r>
                        <a:t>£150</a:t>
                      </a:r>
                    </a:p>
                  </a:txBody>
                  <a:tcPr marL="45720" marR="45720" marT="27432" marB="27432">
                    <a:solidFill>
                      <a:srgbClr val="F4F7FA"/>
                    </a:solidFill>
                  </a:tcPr>
                </a:tc>
                <a:tc>
                  <a:txBody>
                    <a:bodyPr/>
                    <a:lstStyle/>
                    <a:p>
                      <a:pPr algn="ctr">
                        <a:defRPr sz="1400" b="0">
                          <a:solidFill>
                            <a:srgbClr val="232323"/>
                          </a:solidFill>
                          <a:latin typeface="Aptos"/>
                        </a:defRPr>
                      </a:pPr>
                      <a:r>
                        <a:t>£200</a:t>
                      </a:r>
                    </a:p>
                  </a:txBody>
                  <a:tcPr marL="45720" marR="45720" marT="27432" marB="27432">
                    <a:solidFill>
                      <a:srgbClr val="F4F7FA"/>
                    </a:solidFill>
                  </a:tcPr>
                </a:tc>
                <a:tc>
                  <a:txBody>
                    <a:bodyPr/>
                    <a:lstStyle/>
                    <a:p>
                      <a:pPr algn="ctr">
                        <a:defRPr sz="1400" b="0">
                          <a:solidFill>
                            <a:srgbClr val="232323"/>
                          </a:solidFill>
                          <a:latin typeface="Aptos"/>
                        </a:defRPr>
                      </a:pPr>
                      <a:r>
                        <a:t>£150</a:t>
                      </a:r>
                    </a:p>
                  </a:txBody>
                  <a:tcPr marL="45720" marR="45720" marT="27432" marB="27432">
                    <a:solidFill>
                      <a:srgbClr val="F4F7FA"/>
                    </a:solidFill>
                  </a:tcPr>
                </a:tc>
                <a:tc>
                  <a:txBody>
                    <a:bodyPr/>
                    <a:lstStyle/>
                    <a:p>
                      <a:pPr algn="ctr">
                        <a:defRPr sz="1400" b="0">
                          <a:solidFill>
                            <a:srgbClr val="232323"/>
                          </a:solidFill>
                          <a:latin typeface="Aptos"/>
                        </a:defRPr>
                      </a:pPr>
                      <a:r>
                        <a:t>£1,300</a:t>
                      </a:r>
                    </a:p>
                  </a:txBody>
                  <a:tcPr marL="45720" marR="45720" marT="27432" marB="27432">
                    <a:solidFill>
                      <a:srgbClr val="F4F7FA"/>
                    </a:solidFill>
                  </a:tcPr>
                </a:tc>
              </a:tr>
              <a:tr h="640080">
                <a:tc>
                  <a:txBody>
                    <a:bodyPr/>
                    <a:lstStyle/>
                    <a:p>
                      <a:pPr algn="l">
                        <a:defRPr sz="1400" b="0">
                          <a:solidFill>
                            <a:srgbClr val="232323"/>
                          </a:solidFill>
                          <a:latin typeface="Aptos"/>
                        </a:defRPr>
                      </a:pPr>
                      <a:r>
                        <a:t>February</a:t>
                      </a:r>
                    </a:p>
                  </a:txBody>
                  <a:tcPr marL="45720" marR="45720" marT="27432" marB="27432">
                    <a:solidFill>
                      <a:srgbClr val="FFFFFF"/>
                    </a:solidFill>
                  </a:tcPr>
                </a:tc>
                <a:tc>
                  <a:txBody>
                    <a:bodyPr/>
                    <a:lstStyle/>
                    <a:p>
                      <a:pPr algn="ctr">
                        <a:defRPr sz="1400" b="0">
                          <a:solidFill>
                            <a:srgbClr val="232323"/>
                          </a:solidFill>
                          <a:latin typeface="Aptos"/>
                        </a:defRPr>
                      </a:pPr>
                      <a:r>
                        <a:t>£800</a:t>
                      </a:r>
                    </a:p>
                  </a:txBody>
                  <a:tcPr marL="45720" marR="45720" marT="27432" marB="27432">
                    <a:solidFill>
                      <a:srgbClr val="FFFFFF"/>
                    </a:solidFill>
                  </a:tcPr>
                </a:tc>
                <a:tc>
                  <a:txBody>
                    <a:bodyPr/>
                    <a:lstStyle/>
                    <a:p>
                      <a:pPr algn="ctr">
                        <a:defRPr sz="1400" b="0">
                          <a:solidFill>
                            <a:srgbClr val="232323"/>
                          </a:solidFill>
                          <a:latin typeface="Aptos"/>
                        </a:defRPr>
                      </a:pPr>
                      <a:r>
                        <a:t>£150</a:t>
                      </a:r>
                    </a:p>
                  </a:txBody>
                  <a:tcPr marL="45720" marR="45720" marT="27432" marB="27432">
                    <a:solidFill>
                      <a:srgbClr val="FFFFFF"/>
                    </a:solidFill>
                  </a:tcPr>
                </a:tc>
                <a:tc>
                  <a:txBody>
                    <a:bodyPr/>
                    <a:lstStyle/>
                    <a:p>
                      <a:pPr algn="ctr">
                        <a:defRPr sz="1400" b="0">
                          <a:solidFill>
                            <a:srgbClr val="232323"/>
                          </a:solidFill>
                          <a:latin typeface="Aptos"/>
                        </a:defRPr>
                      </a:pPr>
                      <a:r>
                        <a:t>£200</a:t>
                      </a:r>
                    </a:p>
                  </a:txBody>
                  <a:tcPr marL="45720" marR="45720" marT="27432" marB="27432">
                    <a:solidFill>
                      <a:srgbClr val="FFFFFF"/>
                    </a:solidFill>
                  </a:tcPr>
                </a:tc>
                <a:tc>
                  <a:txBody>
                    <a:bodyPr/>
                    <a:lstStyle/>
                    <a:p>
                      <a:pPr algn="ctr">
                        <a:defRPr sz="1400" b="0">
                          <a:solidFill>
                            <a:srgbClr val="232323"/>
                          </a:solidFill>
                          <a:latin typeface="Aptos"/>
                        </a:defRPr>
                      </a:pPr>
                      <a:r>
                        <a:t>£150</a:t>
                      </a:r>
                    </a:p>
                  </a:txBody>
                  <a:tcPr marL="45720" marR="45720" marT="27432" marB="27432">
                    <a:solidFill>
                      <a:srgbClr val="FFFFFF"/>
                    </a:solidFill>
                  </a:tcPr>
                </a:tc>
                <a:tc>
                  <a:txBody>
                    <a:bodyPr/>
                    <a:lstStyle/>
                    <a:p>
                      <a:pPr algn="ctr">
                        <a:defRPr sz="1400" b="0">
                          <a:solidFill>
                            <a:srgbClr val="232323"/>
                          </a:solidFill>
                          <a:latin typeface="Aptos"/>
                        </a:defRPr>
                      </a:pPr>
                      <a:r>
                        <a:t>£1,300</a:t>
                      </a:r>
                    </a:p>
                  </a:txBody>
                  <a:tcPr marL="45720" marR="45720" marT="27432" marB="27432">
                    <a:solidFill>
                      <a:srgbClr val="FFFFFF"/>
                    </a:solidFill>
                  </a:tcPr>
                </a:tc>
              </a:tr>
              <a:tr h="640080">
                <a:tc>
                  <a:txBody>
                    <a:bodyPr/>
                    <a:lstStyle/>
                    <a:p>
                      <a:pPr algn="l">
                        <a:defRPr sz="1400" b="0">
                          <a:solidFill>
                            <a:srgbClr val="232323"/>
                          </a:solidFill>
                          <a:latin typeface="Aptos"/>
                        </a:defRPr>
                      </a:pPr>
                      <a:r>
                        <a:t>March</a:t>
                      </a:r>
                    </a:p>
                  </a:txBody>
                  <a:tcPr marL="45720" marR="45720" marT="27432" marB="27432">
                    <a:solidFill>
                      <a:srgbClr val="F4F7FA"/>
                    </a:solidFill>
                  </a:tcPr>
                </a:tc>
                <a:tc>
                  <a:txBody>
                    <a:bodyPr/>
                    <a:lstStyle/>
                    <a:p>
                      <a:pPr algn="ctr">
                        <a:defRPr sz="1400" b="0">
                          <a:solidFill>
                            <a:srgbClr val="232323"/>
                          </a:solidFill>
                          <a:latin typeface="Aptos"/>
                        </a:defRPr>
                      </a:pPr>
                      <a:r>
                        <a:t>£800</a:t>
                      </a:r>
                    </a:p>
                  </a:txBody>
                  <a:tcPr marL="45720" marR="45720" marT="27432" marB="27432">
                    <a:solidFill>
                      <a:srgbClr val="F4F7FA"/>
                    </a:solidFill>
                  </a:tcPr>
                </a:tc>
                <a:tc>
                  <a:txBody>
                    <a:bodyPr/>
                    <a:lstStyle/>
                    <a:p>
                      <a:pPr algn="ctr">
                        <a:defRPr sz="1400" b="0">
                          <a:solidFill>
                            <a:srgbClr val="232323"/>
                          </a:solidFill>
                          <a:latin typeface="Aptos"/>
                        </a:defRPr>
                      </a:pPr>
                      <a:r>
                        <a:t>£150</a:t>
                      </a:r>
                    </a:p>
                  </a:txBody>
                  <a:tcPr marL="45720" marR="45720" marT="27432" marB="27432">
                    <a:solidFill>
                      <a:srgbClr val="F4F7FA"/>
                    </a:solidFill>
                  </a:tcPr>
                </a:tc>
                <a:tc>
                  <a:txBody>
                    <a:bodyPr/>
                    <a:lstStyle/>
                    <a:p>
                      <a:pPr algn="ctr">
                        <a:defRPr sz="1400" b="0">
                          <a:solidFill>
                            <a:srgbClr val="232323"/>
                          </a:solidFill>
                          <a:latin typeface="Aptos"/>
                        </a:defRPr>
                      </a:pPr>
                      <a:r>
                        <a:t>£200</a:t>
                      </a:r>
                    </a:p>
                  </a:txBody>
                  <a:tcPr marL="45720" marR="45720" marT="27432" marB="27432">
                    <a:solidFill>
                      <a:srgbClr val="F4F7FA"/>
                    </a:solidFill>
                  </a:tcPr>
                </a:tc>
                <a:tc>
                  <a:txBody>
                    <a:bodyPr/>
                    <a:lstStyle/>
                    <a:p>
                      <a:pPr algn="ctr">
                        <a:defRPr sz="1400" b="0">
                          <a:solidFill>
                            <a:srgbClr val="232323"/>
                          </a:solidFill>
                          <a:latin typeface="Aptos"/>
                        </a:defRPr>
                      </a:pPr>
                      <a:r>
                        <a:t>£150</a:t>
                      </a:r>
                    </a:p>
                  </a:txBody>
                  <a:tcPr marL="45720" marR="45720" marT="27432" marB="27432">
                    <a:solidFill>
                      <a:srgbClr val="F4F7FA"/>
                    </a:solidFill>
                  </a:tcPr>
                </a:tc>
                <a:tc>
                  <a:txBody>
                    <a:bodyPr/>
                    <a:lstStyle/>
                    <a:p>
                      <a:pPr algn="ctr">
                        <a:defRPr sz="1400" b="0">
                          <a:solidFill>
                            <a:srgbClr val="232323"/>
                          </a:solidFill>
                          <a:latin typeface="Aptos"/>
                        </a:defRPr>
                      </a:pPr>
                      <a:r>
                        <a:t>£1,300</a:t>
                      </a:r>
                    </a:p>
                  </a:txBody>
                  <a:tcPr marL="45720" marR="45720" marT="27432" marB="27432">
                    <a:solidFill>
                      <a:srgbClr val="F4F7FA"/>
                    </a:solidFill>
                  </a:tcPr>
                </a:tc>
              </a:tr>
              <a:tr h="640080">
                <a:tc>
                  <a:txBody>
                    <a:bodyPr/>
                    <a:lstStyle/>
                    <a:p>
                      <a:pPr algn="l">
                        <a:defRPr sz="1400" b="0">
                          <a:solidFill>
                            <a:srgbClr val="232323"/>
                          </a:solidFill>
                          <a:latin typeface="Aptos"/>
                        </a:defRPr>
                      </a:pPr>
                      <a:r>
                        <a:t>April</a:t>
                      </a:r>
                    </a:p>
                  </a:txBody>
                  <a:tcPr marL="45720" marR="45720" marT="27432" marB="27432">
                    <a:solidFill>
                      <a:srgbClr val="FFFFFF"/>
                    </a:solidFill>
                  </a:tcPr>
                </a:tc>
                <a:tc>
                  <a:txBody>
                    <a:bodyPr/>
                    <a:lstStyle/>
                    <a:p>
                      <a:pPr algn="ctr">
                        <a:defRPr sz="1400" b="0">
                          <a:solidFill>
                            <a:srgbClr val="232323"/>
                          </a:solidFill>
                          <a:latin typeface="Aptos"/>
                        </a:defRPr>
                      </a:pPr>
                      <a:r>
                        <a:t>£800</a:t>
                      </a:r>
                    </a:p>
                  </a:txBody>
                  <a:tcPr marL="45720" marR="45720" marT="27432" marB="27432">
                    <a:solidFill>
                      <a:srgbClr val="FFFFFF"/>
                    </a:solidFill>
                  </a:tcPr>
                </a:tc>
                <a:tc>
                  <a:txBody>
                    <a:bodyPr/>
                    <a:lstStyle/>
                    <a:p>
                      <a:pPr algn="ctr">
                        <a:defRPr sz="1400" b="0">
                          <a:solidFill>
                            <a:srgbClr val="232323"/>
                          </a:solidFill>
                          <a:latin typeface="Aptos"/>
                        </a:defRPr>
                      </a:pPr>
                      <a:r>
                        <a:t>£150</a:t>
                      </a:r>
                    </a:p>
                  </a:txBody>
                  <a:tcPr marL="45720" marR="45720" marT="27432" marB="27432">
                    <a:solidFill>
                      <a:srgbClr val="FFFFFF"/>
                    </a:solidFill>
                  </a:tcPr>
                </a:tc>
                <a:tc>
                  <a:txBody>
                    <a:bodyPr/>
                    <a:lstStyle/>
                    <a:p>
                      <a:pPr algn="ctr">
                        <a:defRPr sz="1400" b="0">
                          <a:solidFill>
                            <a:srgbClr val="232323"/>
                          </a:solidFill>
                          <a:latin typeface="Aptos"/>
                        </a:defRPr>
                      </a:pPr>
                      <a:r>
                        <a:t>£200</a:t>
                      </a:r>
                    </a:p>
                  </a:txBody>
                  <a:tcPr marL="45720" marR="45720" marT="27432" marB="27432">
                    <a:solidFill>
                      <a:srgbClr val="FFFFFF"/>
                    </a:solidFill>
                  </a:tcPr>
                </a:tc>
                <a:tc>
                  <a:txBody>
                    <a:bodyPr/>
                    <a:lstStyle/>
                    <a:p>
                      <a:pPr algn="ctr">
                        <a:defRPr sz="1400" b="0">
                          <a:solidFill>
                            <a:srgbClr val="232323"/>
                          </a:solidFill>
                          <a:latin typeface="Aptos"/>
                        </a:defRPr>
                      </a:pPr>
                      <a:r>
                        <a:t>£150</a:t>
                      </a:r>
                    </a:p>
                  </a:txBody>
                  <a:tcPr marL="45720" marR="45720" marT="27432" marB="27432">
                    <a:solidFill>
                      <a:srgbClr val="FFFFFF"/>
                    </a:solidFill>
                  </a:tcPr>
                </a:tc>
                <a:tc>
                  <a:txBody>
                    <a:bodyPr/>
                    <a:lstStyle/>
                    <a:p>
                      <a:pPr algn="ctr">
                        <a:defRPr sz="1400" b="0">
                          <a:solidFill>
                            <a:srgbClr val="232323"/>
                          </a:solidFill>
                          <a:latin typeface="Aptos"/>
                        </a:defRPr>
                      </a:pPr>
                      <a:r>
                        <a:t>£1,300</a:t>
                      </a:r>
                    </a:p>
                  </a:txBody>
                  <a:tcPr marL="45720" marR="45720" marT="27432" marB="27432">
                    <a:solidFill>
                      <a:srgbClr val="FFFFFF"/>
                    </a:solidFill>
                  </a:tcPr>
                </a:tc>
              </a:tr>
              <a:tr h="640080">
                <a:tc>
                  <a:txBody>
                    <a:bodyPr/>
                    <a:lstStyle/>
                    <a:p>
                      <a:pPr algn="l">
                        <a:defRPr sz="1400" b="0">
                          <a:solidFill>
                            <a:srgbClr val="232323"/>
                          </a:solidFill>
                          <a:latin typeface="Aptos"/>
                        </a:defRPr>
                      </a:pPr>
                      <a:r>
                        <a:t>May</a:t>
                      </a:r>
                    </a:p>
                  </a:txBody>
                  <a:tcPr marL="45720" marR="45720" marT="27432" marB="27432">
                    <a:solidFill>
                      <a:srgbClr val="F4F7FA"/>
                    </a:solidFill>
                  </a:tcPr>
                </a:tc>
                <a:tc>
                  <a:txBody>
                    <a:bodyPr/>
                    <a:lstStyle/>
                    <a:p>
                      <a:pPr algn="ctr">
                        <a:defRPr sz="1400" b="0">
                          <a:solidFill>
                            <a:srgbClr val="232323"/>
                          </a:solidFill>
                          <a:latin typeface="Aptos"/>
                        </a:defRPr>
                      </a:pPr>
                      <a:r>
                        <a:t>£800</a:t>
                      </a:r>
                    </a:p>
                  </a:txBody>
                  <a:tcPr marL="45720" marR="45720" marT="27432" marB="27432">
                    <a:solidFill>
                      <a:srgbClr val="F4F7FA"/>
                    </a:solidFill>
                  </a:tcPr>
                </a:tc>
                <a:tc>
                  <a:txBody>
                    <a:bodyPr/>
                    <a:lstStyle/>
                    <a:p>
                      <a:pPr algn="ctr">
                        <a:defRPr sz="1400" b="0">
                          <a:solidFill>
                            <a:srgbClr val="232323"/>
                          </a:solidFill>
                          <a:latin typeface="Aptos"/>
                        </a:defRPr>
                      </a:pPr>
                      <a:r>
                        <a:t>£150</a:t>
                      </a:r>
                    </a:p>
                  </a:txBody>
                  <a:tcPr marL="45720" marR="45720" marT="27432" marB="27432">
                    <a:solidFill>
                      <a:srgbClr val="F4F7FA"/>
                    </a:solidFill>
                  </a:tcPr>
                </a:tc>
                <a:tc>
                  <a:txBody>
                    <a:bodyPr/>
                    <a:lstStyle/>
                    <a:p>
                      <a:pPr algn="ctr">
                        <a:defRPr sz="1400" b="0">
                          <a:solidFill>
                            <a:srgbClr val="232323"/>
                          </a:solidFill>
                          <a:latin typeface="Aptos"/>
                        </a:defRPr>
                      </a:pPr>
                      <a:r>
                        <a:t>£200</a:t>
                      </a:r>
                    </a:p>
                  </a:txBody>
                  <a:tcPr marL="45720" marR="45720" marT="27432" marB="27432">
                    <a:solidFill>
                      <a:srgbClr val="F4F7FA"/>
                    </a:solidFill>
                  </a:tcPr>
                </a:tc>
                <a:tc>
                  <a:txBody>
                    <a:bodyPr/>
                    <a:lstStyle/>
                    <a:p>
                      <a:pPr algn="ctr">
                        <a:defRPr sz="1400" b="0">
                          <a:solidFill>
                            <a:srgbClr val="232323"/>
                          </a:solidFill>
                          <a:latin typeface="Aptos"/>
                        </a:defRPr>
                      </a:pPr>
                      <a:r>
                        <a:t>£150</a:t>
                      </a:r>
                    </a:p>
                  </a:txBody>
                  <a:tcPr marL="45720" marR="45720" marT="27432" marB="27432">
                    <a:solidFill>
                      <a:srgbClr val="F4F7FA"/>
                    </a:solidFill>
                  </a:tcPr>
                </a:tc>
                <a:tc>
                  <a:txBody>
                    <a:bodyPr/>
                    <a:lstStyle/>
                    <a:p>
                      <a:pPr algn="ctr">
                        <a:defRPr sz="1400" b="0">
                          <a:solidFill>
                            <a:srgbClr val="232323"/>
                          </a:solidFill>
                          <a:latin typeface="Aptos"/>
                        </a:defRPr>
                      </a:pPr>
                      <a:r>
                        <a:t>£1,300</a:t>
                      </a:r>
                    </a:p>
                  </a:txBody>
                  <a:tcPr marL="45720" marR="45720" marT="27432" marB="27432">
                    <a:solidFill>
                      <a:srgbClr val="F4F7FA"/>
                    </a:solidFill>
                  </a:tcPr>
                </a:tc>
              </a:tr>
              <a:tr h="640080">
                <a:tc>
                  <a:txBody>
                    <a:bodyPr/>
                    <a:lstStyle/>
                    <a:p>
                      <a:pPr algn="l">
                        <a:defRPr sz="1400" b="0">
                          <a:solidFill>
                            <a:srgbClr val="232323"/>
                          </a:solidFill>
                          <a:latin typeface="Aptos"/>
                        </a:defRPr>
                      </a:pPr>
                      <a:r>
                        <a:t>June</a:t>
                      </a:r>
                    </a:p>
                  </a:txBody>
                  <a:tcPr marL="45720" marR="45720" marT="27432" marB="27432">
                    <a:solidFill>
                      <a:srgbClr val="FFFFFF"/>
                    </a:solidFill>
                  </a:tcPr>
                </a:tc>
                <a:tc>
                  <a:txBody>
                    <a:bodyPr/>
                    <a:lstStyle/>
                    <a:p>
                      <a:pPr algn="ctr">
                        <a:defRPr sz="1400" b="0">
                          <a:solidFill>
                            <a:srgbClr val="232323"/>
                          </a:solidFill>
                          <a:latin typeface="Aptos"/>
                        </a:defRPr>
                      </a:pPr>
                      <a:r>
                        <a:t>£800</a:t>
                      </a:r>
                    </a:p>
                  </a:txBody>
                  <a:tcPr marL="45720" marR="45720" marT="27432" marB="27432">
                    <a:solidFill>
                      <a:srgbClr val="FFFFFF"/>
                    </a:solidFill>
                  </a:tcPr>
                </a:tc>
                <a:tc>
                  <a:txBody>
                    <a:bodyPr/>
                    <a:lstStyle/>
                    <a:p>
                      <a:pPr algn="ctr">
                        <a:defRPr sz="1400" b="0">
                          <a:solidFill>
                            <a:srgbClr val="232323"/>
                          </a:solidFill>
                          <a:latin typeface="Aptos"/>
                        </a:defRPr>
                      </a:pPr>
                      <a:r>
                        <a:t>£150</a:t>
                      </a:r>
                    </a:p>
                  </a:txBody>
                  <a:tcPr marL="45720" marR="45720" marT="27432" marB="27432">
                    <a:solidFill>
                      <a:srgbClr val="FFFFFF"/>
                    </a:solidFill>
                  </a:tcPr>
                </a:tc>
                <a:tc>
                  <a:txBody>
                    <a:bodyPr/>
                    <a:lstStyle/>
                    <a:p>
                      <a:pPr algn="ctr">
                        <a:defRPr sz="1400" b="0">
                          <a:solidFill>
                            <a:srgbClr val="232323"/>
                          </a:solidFill>
                          <a:latin typeface="Aptos"/>
                        </a:defRPr>
                      </a:pPr>
                      <a:r>
                        <a:t>£200</a:t>
                      </a:r>
                    </a:p>
                  </a:txBody>
                  <a:tcPr marL="45720" marR="45720" marT="27432" marB="27432">
                    <a:solidFill>
                      <a:srgbClr val="FFFFFF"/>
                    </a:solidFill>
                  </a:tcPr>
                </a:tc>
                <a:tc>
                  <a:txBody>
                    <a:bodyPr/>
                    <a:lstStyle/>
                    <a:p>
                      <a:pPr algn="ctr">
                        <a:defRPr sz="1400" b="0">
                          <a:solidFill>
                            <a:srgbClr val="232323"/>
                          </a:solidFill>
                          <a:latin typeface="Aptos"/>
                        </a:defRPr>
                      </a:pPr>
                      <a:r>
                        <a:t>£150</a:t>
                      </a:r>
                    </a:p>
                  </a:txBody>
                  <a:tcPr marL="45720" marR="45720" marT="27432" marB="27432">
                    <a:solidFill>
                      <a:srgbClr val="FFFFFF"/>
                    </a:solidFill>
                  </a:tcPr>
                </a:tc>
                <a:tc>
                  <a:txBody>
                    <a:bodyPr/>
                    <a:lstStyle/>
                    <a:p>
                      <a:pPr algn="ctr">
                        <a:defRPr sz="1400" b="0">
                          <a:solidFill>
                            <a:srgbClr val="232323"/>
                          </a:solidFill>
                          <a:latin typeface="Aptos"/>
                        </a:defRPr>
                      </a:pPr>
                      <a:r>
                        <a:t>£1,300</a:t>
                      </a:r>
                    </a:p>
                  </a:txBody>
                  <a:tcPr marL="45720" marR="45720" marT="27432" marB="27432">
                    <a:solidFill>
                      <a:srgbClr val="FFFFFF"/>
                    </a:solidFill>
                  </a:tcPr>
                </a:tc>
              </a:tr>
            </a:tbl>
          </a:graphicData>
        </a:graphic>
      </p:graphicFrame>
      <p:sp>
        <p:nvSpPr>
          <p:cNvPr id="9" name="Rounded Rectangle 8"/>
          <p:cNvSpPr/>
          <p:nvPr/>
        </p:nvSpPr>
        <p:spPr>
          <a:xfrm>
            <a:off x="1828800" y="5715000"/>
            <a:ext cx="8778240" cy="502920"/>
          </a:xfrm>
          <a:prstGeom prst="roundRect">
            <a:avLst/>
          </a:prstGeom>
          <a:solidFill>
            <a:srgbClr val="F4F7FA"/>
          </a:solidFill>
          <a:ln>
            <a:solidFill>
              <a:srgbClr val="D7DCE1"/>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0" name="Rectangle 9"/>
          <p:cNvSpPr/>
          <p:nvPr/>
        </p:nvSpPr>
        <p:spPr>
          <a:xfrm>
            <a:off x="1828800" y="5715000"/>
            <a:ext cx="73152" cy="502920"/>
          </a:xfrm>
          <a:prstGeom prst="rect">
            <a:avLst/>
          </a:prstGeom>
          <a:solidFill>
            <a:srgbClr val="2D735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1" name="TextBox 10"/>
          <p:cNvSpPr txBox="1"/>
          <p:nvPr/>
        </p:nvSpPr>
        <p:spPr>
          <a:xfrm>
            <a:off x="2029968" y="5852160"/>
            <a:ext cx="8430767" cy="347472"/>
          </a:xfrm>
          <a:prstGeom prst="rect">
            <a:avLst/>
          </a:prstGeom>
          <a:noFill/>
        </p:spPr>
        <p:txBody>
          <a:bodyPr wrap="none">
            <a:spAutoFit/>
          </a:bodyPr>
          <a:lstStyle/>
          <a:p>
            <a:pPr>
              <a:defRPr sz="1300" b="1">
                <a:solidFill>
                  <a:srgbClr val="193755"/>
                </a:solidFill>
                <a:latin typeface="Aptos"/>
              </a:defRPr>
            </a:pPr>
            <a:r>
              <a:t>Total variable costs over six months</a:t>
            </a:r>
          </a:p>
        </p:txBody>
      </p:sp>
      <p:sp>
        <p:nvSpPr>
          <p:cNvPr id="12" name="TextBox 11"/>
          <p:cNvSpPr txBox="1"/>
          <p:nvPr/>
        </p:nvSpPr>
        <p:spPr>
          <a:xfrm>
            <a:off x="2029968" y="6245352"/>
            <a:ext cx="8430767" cy="-155447"/>
          </a:xfrm>
          <a:prstGeom prst="rect">
            <a:avLst/>
          </a:prstGeom>
          <a:noFill/>
        </p:spPr>
        <p:txBody>
          <a:bodyPr wrap="square">
            <a:spAutoFit/>
          </a:bodyPr>
          <a:lstStyle/>
          <a:p>
            <a:pPr>
              <a:defRPr sz="1100">
                <a:solidFill>
                  <a:srgbClr val="232323"/>
                </a:solidFill>
                <a:latin typeface="Aptos"/>
              </a:defRPr>
            </a:pPr>
            <a:r>
              <a:t>£7,800</a:t>
            </a:r>
          </a:p>
        </p:txBody>
      </p:sp>
    </p:spTree>
    <p:extLst>
      <p:ext uri="{BB962C8B-B14F-4D97-AF65-F5344CB8AC3E}">
        <p14:creationId xmlns:p14="http://schemas.microsoft.com/office/powerpoint/2010/main" val="3723872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2000" cy="749808"/>
          </a:xfrm>
          <a:prstGeom prst="rect">
            <a:avLst/>
          </a:prstGeom>
          <a:solidFill>
            <a:srgbClr val="1937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02920" y="137160"/>
            <a:ext cx="10881360" cy="438912"/>
          </a:xfrm>
          <a:prstGeom prst="rect">
            <a:avLst/>
          </a:prstGeom>
          <a:noFill/>
        </p:spPr>
        <p:txBody>
          <a:bodyPr wrap="none">
            <a:spAutoFit/>
          </a:bodyPr>
          <a:lstStyle/>
          <a:p>
            <a:pPr>
              <a:defRPr sz="2500" b="1">
                <a:solidFill>
                  <a:srgbClr val="FFFFFF"/>
                </a:solidFill>
                <a:latin typeface="Aptos Display"/>
              </a:defRPr>
            </a:pPr>
            <a:r>
              <a:t>Six-Month Financial Forecast &amp; Break-even</a:t>
            </a:r>
          </a:p>
        </p:txBody>
      </p:sp>
      <p:sp>
        <p:nvSpPr>
          <p:cNvPr id="4" name="TextBox 3"/>
          <p:cNvSpPr txBox="1"/>
          <p:nvPr/>
        </p:nvSpPr>
        <p:spPr>
          <a:xfrm>
            <a:off x="9784080" y="155448"/>
            <a:ext cx="1828800" cy="365760"/>
          </a:xfrm>
          <a:prstGeom prst="rect">
            <a:avLst/>
          </a:prstGeom>
          <a:noFill/>
        </p:spPr>
        <p:txBody>
          <a:bodyPr wrap="none">
            <a:spAutoFit/>
          </a:bodyPr>
          <a:lstStyle/>
          <a:p>
            <a:pPr algn="r">
              <a:defRPr sz="1100">
                <a:solidFill>
                  <a:srgbClr val="D7E1EB"/>
                </a:solidFill>
                <a:latin typeface="Aptos"/>
              </a:defRPr>
            </a:pPr>
            <a:r>
              <a:t>06</a:t>
            </a:r>
          </a:p>
        </p:txBody>
      </p:sp>
      <p:sp>
        <p:nvSpPr>
          <p:cNvPr id="5" name="Rectangle 4"/>
          <p:cNvSpPr/>
          <p:nvPr/>
        </p:nvSpPr>
        <p:spPr>
          <a:xfrm>
            <a:off x="502920" y="6510528"/>
            <a:ext cx="11155680" cy="18288"/>
          </a:xfrm>
          <a:prstGeom prst="rect">
            <a:avLst/>
          </a:prstGeom>
          <a:solidFill>
            <a:srgbClr val="DCE1E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6" name="TextBox 5"/>
          <p:cNvSpPr txBox="1"/>
          <p:nvPr/>
        </p:nvSpPr>
        <p:spPr>
          <a:xfrm>
            <a:off x="502920" y="6565392"/>
            <a:ext cx="10241280" cy="201168"/>
          </a:xfrm>
          <a:prstGeom prst="rect">
            <a:avLst/>
          </a:prstGeom>
          <a:noFill/>
        </p:spPr>
        <p:txBody>
          <a:bodyPr wrap="none">
            <a:spAutoFit/>
          </a:bodyPr>
          <a:lstStyle/>
          <a:p>
            <a:pPr>
              <a:defRPr sz="800">
                <a:solidFill>
                  <a:srgbClr val="69737D"/>
                </a:solidFill>
                <a:latin typeface="Aptos"/>
              </a:defRPr>
            </a:pPr>
            <a:r>
              <a:t>KM Security Services Ltd | Business Plan</a:t>
            </a:r>
          </a:p>
        </p:txBody>
      </p:sp>
      <p:sp>
        <p:nvSpPr>
          <p:cNvPr id="7" name="TextBox 6"/>
          <p:cNvSpPr txBox="1"/>
          <p:nvPr/>
        </p:nvSpPr>
        <p:spPr>
          <a:xfrm>
            <a:off x="10927080" y="6537960"/>
            <a:ext cx="731520" cy="228600"/>
          </a:xfrm>
          <a:prstGeom prst="rect">
            <a:avLst/>
          </a:prstGeom>
          <a:noFill/>
        </p:spPr>
        <p:txBody>
          <a:bodyPr wrap="none">
            <a:spAutoFit/>
          </a:bodyPr>
          <a:lstStyle/>
          <a:p>
            <a:pPr algn="r">
              <a:defRPr sz="800">
                <a:solidFill>
                  <a:srgbClr val="69737D"/>
                </a:solidFill>
                <a:latin typeface="Aptos"/>
              </a:defRPr>
            </a:pPr>
            <a:r>
              <a:t>12</a:t>
            </a:r>
          </a:p>
        </p:txBody>
      </p:sp>
      <p:graphicFrame>
        <p:nvGraphicFramePr>
          <p:cNvPr id="8" name="Table 7"/>
          <p:cNvGraphicFramePr>
            <a:graphicFrameLocks noGrp="1"/>
          </p:cNvGraphicFramePr>
          <p:nvPr/>
        </p:nvGraphicFramePr>
        <p:xfrm>
          <a:off x="594360" y="1051560"/>
          <a:ext cx="6583680" cy="5074920"/>
        </p:xfrm>
        <a:graphic>
          <a:graphicData uri="http://schemas.openxmlformats.org/drawingml/2006/table">
            <a:tbl>
              <a:tblPr firstRow="1" bandRow="1">
                <a:tableStyleId>{5C22544A-7EE6-4342-B048-85BDC9FD1C3A}</a:tableStyleId>
              </a:tblPr>
              <a:tblGrid>
                <a:gridCol w="1600200"/>
                <a:gridCol w="1600200"/>
                <a:gridCol w="1737360"/>
                <a:gridCol w="1645920"/>
              </a:tblGrid>
              <a:tr h="634365">
                <a:tc>
                  <a:txBody>
                    <a:bodyPr/>
                    <a:lstStyle/>
                    <a:p>
                      <a:pPr algn="l">
                        <a:defRPr sz="1200" b="1">
                          <a:solidFill>
                            <a:srgbClr val="FFFFFF"/>
                          </a:solidFill>
                          <a:latin typeface="Aptos"/>
                        </a:defRPr>
                      </a:pPr>
                      <a:r>
                        <a:t>Month</a:t>
                      </a:r>
                    </a:p>
                  </a:txBody>
                  <a:tcPr marL="45720" marR="45720" marT="27432" marB="27432">
                    <a:solidFill>
                      <a:srgbClr val="193755"/>
                    </a:solidFill>
                  </a:tcPr>
                </a:tc>
                <a:tc>
                  <a:txBody>
                    <a:bodyPr/>
                    <a:lstStyle/>
                    <a:p>
                      <a:pPr algn="ctr">
                        <a:defRPr sz="1200" b="1">
                          <a:solidFill>
                            <a:srgbClr val="FFFFFF"/>
                          </a:solidFill>
                          <a:latin typeface="Aptos"/>
                        </a:defRPr>
                      </a:pPr>
                      <a:r>
                        <a:t>Revenue</a:t>
                      </a:r>
                    </a:p>
                  </a:txBody>
                  <a:tcPr marL="45720" marR="45720" marT="27432" marB="27432">
                    <a:solidFill>
                      <a:srgbClr val="193755"/>
                    </a:solidFill>
                  </a:tcPr>
                </a:tc>
                <a:tc>
                  <a:txBody>
                    <a:bodyPr/>
                    <a:lstStyle/>
                    <a:p>
                      <a:pPr algn="ctr">
                        <a:defRPr sz="1200" b="1">
                          <a:solidFill>
                            <a:srgbClr val="FFFFFF"/>
                          </a:solidFill>
                          <a:latin typeface="Aptos"/>
                        </a:defRPr>
                      </a:pPr>
                      <a:r>
                        <a:t>Total costs</a:t>
                      </a:r>
                    </a:p>
                  </a:txBody>
                  <a:tcPr marL="45720" marR="45720" marT="27432" marB="27432">
                    <a:solidFill>
                      <a:srgbClr val="193755"/>
                    </a:solidFill>
                  </a:tcPr>
                </a:tc>
                <a:tc>
                  <a:txBody>
                    <a:bodyPr/>
                    <a:lstStyle/>
                    <a:p>
                      <a:pPr algn="ctr">
                        <a:defRPr sz="1200" b="1">
                          <a:solidFill>
                            <a:srgbClr val="FFFFFF"/>
                          </a:solidFill>
                          <a:latin typeface="Aptos"/>
                        </a:defRPr>
                      </a:pPr>
                      <a:r>
                        <a:t>Profit / (Loss)</a:t>
                      </a:r>
                    </a:p>
                  </a:txBody>
                  <a:tcPr marL="45720" marR="45720" marT="27432" marB="27432">
                    <a:solidFill>
                      <a:srgbClr val="193755"/>
                    </a:solidFill>
                  </a:tcPr>
                </a:tc>
              </a:tr>
              <a:tr h="634365">
                <a:tc>
                  <a:txBody>
                    <a:bodyPr/>
                    <a:lstStyle/>
                    <a:p>
                      <a:pPr algn="l">
                        <a:defRPr sz="1200" b="0">
                          <a:solidFill>
                            <a:srgbClr val="232323"/>
                          </a:solidFill>
                          <a:latin typeface="Aptos"/>
                        </a:defRPr>
                      </a:pPr>
                      <a:r>
                        <a:t>January</a:t>
                      </a:r>
                    </a:p>
                  </a:txBody>
                  <a:tcPr marL="45720" marR="45720" marT="27432" marB="27432">
                    <a:solidFill>
                      <a:srgbClr val="F4F7FA"/>
                    </a:solidFill>
                  </a:tcPr>
                </a:tc>
                <a:tc>
                  <a:txBody>
                    <a:bodyPr/>
                    <a:lstStyle/>
                    <a:p>
                      <a:pPr algn="ctr">
                        <a:defRPr sz="1200" b="0">
                          <a:solidFill>
                            <a:srgbClr val="232323"/>
                          </a:solidFill>
                          <a:latin typeface="Aptos"/>
                        </a:defRPr>
                      </a:pPr>
                      <a:r>
                        <a:t>£20,000</a:t>
                      </a:r>
                    </a:p>
                  </a:txBody>
                  <a:tcPr marL="45720" marR="45720" marT="27432" marB="27432">
                    <a:solidFill>
                      <a:srgbClr val="F4F7FA"/>
                    </a:solidFill>
                  </a:tcPr>
                </a:tc>
                <a:tc>
                  <a:txBody>
                    <a:bodyPr/>
                    <a:lstStyle/>
                    <a:p>
                      <a:pPr algn="ctr">
                        <a:defRPr sz="1200" b="0">
                          <a:solidFill>
                            <a:srgbClr val="232323"/>
                          </a:solidFill>
                          <a:latin typeface="Aptos"/>
                        </a:defRPr>
                      </a:pPr>
                      <a:r>
                        <a:t>£22,500</a:t>
                      </a:r>
                    </a:p>
                  </a:txBody>
                  <a:tcPr marL="45720" marR="45720" marT="27432" marB="27432">
                    <a:solidFill>
                      <a:srgbClr val="F4F7FA"/>
                    </a:solidFill>
                  </a:tcPr>
                </a:tc>
                <a:tc>
                  <a:txBody>
                    <a:bodyPr/>
                    <a:lstStyle/>
                    <a:p>
                      <a:pPr algn="ctr">
                        <a:defRPr sz="1200" b="0">
                          <a:solidFill>
                            <a:srgbClr val="232323"/>
                          </a:solidFill>
                          <a:latin typeface="Aptos"/>
                        </a:defRPr>
                      </a:pPr>
                      <a:r>
                        <a:t>-£2,500</a:t>
                      </a:r>
                    </a:p>
                  </a:txBody>
                  <a:tcPr marL="45720" marR="45720" marT="27432" marB="27432">
                    <a:solidFill>
                      <a:srgbClr val="F4F7FA"/>
                    </a:solidFill>
                  </a:tcPr>
                </a:tc>
              </a:tr>
              <a:tr h="634365">
                <a:tc>
                  <a:txBody>
                    <a:bodyPr/>
                    <a:lstStyle/>
                    <a:p>
                      <a:pPr algn="l">
                        <a:defRPr sz="1200" b="0">
                          <a:solidFill>
                            <a:srgbClr val="232323"/>
                          </a:solidFill>
                          <a:latin typeface="Aptos"/>
                        </a:defRPr>
                      </a:pPr>
                      <a:r>
                        <a:t>February</a:t>
                      </a:r>
                    </a:p>
                  </a:txBody>
                  <a:tcPr marL="45720" marR="45720" marT="27432" marB="27432">
                    <a:solidFill>
                      <a:srgbClr val="FFFFFF"/>
                    </a:solidFill>
                  </a:tcPr>
                </a:tc>
                <a:tc>
                  <a:txBody>
                    <a:bodyPr/>
                    <a:lstStyle/>
                    <a:p>
                      <a:pPr algn="ctr">
                        <a:defRPr sz="1200" b="0">
                          <a:solidFill>
                            <a:srgbClr val="232323"/>
                          </a:solidFill>
                          <a:latin typeface="Aptos"/>
                        </a:defRPr>
                      </a:pPr>
                      <a:r>
                        <a:t>£25,000</a:t>
                      </a:r>
                    </a:p>
                  </a:txBody>
                  <a:tcPr marL="45720" marR="45720" marT="27432" marB="27432">
                    <a:solidFill>
                      <a:srgbClr val="FFFFFF"/>
                    </a:solidFill>
                  </a:tcPr>
                </a:tc>
                <a:tc>
                  <a:txBody>
                    <a:bodyPr/>
                    <a:lstStyle/>
                    <a:p>
                      <a:pPr algn="ctr">
                        <a:defRPr sz="1200" b="0">
                          <a:solidFill>
                            <a:srgbClr val="232323"/>
                          </a:solidFill>
                          <a:latin typeface="Aptos"/>
                        </a:defRPr>
                      </a:pPr>
                      <a:r>
                        <a:t>£22,500</a:t>
                      </a:r>
                    </a:p>
                  </a:txBody>
                  <a:tcPr marL="45720" marR="45720" marT="27432" marB="27432">
                    <a:solidFill>
                      <a:srgbClr val="FFFFFF"/>
                    </a:solidFill>
                  </a:tcPr>
                </a:tc>
                <a:tc>
                  <a:txBody>
                    <a:bodyPr/>
                    <a:lstStyle/>
                    <a:p>
                      <a:pPr algn="ctr">
                        <a:defRPr sz="1200" b="0">
                          <a:solidFill>
                            <a:srgbClr val="232323"/>
                          </a:solidFill>
                          <a:latin typeface="Aptos"/>
                        </a:defRPr>
                      </a:pPr>
                      <a:r>
                        <a:t>£2,500</a:t>
                      </a:r>
                    </a:p>
                  </a:txBody>
                  <a:tcPr marL="45720" marR="45720" marT="27432" marB="27432">
                    <a:solidFill>
                      <a:srgbClr val="FFFFFF"/>
                    </a:solidFill>
                  </a:tcPr>
                </a:tc>
              </a:tr>
              <a:tr h="634365">
                <a:tc>
                  <a:txBody>
                    <a:bodyPr/>
                    <a:lstStyle/>
                    <a:p>
                      <a:pPr algn="l">
                        <a:defRPr sz="1200" b="0">
                          <a:solidFill>
                            <a:srgbClr val="232323"/>
                          </a:solidFill>
                          <a:latin typeface="Aptos"/>
                        </a:defRPr>
                      </a:pPr>
                      <a:r>
                        <a:t>March</a:t>
                      </a:r>
                    </a:p>
                  </a:txBody>
                  <a:tcPr marL="45720" marR="45720" marT="27432" marB="27432">
                    <a:solidFill>
                      <a:srgbClr val="F4F7FA"/>
                    </a:solidFill>
                  </a:tcPr>
                </a:tc>
                <a:tc>
                  <a:txBody>
                    <a:bodyPr/>
                    <a:lstStyle/>
                    <a:p>
                      <a:pPr algn="ctr">
                        <a:defRPr sz="1200" b="0">
                          <a:solidFill>
                            <a:srgbClr val="232323"/>
                          </a:solidFill>
                          <a:latin typeface="Aptos"/>
                        </a:defRPr>
                      </a:pPr>
                      <a:r>
                        <a:t>£30,000</a:t>
                      </a:r>
                    </a:p>
                  </a:txBody>
                  <a:tcPr marL="45720" marR="45720" marT="27432" marB="27432">
                    <a:solidFill>
                      <a:srgbClr val="F4F7FA"/>
                    </a:solidFill>
                  </a:tcPr>
                </a:tc>
                <a:tc>
                  <a:txBody>
                    <a:bodyPr/>
                    <a:lstStyle/>
                    <a:p>
                      <a:pPr algn="ctr">
                        <a:defRPr sz="1200" b="0">
                          <a:solidFill>
                            <a:srgbClr val="232323"/>
                          </a:solidFill>
                          <a:latin typeface="Aptos"/>
                        </a:defRPr>
                      </a:pPr>
                      <a:r>
                        <a:t>£22,500</a:t>
                      </a:r>
                    </a:p>
                  </a:txBody>
                  <a:tcPr marL="45720" marR="45720" marT="27432" marB="27432">
                    <a:solidFill>
                      <a:srgbClr val="F4F7FA"/>
                    </a:solidFill>
                  </a:tcPr>
                </a:tc>
                <a:tc>
                  <a:txBody>
                    <a:bodyPr/>
                    <a:lstStyle/>
                    <a:p>
                      <a:pPr algn="ctr">
                        <a:defRPr sz="1200" b="0">
                          <a:solidFill>
                            <a:srgbClr val="232323"/>
                          </a:solidFill>
                          <a:latin typeface="Aptos"/>
                        </a:defRPr>
                      </a:pPr>
                      <a:r>
                        <a:t>£7,500</a:t>
                      </a:r>
                    </a:p>
                  </a:txBody>
                  <a:tcPr marL="45720" marR="45720" marT="27432" marB="27432">
                    <a:solidFill>
                      <a:srgbClr val="F4F7FA"/>
                    </a:solidFill>
                  </a:tcPr>
                </a:tc>
              </a:tr>
              <a:tr h="634365">
                <a:tc>
                  <a:txBody>
                    <a:bodyPr/>
                    <a:lstStyle/>
                    <a:p>
                      <a:pPr algn="l">
                        <a:defRPr sz="1200" b="0">
                          <a:solidFill>
                            <a:srgbClr val="232323"/>
                          </a:solidFill>
                          <a:latin typeface="Aptos"/>
                        </a:defRPr>
                      </a:pPr>
                      <a:r>
                        <a:t>April</a:t>
                      </a:r>
                    </a:p>
                  </a:txBody>
                  <a:tcPr marL="45720" marR="45720" marT="27432" marB="27432">
                    <a:solidFill>
                      <a:srgbClr val="FFFFFF"/>
                    </a:solidFill>
                  </a:tcPr>
                </a:tc>
                <a:tc>
                  <a:txBody>
                    <a:bodyPr/>
                    <a:lstStyle/>
                    <a:p>
                      <a:pPr algn="ctr">
                        <a:defRPr sz="1200" b="0">
                          <a:solidFill>
                            <a:srgbClr val="232323"/>
                          </a:solidFill>
                          <a:latin typeface="Aptos"/>
                        </a:defRPr>
                      </a:pPr>
                      <a:r>
                        <a:t>£35,000</a:t>
                      </a:r>
                    </a:p>
                  </a:txBody>
                  <a:tcPr marL="45720" marR="45720" marT="27432" marB="27432">
                    <a:solidFill>
                      <a:srgbClr val="FFFFFF"/>
                    </a:solidFill>
                  </a:tcPr>
                </a:tc>
                <a:tc>
                  <a:txBody>
                    <a:bodyPr/>
                    <a:lstStyle/>
                    <a:p>
                      <a:pPr algn="ctr">
                        <a:defRPr sz="1200" b="0">
                          <a:solidFill>
                            <a:srgbClr val="232323"/>
                          </a:solidFill>
                          <a:latin typeface="Aptos"/>
                        </a:defRPr>
                      </a:pPr>
                      <a:r>
                        <a:t>£22,500</a:t>
                      </a:r>
                    </a:p>
                  </a:txBody>
                  <a:tcPr marL="45720" marR="45720" marT="27432" marB="27432">
                    <a:solidFill>
                      <a:srgbClr val="FFFFFF"/>
                    </a:solidFill>
                  </a:tcPr>
                </a:tc>
                <a:tc>
                  <a:txBody>
                    <a:bodyPr/>
                    <a:lstStyle/>
                    <a:p>
                      <a:pPr algn="ctr">
                        <a:defRPr sz="1200" b="0">
                          <a:solidFill>
                            <a:srgbClr val="232323"/>
                          </a:solidFill>
                          <a:latin typeface="Aptos"/>
                        </a:defRPr>
                      </a:pPr>
                      <a:r>
                        <a:t>£12,500</a:t>
                      </a:r>
                    </a:p>
                  </a:txBody>
                  <a:tcPr marL="45720" marR="45720" marT="27432" marB="27432">
                    <a:solidFill>
                      <a:srgbClr val="FFFFFF"/>
                    </a:solidFill>
                  </a:tcPr>
                </a:tc>
              </a:tr>
              <a:tr h="634365">
                <a:tc>
                  <a:txBody>
                    <a:bodyPr/>
                    <a:lstStyle/>
                    <a:p>
                      <a:pPr algn="l">
                        <a:defRPr sz="1200" b="0">
                          <a:solidFill>
                            <a:srgbClr val="232323"/>
                          </a:solidFill>
                          <a:latin typeface="Aptos"/>
                        </a:defRPr>
                      </a:pPr>
                      <a:r>
                        <a:t>May</a:t>
                      </a:r>
                    </a:p>
                  </a:txBody>
                  <a:tcPr marL="45720" marR="45720" marT="27432" marB="27432">
                    <a:solidFill>
                      <a:srgbClr val="F4F7FA"/>
                    </a:solidFill>
                  </a:tcPr>
                </a:tc>
                <a:tc>
                  <a:txBody>
                    <a:bodyPr/>
                    <a:lstStyle/>
                    <a:p>
                      <a:pPr algn="ctr">
                        <a:defRPr sz="1200" b="0">
                          <a:solidFill>
                            <a:srgbClr val="232323"/>
                          </a:solidFill>
                          <a:latin typeface="Aptos"/>
                        </a:defRPr>
                      </a:pPr>
                      <a:r>
                        <a:t>£40,000</a:t>
                      </a:r>
                    </a:p>
                  </a:txBody>
                  <a:tcPr marL="45720" marR="45720" marT="27432" marB="27432">
                    <a:solidFill>
                      <a:srgbClr val="F4F7FA"/>
                    </a:solidFill>
                  </a:tcPr>
                </a:tc>
                <a:tc>
                  <a:txBody>
                    <a:bodyPr/>
                    <a:lstStyle/>
                    <a:p>
                      <a:pPr algn="ctr">
                        <a:defRPr sz="1200" b="0">
                          <a:solidFill>
                            <a:srgbClr val="232323"/>
                          </a:solidFill>
                          <a:latin typeface="Aptos"/>
                        </a:defRPr>
                      </a:pPr>
                      <a:r>
                        <a:t>£22,500</a:t>
                      </a:r>
                    </a:p>
                  </a:txBody>
                  <a:tcPr marL="45720" marR="45720" marT="27432" marB="27432">
                    <a:solidFill>
                      <a:srgbClr val="F4F7FA"/>
                    </a:solidFill>
                  </a:tcPr>
                </a:tc>
                <a:tc>
                  <a:txBody>
                    <a:bodyPr/>
                    <a:lstStyle/>
                    <a:p>
                      <a:pPr algn="ctr">
                        <a:defRPr sz="1200" b="0">
                          <a:solidFill>
                            <a:srgbClr val="232323"/>
                          </a:solidFill>
                          <a:latin typeface="Aptos"/>
                        </a:defRPr>
                      </a:pPr>
                      <a:r>
                        <a:t>£17,500</a:t>
                      </a:r>
                    </a:p>
                  </a:txBody>
                  <a:tcPr marL="45720" marR="45720" marT="27432" marB="27432">
                    <a:solidFill>
                      <a:srgbClr val="F4F7FA"/>
                    </a:solidFill>
                  </a:tcPr>
                </a:tc>
              </a:tr>
              <a:tr h="634365">
                <a:tc>
                  <a:txBody>
                    <a:bodyPr/>
                    <a:lstStyle/>
                    <a:p>
                      <a:pPr algn="l">
                        <a:defRPr sz="1200" b="0">
                          <a:solidFill>
                            <a:srgbClr val="232323"/>
                          </a:solidFill>
                          <a:latin typeface="Aptos"/>
                        </a:defRPr>
                      </a:pPr>
                      <a:r>
                        <a:t>June</a:t>
                      </a:r>
                    </a:p>
                  </a:txBody>
                  <a:tcPr marL="45720" marR="45720" marT="27432" marB="27432">
                    <a:solidFill>
                      <a:srgbClr val="FFFFFF"/>
                    </a:solidFill>
                  </a:tcPr>
                </a:tc>
                <a:tc>
                  <a:txBody>
                    <a:bodyPr/>
                    <a:lstStyle/>
                    <a:p>
                      <a:pPr algn="ctr">
                        <a:defRPr sz="1200" b="0">
                          <a:solidFill>
                            <a:srgbClr val="232323"/>
                          </a:solidFill>
                          <a:latin typeface="Aptos"/>
                        </a:defRPr>
                      </a:pPr>
                      <a:r>
                        <a:t>£45,000</a:t>
                      </a:r>
                    </a:p>
                  </a:txBody>
                  <a:tcPr marL="45720" marR="45720" marT="27432" marB="27432">
                    <a:solidFill>
                      <a:srgbClr val="FFFFFF"/>
                    </a:solidFill>
                  </a:tcPr>
                </a:tc>
                <a:tc>
                  <a:txBody>
                    <a:bodyPr/>
                    <a:lstStyle/>
                    <a:p>
                      <a:pPr algn="ctr">
                        <a:defRPr sz="1200" b="0">
                          <a:solidFill>
                            <a:srgbClr val="232323"/>
                          </a:solidFill>
                          <a:latin typeface="Aptos"/>
                        </a:defRPr>
                      </a:pPr>
                      <a:r>
                        <a:t>£22,500</a:t>
                      </a:r>
                    </a:p>
                  </a:txBody>
                  <a:tcPr marL="45720" marR="45720" marT="27432" marB="27432">
                    <a:solidFill>
                      <a:srgbClr val="FFFFFF"/>
                    </a:solidFill>
                  </a:tcPr>
                </a:tc>
                <a:tc>
                  <a:txBody>
                    <a:bodyPr/>
                    <a:lstStyle/>
                    <a:p>
                      <a:pPr algn="ctr">
                        <a:defRPr sz="1200" b="0">
                          <a:solidFill>
                            <a:srgbClr val="232323"/>
                          </a:solidFill>
                          <a:latin typeface="Aptos"/>
                        </a:defRPr>
                      </a:pPr>
                      <a:r>
                        <a:t>£22,500</a:t>
                      </a:r>
                    </a:p>
                  </a:txBody>
                  <a:tcPr marL="45720" marR="45720" marT="27432" marB="27432">
                    <a:solidFill>
                      <a:srgbClr val="FFFFFF"/>
                    </a:solidFill>
                  </a:tcPr>
                </a:tc>
              </a:tr>
              <a:tr h="634365">
                <a:tc>
                  <a:txBody>
                    <a:bodyPr/>
                    <a:lstStyle/>
                    <a:p>
                      <a:pPr algn="l">
                        <a:defRPr sz="1200" b="0">
                          <a:solidFill>
                            <a:srgbClr val="232323"/>
                          </a:solidFill>
                          <a:latin typeface="Aptos"/>
                        </a:defRPr>
                      </a:pPr>
                      <a:r>
                        <a:t>6-month total</a:t>
                      </a:r>
                    </a:p>
                  </a:txBody>
                  <a:tcPr marL="45720" marR="45720" marT="27432" marB="27432">
                    <a:solidFill>
                      <a:srgbClr val="F4F7FA"/>
                    </a:solidFill>
                  </a:tcPr>
                </a:tc>
                <a:tc>
                  <a:txBody>
                    <a:bodyPr/>
                    <a:lstStyle/>
                    <a:p>
                      <a:pPr algn="ctr">
                        <a:defRPr sz="1200" b="0">
                          <a:solidFill>
                            <a:srgbClr val="232323"/>
                          </a:solidFill>
                          <a:latin typeface="Aptos"/>
                        </a:defRPr>
                      </a:pPr>
                      <a:r>
                        <a:t>£195,000</a:t>
                      </a:r>
                    </a:p>
                  </a:txBody>
                  <a:tcPr marL="45720" marR="45720" marT="27432" marB="27432">
                    <a:solidFill>
                      <a:srgbClr val="F4F7FA"/>
                    </a:solidFill>
                  </a:tcPr>
                </a:tc>
                <a:tc>
                  <a:txBody>
                    <a:bodyPr/>
                    <a:lstStyle/>
                    <a:p>
                      <a:pPr algn="ctr">
                        <a:defRPr sz="1200" b="0">
                          <a:solidFill>
                            <a:srgbClr val="232323"/>
                          </a:solidFill>
                          <a:latin typeface="Aptos"/>
                        </a:defRPr>
                      </a:pPr>
                      <a:r>
                        <a:t>£135,000</a:t>
                      </a:r>
                    </a:p>
                  </a:txBody>
                  <a:tcPr marL="45720" marR="45720" marT="27432" marB="27432">
                    <a:solidFill>
                      <a:srgbClr val="F4F7FA"/>
                    </a:solidFill>
                  </a:tcPr>
                </a:tc>
                <a:tc>
                  <a:txBody>
                    <a:bodyPr/>
                    <a:lstStyle/>
                    <a:p>
                      <a:pPr algn="ctr">
                        <a:defRPr sz="1200" b="0">
                          <a:solidFill>
                            <a:srgbClr val="232323"/>
                          </a:solidFill>
                          <a:latin typeface="Aptos"/>
                        </a:defRPr>
                      </a:pPr>
                      <a:r>
                        <a:t>£60,000</a:t>
                      </a:r>
                    </a:p>
                  </a:txBody>
                  <a:tcPr marL="45720" marR="45720" marT="27432" marB="27432">
                    <a:solidFill>
                      <a:srgbClr val="F4F7FA"/>
                    </a:solidFill>
                  </a:tcPr>
                </a:tc>
              </a:tr>
            </a:tbl>
          </a:graphicData>
        </a:graphic>
      </p:graphicFrame>
      <p:sp>
        <p:nvSpPr>
          <p:cNvPr id="9" name="Rounded Rectangle 8"/>
          <p:cNvSpPr/>
          <p:nvPr/>
        </p:nvSpPr>
        <p:spPr>
          <a:xfrm>
            <a:off x="7452360" y="1143000"/>
            <a:ext cx="3931920" cy="1325880"/>
          </a:xfrm>
          <a:prstGeom prst="roundRect">
            <a:avLst/>
          </a:prstGeom>
          <a:solidFill>
            <a:srgbClr val="F4F7FA"/>
          </a:solidFill>
          <a:ln>
            <a:solidFill>
              <a:srgbClr val="D7DCE1"/>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0" name="Rectangle 9"/>
          <p:cNvSpPr/>
          <p:nvPr/>
        </p:nvSpPr>
        <p:spPr>
          <a:xfrm>
            <a:off x="7452360" y="1143000"/>
            <a:ext cx="73152" cy="1325880"/>
          </a:xfrm>
          <a:prstGeom prst="rect">
            <a:avLst/>
          </a:prstGeom>
          <a:solidFill>
            <a:srgbClr val="D6A54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1" name="TextBox 10"/>
          <p:cNvSpPr txBox="1"/>
          <p:nvPr/>
        </p:nvSpPr>
        <p:spPr>
          <a:xfrm>
            <a:off x="7653528" y="1280160"/>
            <a:ext cx="3584448" cy="347472"/>
          </a:xfrm>
          <a:prstGeom prst="rect">
            <a:avLst/>
          </a:prstGeom>
          <a:noFill/>
        </p:spPr>
        <p:txBody>
          <a:bodyPr wrap="none">
            <a:spAutoFit/>
          </a:bodyPr>
          <a:lstStyle/>
          <a:p>
            <a:pPr>
              <a:defRPr sz="1800" b="1">
                <a:solidFill>
                  <a:srgbClr val="193755"/>
                </a:solidFill>
                <a:latin typeface="Aptos"/>
              </a:defRPr>
            </a:pPr>
            <a:r>
              <a:t>Monthly break-even</a:t>
            </a:r>
          </a:p>
        </p:txBody>
      </p:sp>
      <p:sp>
        <p:nvSpPr>
          <p:cNvPr id="12" name="TextBox 11"/>
          <p:cNvSpPr txBox="1"/>
          <p:nvPr/>
        </p:nvSpPr>
        <p:spPr>
          <a:xfrm>
            <a:off x="7653528" y="1673352"/>
            <a:ext cx="3584448" cy="667512"/>
          </a:xfrm>
          <a:prstGeom prst="rect">
            <a:avLst/>
          </a:prstGeom>
          <a:noFill/>
        </p:spPr>
        <p:txBody>
          <a:bodyPr wrap="square">
            <a:spAutoFit/>
          </a:bodyPr>
          <a:lstStyle/>
          <a:p>
            <a:pPr>
              <a:defRPr sz="1500">
                <a:solidFill>
                  <a:srgbClr val="232323"/>
                </a:solidFill>
                <a:latin typeface="Aptos"/>
              </a:defRPr>
            </a:pPr>
            <a:r>
              <a:t>£22,500 revenue</a:t>
            </a:r>
          </a:p>
        </p:txBody>
      </p:sp>
      <p:sp>
        <p:nvSpPr>
          <p:cNvPr id="13" name="Rounded Rectangle 12"/>
          <p:cNvSpPr/>
          <p:nvPr/>
        </p:nvSpPr>
        <p:spPr>
          <a:xfrm>
            <a:off x="7452360" y="2743200"/>
            <a:ext cx="3931920" cy="1508760"/>
          </a:xfrm>
          <a:prstGeom prst="roundRect">
            <a:avLst/>
          </a:prstGeom>
          <a:solidFill>
            <a:srgbClr val="F4F7FA"/>
          </a:solidFill>
          <a:ln>
            <a:solidFill>
              <a:srgbClr val="D7DCE1"/>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4" name="Rectangle 13"/>
          <p:cNvSpPr/>
          <p:nvPr/>
        </p:nvSpPr>
        <p:spPr>
          <a:xfrm>
            <a:off x="7452360" y="2743200"/>
            <a:ext cx="73152" cy="1508760"/>
          </a:xfrm>
          <a:prstGeom prst="rect">
            <a:avLst/>
          </a:prstGeom>
          <a:solidFill>
            <a:srgbClr val="2D735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5" name="TextBox 14"/>
          <p:cNvSpPr txBox="1"/>
          <p:nvPr/>
        </p:nvSpPr>
        <p:spPr>
          <a:xfrm>
            <a:off x="7653528" y="2880360"/>
            <a:ext cx="3584448" cy="347472"/>
          </a:xfrm>
          <a:prstGeom prst="rect">
            <a:avLst/>
          </a:prstGeom>
          <a:noFill/>
        </p:spPr>
        <p:txBody>
          <a:bodyPr wrap="none">
            <a:spAutoFit/>
          </a:bodyPr>
          <a:lstStyle/>
          <a:p>
            <a:pPr>
              <a:defRPr sz="1700" b="1">
                <a:solidFill>
                  <a:srgbClr val="193755"/>
                </a:solidFill>
                <a:latin typeface="Aptos"/>
              </a:defRPr>
            </a:pPr>
            <a:r>
              <a:t>Expected break-even point</a:t>
            </a:r>
          </a:p>
        </p:txBody>
      </p:sp>
      <p:sp>
        <p:nvSpPr>
          <p:cNvPr id="16" name="TextBox 15"/>
          <p:cNvSpPr txBox="1"/>
          <p:nvPr/>
        </p:nvSpPr>
        <p:spPr>
          <a:xfrm>
            <a:off x="7653528" y="3273552"/>
            <a:ext cx="3584448" cy="850392"/>
          </a:xfrm>
          <a:prstGeom prst="rect">
            <a:avLst/>
          </a:prstGeom>
          <a:noFill/>
        </p:spPr>
        <p:txBody>
          <a:bodyPr wrap="square">
            <a:spAutoFit/>
          </a:bodyPr>
          <a:lstStyle/>
          <a:p>
            <a:pPr>
              <a:defRPr sz="1400">
                <a:solidFill>
                  <a:srgbClr val="232323"/>
                </a:solidFill>
                <a:latin typeface="Aptos"/>
              </a:defRPr>
            </a:pPr>
            <a:r>
              <a:t>February: revenue £25,000 exceeds monthly costs of £22,500.</a:t>
            </a:r>
          </a:p>
        </p:txBody>
      </p:sp>
      <p:sp>
        <p:nvSpPr>
          <p:cNvPr id="17" name="Rounded Rectangle 16"/>
          <p:cNvSpPr/>
          <p:nvPr/>
        </p:nvSpPr>
        <p:spPr>
          <a:xfrm>
            <a:off x="7452360" y="4526280"/>
            <a:ext cx="3931920" cy="1325880"/>
          </a:xfrm>
          <a:prstGeom prst="roundRect">
            <a:avLst/>
          </a:prstGeom>
          <a:solidFill>
            <a:srgbClr val="F4F7FA"/>
          </a:solidFill>
          <a:ln>
            <a:solidFill>
              <a:srgbClr val="D7DCE1"/>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8" name="Rectangle 17"/>
          <p:cNvSpPr/>
          <p:nvPr/>
        </p:nvSpPr>
        <p:spPr>
          <a:xfrm>
            <a:off x="7452360" y="4526280"/>
            <a:ext cx="73152" cy="1325880"/>
          </a:xfrm>
          <a:prstGeom prst="rect">
            <a:avLst/>
          </a:prstGeom>
          <a:solidFill>
            <a:srgbClr val="2A5B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9" name="TextBox 18"/>
          <p:cNvSpPr txBox="1"/>
          <p:nvPr/>
        </p:nvSpPr>
        <p:spPr>
          <a:xfrm>
            <a:off x="7653528" y="4663440"/>
            <a:ext cx="3584448" cy="347472"/>
          </a:xfrm>
          <a:prstGeom prst="rect">
            <a:avLst/>
          </a:prstGeom>
          <a:noFill/>
        </p:spPr>
        <p:txBody>
          <a:bodyPr wrap="none">
            <a:spAutoFit/>
          </a:bodyPr>
          <a:lstStyle/>
          <a:p>
            <a:pPr>
              <a:defRPr sz="1600" b="1">
                <a:solidFill>
                  <a:srgbClr val="193755"/>
                </a:solidFill>
                <a:latin typeface="Aptos"/>
              </a:defRPr>
            </a:pPr>
            <a:r>
              <a:t>6-month position</a:t>
            </a:r>
          </a:p>
        </p:txBody>
      </p:sp>
      <p:sp>
        <p:nvSpPr>
          <p:cNvPr id="20" name="TextBox 19"/>
          <p:cNvSpPr txBox="1"/>
          <p:nvPr/>
        </p:nvSpPr>
        <p:spPr>
          <a:xfrm>
            <a:off x="7653528" y="5056632"/>
            <a:ext cx="3584448" cy="667512"/>
          </a:xfrm>
          <a:prstGeom prst="rect">
            <a:avLst/>
          </a:prstGeom>
          <a:noFill/>
        </p:spPr>
        <p:txBody>
          <a:bodyPr wrap="square">
            <a:spAutoFit/>
          </a:bodyPr>
          <a:lstStyle/>
          <a:p>
            <a:pPr>
              <a:defRPr sz="1300">
                <a:solidFill>
                  <a:srgbClr val="232323"/>
                </a:solidFill>
                <a:latin typeface="Aptos"/>
              </a:defRPr>
            </a:pPr>
            <a:r>
              <a:t>£60,000 forecast profit before considering start-up funding as a separate capital item.</a:t>
            </a:r>
          </a:p>
        </p:txBody>
      </p:sp>
    </p:spTree>
    <p:extLst>
      <p:ext uri="{BB962C8B-B14F-4D97-AF65-F5344CB8AC3E}">
        <p14:creationId xmlns:p14="http://schemas.microsoft.com/office/powerpoint/2010/main" val="3832727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2000" cy="749808"/>
          </a:xfrm>
          <a:prstGeom prst="rect">
            <a:avLst/>
          </a:prstGeom>
          <a:solidFill>
            <a:srgbClr val="1937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02920" y="137160"/>
            <a:ext cx="10881360" cy="438912"/>
          </a:xfrm>
          <a:prstGeom prst="rect">
            <a:avLst/>
          </a:prstGeom>
          <a:noFill/>
        </p:spPr>
        <p:txBody>
          <a:bodyPr wrap="none">
            <a:spAutoFit/>
          </a:bodyPr>
          <a:lstStyle/>
          <a:p>
            <a:pPr>
              <a:defRPr sz="2500" b="1">
                <a:solidFill>
                  <a:srgbClr val="FFFFFF"/>
                </a:solidFill>
                <a:latin typeface="Aptos Display"/>
              </a:defRPr>
            </a:pPr>
            <a:r>
              <a:t>References</a:t>
            </a:r>
          </a:p>
        </p:txBody>
      </p:sp>
      <p:sp>
        <p:nvSpPr>
          <p:cNvPr id="4" name="TextBox 3"/>
          <p:cNvSpPr txBox="1"/>
          <p:nvPr/>
        </p:nvSpPr>
        <p:spPr>
          <a:xfrm>
            <a:off x="9784080" y="155448"/>
            <a:ext cx="1828800" cy="365760"/>
          </a:xfrm>
          <a:prstGeom prst="rect">
            <a:avLst/>
          </a:prstGeom>
          <a:noFill/>
        </p:spPr>
        <p:txBody>
          <a:bodyPr wrap="none">
            <a:spAutoFit/>
          </a:bodyPr>
          <a:lstStyle/>
          <a:p>
            <a:pPr algn="r">
              <a:defRPr sz="1100">
                <a:solidFill>
                  <a:srgbClr val="D7E1EB"/>
                </a:solidFill>
                <a:latin typeface="Aptos"/>
              </a:defRPr>
            </a:pPr>
            <a:r>
              <a:t>07</a:t>
            </a:r>
          </a:p>
        </p:txBody>
      </p:sp>
      <p:sp>
        <p:nvSpPr>
          <p:cNvPr id="5" name="Rectangle 4"/>
          <p:cNvSpPr/>
          <p:nvPr/>
        </p:nvSpPr>
        <p:spPr>
          <a:xfrm>
            <a:off x="502920" y="6510528"/>
            <a:ext cx="11155680" cy="18288"/>
          </a:xfrm>
          <a:prstGeom prst="rect">
            <a:avLst/>
          </a:prstGeom>
          <a:solidFill>
            <a:srgbClr val="DCE1E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6" name="TextBox 5"/>
          <p:cNvSpPr txBox="1"/>
          <p:nvPr/>
        </p:nvSpPr>
        <p:spPr>
          <a:xfrm>
            <a:off x="502920" y="6565392"/>
            <a:ext cx="10241280" cy="201168"/>
          </a:xfrm>
          <a:prstGeom prst="rect">
            <a:avLst/>
          </a:prstGeom>
          <a:noFill/>
        </p:spPr>
        <p:txBody>
          <a:bodyPr wrap="none">
            <a:spAutoFit/>
          </a:bodyPr>
          <a:lstStyle/>
          <a:p>
            <a:pPr>
              <a:defRPr sz="800">
                <a:solidFill>
                  <a:srgbClr val="69737D"/>
                </a:solidFill>
                <a:latin typeface="Aptos"/>
              </a:defRPr>
            </a:pPr>
            <a:r>
              <a:t>KM Security Services Ltd | Business Plan</a:t>
            </a:r>
          </a:p>
        </p:txBody>
      </p:sp>
      <p:sp>
        <p:nvSpPr>
          <p:cNvPr id="7" name="TextBox 6"/>
          <p:cNvSpPr txBox="1"/>
          <p:nvPr/>
        </p:nvSpPr>
        <p:spPr>
          <a:xfrm>
            <a:off x="10927080" y="6537960"/>
            <a:ext cx="731520" cy="228600"/>
          </a:xfrm>
          <a:prstGeom prst="rect">
            <a:avLst/>
          </a:prstGeom>
          <a:noFill/>
        </p:spPr>
        <p:txBody>
          <a:bodyPr wrap="none">
            <a:spAutoFit/>
          </a:bodyPr>
          <a:lstStyle/>
          <a:p>
            <a:pPr algn="r">
              <a:defRPr sz="800">
                <a:solidFill>
                  <a:srgbClr val="69737D"/>
                </a:solidFill>
                <a:latin typeface="Aptos"/>
              </a:defRPr>
            </a:pPr>
            <a:r>
              <a:t>13</a:t>
            </a:r>
          </a:p>
        </p:txBody>
      </p:sp>
      <p:sp>
        <p:nvSpPr>
          <p:cNvPr id="8" name="TextBox 7"/>
          <p:cNvSpPr txBox="1"/>
          <p:nvPr/>
        </p:nvSpPr>
        <p:spPr>
          <a:xfrm>
            <a:off x="731520" y="1143000"/>
            <a:ext cx="10698480" cy="4480560"/>
          </a:xfrm>
          <a:prstGeom prst="rect">
            <a:avLst/>
          </a:prstGeom>
          <a:noFill/>
        </p:spPr>
        <p:txBody>
          <a:bodyPr wrap="square">
            <a:spAutoFit/>
          </a:bodyPr>
          <a:lstStyle/>
          <a:p>
            <a:pPr>
              <a:spcAft>
                <a:spcPts val="800"/>
              </a:spcAft>
              <a:defRPr sz="1500" b="0">
                <a:solidFill>
                  <a:srgbClr val="232323"/>
                </a:solidFill>
                <a:latin typeface="Aptos"/>
              </a:defRPr>
            </a:pPr>
            <a:r>
              <a:t>Chartered Institute of Personnel and Development (CIPD) (2024) People Management. Available at: https://www.cipd.org</a:t>
            </a:r>
          </a:p>
          <a:p>
            <a:pPr>
              <a:spcAft>
                <a:spcPts val="800"/>
              </a:spcAft>
              <a:defRPr sz="1500" b="0">
                <a:solidFill>
                  <a:srgbClr val="232323"/>
                </a:solidFill>
                <a:latin typeface="Aptos"/>
              </a:defRPr>
            </a:pPr>
            <a:r>
              <a:t>Companies House (2024) Private Limited Companies. Available at: https://www.gov.uk/limited-company-formation</a:t>
            </a:r>
          </a:p>
          <a:p>
            <a:pPr>
              <a:spcAft>
                <a:spcPts val="800"/>
              </a:spcAft>
              <a:defRPr sz="1500" b="0">
                <a:solidFill>
                  <a:srgbClr val="232323"/>
                </a:solidFill>
                <a:latin typeface="Aptos"/>
              </a:defRPr>
            </a:pPr>
            <a:r>
              <a:t>GOV.UK (2024) Employing People. Available at: https://www.gov.uk</a:t>
            </a:r>
          </a:p>
          <a:p>
            <a:pPr>
              <a:spcAft>
                <a:spcPts val="800"/>
              </a:spcAft>
              <a:defRPr sz="1500" b="0">
                <a:solidFill>
                  <a:srgbClr val="232323"/>
                </a:solidFill>
                <a:latin typeface="Aptos"/>
              </a:defRPr>
            </a:pPr>
            <a:r>
              <a:t>Office for National Statistics (ONS) (2024) Business and Labour Market Statistics. Available at: https://www.ons.gov.uk</a:t>
            </a:r>
          </a:p>
          <a:p>
            <a:pPr>
              <a:spcAft>
                <a:spcPts val="800"/>
              </a:spcAft>
              <a:defRPr sz="1500" b="0">
                <a:solidFill>
                  <a:srgbClr val="232323"/>
                </a:solidFill>
                <a:latin typeface="Aptos"/>
              </a:defRPr>
            </a:pPr>
            <a:r>
              <a:t>Security Industry Authority (SIA) (2024) Get Licensed. Available at: https://www.sia.homeoffice.gov.uk</a:t>
            </a:r>
          </a:p>
        </p:txBody>
      </p:sp>
      <p:sp>
        <p:nvSpPr>
          <p:cNvPr id="9" name="Rounded Rectangle 8"/>
          <p:cNvSpPr/>
          <p:nvPr/>
        </p:nvSpPr>
        <p:spPr>
          <a:xfrm>
            <a:off x="731520" y="5440680"/>
            <a:ext cx="10607040" cy="640080"/>
          </a:xfrm>
          <a:prstGeom prst="roundRect">
            <a:avLst/>
          </a:prstGeom>
          <a:solidFill>
            <a:srgbClr val="F4F7FA"/>
          </a:solidFill>
          <a:ln>
            <a:solidFill>
              <a:srgbClr val="D7DCE1"/>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0" name="Rectangle 9"/>
          <p:cNvSpPr/>
          <p:nvPr/>
        </p:nvSpPr>
        <p:spPr>
          <a:xfrm>
            <a:off x="731520" y="5440680"/>
            <a:ext cx="73152" cy="640080"/>
          </a:xfrm>
          <a:prstGeom prst="rect">
            <a:avLst/>
          </a:prstGeom>
          <a:solidFill>
            <a:srgbClr val="D6A54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1" name="TextBox 10"/>
          <p:cNvSpPr txBox="1"/>
          <p:nvPr/>
        </p:nvSpPr>
        <p:spPr>
          <a:xfrm>
            <a:off x="932688" y="5577840"/>
            <a:ext cx="10259567" cy="347472"/>
          </a:xfrm>
          <a:prstGeom prst="rect">
            <a:avLst/>
          </a:prstGeom>
          <a:noFill/>
        </p:spPr>
        <p:txBody>
          <a:bodyPr wrap="none">
            <a:spAutoFit/>
          </a:bodyPr>
          <a:lstStyle/>
          <a:p>
            <a:pPr>
              <a:defRPr sz="1300" b="1">
                <a:solidFill>
                  <a:srgbClr val="193755"/>
                </a:solidFill>
                <a:latin typeface="Aptos"/>
              </a:defRPr>
            </a:pPr>
            <a:r>
              <a:t>Source</a:t>
            </a:r>
          </a:p>
        </p:txBody>
      </p:sp>
      <p:sp>
        <p:nvSpPr>
          <p:cNvPr id="12" name="TextBox 11"/>
          <p:cNvSpPr txBox="1"/>
          <p:nvPr/>
        </p:nvSpPr>
        <p:spPr>
          <a:xfrm>
            <a:off x="932688" y="5971032"/>
            <a:ext cx="10259567" cy="-18288"/>
          </a:xfrm>
          <a:prstGeom prst="rect">
            <a:avLst/>
          </a:prstGeom>
          <a:noFill/>
        </p:spPr>
        <p:txBody>
          <a:bodyPr wrap="square">
            <a:spAutoFit/>
          </a:bodyPr>
          <a:lstStyle/>
          <a:p>
            <a:pPr>
              <a:defRPr sz="1100">
                <a:solidFill>
                  <a:srgbClr val="232323"/>
                </a:solidFill>
                <a:latin typeface="Aptos"/>
              </a:defRPr>
            </a:pPr>
            <a:r>
              <a:t>Content and financial figures are based on the submitted KM Security Services Ltd business plan.</a:t>
            </a:r>
          </a:p>
        </p:txBody>
      </p:sp>
    </p:spTree>
    <p:extLst>
      <p:ext uri="{BB962C8B-B14F-4D97-AF65-F5344CB8AC3E}">
        <p14:creationId xmlns:p14="http://schemas.microsoft.com/office/powerpoint/2010/main" val="3301533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2000" cy="749808"/>
          </a:xfrm>
          <a:prstGeom prst="rect">
            <a:avLst/>
          </a:prstGeom>
          <a:solidFill>
            <a:srgbClr val="19375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502920" y="137160"/>
            <a:ext cx="10881360" cy="438912"/>
          </a:xfrm>
          <a:prstGeom prst="rect">
            <a:avLst/>
          </a:prstGeom>
          <a:noFill/>
        </p:spPr>
        <p:txBody>
          <a:bodyPr wrap="none">
            <a:spAutoFit/>
          </a:bodyPr>
          <a:lstStyle/>
          <a:p>
            <a:pPr>
              <a:defRPr sz="2500" b="1">
                <a:solidFill>
                  <a:srgbClr val="FFFFFF"/>
                </a:solidFill>
                <a:latin typeface="Aptos Display"/>
              </a:defRPr>
            </a:pPr>
            <a:r>
              <a:t>Conclusion</a:t>
            </a:r>
          </a:p>
        </p:txBody>
      </p:sp>
      <p:sp>
        <p:nvSpPr>
          <p:cNvPr id="4" name="TextBox 3"/>
          <p:cNvSpPr txBox="1"/>
          <p:nvPr/>
        </p:nvSpPr>
        <p:spPr>
          <a:xfrm>
            <a:off x="9784080" y="155448"/>
            <a:ext cx="1828800" cy="365760"/>
          </a:xfrm>
          <a:prstGeom prst="rect">
            <a:avLst/>
          </a:prstGeom>
          <a:noFill/>
        </p:spPr>
        <p:txBody>
          <a:bodyPr wrap="none">
            <a:spAutoFit/>
          </a:bodyPr>
          <a:lstStyle/>
          <a:p>
            <a:pPr algn="r">
              <a:defRPr sz="1100">
                <a:solidFill>
                  <a:srgbClr val="D7E1EB"/>
                </a:solidFill>
                <a:latin typeface="Aptos"/>
              </a:defRPr>
            </a:pPr>
            <a:r>
              <a:t>08</a:t>
            </a:r>
          </a:p>
        </p:txBody>
      </p:sp>
      <p:sp>
        <p:nvSpPr>
          <p:cNvPr id="5" name="Rectangle 4"/>
          <p:cNvSpPr/>
          <p:nvPr/>
        </p:nvSpPr>
        <p:spPr>
          <a:xfrm>
            <a:off x="502920" y="6510528"/>
            <a:ext cx="11155680" cy="18288"/>
          </a:xfrm>
          <a:prstGeom prst="rect">
            <a:avLst/>
          </a:prstGeom>
          <a:solidFill>
            <a:srgbClr val="DCE1E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6" name="TextBox 5"/>
          <p:cNvSpPr txBox="1"/>
          <p:nvPr/>
        </p:nvSpPr>
        <p:spPr>
          <a:xfrm>
            <a:off x="502920" y="6565392"/>
            <a:ext cx="10241280" cy="201168"/>
          </a:xfrm>
          <a:prstGeom prst="rect">
            <a:avLst/>
          </a:prstGeom>
          <a:noFill/>
        </p:spPr>
        <p:txBody>
          <a:bodyPr wrap="none">
            <a:spAutoFit/>
          </a:bodyPr>
          <a:lstStyle/>
          <a:p>
            <a:pPr>
              <a:defRPr sz="800">
                <a:solidFill>
                  <a:srgbClr val="69737D"/>
                </a:solidFill>
                <a:latin typeface="Aptos"/>
              </a:defRPr>
            </a:pPr>
            <a:r>
              <a:t>KM Security Services Ltd | Business Plan</a:t>
            </a:r>
          </a:p>
        </p:txBody>
      </p:sp>
      <p:sp>
        <p:nvSpPr>
          <p:cNvPr id="7" name="TextBox 6"/>
          <p:cNvSpPr txBox="1"/>
          <p:nvPr/>
        </p:nvSpPr>
        <p:spPr>
          <a:xfrm>
            <a:off x="10927080" y="6537960"/>
            <a:ext cx="731520" cy="228600"/>
          </a:xfrm>
          <a:prstGeom prst="rect">
            <a:avLst/>
          </a:prstGeom>
          <a:noFill/>
        </p:spPr>
        <p:txBody>
          <a:bodyPr wrap="none">
            <a:spAutoFit/>
          </a:bodyPr>
          <a:lstStyle/>
          <a:p>
            <a:pPr algn="r">
              <a:defRPr sz="800">
                <a:solidFill>
                  <a:srgbClr val="69737D"/>
                </a:solidFill>
                <a:latin typeface="Aptos"/>
              </a:defRPr>
            </a:pPr>
            <a:r>
              <a:t>14</a:t>
            </a:r>
          </a:p>
        </p:txBody>
      </p:sp>
      <p:sp>
        <p:nvSpPr>
          <p:cNvPr id="8" name="Rounded Rectangle 7"/>
          <p:cNvSpPr/>
          <p:nvPr/>
        </p:nvSpPr>
        <p:spPr>
          <a:xfrm>
            <a:off x="731520" y="1097280"/>
            <a:ext cx="3383280" cy="2011680"/>
          </a:xfrm>
          <a:prstGeom prst="roundRect">
            <a:avLst/>
          </a:prstGeom>
          <a:solidFill>
            <a:srgbClr val="F4F7FA"/>
          </a:solidFill>
          <a:ln>
            <a:solidFill>
              <a:srgbClr val="D7DCE1"/>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9" name="Rectangle 8"/>
          <p:cNvSpPr/>
          <p:nvPr/>
        </p:nvSpPr>
        <p:spPr>
          <a:xfrm>
            <a:off x="731520" y="1097280"/>
            <a:ext cx="73152" cy="2011680"/>
          </a:xfrm>
          <a:prstGeom prst="rect">
            <a:avLst/>
          </a:prstGeom>
          <a:solidFill>
            <a:srgbClr val="2A5B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0" name="TextBox 9"/>
          <p:cNvSpPr txBox="1"/>
          <p:nvPr/>
        </p:nvSpPr>
        <p:spPr>
          <a:xfrm>
            <a:off x="932688" y="1234439"/>
            <a:ext cx="3035808" cy="347472"/>
          </a:xfrm>
          <a:prstGeom prst="rect">
            <a:avLst/>
          </a:prstGeom>
          <a:noFill/>
        </p:spPr>
        <p:txBody>
          <a:bodyPr wrap="none">
            <a:spAutoFit/>
          </a:bodyPr>
          <a:lstStyle/>
          <a:p>
            <a:pPr>
              <a:defRPr sz="1800" b="1">
                <a:solidFill>
                  <a:srgbClr val="193755"/>
                </a:solidFill>
                <a:latin typeface="Aptos"/>
              </a:defRPr>
            </a:pPr>
            <a:r>
              <a:t>Business Potential</a:t>
            </a:r>
          </a:p>
        </p:txBody>
      </p:sp>
      <p:sp>
        <p:nvSpPr>
          <p:cNvPr id="11" name="TextBox 10"/>
          <p:cNvSpPr txBox="1"/>
          <p:nvPr/>
        </p:nvSpPr>
        <p:spPr>
          <a:xfrm>
            <a:off x="932688" y="1627631"/>
            <a:ext cx="3035808" cy="1353312"/>
          </a:xfrm>
          <a:prstGeom prst="rect">
            <a:avLst/>
          </a:prstGeom>
          <a:noFill/>
        </p:spPr>
        <p:txBody>
          <a:bodyPr wrap="square">
            <a:spAutoFit/>
          </a:bodyPr>
          <a:lstStyle/>
          <a:p>
            <a:pPr>
              <a:defRPr sz="1500">
                <a:solidFill>
                  <a:srgbClr val="232323"/>
                </a:solidFill>
                <a:latin typeface="Aptos"/>
              </a:defRPr>
            </a:pPr>
            <a:r>
              <a:t>Strong potential in London's private security market, particularly in Canary Wharf and surrounding areas.</a:t>
            </a:r>
          </a:p>
        </p:txBody>
      </p:sp>
      <p:sp>
        <p:nvSpPr>
          <p:cNvPr id="12" name="Rounded Rectangle 11"/>
          <p:cNvSpPr/>
          <p:nvPr/>
        </p:nvSpPr>
        <p:spPr>
          <a:xfrm>
            <a:off x="4389120" y="1097280"/>
            <a:ext cx="3383280" cy="2011680"/>
          </a:xfrm>
          <a:prstGeom prst="roundRect">
            <a:avLst/>
          </a:prstGeom>
          <a:solidFill>
            <a:srgbClr val="F4F7FA"/>
          </a:solidFill>
          <a:ln>
            <a:solidFill>
              <a:srgbClr val="D7DCE1"/>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3" name="Rectangle 12"/>
          <p:cNvSpPr/>
          <p:nvPr/>
        </p:nvSpPr>
        <p:spPr>
          <a:xfrm>
            <a:off x="4389120" y="1097280"/>
            <a:ext cx="73152" cy="2011680"/>
          </a:xfrm>
          <a:prstGeom prst="rect">
            <a:avLst/>
          </a:prstGeom>
          <a:solidFill>
            <a:srgbClr val="D6A54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4" name="TextBox 13"/>
          <p:cNvSpPr txBox="1"/>
          <p:nvPr/>
        </p:nvSpPr>
        <p:spPr>
          <a:xfrm>
            <a:off x="4590288" y="1234439"/>
            <a:ext cx="3035808" cy="347472"/>
          </a:xfrm>
          <a:prstGeom prst="rect">
            <a:avLst/>
          </a:prstGeom>
          <a:noFill/>
        </p:spPr>
        <p:txBody>
          <a:bodyPr wrap="none">
            <a:spAutoFit/>
          </a:bodyPr>
          <a:lstStyle/>
          <a:p>
            <a:pPr>
              <a:defRPr sz="1800" b="1">
                <a:solidFill>
                  <a:srgbClr val="193755"/>
                </a:solidFill>
                <a:latin typeface="Aptos"/>
              </a:defRPr>
            </a:pPr>
            <a:r>
              <a:t>Competitive Approach</a:t>
            </a:r>
          </a:p>
        </p:txBody>
      </p:sp>
      <p:sp>
        <p:nvSpPr>
          <p:cNvPr id="15" name="TextBox 14"/>
          <p:cNvSpPr txBox="1"/>
          <p:nvPr/>
        </p:nvSpPr>
        <p:spPr>
          <a:xfrm>
            <a:off x="4590288" y="1627631"/>
            <a:ext cx="3035808" cy="1353312"/>
          </a:xfrm>
          <a:prstGeom prst="rect">
            <a:avLst/>
          </a:prstGeom>
          <a:noFill/>
        </p:spPr>
        <p:txBody>
          <a:bodyPr wrap="square">
            <a:spAutoFit/>
          </a:bodyPr>
          <a:lstStyle/>
          <a:p>
            <a:pPr>
              <a:defRPr sz="1500">
                <a:solidFill>
                  <a:srgbClr val="232323"/>
                </a:solidFill>
                <a:latin typeface="Aptos"/>
              </a:defRPr>
            </a:pPr>
            <a:r>
              <a:t>Compete through quality, flexibility, competitive pricing, responsive service and strong client relationships.</a:t>
            </a:r>
          </a:p>
        </p:txBody>
      </p:sp>
      <p:sp>
        <p:nvSpPr>
          <p:cNvPr id="16" name="Rounded Rectangle 15"/>
          <p:cNvSpPr/>
          <p:nvPr/>
        </p:nvSpPr>
        <p:spPr>
          <a:xfrm>
            <a:off x="8046720" y="1097280"/>
            <a:ext cx="3383280" cy="2011680"/>
          </a:xfrm>
          <a:prstGeom prst="roundRect">
            <a:avLst/>
          </a:prstGeom>
          <a:solidFill>
            <a:srgbClr val="F4F7FA"/>
          </a:solidFill>
          <a:ln>
            <a:solidFill>
              <a:srgbClr val="D7DCE1"/>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7" name="Rectangle 16"/>
          <p:cNvSpPr/>
          <p:nvPr/>
        </p:nvSpPr>
        <p:spPr>
          <a:xfrm>
            <a:off x="8046720" y="1097280"/>
            <a:ext cx="73152" cy="2011680"/>
          </a:xfrm>
          <a:prstGeom prst="rect">
            <a:avLst/>
          </a:prstGeom>
          <a:solidFill>
            <a:srgbClr val="2D735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18" name="TextBox 17"/>
          <p:cNvSpPr txBox="1"/>
          <p:nvPr/>
        </p:nvSpPr>
        <p:spPr>
          <a:xfrm>
            <a:off x="8247888" y="1234439"/>
            <a:ext cx="3035808" cy="347472"/>
          </a:xfrm>
          <a:prstGeom prst="rect">
            <a:avLst/>
          </a:prstGeom>
          <a:noFill/>
        </p:spPr>
        <p:txBody>
          <a:bodyPr wrap="none">
            <a:spAutoFit/>
          </a:bodyPr>
          <a:lstStyle/>
          <a:p>
            <a:pPr>
              <a:defRPr sz="1800" b="1">
                <a:solidFill>
                  <a:srgbClr val="193755"/>
                </a:solidFill>
                <a:latin typeface="Aptos"/>
              </a:defRPr>
            </a:pPr>
            <a:r>
              <a:t>Growth Plan</a:t>
            </a:r>
          </a:p>
        </p:txBody>
      </p:sp>
      <p:sp>
        <p:nvSpPr>
          <p:cNvPr id="19" name="TextBox 18"/>
          <p:cNvSpPr txBox="1"/>
          <p:nvPr/>
        </p:nvSpPr>
        <p:spPr>
          <a:xfrm>
            <a:off x="8247888" y="1627631"/>
            <a:ext cx="3035808" cy="1353312"/>
          </a:xfrm>
          <a:prstGeom prst="rect">
            <a:avLst/>
          </a:prstGeom>
          <a:noFill/>
        </p:spPr>
        <p:txBody>
          <a:bodyPr wrap="square">
            <a:spAutoFit/>
          </a:bodyPr>
          <a:lstStyle/>
          <a:p>
            <a:pPr>
              <a:defRPr sz="1500">
                <a:solidFill>
                  <a:srgbClr val="232323"/>
                </a:solidFill>
                <a:latin typeface="Aptos"/>
              </a:defRPr>
            </a:pPr>
            <a:r>
              <a:t>Secure long-term contracts, improve profitability and expand across Greater London.</a:t>
            </a:r>
          </a:p>
        </p:txBody>
      </p:sp>
      <p:sp>
        <p:nvSpPr>
          <p:cNvPr id="20" name="TextBox 19"/>
          <p:cNvSpPr txBox="1"/>
          <p:nvPr/>
        </p:nvSpPr>
        <p:spPr>
          <a:xfrm>
            <a:off x="914400" y="3657600"/>
            <a:ext cx="10241280" cy="2011680"/>
          </a:xfrm>
          <a:prstGeom prst="rect">
            <a:avLst/>
          </a:prstGeom>
          <a:noFill/>
        </p:spPr>
        <p:txBody>
          <a:bodyPr wrap="square">
            <a:spAutoFit/>
          </a:bodyPr>
          <a:lstStyle/>
          <a:p>
            <a:pPr>
              <a:spcAft>
                <a:spcPts val="800"/>
              </a:spcAft>
              <a:defRPr sz="1800" b="0">
                <a:solidFill>
                  <a:srgbClr val="232323"/>
                </a:solidFill>
                <a:latin typeface="Aptos"/>
              </a:defRPr>
            </a:pPr>
            <a:r>
              <a:t>Initial investment required: £50,000.</a:t>
            </a:r>
          </a:p>
          <a:p>
            <a:pPr>
              <a:spcAft>
                <a:spcPts val="800"/>
              </a:spcAft>
              <a:defRPr sz="1800" b="0">
                <a:solidFill>
                  <a:srgbClr val="232323"/>
                </a:solidFill>
                <a:latin typeface="Aptos"/>
              </a:defRPr>
            </a:pPr>
            <a:r>
              <a:t>Target: at least 10 long-term clients in Year 1.</a:t>
            </a:r>
          </a:p>
          <a:p>
            <a:pPr>
              <a:spcAft>
                <a:spcPts val="800"/>
              </a:spcAft>
              <a:defRPr sz="1800" b="0">
                <a:solidFill>
                  <a:srgbClr val="232323"/>
                </a:solidFill>
                <a:latin typeface="Aptos"/>
              </a:defRPr>
            </a:pPr>
            <a:r>
              <a:t>Year 3 objective: annual revenue exceeding £300,000.</a:t>
            </a:r>
          </a:p>
          <a:p>
            <a:pPr>
              <a:spcAft>
                <a:spcPts val="800"/>
              </a:spcAft>
              <a:defRPr sz="1800" b="0">
                <a:solidFill>
                  <a:srgbClr val="232323"/>
                </a:solidFill>
                <a:latin typeface="Aptos"/>
              </a:defRPr>
            </a:pPr>
            <a:r>
              <a:t>Long-term aim: become a trusted and respected private security company in London.</a:t>
            </a:r>
          </a:p>
        </p:txBody>
      </p:sp>
    </p:spTree>
    <p:extLst>
      <p:ext uri="{BB962C8B-B14F-4D97-AF65-F5344CB8AC3E}">
        <p14:creationId xmlns:p14="http://schemas.microsoft.com/office/powerpoint/2010/main" val="3571021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193755"/>
        </a:solidFill>
        <a:effectLst/>
      </p:bgPr>
    </p:bg>
    <p:spTree>
      <p:nvGrpSpPr>
        <p:cNvPr id="1" name=""/>
        <p:cNvGrpSpPr/>
        <p:nvPr/>
      </p:nvGrpSpPr>
      <p:grpSpPr>
        <a:xfrm>
          <a:off x="0" y="0"/>
          <a:ext cx="0" cy="0"/>
          <a:chOff x="0" y="0"/>
          <a:chExt cx="0" cy="0"/>
        </a:xfrm>
      </p:grpSpPr>
      <p:sp>
        <p:nvSpPr>
          <p:cNvPr id="2" name="Rectangle 1"/>
          <p:cNvSpPr/>
          <p:nvPr/>
        </p:nvSpPr>
        <p:spPr>
          <a:xfrm>
            <a:off x="0" y="0"/>
            <a:ext cx="164592" cy="6858000"/>
          </a:xfrm>
          <a:prstGeom prst="rect">
            <a:avLst/>
          </a:prstGeom>
          <a:solidFill>
            <a:srgbClr val="D6A543"/>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914400" y="1828800"/>
            <a:ext cx="10332720" cy="914400"/>
          </a:xfrm>
          <a:prstGeom prst="rect">
            <a:avLst/>
          </a:prstGeom>
          <a:noFill/>
        </p:spPr>
        <p:txBody>
          <a:bodyPr wrap="none">
            <a:spAutoFit/>
          </a:bodyPr>
          <a:lstStyle/>
          <a:p>
            <a:pPr algn="ctr">
              <a:defRPr sz="4400" b="1">
                <a:solidFill>
                  <a:srgbClr val="FFFFFF"/>
                </a:solidFill>
                <a:latin typeface="Aptos Display"/>
              </a:defRPr>
            </a:pPr>
            <a:r>
              <a:t>Questions?</a:t>
            </a:r>
          </a:p>
        </p:txBody>
      </p:sp>
      <p:sp>
        <p:nvSpPr>
          <p:cNvPr id="4" name="TextBox 3"/>
          <p:cNvSpPr txBox="1"/>
          <p:nvPr/>
        </p:nvSpPr>
        <p:spPr>
          <a:xfrm>
            <a:off x="914400" y="2926080"/>
            <a:ext cx="10332720" cy="914400"/>
          </a:xfrm>
          <a:prstGeom prst="rect">
            <a:avLst/>
          </a:prstGeom>
          <a:noFill/>
        </p:spPr>
        <p:txBody>
          <a:bodyPr wrap="none">
            <a:spAutoFit/>
          </a:bodyPr>
          <a:lstStyle/>
          <a:p>
            <a:pPr algn="ctr">
              <a:defRPr sz="2200">
                <a:solidFill>
                  <a:srgbClr val="D6A543"/>
                </a:solidFill>
                <a:latin typeface="Aptos"/>
              </a:defRPr>
            </a:pPr>
            <a:r>
              <a:t>Thank you for listening</a:t>
            </a:r>
          </a:p>
        </p:txBody>
      </p:sp>
      <p:sp>
        <p:nvSpPr>
          <p:cNvPr id="5" name="TextBox 4"/>
          <p:cNvSpPr txBox="1"/>
          <p:nvPr/>
        </p:nvSpPr>
        <p:spPr>
          <a:xfrm>
            <a:off x="914400" y="4023360"/>
            <a:ext cx="10332720" cy="640080"/>
          </a:xfrm>
          <a:prstGeom prst="rect">
            <a:avLst/>
          </a:prstGeom>
          <a:noFill/>
        </p:spPr>
        <p:txBody>
          <a:bodyPr wrap="none">
            <a:spAutoFit/>
          </a:bodyPr>
          <a:lstStyle/>
          <a:p>
            <a:pPr algn="ctr">
              <a:defRPr sz="1800">
                <a:solidFill>
                  <a:srgbClr val="D7E1EB"/>
                </a:solidFill>
                <a:latin typeface="Aptos"/>
              </a:defRPr>
            </a:pPr>
            <a:r>
              <a:t>KM Security Services Ltd</a:t>
            </a:r>
          </a:p>
        </p:txBody>
      </p:sp>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219</TotalTime>
  <Words>1392</Words>
  <Application>Microsoft Office PowerPoint</Application>
  <PresentationFormat>Widescreen</PresentationFormat>
  <Paragraphs>213</Paragraphs>
  <Slides>15</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Meiryo</vt:lpstr>
      <vt:lpstr>Söhne</vt:lpstr>
      <vt:lpstr>Aptos</vt:lpstr>
      <vt:lpstr>Aptos Narrow</vt:lpstr>
      <vt:lpstr>Arial</vt:lpstr>
      <vt:lpstr>Calibri</vt:lpstr>
      <vt:lpstr>Calibri Light</vt:lpstr>
      <vt:lpstr>Office Theme</vt:lpstr>
      <vt:lpstr>Assessment Task 2</vt:lpstr>
      <vt:lpstr>Business Plan</vt:lpstr>
      <vt:lpstr>PowerPoint Presentation</vt:lpstr>
      <vt:lpstr>PowerPoint Presentation</vt:lpstr>
      <vt:lpstr>PowerPoint Presentation</vt:lpstr>
      <vt:lpstr>PowerPoint Presentation</vt:lpstr>
      <vt:lpstr>Example: An organisational chart of a restaurant</vt:lpstr>
      <vt:lpstr>PowerPoint Presentation</vt:lpstr>
      <vt:lpstr>PowerPoint Presentation</vt:lpstr>
      <vt:lpstr>PowerPoint Presentation</vt:lpstr>
      <vt:lpstr>PowerPoint Presentation</vt:lpstr>
      <vt:lpstr>PowerPoint Presentation</vt:lpstr>
      <vt:lpstr>PowerPoint Presentation</vt:lpstr>
      <vt:lpstr>    Conclusions</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Charles Oham</cp:lastModifiedBy>
  <cp:revision>53</cp:revision>
  <dcterms:created xsi:type="dcterms:W3CDTF">2023-07-31T07:37:43Z</dcterms:created>
  <dcterms:modified xsi:type="dcterms:W3CDTF">2026-07-28T12:15:11Z</dcterms:modified>
</cp:coreProperties>
</file>