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4"/>
  </p:sldMasterIdLst>
  <p:sldIdLst>
    <p:sldId id="256"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6C23D3-7902-4E3B-AC7C-2F0B0B34A7BA}" v="513" dt="2019-09-22T17:17:09.8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64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A0C0817-A112-4847-8014-A94B7D2A4EA3}" type="datetime1">
              <a:rPr lang="en-US" smtClean="0"/>
              <a:t>9/27/2019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70377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9/27/2019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8294089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9/27/2019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600133998"/>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6FA2B21-3FCD-4721-B95C-427943F61125}" type="datetime1">
              <a:rPr lang="en-US" smtClean="0"/>
              <a:t>9/27/2019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840912327"/>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6FA2B21-3FCD-4721-B95C-427943F61125}" type="datetime1">
              <a:rPr lang="en-US" smtClean="0"/>
              <a:t>9/27/2019</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63468293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6FA2B21-3FCD-4721-B95C-427943F61125}" type="datetime1">
              <a:rPr lang="en-US" smtClean="0"/>
              <a:t>9/27/2019</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777013525"/>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FA2B21-3FCD-4721-B95C-427943F61125}" type="datetime1">
              <a:rPr lang="en-US" smtClean="0"/>
              <a:t>9/27/2019</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30111532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6FA2B21-3FCD-4721-B95C-427943F61125}" type="datetime1">
              <a:rPr lang="en-US" smtClean="0"/>
              <a:t>9/27/2019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023120324"/>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6FA2B21-3FCD-4721-B95C-427943F61125}" type="datetime1">
              <a:rPr lang="en-US" smtClean="0"/>
              <a:t>9/27/2019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019834268"/>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F6FA2B21-3FCD-4721-B95C-427943F61125}" type="datetime1">
              <a:rPr lang="en-US" smtClean="0"/>
              <a:t>9/27/2019</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96289313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9/27/2019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3794593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9/27/2019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98031313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9/27/2019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80837009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9/27/2019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79702524"/>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9/27/2019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48575609"/>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9/27/2019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524400753"/>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9/27/2019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737363179"/>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F6FA2B21-3FCD-4721-B95C-427943F61125}" type="datetime1">
              <a:rPr lang="en-US" smtClean="0"/>
              <a:t>9/27/2019</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590126788"/>
      </p:ext>
    </p:extLst>
  </p:cSld>
  <p:clrMap bg1="dk1" tx1="lt1" bg2="dk2"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 id="2147483691" r:id="rId17"/>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pattFill prst="pct90">
          <a:fgClr>
            <a:schemeClr val="tx1"/>
          </a:fgClr>
          <a:bgClr>
            <a:srgbClr val="002060"/>
          </a:bgClr>
        </a:patt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5204EBEB-4E79-443B-AB82-8EFD884E32C5}"/>
              </a:ext>
            </a:extLst>
          </p:cNvPr>
          <p:cNvSpPr/>
          <p:nvPr/>
        </p:nvSpPr>
        <p:spPr>
          <a:xfrm>
            <a:off x="4400889" y="253504"/>
            <a:ext cx="3488787" cy="29879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a:extLst>
              <a:ext uri="{FF2B5EF4-FFF2-40B4-BE49-F238E27FC236}">
                <a16:creationId xmlns:a16="http://schemas.microsoft.com/office/drawing/2014/main" id="{DC771D86-6842-4144-B7C4-4336EFD70876}"/>
              </a:ext>
            </a:extLst>
          </p:cNvPr>
          <p:cNvSpPr txBox="1"/>
          <p:nvPr/>
        </p:nvSpPr>
        <p:spPr>
          <a:xfrm>
            <a:off x="4453044" y="216023"/>
            <a:ext cx="3488787" cy="3016210"/>
          </a:xfrm>
          <a:prstGeom prst="rect">
            <a:avLst/>
          </a:prstGeom>
          <a:noFill/>
        </p:spPr>
        <p:txBody>
          <a:bodyPr wrap="square" rtlCol="0">
            <a:spAutoFit/>
          </a:bodyPr>
          <a:lstStyle/>
          <a:p>
            <a:r>
              <a:rPr lang="en-GB" sz="1400" b="1" u="sng" dirty="0" err="1"/>
              <a:t>Amdana</a:t>
            </a:r>
            <a:r>
              <a:rPr lang="en-GB" sz="1400" b="1" u="sng" dirty="0"/>
              <a:t> </a:t>
            </a:r>
            <a:r>
              <a:rPr lang="en-GB" sz="1400" b="1" u="sng" dirty="0" err="1"/>
              <a:t>i</a:t>
            </a:r>
            <a:endParaRPr lang="en-GB" sz="1400" b="1" u="sng" dirty="0"/>
          </a:p>
          <a:p>
            <a:r>
              <a:rPr lang="en-GB" sz="1400" b="1" u="sng" dirty="0"/>
              <a:t>About Me</a:t>
            </a:r>
          </a:p>
          <a:p>
            <a:endParaRPr lang="en-GB" sz="1400" dirty="0"/>
          </a:p>
          <a:p>
            <a:endParaRPr lang="en-GB" sz="1400" dirty="0"/>
          </a:p>
          <a:p>
            <a:endParaRPr lang="en-GB" sz="1400" dirty="0"/>
          </a:p>
          <a:p>
            <a:r>
              <a:rPr lang="en-GB" sz="1200" dirty="0"/>
              <a:t>Angharad David</a:t>
            </a:r>
          </a:p>
          <a:p>
            <a:r>
              <a:rPr lang="en-GB" sz="1200" dirty="0"/>
              <a:t>I love to travel and see our amazing world, but I’m also at my happiest spending time at the beach at home in Porthcawl with friends and family. </a:t>
            </a:r>
          </a:p>
          <a:p>
            <a:r>
              <a:rPr lang="en-GB" sz="1200" dirty="0"/>
              <a:t>I have a real passion for geography, and am energetic, extremely organised, and excellent at multi-tasking. I’m excited to finally being able to put my love of teaching into practice. </a:t>
            </a:r>
          </a:p>
        </p:txBody>
      </p:sp>
      <p:pic>
        <p:nvPicPr>
          <p:cNvPr id="25" name="Picture 24">
            <a:extLst>
              <a:ext uri="{FF2B5EF4-FFF2-40B4-BE49-F238E27FC236}">
                <a16:creationId xmlns:a16="http://schemas.microsoft.com/office/drawing/2014/main" id="{27247FC5-9A3C-4853-BCDD-AE5AB8EC9A59}"/>
              </a:ext>
            </a:extLst>
          </p:cNvPr>
          <p:cNvPicPr>
            <a:picLocks noChangeAspect="1"/>
          </p:cNvPicPr>
          <p:nvPr/>
        </p:nvPicPr>
        <p:blipFill>
          <a:blip r:embed="rId2"/>
          <a:stretch>
            <a:fillRect/>
          </a:stretch>
        </p:blipFill>
        <p:spPr>
          <a:xfrm>
            <a:off x="291784" y="220528"/>
            <a:ext cx="3505504" cy="3108234"/>
          </a:xfrm>
          <a:prstGeom prst="rect">
            <a:avLst/>
          </a:prstGeom>
        </p:spPr>
      </p:pic>
      <p:sp>
        <p:nvSpPr>
          <p:cNvPr id="26" name="TextBox 25">
            <a:extLst>
              <a:ext uri="{FF2B5EF4-FFF2-40B4-BE49-F238E27FC236}">
                <a16:creationId xmlns:a16="http://schemas.microsoft.com/office/drawing/2014/main" id="{DC883CD3-C83C-4023-86A9-8EB1A4090D56}"/>
              </a:ext>
            </a:extLst>
          </p:cNvPr>
          <p:cNvSpPr txBox="1"/>
          <p:nvPr/>
        </p:nvSpPr>
        <p:spPr>
          <a:xfrm>
            <a:off x="395161" y="332943"/>
            <a:ext cx="3488787" cy="2862322"/>
          </a:xfrm>
          <a:prstGeom prst="rect">
            <a:avLst/>
          </a:prstGeom>
          <a:noFill/>
        </p:spPr>
        <p:txBody>
          <a:bodyPr wrap="square" rtlCol="0">
            <a:spAutoFit/>
          </a:bodyPr>
          <a:lstStyle/>
          <a:p>
            <a:r>
              <a:rPr lang="en-GB" sz="1200" b="1" u="sng" dirty="0" err="1"/>
              <a:t>Profiad</a:t>
            </a:r>
            <a:r>
              <a:rPr lang="en-GB" sz="1200" b="1" u="sng" dirty="0"/>
              <a:t> </a:t>
            </a:r>
            <a:r>
              <a:rPr lang="en-GB" sz="1200" b="1" u="sng" dirty="0" err="1"/>
              <a:t>addysgu</a:t>
            </a:r>
            <a:r>
              <a:rPr lang="en-GB" sz="1200" b="1" u="sng" dirty="0"/>
              <a:t> </a:t>
            </a:r>
            <a:r>
              <a:rPr lang="en-GB" sz="1200" b="1" u="sng" dirty="0" err="1"/>
              <a:t>blaenorol</a:t>
            </a:r>
            <a:endParaRPr lang="en-GB" sz="1200" b="1" u="sng" dirty="0"/>
          </a:p>
          <a:p>
            <a:r>
              <a:rPr lang="en-GB" sz="1200" b="1" u="sng" dirty="0"/>
              <a:t>Previous teaching experiences</a:t>
            </a:r>
            <a:br>
              <a:rPr lang="en-GB" sz="1200" b="1" u="sng" dirty="0"/>
            </a:br>
            <a:br>
              <a:rPr lang="en-GB" sz="1200" b="1" u="sng" dirty="0"/>
            </a:br>
            <a:r>
              <a:rPr lang="en-GB" sz="1200" dirty="0"/>
              <a:t>For the last 7 years I have worked as a Science Technician where I was lucky enough to help in practical lessons. </a:t>
            </a:r>
            <a:br>
              <a:rPr lang="en-GB" sz="1200" dirty="0"/>
            </a:br>
            <a:r>
              <a:rPr lang="en-GB" sz="1200" dirty="0"/>
              <a:t>As an Co-Tutor for a form I was partly responsible for teaching 11-18 year olds our ‘Thought for the Week’. Thoughts for the week included current events, religious festivals, history, politics, and ALN Awareness. We also taught our class the Welsh language, and literacy and numeracy skills. This was always the most enjoyable and rewarding part of my day. </a:t>
            </a:r>
          </a:p>
        </p:txBody>
      </p:sp>
      <p:pic>
        <p:nvPicPr>
          <p:cNvPr id="27" name="Picture 26">
            <a:extLst>
              <a:ext uri="{FF2B5EF4-FFF2-40B4-BE49-F238E27FC236}">
                <a16:creationId xmlns:a16="http://schemas.microsoft.com/office/drawing/2014/main" id="{FD98C07E-5EED-4E2B-BAD8-85196D45378F}"/>
              </a:ext>
            </a:extLst>
          </p:cNvPr>
          <p:cNvPicPr>
            <a:picLocks noChangeAspect="1"/>
          </p:cNvPicPr>
          <p:nvPr/>
        </p:nvPicPr>
        <p:blipFill>
          <a:blip r:embed="rId2"/>
          <a:stretch>
            <a:fillRect/>
          </a:stretch>
        </p:blipFill>
        <p:spPr>
          <a:xfrm>
            <a:off x="4055777" y="3542541"/>
            <a:ext cx="4861250" cy="3231654"/>
          </a:xfrm>
          <a:prstGeom prst="rect">
            <a:avLst/>
          </a:prstGeom>
        </p:spPr>
      </p:pic>
      <p:sp>
        <p:nvSpPr>
          <p:cNvPr id="28" name="TextBox 27">
            <a:extLst>
              <a:ext uri="{FF2B5EF4-FFF2-40B4-BE49-F238E27FC236}">
                <a16:creationId xmlns:a16="http://schemas.microsoft.com/office/drawing/2014/main" id="{790B48A9-DCB0-4E73-BD5B-5F3E3E50BE70}"/>
              </a:ext>
            </a:extLst>
          </p:cNvPr>
          <p:cNvSpPr txBox="1"/>
          <p:nvPr/>
        </p:nvSpPr>
        <p:spPr>
          <a:xfrm>
            <a:off x="4037839" y="3558971"/>
            <a:ext cx="4861250" cy="3231654"/>
          </a:xfrm>
          <a:prstGeom prst="rect">
            <a:avLst/>
          </a:prstGeom>
          <a:noFill/>
        </p:spPr>
        <p:txBody>
          <a:bodyPr wrap="square" rtlCol="0">
            <a:spAutoFit/>
          </a:bodyPr>
          <a:lstStyle/>
          <a:p>
            <a:r>
              <a:rPr lang="en-GB" sz="1200" b="1" u="sng" dirty="0" err="1"/>
              <a:t>Rhesymau</a:t>
            </a:r>
            <a:r>
              <a:rPr lang="en-GB" sz="1200" b="1" u="sng" dirty="0"/>
              <a:t> </a:t>
            </a:r>
            <a:r>
              <a:rPr lang="en-GB" sz="1200" b="1" u="sng" dirty="0" err="1"/>
              <a:t>dros</a:t>
            </a:r>
            <a:r>
              <a:rPr lang="en-GB" sz="1200" b="1" u="sng" dirty="0"/>
              <a:t> </a:t>
            </a:r>
            <a:r>
              <a:rPr lang="en-GB" sz="1200" b="1" u="sng" dirty="0" err="1"/>
              <a:t>ddewis</a:t>
            </a:r>
            <a:r>
              <a:rPr lang="en-GB" sz="1200" b="1" u="sng" dirty="0"/>
              <a:t> </a:t>
            </a:r>
            <a:r>
              <a:rPr lang="en-GB" sz="1200" b="1" u="sng" dirty="0" err="1"/>
              <a:t>addysgu</a:t>
            </a:r>
            <a:r>
              <a:rPr lang="en-GB" sz="1200" b="1" u="sng" dirty="0"/>
              <a:t> </a:t>
            </a:r>
            <a:r>
              <a:rPr lang="en-GB" sz="1200" b="1" u="sng" dirty="0" err="1"/>
              <a:t>fel</a:t>
            </a:r>
            <a:r>
              <a:rPr lang="en-GB" sz="1200" b="1" u="sng" dirty="0"/>
              <a:t> </a:t>
            </a:r>
            <a:r>
              <a:rPr lang="en-GB" sz="1200" b="1" u="sng" dirty="0" err="1"/>
              <a:t>proffesiwn</a:t>
            </a:r>
            <a:endParaRPr lang="en-GB" sz="1200" b="1" u="sng" dirty="0"/>
          </a:p>
          <a:p>
            <a:r>
              <a:rPr lang="en-GB" sz="1200" b="1" u="sng" dirty="0"/>
              <a:t>Reasons for entering the teaching profession </a:t>
            </a:r>
          </a:p>
          <a:p>
            <a:endParaRPr lang="en-GB" sz="1200" b="1" u="sng" dirty="0"/>
          </a:p>
          <a:p>
            <a:r>
              <a:rPr lang="en-GB" sz="1200" dirty="0"/>
              <a:t>Since university, I have been lucky enough to work surrounded by outstanding teachers and become increasingly inspired to become a teacher.  My enjoyment of my form class has stimulated my desire to have a more significant role in the pupils’ school lives, helping make a difference. I recently had the opportunity to teach a young pupil in my class to tell the time. The moment he learned to put all the steps together will stay with me forever, and reinforced my love of being in the classroom. </a:t>
            </a:r>
          </a:p>
          <a:p>
            <a:r>
              <a:rPr lang="en-GB" sz="1200" dirty="0"/>
              <a:t>Geography has always been a passion of mine, and this year I have been truly inspired by the next generation leading the fight against climate change. Educating and inspiring pupils to love the planet as I do will be my commitment whenever I am lucky enough to teach geography.</a:t>
            </a:r>
          </a:p>
        </p:txBody>
      </p:sp>
      <p:pic>
        <p:nvPicPr>
          <p:cNvPr id="29" name="Picture 28">
            <a:extLst>
              <a:ext uri="{FF2B5EF4-FFF2-40B4-BE49-F238E27FC236}">
                <a16:creationId xmlns:a16="http://schemas.microsoft.com/office/drawing/2014/main" id="{D918A36B-7853-4111-8D3B-8CD1DAA16AF6}"/>
              </a:ext>
            </a:extLst>
          </p:cNvPr>
          <p:cNvPicPr>
            <a:picLocks noChangeAspect="1"/>
          </p:cNvPicPr>
          <p:nvPr/>
        </p:nvPicPr>
        <p:blipFill>
          <a:blip r:embed="rId3"/>
          <a:stretch>
            <a:fillRect/>
          </a:stretch>
        </p:blipFill>
        <p:spPr>
          <a:xfrm>
            <a:off x="8301266" y="220528"/>
            <a:ext cx="3716630" cy="3127788"/>
          </a:xfrm>
          <a:prstGeom prst="rect">
            <a:avLst/>
          </a:prstGeom>
        </p:spPr>
      </p:pic>
      <p:sp>
        <p:nvSpPr>
          <p:cNvPr id="30" name="TextBox 29">
            <a:extLst>
              <a:ext uri="{FF2B5EF4-FFF2-40B4-BE49-F238E27FC236}">
                <a16:creationId xmlns:a16="http://schemas.microsoft.com/office/drawing/2014/main" id="{9B5B33C0-C8D5-40A4-8E7B-A15741A16A2F}"/>
              </a:ext>
            </a:extLst>
          </p:cNvPr>
          <p:cNvSpPr txBox="1"/>
          <p:nvPr/>
        </p:nvSpPr>
        <p:spPr>
          <a:xfrm>
            <a:off x="8383657" y="360869"/>
            <a:ext cx="3505502" cy="2862322"/>
          </a:xfrm>
          <a:prstGeom prst="rect">
            <a:avLst/>
          </a:prstGeom>
          <a:noFill/>
        </p:spPr>
        <p:txBody>
          <a:bodyPr wrap="square" rtlCol="0">
            <a:spAutoFit/>
          </a:bodyPr>
          <a:lstStyle/>
          <a:p>
            <a:r>
              <a:rPr lang="en-GB" sz="1200" b="1" u="sng" dirty="0"/>
              <a:t>Y math o </a:t>
            </a:r>
            <a:r>
              <a:rPr lang="en-GB" sz="1200" b="1" u="sng" dirty="0" err="1"/>
              <a:t>athro</a:t>
            </a:r>
            <a:r>
              <a:rPr lang="en-GB" sz="1200" b="1" u="sng" dirty="0"/>
              <a:t> </a:t>
            </a:r>
            <a:r>
              <a:rPr lang="en-GB" sz="1200" b="1" u="sng" dirty="0" err="1"/>
              <a:t>hoffaf</a:t>
            </a:r>
            <a:r>
              <a:rPr lang="en-GB" sz="1200" b="1" u="sng" dirty="0"/>
              <a:t> bod</a:t>
            </a:r>
          </a:p>
          <a:p>
            <a:r>
              <a:rPr lang="en-GB" sz="1200" b="1" u="sng" dirty="0"/>
              <a:t>The kind of teacher I aspire to be</a:t>
            </a:r>
          </a:p>
          <a:p>
            <a:endParaRPr lang="en-GB" sz="1200" dirty="0"/>
          </a:p>
          <a:p>
            <a:r>
              <a:rPr lang="en-GB" sz="1200" dirty="0"/>
              <a:t>I aspire to be a teacher that:</a:t>
            </a:r>
          </a:p>
          <a:p>
            <a:pPr marL="171450" indent="-171450">
              <a:buFontTx/>
              <a:buChar char="-"/>
            </a:pPr>
            <a:r>
              <a:rPr lang="en-GB" sz="1200" dirty="0"/>
              <a:t>Treats everybody with respect and fairness</a:t>
            </a:r>
          </a:p>
          <a:p>
            <a:pPr marL="171450" indent="-171450">
              <a:buFontTx/>
              <a:buChar char="-"/>
            </a:pPr>
            <a:r>
              <a:rPr lang="en-GB" sz="1200" dirty="0"/>
              <a:t>Is motivational to ensure everyone reaches their goals</a:t>
            </a:r>
          </a:p>
          <a:p>
            <a:pPr marL="171450" indent="-171450">
              <a:buFontTx/>
              <a:buChar char="-"/>
            </a:pPr>
            <a:r>
              <a:rPr lang="en-GB" sz="1200" dirty="0"/>
              <a:t>Instils confidence in students</a:t>
            </a:r>
          </a:p>
          <a:p>
            <a:pPr marL="171450" indent="-171450">
              <a:buFontTx/>
              <a:buChar char="-"/>
            </a:pPr>
            <a:r>
              <a:rPr lang="en-GB" sz="1200" dirty="0"/>
              <a:t>Is approachable if someone is struggling.</a:t>
            </a:r>
          </a:p>
          <a:p>
            <a:pPr marL="171450" indent="-171450">
              <a:buFontTx/>
              <a:buChar char="-"/>
            </a:pPr>
            <a:r>
              <a:rPr lang="en-GB" sz="1200" dirty="0"/>
              <a:t>Is known for my passion for my subject</a:t>
            </a:r>
          </a:p>
          <a:p>
            <a:pPr marL="171450" indent="-171450">
              <a:buFontTx/>
              <a:buChar char="-"/>
            </a:pPr>
            <a:r>
              <a:rPr lang="en-GB" sz="1200" dirty="0"/>
              <a:t>Inspires curiosity about the world.</a:t>
            </a:r>
          </a:p>
          <a:p>
            <a:pPr marL="171450" indent="-171450">
              <a:buFontTx/>
              <a:buChar char="-"/>
            </a:pPr>
            <a:r>
              <a:rPr lang="en-GB" sz="1200" dirty="0"/>
              <a:t>Inspires pupils to love the planet as much as I do. </a:t>
            </a:r>
          </a:p>
          <a:p>
            <a:pPr marL="171450" indent="-171450">
              <a:buFontTx/>
              <a:buChar char="-"/>
            </a:pPr>
            <a:r>
              <a:rPr lang="en-GB" sz="1200" dirty="0"/>
              <a:t>Is understanding</a:t>
            </a:r>
          </a:p>
          <a:p>
            <a:pPr marL="171450" indent="-171450">
              <a:buFontTx/>
              <a:buChar char="-"/>
            </a:pPr>
            <a:r>
              <a:rPr lang="en-GB" sz="1200" dirty="0"/>
              <a:t>Is always learning</a:t>
            </a:r>
          </a:p>
        </p:txBody>
      </p:sp>
      <p:pic>
        <p:nvPicPr>
          <p:cNvPr id="31" name="Picture 30">
            <a:extLst>
              <a:ext uri="{FF2B5EF4-FFF2-40B4-BE49-F238E27FC236}">
                <a16:creationId xmlns:a16="http://schemas.microsoft.com/office/drawing/2014/main" id="{FCC90589-A3E8-4369-8088-A861A56A2D39}"/>
              </a:ext>
            </a:extLst>
          </p:cNvPr>
          <p:cNvPicPr>
            <a:picLocks noChangeAspect="1"/>
          </p:cNvPicPr>
          <p:nvPr/>
        </p:nvPicPr>
        <p:blipFill>
          <a:blip r:embed="rId3"/>
          <a:stretch>
            <a:fillRect/>
          </a:stretch>
        </p:blipFill>
        <p:spPr>
          <a:xfrm>
            <a:off x="9060295" y="3817461"/>
            <a:ext cx="2957601" cy="2630205"/>
          </a:xfrm>
          <a:prstGeom prst="rect">
            <a:avLst/>
          </a:prstGeom>
        </p:spPr>
      </p:pic>
      <p:sp>
        <p:nvSpPr>
          <p:cNvPr id="32" name="TextBox 31">
            <a:extLst>
              <a:ext uri="{FF2B5EF4-FFF2-40B4-BE49-F238E27FC236}">
                <a16:creationId xmlns:a16="http://schemas.microsoft.com/office/drawing/2014/main" id="{64B893A5-04B7-4831-9F75-23466AF3DA69}"/>
              </a:ext>
            </a:extLst>
          </p:cNvPr>
          <p:cNvSpPr txBox="1"/>
          <p:nvPr/>
        </p:nvSpPr>
        <p:spPr>
          <a:xfrm>
            <a:off x="9071048" y="3929585"/>
            <a:ext cx="2914361" cy="2677656"/>
          </a:xfrm>
          <a:prstGeom prst="rect">
            <a:avLst/>
          </a:prstGeom>
          <a:noFill/>
        </p:spPr>
        <p:txBody>
          <a:bodyPr wrap="square" rtlCol="0">
            <a:spAutoFit/>
          </a:bodyPr>
          <a:lstStyle/>
          <a:p>
            <a:r>
              <a:rPr lang="en-GB" sz="1200" b="1" u="sng" dirty="0" err="1"/>
              <a:t>Meysydd</a:t>
            </a:r>
            <a:r>
              <a:rPr lang="en-GB" sz="1200" b="1" u="sng" dirty="0"/>
              <a:t> / </a:t>
            </a:r>
            <a:r>
              <a:rPr lang="en-GB" sz="1200" b="1" u="sng" dirty="0" err="1"/>
              <a:t>pynciau</a:t>
            </a:r>
            <a:r>
              <a:rPr lang="en-GB" sz="1200" b="1" u="sng" dirty="0"/>
              <a:t> </a:t>
            </a:r>
            <a:r>
              <a:rPr lang="en-GB" sz="1200" b="1" u="sng" dirty="0" err="1"/>
              <a:t>medraf</a:t>
            </a:r>
            <a:r>
              <a:rPr lang="en-GB" sz="1200" b="1" u="sng" dirty="0"/>
              <a:t> </a:t>
            </a:r>
            <a:r>
              <a:rPr lang="en-GB" sz="1200" b="1" u="sng" dirty="0" err="1"/>
              <a:t>eu</a:t>
            </a:r>
            <a:r>
              <a:rPr lang="en-GB" sz="1200" b="1" u="sng" dirty="0"/>
              <a:t> </a:t>
            </a:r>
            <a:r>
              <a:rPr lang="en-GB" sz="1200" b="1" u="sng" dirty="0" err="1"/>
              <a:t>haddysgu</a:t>
            </a:r>
            <a:endParaRPr lang="en-GB" sz="1200" b="1" u="sng" dirty="0"/>
          </a:p>
          <a:p>
            <a:r>
              <a:rPr lang="en-GB" sz="1200" b="1" u="sng" dirty="0"/>
              <a:t>Areas / subjects I could teach</a:t>
            </a:r>
            <a:br>
              <a:rPr lang="en-GB" sz="1200" b="1" u="sng" dirty="0"/>
            </a:br>
            <a:br>
              <a:rPr lang="en-GB" sz="1200" b="1" u="sng" dirty="0"/>
            </a:br>
            <a:r>
              <a:rPr lang="en-GB" sz="1200" dirty="0"/>
              <a:t>I would love to teach Geography as that is my passion I pursued through university. </a:t>
            </a:r>
            <a:br>
              <a:rPr lang="en-GB" sz="1200" dirty="0"/>
            </a:br>
            <a:r>
              <a:rPr lang="en-GB" sz="1200" dirty="0"/>
              <a:t>I would also happily teach Science as I thoroughly enjoyed A Level Chemistry and am familiar with the Science curriculum from working in an inspiring Science department for the past 7 years.</a:t>
            </a:r>
          </a:p>
          <a:p>
            <a:endParaRPr lang="en-GB" sz="1200" b="1" dirty="0"/>
          </a:p>
        </p:txBody>
      </p:sp>
      <p:pic>
        <p:nvPicPr>
          <p:cNvPr id="22" name="Picture 21">
            <a:extLst>
              <a:ext uri="{FF2B5EF4-FFF2-40B4-BE49-F238E27FC236}">
                <a16:creationId xmlns:a16="http://schemas.microsoft.com/office/drawing/2014/main" id="{27247FC5-9A3C-4853-BCDD-AE5AB8EC9A59}"/>
              </a:ext>
            </a:extLst>
          </p:cNvPr>
          <p:cNvPicPr>
            <a:picLocks noChangeAspect="1"/>
          </p:cNvPicPr>
          <p:nvPr/>
        </p:nvPicPr>
        <p:blipFill>
          <a:blip r:embed="rId2"/>
          <a:stretch>
            <a:fillRect/>
          </a:stretch>
        </p:blipFill>
        <p:spPr>
          <a:xfrm>
            <a:off x="89862" y="3827646"/>
            <a:ext cx="3882691" cy="2697412"/>
          </a:xfrm>
          <a:prstGeom prst="rect">
            <a:avLst/>
          </a:prstGeom>
        </p:spPr>
      </p:pic>
      <p:sp>
        <p:nvSpPr>
          <p:cNvPr id="24" name="TextBox 23">
            <a:extLst>
              <a:ext uri="{FF2B5EF4-FFF2-40B4-BE49-F238E27FC236}">
                <a16:creationId xmlns:a16="http://schemas.microsoft.com/office/drawing/2014/main" id="{DC883CD3-C83C-4023-86A9-8EB1A4090D56}"/>
              </a:ext>
            </a:extLst>
          </p:cNvPr>
          <p:cNvSpPr txBox="1"/>
          <p:nvPr/>
        </p:nvSpPr>
        <p:spPr>
          <a:xfrm>
            <a:off x="45027" y="4005932"/>
            <a:ext cx="4028872" cy="2308324"/>
          </a:xfrm>
          <a:prstGeom prst="rect">
            <a:avLst/>
          </a:prstGeom>
          <a:noFill/>
        </p:spPr>
        <p:txBody>
          <a:bodyPr wrap="square" rtlCol="0">
            <a:spAutoFit/>
          </a:bodyPr>
          <a:lstStyle/>
          <a:p>
            <a:r>
              <a:rPr lang="en-GB" sz="1200" b="1" u="sng" dirty="0" err="1"/>
              <a:t>Cefndir</a:t>
            </a:r>
            <a:r>
              <a:rPr lang="en-GB" sz="1200" b="1" u="sng" dirty="0"/>
              <a:t> </a:t>
            </a:r>
            <a:r>
              <a:rPr lang="en-GB" sz="1200" b="1" u="sng" dirty="0" err="1"/>
              <a:t>academaidd</a:t>
            </a:r>
            <a:endParaRPr lang="en-GB" sz="1200" b="1" u="sng" dirty="0"/>
          </a:p>
          <a:p>
            <a:r>
              <a:rPr lang="en-GB" sz="1200" b="1" u="sng" dirty="0"/>
              <a:t>Academic history</a:t>
            </a:r>
            <a:br>
              <a:rPr lang="en-GB" sz="1200" b="1" u="sng" dirty="0"/>
            </a:br>
            <a:endParaRPr lang="en-GB" sz="1200" b="1" u="sng" dirty="0"/>
          </a:p>
          <a:p>
            <a:r>
              <a:rPr lang="en-GB" sz="1200" dirty="0"/>
              <a:t>Aberystwyth University: BSc Geography 2:1</a:t>
            </a:r>
          </a:p>
          <a:p>
            <a:r>
              <a:rPr lang="en-GB" sz="1200" dirty="0"/>
              <a:t>Porthcawl Comprehensive:</a:t>
            </a:r>
            <a:br>
              <a:rPr lang="en-GB" sz="1200" dirty="0"/>
            </a:br>
            <a:r>
              <a:rPr lang="en-GB" sz="1200" dirty="0"/>
              <a:t>A Levels: AAC – Geography, Chemistry, Economics</a:t>
            </a:r>
            <a:br>
              <a:rPr lang="en-GB" sz="1200" dirty="0"/>
            </a:br>
            <a:r>
              <a:rPr lang="en-GB" sz="1200" dirty="0"/>
              <a:t>AS Level: Maths</a:t>
            </a:r>
            <a:br>
              <a:rPr lang="en-GB" sz="1200" dirty="0"/>
            </a:br>
            <a:r>
              <a:rPr lang="en-GB" sz="1200" dirty="0"/>
              <a:t>GCSEs: 6A* 5A</a:t>
            </a:r>
            <a:br>
              <a:rPr lang="en-GB" sz="1200" dirty="0"/>
            </a:br>
            <a:r>
              <a:rPr lang="en-GB" sz="1200" dirty="0"/>
              <a:t>A* - Chemistry, Physics, Biology, English Language, Maths, Welsh </a:t>
            </a:r>
            <a:br>
              <a:rPr lang="en-GB" sz="1200" dirty="0"/>
            </a:br>
            <a:r>
              <a:rPr lang="en-GB" sz="1200" dirty="0"/>
              <a:t>A – Geography, French, German, English Literature Music</a:t>
            </a:r>
          </a:p>
        </p:txBody>
      </p:sp>
      <p:pic>
        <p:nvPicPr>
          <p:cNvPr id="3" name="Picture 2" descr="A person sitting at a table in front of a fence&#10;&#10;Description automatically generated">
            <a:extLst>
              <a:ext uri="{FF2B5EF4-FFF2-40B4-BE49-F238E27FC236}">
                <a16:creationId xmlns:a16="http://schemas.microsoft.com/office/drawing/2014/main" id="{51E43157-D09E-4D0C-B3DF-68A07024B5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00785" y="283986"/>
            <a:ext cx="976448" cy="1173177"/>
          </a:xfrm>
          <a:prstGeom prst="rect">
            <a:avLst/>
          </a:prstGeom>
        </p:spPr>
      </p:pic>
    </p:spTree>
    <p:extLst>
      <p:ext uri="{BB962C8B-B14F-4D97-AF65-F5344CB8AC3E}">
        <p14:creationId xmlns:p14="http://schemas.microsoft.com/office/powerpoint/2010/main" val="1084158819"/>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D3B00B9D084464B970E6F5A4ABBB667" ma:contentTypeVersion="2" ma:contentTypeDescription="Create a new document." ma:contentTypeScope="" ma:versionID="75247a5fef7e64e58d7632e30ff57fe4">
  <xsd:schema xmlns:xsd="http://www.w3.org/2001/XMLSchema" xmlns:xs="http://www.w3.org/2001/XMLSchema" xmlns:p="http://schemas.microsoft.com/office/2006/metadata/properties" xmlns:ns3="46b8f10f-f56e-4e87-af4a-2384ac144562" targetNamespace="http://schemas.microsoft.com/office/2006/metadata/properties" ma:root="true" ma:fieldsID="51b4170e7709f4d43060007815f7c5d1" ns3:_="">
    <xsd:import namespace="46b8f10f-f56e-4e87-af4a-2384ac144562"/>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b8f10f-f56e-4e87-af4a-2384ac1445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43331BA-4B97-4996-92AE-FF2FD5B50DD6}">
  <ds:schemaRefs>
    <ds:schemaRef ds:uri="http://schemas.microsoft.com/office/2006/documentManagement/types"/>
    <ds:schemaRef ds:uri="http://purl.org/dc/terms/"/>
    <ds:schemaRef ds:uri="http://schemas.openxmlformats.org/package/2006/metadata/core-properties"/>
    <ds:schemaRef ds:uri="http://purl.org/dc/dcmitype/"/>
    <ds:schemaRef ds:uri="46b8f10f-f56e-4e87-af4a-2384ac144562"/>
    <ds:schemaRef ds:uri="http://purl.org/dc/elements/1.1/"/>
    <ds:schemaRef ds:uri="http://schemas.microsoft.com/office/2006/metadata/propertie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24AE2C76-ACA1-4610-AD07-7A9AE5080A0E}">
  <ds:schemaRefs>
    <ds:schemaRef ds:uri="http://schemas.microsoft.com/sharepoint/v3/contenttype/forms"/>
  </ds:schemaRefs>
</ds:datastoreItem>
</file>

<file path=customXml/itemProps3.xml><?xml version="1.0" encoding="utf-8"?>
<ds:datastoreItem xmlns:ds="http://schemas.openxmlformats.org/officeDocument/2006/customXml" ds:itemID="{B700377B-C3DB-4586-BE9B-F127B6DC74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6b8f10f-f56e-4e87-af4a-2384ac14456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Slice</Template>
  <TotalTime>284</TotalTime>
  <Words>330</Words>
  <Application>Microsoft Office PowerPoint</Application>
  <PresentationFormat>Widescreen</PresentationFormat>
  <Paragraphs>34</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Century Gothic</vt:lpstr>
      <vt:lpstr>Wingdings 3</vt:lpstr>
      <vt:lpstr>Slice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 Davies</dc:creator>
  <cp:lastModifiedBy>Angharad David</cp:lastModifiedBy>
  <cp:revision>6</cp:revision>
  <dcterms:created xsi:type="dcterms:W3CDTF">2019-09-05T20:58:34Z</dcterms:created>
  <dcterms:modified xsi:type="dcterms:W3CDTF">2019-09-27T16:06:43Z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0x010100AD3B00B9D084464B970E6F5A4ABBB667</vt:lpwstr>
  </property>
</Properties>
</file>